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95"/>
  </p:notesMasterIdLst>
  <p:sldIdLst>
    <p:sldId id="435" r:id="rId2"/>
    <p:sldId id="306" r:id="rId3"/>
    <p:sldId id="453" r:id="rId4"/>
    <p:sldId id="489" r:id="rId5"/>
    <p:sldId id="439" r:id="rId6"/>
    <p:sldId id="490" r:id="rId7"/>
    <p:sldId id="491" r:id="rId8"/>
    <p:sldId id="492" r:id="rId9"/>
    <p:sldId id="493" r:id="rId10"/>
    <p:sldId id="438" r:id="rId11"/>
    <p:sldId id="305" r:id="rId12"/>
    <p:sldId id="278" r:id="rId13"/>
    <p:sldId id="434" r:id="rId14"/>
    <p:sldId id="440" r:id="rId15"/>
    <p:sldId id="287" r:id="rId16"/>
    <p:sldId id="279" r:id="rId17"/>
    <p:sldId id="442" r:id="rId18"/>
    <p:sldId id="276" r:id="rId19"/>
    <p:sldId id="264" r:id="rId20"/>
    <p:sldId id="289" r:id="rId21"/>
    <p:sldId id="256" r:id="rId22"/>
    <p:sldId id="263" r:id="rId23"/>
    <p:sldId id="290" r:id="rId24"/>
    <p:sldId id="292" r:id="rId25"/>
    <p:sldId id="296" r:id="rId26"/>
    <p:sldId id="467" r:id="rId27"/>
    <p:sldId id="468" r:id="rId28"/>
    <p:sldId id="469" r:id="rId29"/>
    <p:sldId id="470" r:id="rId30"/>
    <p:sldId id="471" r:id="rId31"/>
    <p:sldId id="270" r:id="rId32"/>
    <p:sldId id="472" r:id="rId33"/>
    <p:sldId id="473" r:id="rId34"/>
    <p:sldId id="474" r:id="rId35"/>
    <p:sldId id="475" r:id="rId36"/>
    <p:sldId id="476" r:id="rId37"/>
    <p:sldId id="477" r:id="rId38"/>
    <p:sldId id="273" r:id="rId39"/>
    <p:sldId id="259" r:id="rId40"/>
    <p:sldId id="261" r:id="rId41"/>
    <p:sldId id="479" r:id="rId42"/>
    <p:sldId id="480" r:id="rId43"/>
    <p:sldId id="481" r:id="rId44"/>
    <p:sldId id="258" r:id="rId45"/>
    <p:sldId id="300" r:id="rId46"/>
    <p:sldId id="447" r:id="rId47"/>
    <p:sldId id="444" r:id="rId48"/>
    <p:sldId id="448" r:id="rId49"/>
    <p:sldId id="445" r:id="rId50"/>
    <p:sldId id="494" r:id="rId51"/>
    <p:sldId id="495" r:id="rId52"/>
    <p:sldId id="295" r:id="rId53"/>
    <p:sldId id="461" r:id="rId54"/>
    <p:sldId id="262" r:id="rId55"/>
    <p:sldId id="462" r:id="rId56"/>
    <p:sldId id="463" r:id="rId57"/>
    <p:sldId id="318" r:id="rId58"/>
    <p:sldId id="319" r:id="rId59"/>
    <p:sldId id="464" r:id="rId60"/>
    <p:sldId id="443" r:id="rId61"/>
    <p:sldId id="496" r:id="rId62"/>
    <p:sldId id="497" r:id="rId63"/>
    <p:sldId id="304" r:id="rId64"/>
    <p:sldId id="257" r:id="rId65"/>
    <p:sldId id="449" r:id="rId66"/>
    <p:sldId id="260" r:id="rId67"/>
    <p:sldId id="280" r:id="rId68"/>
    <p:sldId id="288" r:id="rId69"/>
    <p:sldId id="303" r:id="rId70"/>
    <p:sldId id="282" r:id="rId71"/>
    <p:sldId id="281" r:id="rId72"/>
    <p:sldId id="436" r:id="rId73"/>
    <p:sldId id="283" r:id="rId74"/>
    <p:sldId id="268" r:id="rId75"/>
    <p:sldId id="450" r:id="rId76"/>
    <p:sldId id="432" r:id="rId77"/>
    <p:sldId id="498" r:id="rId78"/>
    <p:sldId id="499" r:id="rId79"/>
    <p:sldId id="266" r:id="rId80"/>
    <p:sldId id="452" r:id="rId81"/>
    <p:sldId id="272" r:id="rId82"/>
    <p:sldId id="275" r:id="rId83"/>
    <p:sldId id="269" r:id="rId84"/>
    <p:sldId id="271" r:id="rId85"/>
    <p:sldId id="267" r:id="rId86"/>
    <p:sldId id="484" r:id="rId87"/>
    <p:sldId id="485" r:id="rId88"/>
    <p:sldId id="486" r:id="rId89"/>
    <p:sldId id="265" r:id="rId90"/>
    <p:sldId id="487" r:id="rId91"/>
    <p:sldId id="274" r:id="rId92"/>
    <p:sldId id="433" r:id="rId93"/>
    <p:sldId id="488" r:id="rId9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21"/>
    <p:restoredTop sz="91429"/>
  </p:normalViewPr>
  <p:slideViewPr>
    <p:cSldViewPr snapToGrid="0" snapToObjects="1">
      <p:cViewPr varScale="1">
        <p:scale>
          <a:sx n="32" d="100"/>
          <a:sy n="32" d="100"/>
        </p:scale>
        <p:origin x="176"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ata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6" Type="http://schemas.openxmlformats.org/officeDocument/2006/relationships/image" Target="../media/image57.jpg"/><Relationship Id="rId5" Type="http://schemas.openxmlformats.org/officeDocument/2006/relationships/image" Target="../media/image56.jpeg"/><Relationship Id="rId4" Type="http://schemas.openxmlformats.org/officeDocument/2006/relationships/image" Target="../media/image55.jpg"/></Relationships>
</file>

<file path=ppt/diagrams/_rels/data5.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ata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image" Target="../media/image52.jpeg"/><Relationship Id="rId6" Type="http://schemas.openxmlformats.org/officeDocument/2006/relationships/image" Target="../media/image55.jpg"/><Relationship Id="rId5" Type="http://schemas.openxmlformats.org/officeDocument/2006/relationships/image" Target="../media/image53.jpeg"/><Relationship Id="rId4" Type="http://schemas.openxmlformats.org/officeDocument/2006/relationships/image" Target="../media/image57.jpg"/></Relationships>
</file>

<file path=ppt/diagrams/_rels/drawing5.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818355-1E1E-4E9E-A500-2BD1829E39C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1577662-07DF-41B0-9474-A35E7D3B2A15}">
      <dgm:prSet/>
      <dgm:spPr/>
      <dgm:t>
        <a:bodyPr/>
        <a:lstStyle/>
        <a:p>
          <a:r>
            <a:rPr lang="en-US"/>
            <a:t>Meeting Dates and Times</a:t>
          </a:r>
        </a:p>
      </dgm:t>
    </dgm:pt>
    <dgm:pt modelId="{BDD68415-3AA7-4D39-999B-D773305205C3}" type="parTrans" cxnId="{5205343A-B502-4272-B993-FDB14A8C9B0D}">
      <dgm:prSet/>
      <dgm:spPr/>
      <dgm:t>
        <a:bodyPr/>
        <a:lstStyle/>
        <a:p>
          <a:endParaRPr lang="en-US"/>
        </a:p>
      </dgm:t>
    </dgm:pt>
    <dgm:pt modelId="{C87F858B-DC53-4AB9-922C-47A05B2F02AD}" type="sibTrans" cxnId="{5205343A-B502-4272-B993-FDB14A8C9B0D}">
      <dgm:prSet/>
      <dgm:spPr/>
      <dgm:t>
        <a:bodyPr/>
        <a:lstStyle/>
        <a:p>
          <a:endParaRPr lang="en-US"/>
        </a:p>
      </dgm:t>
    </dgm:pt>
    <dgm:pt modelId="{84828A26-F54B-4B3A-8CA1-7B1BAD894925}">
      <dgm:prSet/>
      <dgm:spPr/>
      <dgm:t>
        <a:bodyPr/>
        <a:lstStyle/>
        <a:p>
          <a:r>
            <a:rPr lang="en-US"/>
            <a:t>Reading and Video Materials</a:t>
          </a:r>
        </a:p>
      </dgm:t>
    </dgm:pt>
    <dgm:pt modelId="{B2D40701-7AB7-4679-BF9B-9DB1603BA129}" type="parTrans" cxnId="{CAEC228B-CDD1-4A7C-A823-2DC1F9D6C9D7}">
      <dgm:prSet/>
      <dgm:spPr/>
      <dgm:t>
        <a:bodyPr/>
        <a:lstStyle/>
        <a:p>
          <a:endParaRPr lang="en-US"/>
        </a:p>
      </dgm:t>
    </dgm:pt>
    <dgm:pt modelId="{884EAABB-8589-40F3-87D4-1F449B1D09E1}" type="sibTrans" cxnId="{CAEC228B-CDD1-4A7C-A823-2DC1F9D6C9D7}">
      <dgm:prSet/>
      <dgm:spPr/>
      <dgm:t>
        <a:bodyPr/>
        <a:lstStyle/>
        <a:p>
          <a:endParaRPr lang="en-US"/>
        </a:p>
      </dgm:t>
    </dgm:pt>
    <dgm:pt modelId="{5741F358-F6EF-4155-893D-FE3320A25145}">
      <dgm:prSet/>
      <dgm:spPr/>
      <dgm:t>
        <a:bodyPr/>
        <a:lstStyle/>
        <a:p>
          <a:r>
            <a:rPr lang="en-US"/>
            <a:t>Between Class Meeting Course Work</a:t>
          </a:r>
        </a:p>
      </dgm:t>
    </dgm:pt>
    <dgm:pt modelId="{CF2B5433-7550-4F74-A319-ACF3422ACA37}" type="parTrans" cxnId="{067023E3-4B4C-4502-B277-840EC746D4BA}">
      <dgm:prSet/>
      <dgm:spPr/>
      <dgm:t>
        <a:bodyPr/>
        <a:lstStyle/>
        <a:p>
          <a:endParaRPr lang="en-US"/>
        </a:p>
      </dgm:t>
    </dgm:pt>
    <dgm:pt modelId="{D804EAFE-FAB0-4FC0-971D-0D20F5E920FF}" type="sibTrans" cxnId="{067023E3-4B4C-4502-B277-840EC746D4BA}">
      <dgm:prSet/>
      <dgm:spPr/>
      <dgm:t>
        <a:bodyPr/>
        <a:lstStyle/>
        <a:p>
          <a:endParaRPr lang="en-US"/>
        </a:p>
      </dgm:t>
    </dgm:pt>
    <dgm:pt modelId="{B0C9F64E-3AE4-4F96-8781-5181F2E080BF}">
      <dgm:prSet/>
      <dgm:spPr/>
      <dgm:t>
        <a:bodyPr/>
        <a:lstStyle/>
        <a:p>
          <a:r>
            <a:rPr lang="en-US"/>
            <a:t>Celebration of Culture</a:t>
          </a:r>
        </a:p>
      </dgm:t>
    </dgm:pt>
    <dgm:pt modelId="{ACFF235F-761A-49FB-8813-2B41D2131522}" type="parTrans" cxnId="{7B7967FA-E78B-4DB2-8613-09BB7CB00CEA}">
      <dgm:prSet/>
      <dgm:spPr/>
      <dgm:t>
        <a:bodyPr/>
        <a:lstStyle/>
        <a:p>
          <a:endParaRPr lang="en-US"/>
        </a:p>
      </dgm:t>
    </dgm:pt>
    <dgm:pt modelId="{881A34B7-E563-4D71-98C3-4FB32316CA65}" type="sibTrans" cxnId="{7B7967FA-E78B-4DB2-8613-09BB7CB00CEA}">
      <dgm:prSet/>
      <dgm:spPr/>
      <dgm:t>
        <a:bodyPr/>
        <a:lstStyle/>
        <a:p>
          <a:endParaRPr lang="en-US"/>
        </a:p>
      </dgm:t>
    </dgm:pt>
    <dgm:pt modelId="{6009ECF0-25A7-43F0-9B1A-919B00849A33}">
      <dgm:prSet/>
      <dgm:spPr/>
      <dgm:t>
        <a:bodyPr/>
        <a:lstStyle/>
        <a:p>
          <a:endParaRPr lang="en-US" i="1" dirty="0"/>
        </a:p>
      </dgm:t>
    </dgm:pt>
    <dgm:pt modelId="{3A4FF8F9-50E4-4827-936B-CDD8564361F3}" type="parTrans" cxnId="{3A6C8B73-562E-4266-8A1D-EF034FD5EBCD}">
      <dgm:prSet/>
      <dgm:spPr/>
      <dgm:t>
        <a:bodyPr/>
        <a:lstStyle/>
        <a:p>
          <a:endParaRPr lang="en-US"/>
        </a:p>
      </dgm:t>
    </dgm:pt>
    <dgm:pt modelId="{C606E2C9-2407-4BB7-9CC3-8D5752D2BAAF}" type="sibTrans" cxnId="{3A6C8B73-562E-4266-8A1D-EF034FD5EBCD}">
      <dgm:prSet/>
      <dgm:spPr/>
      <dgm:t>
        <a:bodyPr/>
        <a:lstStyle/>
        <a:p>
          <a:endParaRPr lang="en-US"/>
        </a:p>
      </dgm:t>
    </dgm:pt>
    <dgm:pt modelId="{C559550B-DAD8-4C5E-B21D-E1CAC9E1BD3B}">
      <dgm:prSet/>
      <dgm:spPr/>
      <dgm:t>
        <a:bodyPr/>
        <a:lstStyle/>
        <a:p>
          <a:r>
            <a:rPr lang="en-US"/>
            <a:t>Class Agreements</a:t>
          </a:r>
        </a:p>
      </dgm:t>
    </dgm:pt>
    <dgm:pt modelId="{8E291127-153D-4D38-9F85-81DC247ACC01}" type="parTrans" cxnId="{82407613-5234-4123-A7B0-008AD4AA3785}">
      <dgm:prSet/>
      <dgm:spPr/>
      <dgm:t>
        <a:bodyPr/>
        <a:lstStyle/>
        <a:p>
          <a:endParaRPr lang="en-US"/>
        </a:p>
      </dgm:t>
    </dgm:pt>
    <dgm:pt modelId="{A959D59F-2741-435D-A1E4-FA5FABE237BF}" type="sibTrans" cxnId="{82407613-5234-4123-A7B0-008AD4AA3785}">
      <dgm:prSet/>
      <dgm:spPr/>
      <dgm:t>
        <a:bodyPr/>
        <a:lstStyle/>
        <a:p>
          <a:endParaRPr lang="en-US"/>
        </a:p>
      </dgm:t>
    </dgm:pt>
    <dgm:pt modelId="{110F99AA-4361-4498-86A5-98668CC0C1CD}">
      <dgm:prSet/>
      <dgm:spPr/>
      <dgm:t>
        <a:bodyPr/>
        <a:lstStyle/>
        <a:p>
          <a:r>
            <a:rPr lang="en-US"/>
            <a:t>Confidentiality</a:t>
          </a:r>
        </a:p>
      </dgm:t>
    </dgm:pt>
    <dgm:pt modelId="{C9A9F7D6-C6B9-489D-9252-B0AF186EC5C2}" type="parTrans" cxnId="{9CA7B1A1-3F45-42B8-A660-E03AD28373BD}">
      <dgm:prSet/>
      <dgm:spPr/>
      <dgm:t>
        <a:bodyPr/>
        <a:lstStyle/>
        <a:p>
          <a:endParaRPr lang="en-US"/>
        </a:p>
      </dgm:t>
    </dgm:pt>
    <dgm:pt modelId="{5E3298EB-79B0-4D22-988A-E66EFF3F7CD5}" type="sibTrans" cxnId="{9CA7B1A1-3F45-42B8-A660-E03AD28373BD}">
      <dgm:prSet/>
      <dgm:spPr/>
      <dgm:t>
        <a:bodyPr/>
        <a:lstStyle/>
        <a:p>
          <a:endParaRPr lang="en-US"/>
        </a:p>
      </dgm:t>
    </dgm:pt>
    <dgm:pt modelId="{AF647F64-3395-49B6-972F-1CEDB723F959}" type="pres">
      <dgm:prSet presAssocID="{AD818355-1E1E-4E9E-A500-2BD1829E39C9}" presName="root" presStyleCnt="0">
        <dgm:presLayoutVars>
          <dgm:dir/>
          <dgm:resizeHandles val="exact"/>
        </dgm:presLayoutVars>
      </dgm:prSet>
      <dgm:spPr/>
    </dgm:pt>
    <dgm:pt modelId="{540C8251-7078-4B54-8A7F-36EED943147A}" type="pres">
      <dgm:prSet presAssocID="{51577662-07DF-41B0-9474-A35E7D3B2A15}" presName="compNode" presStyleCnt="0"/>
      <dgm:spPr/>
    </dgm:pt>
    <dgm:pt modelId="{3EFE9C79-D90D-496E-9E13-A3B999343EC2}" type="pres">
      <dgm:prSet presAssocID="{51577662-07DF-41B0-9474-A35E7D3B2A15}" presName="bgRect" presStyleLbl="bgShp" presStyleIdx="0" presStyleCnt="6"/>
      <dgm:spPr/>
    </dgm:pt>
    <dgm:pt modelId="{D7EC56BC-A0FE-4710-A17D-AEFD79B4A4AD}" type="pres">
      <dgm:prSet presAssocID="{51577662-07DF-41B0-9474-A35E7D3B2A1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ily Calendar"/>
        </a:ext>
      </dgm:extLst>
    </dgm:pt>
    <dgm:pt modelId="{822915EA-4A69-4A85-9808-2F37744D4BE7}" type="pres">
      <dgm:prSet presAssocID="{51577662-07DF-41B0-9474-A35E7D3B2A15}" presName="spaceRect" presStyleCnt="0"/>
      <dgm:spPr/>
    </dgm:pt>
    <dgm:pt modelId="{29415F08-A97A-4F7B-B6A9-CD285A3E4BC3}" type="pres">
      <dgm:prSet presAssocID="{51577662-07DF-41B0-9474-A35E7D3B2A15}" presName="parTx" presStyleLbl="revTx" presStyleIdx="0" presStyleCnt="7">
        <dgm:presLayoutVars>
          <dgm:chMax val="0"/>
          <dgm:chPref val="0"/>
        </dgm:presLayoutVars>
      </dgm:prSet>
      <dgm:spPr/>
    </dgm:pt>
    <dgm:pt modelId="{58DC6B69-56C9-4602-81A6-670AF7FDE8B1}" type="pres">
      <dgm:prSet presAssocID="{C87F858B-DC53-4AB9-922C-47A05B2F02AD}" presName="sibTrans" presStyleCnt="0"/>
      <dgm:spPr/>
    </dgm:pt>
    <dgm:pt modelId="{E3FDC603-5C02-40FD-9BCA-D4AC2B580450}" type="pres">
      <dgm:prSet presAssocID="{84828A26-F54B-4B3A-8CA1-7B1BAD894925}" presName="compNode" presStyleCnt="0"/>
      <dgm:spPr/>
    </dgm:pt>
    <dgm:pt modelId="{5A83BD2D-CF6B-4563-8E3C-3960C9BE02FB}" type="pres">
      <dgm:prSet presAssocID="{84828A26-F54B-4B3A-8CA1-7B1BAD894925}" presName="bgRect" presStyleLbl="bgShp" presStyleIdx="1" presStyleCnt="6"/>
      <dgm:spPr/>
    </dgm:pt>
    <dgm:pt modelId="{11D25DBC-6DBF-4B14-AAEA-BD600D94E622}" type="pres">
      <dgm:prSet presAssocID="{84828A26-F54B-4B3A-8CA1-7B1BAD89492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ideo camera"/>
        </a:ext>
      </dgm:extLst>
    </dgm:pt>
    <dgm:pt modelId="{E652A3B0-1BF6-433C-B756-837E8575DE6E}" type="pres">
      <dgm:prSet presAssocID="{84828A26-F54B-4B3A-8CA1-7B1BAD894925}" presName="spaceRect" presStyleCnt="0"/>
      <dgm:spPr/>
    </dgm:pt>
    <dgm:pt modelId="{050945AE-2CCB-4533-95BF-F2AEB54781EC}" type="pres">
      <dgm:prSet presAssocID="{84828A26-F54B-4B3A-8CA1-7B1BAD894925}" presName="parTx" presStyleLbl="revTx" presStyleIdx="1" presStyleCnt="7">
        <dgm:presLayoutVars>
          <dgm:chMax val="0"/>
          <dgm:chPref val="0"/>
        </dgm:presLayoutVars>
      </dgm:prSet>
      <dgm:spPr/>
    </dgm:pt>
    <dgm:pt modelId="{995E1FA9-7462-443E-B2AD-610076FA49D3}" type="pres">
      <dgm:prSet presAssocID="{884EAABB-8589-40F3-87D4-1F449B1D09E1}" presName="sibTrans" presStyleCnt="0"/>
      <dgm:spPr/>
    </dgm:pt>
    <dgm:pt modelId="{983B0FA8-1CFD-49E1-B6FF-8F732AEBE0A4}" type="pres">
      <dgm:prSet presAssocID="{5741F358-F6EF-4155-893D-FE3320A25145}" presName="compNode" presStyleCnt="0"/>
      <dgm:spPr/>
    </dgm:pt>
    <dgm:pt modelId="{1BCE581E-EE0B-4349-9FAD-175DD2DB0512}" type="pres">
      <dgm:prSet presAssocID="{5741F358-F6EF-4155-893D-FE3320A25145}" presName="bgRect" presStyleLbl="bgShp" presStyleIdx="2" presStyleCnt="6"/>
      <dgm:spPr/>
    </dgm:pt>
    <dgm:pt modelId="{881E5407-8925-435F-ACD7-E076E8C5DD2C}" type="pres">
      <dgm:prSet presAssocID="{5741F358-F6EF-4155-893D-FE3320A2514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CB180645-F2F2-4517-8594-258A306DCA2B}" type="pres">
      <dgm:prSet presAssocID="{5741F358-F6EF-4155-893D-FE3320A25145}" presName="spaceRect" presStyleCnt="0"/>
      <dgm:spPr/>
    </dgm:pt>
    <dgm:pt modelId="{3C7357AF-07B5-4003-84FB-67E1FC4D1591}" type="pres">
      <dgm:prSet presAssocID="{5741F358-F6EF-4155-893D-FE3320A25145}" presName="parTx" presStyleLbl="revTx" presStyleIdx="2" presStyleCnt="7">
        <dgm:presLayoutVars>
          <dgm:chMax val="0"/>
          <dgm:chPref val="0"/>
        </dgm:presLayoutVars>
      </dgm:prSet>
      <dgm:spPr/>
    </dgm:pt>
    <dgm:pt modelId="{ACFDEC54-FB37-423C-901E-9BFF60043BCE}" type="pres">
      <dgm:prSet presAssocID="{D804EAFE-FAB0-4FC0-971D-0D20F5E920FF}" presName="sibTrans" presStyleCnt="0"/>
      <dgm:spPr/>
    </dgm:pt>
    <dgm:pt modelId="{BB427934-AF5C-4803-B3BB-F59DFCCCC58A}" type="pres">
      <dgm:prSet presAssocID="{B0C9F64E-3AE4-4F96-8781-5181F2E080BF}" presName="compNode" presStyleCnt="0"/>
      <dgm:spPr/>
    </dgm:pt>
    <dgm:pt modelId="{A7AC619B-4B0C-4D38-8321-D403864AD963}" type="pres">
      <dgm:prSet presAssocID="{B0C9F64E-3AE4-4F96-8781-5181F2E080BF}" presName="bgRect" presStyleLbl="bgShp" presStyleIdx="3" presStyleCnt="6"/>
      <dgm:spPr/>
    </dgm:pt>
    <dgm:pt modelId="{F981452C-338C-4380-BB93-6D0832C9FA70}" type="pres">
      <dgm:prSet presAssocID="{B0C9F64E-3AE4-4F96-8781-5181F2E080B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ncing"/>
        </a:ext>
      </dgm:extLst>
    </dgm:pt>
    <dgm:pt modelId="{27DB71BA-DF1B-4779-ADA7-83C274B9BF8C}" type="pres">
      <dgm:prSet presAssocID="{B0C9F64E-3AE4-4F96-8781-5181F2E080BF}" presName="spaceRect" presStyleCnt="0"/>
      <dgm:spPr/>
    </dgm:pt>
    <dgm:pt modelId="{F3D5CA75-EF71-4A99-8B93-05D02F795748}" type="pres">
      <dgm:prSet presAssocID="{B0C9F64E-3AE4-4F96-8781-5181F2E080BF}" presName="parTx" presStyleLbl="revTx" presStyleIdx="3" presStyleCnt="7">
        <dgm:presLayoutVars>
          <dgm:chMax val="0"/>
          <dgm:chPref val="0"/>
        </dgm:presLayoutVars>
      </dgm:prSet>
      <dgm:spPr/>
    </dgm:pt>
    <dgm:pt modelId="{436AA1BE-EDE4-40D7-9A70-D8F54B50C6E1}" type="pres">
      <dgm:prSet presAssocID="{B0C9F64E-3AE4-4F96-8781-5181F2E080BF}" presName="desTx" presStyleLbl="revTx" presStyleIdx="4" presStyleCnt="7">
        <dgm:presLayoutVars/>
      </dgm:prSet>
      <dgm:spPr/>
    </dgm:pt>
    <dgm:pt modelId="{D705CF2D-F5AC-4FA8-93D7-B5BD067A7240}" type="pres">
      <dgm:prSet presAssocID="{881A34B7-E563-4D71-98C3-4FB32316CA65}" presName="sibTrans" presStyleCnt="0"/>
      <dgm:spPr/>
    </dgm:pt>
    <dgm:pt modelId="{491FF5AC-5B90-4884-8D95-FA616302B3AB}" type="pres">
      <dgm:prSet presAssocID="{C559550B-DAD8-4C5E-B21D-E1CAC9E1BD3B}" presName="compNode" presStyleCnt="0"/>
      <dgm:spPr/>
    </dgm:pt>
    <dgm:pt modelId="{E4434A37-6346-4718-8309-C4B166083645}" type="pres">
      <dgm:prSet presAssocID="{C559550B-DAD8-4C5E-B21D-E1CAC9E1BD3B}" presName="bgRect" presStyleLbl="bgShp" presStyleIdx="4" presStyleCnt="6"/>
      <dgm:spPr/>
    </dgm:pt>
    <dgm:pt modelId="{B0657ACB-66A1-4F63-B3FE-B0E0E23FF5B1}" type="pres">
      <dgm:prSet presAssocID="{C559550B-DAD8-4C5E-B21D-E1CAC9E1BD3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B28F6DE0-4782-468A-8611-7488210ADE87}" type="pres">
      <dgm:prSet presAssocID="{C559550B-DAD8-4C5E-B21D-E1CAC9E1BD3B}" presName="spaceRect" presStyleCnt="0"/>
      <dgm:spPr/>
    </dgm:pt>
    <dgm:pt modelId="{B2FF209F-F293-483F-A4CD-B0467C5BD572}" type="pres">
      <dgm:prSet presAssocID="{C559550B-DAD8-4C5E-B21D-E1CAC9E1BD3B}" presName="parTx" presStyleLbl="revTx" presStyleIdx="5" presStyleCnt="7">
        <dgm:presLayoutVars>
          <dgm:chMax val="0"/>
          <dgm:chPref val="0"/>
        </dgm:presLayoutVars>
      </dgm:prSet>
      <dgm:spPr/>
    </dgm:pt>
    <dgm:pt modelId="{147887C6-331B-49C3-9D3A-9DAB84706554}" type="pres">
      <dgm:prSet presAssocID="{A959D59F-2741-435D-A1E4-FA5FABE237BF}" presName="sibTrans" presStyleCnt="0"/>
      <dgm:spPr/>
    </dgm:pt>
    <dgm:pt modelId="{6DA09200-B7E4-4D05-A2FB-0F5957D2A222}" type="pres">
      <dgm:prSet presAssocID="{110F99AA-4361-4498-86A5-98668CC0C1CD}" presName="compNode" presStyleCnt="0"/>
      <dgm:spPr/>
    </dgm:pt>
    <dgm:pt modelId="{1BFC1AC9-59F9-4A2F-B6F3-CC24BAB8CADD}" type="pres">
      <dgm:prSet presAssocID="{110F99AA-4361-4498-86A5-98668CC0C1CD}" presName="bgRect" presStyleLbl="bgShp" presStyleIdx="5" presStyleCnt="6"/>
      <dgm:spPr/>
    </dgm:pt>
    <dgm:pt modelId="{38A39177-2D96-4A4A-B8D8-377859B6097B}" type="pres">
      <dgm:prSet presAssocID="{110F99AA-4361-4498-86A5-98668CC0C1C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Lock"/>
        </a:ext>
      </dgm:extLst>
    </dgm:pt>
    <dgm:pt modelId="{641BEA6B-ADEB-4F83-91BC-E78038CCCAE2}" type="pres">
      <dgm:prSet presAssocID="{110F99AA-4361-4498-86A5-98668CC0C1CD}" presName="spaceRect" presStyleCnt="0"/>
      <dgm:spPr/>
    </dgm:pt>
    <dgm:pt modelId="{4A641BF6-9147-4344-B05C-5E00C636B2EE}" type="pres">
      <dgm:prSet presAssocID="{110F99AA-4361-4498-86A5-98668CC0C1CD}" presName="parTx" presStyleLbl="revTx" presStyleIdx="6" presStyleCnt="7">
        <dgm:presLayoutVars>
          <dgm:chMax val="0"/>
          <dgm:chPref val="0"/>
        </dgm:presLayoutVars>
      </dgm:prSet>
      <dgm:spPr/>
    </dgm:pt>
  </dgm:ptLst>
  <dgm:cxnLst>
    <dgm:cxn modelId="{73C1060D-2B52-4D39-801F-82B7673DF232}" type="presOf" srcId="{AD818355-1E1E-4E9E-A500-2BD1829E39C9}" destId="{AF647F64-3395-49B6-972F-1CEDB723F959}" srcOrd="0" destOrd="0" presId="urn:microsoft.com/office/officeart/2018/2/layout/IconVerticalSolidList"/>
    <dgm:cxn modelId="{82407613-5234-4123-A7B0-008AD4AA3785}" srcId="{AD818355-1E1E-4E9E-A500-2BD1829E39C9}" destId="{C559550B-DAD8-4C5E-B21D-E1CAC9E1BD3B}" srcOrd="4" destOrd="0" parTransId="{8E291127-153D-4D38-9F85-81DC247ACC01}" sibTransId="{A959D59F-2741-435D-A1E4-FA5FABE237BF}"/>
    <dgm:cxn modelId="{EB2CE913-FD5F-49FD-8677-02E7D3B557E3}" type="presOf" srcId="{51577662-07DF-41B0-9474-A35E7D3B2A15}" destId="{29415F08-A97A-4F7B-B6A9-CD285A3E4BC3}" srcOrd="0" destOrd="0" presId="urn:microsoft.com/office/officeart/2018/2/layout/IconVerticalSolidList"/>
    <dgm:cxn modelId="{5205343A-B502-4272-B993-FDB14A8C9B0D}" srcId="{AD818355-1E1E-4E9E-A500-2BD1829E39C9}" destId="{51577662-07DF-41B0-9474-A35E7D3B2A15}" srcOrd="0" destOrd="0" parTransId="{BDD68415-3AA7-4D39-999B-D773305205C3}" sibTransId="{C87F858B-DC53-4AB9-922C-47A05B2F02AD}"/>
    <dgm:cxn modelId="{3A6C8B73-562E-4266-8A1D-EF034FD5EBCD}" srcId="{B0C9F64E-3AE4-4F96-8781-5181F2E080BF}" destId="{6009ECF0-25A7-43F0-9B1A-919B00849A33}" srcOrd="0" destOrd="0" parTransId="{3A4FF8F9-50E4-4827-936B-CDD8564361F3}" sibTransId="{C606E2C9-2407-4BB7-9CC3-8D5752D2BAAF}"/>
    <dgm:cxn modelId="{CAEC228B-CDD1-4A7C-A823-2DC1F9D6C9D7}" srcId="{AD818355-1E1E-4E9E-A500-2BD1829E39C9}" destId="{84828A26-F54B-4B3A-8CA1-7B1BAD894925}" srcOrd="1" destOrd="0" parTransId="{B2D40701-7AB7-4679-BF9B-9DB1603BA129}" sibTransId="{884EAABB-8589-40F3-87D4-1F449B1D09E1}"/>
    <dgm:cxn modelId="{9CA7B1A1-3F45-42B8-A660-E03AD28373BD}" srcId="{AD818355-1E1E-4E9E-A500-2BD1829E39C9}" destId="{110F99AA-4361-4498-86A5-98668CC0C1CD}" srcOrd="5" destOrd="0" parTransId="{C9A9F7D6-C6B9-489D-9252-B0AF186EC5C2}" sibTransId="{5E3298EB-79B0-4D22-988A-E66EFF3F7CD5}"/>
    <dgm:cxn modelId="{A41A7CA7-B3BC-4C85-80BC-E5713AFF9C53}" type="presOf" srcId="{84828A26-F54B-4B3A-8CA1-7B1BAD894925}" destId="{050945AE-2CCB-4533-95BF-F2AEB54781EC}" srcOrd="0" destOrd="0" presId="urn:microsoft.com/office/officeart/2018/2/layout/IconVerticalSolidList"/>
    <dgm:cxn modelId="{289406AC-AAAD-4DE5-AC16-54985C34D0F3}" type="presOf" srcId="{5741F358-F6EF-4155-893D-FE3320A25145}" destId="{3C7357AF-07B5-4003-84FB-67E1FC4D1591}" srcOrd="0" destOrd="0" presId="urn:microsoft.com/office/officeart/2018/2/layout/IconVerticalSolidList"/>
    <dgm:cxn modelId="{2E7551B3-7366-4CB2-A579-924FC3505200}" type="presOf" srcId="{B0C9F64E-3AE4-4F96-8781-5181F2E080BF}" destId="{F3D5CA75-EF71-4A99-8B93-05D02F795748}" srcOrd="0" destOrd="0" presId="urn:microsoft.com/office/officeart/2018/2/layout/IconVerticalSolidList"/>
    <dgm:cxn modelId="{06BFC8CD-11E7-4E50-9C3F-F95DC12FC71F}" type="presOf" srcId="{C559550B-DAD8-4C5E-B21D-E1CAC9E1BD3B}" destId="{B2FF209F-F293-483F-A4CD-B0467C5BD572}" srcOrd="0" destOrd="0" presId="urn:microsoft.com/office/officeart/2018/2/layout/IconVerticalSolidList"/>
    <dgm:cxn modelId="{20C647D3-902D-4057-A1AF-6E71DA23F59E}" type="presOf" srcId="{110F99AA-4361-4498-86A5-98668CC0C1CD}" destId="{4A641BF6-9147-4344-B05C-5E00C636B2EE}" srcOrd="0" destOrd="0" presId="urn:microsoft.com/office/officeart/2018/2/layout/IconVerticalSolidList"/>
    <dgm:cxn modelId="{067023E3-4B4C-4502-B277-840EC746D4BA}" srcId="{AD818355-1E1E-4E9E-A500-2BD1829E39C9}" destId="{5741F358-F6EF-4155-893D-FE3320A25145}" srcOrd="2" destOrd="0" parTransId="{CF2B5433-7550-4F74-A319-ACF3422ACA37}" sibTransId="{D804EAFE-FAB0-4FC0-971D-0D20F5E920FF}"/>
    <dgm:cxn modelId="{B082C4E7-4CB3-4E58-BFCB-84FE65B446AC}" type="presOf" srcId="{6009ECF0-25A7-43F0-9B1A-919B00849A33}" destId="{436AA1BE-EDE4-40D7-9A70-D8F54B50C6E1}" srcOrd="0" destOrd="0" presId="urn:microsoft.com/office/officeart/2018/2/layout/IconVerticalSolidList"/>
    <dgm:cxn modelId="{7B7967FA-E78B-4DB2-8613-09BB7CB00CEA}" srcId="{AD818355-1E1E-4E9E-A500-2BD1829E39C9}" destId="{B0C9F64E-3AE4-4F96-8781-5181F2E080BF}" srcOrd="3" destOrd="0" parTransId="{ACFF235F-761A-49FB-8813-2B41D2131522}" sibTransId="{881A34B7-E563-4D71-98C3-4FB32316CA65}"/>
    <dgm:cxn modelId="{4E7F4F87-858E-4264-811A-291949420E9E}" type="presParOf" srcId="{AF647F64-3395-49B6-972F-1CEDB723F959}" destId="{540C8251-7078-4B54-8A7F-36EED943147A}" srcOrd="0" destOrd="0" presId="urn:microsoft.com/office/officeart/2018/2/layout/IconVerticalSolidList"/>
    <dgm:cxn modelId="{D4415E80-918A-4F70-A4F0-030AA03D0B6F}" type="presParOf" srcId="{540C8251-7078-4B54-8A7F-36EED943147A}" destId="{3EFE9C79-D90D-496E-9E13-A3B999343EC2}" srcOrd="0" destOrd="0" presId="urn:microsoft.com/office/officeart/2018/2/layout/IconVerticalSolidList"/>
    <dgm:cxn modelId="{75CC665C-5FBD-4857-A954-C4E305AB99BF}" type="presParOf" srcId="{540C8251-7078-4B54-8A7F-36EED943147A}" destId="{D7EC56BC-A0FE-4710-A17D-AEFD79B4A4AD}" srcOrd="1" destOrd="0" presId="urn:microsoft.com/office/officeart/2018/2/layout/IconVerticalSolidList"/>
    <dgm:cxn modelId="{43119F2E-948E-4637-9E67-F14EC034767C}" type="presParOf" srcId="{540C8251-7078-4B54-8A7F-36EED943147A}" destId="{822915EA-4A69-4A85-9808-2F37744D4BE7}" srcOrd="2" destOrd="0" presId="urn:microsoft.com/office/officeart/2018/2/layout/IconVerticalSolidList"/>
    <dgm:cxn modelId="{93994FFC-57D9-47F9-A33D-00F0425FFEFD}" type="presParOf" srcId="{540C8251-7078-4B54-8A7F-36EED943147A}" destId="{29415F08-A97A-4F7B-B6A9-CD285A3E4BC3}" srcOrd="3" destOrd="0" presId="urn:microsoft.com/office/officeart/2018/2/layout/IconVerticalSolidList"/>
    <dgm:cxn modelId="{7C5DC414-160A-4785-B438-263E5F9C7F43}" type="presParOf" srcId="{AF647F64-3395-49B6-972F-1CEDB723F959}" destId="{58DC6B69-56C9-4602-81A6-670AF7FDE8B1}" srcOrd="1" destOrd="0" presId="urn:microsoft.com/office/officeart/2018/2/layout/IconVerticalSolidList"/>
    <dgm:cxn modelId="{0925A746-D4E5-4DA9-B30D-96505701C809}" type="presParOf" srcId="{AF647F64-3395-49B6-972F-1CEDB723F959}" destId="{E3FDC603-5C02-40FD-9BCA-D4AC2B580450}" srcOrd="2" destOrd="0" presId="urn:microsoft.com/office/officeart/2018/2/layout/IconVerticalSolidList"/>
    <dgm:cxn modelId="{D9785F17-B299-4521-A92B-8B3C06AF9C45}" type="presParOf" srcId="{E3FDC603-5C02-40FD-9BCA-D4AC2B580450}" destId="{5A83BD2D-CF6B-4563-8E3C-3960C9BE02FB}" srcOrd="0" destOrd="0" presId="urn:microsoft.com/office/officeart/2018/2/layout/IconVerticalSolidList"/>
    <dgm:cxn modelId="{0EB18161-8A00-4E6C-BB80-61928B884573}" type="presParOf" srcId="{E3FDC603-5C02-40FD-9BCA-D4AC2B580450}" destId="{11D25DBC-6DBF-4B14-AAEA-BD600D94E622}" srcOrd="1" destOrd="0" presId="urn:microsoft.com/office/officeart/2018/2/layout/IconVerticalSolidList"/>
    <dgm:cxn modelId="{51CB8BCC-CA60-44D4-8606-54383810FD6C}" type="presParOf" srcId="{E3FDC603-5C02-40FD-9BCA-D4AC2B580450}" destId="{E652A3B0-1BF6-433C-B756-837E8575DE6E}" srcOrd="2" destOrd="0" presId="urn:microsoft.com/office/officeart/2018/2/layout/IconVerticalSolidList"/>
    <dgm:cxn modelId="{70199A4E-5CF8-484D-B0B5-C44C992D1284}" type="presParOf" srcId="{E3FDC603-5C02-40FD-9BCA-D4AC2B580450}" destId="{050945AE-2CCB-4533-95BF-F2AEB54781EC}" srcOrd="3" destOrd="0" presId="urn:microsoft.com/office/officeart/2018/2/layout/IconVerticalSolidList"/>
    <dgm:cxn modelId="{101B821E-8675-4CE6-AD90-0689A1C51F4F}" type="presParOf" srcId="{AF647F64-3395-49B6-972F-1CEDB723F959}" destId="{995E1FA9-7462-443E-B2AD-610076FA49D3}" srcOrd="3" destOrd="0" presId="urn:microsoft.com/office/officeart/2018/2/layout/IconVerticalSolidList"/>
    <dgm:cxn modelId="{A4A14473-8157-45D4-82C7-F834B2C5D816}" type="presParOf" srcId="{AF647F64-3395-49B6-972F-1CEDB723F959}" destId="{983B0FA8-1CFD-49E1-B6FF-8F732AEBE0A4}" srcOrd="4" destOrd="0" presId="urn:microsoft.com/office/officeart/2018/2/layout/IconVerticalSolidList"/>
    <dgm:cxn modelId="{E9701205-F343-4D79-BDAB-582CD7FA6FBC}" type="presParOf" srcId="{983B0FA8-1CFD-49E1-B6FF-8F732AEBE0A4}" destId="{1BCE581E-EE0B-4349-9FAD-175DD2DB0512}" srcOrd="0" destOrd="0" presId="urn:microsoft.com/office/officeart/2018/2/layout/IconVerticalSolidList"/>
    <dgm:cxn modelId="{90E51FC6-436E-47ED-84F3-6CB72F5DAF62}" type="presParOf" srcId="{983B0FA8-1CFD-49E1-B6FF-8F732AEBE0A4}" destId="{881E5407-8925-435F-ACD7-E076E8C5DD2C}" srcOrd="1" destOrd="0" presId="urn:microsoft.com/office/officeart/2018/2/layout/IconVerticalSolidList"/>
    <dgm:cxn modelId="{480481A8-6C7A-4BC0-BD99-019595C0C4B1}" type="presParOf" srcId="{983B0FA8-1CFD-49E1-B6FF-8F732AEBE0A4}" destId="{CB180645-F2F2-4517-8594-258A306DCA2B}" srcOrd="2" destOrd="0" presId="urn:microsoft.com/office/officeart/2018/2/layout/IconVerticalSolidList"/>
    <dgm:cxn modelId="{0D5CA073-DF12-49E0-AA8F-EBCB8EDE93BA}" type="presParOf" srcId="{983B0FA8-1CFD-49E1-B6FF-8F732AEBE0A4}" destId="{3C7357AF-07B5-4003-84FB-67E1FC4D1591}" srcOrd="3" destOrd="0" presId="urn:microsoft.com/office/officeart/2018/2/layout/IconVerticalSolidList"/>
    <dgm:cxn modelId="{962AD62B-365A-42B8-9665-95BA579615EC}" type="presParOf" srcId="{AF647F64-3395-49B6-972F-1CEDB723F959}" destId="{ACFDEC54-FB37-423C-901E-9BFF60043BCE}" srcOrd="5" destOrd="0" presId="urn:microsoft.com/office/officeart/2018/2/layout/IconVerticalSolidList"/>
    <dgm:cxn modelId="{88121102-22AD-4BAB-BC90-9B45D7746337}" type="presParOf" srcId="{AF647F64-3395-49B6-972F-1CEDB723F959}" destId="{BB427934-AF5C-4803-B3BB-F59DFCCCC58A}" srcOrd="6" destOrd="0" presId="urn:microsoft.com/office/officeart/2018/2/layout/IconVerticalSolidList"/>
    <dgm:cxn modelId="{C14E80A9-68A4-4C3E-8E61-E90A5B9A8F2D}" type="presParOf" srcId="{BB427934-AF5C-4803-B3BB-F59DFCCCC58A}" destId="{A7AC619B-4B0C-4D38-8321-D403864AD963}" srcOrd="0" destOrd="0" presId="urn:microsoft.com/office/officeart/2018/2/layout/IconVerticalSolidList"/>
    <dgm:cxn modelId="{55D740C2-F532-4993-A6FA-B90EFCF9FF43}" type="presParOf" srcId="{BB427934-AF5C-4803-B3BB-F59DFCCCC58A}" destId="{F981452C-338C-4380-BB93-6D0832C9FA70}" srcOrd="1" destOrd="0" presId="urn:microsoft.com/office/officeart/2018/2/layout/IconVerticalSolidList"/>
    <dgm:cxn modelId="{354C5581-9C41-4033-B562-34DA479AD81B}" type="presParOf" srcId="{BB427934-AF5C-4803-B3BB-F59DFCCCC58A}" destId="{27DB71BA-DF1B-4779-ADA7-83C274B9BF8C}" srcOrd="2" destOrd="0" presId="urn:microsoft.com/office/officeart/2018/2/layout/IconVerticalSolidList"/>
    <dgm:cxn modelId="{50E59716-8F99-4824-94DC-0A08FE357A08}" type="presParOf" srcId="{BB427934-AF5C-4803-B3BB-F59DFCCCC58A}" destId="{F3D5CA75-EF71-4A99-8B93-05D02F795748}" srcOrd="3" destOrd="0" presId="urn:microsoft.com/office/officeart/2018/2/layout/IconVerticalSolidList"/>
    <dgm:cxn modelId="{42EAA412-8208-4442-81B6-1D90A9432BC4}" type="presParOf" srcId="{BB427934-AF5C-4803-B3BB-F59DFCCCC58A}" destId="{436AA1BE-EDE4-40D7-9A70-D8F54B50C6E1}" srcOrd="4" destOrd="0" presId="urn:microsoft.com/office/officeart/2018/2/layout/IconVerticalSolidList"/>
    <dgm:cxn modelId="{4A9D18B8-DD1A-4059-8627-B1574E5478E5}" type="presParOf" srcId="{AF647F64-3395-49B6-972F-1CEDB723F959}" destId="{D705CF2D-F5AC-4FA8-93D7-B5BD067A7240}" srcOrd="7" destOrd="0" presId="urn:microsoft.com/office/officeart/2018/2/layout/IconVerticalSolidList"/>
    <dgm:cxn modelId="{E308868C-D8B8-4087-9231-138F9D0EB5BC}" type="presParOf" srcId="{AF647F64-3395-49B6-972F-1CEDB723F959}" destId="{491FF5AC-5B90-4884-8D95-FA616302B3AB}" srcOrd="8" destOrd="0" presId="urn:microsoft.com/office/officeart/2018/2/layout/IconVerticalSolidList"/>
    <dgm:cxn modelId="{94385E74-F5BF-4187-816E-6C8DA3165443}" type="presParOf" srcId="{491FF5AC-5B90-4884-8D95-FA616302B3AB}" destId="{E4434A37-6346-4718-8309-C4B166083645}" srcOrd="0" destOrd="0" presId="urn:microsoft.com/office/officeart/2018/2/layout/IconVerticalSolidList"/>
    <dgm:cxn modelId="{7747886E-9B77-473E-A9DA-46CA2558A3FA}" type="presParOf" srcId="{491FF5AC-5B90-4884-8D95-FA616302B3AB}" destId="{B0657ACB-66A1-4F63-B3FE-B0E0E23FF5B1}" srcOrd="1" destOrd="0" presId="urn:microsoft.com/office/officeart/2018/2/layout/IconVerticalSolidList"/>
    <dgm:cxn modelId="{8C28DB53-BB05-4985-A59C-8565B7928612}" type="presParOf" srcId="{491FF5AC-5B90-4884-8D95-FA616302B3AB}" destId="{B28F6DE0-4782-468A-8611-7488210ADE87}" srcOrd="2" destOrd="0" presId="urn:microsoft.com/office/officeart/2018/2/layout/IconVerticalSolidList"/>
    <dgm:cxn modelId="{C5893E07-FA74-47BE-8773-1D3918285D55}" type="presParOf" srcId="{491FF5AC-5B90-4884-8D95-FA616302B3AB}" destId="{B2FF209F-F293-483F-A4CD-B0467C5BD572}" srcOrd="3" destOrd="0" presId="urn:microsoft.com/office/officeart/2018/2/layout/IconVerticalSolidList"/>
    <dgm:cxn modelId="{0611A6BA-1F95-4BF1-9259-0BDF7332BC8B}" type="presParOf" srcId="{AF647F64-3395-49B6-972F-1CEDB723F959}" destId="{147887C6-331B-49C3-9D3A-9DAB84706554}" srcOrd="9" destOrd="0" presId="urn:microsoft.com/office/officeart/2018/2/layout/IconVerticalSolidList"/>
    <dgm:cxn modelId="{48A1A7CB-5E5C-4A48-A945-C2601606B45C}" type="presParOf" srcId="{AF647F64-3395-49B6-972F-1CEDB723F959}" destId="{6DA09200-B7E4-4D05-A2FB-0F5957D2A222}" srcOrd="10" destOrd="0" presId="urn:microsoft.com/office/officeart/2018/2/layout/IconVerticalSolidList"/>
    <dgm:cxn modelId="{447FE4DC-A9CB-4923-9551-249C9CEF60DC}" type="presParOf" srcId="{6DA09200-B7E4-4D05-A2FB-0F5957D2A222}" destId="{1BFC1AC9-59F9-4A2F-B6F3-CC24BAB8CADD}" srcOrd="0" destOrd="0" presId="urn:microsoft.com/office/officeart/2018/2/layout/IconVerticalSolidList"/>
    <dgm:cxn modelId="{D86139A0-953D-4386-A6B2-9DFA1AEFD0CA}" type="presParOf" srcId="{6DA09200-B7E4-4D05-A2FB-0F5957D2A222}" destId="{38A39177-2D96-4A4A-B8D8-377859B6097B}" srcOrd="1" destOrd="0" presId="urn:microsoft.com/office/officeart/2018/2/layout/IconVerticalSolidList"/>
    <dgm:cxn modelId="{F3866BDA-9B23-4A16-AB06-551E262E6D1D}" type="presParOf" srcId="{6DA09200-B7E4-4D05-A2FB-0F5957D2A222}" destId="{641BEA6B-ADEB-4F83-91BC-E78038CCCAE2}" srcOrd="2" destOrd="0" presId="urn:microsoft.com/office/officeart/2018/2/layout/IconVerticalSolidList"/>
    <dgm:cxn modelId="{0A28FC29-4EA3-46BC-AA64-C31A17B0A265}" type="presParOf" srcId="{6DA09200-B7E4-4D05-A2FB-0F5957D2A222}" destId="{4A641BF6-9147-4344-B05C-5E00C636B2E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B04045-955A-CB41-8975-6BA86E3BF1C4}"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8A5CE979-2818-D341-8FEF-F52410BCEB41}">
      <dgm:prSet phldrT="[Text]"/>
      <dgm:spPr/>
      <dgm:t>
        <a:bodyPr/>
        <a:lstStyle/>
        <a:p>
          <a:pPr rtl="0"/>
          <a:r>
            <a:rPr lang="en-US" dirty="0"/>
            <a:t>Sibling</a:t>
          </a:r>
        </a:p>
      </dgm:t>
    </dgm:pt>
    <dgm:pt modelId="{B863CEDE-86CF-894D-AE9E-A7074BC55AD8}" type="parTrans" cxnId="{63A34EA3-CDD7-0445-9D91-C90C194DFA24}">
      <dgm:prSet/>
      <dgm:spPr/>
      <dgm:t>
        <a:bodyPr/>
        <a:lstStyle/>
        <a:p>
          <a:endParaRPr lang="en-US"/>
        </a:p>
      </dgm:t>
    </dgm:pt>
    <dgm:pt modelId="{A9704541-3EB1-AC4F-829D-6F02239A5F8F}" type="sibTrans" cxnId="{63A34EA3-CDD7-0445-9D91-C90C194DFA24}">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5D6E83C9-2034-7D47-86FE-2775357FBA17}">
      <dgm:prSet phldrT="[Text]" custT="1"/>
      <dgm:spPr/>
      <dgm:t>
        <a:bodyPr/>
        <a:lstStyle/>
        <a:p>
          <a:pPr rtl="0"/>
          <a:r>
            <a:rPr lang="en-US" sz="1700" baseline="0" dirty="0"/>
            <a:t>Friend</a:t>
          </a:r>
        </a:p>
        <a:p>
          <a:pPr rtl="0"/>
          <a:endParaRPr lang="en-US" sz="1200" dirty="0"/>
        </a:p>
      </dgm:t>
    </dgm:pt>
    <dgm:pt modelId="{276B4F6E-4120-4A45-BEDF-45E71987D6BE}" type="parTrans" cxnId="{94E99513-24CC-5646-BE26-EE8158C343B5}">
      <dgm:prSet/>
      <dgm:spPr/>
      <dgm:t>
        <a:bodyPr/>
        <a:lstStyle/>
        <a:p>
          <a:endParaRPr lang="en-US"/>
        </a:p>
      </dgm:t>
    </dgm:pt>
    <dgm:pt modelId="{64A74A19-07C9-A848-945B-8B2FA0D35380}" type="sibTrans" cxnId="{94E99513-24CC-5646-BE26-EE8158C343B5}">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37000" b="-37000"/>
          </a:stretch>
        </a:blipFill>
      </dgm:spPr>
      <dgm:t>
        <a:bodyPr/>
        <a:lstStyle/>
        <a:p>
          <a:endParaRPr lang="en-US"/>
        </a:p>
      </dgm:t>
    </dgm:pt>
    <dgm:pt modelId="{694E1961-B325-AA45-B805-808F8DA35484}">
      <dgm:prSet phldrT="[Text]"/>
      <dgm:spPr/>
      <dgm:t>
        <a:bodyPr/>
        <a:lstStyle/>
        <a:p>
          <a:pPr rtl="0"/>
          <a:r>
            <a:rPr lang="en-US" dirty="0"/>
            <a:t>Administrator</a:t>
          </a:r>
        </a:p>
      </dgm:t>
    </dgm:pt>
    <dgm:pt modelId="{16D70DCD-2A09-C344-8A5C-A93E6F328413}" type="parTrans" cxnId="{743190A2-1927-2448-A6E4-C6D1E54E2D78}">
      <dgm:prSet/>
      <dgm:spPr/>
      <dgm:t>
        <a:bodyPr/>
        <a:lstStyle/>
        <a:p>
          <a:endParaRPr lang="en-US"/>
        </a:p>
      </dgm:t>
    </dgm:pt>
    <dgm:pt modelId="{B33923ED-6700-CE4A-A3B9-4D300E3B0DB3}" type="sibTrans" cxnId="{743190A2-1927-2448-A6E4-C6D1E54E2D7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dgm:spPr>
      <dgm:t>
        <a:bodyPr/>
        <a:lstStyle/>
        <a:p>
          <a:endParaRPr lang="en-US"/>
        </a:p>
      </dgm:t>
    </dgm:pt>
    <dgm:pt modelId="{F1D65A60-A2FF-6248-A2C5-58666E06694B}">
      <dgm:prSet/>
      <dgm:spPr/>
      <dgm:t>
        <a:bodyPr/>
        <a:lstStyle/>
        <a:p>
          <a:pPr rtl="0"/>
          <a:r>
            <a:rPr lang="en-US" dirty="0"/>
            <a:t>Spouse</a:t>
          </a:r>
        </a:p>
      </dgm:t>
    </dgm:pt>
    <dgm:pt modelId="{446B38C8-C88B-4542-B44D-244175259648}" type="parTrans" cxnId="{5D498A2A-E67C-7247-948D-48A0FCF2DF2D}">
      <dgm:prSet/>
      <dgm:spPr/>
      <dgm:t>
        <a:bodyPr/>
        <a:lstStyle/>
        <a:p>
          <a:endParaRPr lang="en-US"/>
        </a:p>
      </dgm:t>
    </dgm:pt>
    <dgm:pt modelId="{E4A86F34-2E07-914E-B9E2-CD29305A8A44}" type="sibTrans" cxnId="{5D498A2A-E67C-7247-948D-48A0FCF2DF2D}">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37000" b="-37000"/>
          </a:stretch>
        </a:blipFill>
      </dgm:spPr>
      <dgm:t>
        <a:bodyPr/>
        <a:lstStyle/>
        <a:p>
          <a:endParaRPr lang="en-US"/>
        </a:p>
      </dgm:t>
    </dgm:pt>
    <dgm:pt modelId="{CEC8D203-466A-B741-A1BF-F94F361A0B81}">
      <dgm:prSet custT="1"/>
      <dgm:spPr/>
      <dgm:t>
        <a:bodyPr/>
        <a:lstStyle/>
        <a:p>
          <a:pPr rtl="0"/>
          <a:r>
            <a:rPr lang="en-US" sz="1300" baseline="0" dirty="0"/>
            <a:t>Housed/ Unhoused</a:t>
          </a:r>
        </a:p>
      </dgm:t>
    </dgm:pt>
    <dgm:pt modelId="{62380DFA-CFF2-054F-9F20-43B274E5D72E}" type="parTrans" cxnId="{1E120064-01B8-C343-9AD2-1F3F9F7699B9}">
      <dgm:prSet/>
      <dgm:spPr/>
      <dgm:t>
        <a:bodyPr/>
        <a:lstStyle/>
        <a:p>
          <a:endParaRPr lang="en-US"/>
        </a:p>
      </dgm:t>
    </dgm:pt>
    <dgm:pt modelId="{AFC6593C-2454-6E46-95C8-7AB04FC18BED}" type="sibTrans" cxnId="{1E120064-01B8-C343-9AD2-1F3F9F7699B9}">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t="-20000" b="-20000"/>
          </a:stretch>
        </a:blipFill>
      </dgm:spPr>
      <dgm:t>
        <a:bodyPr/>
        <a:lstStyle/>
        <a:p>
          <a:endParaRPr lang="en-US"/>
        </a:p>
      </dgm:t>
    </dgm:pt>
    <dgm:pt modelId="{AA11B670-BEFD-BB4C-9A3A-D3AFCA6EFB6A}">
      <dgm:prSet/>
      <dgm:spPr/>
      <dgm:t>
        <a:bodyPr/>
        <a:lstStyle/>
        <a:p>
          <a:pPr rtl="0"/>
          <a:r>
            <a:rPr lang="en-US" dirty="0"/>
            <a:t>Able/ Disability Status</a:t>
          </a:r>
        </a:p>
      </dgm:t>
    </dgm:pt>
    <dgm:pt modelId="{70C08139-099F-BC4A-8535-E227B1B4D624}" type="parTrans" cxnId="{3496A6A3-746F-2640-BA09-B23739EEF978}">
      <dgm:prSet/>
      <dgm:spPr/>
      <dgm:t>
        <a:bodyPr/>
        <a:lstStyle/>
        <a:p>
          <a:endParaRPr lang="en-US"/>
        </a:p>
      </dgm:t>
    </dgm:pt>
    <dgm:pt modelId="{BA7CED7E-DD40-6945-8F5B-20A7F1E7B3CF}" type="sibTrans" cxnId="{3496A6A3-746F-2640-BA09-B23739EEF978}">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7BA77237-04B7-E24D-80E1-61E4D361EBDE}" type="pres">
      <dgm:prSet presAssocID="{EDB04045-955A-CB41-8975-6BA86E3BF1C4}" presName="Name0" presStyleCnt="0">
        <dgm:presLayoutVars>
          <dgm:chMax val="21"/>
          <dgm:chPref val="21"/>
        </dgm:presLayoutVars>
      </dgm:prSet>
      <dgm:spPr/>
    </dgm:pt>
    <dgm:pt modelId="{75707EB5-4C16-9742-B9DD-D3D7001E21C9}" type="pres">
      <dgm:prSet presAssocID="{8A5CE979-2818-D341-8FEF-F52410BCEB41}" presName="text1" presStyleCnt="0"/>
      <dgm:spPr/>
    </dgm:pt>
    <dgm:pt modelId="{BF785EC7-176A-F743-BBFA-C9BD0F49DF95}" type="pres">
      <dgm:prSet presAssocID="{8A5CE979-2818-D341-8FEF-F52410BCEB41}" presName="textRepeatNode" presStyleLbl="alignNode1" presStyleIdx="0" presStyleCnt="6">
        <dgm:presLayoutVars>
          <dgm:chMax val="0"/>
          <dgm:chPref val="0"/>
          <dgm:bulletEnabled val="1"/>
        </dgm:presLayoutVars>
      </dgm:prSet>
      <dgm:spPr/>
    </dgm:pt>
    <dgm:pt modelId="{85F6BE45-E2A3-3D46-A0C5-390E95B9A3FA}" type="pres">
      <dgm:prSet presAssocID="{8A5CE979-2818-D341-8FEF-F52410BCEB41}" presName="textaccent1" presStyleCnt="0"/>
      <dgm:spPr/>
    </dgm:pt>
    <dgm:pt modelId="{C7B14E73-02C3-B94F-A79A-C087CB7FF4E5}" type="pres">
      <dgm:prSet presAssocID="{8A5CE979-2818-D341-8FEF-F52410BCEB41}" presName="accentRepeatNode" presStyleLbl="solidAlignAcc1" presStyleIdx="0" presStyleCnt="12"/>
      <dgm:spPr/>
    </dgm:pt>
    <dgm:pt modelId="{7F5F55FB-C713-FA4C-89CF-6E66A3827DA2}" type="pres">
      <dgm:prSet presAssocID="{A9704541-3EB1-AC4F-829D-6F02239A5F8F}" presName="image1" presStyleCnt="0"/>
      <dgm:spPr/>
    </dgm:pt>
    <dgm:pt modelId="{5098D6E4-49FC-CF41-A1E3-78304381357E}" type="pres">
      <dgm:prSet presAssocID="{A9704541-3EB1-AC4F-829D-6F02239A5F8F}" presName="imageRepeatNode" presStyleLbl="alignAcc1" presStyleIdx="0" presStyleCnt="6"/>
      <dgm:spPr/>
    </dgm:pt>
    <dgm:pt modelId="{AD3A6822-9408-8647-8644-43A590848A87}" type="pres">
      <dgm:prSet presAssocID="{A9704541-3EB1-AC4F-829D-6F02239A5F8F}" presName="imageaccent1" presStyleCnt="0"/>
      <dgm:spPr/>
    </dgm:pt>
    <dgm:pt modelId="{50784F4B-0EB5-2145-8CC2-B33257E8A163}" type="pres">
      <dgm:prSet presAssocID="{A9704541-3EB1-AC4F-829D-6F02239A5F8F}" presName="accentRepeatNode" presStyleLbl="solidAlignAcc1" presStyleIdx="1" presStyleCnt="12"/>
      <dgm:spPr/>
    </dgm:pt>
    <dgm:pt modelId="{376E92C7-0A3D-3745-AC4A-08ACE839A25C}" type="pres">
      <dgm:prSet presAssocID="{694E1961-B325-AA45-B805-808F8DA35484}" presName="text2" presStyleCnt="0"/>
      <dgm:spPr/>
    </dgm:pt>
    <dgm:pt modelId="{FA99052C-9BE5-BD41-AFD6-25A130C3799F}" type="pres">
      <dgm:prSet presAssocID="{694E1961-B325-AA45-B805-808F8DA35484}" presName="textRepeatNode" presStyleLbl="alignNode1" presStyleIdx="1" presStyleCnt="6">
        <dgm:presLayoutVars>
          <dgm:chMax val="0"/>
          <dgm:chPref val="0"/>
          <dgm:bulletEnabled val="1"/>
        </dgm:presLayoutVars>
      </dgm:prSet>
      <dgm:spPr/>
    </dgm:pt>
    <dgm:pt modelId="{1D43E259-AC09-A14A-9190-6B057A0DEA23}" type="pres">
      <dgm:prSet presAssocID="{694E1961-B325-AA45-B805-808F8DA35484}" presName="textaccent2" presStyleCnt="0"/>
      <dgm:spPr/>
    </dgm:pt>
    <dgm:pt modelId="{3C9F56B6-00E4-2C4D-A910-388559F36197}" type="pres">
      <dgm:prSet presAssocID="{694E1961-B325-AA45-B805-808F8DA35484}" presName="accentRepeatNode" presStyleLbl="solidAlignAcc1" presStyleIdx="2" presStyleCnt="12"/>
      <dgm:spPr/>
    </dgm:pt>
    <dgm:pt modelId="{6A8C07DF-9392-1041-B855-10CFAB3DA52E}" type="pres">
      <dgm:prSet presAssocID="{B33923ED-6700-CE4A-A3B9-4D300E3B0DB3}" presName="image2" presStyleCnt="0"/>
      <dgm:spPr/>
    </dgm:pt>
    <dgm:pt modelId="{05F3C259-EE88-8044-98B3-0BD36883107B}" type="pres">
      <dgm:prSet presAssocID="{B33923ED-6700-CE4A-A3B9-4D300E3B0DB3}" presName="imageRepeatNode" presStyleLbl="alignAcc1" presStyleIdx="1" presStyleCnt="6"/>
      <dgm:spPr/>
    </dgm:pt>
    <dgm:pt modelId="{06BAC528-ECEB-3442-AB6B-4F47389C32A4}" type="pres">
      <dgm:prSet presAssocID="{B33923ED-6700-CE4A-A3B9-4D300E3B0DB3}" presName="imageaccent2" presStyleCnt="0"/>
      <dgm:spPr/>
    </dgm:pt>
    <dgm:pt modelId="{D2F32834-1715-F147-8015-F3F3AEAFD073}" type="pres">
      <dgm:prSet presAssocID="{B33923ED-6700-CE4A-A3B9-4D300E3B0DB3}" presName="accentRepeatNode" presStyleLbl="solidAlignAcc1" presStyleIdx="3" presStyleCnt="12"/>
      <dgm:spPr/>
    </dgm:pt>
    <dgm:pt modelId="{524A17AD-B279-B348-A289-998BD924D686}" type="pres">
      <dgm:prSet presAssocID="{CEC8D203-466A-B741-A1BF-F94F361A0B81}" presName="text3" presStyleCnt="0"/>
      <dgm:spPr/>
    </dgm:pt>
    <dgm:pt modelId="{1063999D-BCB2-5943-B32A-1E8290643706}" type="pres">
      <dgm:prSet presAssocID="{CEC8D203-466A-B741-A1BF-F94F361A0B81}" presName="textRepeatNode" presStyleLbl="alignNode1" presStyleIdx="2" presStyleCnt="6">
        <dgm:presLayoutVars>
          <dgm:chMax val="0"/>
          <dgm:chPref val="0"/>
          <dgm:bulletEnabled val="1"/>
        </dgm:presLayoutVars>
      </dgm:prSet>
      <dgm:spPr/>
    </dgm:pt>
    <dgm:pt modelId="{146E5985-F378-704D-A5F2-D6AFDC139DB2}" type="pres">
      <dgm:prSet presAssocID="{CEC8D203-466A-B741-A1BF-F94F361A0B81}" presName="textaccent3" presStyleCnt="0"/>
      <dgm:spPr/>
    </dgm:pt>
    <dgm:pt modelId="{ABF7D708-5352-0846-A96E-630083167630}" type="pres">
      <dgm:prSet presAssocID="{CEC8D203-466A-B741-A1BF-F94F361A0B81}" presName="accentRepeatNode" presStyleLbl="solidAlignAcc1" presStyleIdx="4" presStyleCnt="12"/>
      <dgm:spPr/>
    </dgm:pt>
    <dgm:pt modelId="{B1501776-CD9C-4844-A63E-BC1883E4C63E}" type="pres">
      <dgm:prSet presAssocID="{AFC6593C-2454-6E46-95C8-7AB04FC18BED}" presName="image3" presStyleCnt="0"/>
      <dgm:spPr/>
    </dgm:pt>
    <dgm:pt modelId="{0B7EA598-D5AC-B648-BD61-91C61BDD26A8}" type="pres">
      <dgm:prSet presAssocID="{AFC6593C-2454-6E46-95C8-7AB04FC18BED}" presName="imageRepeatNode" presStyleLbl="alignAcc1" presStyleIdx="2" presStyleCnt="6" custScaleX="98891" custScaleY="109613" custLinFactNeighborX="1035" custLinFactNeighborY="-8834"/>
      <dgm:spPr/>
    </dgm:pt>
    <dgm:pt modelId="{B973D1B4-B942-3C4A-A06D-C420269B4782}" type="pres">
      <dgm:prSet presAssocID="{AFC6593C-2454-6E46-95C8-7AB04FC18BED}" presName="imageaccent3" presStyleCnt="0"/>
      <dgm:spPr/>
    </dgm:pt>
    <dgm:pt modelId="{AA8197DE-D2C7-F340-AC8C-1D7EDF6FD141}" type="pres">
      <dgm:prSet presAssocID="{AFC6593C-2454-6E46-95C8-7AB04FC18BED}" presName="accentRepeatNode" presStyleLbl="solidAlignAcc1" presStyleIdx="5" presStyleCnt="12"/>
      <dgm:spPr/>
    </dgm:pt>
    <dgm:pt modelId="{C64FE11A-F31F-5C47-895A-97054B18CB50}" type="pres">
      <dgm:prSet presAssocID="{AA11B670-BEFD-BB4C-9A3A-D3AFCA6EFB6A}" presName="text4" presStyleCnt="0"/>
      <dgm:spPr/>
    </dgm:pt>
    <dgm:pt modelId="{121CAA6E-05C5-DA45-858E-9339DB2FF9E7}" type="pres">
      <dgm:prSet presAssocID="{AA11B670-BEFD-BB4C-9A3A-D3AFCA6EFB6A}" presName="textRepeatNode" presStyleLbl="alignNode1" presStyleIdx="3" presStyleCnt="6" custLinFactNeighborX="-4639" custLinFactNeighborY="5618">
        <dgm:presLayoutVars>
          <dgm:chMax val="0"/>
          <dgm:chPref val="0"/>
          <dgm:bulletEnabled val="1"/>
        </dgm:presLayoutVars>
      </dgm:prSet>
      <dgm:spPr/>
    </dgm:pt>
    <dgm:pt modelId="{F24CC333-B10F-8A42-95C5-A025E4FE5A0C}" type="pres">
      <dgm:prSet presAssocID="{AA11B670-BEFD-BB4C-9A3A-D3AFCA6EFB6A}" presName="textaccent4" presStyleCnt="0"/>
      <dgm:spPr/>
    </dgm:pt>
    <dgm:pt modelId="{E45F2717-D14B-5F49-B149-1DBEF3CF71F2}" type="pres">
      <dgm:prSet presAssocID="{AA11B670-BEFD-BB4C-9A3A-D3AFCA6EFB6A}" presName="accentRepeatNode" presStyleLbl="solidAlignAcc1" presStyleIdx="6" presStyleCnt="12"/>
      <dgm:spPr/>
    </dgm:pt>
    <dgm:pt modelId="{42695960-817A-D646-B499-A8EA9A990D48}" type="pres">
      <dgm:prSet presAssocID="{BA7CED7E-DD40-6945-8F5B-20A7F1E7B3CF}" presName="image4" presStyleCnt="0"/>
      <dgm:spPr/>
    </dgm:pt>
    <dgm:pt modelId="{62D650C3-7D81-1646-9B8E-EA931B754EE6}" type="pres">
      <dgm:prSet presAssocID="{BA7CED7E-DD40-6945-8F5B-20A7F1E7B3CF}" presName="imageRepeatNode" presStyleLbl="alignAcc1" presStyleIdx="3" presStyleCnt="6"/>
      <dgm:spPr/>
    </dgm:pt>
    <dgm:pt modelId="{640E6994-4DA0-C642-89D6-07A6C9DB287F}" type="pres">
      <dgm:prSet presAssocID="{BA7CED7E-DD40-6945-8F5B-20A7F1E7B3CF}" presName="imageaccent4" presStyleCnt="0"/>
      <dgm:spPr/>
    </dgm:pt>
    <dgm:pt modelId="{D950848E-DDAD-C648-9CF4-2E07BE5B3E66}" type="pres">
      <dgm:prSet presAssocID="{BA7CED7E-DD40-6945-8F5B-20A7F1E7B3CF}" presName="accentRepeatNode" presStyleLbl="solidAlignAcc1" presStyleIdx="7" presStyleCnt="12"/>
      <dgm:spPr/>
    </dgm:pt>
    <dgm:pt modelId="{DE7C482F-DF1D-8442-B8C4-4352700BB816}" type="pres">
      <dgm:prSet presAssocID="{5D6E83C9-2034-7D47-86FE-2775357FBA17}" presName="text5" presStyleCnt="0"/>
      <dgm:spPr/>
    </dgm:pt>
    <dgm:pt modelId="{19A5CE4C-0ADC-2249-809E-2420015A58B2}" type="pres">
      <dgm:prSet presAssocID="{5D6E83C9-2034-7D47-86FE-2775357FBA17}" presName="textRepeatNode" presStyleLbl="alignNode1" presStyleIdx="4" presStyleCnt="6">
        <dgm:presLayoutVars>
          <dgm:chMax val="0"/>
          <dgm:chPref val="0"/>
          <dgm:bulletEnabled val="1"/>
        </dgm:presLayoutVars>
      </dgm:prSet>
      <dgm:spPr/>
    </dgm:pt>
    <dgm:pt modelId="{00F598C0-8DF6-1240-AA17-C312B599C331}" type="pres">
      <dgm:prSet presAssocID="{5D6E83C9-2034-7D47-86FE-2775357FBA17}" presName="textaccent5" presStyleCnt="0"/>
      <dgm:spPr/>
    </dgm:pt>
    <dgm:pt modelId="{DB57B785-97F8-A54E-86CF-8AF911F1103F}" type="pres">
      <dgm:prSet presAssocID="{5D6E83C9-2034-7D47-86FE-2775357FBA17}" presName="accentRepeatNode" presStyleLbl="solidAlignAcc1" presStyleIdx="8" presStyleCnt="12"/>
      <dgm:spPr/>
    </dgm:pt>
    <dgm:pt modelId="{93283193-8BDB-E241-A683-4356E4EE49C9}" type="pres">
      <dgm:prSet presAssocID="{64A74A19-07C9-A848-945B-8B2FA0D35380}" presName="image5" presStyleCnt="0"/>
      <dgm:spPr/>
    </dgm:pt>
    <dgm:pt modelId="{DC16EE34-6F7A-5C48-868A-88DC3EB2BC9A}" type="pres">
      <dgm:prSet presAssocID="{64A74A19-07C9-A848-945B-8B2FA0D35380}" presName="imageRepeatNode" presStyleLbl="alignAcc1" presStyleIdx="4" presStyleCnt="6"/>
      <dgm:spPr/>
    </dgm:pt>
    <dgm:pt modelId="{65946653-7C8C-2548-A887-94C171D5B63E}" type="pres">
      <dgm:prSet presAssocID="{64A74A19-07C9-A848-945B-8B2FA0D35380}" presName="imageaccent5" presStyleCnt="0"/>
      <dgm:spPr/>
    </dgm:pt>
    <dgm:pt modelId="{E9C50517-D854-7646-8E95-753E18CDF841}" type="pres">
      <dgm:prSet presAssocID="{64A74A19-07C9-A848-945B-8B2FA0D35380}" presName="accentRepeatNode" presStyleLbl="solidAlignAcc1" presStyleIdx="9" presStyleCnt="12"/>
      <dgm:spPr/>
    </dgm:pt>
    <dgm:pt modelId="{AC9321E4-D047-0E42-AC7C-5F84C1759D33}" type="pres">
      <dgm:prSet presAssocID="{F1D65A60-A2FF-6248-A2C5-58666E06694B}" presName="text6" presStyleCnt="0"/>
      <dgm:spPr/>
    </dgm:pt>
    <dgm:pt modelId="{DFADC4BB-F51A-444D-A541-2FCB5846CDA5}" type="pres">
      <dgm:prSet presAssocID="{F1D65A60-A2FF-6248-A2C5-58666E06694B}" presName="textRepeatNode" presStyleLbl="alignNode1" presStyleIdx="5" presStyleCnt="6">
        <dgm:presLayoutVars>
          <dgm:chMax val="0"/>
          <dgm:chPref val="0"/>
          <dgm:bulletEnabled val="1"/>
        </dgm:presLayoutVars>
      </dgm:prSet>
      <dgm:spPr/>
    </dgm:pt>
    <dgm:pt modelId="{B5CC6296-01AF-4C40-8AB2-DB5DCC4E0016}" type="pres">
      <dgm:prSet presAssocID="{F1D65A60-A2FF-6248-A2C5-58666E06694B}" presName="textaccent6" presStyleCnt="0"/>
      <dgm:spPr/>
    </dgm:pt>
    <dgm:pt modelId="{356AF996-FCFE-8C47-8958-664E34EFBAA2}" type="pres">
      <dgm:prSet presAssocID="{F1D65A60-A2FF-6248-A2C5-58666E06694B}" presName="accentRepeatNode" presStyleLbl="solidAlignAcc1" presStyleIdx="10" presStyleCnt="12"/>
      <dgm:spPr/>
    </dgm:pt>
    <dgm:pt modelId="{F7226786-1BCB-3A49-B3F7-064D09DE271B}" type="pres">
      <dgm:prSet presAssocID="{E4A86F34-2E07-914E-B9E2-CD29305A8A44}" presName="image6" presStyleCnt="0"/>
      <dgm:spPr/>
    </dgm:pt>
    <dgm:pt modelId="{4B970824-2739-8C44-8046-D70066C0842B}" type="pres">
      <dgm:prSet presAssocID="{E4A86F34-2E07-914E-B9E2-CD29305A8A44}" presName="imageRepeatNode" presStyleLbl="alignAcc1" presStyleIdx="5" presStyleCnt="6" custScaleY="120861" custLinFactNeighborX="2071" custLinFactNeighborY="27904"/>
      <dgm:spPr/>
    </dgm:pt>
    <dgm:pt modelId="{63A6FD51-3D32-7743-B5B2-A1B0457154D1}" type="pres">
      <dgm:prSet presAssocID="{E4A86F34-2E07-914E-B9E2-CD29305A8A44}" presName="imageaccent6" presStyleCnt="0"/>
      <dgm:spPr/>
    </dgm:pt>
    <dgm:pt modelId="{5C8BC0C3-6040-EC4D-9451-BA9A2EEDF50B}" type="pres">
      <dgm:prSet presAssocID="{E4A86F34-2E07-914E-B9E2-CD29305A8A44}" presName="accentRepeatNode" presStyleLbl="solidAlignAcc1" presStyleIdx="11" presStyleCnt="12"/>
      <dgm:spPr/>
    </dgm:pt>
  </dgm:ptLst>
  <dgm:cxnLst>
    <dgm:cxn modelId="{31984506-598D-B84C-BF7B-8494BA3A3668}" type="presOf" srcId="{CEC8D203-466A-B741-A1BF-F94F361A0B81}" destId="{1063999D-BCB2-5943-B32A-1E8290643706}" srcOrd="0" destOrd="0" presId="urn:microsoft.com/office/officeart/2008/layout/HexagonCluster"/>
    <dgm:cxn modelId="{94E99513-24CC-5646-BE26-EE8158C343B5}" srcId="{EDB04045-955A-CB41-8975-6BA86E3BF1C4}" destId="{5D6E83C9-2034-7D47-86FE-2775357FBA17}" srcOrd="4" destOrd="0" parTransId="{276B4F6E-4120-4A45-BEDF-45E71987D6BE}" sibTransId="{64A74A19-07C9-A848-945B-8B2FA0D35380}"/>
    <dgm:cxn modelId="{B2F99E15-02DD-EF47-B860-32B794EED486}" type="presOf" srcId="{A9704541-3EB1-AC4F-829D-6F02239A5F8F}" destId="{5098D6E4-49FC-CF41-A1E3-78304381357E}" srcOrd="0" destOrd="0" presId="urn:microsoft.com/office/officeart/2008/layout/HexagonCluster"/>
    <dgm:cxn modelId="{5D498A2A-E67C-7247-948D-48A0FCF2DF2D}" srcId="{EDB04045-955A-CB41-8975-6BA86E3BF1C4}" destId="{F1D65A60-A2FF-6248-A2C5-58666E06694B}" srcOrd="5" destOrd="0" parTransId="{446B38C8-C88B-4542-B44D-244175259648}" sibTransId="{E4A86F34-2E07-914E-B9E2-CD29305A8A44}"/>
    <dgm:cxn modelId="{7B04E72E-C619-AE47-8ED2-8F9FC9CE5149}" type="presOf" srcId="{64A74A19-07C9-A848-945B-8B2FA0D35380}" destId="{DC16EE34-6F7A-5C48-868A-88DC3EB2BC9A}" srcOrd="0" destOrd="0" presId="urn:microsoft.com/office/officeart/2008/layout/HexagonCluster"/>
    <dgm:cxn modelId="{C40FE13E-A091-CD4D-B4A8-CF841E936308}" type="presOf" srcId="{AFC6593C-2454-6E46-95C8-7AB04FC18BED}" destId="{0B7EA598-D5AC-B648-BD61-91C61BDD26A8}" srcOrd="0" destOrd="0" presId="urn:microsoft.com/office/officeart/2008/layout/HexagonCluster"/>
    <dgm:cxn modelId="{E9505142-5B3D-824D-A15C-D2F753B74028}" type="presOf" srcId="{5D6E83C9-2034-7D47-86FE-2775357FBA17}" destId="{19A5CE4C-0ADC-2249-809E-2420015A58B2}" srcOrd="0" destOrd="0" presId="urn:microsoft.com/office/officeart/2008/layout/HexagonCluster"/>
    <dgm:cxn modelId="{1E120064-01B8-C343-9AD2-1F3F9F7699B9}" srcId="{EDB04045-955A-CB41-8975-6BA86E3BF1C4}" destId="{CEC8D203-466A-B741-A1BF-F94F361A0B81}" srcOrd="2" destOrd="0" parTransId="{62380DFA-CFF2-054F-9F20-43B274E5D72E}" sibTransId="{AFC6593C-2454-6E46-95C8-7AB04FC18BED}"/>
    <dgm:cxn modelId="{EC31727F-3811-E245-833B-C4F8312C8CE3}" type="presOf" srcId="{BA7CED7E-DD40-6945-8F5B-20A7F1E7B3CF}" destId="{62D650C3-7D81-1646-9B8E-EA931B754EE6}" srcOrd="0" destOrd="0" presId="urn:microsoft.com/office/officeart/2008/layout/HexagonCluster"/>
    <dgm:cxn modelId="{A53D2A83-27A5-6948-823E-8BFBCBCD95CF}" type="presOf" srcId="{F1D65A60-A2FF-6248-A2C5-58666E06694B}" destId="{DFADC4BB-F51A-444D-A541-2FCB5846CDA5}" srcOrd="0" destOrd="0" presId="urn:microsoft.com/office/officeart/2008/layout/HexagonCluster"/>
    <dgm:cxn modelId="{3D6C8496-9A34-1446-BF47-2558BC81D535}" type="presOf" srcId="{B33923ED-6700-CE4A-A3B9-4D300E3B0DB3}" destId="{05F3C259-EE88-8044-98B3-0BD36883107B}" srcOrd="0" destOrd="0" presId="urn:microsoft.com/office/officeart/2008/layout/HexagonCluster"/>
    <dgm:cxn modelId="{DE7F97A1-78C5-D94E-B4BF-08D6F9890C33}" type="presOf" srcId="{EDB04045-955A-CB41-8975-6BA86E3BF1C4}" destId="{7BA77237-04B7-E24D-80E1-61E4D361EBDE}" srcOrd="0" destOrd="0" presId="urn:microsoft.com/office/officeart/2008/layout/HexagonCluster"/>
    <dgm:cxn modelId="{743190A2-1927-2448-A6E4-C6D1E54E2D78}" srcId="{EDB04045-955A-CB41-8975-6BA86E3BF1C4}" destId="{694E1961-B325-AA45-B805-808F8DA35484}" srcOrd="1" destOrd="0" parTransId="{16D70DCD-2A09-C344-8A5C-A93E6F328413}" sibTransId="{B33923ED-6700-CE4A-A3B9-4D300E3B0DB3}"/>
    <dgm:cxn modelId="{63A34EA3-CDD7-0445-9D91-C90C194DFA24}" srcId="{EDB04045-955A-CB41-8975-6BA86E3BF1C4}" destId="{8A5CE979-2818-D341-8FEF-F52410BCEB41}" srcOrd="0" destOrd="0" parTransId="{B863CEDE-86CF-894D-AE9E-A7074BC55AD8}" sibTransId="{A9704541-3EB1-AC4F-829D-6F02239A5F8F}"/>
    <dgm:cxn modelId="{3496A6A3-746F-2640-BA09-B23739EEF978}" srcId="{EDB04045-955A-CB41-8975-6BA86E3BF1C4}" destId="{AA11B670-BEFD-BB4C-9A3A-D3AFCA6EFB6A}" srcOrd="3" destOrd="0" parTransId="{70C08139-099F-BC4A-8535-E227B1B4D624}" sibTransId="{BA7CED7E-DD40-6945-8F5B-20A7F1E7B3CF}"/>
    <dgm:cxn modelId="{ACA5F9B6-2A35-C24A-87A9-8305D7F8EAE9}" type="presOf" srcId="{8A5CE979-2818-D341-8FEF-F52410BCEB41}" destId="{BF785EC7-176A-F743-BBFA-C9BD0F49DF95}" srcOrd="0" destOrd="0" presId="urn:microsoft.com/office/officeart/2008/layout/HexagonCluster"/>
    <dgm:cxn modelId="{1CECA5C2-9ADB-5A47-8BC9-3953FD578BC9}" type="presOf" srcId="{AA11B670-BEFD-BB4C-9A3A-D3AFCA6EFB6A}" destId="{121CAA6E-05C5-DA45-858E-9339DB2FF9E7}" srcOrd="0" destOrd="0" presId="urn:microsoft.com/office/officeart/2008/layout/HexagonCluster"/>
    <dgm:cxn modelId="{32B553C5-7AD3-6347-B056-FFCE67EB365A}" type="presOf" srcId="{694E1961-B325-AA45-B805-808F8DA35484}" destId="{FA99052C-9BE5-BD41-AFD6-25A130C3799F}" srcOrd="0" destOrd="0" presId="urn:microsoft.com/office/officeart/2008/layout/HexagonCluster"/>
    <dgm:cxn modelId="{E7309CDD-9161-E448-8A40-62192A19D6B5}" type="presOf" srcId="{E4A86F34-2E07-914E-B9E2-CD29305A8A44}" destId="{4B970824-2739-8C44-8046-D70066C0842B}" srcOrd="0" destOrd="0" presId="urn:microsoft.com/office/officeart/2008/layout/HexagonCluster"/>
    <dgm:cxn modelId="{E960EEED-4482-0D46-A73F-70FFC4B9D1E5}" type="presParOf" srcId="{7BA77237-04B7-E24D-80E1-61E4D361EBDE}" destId="{75707EB5-4C16-9742-B9DD-D3D7001E21C9}" srcOrd="0" destOrd="0" presId="urn:microsoft.com/office/officeart/2008/layout/HexagonCluster"/>
    <dgm:cxn modelId="{D5EA2711-4277-1D42-A493-DC2E76D0B167}" type="presParOf" srcId="{75707EB5-4C16-9742-B9DD-D3D7001E21C9}" destId="{BF785EC7-176A-F743-BBFA-C9BD0F49DF95}" srcOrd="0" destOrd="0" presId="urn:microsoft.com/office/officeart/2008/layout/HexagonCluster"/>
    <dgm:cxn modelId="{91910115-14CE-5E46-9A4F-D594FDED6D5A}" type="presParOf" srcId="{7BA77237-04B7-E24D-80E1-61E4D361EBDE}" destId="{85F6BE45-E2A3-3D46-A0C5-390E95B9A3FA}" srcOrd="1" destOrd="0" presId="urn:microsoft.com/office/officeart/2008/layout/HexagonCluster"/>
    <dgm:cxn modelId="{979555F3-CD05-4744-9F9B-650A1AB799C2}" type="presParOf" srcId="{85F6BE45-E2A3-3D46-A0C5-390E95B9A3FA}" destId="{C7B14E73-02C3-B94F-A79A-C087CB7FF4E5}" srcOrd="0" destOrd="0" presId="urn:microsoft.com/office/officeart/2008/layout/HexagonCluster"/>
    <dgm:cxn modelId="{E1637B74-4E2A-BA40-B493-0CF8D2A08C46}" type="presParOf" srcId="{7BA77237-04B7-E24D-80E1-61E4D361EBDE}" destId="{7F5F55FB-C713-FA4C-89CF-6E66A3827DA2}" srcOrd="2" destOrd="0" presId="urn:microsoft.com/office/officeart/2008/layout/HexagonCluster"/>
    <dgm:cxn modelId="{08555523-B161-4E4C-AAE9-478D9A598371}" type="presParOf" srcId="{7F5F55FB-C713-FA4C-89CF-6E66A3827DA2}" destId="{5098D6E4-49FC-CF41-A1E3-78304381357E}" srcOrd="0" destOrd="0" presId="urn:microsoft.com/office/officeart/2008/layout/HexagonCluster"/>
    <dgm:cxn modelId="{983B917A-037B-6247-821D-978F70A1DF29}" type="presParOf" srcId="{7BA77237-04B7-E24D-80E1-61E4D361EBDE}" destId="{AD3A6822-9408-8647-8644-43A590848A87}" srcOrd="3" destOrd="0" presId="urn:microsoft.com/office/officeart/2008/layout/HexagonCluster"/>
    <dgm:cxn modelId="{4FEB315C-770F-364C-9C0A-E1CD3557C2E3}" type="presParOf" srcId="{AD3A6822-9408-8647-8644-43A590848A87}" destId="{50784F4B-0EB5-2145-8CC2-B33257E8A163}" srcOrd="0" destOrd="0" presId="urn:microsoft.com/office/officeart/2008/layout/HexagonCluster"/>
    <dgm:cxn modelId="{979B025C-708F-E048-91D0-1E9354DF02C5}" type="presParOf" srcId="{7BA77237-04B7-E24D-80E1-61E4D361EBDE}" destId="{376E92C7-0A3D-3745-AC4A-08ACE839A25C}" srcOrd="4" destOrd="0" presId="urn:microsoft.com/office/officeart/2008/layout/HexagonCluster"/>
    <dgm:cxn modelId="{E52B66A5-6F77-FE4A-AFA3-17E58EE171D4}" type="presParOf" srcId="{376E92C7-0A3D-3745-AC4A-08ACE839A25C}" destId="{FA99052C-9BE5-BD41-AFD6-25A130C3799F}" srcOrd="0" destOrd="0" presId="urn:microsoft.com/office/officeart/2008/layout/HexagonCluster"/>
    <dgm:cxn modelId="{0EAE5C7F-ECB3-694A-BEA2-54C42BEFE3D2}" type="presParOf" srcId="{7BA77237-04B7-E24D-80E1-61E4D361EBDE}" destId="{1D43E259-AC09-A14A-9190-6B057A0DEA23}" srcOrd="5" destOrd="0" presId="urn:microsoft.com/office/officeart/2008/layout/HexagonCluster"/>
    <dgm:cxn modelId="{DE174066-6288-0E4C-8A93-FE68B4266460}" type="presParOf" srcId="{1D43E259-AC09-A14A-9190-6B057A0DEA23}" destId="{3C9F56B6-00E4-2C4D-A910-388559F36197}" srcOrd="0" destOrd="0" presId="urn:microsoft.com/office/officeart/2008/layout/HexagonCluster"/>
    <dgm:cxn modelId="{671490F6-C442-A346-B140-ED6138591DA7}" type="presParOf" srcId="{7BA77237-04B7-E24D-80E1-61E4D361EBDE}" destId="{6A8C07DF-9392-1041-B855-10CFAB3DA52E}" srcOrd="6" destOrd="0" presId="urn:microsoft.com/office/officeart/2008/layout/HexagonCluster"/>
    <dgm:cxn modelId="{8553B695-1BC7-AF43-A967-6FF23456396D}" type="presParOf" srcId="{6A8C07DF-9392-1041-B855-10CFAB3DA52E}" destId="{05F3C259-EE88-8044-98B3-0BD36883107B}" srcOrd="0" destOrd="0" presId="urn:microsoft.com/office/officeart/2008/layout/HexagonCluster"/>
    <dgm:cxn modelId="{AF68B1F1-B6A7-8E48-A0B4-D8C2701F39A9}" type="presParOf" srcId="{7BA77237-04B7-E24D-80E1-61E4D361EBDE}" destId="{06BAC528-ECEB-3442-AB6B-4F47389C32A4}" srcOrd="7" destOrd="0" presId="urn:microsoft.com/office/officeart/2008/layout/HexagonCluster"/>
    <dgm:cxn modelId="{EF1767C3-94D3-0542-BA70-10CAC48DA4CD}" type="presParOf" srcId="{06BAC528-ECEB-3442-AB6B-4F47389C32A4}" destId="{D2F32834-1715-F147-8015-F3F3AEAFD073}" srcOrd="0" destOrd="0" presId="urn:microsoft.com/office/officeart/2008/layout/HexagonCluster"/>
    <dgm:cxn modelId="{33FB41DC-63C3-4649-8FF7-521B23C0EF09}" type="presParOf" srcId="{7BA77237-04B7-E24D-80E1-61E4D361EBDE}" destId="{524A17AD-B279-B348-A289-998BD924D686}" srcOrd="8" destOrd="0" presId="urn:microsoft.com/office/officeart/2008/layout/HexagonCluster"/>
    <dgm:cxn modelId="{1801B053-6BAB-CE43-8217-5510ACDA84E7}" type="presParOf" srcId="{524A17AD-B279-B348-A289-998BD924D686}" destId="{1063999D-BCB2-5943-B32A-1E8290643706}" srcOrd="0" destOrd="0" presId="urn:microsoft.com/office/officeart/2008/layout/HexagonCluster"/>
    <dgm:cxn modelId="{186602CA-73C2-7749-8FD7-E5FD6DD88DA7}" type="presParOf" srcId="{7BA77237-04B7-E24D-80E1-61E4D361EBDE}" destId="{146E5985-F378-704D-A5F2-D6AFDC139DB2}" srcOrd="9" destOrd="0" presId="urn:microsoft.com/office/officeart/2008/layout/HexagonCluster"/>
    <dgm:cxn modelId="{566207EB-0DC3-FF4E-900A-B9BCEFA36B6B}" type="presParOf" srcId="{146E5985-F378-704D-A5F2-D6AFDC139DB2}" destId="{ABF7D708-5352-0846-A96E-630083167630}" srcOrd="0" destOrd="0" presId="urn:microsoft.com/office/officeart/2008/layout/HexagonCluster"/>
    <dgm:cxn modelId="{A03DC2CE-9661-374B-8F98-DD9C64526CA4}" type="presParOf" srcId="{7BA77237-04B7-E24D-80E1-61E4D361EBDE}" destId="{B1501776-CD9C-4844-A63E-BC1883E4C63E}" srcOrd="10" destOrd="0" presId="urn:microsoft.com/office/officeart/2008/layout/HexagonCluster"/>
    <dgm:cxn modelId="{266609E0-A5AD-2140-92E6-69D928110FDF}" type="presParOf" srcId="{B1501776-CD9C-4844-A63E-BC1883E4C63E}" destId="{0B7EA598-D5AC-B648-BD61-91C61BDD26A8}" srcOrd="0" destOrd="0" presId="urn:microsoft.com/office/officeart/2008/layout/HexagonCluster"/>
    <dgm:cxn modelId="{C92C7806-7607-DF48-AFD6-6ADD9A9F14C8}" type="presParOf" srcId="{7BA77237-04B7-E24D-80E1-61E4D361EBDE}" destId="{B973D1B4-B942-3C4A-A06D-C420269B4782}" srcOrd="11" destOrd="0" presId="urn:microsoft.com/office/officeart/2008/layout/HexagonCluster"/>
    <dgm:cxn modelId="{B1F13168-A09C-FA48-AB0C-A6E188F7F640}" type="presParOf" srcId="{B973D1B4-B942-3C4A-A06D-C420269B4782}" destId="{AA8197DE-D2C7-F340-AC8C-1D7EDF6FD141}" srcOrd="0" destOrd="0" presId="urn:microsoft.com/office/officeart/2008/layout/HexagonCluster"/>
    <dgm:cxn modelId="{091AE0A9-3FAB-F447-9A90-882B22248B50}" type="presParOf" srcId="{7BA77237-04B7-E24D-80E1-61E4D361EBDE}" destId="{C64FE11A-F31F-5C47-895A-97054B18CB50}" srcOrd="12" destOrd="0" presId="urn:microsoft.com/office/officeart/2008/layout/HexagonCluster"/>
    <dgm:cxn modelId="{C6513CBE-673A-B84F-BD5E-D9A7B34676D4}" type="presParOf" srcId="{C64FE11A-F31F-5C47-895A-97054B18CB50}" destId="{121CAA6E-05C5-DA45-858E-9339DB2FF9E7}" srcOrd="0" destOrd="0" presId="urn:microsoft.com/office/officeart/2008/layout/HexagonCluster"/>
    <dgm:cxn modelId="{3DFDBDDE-EF2B-2147-A28E-02D5C302D7D5}" type="presParOf" srcId="{7BA77237-04B7-E24D-80E1-61E4D361EBDE}" destId="{F24CC333-B10F-8A42-95C5-A025E4FE5A0C}" srcOrd="13" destOrd="0" presId="urn:microsoft.com/office/officeart/2008/layout/HexagonCluster"/>
    <dgm:cxn modelId="{EED67B85-0132-3542-B72E-43C76D62744B}" type="presParOf" srcId="{F24CC333-B10F-8A42-95C5-A025E4FE5A0C}" destId="{E45F2717-D14B-5F49-B149-1DBEF3CF71F2}" srcOrd="0" destOrd="0" presId="urn:microsoft.com/office/officeart/2008/layout/HexagonCluster"/>
    <dgm:cxn modelId="{F151373C-2FE3-3E40-8C40-AAD502C69B9C}" type="presParOf" srcId="{7BA77237-04B7-E24D-80E1-61E4D361EBDE}" destId="{42695960-817A-D646-B499-A8EA9A990D48}" srcOrd="14" destOrd="0" presId="urn:microsoft.com/office/officeart/2008/layout/HexagonCluster"/>
    <dgm:cxn modelId="{A8563BD3-C6AC-1D43-A235-F1E3D5F11A35}" type="presParOf" srcId="{42695960-817A-D646-B499-A8EA9A990D48}" destId="{62D650C3-7D81-1646-9B8E-EA931B754EE6}" srcOrd="0" destOrd="0" presId="urn:microsoft.com/office/officeart/2008/layout/HexagonCluster"/>
    <dgm:cxn modelId="{B343FB89-11FC-B944-8C19-DDB1B7E452B2}" type="presParOf" srcId="{7BA77237-04B7-E24D-80E1-61E4D361EBDE}" destId="{640E6994-4DA0-C642-89D6-07A6C9DB287F}" srcOrd="15" destOrd="0" presId="urn:microsoft.com/office/officeart/2008/layout/HexagonCluster"/>
    <dgm:cxn modelId="{198D2A62-2730-E442-94E2-02EEDE87C65D}" type="presParOf" srcId="{640E6994-4DA0-C642-89D6-07A6C9DB287F}" destId="{D950848E-DDAD-C648-9CF4-2E07BE5B3E66}" srcOrd="0" destOrd="0" presId="urn:microsoft.com/office/officeart/2008/layout/HexagonCluster"/>
    <dgm:cxn modelId="{43467825-3CEE-0B4D-A221-205210A59D35}" type="presParOf" srcId="{7BA77237-04B7-E24D-80E1-61E4D361EBDE}" destId="{DE7C482F-DF1D-8442-B8C4-4352700BB816}" srcOrd="16" destOrd="0" presId="urn:microsoft.com/office/officeart/2008/layout/HexagonCluster"/>
    <dgm:cxn modelId="{D8F6B1D3-AAD0-2A4C-82DE-DF6523CD6570}" type="presParOf" srcId="{DE7C482F-DF1D-8442-B8C4-4352700BB816}" destId="{19A5CE4C-0ADC-2249-809E-2420015A58B2}" srcOrd="0" destOrd="0" presId="urn:microsoft.com/office/officeart/2008/layout/HexagonCluster"/>
    <dgm:cxn modelId="{C149F27E-2D84-3748-8AD6-C8DE04C3CB7D}" type="presParOf" srcId="{7BA77237-04B7-E24D-80E1-61E4D361EBDE}" destId="{00F598C0-8DF6-1240-AA17-C312B599C331}" srcOrd="17" destOrd="0" presId="urn:microsoft.com/office/officeart/2008/layout/HexagonCluster"/>
    <dgm:cxn modelId="{4CBA6624-3437-2043-958C-59B7AB6B6395}" type="presParOf" srcId="{00F598C0-8DF6-1240-AA17-C312B599C331}" destId="{DB57B785-97F8-A54E-86CF-8AF911F1103F}" srcOrd="0" destOrd="0" presId="urn:microsoft.com/office/officeart/2008/layout/HexagonCluster"/>
    <dgm:cxn modelId="{34E33D48-F44E-3845-AB5E-BA4F575B744B}" type="presParOf" srcId="{7BA77237-04B7-E24D-80E1-61E4D361EBDE}" destId="{93283193-8BDB-E241-A683-4356E4EE49C9}" srcOrd="18" destOrd="0" presId="urn:microsoft.com/office/officeart/2008/layout/HexagonCluster"/>
    <dgm:cxn modelId="{E23555A7-3F21-8143-8F9B-0D69E843C530}" type="presParOf" srcId="{93283193-8BDB-E241-A683-4356E4EE49C9}" destId="{DC16EE34-6F7A-5C48-868A-88DC3EB2BC9A}" srcOrd="0" destOrd="0" presId="urn:microsoft.com/office/officeart/2008/layout/HexagonCluster"/>
    <dgm:cxn modelId="{B1A459F4-3650-8143-8407-546196668607}" type="presParOf" srcId="{7BA77237-04B7-E24D-80E1-61E4D361EBDE}" destId="{65946653-7C8C-2548-A887-94C171D5B63E}" srcOrd="19" destOrd="0" presId="urn:microsoft.com/office/officeart/2008/layout/HexagonCluster"/>
    <dgm:cxn modelId="{BBA940F4-6D42-9447-B9BA-3914514C4BD5}" type="presParOf" srcId="{65946653-7C8C-2548-A887-94C171D5B63E}" destId="{E9C50517-D854-7646-8E95-753E18CDF841}" srcOrd="0" destOrd="0" presId="urn:microsoft.com/office/officeart/2008/layout/HexagonCluster"/>
    <dgm:cxn modelId="{7A2334DF-DA29-974B-8994-D959B66D9627}" type="presParOf" srcId="{7BA77237-04B7-E24D-80E1-61E4D361EBDE}" destId="{AC9321E4-D047-0E42-AC7C-5F84C1759D33}" srcOrd="20" destOrd="0" presId="urn:microsoft.com/office/officeart/2008/layout/HexagonCluster"/>
    <dgm:cxn modelId="{18037E11-89E7-4B4E-B9AA-71CFE88EA8AD}" type="presParOf" srcId="{AC9321E4-D047-0E42-AC7C-5F84C1759D33}" destId="{DFADC4BB-F51A-444D-A541-2FCB5846CDA5}" srcOrd="0" destOrd="0" presId="urn:microsoft.com/office/officeart/2008/layout/HexagonCluster"/>
    <dgm:cxn modelId="{3B1F5286-05DE-A649-B9E7-B0D0A5A2AEE4}" type="presParOf" srcId="{7BA77237-04B7-E24D-80E1-61E4D361EBDE}" destId="{B5CC6296-01AF-4C40-8AB2-DB5DCC4E0016}" srcOrd="21" destOrd="0" presId="urn:microsoft.com/office/officeart/2008/layout/HexagonCluster"/>
    <dgm:cxn modelId="{2333FB04-DEE0-C94F-AAEA-C1FE1B7E271F}" type="presParOf" srcId="{B5CC6296-01AF-4C40-8AB2-DB5DCC4E0016}" destId="{356AF996-FCFE-8C47-8958-664E34EFBAA2}" srcOrd="0" destOrd="0" presId="urn:microsoft.com/office/officeart/2008/layout/HexagonCluster"/>
    <dgm:cxn modelId="{960F6BC3-494E-7A4D-BB57-89BF1ED8A38C}" type="presParOf" srcId="{7BA77237-04B7-E24D-80E1-61E4D361EBDE}" destId="{F7226786-1BCB-3A49-B3F7-064D09DE271B}" srcOrd="22" destOrd="0" presId="urn:microsoft.com/office/officeart/2008/layout/HexagonCluster"/>
    <dgm:cxn modelId="{4431876C-71F8-1746-A0D4-62C6BCFE7386}" type="presParOf" srcId="{F7226786-1BCB-3A49-B3F7-064D09DE271B}" destId="{4B970824-2739-8C44-8046-D70066C0842B}" srcOrd="0" destOrd="0" presId="urn:microsoft.com/office/officeart/2008/layout/HexagonCluster"/>
    <dgm:cxn modelId="{F23F1956-2BE7-D643-8EE9-22D35D5375A7}" type="presParOf" srcId="{7BA77237-04B7-E24D-80E1-61E4D361EBDE}" destId="{63A6FD51-3D32-7743-B5B2-A1B0457154D1}" srcOrd="23" destOrd="0" presId="urn:microsoft.com/office/officeart/2008/layout/HexagonCluster"/>
    <dgm:cxn modelId="{3DE0CCA5-E28F-B449-8B12-EF317D0738CF}" type="presParOf" srcId="{63A6FD51-3D32-7743-B5B2-A1B0457154D1}" destId="{5C8BC0C3-6040-EC4D-9451-BA9A2EEDF50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A238A4-24DA-44D1-B6A5-DBD46BBDDDB5}" type="doc">
      <dgm:prSet loTypeId="urn:microsoft.com/office/officeart/2005/8/layout/cycle3" loCatId="cycle" qsTypeId="urn:microsoft.com/office/officeart/2005/8/quickstyle/simple1" qsCatId="simple" csTypeId="urn:microsoft.com/office/officeart/2005/8/colors/accent1_2" csCatId="accent1"/>
      <dgm:spPr/>
      <dgm:t>
        <a:bodyPr/>
        <a:lstStyle/>
        <a:p>
          <a:endParaRPr lang="en-US"/>
        </a:p>
      </dgm:t>
    </dgm:pt>
    <dgm:pt modelId="{9DEF3FCC-9D6F-4395-88C4-095B1C6CED26}">
      <dgm:prSet/>
      <dgm:spPr/>
      <dgm:t>
        <a:bodyPr/>
        <a:lstStyle/>
        <a:p>
          <a:r>
            <a:rPr lang="en-US"/>
            <a:t>Reflection, journaling</a:t>
          </a:r>
        </a:p>
      </dgm:t>
    </dgm:pt>
    <dgm:pt modelId="{538FEE8C-A309-42CE-B25D-0C81F781673A}" type="parTrans" cxnId="{DABBD18A-549D-483A-8FD7-D236253875A2}">
      <dgm:prSet/>
      <dgm:spPr/>
      <dgm:t>
        <a:bodyPr/>
        <a:lstStyle/>
        <a:p>
          <a:endParaRPr lang="en-US"/>
        </a:p>
      </dgm:t>
    </dgm:pt>
    <dgm:pt modelId="{C36DC259-6D1B-484D-9A95-FCFE90C7207E}" type="sibTrans" cxnId="{DABBD18A-549D-483A-8FD7-D236253875A2}">
      <dgm:prSet/>
      <dgm:spPr/>
      <dgm:t>
        <a:bodyPr/>
        <a:lstStyle/>
        <a:p>
          <a:endParaRPr lang="en-US"/>
        </a:p>
      </dgm:t>
    </dgm:pt>
    <dgm:pt modelId="{8DFC9DA6-3EEE-4976-BB7C-B7214C16328A}">
      <dgm:prSet/>
      <dgm:spPr/>
      <dgm:t>
        <a:bodyPr/>
        <a:lstStyle/>
        <a:p>
          <a:r>
            <a:rPr lang="en-US"/>
            <a:t>Counseling support</a:t>
          </a:r>
        </a:p>
      </dgm:t>
    </dgm:pt>
    <dgm:pt modelId="{2545E56D-2CCC-4655-881C-90B308C2A789}" type="parTrans" cxnId="{B772A6D1-D4A5-48E4-A3F8-42B578CDA2E6}">
      <dgm:prSet/>
      <dgm:spPr/>
      <dgm:t>
        <a:bodyPr/>
        <a:lstStyle/>
        <a:p>
          <a:endParaRPr lang="en-US"/>
        </a:p>
      </dgm:t>
    </dgm:pt>
    <dgm:pt modelId="{3E98EEAC-4A9D-48F7-A162-1671A53DC417}" type="sibTrans" cxnId="{B772A6D1-D4A5-48E4-A3F8-42B578CDA2E6}">
      <dgm:prSet/>
      <dgm:spPr/>
      <dgm:t>
        <a:bodyPr/>
        <a:lstStyle/>
        <a:p>
          <a:endParaRPr lang="en-US"/>
        </a:p>
      </dgm:t>
    </dgm:pt>
    <dgm:pt modelId="{FB37DFF6-8722-4123-8F7F-AE2B4B342730}">
      <dgm:prSet/>
      <dgm:spPr/>
      <dgm:t>
        <a:bodyPr/>
        <a:lstStyle/>
        <a:p>
          <a:r>
            <a:rPr lang="en-US"/>
            <a:t>See something, say something</a:t>
          </a:r>
        </a:p>
      </dgm:t>
    </dgm:pt>
    <dgm:pt modelId="{50CB42E2-1C59-4EB0-AE43-9F7CEBFD3196}" type="parTrans" cxnId="{4169B102-B773-4A15-8B4F-D4CA5CE38411}">
      <dgm:prSet/>
      <dgm:spPr/>
      <dgm:t>
        <a:bodyPr/>
        <a:lstStyle/>
        <a:p>
          <a:endParaRPr lang="en-US"/>
        </a:p>
      </dgm:t>
    </dgm:pt>
    <dgm:pt modelId="{C4D010DB-9A34-43AD-8790-D0F97D1F1295}" type="sibTrans" cxnId="{4169B102-B773-4A15-8B4F-D4CA5CE38411}">
      <dgm:prSet/>
      <dgm:spPr/>
      <dgm:t>
        <a:bodyPr/>
        <a:lstStyle/>
        <a:p>
          <a:endParaRPr lang="en-US"/>
        </a:p>
      </dgm:t>
    </dgm:pt>
    <dgm:pt modelId="{8FD90977-F942-4B08-86F2-D07129EA8261}">
      <dgm:prSet/>
      <dgm:spPr/>
      <dgm:t>
        <a:bodyPr/>
        <a:lstStyle/>
        <a:p>
          <a:r>
            <a:rPr lang="en-US"/>
            <a:t>Ask for support</a:t>
          </a:r>
        </a:p>
      </dgm:t>
    </dgm:pt>
    <dgm:pt modelId="{E4D0C26B-96E9-47E4-B592-EA057ADDD5C8}" type="parTrans" cxnId="{4C297961-27ED-4255-B9DE-9DD3231A4028}">
      <dgm:prSet/>
      <dgm:spPr/>
      <dgm:t>
        <a:bodyPr/>
        <a:lstStyle/>
        <a:p>
          <a:endParaRPr lang="en-US"/>
        </a:p>
      </dgm:t>
    </dgm:pt>
    <dgm:pt modelId="{91B910C9-8B34-4860-9030-2C033802F59A}" type="sibTrans" cxnId="{4C297961-27ED-4255-B9DE-9DD3231A4028}">
      <dgm:prSet/>
      <dgm:spPr/>
      <dgm:t>
        <a:bodyPr/>
        <a:lstStyle/>
        <a:p>
          <a:endParaRPr lang="en-US"/>
        </a:p>
      </dgm:t>
    </dgm:pt>
    <dgm:pt modelId="{01D87348-D327-47ED-A985-F95C35D7D3FE}">
      <dgm:prSet/>
      <dgm:spPr/>
      <dgm:t>
        <a:bodyPr/>
        <a:lstStyle/>
        <a:p>
          <a:r>
            <a:rPr lang="en-US"/>
            <a:t>Safety planning</a:t>
          </a:r>
        </a:p>
      </dgm:t>
    </dgm:pt>
    <dgm:pt modelId="{11D8587B-F709-4B13-9B36-6E06BDEBBF32}" type="parTrans" cxnId="{62B2C6C9-8197-4570-8873-E42AD76BD105}">
      <dgm:prSet/>
      <dgm:spPr/>
      <dgm:t>
        <a:bodyPr/>
        <a:lstStyle/>
        <a:p>
          <a:endParaRPr lang="en-US"/>
        </a:p>
      </dgm:t>
    </dgm:pt>
    <dgm:pt modelId="{65116884-056B-4DCA-88FD-066E944D1520}" type="sibTrans" cxnId="{62B2C6C9-8197-4570-8873-E42AD76BD105}">
      <dgm:prSet/>
      <dgm:spPr/>
      <dgm:t>
        <a:bodyPr/>
        <a:lstStyle/>
        <a:p>
          <a:endParaRPr lang="en-US"/>
        </a:p>
      </dgm:t>
    </dgm:pt>
    <dgm:pt modelId="{6FF0FE38-9602-4FB2-8BCA-F53DBD70F5CB}">
      <dgm:prSet/>
      <dgm:spPr/>
      <dgm:t>
        <a:bodyPr/>
        <a:lstStyle/>
        <a:p>
          <a:r>
            <a:rPr lang="en-US"/>
            <a:t>Access resources</a:t>
          </a:r>
        </a:p>
      </dgm:t>
    </dgm:pt>
    <dgm:pt modelId="{78EF7B83-2CDA-4FA1-A1BB-968C5B4100AA}" type="parTrans" cxnId="{E1B33FD5-F2BB-4206-ABEB-CE281672437C}">
      <dgm:prSet/>
      <dgm:spPr/>
      <dgm:t>
        <a:bodyPr/>
        <a:lstStyle/>
        <a:p>
          <a:endParaRPr lang="en-US"/>
        </a:p>
      </dgm:t>
    </dgm:pt>
    <dgm:pt modelId="{4F419DE9-E31B-4C57-BBA9-CCAADFB747EA}" type="sibTrans" cxnId="{E1B33FD5-F2BB-4206-ABEB-CE281672437C}">
      <dgm:prSet/>
      <dgm:spPr/>
      <dgm:t>
        <a:bodyPr/>
        <a:lstStyle/>
        <a:p>
          <a:endParaRPr lang="en-US"/>
        </a:p>
      </dgm:t>
    </dgm:pt>
    <dgm:pt modelId="{C5868782-DAF4-4977-B4D7-3FF930D19EE5}">
      <dgm:prSet/>
      <dgm:spPr/>
      <dgm:t>
        <a:bodyPr/>
        <a:lstStyle/>
        <a:p>
          <a:r>
            <a:rPr lang="en-US"/>
            <a:t>Appropriate intervention</a:t>
          </a:r>
        </a:p>
      </dgm:t>
    </dgm:pt>
    <dgm:pt modelId="{D8F334A8-F145-4128-8E24-CB71F3664E76}" type="parTrans" cxnId="{F8FEEB7D-B49A-433C-8B64-1F0B9360CCE1}">
      <dgm:prSet/>
      <dgm:spPr/>
      <dgm:t>
        <a:bodyPr/>
        <a:lstStyle/>
        <a:p>
          <a:endParaRPr lang="en-US"/>
        </a:p>
      </dgm:t>
    </dgm:pt>
    <dgm:pt modelId="{DDBCB9A2-2C40-4D48-8920-85ED0E9B1C57}" type="sibTrans" cxnId="{F8FEEB7D-B49A-433C-8B64-1F0B9360CCE1}">
      <dgm:prSet/>
      <dgm:spPr/>
      <dgm:t>
        <a:bodyPr/>
        <a:lstStyle/>
        <a:p>
          <a:endParaRPr lang="en-US"/>
        </a:p>
      </dgm:t>
    </dgm:pt>
    <dgm:pt modelId="{725096A7-CA4B-4811-8845-4257C82E7BF9}">
      <dgm:prSet/>
      <dgm:spPr/>
      <dgm:t>
        <a:bodyPr/>
        <a:lstStyle/>
        <a:p>
          <a:r>
            <a:rPr lang="en-US"/>
            <a:t>Self-care</a:t>
          </a:r>
        </a:p>
      </dgm:t>
    </dgm:pt>
    <dgm:pt modelId="{ED7B71C6-C4AF-40D4-A8CD-FEFA0FD92C1D}" type="parTrans" cxnId="{30343D1F-A587-4D61-9506-91756A3509BC}">
      <dgm:prSet/>
      <dgm:spPr/>
      <dgm:t>
        <a:bodyPr/>
        <a:lstStyle/>
        <a:p>
          <a:endParaRPr lang="en-US"/>
        </a:p>
      </dgm:t>
    </dgm:pt>
    <dgm:pt modelId="{A74CBADB-F99B-45E4-A509-2BF2345477C2}" type="sibTrans" cxnId="{30343D1F-A587-4D61-9506-91756A3509BC}">
      <dgm:prSet/>
      <dgm:spPr/>
      <dgm:t>
        <a:bodyPr/>
        <a:lstStyle/>
        <a:p>
          <a:endParaRPr lang="en-US"/>
        </a:p>
      </dgm:t>
    </dgm:pt>
    <dgm:pt modelId="{BB6DF13C-7274-4A44-A6C5-2F2486AF87F6}">
      <dgm:prSet/>
      <dgm:spPr/>
      <dgm:t>
        <a:bodyPr/>
        <a:lstStyle/>
        <a:p>
          <a:r>
            <a:rPr lang="en-US"/>
            <a:t>Affirmations</a:t>
          </a:r>
        </a:p>
      </dgm:t>
    </dgm:pt>
    <dgm:pt modelId="{4D905ACA-7E29-4329-A167-B714D4AE1886}" type="parTrans" cxnId="{88AD38D5-584F-4443-B68F-0E1C26F0BFA7}">
      <dgm:prSet/>
      <dgm:spPr/>
      <dgm:t>
        <a:bodyPr/>
        <a:lstStyle/>
        <a:p>
          <a:endParaRPr lang="en-US"/>
        </a:p>
      </dgm:t>
    </dgm:pt>
    <dgm:pt modelId="{375CD338-520B-430A-9065-A01009018B63}" type="sibTrans" cxnId="{88AD38D5-584F-4443-B68F-0E1C26F0BFA7}">
      <dgm:prSet/>
      <dgm:spPr/>
      <dgm:t>
        <a:bodyPr/>
        <a:lstStyle/>
        <a:p>
          <a:endParaRPr lang="en-US"/>
        </a:p>
      </dgm:t>
    </dgm:pt>
    <dgm:pt modelId="{404F594E-7E6B-A54C-90AF-0112242622F4}" type="pres">
      <dgm:prSet presAssocID="{9CA238A4-24DA-44D1-B6A5-DBD46BBDDDB5}" presName="Name0" presStyleCnt="0">
        <dgm:presLayoutVars>
          <dgm:dir/>
          <dgm:resizeHandles val="exact"/>
        </dgm:presLayoutVars>
      </dgm:prSet>
      <dgm:spPr/>
    </dgm:pt>
    <dgm:pt modelId="{9CCDE6B8-D71E-6A46-96DD-E263D5244D78}" type="pres">
      <dgm:prSet presAssocID="{9CA238A4-24DA-44D1-B6A5-DBD46BBDDDB5}" presName="cycle" presStyleCnt="0"/>
      <dgm:spPr/>
    </dgm:pt>
    <dgm:pt modelId="{34065FD1-BA27-0B40-A86D-C3F32F9D9B5C}" type="pres">
      <dgm:prSet presAssocID="{9DEF3FCC-9D6F-4395-88C4-095B1C6CED26}" presName="nodeFirstNode" presStyleLbl="node1" presStyleIdx="0" presStyleCnt="9">
        <dgm:presLayoutVars>
          <dgm:bulletEnabled val="1"/>
        </dgm:presLayoutVars>
      </dgm:prSet>
      <dgm:spPr/>
    </dgm:pt>
    <dgm:pt modelId="{4CEF8109-44D0-264E-B4EF-FB4B31F7A219}" type="pres">
      <dgm:prSet presAssocID="{C36DC259-6D1B-484D-9A95-FCFE90C7207E}" presName="sibTransFirstNode" presStyleLbl="bgShp" presStyleIdx="0" presStyleCnt="1"/>
      <dgm:spPr/>
    </dgm:pt>
    <dgm:pt modelId="{D4440703-065F-094A-8A48-CA8830FE8873}" type="pres">
      <dgm:prSet presAssocID="{8DFC9DA6-3EEE-4976-BB7C-B7214C16328A}" presName="nodeFollowingNodes" presStyleLbl="node1" presStyleIdx="1" presStyleCnt="9">
        <dgm:presLayoutVars>
          <dgm:bulletEnabled val="1"/>
        </dgm:presLayoutVars>
      </dgm:prSet>
      <dgm:spPr/>
    </dgm:pt>
    <dgm:pt modelId="{91329036-8069-B64D-BA5C-04E1DA550E5D}" type="pres">
      <dgm:prSet presAssocID="{FB37DFF6-8722-4123-8F7F-AE2B4B342730}" presName="nodeFollowingNodes" presStyleLbl="node1" presStyleIdx="2" presStyleCnt="9">
        <dgm:presLayoutVars>
          <dgm:bulletEnabled val="1"/>
        </dgm:presLayoutVars>
      </dgm:prSet>
      <dgm:spPr/>
    </dgm:pt>
    <dgm:pt modelId="{54FF0715-7EF4-0146-BCE1-B8BC86A11ACE}" type="pres">
      <dgm:prSet presAssocID="{8FD90977-F942-4B08-86F2-D07129EA8261}" presName="nodeFollowingNodes" presStyleLbl="node1" presStyleIdx="3" presStyleCnt="9">
        <dgm:presLayoutVars>
          <dgm:bulletEnabled val="1"/>
        </dgm:presLayoutVars>
      </dgm:prSet>
      <dgm:spPr/>
    </dgm:pt>
    <dgm:pt modelId="{0E78F7A4-CB30-0E40-AD79-1D680BEFE242}" type="pres">
      <dgm:prSet presAssocID="{01D87348-D327-47ED-A985-F95C35D7D3FE}" presName="nodeFollowingNodes" presStyleLbl="node1" presStyleIdx="4" presStyleCnt="9">
        <dgm:presLayoutVars>
          <dgm:bulletEnabled val="1"/>
        </dgm:presLayoutVars>
      </dgm:prSet>
      <dgm:spPr/>
    </dgm:pt>
    <dgm:pt modelId="{95AC8C06-325B-8446-8FF1-7AF61D74CA30}" type="pres">
      <dgm:prSet presAssocID="{6FF0FE38-9602-4FB2-8BCA-F53DBD70F5CB}" presName="nodeFollowingNodes" presStyleLbl="node1" presStyleIdx="5" presStyleCnt="9">
        <dgm:presLayoutVars>
          <dgm:bulletEnabled val="1"/>
        </dgm:presLayoutVars>
      </dgm:prSet>
      <dgm:spPr/>
    </dgm:pt>
    <dgm:pt modelId="{AE38CB9A-9EB5-7D40-AF18-4BB6ADD84E21}" type="pres">
      <dgm:prSet presAssocID="{C5868782-DAF4-4977-B4D7-3FF930D19EE5}" presName="nodeFollowingNodes" presStyleLbl="node1" presStyleIdx="6" presStyleCnt="9">
        <dgm:presLayoutVars>
          <dgm:bulletEnabled val="1"/>
        </dgm:presLayoutVars>
      </dgm:prSet>
      <dgm:spPr/>
    </dgm:pt>
    <dgm:pt modelId="{DE5F135B-FE2A-9E41-A71C-B20ABA44172B}" type="pres">
      <dgm:prSet presAssocID="{725096A7-CA4B-4811-8845-4257C82E7BF9}" presName="nodeFollowingNodes" presStyleLbl="node1" presStyleIdx="7" presStyleCnt="9">
        <dgm:presLayoutVars>
          <dgm:bulletEnabled val="1"/>
        </dgm:presLayoutVars>
      </dgm:prSet>
      <dgm:spPr/>
    </dgm:pt>
    <dgm:pt modelId="{F061253B-1BBE-F641-97BB-3B08818C188A}" type="pres">
      <dgm:prSet presAssocID="{BB6DF13C-7274-4A44-A6C5-2F2486AF87F6}" presName="nodeFollowingNodes" presStyleLbl="node1" presStyleIdx="8" presStyleCnt="9">
        <dgm:presLayoutVars>
          <dgm:bulletEnabled val="1"/>
        </dgm:presLayoutVars>
      </dgm:prSet>
      <dgm:spPr/>
    </dgm:pt>
  </dgm:ptLst>
  <dgm:cxnLst>
    <dgm:cxn modelId="{4169B102-B773-4A15-8B4F-D4CA5CE38411}" srcId="{9CA238A4-24DA-44D1-B6A5-DBD46BBDDDB5}" destId="{FB37DFF6-8722-4123-8F7F-AE2B4B342730}" srcOrd="2" destOrd="0" parTransId="{50CB42E2-1C59-4EB0-AE43-9F7CEBFD3196}" sibTransId="{C4D010DB-9A34-43AD-8790-D0F97D1F1295}"/>
    <dgm:cxn modelId="{E27E7309-C7D2-8046-84BA-0F1B5DF8B8F4}" type="presOf" srcId="{8DFC9DA6-3EEE-4976-BB7C-B7214C16328A}" destId="{D4440703-065F-094A-8A48-CA8830FE8873}" srcOrd="0" destOrd="0" presId="urn:microsoft.com/office/officeart/2005/8/layout/cycle3"/>
    <dgm:cxn modelId="{31B1700F-A64C-1A4C-9AE8-D61D5FD475A8}" type="presOf" srcId="{C36DC259-6D1B-484D-9A95-FCFE90C7207E}" destId="{4CEF8109-44D0-264E-B4EF-FB4B31F7A219}" srcOrd="0" destOrd="0" presId="urn:microsoft.com/office/officeart/2005/8/layout/cycle3"/>
    <dgm:cxn modelId="{30343D1F-A587-4D61-9506-91756A3509BC}" srcId="{9CA238A4-24DA-44D1-B6A5-DBD46BBDDDB5}" destId="{725096A7-CA4B-4811-8845-4257C82E7BF9}" srcOrd="7" destOrd="0" parTransId="{ED7B71C6-C4AF-40D4-A8CD-FEFA0FD92C1D}" sibTransId="{A74CBADB-F99B-45E4-A509-2BF2345477C2}"/>
    <dgm:cxn modelId="{F6C8A835-6DFB-094A-978A-6E2569F1FE7A}" type="presOf" srcId="{725096A7-CA4B-4811-8845-4257C82E7BF9}" destId="{DE5F135B-FE2A-9E41-A71C-B20ABA44172B}" srcOrd="0" destOrd="0" presId="urn:microsoft.com/office/officeart/2005/8/layout/cycle3"/>
    <dgm:cxn modelId="{4C297961-27ED-4255-B9DE-9DD3231A4028}" srcId="{9CA238A4-24DA-44D1-B6A5-DBD46BBDDDB5}" destId="{8FD90977-F942-4B08-86F2-D07129EA8261}" srcOrd="3" destOrd="0" parTransId="{E4D0C26B-96E9-47E4-B592-EA057ADDD5C8}" sibTransId="{91B910C9-8B34-4860-9030-2C033802F59A}"/>
    <dgm:cxn modelId="{CBEDD879-4AE0-454B-87CF-E7CA8F7284DA}" type="presOf" srcId="{BB6DF13C-7274-4A44-A6C5-2F2486AF87F6}" destId="{F061253B-1BBE-F641-97BB-3B08818C188A}" srcOrd="0" destOrd="0" presId="urn:microsoft.com/office/officeart/2005/8/layout/cycle3"/>
    <dgm:cxn modelId="{F8FEEB7D-B49A-433C-8B64-1F0B9360CCE1}" srcId="{9CA238A4-24DA-44D1-B6A5-DBD46BBDDDB5}" destId="{C5868782-DAF4-4977-B4D7-3FF930D19EE5}" srcOrd="6" destOrd="0" parTransId="{D8F334A8-F145-4128-8E24-CB71F3664E76}" sibTransId="{DDBCB9A2-2C40-4D48-8920-85ED0E9B1C57}"/>
    <dgm:cxn modelId="{DABBD18A-549D-483A-8FD7-D236253875A2}" srcId="{9CA238A4-24DA-44D1-B6A5-DBD46BBDDDB5}" destId="{9DEF3FCC-9D6F-4395-88C4-095B1C6CED26}" srcOrd="0" destOrd="0" parTransId="{538FEE8C-A309-42CE-B25D-0C81F781673A}" sibTransId="{C36DC259-6D1B-484D-9A95-FCFE90C7207E}"/>
    <dgm:cxn modelId="{7DD7299A-D359-F741-BAA9-9040BB3C40E7}" type="presOf" srcId="{FB37DFF6-8722-4123-8F7F-AE2B4B342730}" destId="{91329036-8069-B64D-BA5C-04E1DA550E5D}" srcOrd="0" destOrd="0" presId="urn:microsoft.com/office/officeart/2005/8/layout/cycle3"/>
    <dgm:cxn modelId="{F81109A6-99F9-224F-8C06-30E7ED8C662A}" type="presOf" srcId="{8FD90977-F942-4B08-86F2-D07129EA8261}" destId="{54FF0715-7EF4-0146-BCE1-B8BC86A11ACE}" srcOrd="0" destOrd="0" presId="urn:microsoft.com/office/officeart/2005/8/layout/cycle3"/>
    <dgm:cxn modelId="{F642FCC1-BBBA-7E4B-86E0-B0EDF1B32F24}" type="presOf" srcId="{01D87348-D327-47ED-A985-F95C35D7D3FE}" destId="{0E78F7A4-CB30-0E40-AD79-1D680BEFE242}" srcOrd="0" destOrd="0" presId="urn:microsoft.com/office/officeart/2005/8/layout/cycle3"/>
    <dgm:cxn modelId="{7562A8C2-9DB1-8C4C-8364-E5DA52696923}" type="presOf" srcId="{9CA238A4-24DA-44D1-B6A5-DBD46BBDDDB5}" destId="{404F594E-7E6B-A54C-90AF-0112242622F4}" srcOrd="0" destOrd="0" presId="urn:microsoft.com/office/officeart/2005/8/layout/cycle3"/>
    <dgm:cxn modelId="{62B2C6C9-8197-4570-8873-E42AD76BD105}" srcId="{9CA238A4-24DA-44D1-B6A5-DBD46BBDDDB5}" destId="{01D87348-D327-47ED-A985-F95C35D7D3FE}" srcOrd="4" destOrd="0" parTransId="{11D8587B-F709-4B13-9B36-6E06BDEBBF32}" sibTransId="{65116884-056B-4DCA-88FD-066E944D1520}"/>
    <dgm:cxn modelId="{CE8356CD-8293-084B-A3A4-89B795B612B1}" type="presOf" srcId="{C5868782-DAF4-4977-B4D7-3FF930D19EE5}" destId="{AE38CB9A-9EB5-7D40-AF18-4BB6ADD84E21}" srcOrd="0" destOrd="0" presId="urn:microsoft.com/office/officeart/2005/8/layout/cycle3"/>
    <dgm:cxn modelId="{B772A6D1-D4A5-48E4-A3F8-42B578CDA2E6}" srcId="{9CA238A4-24DA-44D1-B6A5-DBD46BBDDDB5}" destId="{8DFC9DA6-3EEE-4976-BB7C-B7214C16328A}" srcOrd="1" destOrd="0" parTransId="{2545E56D-2CCC-4655-881C-90B308C2A789}" sibTransId="{3E98EEAC-4A9D-48F7-A162-1671A53DC417}"/>
    <dgm:cxn modelId="{88AD38D5-584F-4443-B68F-0E1C26F0BFA7}" srcId="{9CA238A4-24DA-44D1-B6A5-DBD46BBDDDB5}" destId="{BB6DF13C-7274-4A44-A6C5-2F2486AF87F6}" srcOrd="8" destOrd="0" parTransId="{4D905ACA-7E29-4329-A167-B714D4AE1886}" sibTransId="{375CD338-520B-430A-9065-A01009018B63}"/>
    <dgm:cxn modelId="{E1B33FD5-F2BB-4206-ABEB-CE281672437C}" srcId="{9CA238A4-24DA-44D1-B6A5-DBD46BBDDDB5}" destId="{6FF0FE38-9602-4FB2-8BCA-F53DBD70F5CB}" srcOrd="5" destOrd="0" parTransId="{78EF7B83-2CDA-4FA1-A1BB-968C5B4100AA}" sibTransId="{4F419DE9-E31B-4C57-BBA9-CCAADFB747EA}"/>
    <dgm:cxn modelId="{4838A3DE-DF56-924F-BFFD-4F9A25AA5B45}" type="presOf" srcId="{9DEF3FCC-9D6F-4395-88C4-095B1C6CED26}" destId="{34065FD1-BA27-0B40-A86D-C3F32F9D9B5C}" srcOrd="0" destOrd="0" presId="urn:microsoft.com/office/officeart/2005/8/layout/cycle3"/>
    <dgm:cxn modelId="{D81493F4-58D4-854E-B17A-68309DBB81AA}" type="presOf" srcId="{6FF0FE38-9602-4FB2-8BCA-F53DBD70F5CB}" destId="{95AC8C06-325B-8446-8FF1-7AF61D74CA30}" srcOrd="0" destOrd="0" presId="urn:microsoft.com/office/officeart/2005/8/layout/cycle3"/>
    <dgm:cxn modelId="{48BDD340-3A24-1D4B-9361-242D52544498}" type="presParOf" srcId="{404F594E-7E6B-A54C-90AF-0112242622F4}" destId="{9CCDE6B8-D71E-6A46-96DD-E263D5244D78}" srcOrd="0" destOrd="0" presId="urn:microsoft.com/office/officeart/2005/8/layout/cycle3"/>
    <dgm:cxn modelId="{C5B31B37-B011-CF40-830C-BC934FBDD5C3}" type="presParOf" srcId="{9CCDE6B8-D71E-6A46-96DD-E263D5244D78}" destId="{34065FD1-BA27-0B40-A86D-C3F32F9D9B5C}" srcOrd="0" destOrd="0" presId="urn:microsoft.com/office/officeart/2005/8/layout/cycle3"/>
    <dgm:cxn modelId="{6AE20576-3FD2-C940-AB2C-B906E2101A1E}" type="presParOf" srcId="{9CCDE6B8-D71E-6A46-96DD-E263D5244D78}" destId="{4CEF8109-44D0-264E-B4EF-FB4B31F7A219}" srcOrd="1" destOrd="0" presId="urn:microsoft.com/office/officeart/2005/8/layout/cycle3"/>
    <dgm:cxn modelId="{E8326099-666A-C142-965D-F56BD872EBC7}" type="presParOf" srcId="{9CCDE6B8-D71E-6A46-96DD-E263D5244D78}" destId="{D4440703-065F-094A-8A48-CA8830FE8873}" srcOrd="2" destOrd="0" presId="urn:microsoft.com/office/officeart/2005/8/layout/cycle3"/>
    <dgm:cxn modelId="{7765C758-BCAD-B640-B6F2-DE00C231388C}" type="presParOf" srcId="{9CCDE6B8-D71E-6A46-96DD-E263D5244D78}" destId="{91329036-8069-B64D-BA5C-04E1DA550E5D}" srcOrd="3" destOrd="0" presId="urn:microsoft.com/office/officeart/2005/8/layout/cycle3"/>
    <dgm:cxn modelId="{BC121B31-A4E3-8643-83EA-22174F1A8F3C}" type="presParOf" srcId="{9CCDE6B8-D71E-6A46-96DD-E263D5244D78}" destId="{54FF0715-7EF4-0146-BCE1-B8BC86A11ACE}" srcOrd="4" destOrd="0" presId="urn:microsoft.com/office/officeart/2005/8/layout/cycle3"/>
    <dgm:cxn modelId="{C7744DDC-AE5B-CA4A-A4B4-9474A0110423}" type="presParOf" srcId="{9CCDE6B8-D71E-6A46-96DD-E263D5244D78}" destId="{0E78F7A4-CB30-0E40-AD79-1D680BEFE242}" srcOrd="5" destOrd="0" presId="urn:microsoft.com/office/officeart/2005/8/layout/cycle3"/>
    <dgm:cxn modelId="{F21FB787-E64A-E247-ADD2-000B7FBDCB0B}" type="presParOf" srcId="{9CCDE6B8-D71E-6A46-96DD-E263D5244D78}" destId="{95AC8C06-325B-8446-8FF1-7AF61D74CA30}" srcOrd="6" destOrd="0" presId="urn:microsoft.com/office/officeart/2005/8/layout/cycle3"/>
    <dgm:cxn modelId="{CF45358C-60A3-0243-A120-F580B4417BC7}" type="presParOf" srcId="{9CCDE6B8-D71E-6A46-96DD-E263D5244D78}" destId="{AE38CB9A-9EB5-7D40-AF18-4BB6ADD84E21}" srcOrd="7" destOrd="0" presId="urn:microsoft.com/office/officeart/2005/8/layout/cycle3"/>
    <dgm:cxn modelId="{FD6EE17A-FB90-D84E-8B50-142948C14893}" type="presParOf" srcId="{9CCDE6B8-D71E-6A46-96DD-E263D5244D78}" destId="{DE5F135B-FE2A-9E41-A71C-B20ABA44172B}" srcOrd="8" destOrd="0" presId="urn:microsoft.com/office/officeart/2005/8/layout/cycle3"/>
    <dgm:cxn modelId="{83AA0C81-6B21-F140-91A8-F8A4137C1387}" type="presParOf" srcId="{9CCDE6B8-D71E-6A46-96DD-E263D5244D78}" destId="{F061253B-1BBE-F641-97BB-3B08818C188A}" srcOrd="9"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C7213C-5A83-4B95-8C95-8534DE9249E5}" type="doc">
      <dgm:prSet loTypeId="urn:microsoft.com/office/officeart/2016/7/layout/VerticalHollowActionList" loCatId="List" qsTypeId="urn:microsoft.com/office/officeart/2005/8/quickstyle/simple1" qsCatId="simple" csTypeId="urn:microsoft.com/office/officeart/2005/8/colors/accent1_2" csCatId="accent1"/>
      <dgm:spPr/>
      <dgm:t>
        <a:bodyPr/>
        <a:lstStyle/>
        <a:p>
          <a:endParaRPr lang="en-US"/>
        </a:p>
      </dgm:t>
    </dgm:pt>
    <dgm:pt modelId="{E44F61CC-BA7D-4F65-AF14-B33A517DF754}">
      <dgm:prSet/>
      <dgm:spPr/>
      <dgm:t>
        <a:bodyPr/>
        <a:lstStyle/>
        <a:p>
          <a:r>
            <a:rPr lang="en-US"/>
            <a:t>Get</a:t>
          </a:r>
        </a:p>
      </dgm:t>
    </dgm:pt>
    <dgm:pt modelId="{327ECCCE-EA7E-4695-A058-568B7C125ABF}" type="parTrans" cxnId="{A8A8E3DD-E7B4-401E-B9BD-B0E056EFCCF3}">
      <dgm:prSet/>
      <dgm:spPr/>
      <dgm:t>
        <a:bodyPr/>
        <a:lstStyle/>
        <a:p>
          <a:endParaRPr lang="en-US"/>
        </a:p>
      </dgm:t>
    </dgm:pt>
    <dgm:pt modelId="{BF9231B3-5938-4572-ACDD-078D1BFEC648}" type="sibTrans" cxnId="{A8A8E3DD-E7B4-401E-B9BD-B0E056EFCCF3}">
      <dgm:prSet/>
      <dgm:spPr/>
      <dgm:t>
        <a:bodyPr/>
        <a:lstStyle/>
        <a:p>
          <a:endParaRPr lang="en-US"/>
        </a:p>
      </dgm:t>
    </dgm:pt>
    <dgm:pt modelId="{CDEB884D-E6D2-479B-B1C3-0C1E9674FBE1}">
      <dgm:prSet/>
      <dgm:spPr/>
      <dgm:t>
        <a:bodyPr/>
        <a:lstStyle/>
        <a:p>
          <a:r>
            <a:rPr lang="en-US"/>
            <a:t>Get enough sleep</a:t>
          </a:r>
        </a:p>
      </dgm:t>
    </dgm:pt>
    <dgm:pt modelId="{C15C8120-35EC-4123-8698-C7870E26E599}" type="parTrans" cxnId="{4C952660-72D7-41D4-ADA0-2AB7DEC377E3}">
      <dgm:prSet/>
      <dgm:spPr/>
      <dgm:t>
        <a:bodyPr/>
        <a:lstStyle/>
        <a:p>
          <a:endParaRPr lang="en-US"/>
        </a:p>
      </dgm:t>
    </dgm:pt>
    <dgm:pt modelId="{418A12BA-3F5D-4F83-ABD5-1275CDF52526}" type="sibTrans" cxnId="{4C952660-72D7-41D4-ADA0-2AB7DEC377E3}">
      <dgm:prSet/>
      <dgm:spPr/>
      <dgm:t>
        <a:bodyPr/>
        <a:lstStyle/>
        <a:p>
          <a:endParaRPr lang="en-US"/>
        </a:p>
      </dgm:t>
    </dgm:pt>
    <dgm:pt modelId="{7C5A7223-435F-4C42-B58B-680D22809D8F}">
      <dgm:prSet/>
      <dgm:spPr/>
      <dgm:t>
        <a:bodyPr/>
        <a:lstStyle/>
        <a:p>
          <a:r>
            <a:rPr lang="en-US"/>
            <a:t>Attend</a:t>
          </a:r>
        </a:p>
      </dgm:t>
    </dgm:pt>
    <dgm:pt modelId="{5ABFEC0C-2759-4E52-AD1F-864BB5FCF01A}" type="parTrans" cxnId="{E7C17944-6641-46C8-B778-666818C3DBD6}">
      <dgm:prSet/>
      <dgm:spPr/>
      <dgm:t>
        <a:bodyPr/>
        <a:lstStyle/>
        <a:p>
          <a:endParaRPr lang="en-US"/>
        </a:p>
      </dgm:t>
    </dgm:pt>
    <dgm:pt modelId="{CEE6DDC4-D895-45D2-BDEA-F7EC1F23CF5D}" type="sibTrans" cxnId="{E7C17944-6641-46C8-B778-666818C3DBD6}">
      <dgm:prSet/>
      <dgm:spPr/>
      <dgm:t>
        <a:bodyPr/>
        <a:lstStyle/>
        <a:p>
          <a:endParaRPr lang="en-US"/>
        </a:p>
      </dgm:t>
    </dgm:pt>
    <dgm:pt modelId="{5330A06D-74E1-47AD-881F-FA364919D8D2}">
      <dgm:prSet/>
      <dgm:spPr/>
      <dgm:t>
        <a:bodyPr/>
        <a:lstStyle/>
        <a:p>
          <a:r>
            <a:rPr lang="en-US"/>
            <a:t>Attend to personal hygiene </a:t>
          </a:r>
        </a:p>
      </dgm:t>
    </dgm:pt>
    <dgm:pt modelId="{40DAB5C4-4C15-41AA-9E8C-1A552C431B7E}" type="parTrans" cxnId="{B98E1EE4-36E2-481A-A4A4-06529001D37F}">
      <dgm:prSet/>
      <dgm:spPr/>
      <dgm:t>
        <a:bodyPr/>
        <a:lstStyle/>
        <a:p>
          <a:endParaRPr lang="en-US"/>
        </a:p>
      </dgm:t>
    </dgm:pt>
    <dgm:pt modelId="{041CACC8-DF3F-4AD0-8CE5-8972FBFFB2AB}" type="sibTrans" cxnId="{B98E1EE4-36E2-481A-A4A4-06529001D37F}">
      <dgm:prSet/>
      <dgm:spPr/>
      <dgm:t>
        <a:bodyPr/>
        <a:lstStyle/>
        <a:p>
          <a:endParaRPr lang="en-US"/>
        </a:p>
      </dgm:t>
    </dgm:pt>
    <dgm:pt modelId="{95D71302-4080-434B-BF6E-FE9D7629FE2B}">
      <dgm:prSet/>
      <dgm:spPr/>
      <dgm:t>
        <a:bodyPr/>
        <a:lstStyle/>
        <a:p>
          <a:r>
            <a:rPr lang="en-US"/>
            <a:t>Exercise</a:t>
          </a:r>
        </a:p>
      </dgm:t>
    </dgm:pt>
    <dgm:pt modelId="{B83CD869-4D6D-4C7B-8FD2-4FF3BFCAFE0F}" type="parTrans" cxnId="{522CE4AC-2F6C-4C8F-A4A0-25BD10A42514}">
      <dgm:prSet/>
      <dgm:spPr/>
      <dgm:t>
        <a:bodyPr/>
        <a:lstStyle/>
        <a:p>
          <a:endParaRPr lang="en-US"/>
        </a:p>
      </dgm:t>
    </dgm:pt>
    <dgm:pt modelId="{DF70FCFF-D116-4605-A431-20E509149188}" type="sibTrans" cxnId="{522CE4AC-2F6C-4C8F-A4A0-25BD10A42514}">
      <dgm:prSet/>
      <dgm:spPr/>
      <dgm:t>
        <a:bodyPr/>
        <a:lstStyle/>
        <a:p>
          <a:endParaRPr lang="en-US"/>
        </a:p>
      </dgm:t>
    </dgm:pt>
    <dgm:pt modelId="{63E1274F-3630-4564-A195-A6BDAB52A276}">
      <dgm:prSet/>
      <dgm:spPr/>
      <dgm:t>
        <a:bodyPr/>
        <a:lstStyle/>
        <a:p>
          <a:r>
            <a:rPr lang="en-US"/>
            <a:t>Exercise or physical activity</a:t>
          </a:r>
        </a:p>
      </dgm:t>
    </dgm:pt>
    <dgm:pt modelId="{5AF60002-5684-4B13-8C55-D506923DF54C}" type="parTrans" cxnId="{ED780609-4ADE-44F4-92B6-8259D9589E69}">
      <dgm:prSet/>
      <dgm:spPr/>
      <dgm:t>
        <a:bodyPr/>
        <a:lstStyle/>
        <a:p>
          <a:endParaRPr lang="en-US"/>
        </a:p>
      </dgm:t>
    </dgm:pt>
    <dgm:pt modelId="{5AA0C938-2C13-4018-AEC7-1CCEA7D9DF8C}" type="sibTrans" cxnId="{ED780609-4ADE-44F4-92B6-8259D9589E69}">
      <dgm:prSet/>
      <dgm:spPr/>
      <dgm:t>
        <a:bodyPr/>
        <a:lstStyle/>
        <a:p>
          <a:endParaRPr lang="en-US"/>
        </a:p>
      </dgm:t>
    </dgm:pt>
    <dgm:pt modelId="{C75C6A41-5FD0-4006-8F2F-0F7E9D0BCBA2}">
      <dgm:prSet/>
      <dgm:spPr/>
      <dgm:t>
        <a:bodyPr/>
        <a:lstStyle/>
        <a:p>
          <a:r>
            <a:rPr lang="en-US"/>
            <a:t>Take</a:t>
          </a:r>
        </a:p>
      </dgm:t>
    </dgm:pt>
    <dgm:pt modelId="{24227A8F-BD96-4AD6-B6A7-E51036BD5829}" type="parTrans" cxnId="{D13832A5-3239-407E-B7E2-295D3B5CE58C}">
      <dgm:prSet/>
      <dgm:spPr/>
      <dgm:t>
        <a:bodyPr/>
        <a:lstStyle/>
        <a:p>
          <a:endParaRPr lang="en-US"/>
        </a:p>
      </dgm:t>
    </dgm:pt>
    <dgm:pt modelId="{9E1E3545-1BEB-43EB-9358-4EC4398C957F}" type="sibTrans" cxnId="{D13832A5-3239-407E-B7E2-295D3B5CE58C}">
      <dgm:prSet/>
      <dgm:spPr/>
      <dgm:t>
        <a:bodyPr/>
        <a:lstStyle/>
        <a:p>
          <a:endParaRPr lang="en-US"/>
        </a:p>
      </dgm:t>
    </dgm:pt>
    <dgm:pt modelId="{909BCA23-BDFD-4219-9DE2-9E06BFDA423B}">
      <dgm:prSet/>
      <dgm:spPr/>
      <dgm:t>
        <a:bodyPr/>
        <a:lstStyle/>
        <a:p>
          <a:r>
            <a:rPr lang="en-US"/>
            <a:t>Take deep breaths during the day</a:t>
          </a:r>
        </a:p>
      </dgm:t>
    </dgm:pt>
    <dgm:pt modelId="{CA15C37C-32A5-4834-87E1-1049B76EE621}" type="parTrans" cxnId="{7AE76E2C-D620-41CE-ACCA-4487935E476D}">
      <dgm:prSet/>
      <dgm:spPr/>
      <dgm:t>
        <a:bodyPr/>
        <a:lstStyle/>
        <a:p>
          <a:endParaRPr lang="en-US"/>
        </a:p>
      </dgm:t>
    </dgm:pt>
    <dgm:pt modelId="{57163B24-A466-456B-85D1-B9CACDBF6C54}" type="sibTrans" cxnId="{7AE76E2C-D620-41CE-ACCA-4487935E476D}">
      <dgm:prSet/>
      <dgm:spPr/>
      <dgm:t>
        <a:bodyPr/>
        <a:lstStyle/>
        <a:p>
          <a:endParaRPr lang="en-US"/>
        </a:p>
      </dgm:t>
    </dgm:pt>
    <dgm:pt modelId="{502F29AA-F87C-4E28-A6F9-042A89A83E9A}">
      <dgm:prSet/>
      <dgm:spPr/>
      <dgm:t>
        <a:bodyPr/>
        <a:lstStyle/>
        <a:p>
          <a:r>
            <a:rPr lang="en-US"/>
            <a:t>Make</a:t>
          </a:r>
        </a:p>
      </dgm:t>
    </dgm:pt>
    <dgm:pt modelId="{24F569CF-EBEB-4546-ACF3-A74EEE31AE4E}" type="parTrans" cxnId="{9611C3E2-CA02-4609-94CA-B99B8FAC0929}">
      <dgm:prSet/>
      <dgm:spPr/>
      <dgm:t>
        <a:bodyPr/>
        <a:lstStyle/>
        <a:p>
          <a:endParaRPr lang="en-US"/>
        </a:p>
      </dgm:t>
    </dgm:pt>
    <dgm:pt modelId="{4CA98E33-45EB-4158-A0DC-D2433C8AC3D3}" type="sibTrans" cxnId="{9611C3E2-CA02-4609-94CA-B99B8FAC0929}">
      <dgm:prSet/>
      <dgm:spPr/>
      <dgm:t>
        <a:bodyPr/>
        <a:lstStyle/>
        <a:p>
          <a:endParaRPr lang="en-US"/>
        </a:p>
      </dgm:t>
    </dgm:pt>
    <dgm:pt modelId="{DB7FE967-5866-491C-8F28-A18DFAAEAF92}">
      <dgm:prSet/>
      <dgm:spPr/>
      <dgm:t>
        <a:bodyPr/>
        <a:lstStyle/>
        <a:p>
          <a:r>
            <a:rPr lang="en-US"/>
            <a:t>Make time for self-reflection</a:t>
          </a:r>
        </a:p>
      </dgm:t>
    </dgm:pt>
    <dgm:pt modelId="{6B87C859-AABA-4384-BA11-7FD8E86328F3}" type="parTrans" cxnId="{6FB20346-A534-49E6-8D7F-5347908EF60E}">
      <dgm:prSet/>
      <dgm:spPr/>
      <dgm:t>
        <a:bodyPr/>
        <a:lstStyle/>
        <a:p>
          <a:endParaRPr lang="en-US"/>
        </a:p>
      </dgm:t>
    </dgm:pt>
    <dgm:pt modelId="{746C730A-788A-4A66-B775-91A0DAEC743A}" type="sibTrans" cxnId="{6FB20346-A534-49E6-8D7F-5347908EF60E}">
      <dgm:prSet/>
      <dgm:spPr/>
      <dgm:t>
        <a:bodyPr/>
        <a:lstStyle/>
        <a:p>
          <a:endParaRPr lang="en-US"/>
        </a:p>
      </dgm:t>
    </dgm:pt>
    <dgm:pt modelId="{A01DA53B-B9D1-4356-8E0D-CD3CDF1CBA7E}">
      <dgm:prSet/>
      <dgm:spPr/>
      <dgm:t>
        <a:bodyPr/>
        <a:lstStyle/>
        <a:p>
          <a:r>
            <a:rPr lang="en-US"/>
            <a:t>Read</a:t>
          </a:r>
        </a:p>
      </dgm:t>
    </dgm:pt>
    <dgm:pt modelId="{21C711BB-AD0E-47D4-8813-A584A7930DD9}" type="parTrans" cxnId="{76052137-467A-4D32-900A-1155265125A5}">
      <dgm:prSet/>
      <dgm:spPr/>
      <dgm:t>
        <a:bodyPr/>
        <a:lstStyle/>
        <a:p>
          <a:endParaRPr lang="en-US"/>
        </a:p>
      </dgm:t>
    </dgm:pt>
    <dgm:pt modelId="{DCEAEFB7-9D87-4688-8E86-6886514903BA}" type="sibTrans" cxnId="{76052137-467A-4D32-900A-1155265125A5}">
      <dgm:prSet/>
      <dgm:spPr/>
      <dgm:t>
        <a:bodyPr/>
        <a:lstStyle/>
        <a:p>
          <a:endParaRPr lang="en-US"/>
        </a:p>
      </dgm:t>
    </dgm:pt>
    <dgm:pt modelId="{6690A883-8670-4119-9CE4-73997C3726AC}">
      <dgm:prSet/>
      <dgm:spPr/>
      <dgm:t>
        <a:bodyPr/>
        <a:lstStyle/>
        <a:p>
          <a:r>
            <a:rPr lang="en-US"/>
            <a:t>Read a book</a:t>
          </a:r>
        </a:p>
      </dgm:t>
    </dgm:pt>
    <dgm:pt modelId="{192306AE-BF35-4D3E-B5AB-4AFBE2333E0B}" type="parTrans" cxnId="{F7969B53-942E-4F5B-AEEC-94DDAD70AF2C}">
      <dgm:prSet/>
      <dgm:spPr/>
      <dgm:t>
        <a:bodyPr/>
        <a:lstStyle/>
        <a:p>
          <a:endParaRPr lang="en-US"/>
        </a:p>
      </dgm:t>
    </dgm:pt>
    <dgm:pt modelId="{42A9A8A8-A52B-4A1C-A1F3-FAE82B81BDE2}" type="sibTrans" cxnId="{F7969B53-942E-4F5B-AEEC-94DDAD70AF2C}">
      <dgm:prSet/>
      <dgm:spPr/>
      <dgm:t>
        <a:bodyPr/>
        <a:lstStyle/>
        <a:p>
          <a:endParaRPr lang="en-US"/>
        </a:p>
      </dgm:t>
    </dgm:pt>
    <dgm:pt modelId="{183BEA00-2EC6-4475-B4D0-2D06E52D5EA4}">
      <dgm:prSet/>
      <dgm:spPr/>
      <dgm:t>
        <a:bodyPr/>
        <a:lstStyle/>
        <a:p>
          <a:r>
            <a:rPr lang="en-US"/>
            <a:t>Set</a:t>
          </a:r>
        </a:p>
      </dgm:t>
    </dgm:pt>
    <dgm:pt modelId="{329EC3E3-4109-4289-98B0-7B60F25615E9}" type="parTrans" cxnId="{AA911531-0AB2-48FE-B0F8-14A2A6194A75}">
      <dgm:prSet/>
      <dgm:spPr/>
      <dgm:t>
        <a:bodyPr/>
        <a:lstStyle/>
        <a:p>
          <a:endParaRPr lang="en-US"/>
        </a:p>
      </dgm:t>
    </dgm:pt>
    <dgm:pt modelId="{EDEC3D9F-105E-4182-914D-699B8FE5AC4E}" type="sibTrans" cxnId="{AA911531-0AB2-48FE-B0F8-14A2A6194A75}">
      <dgm:prSet/>
      <dgm:spPr/>
      <dgm:t>
        <a:bodyPr/>
        <a:lstStyle/>
        <a:p>
          <a:endParaRPr lang="en-US"/>
        </a:p>
      </dgm:t>
    </dgm:pt>
    <dgm:pt modelId="{6E900A06-FC6A-41EC-8D5B-B33F5F1D8C36}">
      <dgm:prSet/>
      <dgm:spPr/>
      <dgm:t>
        <a:bodyPr/>
        <a:lstStyle/>
        <a:p>
          <a:r>
            <a:rPr lang="en-US"/>
            <a:t>Set boundaries with toxic or negative people</a:t>
          </a:r>
        </a:p>
      </dgm:t>
    </dgm:pt>
    <dgm:pt modelId="{D4F1E24D-C3BC-4B70-9C45-852167441520}" type="parTrans" cxnId="{AD5AAD10-05BD-4363-977C-EB4EE6CEEBA3}">
      <dgm:prSet/>
      <dgm:spPr/>
      <dgm:t>
        <a:bodyPr/>
        <a:lstStyle/>
        <a:p>
          <a:endParaRPr lang="en-US"/>
        </a:p>
      </dgm:t>
    </dgm:pt>
    <dgm:pt modelId="{5429746C-5177-4D84-B685-54CA5548F774}" type="sibTrans" cxnId="{AD5AAD10-05BD-4363-977C-EB4EE6CEEBA3}">
      <dgm:prSet/>
      <dgm:spPr/>
      <dgm:t>
        <a:bodyPr/>
        <a:lstStyle/>
        <a:p>
          <a:endParaRPr lang="en-US"/>
        </a:p>
      </dgm:t>
    </dgm:pt>
    <dgm:pt modelId="{53ACAC60-58FC-4D5C-B6DC-87FE7CF8CAC3}">
      <dgm:prSet/>
      <dgm:spPr/>
      <dgm:t>
        <a:bodyPr/>
        <a:lstStyle/>
        <a:p>
          <a:r>
            <a:rPr lang="en-US"/>
            <a:t>Allow</a:t>
          </a:r>
        </a:p>
      </dgm:t>
    </dgm:pt>
    <dgm:pt modelId="{C36C7C2D-F50A-46A5-B58F-7213112D12A5}" type="parTrans" cxnId="{0E966235-9A1E-497C-AFE0-1541A06CA1F7}">
      <dgm:prSet/>
      <dgm:spPr/>
      <dgm:t>
        <a:bodyPr/>
        <a:lstStyle/>
        <a:p>
          <a:endParaRPr lang="en-US"/>
        </a:p>
      </dgm:t>
    </dgm:pt>
    <dgm:pt modelId="{550FCCB7-7BFF-4EF2-B69E-D7B6689FC75F}" type="sibTrans" cxnId="{0E966235-9A1E-497C-AFE0-1541A06CA1F7}">
      <dgm:prSet/>
      <dgm:spPr/>
      <dgm:t>
        <a:bodyPr/>
        <a:lstStyle/>
        <a:p>
          <a:endParaRPr lang="en-US"/>
        </a:p>
      </dgm:t>
    </dgm:pt>
    <dgm:pt modelId="{4AC8204E-FE31-446B-A68E-85D6221755D2}">
      <dgm:prSet/>
      <dgm:spPr/>
      <dgm:t>
        <a:bodyPr/>
        <a:lstStyle/>
        <a:p>
          <a:r>
            <a:rPr lang="en-US"/>
            <a:t>Allow yourself to cry</a:t>
          </a:r>
        </a:p>
      </dgm:t>
    </dgm:pt>
    <dgm:pt modelId="{A8499327-49A3-4F0F-B5C1-A9C147316126}" type="parTrans" cxnId="{3BDE9AAE-652D-4BBF-8B7E-FBCDC1552273}">
      <dgm:prSet/>
      <dgm:spPr/>
      <dgm:t>
        <a:bodyPr/>
        <a:lstStyle/>
        <a:p>
          <a:endParaRPr lang="en-US"/>
        </a:p>
      </dgm:t>
    </dgm:pt>
    <dgm:pt modelId="{759E5424-2D7C-4B28-89B4-099CCC3282A6}" type="sibTrans" cxnId="{3BDE9AAE-652D-4BBF-8B7E-FBCDC1552273}">
      <dgm:prSet/>
      <dgm:spPr/>
      <dgm:t>
        <a:bodyPr/>
        <a:lstStyle/>
        <a:p>
          <a:endParaRPr lang="en-US"/>
        </a:p>
      </dgm:t>
    </dgm:pt>
    <dgm:pt modelId="{DEBCC853-6D2C-0149-B955-1C60685411B4}" type="pres">
      <dgm:prSet presAssocID="{3BC7213C-5A83-4B95-8C95-8534DE9249E5}" presName="Name0" presStyleCnt="0">
        <dgm:presLayoutVars>
          <dgm:dir/>
          <dgm:animLvl val="lvl"/>
          <dgm:resizeHandles val="exact"/>
        </dgm:presLayoutVars>
      </dgm:prSet>
      <dgm:spPr/>
    </dgm:pt>
    <dgm:pt modelId="{7CB9302A-FE83-E14B-B2B3-FADC882BA937}" type="pres">
      <dgm:prSet presAssocID="{E44F61CC-BA7D-4F65-AF14-B33A517DF754}" presName="linNode" presStyleCnt="0"/>
      <dgm:spPr/>
    </dgm:pt>
    <dgm:pt modelId="{06407C15-2D67-A24C-A6D2-CAEB1246083C}" type="pres">
      <dgm:prSet presAssocID="{E44F61CC-BA7D-4F65-AF14-B33A517DF754}" presName="parentText" presStyleLbl="solidFgAcc1" presStyleIdx="0" presStyleCnt="8">
        <dgm:presLayoutVars>
          <dgm:chMax val="1"/>
          <dgm:bulletEnabled/>
        </dgm:presLayoutVars>
      </dgm:prSet>
      <dgm:spPr/>
    </dgm:pt>
    <dgm:pt modelId="{A22DFD06-536A-7740-83F7-FDB65B6BF6E5}" type="pres">
      <dgm:prSet presAssocID="{E44F61CC-BA7D-4F65-AF14-B33A517DF754}" presName="descendantText" presStyleLbl="alignNode1" presStyleIdx="0" presStyleCnt="8">
        <dgm:presLayoutVars>
          <dgm:bulletEnabled/>
        </dgm:presLayoutVars>
      </dgm:prSet>
      <dgm:spPr/>
    </dgm:pt>
    <dgm:pt modelId="{23853719-1F20-434A-8C81-EFECDE788FC4}" type="pres">
      <dgm:prSet presAssocID="{BF9231B3-5938-4572-ACDD-078D1BFEC648}" presName="sp" presStyleCnt="0"/>
      <dgm:spPr/>
    </dgm:pt>
    <dgm:pt modelId="{79B74045-5D64-504E-9227-674A1B3FD2EB}" type="pres">
      <dgm:prSet presAssocID="{7C5A7223-435F-4C42-B58B-680D22809D8F}" presName="linNode" presStyleCnt="0"/>
      <dgm:spPr/>
    </dgm:pt>
    <dgm:pt modelId="{2F469A4B-DB57-8141-8495-E5678EBB131F}" type="pres">
      <dgm:prSet presAssocID="{7C5A7223-435F-4C42-B58B-680D22809D8F}" presName="parentText" presStyleLbl="solidFgAcc1" presStyleIdx="1" presStyleCnt="8">
        <dgm:presLayoutVars>
          <dgm:chMax val="1"/>
          <dgm:bulletEnabled/>
        </dgm:presLayoutVars>
      </dgm:prSet>
      <dgm:spPr/>
    </dgm:pt>
    <dgm:pt modelId="{FC87224B-8CC5-BB40-B2F2-03A94377667A}" type="pres">
      <dgm:prSet presAssocID="{7C5A7223-435F-4C42-B58B-680D22809D8F}" presName="descendantText" presStyleLbl="alignNode1" presStyleIdx="1" presStyleCnt="8">
        <dgm:presLayoutVars>
          <dgm:bulletEnabled/>
        </dgm:presLayoutVars>
      </dgm:prSet>
      <dgm:spPr/>
    </dgm:pt>
    <dgm:pt modelId="{599C2305-C67E-EC49-9F48-7B92DC9A826D}" type="pres">
      <dgm:prSet presAssocID="{CEE6DDC4-D895-45D2-BDEA-F7EC1F23CF5D}" presName="sp" presStyleCnt="0"/>
      <dgm:spPr/>
    </dgm:pt>
    <dgm:pt modelId="{A2491A16-3371-2544-BD10-76FB8EC43BF6}" type="pres">
      <dgm:prSet presAssocID="{95D71302-4080-434B-BF6E-FE9D7629FE2B}" presName="linNode" presStyleCnt="0"/>
      <dgm:spPr/>
    </dgm:pt>
    <dgm:pt modelId="{1A924215-89F9-FB40-9EF6-F36129D59995}" type="pres">
      <dgm:prSet presAssocID="{95D71302-4080-434B-BF6E-FE9D7629FE2B}" presName="parentText" presStyleLbl="solidFgAcc1" presStyleIdx="2" presStyleCnt="8">
        <dgm:presLayoutVars>
          <dgm:chMax val="1"/>
          <dgm:bulletEnabled/>
        </dgm:presLayoutVars>
      </dgm:prSet>
      <dgm:spPr/>
    </dgm:pt>
    <dgm:pt modelId="{AADFDD92-8126-4C4F-AB92-18FBF338D32A}" type="pres">
      <dgm:prSet presAssocID="{95D71302-4080-434B-BF6E-FE9D7629FE2B}" presName="descendantText" presStyleLbl="alignNode1" presStyleIdx="2" presStyleCnt="8">
        <dgm:presLayoutVars>
          <dgm:bulletEnabled/>
        </dgm:presLayoutVars>
      </dgm:prSet>
      <dgm:spPr/>
    </dgm:pt>
    <dgm:pt modelId="{189B8FF5-647A-9048-947B-32A72D3A1850}" type="pres">
      <dgm:prSet presAssocID="{DF70FCFF-D116-4605-A431-20E509149188}" presName="sp" presStyleCnt="0"/>
      <dgm:spPr/>
    </dgm:pt>
    <dgm:pt modelId="{B588F194-F123-9841-A145-EFD4C6CC5EA8}" type="pres">
      <dgm:prSet presAssocID="{C75C6A41-5FD0-4006-8F2F-0F7E9D0BCBA2}" presName="linNode" presStyleCnt="0"/>
      <dgm:spPr/>
    </dgm:pt>
    <dgm:pt modelId="{CEA90AA4-4500-854F-B74D-72238C4A3B81}" type="pres">
      <dgm:prSet presAssocID="{C75C6A41-5FD0-4006-8F2F-0F7E9D0BCBA2}" presName="parentText" presStyleLbl="solidFgAcc1" presStyleIdx="3" presStyleCnt="8">
        <dgm:presLayoutVars>
          <dgm:chMax val="1"/>
          <dgm:bulletEnabled/>
        </dgm:presLayoutVars>
      </dgm:prSet>
      <dgm:spPr/>
    </dgm:pt>
    <dgm:pt modelId="{00750548-03E9-8D49-82A1-67D2FAED56D5}" type="pres">
      <dgm:prSet presAssocID="{C75C6A41-5FD0-4006-8F2F-0F7E9D0BCBA2}" presName="descendantText" presStyleLbl="alignNode1" presStyleIdx="3" presStyleCnt="8">
        <dgm:presLayoutVars>
          <dgm:bulletEnabled/>
        </dgm:presLayoutVars>
      </dgm:prSet>
      <dgm:spPr/>
    </dgm:pt>
    <dgm:pt modelId="{95E56D3E-F8C9-AD4E-8A5B-0546DDCE623A}" type="pres">
      <dgm:prSet presAssocID="{9E1E3545-1BEB-43EB-9358-4EC4398C957F}" presName="sp" presStyleCnt="0"/>
      <dgm:spPr/>
    </dgm:pt>
    <dgm:pt modelId="{4C7A79D6-9C07-6145-8FDF-A6C9628B24D2}" type="pres">
      <dgm:prSet presAssocID="{502F29AA-F87C-4E28-A6F9-042A89A83E9A}" presName="linNode" presStyleCnt="0"/>
      <dgm:spPr/>
    </dgm:pt>
    <dgm:pt modelId="{8C3789A5-D596-FC47-BCB2-C88F3D1DB685}" type="pres">
      <dgm:prSet presAssocID="{502F29AA-F87C-4E28-A6F9-042A89A83E9A}" presName="parentText" presStyleLbl="solidFgAcc1" presStyleIdx="4" presStyleCnt="8">
        <dgm:presLayoutVars>
          <dgm:chMax val="1"/>
          <dgm:bulletEnabled/>
        </dgm:presLayoutVars>
      </dgm:prSet>
      <dgm:spPr/>
    </dgm:pt>
    <dgm:pt modelId="{2DD5DF69-6CE3-D542-947F-F36C2FF5CAE4}" type="pres">
      <dgm:prSet presAssocID="{502F29AA-F87C-4E28-A6F9-042A89A83E9A}" presName="descendantText" presStyleLbl="alignNode1" presStyleIdx="4" presStyleCnt="8">
        <dgm:presLayoutVars>
          <dgm:bulletEnabled/>
        </dgm:presLayoutVars>
      </dgm:prSet>
      <dgm:spPr/>
    </dgm:pt>
    <dgm:pt modelId="{26354EE3-15D7-BF48-A62B-5B03AD47C593}" type="pres">
      <dgm:prSet presAssocID="{4CA98E33-45EB-4158-A0DC-D2433C8AC3D3}" presName="sp" presStyleCnt="0"/>
      <dgm:spPr/>
    </dgm:pt>
    <dgm:pt modelId="{273C1A66-1948-BB4D-A1ED-769C7F58E1EF}" type="pres">
      <dgm:prSet presAssocID="{A01DA53B-B9D1-4356-8E0D-CD3CDF1CBA7E}" presName="linNode" presStyleCnt="0"/>
      <dgm:spPr/>
    </dgm:pt>
    <dgm:pt modelId="{F535D06A-8746-6D4D-B194-38773DCD18D3}" type="pres">
      <dgm:prSet presAssocID="{A01DA53B-B9D1-4356-8E0D-CD3CDF1CBA7E}" presName="parentText" presStyleLbl="solidFgAcc1" presStyleIdx="5" presStyleCnt="8">
        <dgm:presLayoutVars>
          <dgm:chMax val="1"/>
          <dgm:bulletEnabled/>
        </dgm:presLayoutVars>
      </dgm:prSet>
      <dgm:spPr/>
    </dgm:pt>
    <dgm:pt modelId="{C1CDAE06-DCE5-1D48-8E24-2CF63D5A23EB}" type="pres">
      <dgm:prSet presAssocID="{A01DA53B-B9D1-4356-8E0D-CD3CDF1CBA7E}" presName="descendantText" presStyleLbl="alignNode1" presStyleIdx="5" presStyleCnt="8">
        <dgm:presLayoutVars>
          <dgm:bulletEnabled/>
        </dgm:presLayoutVars>
      </dgm:prSet>
      <dgm:spPr/>
    </dgm:pt>
    <dgm:pt modelId="{A331EA5C-708F-B14A-928C-1D102C31BF10}" type="pres">
      <dgm:prSet presAssocID="{DCEAEFB7-9D87-4688-8E86-6886514903BA}" presName="sp" presStyleCnt="0"/>
      <dgm:spPr/>
    </dgm:pt>
    <dgm:pt modelId="{BC10BCD3-9408-FE41-82EE-A0289C316EC1}" type="pres">
      <dgm:prSet presAssocID="{183BEA00-2EC6-4475-B4D0-2D06E52D5EA4}" presName="linNode" presStyleCnt="0"/>
      <dgm:spPr/>
    </dgm:pt>
    <dgm:pt modelId="{2C8E4936-77F1-3641-AE29-CE5B22854C6C}" type="pres">
      <dgm:prSet presAssocID="{183BEA00-2EC6-4475-B4D0-2D06E52D5EA4}" presName="parentText" presStyleLbl="solidFgAcc1" presStyleIdx="6" presStyleCnt="8">
        <dgm:presLayoutVars>
          <dgm:chMax val="1"/>
          <dgm:bulletEnabled/>
        </dgm:presLayoutVars>
      </dgm:prSet>
      <dgm:spPr/>
    </dgm:pt>
    <dgm:pt modelId="{9A48AEB0-556B-3C4A-A573-6736A475A942}" type="pres">
      <dgm:prSet presAssocID="{183BEA00-2EC6-4475-B4D0-2D06E52D5EA4}" presName="descendantText" presStyleLbl="alignNode1" presStyleIdx="6" presStyleCnt="8">
        <dgm:presLayoutVars>
          <dgm:bulletEnabled/>
        </dgm:presLayoutVars>
      </dgm:prSet>
      <dgm:spPr/>
    </dgm:pt>
    <dgm:pt modelId="{0C1C651C-A106-2E44-9585-3DC0E4247D2F}" type="pres">
      <dgm:prSet presAssocID="{EDEC3D9F-105E-4182-914D-699B8FE5AC4E}" presName="sp" presStyleCnt="0"/>
      <dgm:spPr/>
    </dgm:pt>
    <dgm:pt modelId="{B6A9B59E-914E-2741-B675-3ABECFC05C07}" type="pres">
      <dgm:prSet presAssocID="{53ACAC60-58FC-4D5C-B6DC-87FE7CF8CAC3}" presName="linNode" presStyleCnt="0"/>
      <dgm:spPr/>
    </dgm:pt>
    <dgm:pt modelId="{39B2EEE2-37F1-834C-930E-C22070F93972}" type="pres">
      <dgm:prSet presAssocID="{53ACAC60-58FC-4D5C-B6DC-87FE7CF8CAC3}" presName="parentText" presStyleLbl="solidFgAcc1" presStyleIdx="7" presStyleCnt="8">
        <dgm:presLayoutVars>
          <dgm:chMax val="1"/>
          <dgm:bulletEnabled/>
        </dgm:presLayoutVars>
      </dgm:prSet>
      <dgm:spPr/>
    </dgm:pt>
    <dgm:pt modelId="{BC22F920-8223-854E-A237-7EED6270B978}" type="pres">
      <dgm:prSet presAssocID="{53ACAC60-58FC-4D5C-B6DC-87FE7CF8CAC3}" presName="descendantText" presStyleLbl="alignNode1" presStyleIdx="7" presStyleCnt="8">
        <dgm:presLayoutVars>
          <dgm:bulletEnabled/>
        </dgm:presLayoutVars>
      </dgm:prSet>
      <dgm:spPr/>
    </dgm:pt>
  </dgm:ptLst>
  <dgm:cxnLst>
    <dgm:cxn modelId="{ED780609-4ADE-44F4-92B6-8259D9589E69}" srcId="{95D71302-4080-434B-BF6E-FE9D7629FE2B}" destId="{63E1274F-3630-4564-A195-A6BDAB52A276}" srcOrd="0" destOrd="0" parTransId="{5AF60002-5684-4B13-8C55-D506923DF54C}" sibTransId="{5AA0C938-2C13-4018-AEC7-1CCEA7D9DF8C}"/>
    <dgm:cxn modelId="{AD5AAD10-05BD-4363-977C-EB4EE6CEEBA3}" srcId="{183BEA00-2EC6-4475-B4D0-2D06E52D5EA4}" destId="{6E900A06-FC6A-41EC-8D5B-B33F5F1D8C36}" srcOrd="0" destOrd="0" parTransId="{D4F1E24D-C3BC-4B70-9C45-852167441520}" sibTransId="{5429746C-5177-4D84-B685-54CA5548F774}"/>
    <dgm:cxn modelId="{0A923C13-F9AD-6143-BF5F-D894B8CFBD0B}" type="presOf" srcId="{3BC7213C-5A83-4B95-8C95-8534DE9249E5}" destId="{DEBCC853-6D2C-0149-B955-1C60685411B4}" srcOrd="0" destOrd="0" presId="urn:microsoft.com/office/officeart/2016/7/layout/VerticalHollowActionList"/>
    <dgm:cxn modelId="{5291EB1E-314C-344A-85C6-32C275CE1C76}" type="presOf" srcId="{E44F61CC-BA7D-4F65-AF14-B33A517DF754}" destId="{06407C15-2D67-A24C-A6D2-CAEB1246083C}" srcOrd="0" destOrd="0" presId="urn:microsoft.com/office/officeart/2016/7/layout/VerticalHollowActionList"/>
    <dgm:cxn modelId="{D6118425-3C90-4F43-8491-99C76D8DD2D7}" type="presOf" srcId="{63E1274F-3630-4564-A195-A6BDAB52A276}" destId="{AADFDD92-8126-4C4F-AB92-18FBF338D32A}" srcOrd="0" destOrd="0" presId="urn:microsoft.com/office/officeart/2016/7/layout/VerticalHollowActionList"/>
    <dgm:cxn modelId="{7AE76E2C-D620-41CE-ACCA-4487935E476D}" srcId="{C75C6A41-5FD0-4006-8F2F-0F7E9D0BCBA2}" destId="{909BCA23-BDFD-4219-9DE2-9E06BFDA423B}" srcOrd="0" destOrd="0" parTransId="{CA15C37C-32A5-4834-87E1-1049B76EE621}" sibTransId="{57163B24-A466-456B-85D1-B9CACDBF6C54}"/>
    <dgm:cxn modelId="{AA911531-0AB2-48FE-B0F8-14A2A6194A75}" srcId="{3BC7213C-5A83-4B95-8C95-8534DE9249E5}" destId="{183BEA00-2EC6-4475-B4D0-2D06E52D5EA4}" srcOrd="6" destOrd="0" parTransId="{329EC3E3-4109-4289-98B0-7B60F25615E9}" sibTransId="{EDEC3D9F-105E-4182-914D-699B8FE5AC4E}"/>
    <dgm:cxn modelId="{0E966235-9A1E-497C-AFE0-1541A06CA1F7}" srcId="{3BC7213C-5A83-4B95-8C95-8534DE9249E5}" destId="{53ACAC60-58FC-4D5C-B6DC-87FE7CF8CAC3}" srcOrd="7" destOrd="0" parTransId="{C36C7C2D-F50A-46A5-B58F-7213112D12A5}" sibTransId="{550FCCB7-7BFF-4EF2-B69E-D7B6689FC75F}"/>
    <dgm:cxn modelId="{76052137-467A-4D32-900A-1155265125A5}" srcId="{3BC7213C-5A83-4B95-8C95-8534DE9249E5}" destId="{A01DA53B-B9D1-4356-8E0D-CD3CDF1CBA7E}" srcOrd="5" destOrd="0" parTransId="{21C711BB-AD0E-47D4-8813-A584A7930DD9}" sibTransId="{DCEAEFB7-9D87-4688-8E86-6886514903BA}"/>
    <dgm:cxn modelId="{DFEE563E-78AA-F344-9B39-2F58D357A76D}" type="presOf" srcId="{95D71302-4080-434B-BF6E-FE9D7629FE2B}" destId="{1A924215-89F9-FB40-9EF6-F36129D59995}" srcOrd="0" destOrd="0" presId="urn:microsoft.com/office/officeart/2016/7/layout/VerticalHollowActionList"/>
    <dgm:cxn modelId="{E7C17944-6641-46C8-B778-666818C3DBD6}" srcId="{3BC7213C-5A83-4B95-8C95-8534DE9249E5}" destId="{7C5A7223-435F-4C42-B58B-680D22809D8F}" srcOrd="1" destOrd="0" parTransId="{5ABFEC0C-2759-4E52-AD1F-864BB5FCF01A}" sibTransId="{CEE6DDC4-D895-45D2-BDEA-F7EC1F23CF5D}"/>
    <dgm:cxn modelId="{3F38F845-2390-CF4F-828E-CBD2AFB881A3}" type="presOf" srcId="{502F29AA-F87C-4E28-A6F9-042A89A83E9A}" destId="{8C3789A5-D596-FC47-BCB2-C88F3D1DB685}" srcOrd="0" destOrd="0" presId="urn:microsoft.com/office/officeart/2016/7/layout/VerticalHollowActionList"/>
    <dgm:cxn modelId="{6FB20346-A534-49E6-8D7F-5347908EF60E}" srcId="{502F29AA-F87C-4E28-A6F9-042A89A83E9A}" destId="{DB7FE967-5866-491C-8F28-A18DFAAEAF92}" srcOrd="0" destOrd="0" parTransId="{6B87C859-AABA-4384-BA11-7FD8E86328F3}" sibTransId="{746C730A-788A-4A66-B775-91A0DAEC743A}"/>
    <dgm:cxn modelId="{7E1AF94E-45C4-C041-AB2C-7ADB5BA2ACAB}" type="presOf" srcId="{DB7FE967-5866-491C-8F28-A18DFAAEAF92}" destId="{2DD5DF69-6CE3-D542-947F-F36C2FF5CAE4}" srcOrd="0" destOrd="0" presId="urn:microsoft.com/office/officeart/2016/7/layout/VerticalHollowActionList"/>
    <dgm:cxn modelId="{F7969B53-942E-4F5B-AEEC-94DDAD70AF2C}" srcId="{A01DA53B-B9D1-4356-8E0D-CD3CDF1CBA7E}" destId="{6690A883-8670-4119-9CE4-73997C3726AC}" srcOrd="0" destOrd="0" parTransId="{192306AE-BF35-4D3E-B5AB-4AFBE2333E0B}" sibTransId="{42A9A8A8-A52B-4A1C-A1F3-FAE82B81BDE2}"/>
    <dgm:cxn modelId="{4C952660-72D7-41D4-ADA0-2AB7DEC377E3}" srcId="{E44F61CC-BA7D-4F65-AF14-B33A517DF754}" destId="{CDEB884D-E6D2-479B-B1C3-0C1E9674FBE1}" srcOrd="0" destOrd="0" parTransId="{C15C8120-35EC-4123-8698-C7870E26E599}" sibTransId="{418A12BA-3F5D-4F83-ABD5-1275CDF52526}"/>
    <dgm:cxn modelId="{3F23F376-F1CF-6443-BC7B-676078CBF3EA}" type="presOf" srcId="{7C5A7223-435F-4C42-B58B-680D22809D8F}" destId="{2F469A4B-DB57-8141-8495-E5678EBB131F}" srcOrd="0" destOrd="0" presId="urn:microsoft.com/office/officeart/2016/7/layout/VerticalHollowActionList"/>
    <dgm:cxn modelId="{D85E477B-8EB7-B043-9C3E-EC70904A1CDD}" type="presOf" srcId="{5330A06D-74E1-47AD-881F-FA364919D8D2}" destId="{FC87224B-8CC5-BB40-B2F2-03A94377667A}" srcOrd="0" destOrd="0" presId="urn:microsoft.com/office/officeart/2016/7/layout/VerticalHollowActionList"/>
    <dgm:cxn modelId="{D3B2658E-9A86-7B4E-BD61-A859BC3D5F3B}" type="presOf" srcId="{183BEA00-2EC6-4475-B4D0-2D06E52D5EA4}" destId="{2C8E4936-77F1-3641-AE29-CE5B22854C6C}" srcOrd="0" destOrd="0" presId="urn:microsoft.com/office/officeart/2016/7/layout/VerticalHollowActionList"/>
    <dgm:cxn modelId="{69D68DA3-7FB6-A44C-B075-98A6D09DDF71}" type="presOf" srcId="{6E900A06-FC6A-41EC-8D5B-B33F5F1D8C36}" destId="{9A48AEB0-556B-3C4A-A573-6736A475A942}" srcOrd="0" destOrd="0" presId="urn:microsoft.com/office/officeart/2016/7/layout/VerticalHollowActionList"/>
    <dgm:cxn modelId="{D13832A5-3239-407E-B7E2-295D3B5CE58C}" srcId="{3BC7213C-5A83-4B95-8C95-8534DE9249E5}" destId="{C75C6A41-5FD0-4006-8F2F-0F7E9D0BCBA2}" srcOrd="3" destOrd="0" parTransId="{24227A8F-BD96-4AD6-B6A7-E51036BD5829}" sibTransId="{9E1E3545-1BEB-43EB-9358-4EC4398C957F}"/>
    <dgm:cxn modelId="{AE84EDA5-A5F0-C446-A045-031CCD6E7620}" type="presOf" srcId="{53ACAC60-58FC-4D5C-B6DC-87FE7CF8CAC3}" destId="{39B2EEE2-37F1-834C-930E-C22070F93972}" srcOrd="0" destOrd="0" presId="urn:microsoft.com/office/officeart/2016/7/layout/VerticalHollowActionList"/>
    <dgm:cxn modelId="{4B4D08AB-6CFA-EB4A-8343-744CA2EA7F20}" type="presOf" srcId="{C75C6A41-5FD0-4006-8F2F-0F7E9D0BCBA2}" destId="{CEA90AA4-4500-854F-B74D-72238C4A3B81}" srcOrd="0" destOrd="0" presId="urn:microsoft.com/office/officeart/2016/7/layout/VerticalHollowActionList"/>
    <dgm:cxn modelId="{522CE4AC-2F6C-4C8F-A4A0-25BD10A42514}" srcId="{3BC7213C-5A83-4B95-8C95-8534DE9249E5}" destId="{95D71302-4080-434B-BF6E-FE9D7629FE2B}" srcOrd="2" destOrd="0" parTransId="{B83CD869-4D6D-4C7B-8FD2-4FF3BFCAFE0F}" sibTransId="{DF70FCFF-D116-4605-A431-20E509149188}"/>
    <dgm:cxn modelId="{3BDE9AAE-652D-4BBF-8B7E-FBCDC1552273}" srcId="{53ACAC60-58FC-4D5C-B6DC-87FE7CF8CAC3}" destId="{4AC8204E-FE31-446B-A68E-85D6221755D2}" srcOrd="0" destOrd="0" parTransId="{A8499327-49A3-4F0F-B5C1-A9C147316126}" sibTransId="{759E5424-2D7C-4B28-89B4-099CCC3282A6}"/>
    <dgm:cxn modelId="{BAF54FD7-3439-7A46-BE28-711BB176C932}" type="presOf" srcId="{CDEB884D-E6D2-479B-B1C3-0C1E9674FBE1}" destId="{A22DFD06-536A-7740-83F7-FDB65B6BF6E5}" srcOrd="0" destOrd="0" presId="urn:microsoft.com/office/officeart/2016/7/layout/VerticalHollowActionList"/>
    <dgm:cxn modelId="{A02EA1D7-5780-7948-BA7C-5ECB4BDB0F49}" type="presOf" srcId="{A01DA53B-B9D1-4356-8E0D-CD3CDF1CBA7E}" destId="{F535D06A-8746-6D4D-B194-38773DCD18D3}" srcOrd="0" destOrd="0" presId="urn:microsoft.com/office/officeart/2016/7/layout/VerticalHollowActionList"/>
    <dgm:cxn modelId="{A8A8E3DD-E7B4-401E-B9BD-B0E056EFCCF3}" srcId="{3BC7213C-5A83-4B95-8C95-8534DE9249E5}" destId="{E44F61CC-BA7D-4F65-AF14-B33A517DF754}" srcOrd="0" destOrd="0" parTransId="{327ECCCE-EA7E-4695-A058-568B7C125ABF}" sibTransId="{BF9231B3-5938-4572-ACDD-078D1BFEC648}"/>
    <dgm:cxn modelId="{833B16DE-EE59-E544-BAD2-921908837E07}" type="presOf" srcId="{6690A883-8670-4119-9CE4-73997C3726AC}" destId="{C1CDAE06-DCE5-1D48-8E24-2CF63D5A23EB}" srcOrd="0" destOrd="0" presId="urn:microsoft.com/office/officeart/2016/7/layout/VerticalHollowActionList"/>
    <dgm:cxn modelId="{9611C3E2-CA02-4609-94CA-B99B8FAC0929}" srcId="{3BC7213C-5A83-4B95-8C95-8534DE9249E5}" destId="{502F29AA-F87C-4E28-A6F9-042A89A83E9A}" srcOrd="4" destOrd="0" parTransId="{24F569CF-EBEB-4546-ACF3-A74EEE31AE4E}" sibTransId="{4CA98E33-45EB-4158-A0DC-D2433C8AC3D3}"/>
    <dgm:cxn modelId="{B98E1EE4-36E2-481A-A4A4-06529001D37F}" srcId="{7C5A7223-435F-4C42-B58B-680D22809D8F}" destId="{5330A06D-74E1-47AD-881F-FA364919D8D2}" srcOrd="0" destOrd="0" parTransId="{40DAB5C4-4C15-41AA-9E8C-1A552C431B7E}" sibTransId="{041CACC8-DF3F-4AD0-8CE5-8972FBFFB2AB}"/>
    <dgm:cxn modelId="{B28D90EA-B4A3-7D43-97C6-66E10C5BD6C5}" type="presOf" srcId="{909BCA23-BDFD-4219-9DE2-9E06BFDA423B}" destId="{00750548-03E9-8D49-82A1-67D2FAED56D5}" srcOrd="0" destOrd="0" presId="urn:microsoft.com/office/officeart/2016/7/layout/VerticalHollowActionList"/>
    <dgm:cxn modelId="{B667CAFB-2449-3E4D-B67B-18352FFDCF46}" type="presOf" srcId="{4AC8204E-FE31-446B-A68E-85D6221755D2}" destId="{BC22F920-8223-854E-A237-7EED6270B978}" srcOrd="0" destOrd="0" presId="urn:microsoft.com/office/officeart/2016/7/layout/VerticalHollowActionList"/>
    <dgm:cxn modelId="{C7710EBF-1FD2-9346-9BEB-10C4818D4627}" type="presParOf" srcId="{DEBCC853-6D2C-0149-B955-1C60685411B4}" destId="{7CB9302A-FE83-E14B-B2B3-FADC882BA937}" srcOrd="0" destOrd="0" presId="urn:microsoft.com/office/officeart/2016/7/layout/VerticalHollowActionList"/>
    <dgm:cxn modelId="{D8610A87-1F32-A94E-821F-BCD8149DB090}" type="presParOf" srcId="{7CB9302A-FE83-E14B-B2B3-FADC882BA937}" destId="{06407C15-2D67-A24C-A6D2-CAEB1246083C}" srcOrd="0" destOrd="0" presId="urn:microsoft.com/office/officeart/2016/7/layout/VerticalHollowActionList"/>
    <dgm:cxn modelId="{734DA642-69AE-AD44-9E1C-625B5C146182}" type="presParOf" srcId="{7CB9302A-FE83-E14B-B2B3-FADC882BA937}" destId="{A22DFD06-536A-7740-83F7-FDB65B6BF6E5}" srcOrd="1" destOrd="0" presId="urn:microsoft.com/office/officeart/2016/7/layout/VerticalHollowActionList"/>
    <dgm:cxn modelId="{A22F9334-62AA-F64C-90F2-F49E7694EE9D}" type="presParOf" srcId="{DEBCC853-6D2C-0149-B955-1C60685411B4}" destId="{23853719-1F20-434A-8C81-EFECDE788FC4}" srcOrd="1" destOrd="0" presId="urn:microsoft.com/office/officeart/2016/7/layout/VerticalHollowActionList"/>
    <dgm:cxn modelId="{3084E00F-3A98-584F-886E-94DBAFAFDAF8}" type="presParOf" srcId="{DEBCC853-6D2C-0149-B955-1C60685411B4}" destId="{79B74045-5D64-504E-9227-674A1B3FD2EB}" srcOrd="2" destOrd="0" presId="urn:microsoft.com/office/officeart/2016/7/layout/VerticalHollowActionList"/>
    <dgm:cxn modelId="{1B02829E-64FD-7244-B00C-1172AB7F57DE}" type="presParOf" srcId="{79B74045-5D64-504E-9227-674A1B3FD2EB}" destId="{2F469A4B-DB57-8141-8495-E5678EBB131F}" srcOrd="0" destOrd="0" presId="urn:microsoft.com/office/officeart/2016/7/layout/VerticalHollowActionList"/>
    <dgm:cxn modelId="{2BD8DE83-D589-DD4C-A88F-6CE9CB7E13EE}" type="presParOf" srcId="{79B74045-5D64-504E-9227-674A1B3FD2EB}" destId="{FC87224B-8CC5-BB40-B2F2-03A94377667A}" srcOrd="1" destOrd="0" presId="urn:microsoft.com/office/officeart/2016/7/layout/VerticalHollowActionList"/>
    <dgm:cxn modelId="{BF5015B2-7CD2-3442-8ECE-6D8BD2FF29CA}" type="presParOf" srcId="{DEBCC853-6D2C-0149-B955-1C60685411B4}" destId="{599C2305-C67E-EC49-9F48-7B92DC9A826D}" srcOrd="3" destOrd="0" presId="urn:microsoft.com/office/officeart/2016/7/layout/VerticalHollowActionList"/>
    <dgm:cxn modelId="{B35460A2-AB46-A24E-9CCA-F857B886CCF2}" type="presParOf" srcId="{DEBCC853-6D2C-0149-B955-1C60685411B4}" destId="{A2491A16-3371-2544-BD10-76FB8EC43BF6}" srcOrd="4" destOrd="0" presId="urn:microsoft.com/office/officeart/2016/7/layout/VerticalHollowActionList"/>
    <dgm:cxn modelId="{24065780-3636-5D43-A627-9848D8406760}" type="presParOf" srcId="{A2491A16-3371-2544-BD10-76FB8EC43BF6}" destId="{1A924215-89F9-FB40-9EF6-F36129D59995}" srcOrd="0" destOrd="0" presId="urn:microsoft.com/office/officeart/2016/7/layout/VerticalHollowActionList"/>
    <dgm:cxn modelId="{B5F2601C-0E56-CC41-A737-34D0CA09ACD5}" type="presParOf" srcId="{A2491A16-3371-2544-BD10-76FB8EC43BF6}" destId="{AADFDD92-8126-4C4F-AB92-18FBF338D32A}" srcOrd="1" destOrd="0" presId="urn:microsoft.com/office/officeart/2016/7/layout/VerticalHollowActionList"/>
    <dgm:cxn modelId="{56E77361-E1AA-6C4E-B93B-002A1B46C5E9}" type="presParOf" srcId="{DEBCC853-6D2C-0149-B955-1C60685411B4}" destId="{189B8FF5-647A-9048-947B-32A72D3A1850}" srcOrd="5" destOrd="0" presId="urn:microsoft.com/office/officeart/2016/7/layout/VerticalHollowActionList"/>
    <dgm:cxn modelId="{2CF40318-41DD-8042-AB7A-344CC6D2ADE3}" type="presParOf" srcId="{DEBCC853-6D2C-0149-B955-1C60685411B4}" destId="{B588F194-F123-9841-A145-EFD4C6CC5EA8}" srcOrd="6" destOrd="0" presId="urn:microsoft.com/office/officeart/2016/7/layout/VerticalHollowActionList"/>
    <dgm:cxn modelId="{574D391B-2801-EC4C-A764-881BAF275948}" type="presParOf" srcId="{B588F194-F123-9841-A145-EFD4C6CC5EA8}" destId="{CEA90AA4-4500-854F-B74D-72238C4A3B81}" srcOrd="0" destOrd="0" presId="urn:microsoft.com/office/officeart/2016/7/layout/VerticalHollowActionList"/>
    <dgm:cxn modelId="{8304C791-38FB-4B4F-BEEF-F7A25B3CAD73}" type="presParOf" srcId="{B588F194-F123-9841-A145-EFD4C6CC5EA8}" destId="{00750548-03E9-8D49-82A1-67D2FAED56D5}" srcOrd="1" destOrd="0" presId="urn:microsoft.com/office/officeart/2016/7/layout/VerticalHollowActionList"/>
    <dgm:cxn modelId="{F5A54B77-493C-DE4D-B1A6-E3CF6ED2BB56}" type="presParOf" srcId="{DEBCC853-6D2C-0149-B955-1C60685411B4}" destId="{95E56D3E-F8C9-AD4E-8A5B-0546DDCE623A}" srcOrd="7" destOrd="0" presId="urn:microsoft.com/office/officeart/2016/7/layout/VerticalHollowActionList"/>
    <dgm:cxn modelId="{915C249A-B34C-DA4C-8122-05CE4744D287}" type="presParOf" srcId="{DEBCC853-6D2C-0149-B955-1C60685411B4}" destId="{4C7A79D6-9C07-6145-8FDF-A6C9628B24D2}" srcOrd="8" destOrd="0" presId="urn:microsoft.com/office/officeart/2016/7/layout/VerticalHollowActionList"/>
    <dgm:cxn modelId="{052F9F39-C5F9-5748-9E75-F7A61E9122AA}" type="presParOf" srcId="{4C7A79D6-9C07-6145-8FDF-A6C9628B24D2}" destId="{8C3789A5-D596-FC47-BCB2-C88F3D1DB685}" srcOrd="0" destOrd="0" presId="urn:microsoft.com/office/officeart/2016/7/layout/VerticalHollowActionList"/>
    <dgm:cxn modelId="{E8135C7E-7DB6-424A-BFBE-0F5EBCE7D08D}" type="presParOf" srcId="{4C7A79D6-9C07-6145-8FDF-A6C9628B24D2}" destId="{2DD5DF69-6CE3-D542-947F-F36C2FF5CAE4}" srcOrd="1" destOrd="0" presId="urn:microsoft.com/office/officeart/2016/7/layout/VerticalHollowActionList"/>
    <dgm:cxn modelId="{C8FA0178-5E8E-9E48-9C84-86B8FFC2BE3A}" type="presParOf" srcId="{DEBCC853-6D2C-0149-B955-1C60685411B4}" destId="{26354EE3-15D7-BF48-A62B-5B03AD47C593}" srcOrd="9" destOrd="0" presId="urn:microsoft.com/office/officeart/2016/7/layout/VerticalHollowActionList"/>
    <dgm:cxn modelId="{48BEC2E8-D1CC-2748-885D-B90B592E5518}" type="presParOf" srcId="{DEBCC853-6D2C-0149-B955-1C60685411B4}" destId="{273C1A66-1948-BB4D-A1ED-769C7F58E1EF}" srcOrd="10" destOrd="0" presId="urn:microsoft.com/office/officeart/2016/7/layout/VerticalHollowActionList"/>
    <dgm:cxn modelId="{A2299734-DA8B-A24F-99DC-E8AD8DE0C4E9}" type="presParOf" srcId="{273C1A66-1948-BB4D-A1ED-769C7F58E1EF}" destId="{F535D06A-8746-6D4D-B194-38773DCD18D3}" srcOrd="0" destOrd="0" presId="urn:microsoft.com/office/officeart/2016/7/layout/VerticalHollowActionList"/>
    <dgm:cxn modelId="{850511CC-4465-6640-BAC7-3003A7E91120}" type="presParOf" srcId="{273C1A66-1948-BB4D-A1ED-769C7F58E1EF}" destId="{C1CDAE06-DCE5-1D48-8E24-2CF63D5A23EB}" srcOrd="1" destOrd="0" presId="urn:microsoft.com/office/officeart/2016/7/layout/VerticalHollowActionList"/>
    <dgm:cxn modelId="{6EE55139-E385-3043-8C66-4A627BDEA5E8}" type="presParOf" srcId="{DEBCC853-6D2C-0149-B955-1C60685411B4}" destId="{A331EA5C-708F-B14A-928C-1D102C31BF10}" srcOrd="11" destOrd="0" presId="urn:microsoft.com/office/officeart/2016/7/layout/VerticalHollowActionList"/>
    <dgm:cxn modelId="{C23DF417-9B1E-DA49-ACD4-7598F71099EF}" type="presParOf" srcId="{DEBCC853-6D2C-0149-B955-1C60685411B4}" destId="{BC10BCD3-9408-FE41-82EE-A0289C316EC1}" srcOrd="12" destOrd="0" presId="urn:microsoft.com/office/officeart/2016/7/layout/VerticalHollowActionList"/>
    <dgm:cxn modelId="{854872D1-E248-CD43-892D-F793837AE33C}" type="presParOf" srcId="{BC10BCD3-9408-FE41-82EE-A0289C316EC1}" destId="{2C8E4936-77F1-3641-AE29-CE5B22854C6C}" srcOrd="0" destOrd="0" presId="urn:microsoft.com/office/officeart/2016/7/layout/VerticalHollowActionList"/>
    <dgm:cxn modelId="{4224D3B3-5104-DF48-AFD7-1AB56F3AB992}" type="presParOf" srcId="{BC10BCD3-9408-FE41-82EE-A0289C316EC1}" destId="{9A48AEB0-556B-3C4A-A573-6736A475A942}" srcOrd="1" destOrd="0" presId="urn:microsoft.com/office/officeart/2016/7/layout/VerticalHollowActionList"/>
    <dgm:cxn modelId="{B4F2BB56-1587-0E4F-8EA8-A9579A998871}" type="presParOf" srcId="{DEBCC853-6D2C-0149-B955-1C60685411B4}" destId="{0C1C651C-A106-2E44-9585-3DC0E4247D2F}" srcOrd="13" destOrd="0" presId="urn:microsoft.com/office/officeart/2016/7/layout/VerticalHollowActionList"/>
    <dgm:cxn modelId="{F7972DEA-2261-7043-83B8-014F1E419FF2}" type="presParOf" srcId="{DEBCC853-6D2C-0149-B955-1C60685411B4}" destId="{B6A9B59E-914E-2741-B675-3ABECFC05C07}" srcOrd="14" destOrd="0" presId="urn:microsoft.com/office/officeart/2016/7/layout/VerticalHollowActionList"/>
    <dgm:cxn modelId="{6D606664-9837-BE49-AD91-13CEDCD17F87}" type="presParOf" srcId="{B6A9B59E-914E-2741-B675-3ABECFC05C07}" destId="{39B2EEE2-37F1-834C-930E-C22070F93972}" srcOrd="0" destOrd="0" presId="urn:microsoft.com/office/officeart/2016/7/layout/VerticalHollowActionList"/>
    <dgm:cxn modelId="{27FCB996-1A85-4D47-927C-F915D8607041}" type="presParOf" srcId="{B6A9B59E-914E-2741-B675-3ABECFC05C07}" destId="{BC22F920-8223-854E-A237-7EED6270B978}"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BE3D2B-1AFC-430A-B4DC-F929E0867AE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542D6EF-C419-450B-BE92-52A5F28B55B5}">
      <dgm:prSet/>
      <dgm:spPr/>
      <dgm:t>
        <a:bodyPr/>
        <a:lstStyle/>
        <a:p>
          <a:pPr>
            <a:lnSpc>
              <a:spcPct val="100000"/>
            </a:lnSpc>
          </a:pPr>
          <a:r>
            <a:rPr lang="en-US" b="1"/>
            <a:t>Affirmations: </a:t>
          </a:r>
          <a:r>
            <a:rPr lang="en-US"/>
            <a:t>Praise yourself for accomplishments, little or big, and counter any negative self-talk with positive mantras or affirmations.</a:t>
          </a:r>
        </a:p>
      </dgm:t>
    </dgm:pt>
    <dgm:pt modelId="{3CEBFB93-4966-4284-BF2B-4CF5A844285D}" type="parTrans" cxnId="{D696521B-60EA-4300-AA54-710A4BD6C097}">
      <dgm:prSet/>
      <dgm:spPr/>
      <dgm:t>
        <a:bodyPr/>
        <a:lstStyle/>
        <a:p>
          <a:endParaRPr lang="en-US"/>
        </a:p>
      </dgm:t>
    </dgm:pt>
    <dgm:pt modelId="{886635AF-E5A2-45FB-9879-6151317D954D}" type="sibTrans" cxnId="{D696521B-60EA-4300-AA54-710A4BD6C097}">
      <dgm:prSet/>
      <dgm:spPr/>
      <dgm:t>
        <a:bodyPr/>
        <a:lstStyle/>
        <a:p>
          <a:endParaRPr lang="en-US"/>
        </a:p>
      </dgm:t>
    </dgm:pt>
    <dgm:pt modelId="{58424EBE-24E2-4757-8A19-DE7BB15EE4F4}">
      <dgm:prSet/>
      <dgm:spPr/>
      <dgm:t>
        <a:bodyPr/>
        <a:lstStyle/>
        <a:p>
          <a:pPr>
            <a:lnSpc>
              <a:spcPct val="100000"/>
            </a:lnSpc>
          </a:pPr>
          <a:r>
            <a:rPr lang="en-US"/>
            <a:t>Becoming aware of what you think and say about yourself can help shift negative thoughts.</a:t>
          </a:r>
        </a:p>
      </dgm:t>
    </dgm:pt>
    <dgm:pt modelId="{49750369-837A-452A-B46D-77418440C3EA}" type="parTrans" cxnId="{00FFE91B-DE87-45B2-84E6-B599163BC7A4}">
      <dgm:prSet/>
      <dgm:spPr/>
      <dgm:t>
        <a:bodyPr/>
        <a:lstStyle/>
        <a:p>
          <a:endParaRPr lang="en-US"/>
        </a:p>
      </dgm:t>
    </dgm:pt>
    <dgm:pt modelId="{F58A0934-E3FC-4807-B01E-6631D4F423A6}" type="sibTrans" cxnId="{00FFE91B-DE87-45B2-84E6-B599163BC7A4}">
      <dgm:prSet/>
      <dgm:spPr/>
      <dgm:t>
        <a:bodyPr/>
        <a:lstStyle/>
        <a:p>
          <a:endParaRPr lang="en-US"/>
        </a:p>
      </dgm:t>
    </dgm:pt>
    <dgm:pt modelId="{F7285525-A974-47B9-ABF0-B729BD348CDF}">
      <dgm:prSet/>
      <dgm:spPr/>
      <dgm:t>
        <a:bodyPr/>
        <a:lstStyle/>
        <a:p>
          <a:pPr>
            <a:lnSpc>
              <a:spcPct val="100000"/>
            </a:lnSpc>
          </a:pPr>
          <a:r>
            <a:rPr lang="en-US" b="1"/>
            <a:t>Journaling: </a:t>
          </a:r>
          <a:r>
            <a:rPr lang="en-US"/>
            <a:t>Writing about difficult, even traumatic, experiences appears to be good for health on several</a:t>
          </a:r>
        </a:p>
      </dgm:t>
    </dgm:pt>
    <dgm:pt modelId="{48C5EF19-874D-44AB-9049-93DCF86C3DE8}" type="parTrans" cxnId="{11A314EF-028B-450B-B788-6CCD46E4A8DC}">
      <dgm:prSet/>
      <dgm:spPr/>
      <dgm:t>
        <a:bodyPr/>
        <a:lstStyle/>
        <a:p>
          <a:endParaRPr lang="en-US"/>
        </a:p>
      </dgm:t>
    </dgm:pt>
    <dgm:pt modelId="{7E951AF9-BFC4-4005-B218-C12D579499F8}" type="sibTrans" cxnId="{11A314EF-028B-450B-B788-6CCD46E4A8DC}">
      <dgm:prSet/>
      <dgm:spPr/>
      <dgm:t>
        <a:bodyPr/>
        <a:lstStyle/>
        <a:p>
          <a:endParaRPr lang="en-US"/>
        </a:p>
      </dgm:t>
    </dgm:pt>
    <dgm:pt modelId="{A6541C25-425B-4D30-8099-92FFECACBB00}">
      <dgm:prSet/>
      <dgm:spPr/>
      <dgm:t>
        <a:bodyPr/>
        <a:lstStyle/>
        <a:p>
          <a:pPr>
            <a:lnSpc>
              <a:spcPct val="100000"/>
            </a:lnSpc>
          </a:pPr>
          <a:r>
            <a:rPr lang="en-US"/>
            <a:t>levels - raising immunity and other health measures and improving life functioning.</a:t>
          </a:r>
        </a:p>
      </dgm:t>
    </dgm:pt>
    <dgm:pt modelId="{5340C3F4-303A-49E8-A339-E2BC44C4802D}" type="parTrans" cxnId="{3BC51510-132C-409D-9130-809623E46FA9}">
      <dgm:prSet/>
      <dgm:spPr/>
      <dgm:t>
        <a:bodyPr/>
        <a:lstStyle/>
        <a:p>
          <a:endParaRPr lang="en-US"/>
        </a:p>
      </dgm:t>
    </dgm:pt>
    <dgm:pt modelId="{F42A5D5E-AB18-4EE4-A9BB-39BAF59D9135}" type="sibTrans" cxnId="{3BC51510-132C-409D-9130-809623E46FA9}">
      <dgm:prSet/>
      <dgm:spPr/>
      <dgm:t>
        <a:bodyPr/>
        <a:lstStyle/>
        <a:p>
          <a:endParaRPr lang="en-US"/>
        </a:p>
      </dgm:t>
    </dgm:pt>
    <dgm:pt modelId="{01847227-5F95-4C74-A0DE-6B9C966C2DA5}">
      <dgm:prSet/>
      <dgm:spPr/>
      <dgm:t>
        <a:bodyPr/>
        <a:lstStyle/>
        <a:p>
          <a:pPr>
            <a:lnSpc>
              <a:spcPct val="100000"/>
            </a:lnSpc>
          </a:pPr>
          <a:r>
            <a:rPr lang="en-US" b="1"/>
            <a:t>Tips for Journaling:</a:t>
          </a:r>
          <a:endParaRPr lang="en-US"/>
        </a:p>
      </dgm:t>
    </dgm:pt>
    <dgm:pt modelId="{040376CF-7CF9-4EDD-97AD-BEC9E0F97A50}" type="parTrans" cxnId="{BDB9C841-282E-4D1B-A067-65DDEB336E44}">
      <dgm:prSet/>
      <dgm:spPr/>
      <dgm:t>
        <a:bodyPr/>
        <a:lstStyle/>
        <a:p>
          <a:endParaRPr lang="en-US"/>
        </a:p>
      </dgm:t>
    </dgm:pt>
    <dgm:pt modelId="{02548E31-F012-4379-AA5A-3C116BDAA143}" type="sibTrans" cxnId="{BDB9C841-282E-4D1B-A067-65DDEB336E44}">
      <dgm:prSet/>
      <dgm:spPr/>
      <dgm:t>
        <a:bodyPr/>
        <a:lstStyle/>
        <a:p>
          <a:endParaRPr lang="en-US"/>
        </a:p>
      </dgm:t>
    </dgm:pt>
    <dgm:pt modelId="{7FE83486-D030-43F8-9033-6CC7F06EC905}">
      <dgm:prSet/>
      <dgm:spPr/>
      <dgm:t>
        <a:bodyPr/>
        <a:lstStyle/>
        <a:p>
          <a:r>
            <a:rPr lang="en-US"/>
            <a:t>Find a serene, quiet spot</a:t>
          </a:r>
        </a:p>
      </dgm:t>
    </dgm:pt>
    <dgm:pt modelId="{6088C689-6C07-456D-A982-75EEFF854195}" type="parTrans" cxnId="{C6B57AA7-B3B4-4C7F-B757-8AC9BA3F31B6}">
      <dgm:prSet/>
      <dgm:spPr/>
      <dgm:t>
        <a:bodyPr/>
        <a:lstStyle/>
        <a:p>
          <a:endParaRPr lang="en-US"/>
        </a:p>
      </dgm:t>
    </dgm:pt>
    <dgm:pt modelId="{5E94EF9D-D621-4D5C-8274-4524147963DE}" type="sibTrans" cxnId="{C6B57AA7-B3B4-4C7F-B757-8AC9BA3F31B6}">
      <dgm:prSet/>
      <dgm:spPr/>
      <dgm:t>
        <a:bodyPr/>
        <a:lstStyle/>
        <a:p>
          <a:endParaRPr lang="en-US"/>
        </a:p>
      </dgm:t>
    </dgm:pt>
    <dgm:pt modelId="{0383586A-F77B-4E64-8234-49D64A58EC9D}">
      <dgm:prSet/>
      <dgm:spPr/>
      <dgm:t>
        <a:bodyPr/>
        <a:lstStyle/>
        <a:p>
          <a:r>
            <a:rPr lang="en-US"/>
            <a:t>Allow your thoughts to flow</a:t>
          </a:r>
        </a:p>
      </dgm:t>
    </dgm:pt>
    <dgm:pt modelId="{31859347-5431-4D6C-965A-8D1C4706D12E}" type="parTrans" cxnId="{F26C470E-1966-49EE-9DA0-3A683A04850D}">
      <dgm:prSet/>
      <dgm:spPr/>
      <dgm:t>
        <a:bodyPr/>
        <a:lstStyle/>
        <a:p>
          <a:endParaRPr lang="en-US"/>
        </a:p>
      </dgm:t>
    </dgm:pt>
    <dgm:pt modelId="{B7A2ED51-EF8B-4B0E-B757-7F67F7BD0DB9}" type="sibTrans" cxnId="{F26C470E-1966-49EE-9DA0-3A683A04850D}">
      <dgm:prSet/>
      <dgm:spPr/>
      <dgm:t>
        <a:bodyPr/>
        <a:lstStyle/>
        <a:p>
          <a:endParaRPr lang="en-US"/>
        </a:p>
      </dgm:t>
    </dgm:pt>
    <dgm:pt modelId="{A5A6DF7E-62A5-46BD-8A68-7C7B6916DF1E}">
      <dgm:prSet/>
      <dgm:spPr/>
      <dgm:t>
        <a:bodyPr/>
        <a:lstStyle/>
        <a:p>
          <a:r>
            <a:rPr lang="en-US"/>
            <a:t>Set a realistic time</a:t>
          </a:r>
        </a:p>
      </dgm:t>
    </dgm:pt>
    <dgm:pt modelId="{CFE5CBEE-4995-451E-A55D-4358A40DF81A}" type="parTrans" cxnId="{6324D584-BCF8-40EA-B194-588C1D6EE1F6}">
      <dgm:prSet/>
      <dgm:spPr/>
      <dgm:t>
        <a:bodyPr/>
        <a:lstStyle/>
        <a:p>
          <a:endParaRPr lang="en-US"/>
        </a:p>
      </dgm:t>
    </dgm:pt>
    <dgm:pt modelId="{FC722476-CFC2-400A-8B25-BE49B81E3B13}" type="sibTrans" cxnId="{6324D584-BCF8-40EA-B194-588C1D6EE1F6}">
      <dgm:prSet/>
      <dgm:spPr/>
      <dgm:t>
        <a:bodyPr/>
        <a:lstStyle/>
        <a:p>
          <a:endParaRPr lang="en-US"/>
        </a:p>
      </dgm:t>
    </dgm:pt>
    <dgm:pt modelId="{8A22DBB6-63C5-4AB8-8AE3-7B1D20348596}">
      <dgm:prSet/>
      <dgm:spPr/>
      <dgm:t>
        <a:bodyPr/>
        <a:lstStyle/>
        <a:p>
          <a:r>
            <a:rPr lang="en-US"/>
            <a:t>Choose specific days/times</a:t>
          </a:r>
        </a:p>
      </dgm:t>
    </dgm:pt>
    <dgm:pt modelId="{4F34830D-0064-4F4D-840C-88D1180B3A44}" type="parTrans" cxnId="{A8EAB72F-48AF-4C4E-B04A-361147028D84}">
      <dgm:prSet/>
      <dgm:spPr/>
      <dgm:t>
        <a:bodyPr/>
        <a:lstStyle/>
        <a:p>
          <a:endParaRPr lang="en-US"/>
        </a:p>
      </dgm:t>
    </dgm:pt>
    <dgm:pt modelId="{EFBD5C77-BB49-44B9-8C12-C3E3E6D9C9DF}" type="sibTrans" cxnId="{A8EAB72F-48AF-4C4E-B04A-361147028D84}">
      <dgm:prSet/>
      <dgm:spPr/>
      <dgm:t>
        <a:bodyPr/>
        <a:lstStyle/>
        <a:p>
          <a:endParaRPr lang="en-US"/>
        </a:p>
      </dgm:t>
    </dgm:pt>
    <dgm:pt modelId="{ABAAB878-A1D3-434B-88ED-91B1DB35D36D}" type="pres">
      <dgm:prSet presAssocID="{F2BE3D2B-1AFC-430A-B4DC-F929E0867AEF}" presName="root" presStyleCnt="0">
        <dgm:presLayoutVars>
          <dgm:dir/>
          <dgm:resizeHandles val="exact"/>
        </dgm:presLayoutVars>
      </dgm:prSet>
      <dgm:spPr/>
    </dgm:pt>
    <dgm:pt modelId="{FCE8C00A-E702-49E7-B34E-700A993C13F9}" type="pres">
      <dgm:prSet presAssocID="{2542D6EF-C419-450B-BE92-52A5F28B55B5}" presName="compNode" presStyleCnt="0"/>
      <dgm:spPr/>
    </dgm:pt>
    <dgm:pt modelId="{84F4000D-F25A-453D-AACF-1F4693E52DF6}" type="pres">
      <dgm:prSet presAssocID="{2542D6EF-C419-450B-BE92-52A5F28B55B5}" presName="bgRect" presStyleLbl="bgShp" presStyleIdx="0" presStyleCnt="4"/>
      <dgm:spPr/>
    </dgm:pt>
    <dgm:pt modelId="{D7FFD6B3-7118-4C55-BE84-159F4D111E74}" type="pres">
      <dgm:prSet presAssocID="{2542D6EF-C419-450B-BE92-52A5F28B55B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pping Hands"/>
        </a:ext>
      </dgm:extLst>
    </dgm:pt>
    <dgm:pt modelId="{24557622-1528-46F0-8B72-54B7427E4777}" type="pres">
      <dgm:prSet presAssocID="{2542D6EF-C419-450B-BE92-52A5F28B55B5}" presName="spaceRect" presStyleCnt="0"/>
      <dgm:spPr/>
    </dgm:pt>
    <dgm:pt modelId="{D048BB03-8591-4F6C-84A3-0F9A7E158838}" type="pres">
      <dgm:prSet presAssocID="{2542D6EF-C419-450B-BE92-52A5F28B55B5}" presName="parTx" presStyleLbl="revTx" presStyleIdx="0" presStyleCnt="5">
        <dgm:presLayoutVars>
          <dgm:chMax val="0"/>
          <dgm:chPref val="0"/>
        </dgm:presLayoutVars>
      </dgm:prSet>
      <dgm:spPr/>
    </dgm:pt>
    <dgm:pt modelId="{F31BE4F0-CA84-40A5-88FA-1E71C423A321}" type="pres">
      <dgm:prSet presAssocID="{886635AF-E5A2-45FB-9879-6151317D954D}" presName="sibTrans" presStyleCnt="0"/>
      <dgm:spPr/>
    </dgm:pt>
    <dgm:pt modelId="{8F2C0C7C-383D-4473-8742-E7CF5B67DE77}" type="pres">
      <dgm:prSet presAssocID="{58424EBE-24E2-4757-8A19-DE7BB15EE4F4}" presName="compNode" presStyleCnt="0"/>
      <dgm:spPr/>
    </dgm:pt>
    <dgm:pt modelId="{2835210A-4B73-4A3C-8E61-1CB9542624E2}" type="pres">
      <dgm:prSet presAssocID="{58424EBE-24E2-4757-8A19-DE7BB15EE4F4}" presName="bgRect" presStyleLbl="bgShp" presStyleIdx="1" presStyleCnt="4"/>
      <dgm:spPr/>
    </dgm:pt>
    <dgm:pt modelId="{FA33B3DF-C3AC-4D79-A137-B7267B73324E}" type="pres">
      <dgm:prSet presAssocID="{58424EBE-24E2-4757-8A19-DE7BB15EE4F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 Bulb and Gear"/>
        </a:ext>
      </dgm:extLst>
    </dgm:pt>
    <dgm:pt modelId="{95B67706-C3EA-4F7D-8858-9D69E7578569}" type="pres">
      <dgm:prSet presAssocID="{58424EBE-24E2-4757-8A19-DE7BB15EE4F4}" presName="spaceRect" presStyleCnt="0"/>
      <dgm:spPr/>
    </dgm:pt>
    <dgm:pt modelId="{95DEE66A-26B5-47C7-A6C1-10F9039E255D}" type="pres">
      <dgm:prSet presAssocID="{58424EBE-24E2-4757-8A19-DE7BB15EE4F4}" presName="parTx" presStyleLbl="revTx" presStyleIdx="1" presStyleCnt="5">
        <dgm:presLayoutVars>
          <dgm:chMax val="0"/>
          <dgm:chPref val="0"/>
        </dgm:presLayoutVars>
      </dgm:prSet>
      <dgm:spPr/>
    </dgm:pt>
    <dgm:pt modelId="{820DD385-C1F4-4D08-A8D4-32954539DA69}" type="pres">
      <dgm:prSet presAssocID="{F58A0934-E3FC-4807-B01E-6631D4F423A6}" presName="sibTrans" presStyleCnt="0"/>
      <dgm:spPr/>
    </dgm:pt>
    <dgm:pt modelId="{86D330BA-0F91-4F8C-89E8-6C320E7871D9}" type="pres">
      <dgm:prSet presAssocID="{F7285525-A974-47B9-ABF0-B729BD348CDF}" presName="compNode" presStyleCnt="0"/>
      <dgm:spPr/>
    </dgm:pt>
    <dgm:pt modelId="{B3DB0B94-1B7A-4473-A484-F84498B243CB}" type="pres">
      <dgm:prSet presAssocID="{F7285525-A974-47B9-ABF0-B729BD348CDF}" presName="bgRect" presStyleLbl="bgShp" presStyleIdx="2" presStyleCnt="4"/>
      <dgm:spPr/>
    </dgm:pt>
    <dgm:pt modelId="{99932850-BF65-48F6-9082-A091657799C2}" type="pres">
      <dgm:prSet presAssocID="{F7285525-A974-47B9-ABF0-B729BD348CD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Quotes"/>
        </a:ext>
      </dgm:extLst>
    </dgm:pt>
    <dgm:pt modelId="{8EBF571C-5448-4FDA-B388-6051DE0FE721}" type="pres">
      <dgm:prSet presAssocID="{F7285525-A974-47B9-ABF0-B729BD348CDF}" presName="spaceRect" presStyleCnt="0"/>
      <dgm:spPr/>
    </dgm:pt>
    <dgm:pt modelId="{BC2321D2-2ED1-4625-9033-85E0AB4C2D23}" type="pres">
      <dgm:prSet presAssocID="{F7285525-A974-47B9-ABF0-B729BD348CDF}" presName="parTx" presStyleLbl="revTx" presStyleIdx="2" presStyleCnt="5">
        <dgm:presLayoutVars>
          <dgm:chMax val="0"/>
          <dgm:chPref val="0"/>
        </dgm:presLayoutVars>
      </dgm:prSet>
      <dgm:spPr/>
    </dgm:pt>
    <dgm:pt modelId="{EA9A5BAF-F71A-4E42-A72C-F0B688EB58DB}" type="pres">
      <dgm:prSet presAssocID="{7E951AF9-BFC4-4005-B218-C12D579499F8}" presName="sibTrans" presStyleCnt="0"/>
      <dgm:spPr/>
    </dgm:pt>
    <dgm:pt modelId="{D9FEC49D-FEF5-4CA4-AF96-8DD7BFA6BDEA}" type="pres">
      <dgm:prSet presAssocID="{A6541C25-425B-4D30-8099-92FFECACBB00}" presName="compNode" presStyleCnt="0"/>
      <dgm:spPr/>
    </dgm:pt>
    <dgm:pt modelId="{0F8CE0A8-58C6-415F-AE36-28015F6C6C4E}" type="pres">
      <dgm:prSet presAssocID="{A6541C25-425B-4D30-8099-92FFECACBB00}" presName="bgRect" presStyleLbl="bgShp" presStyleIdx="3" presStyleCnt="4"/>
      <dgm:spPr/>
    </dgm:pt>
    <dgm:pt modelId="{8EDE0CE7-40FE-4714-9523-2CADC9CF8AB0}" type="pres">
      <dgm:prSet presAssocID="{A6541C25-425B-4D30-8099-92FFECACBB0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encil"/>
        </a:ext>
      </dgm:extLst>
    </dgm:pt>
    <dgm:pt modelId="{B80D80CA-A471-4C46-AF05-0DB45A2E2DD3}" type="pres">
      <dgm:prSet presAssocID="{A6541C25-425B-4D30-8099-92FFECACBB00}" presName="spaceRect" presStyleCnt="0"/>
      <dgm:spPr/>
    </dgm:pt>
    <dgm:pt modelId="{B6B69EC7-10BC-4045-9D95-D74C768F8CF2}" type="pres">
      <dgm:prSet presAssocID="{A6541C25-425B-4D30-8099-92FFECACBB00}" presName="parTx" presStyleLbl="revTx" presStyleIdx="3" presStyleCnt="5">
        <dgm:presLayoutVars>
          <dgm:chMax val="0"/>
          <dgm:chPref val="0"/>
        </dgm:presLayoutVars>
      </dgm:prSet>
      <dgm:spPr/>
    </dgm:pt>
    <dgm:pt modelId="{95506076-481A-4CF9-9ED5-09FF783AA3DD}" type="pres">
      <dgm:prSet presAssocID="{A6541C25-425B-4D30-8099-92FFECACBB00}" presName="desTx" presStyleLbl="revTx" presStyleIdx="4" presStyleCnt="5">
        <dgm:presLayoutVars/>
      </dgm:prSet>
      <dgm:spPr/>
    </dgm:pt>
  </dgm:ptLst>
  <dgm:cxnLst>
    <dgm:cxn modelId="{F26C470E-1966-49EE-9DA0-3A683A04850D}" srcId="{01847227-5F95-4C74-A0DE-6B9C966C2DA5}" destId="{0383586A-F77B-4E64-8234-49D64A58EC9D}" srcOrd="1" destOrd="0" parTransId="{31859347-5431-4D6C-965A-8D1C4706D12E}" sibTransId="{B7A2ED51-EF8B-4B0E-B757-7F67F7BD0DB9}"/>
    <dgm:cxn modelId="{3BC51510-132C-409D-9130-809623E46FA9}" srcId="{F2BE3D2B-1AFC-430A-B4DC-F929E0867AEF}" destId="{A6541C25-425B-4D30-8099-92FFECACBB00}" srcOrd="3" destOrd="0" parTransId="{5340C3F4-303A-49E8-A339-E2BC44C4802D}" sibTransId="{F42A5D5E-AB18-4EE4-A9BB-39BAF59D9135}"/>
    <dgm:cxn modelId="{D696521B-60EA-4300-AA54-710A4BD6C097}" srcId="{F2BE3D2B-1AFC-430A-B4DC-F929E0867AEF}" destId="{2542D6EF-C419-450B-BE92-52A5F28B55B5}" srcOrd="0" destOrd="0" parTransId="{3CEBFB93-4966-4284-BF2B-4CF5A844285D}" sibTransId="{886635AF-E5A2-45FB-9879-6151317D954D}"/>
    <dgm:cxn modelId="{00FFE91B-DE87-45B2-84E6-B599163BC7A4}" srcId="{F2BE3D2B-1AFC-430A-B4DC-F929E0867AEF}" destId="{58424EBE-24E2-4757-8A19-DE7BB15EE4F4}" srcOrd="1" destOrd="0" parTransId="{49750369-837A-452A-B46D-77418440C3EA}" sibTransId="{F58A0934-E3FC-4807-B01E-6631D4F423A6}"/>
    <dgm:cxn modelId="{A8EAB72F-48AF-4C4E-B04A-361147028D84}" srcId="{01847227-5F95-4C74-A0DE-6B9C966C2DA5}" destId="{8A22DBB6-63C5-4AB8-8AE3-7B1D20348596}" srcOrd="3" destOrd="0" parTransId="{4F34830D-0064-4F4D-840C-88D1180B3A44}" sibTransId="{EFBD5C77-BB49-44B9-8C12-C3E3E6D9C9DF}"/>
    <dgm:cxn modelId="{DC672F3E-5CDC-49A9-B609-5B3372E1B7EA}" type="presOf" srcId="{0383586A-F77B-4E64-8234-49D64A58EC9D}" destId="{95506076-481A-4CF9-9ED5-09FF783AA3DD}" srcOrd="0" destOrd="2" presId="urn:microsoft.com/office/officeart/2018/2/layout/IconVerticalSolidList"/>
    <dgm:cxn modelId="{BDB9C841-282E-4D1B-A067-65DDEB336E44}" srcId="{A6541C25-425B-4D30-8099-92FFECACBB00}" destId="{01847227-5F95-4C74-A0DE-6B9C966C2DA5}" srcOrd="0" destOrd="0" parTransId="{040376CF-7CF9-4EDD-97AD-BEC9E0F97A50}" sibTransId="{02548E31-F012-4379-AA5A-3C116BDAA143}"/>
    <dgm:cxn modelId="{7EDD6F64-4F45-4B64-8B9E-E773CCE23146}" type="presOf" srcId="{8A22DBB6-63C5-4AB8-8AE3-7B1D20348596}" destId="{95506076-481A-4CF9-9ED5-09FF783AA3DD}" srcOrd="0" destOrd="4" presId="urn:microsoft.com/office/officeart/2018/2/layout/IconVerticalSolidList"/>
    <dgm:cxn modelId="{21965380-47B9-4B05-B7F3-0180FB61E12C}" type="presOf" srcId="{58424EBE-24E2-4757-8A19-DE7BB15EE4F4}" destId="{95DEE66A-26B5-47C7-A6C1-10F9039E255D}" srcOrd="0" destOrd="0" presId="urn:microsoft.com/office/officeart/2018/2/layout/IconVerticalSolidList"/>
    <dgm:cxn modelId="{6324D584-BCF8-40EA-B194-588C1D6EE1F6}" srcId="{01847227-5F95-4C74-A0DE-6B9C966C2DA5}" destId="{A5A6DF7E-62A5-46BD-8A68-7C7B6916DF1E}" srcOrd="2" destOrd="0" parTransId="{CFE5CBEE-4995-451E-A55D-4358A40DF81A}" sibTransId="{FC722476-CFC2-400A-8B25-BE49B81E3B13}"/>
    <dgm:cxn modelId="{EF7BC088-F792-41C3-907E-C53AB14F38DD}" type="presOf" srcId="{2542D6EF-C419-450B-BE92-52A5F28B55B5}" destId="{D048BB03-8591-4F6C-84A3-0F9A7E158838}" srcOrd="0" destOrd="0" presId="urn:microsoft.com/office/officeart/2018/2/layout/IconVerticalSolidList"/>
    <dgm:cxn modelId="{5B13F18A-662E-42CC-B84F-C3B09CE1838B}" type="presOf" srcId="{F7285525-A974-47B9-ABF0-B729BD348CDF}" destId="{BC2321D2-2ED1-4625-9033-85E0AB4C2D23}" srcOrd="0" destOrd="0" presId="urn:microsoft.com/office/officeart/2018/2/layout/IconVerticalSolidList"/>
    <dgm:cxn modelId="{C6B57AA7-B3B4-4C7F-B757-8AC9BA3F31B6}" srcId="{01847227-5F95-4C74-A0DE-6B9C966C2DA5}" destId="{7FE83486-D030-43F8-9033-6CC7F06EC905}" srcOrd="0" destOrd="0" parTransId="{6088C689-6C07-456D-A982-75EEFF854195}" sibTransId="{5E94EF9D-D621-4D5C-8274-4524147963DE}"/>
    <dgm:cxn modelId="{9B239FB4-DC2A-424B-84DE-484DA80FC36A}" type="presOf" srcId="{A6541C25-425B-4D30-8099-92FFECACBB00}" destId="{B6B69EC7-10BC-4045-9D95-D74C768F8CF2}" srcOrd="0" destOrd="0" presId="urn:microsoft.com/office/officeart/2018/2/layout/IconVerticalSolidList"/>
    <dgm:cxn modelId="{D59893BA-260C-4D9D-A0D3-855BAD8331E6}" type="presOf" srcId="{7FE83486-D030-43F8-9033-6CC7F06EC905}" destId="{95506076-481A-4CF9-9ED5-09FF783AA3DD}" srcOrd="0" destOrd="1" presId="urn:microsoft.com/office/officeart/2018/2/layout/IconVerticalSolidList"/>
    <dgm:cxn modelId="{119074CE-F261-4183-BDAF-3CC008C1A9F8}" type="presOf" srcId="{F2BE3D2B-1AFC-430A-B4DC-F929E0867AEF}" destId="{ABAAB878-A1D3-434B-88ED-91B1DB35D36D}" srcOrd="0" destOrd="0" presId="urn:microsoft.com/office/officeart/2018/2/layout/IconVerticalSolidList"/>
    <dgm:cxn modelId="{41A4BBDA-27EE-4F1A-B027-593445E865DD}" type="presOf" srcId="{A5A6DF7E-62A5-46BD-8A68-7C7B6916DF1E}" destId="{95506076-481A-4CF9-9ED5-09FF783AA3DD}" srcOrd="0" destOrd="3" presId="urn:microsoft.com/office/officeart/2018/2/layout/IconVerticalSolidList"/>
    <dgm:cxn modelId="{11A314EF-028B-450B-B788-6CCD46E4A8DC}" srcId="{F2BE3D2B-1AFC-430A-B4DC-F929E0867AEF}" destId="{F7285525-A974-47B9-ABF0-B729BD348CDF}" srcOrd="2" destOrd="0" parTransId="{48C5EF19-874D-44AB-9049-93DCF86C3DE8}" sibTransId="{7E951AF9-BFC4-4005-B218-C12D579499F8}"/>
    <dgm:cxn modelId="{4B2EB0FD-82A7-4187-AE3B-64EB19BFE7A1}" type="presOf" srcId="{01847227-5F95-4C74-A0DE-6B9C966C2DA5}" destId="{95506076-481A-4CF9-9ED5-09FF783AA3DD}" srcOrd="0" destOrd="0" presId="urn:microsoft.com/office/officeart/2018/2/layout/IconVerticalSolidList"/>
    <dgm:cxn modelId="{9F60EF0E-52A8-461A-8E37-BB8B1D6B2144}" type="presParOf" srcId="{ABAAB878-A1D3-434B-88ED-91B1DB35D36D}" destId="{FCE8C00A-E702-49E7-B34E-700A993C13F9}" srcOrd="0" destOrd="0" presId="urn:microsoft.com/office/officeart/2018/2/layout/IconVerticalSolidList"/>
    <dgm:cxn modelId="{D7C24F8D-A5F2-435B-A688-9ECBE27078B7}" type="presParOf" srcId="{FCE8C00A-E702-49E7-B34E-700A993C13F9}" destId="{84F4000D-F25A-453D-AACF-1F4693E52DF6}" srcOrd="0" destOrd="0" presId="urn:microsoft.com/office/officeart/2018/2/layout/IconVerticalSolidList"/>
    <dgm:cxn modelId="{D168C9A6-77C9-4DE9-A93A-4D08FDD7F66D}" type="presParOf" srcId="{FCE8C00A-E702-49E7-B34E-700A993C13F9}" destId="{D7FFD6B3-7118-4C55-BE84-159F4D111E74}" srcOrd="1" destOrd="0" presId="urn:microsoft.com/office/officeart/2018/2/layout/IconVerticalSolidList"/>
    <dgm:cxn modelId="{2900C58B-4648-4159-9FD3-F0C6FD12B67A}" type="presParOf" srcId="{FCE8C00A-E702-49E7-B34E-700A993C13F9}" destId="{24557622-1528-46F0-8B72-54B7427E4777}" srcOrd="2" destOrd="0" presId="urn:microsoft.com/office/officeart/2018/2/layout/IconVerticalSolidList"/>
    <dgm:cxn modelId="{3A21AE9C-0616-44B0-B5E2-2CCE3D8A2D05}" type="presParOf" srcId="{FCE8C00A-E702-49E7-B34E-700A993C13F9}" destId="{D048BB03-8591-4F6C-84A3-0F9A7E158838}" srcOrd="3" destOrd="0" presId="urn:microsoft.com/office/officeart/2018/2/layout/IconVerticalSolidList"/>
    <dgm:cxn modelId="{F2490786-B1FD-433F-B1BD-FA66BBD42BAE}" type="presParOf" srcId="{ABAAB878-A1D3-434B-88ED-91B1DB35D36D}" destId="{F31BE4F0-CA84-40A5-88FA-1E71C423A321}" srcOrd="1" destOrd="0" presId="urn:microsoft.com/office/officeart/2018/2/layout/IconVerticalSolidList"/>
    <dgm:cxn modelId="{0DE151D4-1683-423B-995E-19CEAAE7AE4A}" type="presParOf" srcId="{ABAAB878-A1D3-434B-88ED-91B1DB35D36D}" destId="{8F2C0C7C-383D-4473-8742-E7CF5B67DE77}" srcOrd="2" destOrd="0" presId="urn:microsoft.com/office/officeart/2018/2/layout/IconVerticalSolidList"/>
    <dgm:cxn modelId="{A7CE87A0-FF7D-4597-96B0-D7908F25931F}" type="presParOf" srcId="{8F2C0C7C-383D-4473-8742-E7CF5B67DE77}" destId="{2835210A-4B73-4A3C-8E61-1CB9542624E2}" srcOrd="0" destOrd="0" presId="urn:microsoft.com/office/officeart/2018/2/layout/IconVerticalSolidList"/>
    <dgm:cxn modelId="{E24F2E15-85CB-4268-9CCF-83334FED5253}" type="presParOf" srcId="{8F2C0C7C-383D-4473-8742-E7CF5B67DE77}" destId="{FA33B3DF-C3AC-4D79-A137-B7267B73324E}" srcOrd="1" destOrd="0" presId="urn:microsoft.com/office/officeart/2018/2/layout/IconVerticalSolidList"/>
    <dgm:cxn modelId="{C28504FD-482F-4C8A-B8C9-51017847F9FB}" type="presParOf" srcId="{8F2C0C7C-383D-4473-8742-E7CF5B67DE77}" destId="{95B67706-C3EA-4F7D-8858-9D69E7578569}" srcOrd="2" destOrd="0" presId="urn:microsoft.com/office/officeart/2018/2/layout/IconVerticalSolidList"/>
    <dgm:cxn modelId="{8CADBFA2-8E92-4380-B8BC-C560DF6D0442}" type="presParOf" srcId="{8F2C0C7C-383D-4473-8742-E7CF5B67DE77}" destId="{95DEE66A-26B5-47C7-A6C1-10F9039E255D}" srcOrd="3" destOrd="0" presId="urn:microsoft.com/office/officeart/2018/2/layout/IconVerticalSolidList"/>
    <dgm:cxn modelId="{140300D7-6B94-422F-BDAF-11094E655E19}" type="presParOf" srcId="{ABAAB878-A1D3-434B-88ED-91B1DB35D36D}" destId="{820DD385-C1F4-4D08-A8D4-32954539DA69}" srcOrd="3" destOrd="0" presId="urn:microsoft.com/office/officeart/2018/2/layout/IconVerticalSolidList"/>
    <dgm:cxn modelId="{86EB7E67-6882-4959-B63B-39DD8A2E0398}" type="presParOf" srcId="{ABAAB878-A1D3-434B-88ED-91B1DB35D36D}" destId="{86D330BA-0F91-4F8C-89E8-6C320E7871D9}" srcOrd="4" destOrd="0" presId="urn:microsoft.com/office/officeart/2018/2/layout/IconVerticalSolidList"/>
    <dgm:cxn modelId="{6837FC7D-9B70-41F5-B6FA-EE7104ACE372}" type="presParOf" srcId="{86D330BA-0F91-4F8C-89E8-6C320E7871D9}" destId="{B3DB0B94-1B7A-4473-A484-F84498B243CB}" srcOrd="0" destOrd="0" presId="urn:microsoft.com/office/officeart/2018/2/layout/IconVerticalSolidList"/>
    <dgm:cxn modelId="{11008CD0-39B6-485C-9779-FCAEA61FF173}" type="presParOf" srcId="{86D330BA-0F91-4F8C-89E8-6C320E7871D9}" destId="{99932850-BF65-48F6-9082-A091657799C2}" srcOrd="1" destOrd="0" presId="urn:microsoft.com/office/officeart/2018/2/layout/IconVerticalSolidList"/>
    <dgm:cxn modelId="{24BD9E68-4219-4E22-B7DB-447CA478F2D2}" type="presParOf" srcId="{86D330BA-0F91-4F8C-89E8-6C320E7871D9}" destId="{8EBF571C-5448-4FDA-B388-6051DE0FE721}" srcOrd="2" destOrd="0" presId="urn:microsoft.com/office/officeart/2018/2/layout/IconVerticalSolidList"/>
    <dgm:cxn modelId="{93726281-ED5D-41E8-BB10-F115E0B811BD}" type="presParOf" srcId="{86D330BA-0F91-4F8C-89E8-6C320E7871D9}" destId="{BC2321D2-2ED1-4625-9033-85E0AB4C2D23}" srcOrd="3" destOrd="0" presId="urn:microsoft.com/office/officeart/2018/2/layout/IconVerticalSolidList"/>
    <dgm:cxn modelId="{3E648328-A50E-4605-8366-AF2C6A86DB81}" type="presParOf" srcId="{ABAAB878-A1D3-434B-88ED-91B1DB35D36D}" destId="{EA9A5BAF-F71A-4E42-A72C-F0B688EB58DB}" srcOrd="5" destOrd="0" presId="urn:microsoft.com/office/officeart/2018/2/layout/IconVerticalSolidList"/>
    <dgm:cxn modelId="{F272E716-F834-4512-82D8-94B027C9C4BD}" type="presParOf" srcId="{ABAAB878-A1D3-434B-88ED-91B1DB35D36D}" destId="{D9FEC49D-FEF5-4CA4-AF96-8DD7BFA6BDEA}" srcOrd="6" destOrd="0" presId="urn:microsoft.com/office/officeart/2018/2/layout/IconVerticalSolidList"/>
    <dgm:cxn modelId="{16EB81D3-D4B3-4109-8D03-E29464198CD2}" type="presParOf" srcId="{D9FEC49D-FEF5-4CA4-AF96-8DD7BFA6BDEA}" destId="{0F8CE0A8-58C6-415F-AE36-28015F6C6C4E}" srcOrd="0" destOrd="0" presId="urn:microsoft.com/office/officeart/2018/2/layout/IconVerticalSolidList"/>
    <dgm:cxn modelId="{F0B2F9BD-B935-4C90-AC46-6FBC03608600}" type="presParOf" srcId="{D9FEC49D-FEF5-4CA4-AF96-8DD7BFA6BDEA}" destId="{8EDE0CE7-40FE-4714-9523-2CADC9CF8AB0}" srcOrd="1" destOrd="0" presId="urn:microsoft.com/office/officeart/2018/2/layout/IconVerticalSolidList"/>
    <dgm:cxn modelId="{154C2100-014D-4DD7-8AF1-001EFE6CF7FC}" type="presParOf" srcId="{D9FEC49D-FEF5-4CA4-AF96-8DD7BFA6BDEA}" destId="{B80D80CA-A471-4C46-AF05-0DB45A2E2DD3}" srcOrd="2" destOrd="0" presId="urn:microsoft.com/office/officeart/2018/2/layout/IconVerticalSolidList"/>
    <dgm:cxn modelId="{DB01983D-6237-418A-8F13-4EFCC72F6A67}" type="presParOf" srcId="{D9FEC49D-FEF5-4CA4-AF96-8DD7BFA6BDEA}" destId="{B6B69EC7-10BC-4045-9D95-D74C768F8CF2}" srcOrd="3" destOrd="0" presId="urn:microsoft.com/office/officeart/2018/2/layout/IconVerticalSolidList"/>
    <dgm:cxn modelId="{4CDD0E01-48A5-49AE-A7AA-3E8594A290F4}" type="presParOf" srcId="{D9FEC49D-FEF5-4CA4-AF96-8DD7BFA6BDEA}" destId="{95506076-481A-4CF9-9ED5-09FF783AA3D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A455CB-FA73-4AB1-B132-BD55A06BF05A}"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C3C3C828-A4F0-4FDB-8E7F-F7066BA9EA90}">
      <dgm:prSet/>
      <dgm:spPr/>
      <dgm:t>
        <a:bodyPr/>
        <a:lstStyle/>
        <a:p>
          <a:r>
            <a:rPr lang="en-US"/>
            <a:t>Violence Interrupters are community advocates that commit to do the following:</a:t>
          </a:r>
        </a:p>
      </dgm:t>
    </dgm:pt>
    <dgm:pt modelId="{024463D5-D81B-4765-B667-76DD647B5267}" type="parTrans" cxnId="{D30ECB00-8CA5-458A-AF52-702A4CEFA4E8}">
      <dgm:prSet/>
      <dgm:spPr/>
      <dgm:t>
        <a:bodyPr/>
        <a:lstStyle/>
        <a:p>
          <a:endParaRPr lang="en-US"/>
        </a:p>
      </dgm:t>
    </dgm:pt>
    <dgm:pt modelId="{F18682DB-28EC-4666-8F67-6FCF6580C44F}" type="sibTrans" cxnId="{D30ECB00-8CA5-458A-AF52-702A4CEFA4E8}">
      <dgm:prSet/>
      <dgm:spPr/>
      <dgm:t>
        <a:bodyPr/>
        <a:lstStyle/>
        <a:p>
          <a:endParaRPr lang="en-US"/>
        </a:p>
      </dgm:t>
    </dgm:pt>
    <dgm:pt modelId="{AC06B914-0B5C-4F6E-A970-8C89B49969C1}">
      <dgm:prSet/>
      <dgm:spPr/>
      <dgm:t>
        <a:bodyPr/>
        <a:lstStyle/>
        <a:p>
          <a:r>
            <a:rPr lang="en-US"/>
            <a:t>Learn about facts, risks, and protective factors, educate themselves and their community.</a:t>
          </a:r>
        </a:p>
      </dgm:t>
    </dgm:pt>
    <dgm:pt modelId="{C8AA5232-A802-4AFF-A28A-281BB0B63F17}" type="parTrans" cxnId="{F3850EAD-FDF5-40F9-BBDA-9D970B676447}">
      <dgm:prSet/>
      <dgm:spPr/>
      <dgm:t>
        <a:bodyPr/>
        <a:lstStyle/>
        <a:p>
          <a:endParaRPr lang="en-US"/>
        </a:p>
      </dgm:t>
    </dgm:pt>
    <dgm:pt modelId="{DF843617-2F37-45EF-9CC4-F0A37B9D822E}" type="sibTrans" cxnId="{F3850EAD-FDF5-40F9-BBDA-9D970B676447}">
      <dgm:prSet/>
      <dgm:spPr/>
      <dgm:t>
        <a:bodyPr/>
        <a:lstStyle/>
        <a:p>
          <a:endParaRPr lang="en-US"/>
        </a:p>
      </dgm:t>
    </dgm:pt>
    <dgm:pt modelId="{885785A5-E97F-4B9A-8F2D-C4223AE43978}">
      <dgm:prSet/>
      <dgm:spPr/>
      <dgm:t>
        <a:bodyPr/>
        <a:lstStyle/>
        <a:p>
          <a:r>
            <a:rPr lang="en-US"/>
            <a:t>Speak out against the societal and cultural norms that may be contributing to family violence.</a:t>
          </a:r>
        </a:p>
      </dgm:t>
    </dgm:pt>
    <dgm:pt modelId="{78434F72-44EF-4972-A13F-B6ED69E9B3CF}" type="parTrans" cxnId="{06C1E6FD-F2D7-4F04-BCE1-3E817335E3FC}">
      <dgm:prSet/>
      <dgm:spPr/>
      <dgm:t>
        <a:bodyPr/>
        <a:lstStyle/>
        <a:p>
          <a:endParaRPr lang="en-US"/>
        </a:p>
      </dgm:t>
    </dgm:pt>
    <dgm:pt modelId="{344AE1F1-173B-4B98-B22A-4059BE794CBC}" type="sibTrans" cxnId="{06C1E6FD-F2D7-4F04-BCE1-3E817335E3FC}">
      <dgm:prSet/>
      <dgm:spPr/>
      <dgm:t>
        <a:bodyPr/>
        <a:lstStyle/>
        <a:p>
          <a:endParaRPr lang="en-US"/>
        </a:p>
      </dgm:t>
    </dgm:pt>
    <dgm:pt modelId="{2AE1E7AF-B5C2-4711-8EF4-441CBC60E1AC}">
      <dgm:prSet/>
      <dgm:spPr/>
      <dgm:t>
        <a:bodyPr/>
        <a:lstStyle/>
        <a:p>
          <a:r>
            <a:rPr lang="en-US"/>
            <a:t>Encourage others to speak up and break the stigma behind family violence.</a:t>
          </a:r>
        </a:p>
      </dgm:t>
    </dgm:pt>
    <dgm:pt modelId="{D0DBFAD3-60F7-4073-8C24-EE4D298E173D}" type="parTrans" cxnId="{31374A3F-2BDD-42F3-BA27-C02D48A0AB9F}">
      <dgm:prSet/>
      <dgm:spPr/>
      <dgm:t>
        <a:bodyPr/>
        <a:lstStyle/>
        <a:p>
          <a:endParaRPr lang="en-US"/>
        </a:p>
      </dgm:t>
    </dgm:pt>
    <dgm:pt modelId="{ED93A0C8-1FA2-4951-B659-00982243BD80}" type="sibTrans" cxnId="{31374A3F-2BDD-42F3-BA27-C02D48A0AB9F}">
      <dgm:prSet/>
      <dgm:spPr/>
      <dgm:t>
        <a:bodyPr/>
        <a:lstStyle/>
        <a:p>
          <a:endParaRPr lang="en-US"/>
        </a:p>
      </dgm:t>
    </dgm:pt>
    <dgm:pt modelId="{26D7EC7C-3620-4FB4-BA5A-5D2263A03AAE}">
      <dgm:prSet/>
      <dgm:spPr/>
      <dgm:t>
        <a:bodyPr/>
        <a:lstStyle/>
        <a:p>
          <a:r>
            <a:rPr lang="en-US"/>
            <a:t>Practice healthy relationship behaviors and encourages community to do so as well.</a:t>
          </a:r>
        </a:p>
      </dgm:t>
    </dgm:pt>
    <dgm:pt modelId="{00C2BAFD-D0D9-4CF6-A934-ECDF143E176B}" type="parTrans" cxnId="{6A398E8F-8569-428F-9DC6-9DC64035A480}">
      <dgm:prSet/>
      <dgm:spPr/>
      <dgm:t>
        <a:bodyPr/>
        <a:lstStyle/>
        <a:p>
          <a:endParaRPr lang="en-US"/>
        </a:p>
      </dgm:t>
    </dgm:pt>
    <dgm:pt modelId="{CA35203D-5AFB-4F28-9E5B-3FE90ABD2A6B}" type="sibTrans" cxnId="{6A398E8F-8569-428F-9DC6-9DC64035A480}">
      <dgm:prSet/>
      <dgm:spPr/>
      <dgm:t>
        <a:bodyPr/>
        <a:lstStyle/>
        <a:p>
          <a:endParaRPr lang="en-US"/>
        </a:p>
      </dgm:t>
    </dgm:pt>
    <dgm:pt modelId="{68B5EF22-2E30-4E0D-812D-CC186C09E5E0}">
      <dgm:prSet/>
      <dgm:spPr/>
      <dgm:t>
        <a:bodyPr/>
        <a:lstStyle/>
        <a:p>
          <a:r>
            <a:rPr lang="en-US"/>
            <a:t>Spread awareness of available resources for those experiencing family violence. </a:t>
          </a:r>
        </a:p>
      </dgm:t>
    </dgm:pt>
    <dgm:pt modelId="{519060DF-5EA9-4641-AE40-23C013D0FB0B}" type="parTrans" cxnId="{4C55C990-B8C2-4DB0-8E9B-248FEBCFAF59}">
      <dgm:prSet/>
      <dgm:spPr/>
      <dgm:t>
        <a:bodyPr/>
        <a:lstStyle/>
        <a:p>
          <a:endParaRPr lang="en-US"/>
        </a:p>
      </dgm:t>
    </dgm:pt>
    <dgm:pt modelId="{8CE44344-FC81-40DA-8E57-1335ADD16BF4}" type="sibTrans" cxnId="{4C55C990-B8C2-4DB0-8E9B-248FEBCFAF59}">
      <dgm:prSet/>
      <dgm:spPr/>
      <dgm:t>
        <a:bodyPr/>
        <a:lstStyle/>
        <a:p>
          <a:endParaRPr lang="en-US"/>
        </a:p>
      </dgm:t>
    </dgm:pt>
    <dgm:pt modelId="{F0D65FA0-7E27-4BFB-A2FC-B905292E8395}">
      <dgm:prSet/>
      <dgm:spPr/>
      <dgm:t>
        <a:bodyPr/>
        <a:lstStyle/>
        <a:p>
          <a:r>
            <a:rPr lang="en-US"/>
            <a:t>Reassure survivors that they are not alone. </a:t>
          </a:r>
        </a:p>
      </dgm:t>
    </dgm:pt>
    <dgm:pt modelId="{535DCF07-CA55-4BD7-A2AC-EEAD1F9A7411}" type="parTrans" cxnId="{BCB707C1-ED66-4E1D-85EC-B52199EB4227}">
      <dgm:prSet/>
      <dgm:spPr/>
      <dgm:t>
        <a:bodyPr/>
        <a:lstStyle/>
        <a:p>
          <a:endParaRPr lang="en-US"/>
        </a:p>
      </dgm:t>
    </dgm:pt>
    <dgm:pt modelId="{C3F4E094-88C6-4ADB-A0B7-16A461C77791}" type="sibTrans" cxnId="{BCB707C1-ED66-4E1D-85EC-B52199EB4227}">
      <dgm:prSet/>
      <dgm:spPr/>
      <dgm:t>
        <a:bodyPr/>
        <a:lstStyle/>
        <a:p>
          <a:endParaRPr lang="en-US"/>
        </a:p>
      </dgm:t>
    </dgm:pt>
    <dgm:pt modelId="{A5F45E8C-800F-E64B-A242-1A8FDEC4F60D}" type="pres">
      <dgm:prSet presAssocID="{E8A455CB-FA73-4AB1-B132-BD55A06BF05A}" presName="diagram" presStyleCnt="0">
        <dgm:presLayoutVars>
          <dgm:dir/>
          <dgm:resizeHandles val="exact"/>
        </dgm:presLayoutVars>
      </dgm:prSet>
      <dgm:spPr/>
    </dgm:pt>
    <dgm:pt modelId="{9DE839DD-4384-B748-8060-F1BA7D7A4B39}" type="pres">
      <dgm:prSet presAssocID="{C3C3C828-A4F0-4FDB-8E7F-F7066BA9EA90}" presName="arrow" presStyleLbl="node1" presStyleIdx="0" presStyleCnt="7">
        <dgm:presLayoutVars>
          <dgm:bulletEnabled val="1"/>
        </dgm:presLayoutVars>
      </dgm:prSet>
      <dgm:spPr/>
    </dgm:pt>
    <dgm:pt modelId="{8C7F09D9-12AA-7C45-8D87-EFED3699B915}" type="pres">
      <dgm:prSet presAssocID="{AC06B914-0B5C-4F6E-A970-8C89B49969C1}" presName="arrow" presStyleLbl="node1" presStyleIdx="1" presStyleCnt="7">
        <dgm:presLayoutVars>
          <dgm:bulletEnabled val="1"/>
        </dgm:presLayoutVars>
      </dgm:prSet>
      <dgm:spPr/>
    </dgm:pt>
    <dgm:pt modelId="{859B8E27-CC98-BC4C-83D9-DDB3C72F3429}" type="pres">
      <dgm:prSet presAssocID="{885785A5-E97F-4B9A-8F2D-C4223AE43978}" presName="arrow" presStyleLbl="node1" presStyleIdx="2" presStyleCnt="7">
        <dgm:presLayoutVars>
          <dgm:bulletEnabled val="1"/>
        </dgm:presLayoutVars>
      </dgm:prSet>
      <dgm:spPr/>
    </dgm:pt>
    <dgm:pt modelId="{48892F35-88F6-5344-A695-47A73DBB7322}" type="pres">
      <dgm:prSet presAssocID="{2AE1E7AF-B5C2-4711-8EF4-441CBC60E1AC}" presName="arrow" presStyleLbl="node1" presStyleIdx="3" presStyleCnt="7">
        <dgm:presLayoutVars>
          <dgm:bulletEnabled val="1"/>
        </dgm:presLayoutVars>
      </dgm:prSet>
      <dgm:spPr/>
    </dgm:pt>
    <dgm:pt modelId="{39AEDD6E-16CD-2441-A46F-4DFEBA3FF0AB}" type="pres">
      <dgm:prSet presAssocID="{26D7EC7C-3620-4FB4-BA5A-5D2263A03AAE}" presName="arrow" presStyleLbl="node1" presStyleIdx="4" presStyleCnt="7">
        <dgm:presLayoutVars>
          <dgm:bulletEnabled val="1"/>
        </dgm:presLayoutVars>
      </dgm:prSet>
      <dgm:spPr/>
    </dgm:pt>
    <dgm:pt modelId="{84637110-7A12-F94D-8816-B78268EB9DC7}" type="pres">
      <dgm:prSet presAssocID="{68B5EF22-2E30-4E0D-812D-CC186C09E5E0}" presName="arrow" presStyleLbl="node1" presStyleIdx="5" presStyleCnt="7">
        <dgm:presLayoutVars>
          <dgm:bulletEnabled val="1"/>
        </dgm:presLayoutVars>
      </dgm:prSet>
      <dgm:spPr/>
    </dgm:pt>
    <dgm:pt modelId="{4BC7A82C-5A5D-E34B-A33B-D80A933F3FE3}" type="pres">
      <dgm:prSet presAssocID="{F0D65FA0-7E27-4BFB-A2FC-B905292E8395}" presName="arrow" presStyleLbl="node1" presStyleIdx="6" presStyleCnt="7">
        <dgm:presLayoutVars>
          <dgm:bulletEnabled val="1"/>
        </dgm:presLayoutVars>
      </dgm:prSet>
      <dgm:spPr/>
    </dgm:pt>
  </dgm:ptLst>
  <dgm:cxnLst>
    <dgm:cxn modelId="{D30ECB00-8CA5-458A-AF52-702A4CEFA4E8}" srcId="{E8A455CB-FA73-4AB1-B132-BD55A06BF05A}" destId="{C3C3C828-A4F0-4FDB-8E7F-F7066BA9EA90}" srcOrd="0" destOrd="0" parTransId="{024463D5-D81B-4765-B667-76DD647B5267}" sibTransId="{F18682DB-28EC-4666-8F67-6FCF6580C44F}"/>
    <dgm:cxn modelId="{6E838C1E-D1CC-FB47-9D15-C990054CC15F}" type="presOf" srcId="{C3C3C828-A4F0-4FDB-8E7F-F7066BA9EA90}" destId="{9DE839DD-4384-B748-8060-F1BA7D7A4B39}" srcOrd="0" destOrd="0" presId="urn:microsoft.com/office/officeart/2005/8/layout/arrow5"/>
    <dgm:cxn modelId="{31374A3F-2BDD-42F3-BA27-C02D48A0AB9F}" srcId="{E8A455CB-FA73-4AB1-B132-BD55A06BF05A}" destId="{2AE1E7AF-B5C2-4711-8EF4-441CBC60E1AC}" srcOrd="3" destOrd="0" parTransId="{D0DBFAD3-60F7-4073-8C24-EE4D298E173D}" sibTransId="{ED93A0C8-1FA2-4951-B659-00982243BD80}"/>
    <dgm:cxn modelId="{853B6180-3732-7B41-A8BB-CF0DFFA1082B}" type="presOf" srcId="{68B5EF22-2E30-4E0D-812D-CC186C09E5E0}" destId="{84637110-7A12-F94D-8816-B78268EB9DC7}" srcOrd="0" destOrd="0" presId="urn:microsoft.com/office/officeart/2005/8/layout/arrow5"/>
    <dgm:cxn modelId="{32BBD883-22D3-C646-B73A-F8AEA4C5A3BD}" type="presOf" srcId="{E8A455CB-FA73-4AB1-B132-BD55A06BF05A}" destId="{A5F45E8C-800F-E64B-A242-1A8FDEC4F60D}" srcOrd="0" destOrd="0" presId="urn:microsoft.com/office/officeart/2005/8/layout/arrow5"/>
    <dgm:cxn modelId="{6A398E8F-8569-428F-9DC6-9DC64035A480}" srcId="{E8A455CB-FA73-4AB1-B132-BD55A06BF05A}" destId="{26D7EC7C-3620-4FB4-BA5A-5D2263A03AAE}" srcOrd="4" destOrd="0" parTransId="{00C2BAFD-D0D9-4CF6-A934-ECDF143E176B}" sibTransId="{CA35203D-5AFB-4F28-9E5B-3FE90ABD2A6B}"/>
    <dgm:cxn modelId="{4C55C990-B8C2-4DB0-8E9B-248FEBCFAF59}" srcId="{E8A455CB-FA73-4AB1-B132-BD55A06BF05A}" destId="{68B5EF22-2E30-4E0D-812D-CC186C09E5E0}" srcOrd="5" destOrd="0" parTransId="{519060DF-5EA9-4641-AE40-23C013D0FB0B}" sibTransId="{8CE44344-FC81-40DA-8E57-1335ADD16BF4}"/>
    <dgm:cxn modelId="{0DFB7B92-3DE4-6B40-9447-4C8059267CA6}" type="presOf" srcId="{2AE1E7AF-B5C2-4711-8EF4-441CBC60E1AC}" destId="{48892F35-88F6-5344-A695-47A73DBB7322}" srcOrd="0" destOrd="0" presId="urn:microsoft.com/office/officeart/2005/8/layout/arrow5"/>
    <dgm:cxn modelId="{D5DC219C-AAE4-AA4E-B465-FC28F1B24926}" type="presOf" srcId="{26D7EC7C-3620-4FB4-BA5A-5D2263A03AAE}" destId="{39AEDD6E-16CD-2441-A46F-4DFEBA3FF0AB}" srcOrd="0" destOrd="0" presId="urn:microsoft.com/office/officeart/2005/8/layout/arrow5"/>
    <dgm:cxn modelId="{5A3368A7-660B-A14B-937E-1C8FCC01958A}" type="presOf" srcId="{F0D65FA0-7E27-4BFB-A2FC-B905292E8395}" destId="{4BC7A82C-5A5D-E34B-A33B-D80A933F3FE3}" srcOrd="0" destOrd="0" presId="urn:microsoft.com/office/officeart/2005/8/layout/arrow5"/>
    <dgm:cxn modelId="{F3850EAD-FDF5-40F9-BBDA-9D970B676447}" srcId="{E8A455CB-FA73-4AB1-B132-BD55A06BF05A}" destId="{AC06B914-0B5C-4F6E-A970-8C89B49969C1}" srcOrd="1" destOrd="0" parTransId="{C8AA5232-A802-4AFF-A28A-281BB0B63F17}" sibTransId="{DF843617-2F37-45EF-9CC4-F0A37B9D822E}"/>
    <dgm:cxn modelId="{3851E1B7-F297-1544-A60D-8C6180A4D9E9}" type="presOf" srcId="{885785A5-E97F-4B9A-8F2D-C4223AE43978}" destId="{859B8E27-CC98-BC4C-83D9-DDB3C72F3429}" srcOrd="0" destOrd="0" presId="urn:microsoft.com/office/officeart/2005/8/layout/arrow5"/>
    <dgm:cxn modelId="{BCB707C1-ED66-4E1D-85EC-B52199EB4227}" srcId="{E8A455CB-FA73-4AB1-B132-BD55A06BF05A}" destId="{F0D65FA0-7E27-4BFB-A2FC-B905292E8395}" srcOrd="6" destOrd="0" parTransId="{535DCF07-CA55-4BD7-A2AC-EEAD1F9A7411}" sibTransId="{C3F4E094-88C6-4ADB-A0B7-16A461C77791}"/>
    <dgm:cxn modelId="{9C7057C5-A5E1-7B42-BF90-EB09F528D297}" type="presOf" srcId="{AC06B914-0B5C-4F6E-A970-8C89B49969C1}" destId="{8C7F09D9-12AA-7C45-8D87-EFED3699B915}" srcOrd="0" destOrd="0" presId="urn:microsoft.com/office/officeart/2005/8/layout/arrow5"/>
    <dgm:cxn modelId="{06C1E6FD-F2D7-4F04-BCE1-3E817335E3FC}" srcId="{E8A455CB-FA73-4AB1-B132-BD55A06BF05A}" destId="{885785A5-E97F-4B9A-8F2D-C4223AE43978}" srcOrd="2" destOrd="0" parTransId="{78434F72-44EF-4972-A13F-B6ED69E9B3CF}" sibTransId="{344AE1F1-173B-4B98-B22A-4059BE794CBC}"/>
    <dgm:cxn modelId="{3B621573-05CD-724C-92B2-299E0D91B785}" type="presParOf" srcId="{A5F45E8C-800F-E64B-A242-1A8FDEC4F60D}" destId="{9DE839DD-4384-B748-8060-F1BA7D7A4B39}" srcOrd="0" destOrd="0" presId="urn:microsoft.com/office/officeart/2005/8/layout/arrow5"/>
    <dgm:cxn modelId="{95BDD61D-9F44-3D47-BBC4-2E442BC35DB9}" type="presParOf" srcId="{A5F45E8C-800F-E64B-A242-1A8FDEC4F60D}" destId="{8C7F09D9-12AA-7C45-8D87-EFED3699B915}" srcOrd="1" destOrd="0" presId="urn:microsoft.com/office/officeart/2005/8/layout/arrow5"/>
    <dgm:cxn modelId="{28292241-1A60-F645-9BA1-54DE935E8F23}" type="presParOf" srcId="{A5F45E8C-800F-E64B-A242-1A8FDEC4F60D}" destId="{859B8E27-CC98-BC4C-83D9-DDB3C72F3429}" srcOrd="2" destOrd="0" presId="urn:microsoft.com/office/officeart/2005/8/layout/arrow5"/>
    <dgm:cxn modelId="{86E60B66-ED9F-3A4E-B2F1-4186847F125C}" type="presParOf" srcId="{A5F45E8C-800F-E64B-A242-1A8FDEC4F60D}" destId="{48892F35-88F6-5344-A695-47A73DBB7322}" srcOrd="3" destOrd="0" presId="urn:microsoft.com/office/officeart/2005/8/layout/arrow5"/>
    <dgm:cxn modelId="{6054A5FA-D796-8E4F-A6BF-99D6F5001B4C}" type="presParOf" srcId="{A5F45E8C-800F-E64B-A242-1A8FDEC4F60D}" destId="{39AEDD6E-16CD-2441-A46F-4DFEBA3FF0AB}" srcOrd="4" destOrd="0" presId="urn:microsoft.com/office/officeart/2005/8/layout/arrow5"/>
    <dgm:cxn modelId="{E2B1ED6F-E68F-A74D-8995-ECA51ACCE191}" type="presParOf" srcId="{A5F45E8C-800F-E64B-A242-1A8FDEC4F60D}" destId="{84637110-7A12-F94D-8816-B78268EB9DC7}" srcOrd="5" destOrd="0" presId="urn:microsoft.com/office/officeart/2005/8/layout/arrow5"/>
    <dgm:cxn modelId="{40FEB43E-40F7-2B47-8357-5A463D8B94F5}" type="presParOf" srcId="{A5F45E8C-800F-E64B-A242-1A8FDEC4F60D}" destId="{4BC7A82C-5A5D-E34B-A33B-D80A933F3FE3}" srcOrd="6"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02355C-204A-4163-9F02-1BF9C470C9D6}"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39E2E42-902D-478B-8348-075F98B0EE23}">
      <dgm:prSet/>
      <dgm:spPr/>
      <dgm:t>
        <a:bodyPr/>
        <a:lstStyle/>
        <a:p>
          <a:r>
            <a:rPr lang="en-US"/>
            <a:t>Breakout groups of 4 to 5 members</a:t>
          </a:r>
        </a:p>
      </dgm:t>
    </dgm:pt>
    <dgm:pt modelId="{A003926D-01F7-428D-A3CF-092F874F2C5B}" type="parTrans" cxnId="{27005AAD-C8C7-42DE-B4DE-9AEF0F9994C0}">
      <dgm:prSet/>
      <dgm:spPr/>
      <dgm:t>
        <a:bodyPr/>
        <a:lstStyle/>
        <a:p>
          <a:endParaRPr lang="en-US"/>
        </a:p>
      </dgm:t>
    </dgm:pt>
    <dgm:pt modelId="{2F591DF4-1FEA-4E33-8FE5-A61D358D0CBA}" type="sibTrans" cxnId="{27005AAD-C8C7-42DE-B4DE-9AEF0F9994C0}">
      <dgm:prSet/>
      <dgm:spPr/>
      <dgm:t>
        <a:bodyPr/>
        <a:lstStyle/>
        <a:p>
          <a:endParaRPr lang="en-US"/>
        </a:p>
      </dgm:t>
    </dgm:pt>
    <dgm:pt modelId="{29CE4CB3-1446-43EA-A806-33139301C08D}">
      <dgm:prSet/>
      <dgm:spPr/>
      <dgm:t>
        <a:bodyPr/>
        <a:lstStyle/>
        <a:p>
          <a:r>
            <a:rPr lang="en-US"/>
            <a:t>10-minute session</a:t>
          </a:r>
        </a:p>
      </dgm:t>
    </dgm:pt>
    <dgm:pt modelId="{D0172BB4-3B4A-4A7B-9B7A-49696A88D28A}" type="parTrans" cxnId="{07009709-8316-499B-8644-EB127DFF9605}">
      <dgm:prSet/>
      <dgm:spPr/>
      <dgm:t>
        <a:bodyPr/>
        <a:lstStyle/>
        <a:p>
          <a:endParaRPr lang="en-US"/>
        </a:p>
      </dgm:t>
    </dgm:pt>
    <dgm:pt modelId="{8F744A2C-231D-4DA8-84B3-E8E0ACF57DBE}" type="sibTrans" cxnId="{07009709-8316-499B-8644-EB127DFF9605}">
      <dgm:prSet/>
      <dgm:spPr/>
      <dgm:t>
        <a:bodyPr/>
        <a:lstStyle/>
        <a:p>
          <a:endParaRPr lang="en-US"/>
        </a:p>
      </dgm:t>
    </dgm:pt>
    <dgm:pt modelId="{6785DA01-217E-4F9F-84FE-A7E540376238}">
      <dgm:prSet/>
      <dgm:spPr/>
      <dgm:t>
        <a:bodyPr/>
        <a:lstStyle/>
        <a:p>
          <a:r>
            <a:rPr lang="en-US"/>
            <a:t>Explore communities where they might make presentations</a:t>
          </a:r>
        </a:p>
      </dgm:t>
    </dgm:pt>
    <dgm:pt modelId="{EC50BE27-2C26-498A-B763-8FBB443D9B63}" type="parTrans" cxnId="{3030460A-6F2B-469D-A3E7-BD9DFF3EBAA7}">
      <dgm:prSet/>
      <dgm:spPr/>
      <dgm:t>
        <a:bodyPr/>
        <a:lstStyle/>
        <a:p>
          <a:endParaRPr lang="en-US"/>
        </a:p>
      </dgm:t>
    </dgm:pt>
    <dgm:pt modelId="{C8A1CD2C-A832-4FFE-A6F6-050BF0E143E8}" type="sibTrans" cxnId="{3030460A-6F2B-469D-A3E7-BD9DFF3EBAA7}">
      <dgm:prSet/>
      <dgm:spPr/>
      <dgm:t>
        <a:bodyPr/>
        <a:lstStyle/>
        <a:p>
          <a:endParaRPr lang="en-US"/>
        </a:p>
      </dgm:t>
    </dgm:pt>
    <dgm:pt modelId="{D7C6689C-4457-48B8-8E35-F7DB87DEA420}">
      <dgm:prSet/>
      <dgm:spPr/>
      <dgm:t>
        <a:bodyPr/>
        <a:lstStyle/>
        <a:p>
          <a:r>
            <a:rPr lang="en-US"/>
            <a:t>What is needed in your community in DV training?</a:t>
          </a:r>
        </a:p>
      </dgm:t>
    </dgm:pt>
    <dgm:pt modelId="{48611D76-708D-4526-A473-24773B544721}" type="parTrans" cxnId="{594B5E4B-DCC7-434E-9C62-C6EB969275A5}">
      <dgm:prSet/>
      <dgm:spPr/>
      <dgm:t>
        <a:bodyPr/>
        <a:lstStyle/>
        <a:p>
          <a:endParaRPr lang="en-US"/>
        </a:p>
      </dgm:t>
    </dgm:pt>
    <dgm:pt modelId="{1DDB15BC-9A5F-4454-AC71-175BED05DB45}" type="sibTrans" cxnId="{594B5E4B-DCC7-434E-9C62-C6EB969275A5}">
      <dgm:prSet/>
      <dgm:spPr/>
      <dgm:t>
        <a:bodyPr/>
        <a:lstStyle/>
        <a:p>
          <a:endParaRPr lang="en-US"/>
        </a:p>
      </dgm:t>
    </dgm:pt>
    <dgm:pt modelId="{15DC7AE7-2792-4E60-9991-5D6D0F7F223B}">
      <dgm:prSet/>
      <dgm:spPr/>
      <dgm:t>
        <a:bodyPr/>
        <a:lstStyle/>
        <a:p>
          <a:r>
            <a:rPr lang="en-US"/>
            <a:t>Report back</a:t>
          </a:r>
        </a:p>
      </dgm:t>
    </dgm:pt>
    <dgm:pt modelId="{70826A71-00EA-4568-94A3-89A6443F8716}" type="parTrans" cxnId="{627E1198-02D4-41AC-BFAD-38D9BC05B16A}">
      <dgm:prSet/>
      <dgm:spPr/>
      <dgm:t>
        <a:bodyPr/>
        <a:lstStyle/>
        <a:p>
          <a:endParaRPr lang="en-US"/>
        </a:p>
      </dgm:t>
    </dgm:pt>
    <dgm:pt modelId="{5E76D5C9-34BE-4945-BCB8-87C3D4967F58}" type="sibTrans" cxnId="{627E1198-02D4-41AC-BFAD-38D9BC05B16A}">
      <dgm:prSet/>
      <dgm:spPr/>
      <dgm:t>
        <a:bodyPr/>
        <a:lstStyle/>
        <a:p>
          <a:endParaRPr lang="en-US"/>
        </a:p>
      </dgm:t>
    </dgm:pt>
    <dgm:pt modelId="{FD6F19EC-3656-46E0-9624-B8063319E1F5}" type="pres">
      <dgm:prSet presAssocID="{6402355C-204A-4163-9F02-1BF9C470C9D6}" presName="root" presStyleCnt="0">
        <dgm:presLayoutVars>
          <dgm:dir/>
          <dgm:resizeHandles val="exact"/>
        </dgm:presLayoutVars>
      </dgm:prSet>
      <dgm:spPr/>
    </dgm:pt>
    <dgm:pt modelId="{233A55DD-1184-42F0-8306-BB81EECC04AF}" type="pres">
      <dgm:prSet presAssocID="{6402355C-204A-4163-9F02-1BF9C470C9D6}" presName="container" presStyleCnt="0">
        <dgm:presLayoutVars>
          <dgm:dir/>
          <dgm:resizeHandles val="exact"/>
        </dgm:presLayoutVars>
      </dgm:prSet>
      <dgm:spPr/>
    </dgm:pt>
    <dgm:pt modelId="{57D348D6-4097-4459-971F-FB56901D8A9E}" type="pres">
      <dgm:prSet presAssocID="{439E2E42-902D-478B-8348-075F98B0EE23}" presName="compNode" presStyleCnt="0"/>
      <dgm:spPr/>
    </dgm:pt>
    <dgm:pt modelId="{20D07A98-1147-41CA-BDA9-C36F6D01F265}" type="pres">
      <dgm:prSet presAssocID="{439E2E42-902D-478B-8348-075F98B0EE23}" presName="iconBgRect" presStyleLbl="bgShp" presStyleIdx="0" presStyleCnt="5"/>
      <dgm:spPr/>
    </dgm:pt>
    <dgm:pt modelId="{179F2422-80AE-42D2-946C-8EBAF59E6F27}" type="pres">
      <dgm:prSet presAssocID="{439E2E42-902D-478B-8348-075F98B0EE2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572AEC8E-B8BA-4AD5-BF1C-F6370A638D06}" type="pres">
      <dgm:prSet presAssocID="{439E2E42-902D-478B-8348-075F98B0EE23}" presName="spaceRect" presStyleCnt="0"/>
      <dgm:spPr/>
    </dgm:pt>
    <dgm:pt modelId="{E0C65F13-FD68-4C2D-982C-302B9B16D226}" type="pres">
      <dgm:prSet presAssocID="{439E2E42-902D-478B-8348-075F98B0EE23}" presName="textRect" presStyleLbl="revTx" presStyleIdx="0" presStyleCnt="5">
        <dgm:presLayoutVars>
          <dgm:chMax val="1"/>
          <dgm:chPref val="1"/>
        </dgm:presLayoutVars>
      </dgm:prSet>
      <dgm:spPr/>
    </dgm:pt>
    <dgm:pt modelId="{D4868E71-533E-418B-9D8E-2B4D0D4F06AB}" type="pres">
      <dgm:prSet presAssocID="{2F591DF4-1FEA-4E33-8FE5-A61D358D0CBA}" presName="sibTrans" presStyleLbl="sibTrans2D1" presStyleIdx="0" presStyleCnt="0"/>
      <dgm:spPr/>
    </dgm:pt>
    <dgm:pt modelId="{EBB5C7EF-A6C2-4607-93CB-510795F1C051}" type="pres">
      <dgm:prSet presAssocID="{29CE4CB3-1446-43EA-A806-33139301C08D}" presName="compNode" presStyleCnt="0"/>
      <dgm:spPr/>
    </dgm:pt>
    <dgm:pt modelId="{BC809231-7867-4D67-BCA5-4AB43B97319B}" type="pres">
      <dgm:prSet presAssocID="{29CE4CB3-1446-43EA-A806-33139301C08D}" presName="iconBgRect" presStyleLbl="bgShp" presStyleIdx="1" presStyleCnt="5"/>
      <dgm:spPr/>
    </dgm:pt>
    <dgm:pt modelId="{70AF1C4E-B8E1-4A31-9884-1FEADF191A0F}" type="pres">
      <dgm:prSet presAssocID="{29CE4CB3-1446-43EA-A806-33139301C08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E5EACCAB-4FA9-4D76-A293-3500FEDA413E}" type="pres">
      <dgm:prSet presAssocID="{29CE4CB3-1446-43EA-A806-33139301C08D}" presName="spaceRect" presStyleCnt="0"/>
      <dgm:spPr/>
    </dgm:pt>
    <dgm:pt modelId="{9A95FCCE-7F16-457E-B477-A36640761F06}" type="pres">
      <dgm:prSet presAssocID="{29CE4CB3-1446-43EA-A806-33139301C08D}" presName="textRect" presStyleLbl="revTx" presStyleIdx="1" presStyleCnt="5">
        <dgm:presLayoutVars>
          <dgm:chMax val="1"/>
          <dgm:chPref val="1"/>
        </dgm:presLayoutVars>
      </dgm:prSet>
      <dgm:spPr/>
    </dgm:pt>
    <dgm:pt modelId="{57CC698F-0297-45DF-B0F4-355404BC117E}" type="pres">
      <dgm:prSet presAssocID="{8F744A2C-231D-4DA8-84B3-E8E0ACF57DBE}" presName="sibTrans" presStyleLbl="sibTrans2D1" presStyleIdx="0" presStyleCnt="0"/>
      <dgm:spPr/>
    </dgm:pt>
    <dgm:pt modelId="{8CD36C03-5CFC-4D83-8C80-65D8C1A61204}" type="pres">
      <dgm:prSet presAssocID="{6785DA01-217E-4F9F-84FE-A7E540376238}" presName="compNode" presStyleCnt="0"/>
      <dgm:spPr/>
    </dgm:pt>
    <dgm:pt modelId="{9C31B344-312C-40A2-ADDB-F4AADC17FBA9}" type="pres">
      <dgm:prSet presAssocID="{6785DA01-217E-4F9F-84FE-A7E540376238}" presName="iconBgRect" presStyleLbl="bgShp" presStyleIdx="2" presStyleCnt="5"/>
      <dgm:spPr/>
    </dgm:pt>
    <dgm:pt modelId="{7ABADA69-21E4-4D26-B14C-567919FEA117}" type="pres">
      <dgm:prSet presAssocID="{6785DA01-217E-4F9F-84FE-A7E54037623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AF375501-C732-4E12-A0C5-6806B4E127A5}" type="pres">
      <dgm:prSet presAssocID="{6785DA01-217E-4F9F-84FE-A7E540376238}" presName="spaceRect" presStyleCnt="0"/>
      <dgm:spPr/>
    </dgm:pt>
    <dgm:pt modelId="{7B60AF54-F0C2-4E72-BD59-6A1CC1397975}" type="pres">
      <dgm:prSet presAssocID="{6785DA01-217E-4F9F-84FE-A7E540376238}" presName="textRect" presStyleLbl="revTx" presStyleIdx="2" presStyleCnt="5">
        <dgm:presLayoutVars>
          <dgm:chMax val="1"/>
          <dgm:chPref val="1"/>
        </dgm:presLayoutVars>
      </dgm:prSet>
      <dgm:spPr/>
    </dgm:pt>
    <dgm:pt modelId="{EAEDF547-56AA-4BBA-A9B3-056862CB202D}" type="pres">
      <dgm:prSet presAssocID="{C8A1CD2C-A832-4FFE-A6F6-050BF0E143E8}" presName="sibTrans" presStyleLbl="sibTrans2D1" presStyleIdx="0" presStyleCnt="0"/>
      <dgm:spPr/>
    </dgm:pt>
    <dgm:pt modelId="{97316D22-66CA-47C4-888A-E1A8150D1874}" type="pres">
      <dgm:prSet presAssocID="{D7C6689C-4457-48B8-8E35-F7DB87DEA420}" presName="compNode" presStyleCnt="0"/>
      <dgm:spPr/>
    </dgm:pt>
    <dgm:pt modelId="{8852AE08-6EE0-4E67-B705-E831BF9E9410}" type="pres">
      <dgm:prSet presAssocID="{D7C6689C-4457-48B8-8E35-F7DB87DEA420}" presName="iconBgRect" presStyleLbl="bgShp" presStyleIdx="3" presStyleCnt="5"/>
      <dgm:spPr/>
    </dgm:pt>
    <dgm:pt modelId="{8C570F08-CC1C-47C7-AB0D-5352E8C6CC42}" type="pres">
      <dgm:prSet presAssocID="{D7C6689C-4457-48B8-8E35-F7DB87DEA42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E144C605-AE45-446E-9ECC-F7C28A4BF210}" type="pres">
      <dgm:prSet presAssocID="{D7C6689C-4457-48B8-8E35-F7DB87DEA420}" presName="spaceRect" presStyleCnt="0"/>
      <dgm:spPr/>
    </dgm:pt>
    <dgm:pt modelId="{536DC75A-E59A-4F89-B902-14AA38C38627}" type="pres">
      <dgm:prSet presAssocID="{D7C6689C-4457-48B8-8E35-F7DB87DEA420}" presName="textRect" presStyleLbl="revTx" presStyleIdx="3" presStyleCnt="5">
        <dgm:presLayoutVars>
          <dgm:chMax val="1"/>
          <dgm:chPref val="1"/>
        </dgm:presLayoutVars>
      </dgm:prSet>
      <dgm:spPr/>
    </dgm:pt>
    <dgm:pt modelId="{A209109D-8E30-46C7-8E57-AA75BB80590D}" type="pres">
      <dgm:prSet presAssocID="{1DDB15BC-9A5F-4454-AC71-175BED05DB45}" presName="sibTrans" presStyleLbl="sibTrans2D1" presStyleIdx="0" presStyleCnt="0"/>
      <dgm:spPr/>
    </dgm:pt>
    <dgm:pt modelId="{0011CD5B-A821-417A-BEFF-F1D87A06B938}" type="pres">
      <dgm:prSet presAssocID="{15DC7AE7-2792-4E60-9991-5D6D0F7F223B}" presName="compNode" presStyleCnt="0"/>
      <dgm:spPr/>
    </dgm:pt>
    <dgm:pt modelId="{239D8D30-0EEE-4B2F-A9DA-941CC4E7EF31}" type="pres">
      <dgm:prSet presAssocID="{15DC7AE7-2792-4E60-9991-5D6D0F7F223B}" presName="iconBgRect" presStyleLbl="bgShp" presStyleIdx="4" presStyleCnt="5"/>
      <dgm:spPr/>
    </dgm:pt>
    <dgm:pt modelId="{551C2C8E-5A51-49BD-9F85-AA7F51B85F9F}" type="pres">
      <dgm:prSet presAssocID="{15DC7AE7-2792-4E60-9991-5D6D0F7F223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ument"/>
        </a:ext>
      </dgm:extLst>
    </dgm:pt>
    <dgm:pt modelId="{026CDE76-881F-49C5-B09E-4E88016ACF8D}" type="pres">
      <dgm:prSet presAssocID="{15DC7AE7-2792-4E60-9991-5D6D0F7F223B}" presName="spaceRect" presStyleCnt="0"/>
      <dgm:spPr/>
    </dgm:pt>
    <dgm:pt modelId="{FA047613-E642-4514-BB49-6DC06D71EB64}" type="pres">
      <dgm:prSet presAssocID="{15DC7AE7-2792-4E60-9991-5D6D0F7F223B}" presName="textRect" presStyleLbl="revTx" presStyleIdx="4" presStyleCnt="5">
        <dgm:presLayoutVars>
          <dgm:chMax val="1"/>
          <dgm:chPref val="1"/>
        </dgm:presLayoutVars>
      </dgm:prSet>
      <dgm:spPr/>
    </dgm:pt>
  </dgm:ptLst>
  <dgm:cxnLst>
    <dgm:cxn modelId="{07009709-8316-499B-8644-EB127DFF9605}" srcId="{6402355C-204A-4163-9F02-1BF9C470C9D6}" destId="{29CE4CB3-1446-43EA-A806-33139301C08D}" srcOrd="1" destOrd="0" parTransId="{D0172BB4-3B4A-4A7B-9B7A-49696A88D28A}" sibTransId="{8F744A2C-231D-4DA8-84B3-E8E0ACF57DBE}"/>
    <dgm:cxn modelId="{3030460A-6F2B-469D-A3E7-BD9DFF3EBAA7}" srcId="{6402355C-204A-4163-9F02-1BF9C470C9D6}" destId="{6785DA01-217E-4F9F-84FE-A7E540376238}" srcOrd="2" destOrd="0" parTransId="{EC50BE27-2C26-498A-B763-8FBB443D9B63}" sibTransId="{C8A1CD2C-A832-4FFE-A6F6-050BF0E143E8}"/>
    <dgm:cxn modelId="{B776FA11-CA5A-4921-888E-42FEFA05AA5B}" type="presOf" srcId="{6402355C-204A-4163-9F02-1BF9C470C9D6}" destId="{FD6F19EC-3656-46E0-9624-B8063319E1F5}" srcOrd="0" destOrd="0" presId="urn:microsoft.com/office/officeart/2018/2/layout/IconCircleList"/>
    <dgm:cxn modelId="{73814816-D609-4ADE-81DC-DDF81A597B61}" type="presOf" srcId="{29CE4CB3-1446-43EA-A806-33139301C08D}" destId="{9A95FCCE-7F16-457E-B477-A36640761F06}" srcOrd="0" destOrd="0" presId="urn:microsoft.com/office/officeart/2018/2/layout/IconCircleList"/>
    <dgm:cxn modelId="{99D56038-A392-4297-BC95-F9A3C66AA950}" type="presOf" srcId="{15DC7AE7-2792-4E60-9991-5D6D0F7F223B}" destId="{FA047613-E642-4514-BB49-6DC06D71EB64}" srcOrd="0" destOrd="0" presId="urn:microsoft.com/office/officeart/2018/2/layout/IconCircleList"/>
    <dgm:cxn modelId="{594B5E4B-DCC7-434E-9C62-C6EB969275A5}" srcId="{6402355C-204A-4163-9F02-1BF9C470C9D6}" destId="{D7C6689C-4457-48B8-8E35-F7DB87DEA420}" srcOrd="3" destOrd="0" parTransId="{48611D76-708D-4526-A473-24773B544721}" sibTransId="{1DDB15BC-9A5F-4454-AC71-175BED05DB45}"/>
    <dgm:cxn modelId="{3D468B4D-1F2C-4F20-BBD9-CA71ABE8FD40}" type="presOf" srcId="{D7C6689C-4457-48B8-8E35-F7DB87DEA420}" destId="{536DC75A-E59A-4F89-B902-14AA38C38627}" srcOrd="0" destOrd="0" presId="urn:microsoft.com/office/officeart/2018/2/layout/IconCircleList"/>
    <dgm:cxn modelId="{D6276F77-3936-4586-9E92-FF550AF989A1}" type="presOf" srcId="{439E2E42-902D-478B-8348-075F98B0EE23}" destId="{E0C65F13-FD68-4C2D-982C-302B9B16D226}" srcOrd="0" destOrd="0" presId="urn:microsoft.com/office/officeart/2018/2/layout/IconCircleList"/>
    <dgm:cxn modelId="{9EB7478B-4CF3-431B-AA66-21C1EEE79AF2}" type="presOf" srcId="{2F591DF4-1FEA-4E33-8FE5-A61D358D0CBA}" destId="{D4868E71-533E-418B-9D8E-2B4D0D4F06AB}" srcOrd="0" destOrd="0" presId="urn:microsoft.com/office/officeart/2018/2/layout/IconCircleList"/>
    <dgm:cxn modelId="{282C2C8D-1504-4415-848E-7C1A4AC438DA}" type="presOf" srcId="{C8A1CD2C-A832-4FFE-A6F6-050BF0E143E8}" destId="{EAEDF547-56AA-4BBA-A9B3-056862CB202D}" srcOrd="0" destOrd="0" presId="urn:microsoft.com/office/officeart/2018/2/layout/IconCircleList"/>
    <dgm:cxn modelId="{627E1198-02D4-41AC-BFAD-38D9BC05B16A}" srcId="{6402355C-204A-4163-9F02-1BF9C470C9D6}" destId="{15DC7AE7-2792-4E60-9991-5D6D0F7F223B}" srcOrd="4" destOrd="0" parTransId="{70826A71-00EA-4568-94A3-89A6443F8716}" sibTransId="{5E76D5C9-34BE-4945-BCB8-87C3D4967F58}"/>
    <dgm:cxn modelId="{355E7F9A-421B-4811-8055-0284042B88E6}" type="presOf" srcId="{6785DA01-217E-4F9F-84FE-A7E540376238}" destId="{7B60AF54-F0C2-4E72-BD59-6A1CC1397975}" srcOrd="0" destOrd="0" presId="urn:microsoft.com/office/officeart/2018/2/layout/IconCircleList"/>
    <dgm:cxn modelId="{27005AAD-C8C7-42DE-B4DE-9AEF0F9994C0}" srcId="{6402355C-204A-4163-9F02-1BF9C470C9D6}" destId="{439E2E42-902D-478B-8348-075F98B0EE23}" srcOrd="0" destOrd="0" parTransId="{A003926D-01F7-428D-A3CF-092F874F2C5B}" sibTransId="{2F591DF4-1FEA-4E33-8FE5-A61D358D0CBA}"/>
    <dgm:cxn modelId="{83A0ABB4-7E29-4329-90BB-697EA4765552}" type="presOf" srcId="{1DDB15BC-9A5F-4454-AC71-175BED05DB45}" destId="{A209109D-8E30-46C7-8E57-AA75BB80590D}" srcOrd="0" destOrd="0" presId="urn:microsoft.com/office/officeart/2018/2/layout/IconCircleList"/>
    <dgm:cxn modelId="{ECF84DBD-1690-449F-B4A2-43AF62FCBC24}" type="presOf" srcId="{8F744A2C-231D-4DA8-84B3-E8E0ACF57DBE}" destId="{57CC698F-0297-45DF-B0F4-355404BC117E}" srcOrd="0" destOrd="0" presId="urn:microsoft.com/office/officeart/2018/2/layout/IconCircleList"/>
    <dgm:cxn modelId="{2DBF089D-BF4A-4B59-9D4E-075898DD230B}" type="presParOf" srcId="{FD6F19EC-3656-46E0-9624-B8063319E1F5}" destId="{233A55DD-1184-42F0-8306-BB81EECC04AF}" srcOrd="0" destOrd="0" presId="urn:microsoft.com/office/officeart/2018/2/layout/IconCircleList"/>
    <dgm:cxn modelId="{964FD244-1C14-495E-A76E-6CE200C8ED67}" type="presParOf" srcId="{233A55DD-1184-42F0-8306-BB81EECC04AF}" destId="{57D348D6-4097-4459-971F-FB56901D8A9E}" srcOrd="0" destOrd="0" presId="urn:microsoft.com/office/officeart/2018/2/layout/IconCircleList"/>
    <dgm:cxn modelId="{2FE87C3A-66F1-4419-8B86-D7FA9FC9EDC0}" type="presParOf" srcId="{57D348D6-4097-4459-971F-FB56901D8A9E}" destId="{20D07A98-1147-41CA-BDA9-C36F6D01F265}" srcOrd="0" destOrd="0" presId="urn:microsoft.com/office/officeart/2018/2/layout/IconCircleList"/>
    <dgm:cxn modelId="{AC258A08-8F28-4440-9322-DA55076FF58B}" type="presParOf" srcId="{57D348D6-4097-4459-971F-FB56901D8A9E}" destId="{179F2422-80AE-42D2-946C-8EBAF59E6F27}" srcOrd="1" destOrd="0" presId="urn:microsoft.com/office/officeart/2018/2/layout/IconCircleList"/>
    <dgm:cxn modelId="{BEE01408-8871-49D0-8653-B6792DC0B84A}" type="presParOf" srcId="{57D348D6-4097-4459-971F-FB56901D8A9E}" destId="{572AEC8E-B8BA-4AD5-BF1C-F6370A638D06}" srcOrd="2" destOrd="0" presId="urn:microsoft.com/office/officeart/2018/2/layout/IconCircleList"/>
    <dgm:cxn modelId="{0CE99D5D-153B-4A19-AE7B-3BACF1361DDB}" type="presParOf" srcId="{57D348D6-4097-4459-971F-FB56901D8A9E}" destId="{E0C65F13-FD68-4C2D-982C-302B9B16D226}" srcOrd="3" destOrd="0" presId="urn:microsoft.com/office/officeart/2018/2/layout/IconCircleList"/>
    <dgm:cxn modelId="{8841ECCD-AEE3-4426-ACA9-A748F8B92F91}" type="presParOf" srcId="{233A55DD-1184-42F0-8306-BB81EECC04AF}" destId="{D4868E71-533E-418B-9D8E-2B4D0D4F06AB}" srcOrd="1" destOrd="0" presId="urn:microsoft.com/office/officeart/2018/2/layout/IconCircleList"/>
    <dgm:cxn modelId="{F91ECDA3-B898-4E2E-9357-DA1F75138D30}" type="presParOf" srcId="{233A55DD-1184-42F0-8306-BB81EECC04AF}" destId="{EBB5C7EF-A6C2-4607-93CB-510795F1C051}" srcOrd="2" destOrd="0" presId="urn:microsoft.com/office/officeart/2018/2/layout/IconCircleList"/>
    <dgm:cxn modelId="{1556AFA2-62E8-48D6-901A-C756F064BF8F}" type="presParOf" srcId="{EBB5C7EF-A6C2-4607-93CB-510795F1C051}" destId="{BC809231-7867-4D67-BCA5-4AB43B97319B}" srcOrd="0" destOrd="0" presId="urn:microsoft.com/office/officeart/2018/2/layout/IconCircleList"/>
    <dgm:cxn modelId="{0A10BF7D-C6E0-4CD2-8FBF-9170288D917B}" type="presParOf" srcId="{EBB5C7EF-A6C2-4607-93CB-510795F1C051}" destId="{70AF1C4E-B8E1-4A31-9884-1FEADF191A0F}" srcOrd="1" destOrd="0" presId="urn:microsoft.com/office/officeart/2018/2/layout/IconCircleList"/>
    <dgm:cxn modelId="{A3885751-9428-4FD6-83E2-E96B90A13064}" type="presParOf" srcId="{EBB5C7EF-A6C2-4607-93CB-510795F1C051}" destId="{E5EACCAB-4FA9-4D76-A293-3500FEDA413E}" srcOrd="2" destOrd="0" presId="urn:microsoft.com/office/officeart/2018/2/layout/IconCircleList"/>
    <dgm:cxn modelId="{C7F4F4AB-0CBD-41F3-8443-188AAEB06E0E}" type="presParOf" srcId="{EBB5C7EF-A6C2-4607-93CB-510795F1C051}" destId="{9A95FCCE-7F16-457E-B477-A36640761F06}" srcOrd="3" destOrd="0" presId="urn:microsoft.com/office/officeart/2018/2/layout/IconCircleList"/>
    <dgm:cxn modelId="{B9C1C7B7-DAF6-4562-929B-5FC999C5AEA3}" type="presParOf" srcId="{233A55DD-1184-42F0-8306-BB81EECC04AF}" destId="{57CC698F-0297-45DF-B0F4-355404BC117E}" srcOrd="3" destOrd="0" presId="urn:microsoft.com/office/officeart/2018/2/layout/IconCircleList"/>
    <dgm:cxn modelId="{7503347A-7907-4572-8E11-6E1725198D1C}" type="presParOf" srcId="{233A55DD-1184-42F0-8306-BB81EECC04AF}" destId="{8CD36C03-5CFC-4D83-8C80-65D8C1A61204}" srcOrd="4" destOrd="0" presId="urn:microsoft.com/office/officeart/2018/2/layout/IconCircleList"/>
    <dgm:cxn modelId="{A23EF623-3836-4058-9618-FB20D54ABEC7}" type="presParOf" srcId="{8CD36C03-5CFC-4D83-8C80-65D8C1A61204}" destId="{9C31B344-312C-40A2-ADDB-F4AADC17FBA9}" srcOrd="0" destOrd="0" presId="urn:microsoft.com/office/officeart/2018/2/layout/IconCircleList"/>
    <dgm:cxn modelId="{FF7BABE2-FF01-41B1-9A1C-CBFAF8FD20B7}" type="presParOf" srcId="{8CD36C03-5CFC-4D83-8C80-65D8C1A61204}" destId="{7ABADA69-21E4-4D26-B14C-567919FEA117}" srcOrd="1" destOrd="0" presId="urn:microsoft.com/office/officeart/2018/2/layout/IconCircleList"/>
    <dgm:cxn modelId="{377F90E6-B5EA-4A31-B01A-A4D4BE5F5E24}" type="presParOf" srcId="{8CD36C03-5CFC-4D83-8C80-65D8C1A61204}" destId="{AF375501-C732-4E12-A0C5-6806B4E127A5}" srcOrd="2" destOrd="0" presId="urn:microsoft.com/office/officeart/2018/2/layout/IconCircleList"/>
    <dgm:cxn modelId="{35089018-2A98-4DE5-98A0-96CCD760FFCE}" type="presParOf" srcId="{8CD36C03-5CFC-4D83-8C80-65D8C1A61204}" destId="{7B60AF54-F0C2-4E72-BD59-6A1CC1397975}" srcOrd="3" destOrd="0" presId="urn:microsoft.com/office/officeart/2018/2/layout/IconCircleList"/>
    <dgm:cxn modelId="{456204FC-4875-43D5-990E-73F0357CFB10}" type="presParOf" srcId="{233A55DD-1184-42F0-8306-BB81EECC04AF}" destId="{EAEDF547-56AA-4BBA-A9B3-056862CB202D}" srcOrd="5" destOrd="0" presId="urn:microsoft.com/office/officeart/2018/2/layout/IconCircleList"/>
    <dgm:cxn modelId="{B826D6F9-704A-4D9D-8F4A-DEB9F0F2153F}" type="presParOf" srcId="{233A55DD-1184-42F0-8306-BB81EECC04AF}" destId="{97316D22-66CA-47C4-888A-E1A8150D1874}" srcOrd="6" destOrd="0" presId="urn:microsoft.com/office/officeart/2018/2/layout/IconCircleList"/>
    <dgm:cxn modelId="{98EC98E7-C553-4224-9837-D27876A1B3B8}" type="presParOf" srcId="{97316D22-66CA-47C4-888A-E1A8150D1874}" destId="{8852AE08-6EE0-4E67-B705-E831BF9E9410}" srcOrd="0" destOrd="0" presId="urn:microsoft.com/office/officeart/2018/2/layout/IconCircleList"/>
    <dgm:cxn modelId="{11BFEB80-5ABE-4641-98B9-3F179D28EFD9}" type="presParOf" srcId="{97316D22-66CA-47C4-888A-E1A8150D1874}" destId="{8C570F08-CC1C-47C7-AB0D-5352E8C6CC42}" srcOrd="1" destOrd="0" presId="urn:microsoft.com/office/officeart/2018/2/layout/IconCircleList"/>
    <dgm:cxn modelId="{5697814E-5411-45FB-9319-CC4653E7258B}" type="presParOf" srcId="{97316D22-66CA-47C4-888A-E1A8150D1874}" destId="{E144C605-AE45-446E-9ECC-F7C28A4BF210}" srcOrd="2" destOrd="0" presId="urn:microsoft.com/office/officeart/2018/2/layout/IconCircleList"/>
    <dgm:cxn modelId="{AC63E54E-E478-49BB-B5D2-092E5EA9E4DA}" type="presParOf" srcId="{97316D22-66CA-47C4-888A-E1A8150D1874}" destId="{536DC75A-E59A-4F89-B902-14AA38C38627}" srcOrd="3" destOrd="0" presId="urn:microsoft.com/office/officeart/2018/2/layout/IconCircleList"/>
    <dgm:cxn modelId="{A64C6A9B-7D38-4CEE-9A73-6F7C53DEFD3B}" type="presParOf" srcId="{233A55DD-1184-42F0-8306-BB81EECC04AF}" destId="{A209109D-8E30-46C7-8E57-AA75BB80590D}" srcOrd="7" destOrd="0" presId="urn:microsoft.com/office/officeart/2018/2/layout/IconCircleList"/>
    <dgm:cxn modelId="{B36CE405-E54A-4163-94A1-457FF07D8C71}" type="presParOf" srcId="{233A55DD-1184-42F0-8306-BB81EECC04AF}" destId="{0011CD5B-A821-417A-BEFF-F1D87A06B938}" srcOrd="8" destOrd="0" presId="urn:microsoft.com/office/officeart/2018/2/layout/IconCircleList"/>
    <dgm:cxn modelId="{4822F088-CD3F-450F-A167-0067F63F79F2}" type="presParOf" srcId="{0011CD5B-A821-417A-BEFF-F1D87A06B938}" destId="{239D8D30-0EEE-4B2F-A9DA-941CC4E7EF31}" srcOrd="0" destOrd="0" presId="urn:microsoft.com/office/officeart/2018/2/layout/IconCircleList"/>
    <dgm:cxn modelId="{09F3A06E-D951-4AD2-98FF-2C5BB7DAAAE3}" type="presParOf" srcId="{0011CD5B-A821-417A-BEFF-F1D87A06B938}" destId="{551C2C8E-5A51-49BD-9F85-AA7F51B85F9F}" srcOrd="1" destOrd="0" presId="urn:microsoft.com/office/officeart/2018/2/layout/IconCircleList"/>
    <dgm:cxn modelId="{B3E178D5-0B5B-4032-BC28-F4C8F7D7797D}" type="presParOf" srcId="{0011CD5B-A821-417A-BEFF-F1D87A06B938}" destId="{026CDE76-881F-49C5-B09E-4E88016ACF8D}" srcOrd="2" destOrd="0" presId="urn:microsoft.com/office/officeart/2018/2/layout/IconCircleList"/>
    <dgm:cxn modelId="{CC46C8B9-70A8-4797-B5BD-03BF96CEB9CB}" type="presParOf" srcId="{0011CD5B-A821-417A-BEFF-F1D87A06B938}" destId="{FA047613-E642-4514-BB49-6DC06D71EB6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E9C79-D90D-496E-9E13-A3B999343EC2}">
      <dsp:nvSpPr>
        <dsp:cNvPr id="0" name=""/>
        <dsp:cNvSpPr/>
      </dsp:nvSpPr>
      <dsp:spPr>
        <a:xfrm>
          <a:off x="0" y="1907"/>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EC56BC-A0FE-4710-A17D-AEFD79B4A4AD}">
      <dsp:nvSpPr>
        <dsp:cNvPr id="0" name=""/>
        <dsp:cNvSpPr/>
      </dsp:nvSpPr>
      <dsp:spPr>
        <a:xfrm>
          <a:off x="245877" y="184791"/>
          <a:ext cx="447049" cy="447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415F08-A97A-4F7B-B6A9-CD285A3E4BC3}">
      <dsp:nvSpPr>
        <dsp:cNvPr id="0" name=""/>
        <dsp:cNvSpPr/>
      </dsp:nvSpPr>
      <dsp:spPr>
        <a:xfrm>
          <a:off x="938804" y="1907"/>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a:t>Meeting Dates and Times</a:t>
          </a:r>
        </a:p>
      </dsp:txBody>
      <dsp:txXfrm>
        <a:off x="938804" y="1907"/>
        <a:ext cx="5649886" cy="812817"/>
      </dsp:txXfrm>
    </dsp:sp>
    <dsp:sp modelId="{5A83BD2D-CF6B-4563-8E3C-3960C9BE02FB}">
      <dsp:nvSpPr>
        <dsp:cNvPr id="0" name=""/>
        <dsp:cNvSpPr/>
      </dsp:nvSpPr>
      <dsp:spPr>
        <a:xfrm>
          <a:off x="0" y="1017929"/>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D25DBC-6DBF-4B14-AAEA-BD600D94E622}">
      <dsp:nvSpPr>
        <dsp:cNvPr id="0" name=""/>
        <dsp:cNvSpPr/>
      </dsp:nvSpPr>
      <dsp:spPr>
        <a:xfrm>
          <a:off x="245877" y="1200813"/>
          <a:ext cx="447049" cy="447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0945AE-2CCB-4533-95BF-F2AEB54781EC}">
      <dsp:nvSpPr>
        <dsp:cNvPr id="0" name=""/>
        <dsp:cNvSpPr/>
      </dsp:nvSpPr>
      <dsp:spPr>
        <a:xfrm>
          <a:off x="938804" y="1017929"/>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a:t>Reading and Video Materials</a:t>
          </a:r>
        </a:p>
      </dsp:txBody>
      <dsp:txXfrm>
        <a:off x="938804" y="1017929"/>
        <a:ext cx="5649886" cy="812817"/>
      </dsp:txXfrm>
    </dsp:sp>
    <dsp:sp modelId="{1BCE581E-EE0B-4349-9FAD-175DD2DB0512}">
      <dsp:nvSpPr>
        <dsp:cNvPr id="0" name=""/>
        <dsp:cNvSpPr/>
      </dsp:nvSpPr>
      <dsp:spPr>
        <a:xfrm>
          <a:off x="0" y="2033951"/>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1E5407-8925-435F-ACD7-E076E8C5DD2C}">
      <dsp:nvSpPr>
        <dsp:cNvPr id="0" name=""/>
        <dsp:cNvSpPr/>
      </dsp:nvSpPr>
      <dsp:spPr>
        <a:xfrm>
          <a:off x="245877" y="2216835"/>
          <a:ext cx="447049" cy="447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7357AF-07B5-4003-84FB-67E1FC4D1591}">
      <dsp:nvSpPr>
        <dsp:cNvPr id="0" name=""/>
        <dsp:cNvSpPr/>
      </dsp:nvSpPr>
      <dsp:spPr>
        <a:xfrm>
          <a:off x="938804" y="2033951"/>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a:t>Between Class Meeting Course Work</a:t>
          </a:r>
        </a:p>
      </dsp:txBody>
      <dsp:txXfrm>
        <a:off x="938804" y="2033951"/>
        <a:ext cx="5649886" cy="812817"/>
      </dsp:txXfrm>
    </dsp:sp>
    <dsp:sp modelId="{A7AC619B-4B0C-4D38-8321-D403864AD963}">
      <dsp:nvSpPr>
        <dsp:cNvPr id="0" name=""/>
        <dsp:cNvSpPr/>
      </dsp:nvSpPr>
      <dsp:spPr>
        <a:xfrm>
          <a:off x="0" y="3049973"/>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81452C-338C-4380-BB93-6D0832C9FA70}">
      <dsp:nvSpPr>
        <dsp:cNvPr id="0" name=""/>
        <dsp:cNvSpPr/>
      </dsp:nvSpPr>
      <dsp:spPr>
        <a:xfrm>
          <a:off x="245877" y="3232857"/>
          <a:ext cx="447049" cy="4470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D5CA75-EF71-4A99-8B93-05D02F795748}">
      <dsp:nvSpPr>
        <dsp:cNvPr id="0" name=""/>
        <dsp:cNvSpPr/>
      </dsp:nvSpPr>
      <dsp:spPr>
        <a:xfrm>
          <a:off x="938804" y="3049973"/>
          <a:ext cx="2964910"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a:t>Celebration of Culture</a:t>
          </a:r>
        </a:p>
      </dsp:txBody>
      <dsp:txXfrm>
        <a:off x="938804" y="3049973"/>
        <a:ext cx="2964910" cy="812817"/>
      </dsp:txXfrm>
    </dsp:sp>
    <dsp:sp modelId="{436AA1BE-EDE4-40D7-9A70-D8F54B50C6E1}">
      <dsp:nvSpPr>
        <dsp:cNvPr id="0" name=""/>
        <dsp:cNvSpPr/>
      </dsp:nvSpPr>
      <dsp:spPr>
        <a:xfrm>
          <a:off x="3903715" y="3049973"/>
          <a:ext cx="2684975"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00100">
            <a:lnSpc>
              <a:spcPct val="90000"/>
            </a:lnSpc>
            <a:spcBef>
              <a:spcPct val="0"/>
            </a:spcBef>
            <a:spcAft>
              <a:spcPct val="35000"/>
            </a:spcAft>
            <a:buNone/>
          </a:pPr>
          <a:endParaRPr lang="en-US" sz="1800" i="1" kern="1200" dirty="0"/>
        </a:p>
      </dsp:txBody>
      <dsp:txXfrm>
        <a:off x="3903715" y="3049973"/>
        <a:ext cx="2684975" cy="812817"/>
      </dsp:txXfrm>
    </dsp:sp>
    <dsp:sp modelId="{E4434A37-6346-4718-8309-C4B166083645}">
      <dsp:nvSpPr>
        <dsp:cNvPr id="0" name=""/>
        <dsp:cNvSpPr/>
      </dsp:nvSpPr>
      <dsp:spPr>
        <a:xfrm>
          <a:off x="0" y="4065995"/>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657ACB-66A1-4F63-B3FE-B0E0E23FF5B1}">
      <dsp:nvSpPr>
        <dsp:cNvPr id="0" name=""/>
        <dsp:cNvSpPr/>
      </dsp:nvSpPr>
      <dsp:spPr>
        <a:xfrm>
          <a:off x="245877" y="4248879"/>
          <a:ext cx="447049" cy="4470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FF209F-F293-483F-A4CD-B0467C5BD572}">
      <dsp:nvSpPr>
        <dsp:cNvPr id="0" name=""/>
        <dsp:cNvSpPr/>
      </dsp:nvSpPr>
      <dsp:spPr>
        <a:xfrm>
          <a:off x="938804" y="4065995"/>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a:t>Class Agreements</a:t>
          </a:r>
        </a:p>
      </dsp:txBody>
      <dsp:txXfrm>
        <a:off x="938804" y="4065995"/>
        <a:ext cx="5649886" cy="812817"/>
      </dsp:txXfrm>
    </dsp:sp>
    <dsp:sp modelId="{1BFC1AC9-59F9-4A2F-B6F3-CC24BAB8CADD}">
      <dsp:nvSpPr>
        <dsp:cNvPr id="0" name=""/>
        <dsp:cNvSpPr/>
      </dsp:nvSpPr>
      <dsp:spPr>
        <a:xfrm>
          <a:off x="0" y="5082017"/>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A39177-2D96-4A4A-B8D8-377859B6097B}">
      <dsp:nvSpPr>
        <dsp:cNvPr id="0" name=""/>
        <dsp:cNvSpPr/>
      </dsp:nvSpPr>
      <dsp:spPr>
        <a:xfrm>
          <a:off x="245877" y="5264901"/>
          <a:ext cx="447049" cy="44704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641BF6-9147-4344-B05C-5E00C636B2EE}">
      <dsp:nvSpPr>
        <dsp:cNvPr id="0" name=""/>
        <dsp:cNvSpPr/>
      </dsp:nvSpPr>
      <dsp:spPr>
        <a:xfrm>
          <a:off x="938804" y="5082017"/>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a:t>Confidentiality</a:t>
          </a:r>
        </a:p>
      </dsp:txBody>
      <dsp:txXfrm>
        <a:off x="938804" y="5082017"/>
        <a:ext cx="5649886" cy="8128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85EC7-176A-F743-BBFA-C9BD0F49DF95}">
      <dsp:nvSpPr>
        <dsp:cNvPr id="0" name=""/>
        <dsp:cNvSpPr/>
      </dsp:nvSpPr>
      <dsp:spPr>
        <a:xfrm>
          <a:off x="1277692" y="2590461"/>
          <a:ext cx="1484736" cy="1274921"/>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Sibling</a:t>
          </a:r>
        </a:p>
      </dsp:txBody>
      <dsp:txXfrm>
        <a:off x="1507663" y="2787934"/>
        <a:ext cx="1024794" cy="879975"/>
      </dsp:txXfrm>
    </dsp:sp>
    <dsp:sp modelId="{C7B14E73-02C3-B94F-A79A-C087CB7FF4E5}">
      <dsp:nvSpPr>
        <dsp:cNvPr id="0" name=""/>
        <dsp:cNvSpPr/>
      </dsp:nvSpPr>
      <dsp:spPr>
        <a:xfrm>
          <a:off x="1313118" y="3160605"/>
          <a:ext cx="173193" cy="14941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98D6E4-49FC-CF41-A1E3-78304381357E}">
      <dsp:nvSpPr>
        <dsp:cNvPr id="0" name=""/>
        <dsp:cNvSpPr/>
      </dsp:nvSpPr>
      <dsp:spPr>
        <a:xfrm>
          <a:off x="0" y="1885684"/>
          <a:ext cx="1484736" cy="1274921"/>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784F4B-0EB5-2145-8CC2-B33257E8A163}">
      <dsp:nvSpPr>
        <dsp:cNvPr id="0" name=""/>
        <dsp:cNvSpPr/>
      </dsp:nvSpPr>
      <dsp:spPr>
        <a:xfrm>
          <a:off x="1017115" y="2991491"/>
          <a:ext cx="173193" cy="14941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99052C-9BE5-BD41-AFD6-25A130C3799F}">
      <dsp:nvSpPr>
        <dsp:cNvPr id="0" name=""/>
        <dsp:cNvSpPr/>
      </dsp:nvSpPr>
      <dsp:spPr>
        <a:xfrm>
          <a:off x="2555384" y="1881990"/>
          <a:ext cx="1484736" cy="1274921"/>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Administrator</a:t>
          </a:r>
        </a:p>
      </dsp:txBody>
      <dsp:txXfrm>
        <a:off x="2785355" y="2079463"/>
        <a:ext cx="1024794" cy="879975"/>
      </dsp:txXfrm>
    </dsp:sp>
    <dsp:sp modelId="{3C9F56B6-00E4-2C4D-A910-388559F36197}">
      <dsp:nvSpPr>
        <dsp:cNvPr id="0" name=""/>
        <dsp:cNvSpPr/>
      </dsp:nvSpPr>
      <dsp:spPr>
        <a:xfrm>
          <a:off x="3577224" y="2984513"/>
          <a:ext cx="173193" cy="14941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3C259-EE88-8044-98B3-0BD36883107B}">
      <dsp:nvSpPr>
        <dsp:cNvPr id="0" name=""/>
        <dsp:cNvSpPr/>
      </dsp:nvSpPr>
      <dsp:spPr>
        <a:xfrm>
          <a:off x="3832290" y="2587999"/>
          <a:ext cx="1484736" cy="1274921"/>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7000" b="-3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F32834-1715-F147-8015-F3F3AEAFD073}">
      <dsp:nvSpPr>
        <dsp:cNvPr id="0" name=""/>
        <dsp:cNvSpPr/>
      </dsp:nvSpPr>
      <dsp:spPr>
        <a:xfrm>
          <a:off x="3868503" y="3155269"/>
          <a:ext cx="173193" cy="14941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63999D-BCB2-5943-B32A-1E8290643706}">
      <dsp:nvSpPr>
        <dsp:cNvPr id="0" name=""/>
        <dsp:cNvSpPr/>
      </dsp:nvSpPr>
      <dsp:spPr>
        <a:xfrm>
          <a:off x="1277692" y="1181317"/>
          <a:ext cx="1484736" cy="1274921"/>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rtl="0">
            <a:lnSpc>
              <a:spcPct val="90000"/>
            </a:lnSpc>
            <a:spcBef>
              <a:spcPct val="0"/>
            </a:spcBef>
            <a:spcAft>
              <a:spcPct val="35000"/>
            </a:spcAft>
            <a:buNone/>
          </a:pPr>
          <a:r>
            <a:rPr lang="en-US" sz="1300" kern="1200" baseline="0" dirty="0"/>
            <a:t>Housed/ Unhoused</a:t>
          </a:r>
        </a:p>
      </dsp:txBody>
      <dsp:txXfrm>
        <a:off x="1507663" y="1378790"/>
        <a:ext cx="1024794" cy="879975"/>
      </dsp:txXfrm>
    </dsp:sp>
    <dsp:sp modelId="{ABF7D708-5352-0846-A96E-630083167630}">
      <dsp:nvSpPr>
        <dsp:cNvPr id="0" name=""/>
        <dsp:cNvSpPr/>
      </dsp:nvSpPr>
      <dsp:spPr>
        <a:xfrm>
          <a:off x="2294808" y="1205534"/>
          <a:ext cx="173193" cy="14941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EA598-D5AC-B648-BD61-91C61BDD26A8}">
      <dsp:nvSpPr>
        <dsp:cNvPr id="0" name=""/>
        <dsp:cNvSpPr/>
      </dsp:nvSpPr>
      <dsp:spPr>
        <a:xfrm>
          <a:off x="2578984" y="298529"/>
          <a:ext cx="1468271" cy="1397479"/>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8197DE-D2C7-F340-AC8C-1D7EDF6FD141}">
      <dsp:nvSpPr>
        <dsp:cNvPr id="0" name=""/>
        <dsp:cNvSpPr/>
      </dsp:nvSpPr>
      <dsp:spPr>
        <a:xfrm>
          <a:off x="2597108" y="1037241"/>
          <a:ext cx="173193" cy="14941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1CAA6E-05C5-DA45-858E-9339DB2FF9E7}">
      <dsp:nvSpPr>
        <dsp:cNvPr id="0" name=""/>
        <dsp:cNvSpPr/>
      </dsp:nvSpPr>
      <dsp:spPr>
        <a:xfrm>
          <a:off x="3763413" y="1250068"/>
          <a:ext cx="1484736" cy="1274921"/>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Able/ Disability Status</a:t>
          </a:r>
        </a:p>
      </dsp:txBody>
      <dsp:txXfrm>
        <a:off x="3993384" y="1447541"/>
        <a:ext cx="1024794" cy="879975"/>
      </dsp:txXfrm>
    </dsp:sp>
    <dsp:sp modelId="{E45F2717-D14B-5F49-B149-1DBEF3CF71F2}">
      <dsp:nvSpPr>
        <dsp:cNvPr id="0" name=""/>
        <dsp:cNvSpPr/>
      </dsp:nvSpPr>
      <dsp:spPr>
        <a:xfrm>
          <a:off x="5117067" y="1743251"/>
          <a:ext cx="173193" cy="14941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D650C3-7D81-1646-9B8E-EA931B754EE6}">
      <dsp:nvSpPr>
        <dsp:cNvPr id="0" name=""/>
        <dsp:cNvSpPr/>
      </dsp:nvSpPr>
      <dsp:spPr>
        <a:xfrm>
          <a:off x="5109982" y="1895125"/>
          <a:ext cx="1484736" cy="1274921"/>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50848E-DDAD-C648-9CF4-2E07BE5B3E66}">
      <dsp:nvSpPr>
        <dsp:cNvPr id="0" name=""/>
        <dsp:cNvSpPr/>
      </dsp:nvSpPr>
      <dsp:spPr>
        <a:xfrm>
          <a:off x="5399687" y="1918111"/>
          <a:ext cx="173193" cy="14941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A5CE4C-0ADC-2249-809E-2420015A58B2}">
      <dsp:nvSpPr>
        <dsp:cNvPr id="0" name=""/>
        <dsp:cNvSpPr/>
      </dsp:nvSpPr>
      <dsp:spPr>
        <a:xfrm>
          <a:off x="5109982" y="485980"/>
          <a:ext cx="1484736" cy="1274921"/>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rtl="0">
            <a:lnSpc>
              <a:spcPct val="90000"/>
            </a:lnSpc>
            <a:spcBef>
              <a:spcPct val="0"/>
            </a:spcBef>
            <a:spcAft>
              <a:spcPct val="35000"/>
            </a:spcAft>
            <a:buNone/>
          </a:pPr>
          <a:r>
            <a:rPr lang="en-US" sz="1700" kern="1200" baseline="0" dirty="0"/>
            <a:t>Friend</a:t>
          </a:r>
        </a:p>
        <a:p>
          <a:pPr marL="0" lvl="0" indent="0" algn="ctr" defTabSz="755650" rtl="0">
            <a:lnSpc>
              <a:spcPct val="90000"/>
            </a:lnSpc>
            <a:spcBef>
              <a:spcPct val="0"/>
            </a:spcBef>
            <a:spcAft>
              <a:spcPct val="35000"/>
            </a:spcAft>
            <a:buNone/>
          </a:pPr>
          <a:endParaRPr lang="en-US" sz="1200" kern="1200" dirty="0"/>
        </a:p>
      </dsp:txBody>
      <dsp:txXfrm>
        <a:off x="5339953" y="683453"/>
        <a:ext cx="1024794" cy="879975"/>
      </dsp:txXfrm>
    </dsp:sp>
    <dsp:sp modelId="{DB57B785-97F8-A54E-86CF-8AF911F1103F}">
      <dsp:nvSpPr>
        <dsp:cNvPr id="0" name=""/>
        <dsp:cNvSpPr/>
      </dsp:nvSpPr>
      <dsp:spPr>
        <a:xfrm>
          <a:off x="6394760" y="1057355"/>
          <a:ext cx="173193" cy="14941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16EE34-6F7A-5C48-868A-88DC3EB2BC9A}">
      <dsp:nvSpPr>
        <dsp:cNvPr id="0" name=""/>
        <dsp:cNvSpPr/>
      </dsp:nvSpPr>
      <dsp:spPr>
        <a:xfrm>
          <a:off x="6387675" y="1197325"/>
          <a:ext cx="1484736" cy="1274921"/>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37000" b="-3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C50517-D854-7646-8E95-753E18CDF841}">
      <dsp:nvSpPr>
        <dsp:cNvPr id="0" name=""/>
        <dsp:cNvSpPr/>
      </dsp:nvSpPr>
      <dsp:spPr>
        <a:xfrm>
          <a:off x="6683677" y="1225647"/>
          <a:ext cx="173193" cy="14941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ADC4BB-F51A-444D-A541-2FCB5846CDA5}">
      <dsp:nvSpPr>
        <dsp:cNvPr id="0" name=""/>
        <dsp:cNvSpPr/>
      </dsp:nvSpPr>
      <dsp:spPr>
        <a:xfrm>
          <a:off x="6387675" y="2604417"/>
          <a:ext cx="1484736" cy="1274921"/>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Spouse</a:t>
          </a:r>
        </a:p>
      </dsp:txBody>
      <dsp:txXfrm>
        <a:off x="6617646" y="2801890"/>
        <a:ext cx="1024794" cy="879975"/>
      </dsp:txXfrm>
    </dsp:sp>
    <dsp:sp modelId="{356AF996-FCFE-8C47-8958-664E34EFBAA2}">
      <dsp:nvSpPr>
        <dsp:cNvPr id="0" name=""/>
        <dsp:cNvSpPr/>
      </dsp:nvSpPr>
      <dsp:spPr>
        <a:xfrm>
          <a:off x="6682103" y="3720897"/>
          <a:ext cx="173193" cy="14941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970824-2739-8C44-8046-D70066C0842B}">
      <dsp:nvSpPr>
        <dsp:cNvPr id="0" name=""/>
        <dsp:cNvSpPr/>
      </dsp:nvSpPr>
      <dsp:spPr>
        <a:xfrm>
          <a:off x="5140731" y="3524991"/>
          <a:ext cx="1484736" cy="1540882"/>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37000" b="-3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8BC0C3-6040-EC4D-9451-BA9A2EEDF50B}">
      <dsp:nvSpPr>
        <dsp:cNvPr id="0" name=""/>
        <dsp:cNvSpPr/>
      </dsp:nvSpPr>
      <dsp:spPr>
        <a:xfrm>
          <a:off x="6406568" y="3861688"/>
          <a:ext cx="173193" cy="14941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F8109-44D0-264E-B4EF-FB4B31F7A219}">
      <dsp:nvSpPr>
        <dsp:cNvPr id="0" name=""/>
        <dsp:cNvSpPr/>
      </dsp:nvSpPr>
      <dsp:spPr>
        <a:xfrm>
          <a:off x="645059" y="-45030"/>
          <a:ext cx="3867668" cy="3867668"/>
        </a:xfrm>
        <a:prstGeom prst="circularArrow">
          <a:avLst>
            <a:gd name="adj1" fmla="val 5544"/>
            <a:gd name="adj2" fmla="val 330680"/>
            <a:gd name="adj3" fmla="val 14792875"/>
            <a:gd name="adj4" fmla="val 1679315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065FD1-BA27-0B40-A86D-C3F32F9D9B5C}">
      <dsp:nvSpPr>
        <dsp:cNvPr id="0" name=""/>
        <dsp:cNvSpPr/>
      </dsp:nvSpPr>
      <dsp:spPr>
        <a:xfrm>
          <a:off x="2096610" y="1559"/>
          <a:ext cx="964566" cy="4822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Reflection, journaling</a:t>
          </a:r>
        </a:p>
      </dsp:txBody>
      <dsp:txXfrm>
        <a:off x="2120153" y="25102"/>
        <a:ext cx="917480" cy="435197"/>
      </dsp:txXfrm>
    </dsp:sp>
    <dsp:sp modelId="{D4440703-065F-094A-8A48-CA8830FE8873}">
      <dsp:nvSpPr>
        <dsp:cNvPr id="0" name=""/>
        <dsp:cNvSpPr/>
      </dsp:nvSpPr>
      <dsp:spPr>
        <a:xfrm>
          <a:off x="3156776" y="387428"/>
          <a:ext cx="964566" cy="4822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Counseling support</a:t>
          </a:r>
        </a:p>
      </dsp:txBody>
      <dsp:txXfrm>
        <a:off x="3180319" y="410971"/>
        <a:ext cx="917480" cy="435197"/>
      </dsp:txXfrm>
    </dsp:sp>
    <dsp:sp modelId="{91329036-8069-B64D-BA5C-04E1DA550E5D}">
      <dsp:nvSpPr>
        <dsp:cNvPr id="0" name=""/>
        <dsp:cNvSpPr/>
      </dsp:nvSpPr>
      <dsp:spPr>
        <a:xfrm>
          <a:off x="3720878" y="1364483"/>
          <a:ext cx="964566" cy="4822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See something, say something</a:t>
          </a:r>
        </a:p>
      </dsp:txBody>
      <dsp:txXfrm>
        <a:off x="3744421" y="1388026"/>
        <a:ext cx="917480" cy="435197"/>
      </dsp:txXfrm>
    </dsp:sp>
    <dsp:sp modelId="{54FF0715-7EF4-0146-BCE1-B8BC86A11ACE}">
      <dsp:nvSpPr>
        <dsp:cNvPr id="0" name=""/>
        <dsp:cNvSpPr/>
      </dsp:nvSpPr>
      <dsp:spPr>
        <a:xfrm>
          <a:off x="3524968" y="2475548"/>
          <a:ext cx="964566" cy="4822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Ask for support</a:t>
          </a:r>
        </a:p>
      </dsp:txBody>
      <dsp:txXfrm>
        <a:off x="3548511" y="2499091"/>
        <a:ext cx="917480" cy="435197"/>
      </dsp:txXfrm>
    </dsp:sp>
    <dsp:sp modelId="{0E78F7A4-CB30-0E40-AD79-1D680BEFE242}">
      <dsp:nvSpPr>
        <dsp:cNvPr id="0" name=""/>
        <dsp:cNvSpPr/>
      </dsp:nvSpPr>
      <dsp:spPr>
        <a:xfrm>
          <a:off x="2660712" y="3200744"/>
          <a:ext cx="964566" cy="4822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Safety planning</a:t>
          </a:r>
        </a:p>
      </dsp:txBody>
      <dsp:txXfrm>
        <a:off x="2684255" y="3224287"/>
        <a:ext cx="917480" cy="435197"/>
      </dsp:txXfrm>
    </dsp:sp>
    <dsp:sp modelId="{95AC8C06-325B-8446-8FF1-7AF61D74CA30}">
      <dsp:nvSpPr>
        <dsp:cNvPr id="0" name=""/>
        <dsp:cNvSpPr/>
      </dsp:nvSpPr>
      <dsp:spPr>
        <a:xfrm>
          <a:off x="1532507" y="3200744"/>
          <a:ext cx="964566" cy="4822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Access resources</a:t>
          </a:r>
        </a:p>
      </dsp:txBody>
      <dsp:txXfrm>
        <a:off x="1556050" y="3224287"/>
        <a:ext cx="917480" cy="435197"/>
      </dsp:txXfrm>
    </dsp:sp>
    <dsp:sp modelId="{AE38CB9A-9EB5-7D40-AF18-4BB6ADD84E21}">
      <dsp:nvSpPr>
        <dsp:cNvPr id="0" name=""/>
        <dsp:cNvSpPr/>
      </dsp:nvSpPr>
      <dsp:spPr>
        <a:xfrm>
          <a:off x="668252" y="2475548"/>
          <a:ext cx="964566" cy="4822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Appropriate intervention</a:t>
          </a:r>
        </a:p>
      </dsp:txBody>
      <dsp:txXfrm>
        <a:off x="691795" y="2499091"/>
        <a:ext cx="917480" cy="435197"/>
      </dsp:txXfrm>
    </dsp:sp>
    <dsp:sp modelId="{DE5F135B-FE2A-9E41-A71C-B20ABA44172B}">
      <dsp:nvSpPr>
        <dsp:cNvPr id="0" name=""/>
        <dsp:cNvSpPr/>
      </dsp:nvSpPr>
      <dsp:spPr>
        <a:xfrm>
          <a:off x="472341" y="1364483"/>
          <a:ext cx="964566" cy="4822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Self-care</a:t>
          </a:r>
        </a:p>
      </dsp:txBody>
      <dsp:txXfrm>
        <a:off x="495884" y="1388026"/>
        <a:ext cx="917480" cy="435197"/>
      </dsp:txXfrm>
    </dsp:sp>
    <dsp:sp modelId="{F061253B-1BBE-F641-97BB-3B08818C188A}">
      <dsp:nvSpPr>
        <dsp:cNvPr id="0" name=""/>
        <dsp:cNvSpPr/>
      </dsp:nvSpPr>
      <dsp:spPr>
        <a:xfrm>
          <a:off x="1036444" y="387428"/>
          <a:ext cx="964566" cy="4822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Affirmations</a:t>
          </a:r>
        </a:p>
      </dsp:txBody>
      <dsp:txXfrm>
        <a:off x="1059987" y="410971"/>
        <a:ext cx="917480" cy="4351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DFD06-536A-7740-83F7-FDB65B6BF6E5}">
      <dsp:nvSpPr>
        <dsp:cNvPr id="0" name=""/>
        <dsp:cNvSpPr/>
      </dsp:nvSpPr>
      <dsp:spPr>
        <a:xfrm>
          <a:off x="991235" y="1951"/>
          <a:ext cx="3964940" cy="4889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931" tIns="124202" rIns="76931" bIns="124202" numCol="1" spcCol="1270" anchor="ctr" anchorCtr="0">
          <a:noAutofit/>
        </a:bodyPr>
        <a:lstStyle/>
        <a:p>
          <a:pPr marL="0" lvl="0" indent="0" algn="l" defTabSz="711200">
            <a:lnSpc>
              <a:spcPct val="90000"/>
            </a:lnSpc>
            <a:spcBef>
              <a:spcPct val="0"/>
            </a:spcBef>
            <a:spcAft>
              <a:spcPct val="35000"/>
            </a:spcAft>
            <a:buNone/>
          </a:pPr>
          <a:r>
            <a:rPr lang="en-US" sz="1600" kern="1200"/>
            <a:t>Get enough sleep</a:t>
          </a:r>
        </a:p>
      </dsp:txBody>
      <dsp:txXfrm>
        <a:off x="991235" y="1951"/>
        <a:ext cx="3964940" cy="488984"/>
      </dsp:txXfrm>
    </dsp:sp>
    <dsp:sp modelId="{06407C15-2D67-A24C-A6D2-CAEB1246083C}">
      <dsp:nvSpPr>
        <dsp:cNvPr id="0" name=""/>
        <dsp:cNvSpPr/>
      </dsp:nvSpPr>
      <dsp:spPr>
        <a:xfrm>
          <a:off x="0" y="1951"/>
          <a:ext cx="991235" cy="48898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53" tIns="48301" rIns="52453" bIns="48301" numCol="1" spcCol="1270" anchor="ctr" anchorCtr="0">
          <a:noAutofit/>
        </a:bodyPr>
        <a:lstStyle/>
        <a:p>
          <a:pPr marL="0" lvl="0" indent="0" algn="ctr" defTabSz="889000">
            <a:lnSpc>
              <a:spcPct val="90000"/>
            </a:lnSpc>
            <a:spcBef>
              <a:spcPct val="0"/>
            </a:spcBef>
            <a:spcAft>
              <a:spcPct val="35000"/>
            </a:spcAft>
            <a:buNone/>
          </a:pPr>
          <a:r>
            <a:rPr lang="en-US" sz="2000" kern="1200"/>
            <a:t>Get</a:t>
          </a:r>
        </a:p>
      </dsp:txBody>
      <dsp:txXfrm>
        <a:off x="0" y="1951"/>
        <a:ext cx="991235" cy="488984"/>
      </dsp:txXfrm>
    </dsp:sp>
    <dsp:sp modelId="{FC87224B-8CC5-BB40-B2F2-03A94377667A}">
      <dsp:nvSpPr>
        <dsp:cNvPr id="0" name=""/>
        <dsp:cNvSpPr/>
      </dsp:nvSpPr>
      <dsp:spPr>
        <a:xfrm>
          <a:off x="991235" y="520275"/>
          <a:ext cx="3964940" cy="4889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931" tIns="124202" rIns="76931" bIns="124202" numCol="1" spcCol="1270" anchor="ctr" anchorCtr="0">
          <a:noAutofit/>
        </a:bodyPr>
        <a:lstStyle/>
        <a:p>
          <a:pPr marL="0" lvl="0" indent="0" algn="l" defTabSz="711200">
            <a:lnSpc>
              <a:spcPct val="90000"/>
            </a:lnSpc>
            <a:spcBef>
              <a:spcPct val="0"/>
            </a:spcBef>
            <a:spcAft>
              <a:spcPct val="35000"/>
            </a:spcAft>
            <a:buNone/>
          </a:pPr>
          <a:r>
            <a:rPr lang="en-US" sz="1600" kern="1200"/>
            <a:t>Attend to personal hygiene </a:t>
          </a:r>
        </a:p>
      </dsp:txBody>
      <dsp:txXfrm>
        <a:off x="991235" y="520275"/>
        <a:ext cx="3964940" cy="488984"/>
      </dsp:txXfrm>
    </dsp:sp>
    <dsp:sp modelId="{2F469A4B-DB57-8141-8495-E5678EBB131F}">
      <dsp:nvSpPr>
        <dsp:cNvPr id="0" name=""/>
        <dsp:cNvSpPr/>
      </dsp:nvSpPr>
      <dsp:spPr>
        <a:xfrm>
          <a:off x="0" y="520275"/>
          <a:ext cx="991235" cy="48898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53" tIns="48301" rIns="52453" bIns="48301" numCol="1" spcCol="1270" anchor="ctr" anchorCtr="0">
          <a:noAutofit/>
        </a:bodyPr>
        <a:lstStyle/>
        <a:p>
          <a:pPr marL="0" lvl="0" indent="0" algn="ctr" defTabSz="889000">
            <a:lnSpc>
              <a:spcPct val="90000"/>
            </a:lnSpc>
            <a:spcBef>
              <a:spcPct val="0"/>
            </a:spcBef>
            <a:spcAft>
              <a:spcPct val="35000"/>
            </a:spcAft>
            <a:buNone/>
          </a:pPr>
          <a:r>
            <a:rPr lang="en-US" sz="2000" kern="1200"/>
            <a:t>Attend</a:t>
          </a:r>
        </a:p>
      </dsp:txBody>
      <dsp:txXfrm>
        <a:off x="0" y="520275"/>
        <a:ext cx="991235" cy="488984"/>
      </dsp:txXfrm>
    </dsp:sp>
    <dsp:sp modelId="{AADFDD92-8126-4C4F-AB92-18FBF338D32A}">
      <dsp:nvSpPr>
        <dsp:cNvPr id="0" name=""/>
        <dsp:cNvSpPr/>
      </dsp:nvSpPr>
      <dsp:spPr>
        <a:xfrm>
          <a:off x="991235" y="1038598"/>
          <a:ext cx="3964940" cy="4889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931" tIns="124202" rIns="76931" bIns="124202" numCol="1" spcCol="1270" anchor="ctr" anchorCtr="0">
          <a:noAutofit/>
        </a:bodyPr>
        <a:lstStyle/>
        <a:p>
          <a:pPr marL="0" lvl="0" indent="0" algn="l" defTabSz="711200">
            <a:lnSpc>
              <a:spcPct val="90000"/>
            </a:lnSpc>
            <a:spcBef>
              <a:spcPct val="0"/>
            </a:spcBef>
            <a:spcAft>
              <a:spcPct val="35000"/>
            </a:spcAft>
            <a:buNone/>
          </a:pPr>
          <a:r>
            <a:rPr lang="en-US" sz="1600" kern="1200"/>
            <a:t>Exercise or physical activity</a:t>
          </a:r>
        </a:p>
      </dsp:txBody>
      <dsp:txXfrm>
        <a:off x="991235" y="1038598"/>
        <a:ext cx="3964940" cy="488984"/>
      </dsp:txXfrm>
    </dsp:sp>
    <dsp:sp modelId="{1A924215-89F9-FB40-9EF6-F36129D59995}">
      <dsp:nvSpPr>
        <dsp:cNvPr id="0" name=""/>
        <dsp:cNvSpPr/>
      </dsp:nvSpPr>
      <dsp:spPr>
        <a:xfrm>
          <a:off x="0" y="1038598"/>
          <a:ext cx="991235" cy="48898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53" tIns="48301" rIns="52453" bIns="48301" numCol="1" spcCol="1270" anchor="ctr" anchorCtr="0">
          <a:noAutofit/>
        </a:bodyPr>
        <a:lstStyle/>
        <a:p>
          <a:pPr marL="0" lvl="0" indent="0" algn="ctr" defTabSz="889000">
            <a:lnSpc>
              <a:spcPct val="90000"/>
            </a:lnSpc>
            <a:spcBef>
              <a:spcPct val="0"/>
            </a:spcBef>
            <a:spcAft>
              <a:spcPct val="35000"/>
            </a:spcAft>
            <a:buNone/>
          </a:pPr>
          <a:r>
            <a:rPr lang="en-US" sz="2000" kern="1200"/>
            <a:t>Exercise</a:t>
          </a:r>
        </a:p>
      </dsp:txBody>
      <dsp:txXfrm>
        <a:off x="0" y="1038598"/>
        <a:ext cx="991235" cy="488984"/>
      </dsp:txXfrm>
    </dsp:sp>
    <dsp:sp modelId="{00750548-03E9-8D49-82A1-67D2FAED56D5}">
      <dsp:nvSpPr>
        <dsp:cNvPr id="0" name=""/>
        <dsp:cNvSpPr/>
      </dsp:nvSpPr>
      <dsp:spPr>
        <a:xfrm>
          <a:off x="991235" y="1556921"/>
          <a:ext cx="3964940" cy="4889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931" tIns="124202" rIns="76931" bIns="124202" numCol="1" spcCol="1270" anchor="ctr" anchorCtr="0">
          <a:noAutofit/>
        </a:bodyPr>
        <a:lstStyle/>
        <a:p>
          <a:pPr marL="0" lvl="0" indent="0" algn="l" defTabSz="711200">
            <a:lnSpc>
              <a:spcPct val="90000"/>
            </a:lnSpc>
            <a:spcBef>
              <a:spcPct val="0"/>
            </a:spcBef>
            <a:spcAft>
              <a:spcPct val="35000"/>
            </a:spcAft>
            <a:buNone/>
          </a:pPr>
          <a:r>
            <a:rPr lang="en-US" sz="1600" kern="1200"/>
            <a:t>Take deep breaths during the day</a:t>
          </a:r>
        </a:p>
      </dsp:txBody>
      <dsp:txXfrm>
        <a:off x="991235" y="1556921"/>
        <a:ext cx="3964940" cy="488984"/>
      </dsp:txXfrm>
    </dsp:sp>
    <dsp:sp modelId="{CEA90AA4-4500-854F-B74D-72238C4A3B81}">
      <dsp:nvSpPr>
        <dsp:cNvPr id="0" name=""/>
        <dsp:cNvSpPr/>
      </dsp:nvSpPr>
      <dsp:spPr>
        <a:xfrm>
          <a:off x="0" y="1556921"/>
          <a:ext cx="991235" cy="48898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53" tIns="48301" rIns="52453" bIns="48301" numCol="1" spcCol="1270" anchor="ctr" anchorCtr="0">
          <a:noAutofit/>
        </a:bodyPr>
        <a:lstStyle/>
        <a:p>
          <a:pPr marL="0" lvl="0" indent="0" algn="ctr" defTabSz="889000">
            <a:lnSpc>
              <a:spcPct val="90000"/>
            </a:lnSpc>
            <a:spcBef>
              <a:spcPct val="0"/>
            </a:spcBef>
            <a:spcAft>
              <a:spcPct val="35000"/>
            </a:spcAft>
            <a:buNone/>
          </a:pPr>
          <a:r>
            <a:rPr lang="en-US" sz="2000" kern="1200"/>
            <a:t>Take</a:t>
          </a:r>
        </a:p>
      </dsp:txBody>
      <dsp:txXfrm>
        <a:off x="0" y="1556921"/>
        <a:ext cx="991235" cy="488984"/>
      </dsp:txXfrm>
    </dsp:sp>
    <dsp:sp modelId="{2DD5DF69-6CE3-D542-947F-F36C2FF5CAE4}">
      <dsp:nvSpPr>
        <dsp:cNvPr id="0" name=""/>
        <dsp:cNvSpPr/>
      </dsp:nvSpPr>
      <dsp:spPr>
        <a:xfrm>
          <a:off x="991235" y="2075244"/>
          <a:ext cx="3964940" cy="4889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931" tIns="124202" rIns="76931" bIns="124202" numCol="1" spcCol="1270" anchor="ctr" anchorCtr="0">
          <a:noAutofit/>
        </a:bodyPr>
        <a:lstStyle/>
        <a:p>
          <a:pPr marL="0" lvl="0" indent="0" algn="l" defTabSz="711200">
            <a:lnSpc>
              <a:spcPct val="90000"/>
            </a:lnSpc>
            <a:spcBef>
              <a:spcPct val="0"/>
            </a:spcBef>
            <a:spcAft>
              <a:spcPct val="35000"/>
            </a:spcAft>
            <a:buNone/>
          </a:pPr>
          <a:r>
            <a:rPr lang="en-US" sz="1600" kern="1200"/>
            <a:t>Make time for self-reflection</a:t>
          </a:r>
        </a:p>
      </dsp:txBody>
      <dsp:txXfrm>
        <a:off x="991235" y="2075244"/>
        <a:ext cx="3964940" cy="488984"/>
      </dsp:txXfrm>
    </dsp:sp>
    <dsp:sp modelId="{8C3789A5-D596-FC47-BCB2-C88F3D1DB685}">
      <dsp:nvSpPr>
        <dsp:cNvPr id="0" name=""/>
        <dsp:cNvSpPr/>
      </dsp:nvSpPr>
      <dsp:spPr>
        <a:xfrm>
          <a:off x="0" y="2075244"/>
          <a:ext cx="991235" cy="48898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53" tIns="48301" rIns="52453" bIns="48301" numCol="1" spcCol="1270" anchor="ctr" anchorCtr="0">
          <a:noAutofit/>
        </a:bodyPr>
        <a:lstStyle/>
        <a:p>
          <a:pPr marL="0" lvl="0" indent="0" algn="ctr" defTabSz="889000">
            <a:lnSpc>
              <a:spcPct val="90000"/>
            </a:lnSpc>
            <a:spcBef>
              <a:spcPct val="0"/>
            </a:spcBef>
            <a:spcAft>
              <a:spcPct val="35000"/>
            </a:spcAft>
            <a:buNone/>
          </a:pPr>
          <a:r>
            <a:rPr lang="en-US" sz="2000" kern="1200"/>
            <a:t>Make</a:t>
          </a:r>
        </a:p>
      </dsp:txBody>
      <dsp:txXfrm>
        <a:off x="0" y="2075244"/>
        <a:ext cx="991235" cy="488984"/>
      </dsp:txXfrm>
    </dsp:sp>
    <dsp:sp modelId="{C1CDAE06-DCE5-1D48-8E24-2CF63D5A23EB}">
      <dsp:nvSpPr>
        <dsp:cNvPr id="0" name=""/>
        <dsp:cNvSpPr/>
      </dsp:nvSpPr>
      <dsp:spPr>
        <a:xfrm>
          <a:off x="991235" y="2593567"/>
          <a:ext cx="3964940" cy="4889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931" tIns="124202" rIns="76931" bIns="124202" numCol="1" spcCol="1270" anchor="ctr" anchorCtr="0">
          <a:noAutofit/>
        </a:bodyPr>
        <a:lstStyle/>
        <a:p>
          <a:pPr marL="0" lvl="0" indent="0" algn="l" defTabSz="711200">
            <a:lnSpc>
              <a:spcPct val="90000"/>
            </a:lnSpc>
            <a:spcBef>
              <a:spcPct val="0"/>
            </a:spcBef>
            <a:spcAft>
              <a:spcPct val="35000"/>
            </a:spcAft>
            <a:buNone/>
          </a:pPr>
          <a:r>
            <a:rPr lang="en-US" sz="1600" kern="1200"/>
            <a:t>Read a book</a:t>
          </a:r>
        </a:p>
      </dsp:txBody>
      <dsp:txXfrm>
        <a:off x="991235" y="2593567"/>
        <a:ext cx="3964940" cy="488984"/>
      </dsp:txXfrm>
    </dsp:sp>
    <dsp:sp modelId="{F535D06A-8746-6D4D-B194-38773DCD18D3}">
      <dsp:nvSpPr>
        <dsp:cNvPr id="0" name=""/>
        <dsp:cNvSpPr/>
      </dsp:nvSpPr>
      <dsp:spPr>
        <a:xfrm>
          <a:off x="0" y="2593567"/>
          <a:ext cx="991235" cy="48898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53" tIns="48301" rIns="52453" bIns="48301" numCol="1" spcCol="1270" anchor="ctr" anchorCtr="0">
          <a:noAutofit/>
        </a:bodyPr>
        <a:lstStyle/>
        <a:p>
          <a:pPr marL="0" lvl="0" indent="0" algn="ctr" defTabSz="889000">
            <a:lnSpc>
              <a:spcPct val="90000"/>
            </a:lnSpc>
            <a:spcBef>
              <a:spcPct val="0"/>
            </a:spcBef>
            <a:spcAft>
              <a:spcPct val="35000"/>
            </a:spcAft>
            <a:buNone/>
          </a:pPr>
          <a:r>
            <a:rPr lang="en-US" sz="2000" kern="1200"/>
            <a:t>Read</a:t>
          </a:r>
        </a:p>
      </dsp:txBody>
      <dsp:txXfrm>
        <a:off x="0" y="2593567"/>
        <a:ext cx="991235" cy="488984"/>
      </dsp:txXfrm>
    </dsp:sp>
    <dsp:sp modelId="{9A48AEB0-556B-3C4A-A573-6736A475A942}">
      <dsp:nvSpPr>
        <dsp:cNvPr id="0" name=""/>
        <dsp:cNvSpPr/>
      </dsp:nvSpPr>
      <dsp:spPr>
        <a:xfrm>
          <a:off x="991235" y="3111890"/>
          <a:ext cx="3964940" cy="4889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931" tIns="124202" rIns="76931" bIns="124202" numCol="1" spcCol="1270" anchor="ctr" anchorCtr="0">
          <a:noAutofit/>
        </a:bodyPr>
        <a:lstStyle/>
        <a:p>
          <a:pPr marL="0" lvl="0" indent="0" algn="l" defTabSz="711200">
            <a:lnSpc>
              <a:spcPct val="90000"/>
            </a:lnSpc>
            <a:spcBef>
              <a:spcPct val="0"/>
            </a:spcBef>
            <a:spcAft>
              <a:spcPct val="35000"/>
            </a:spcAft>
            <a:buNone/>
          </a:pPr>
          <a:r>
            <a:rPr lang="en-US" sz="1600" kern="1200"/>
            <a:t>Set boundaries with toxic or negative people</a:t>
          </a:r>
        </a:p>
      </dsp:txBody>
      <dsp:txXfrm>
        <a:off x="991235" y="3111890"/>
        <a:ext cx="3964940" cy="488984"/>
      </dsp:txXfrm>
    </dsp:sp>
    <dsp:sp modelId="{2C8E4936-77F1-3641-AE29-CE5B22854C6C}">
      <dsp:nvSpPr>
        <dsp:cNvPr id="0" name=""/>
        <dsp:cNvSpPr/>
      </dsp:nvSpPr>
      <dsp:spPr>
        <a:xfrm>
          <a:off x="0" y="3111890"/>
          <a:ext cx="991235" cy="48898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53" tIns="48301" rIns="52453" bIns="48301" numCol="1" spcCol="1270" anchor="ctr" anchorCtr="0">
          <a:noAutofit/>
        </a:bodyPr>
        <a:lstStyle/>
        <a:p>
          <a:pPr marL="0" lvl="0" indent="0" algn="ctr" defTabSz="889000">
            <a:lnSpc>
              <a:spcPct val="90000"/>
            </a:lnSpc>
            <a:spcBef>
              <a:spcPct val="0"/>
            </a:spcBef>
            <a:spcAft>
              <a:spcPct val="35000"/>
            </a:spcAft>
            <a:buNone/>
          </a:pPr>
          <a:r>
            <a:rPr lang="en-US" sz="2000" kern="1200"/>
            <a:t>Set</a:t>
          </a:r>
        </a:p>
      </dsp:txBody>
      <dsp:txXfrm>
        <a:off x="0" y="3111890"/>
        <a:ext cx="991235" cy="488984"/>
      </dsp:txXfrm>
    </dsp:sp>
    <dsp:sp modelId="{BC22F920-8223-854E-A237-7EED6270B978}">
      <dsp:nvSpPr>
        <dsp:cNvPr id="0" name=""/>
        <dsp:cNvSpPr/>
      </dsp:nvSpPr>
      <dsp:spPr>
        <a:xfrm>
          <a:off x="991235" y="3630213"/>
          <a:ext cx="3964940" cy="4889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931" tIns="124202" rIns="76931" bIns="124202" numCol="1" spcCol="1270" anchor="ctr" anchorCtr="0">
          <a:noAutofit/>
        </a:bodyPr>
        <a:lstStyle/>
        <a:p>
          <a:pPr marL="0" lvl="0" indent="0" algn="l" defTabSz="711200">
            <a:lnSpc>
              <a:spcPct val="90000"/>
            </a:lnSpc>
            <a:spcBef>
              <a:spcPct val="0"/>
            </a:spcBef>
            <a:spcAft>
              <a:spcPct val="35000"/>
            </a:spcAft>
            <a:buNone/>
          </a:pPr>
          <a:r>
            <a:rPr lang="en-US" sz="1600" kern="1200"/>
            <a:t>Allow yourself to cry</a:t>
          </a:r>
        </a:p>
      </dsp:txBody>
      <dsp:txXfrm>
        <a:off x="991235" y="3630213"/>
        <a:ext cx="3964940" cy="488984"/>
      </dsp:txXfrm>
    </dsp:sp>
    <dsp:sp modelId="{39B2EEE2-37F1-834C-930E-C22070F93972}">
      <dsp:nvSpPr>
        <dsp:cNvPr id="0" name=""/>
        <dsp:cNvSpPr/>
      </dsp:nvSpPr>
      <dsp:spPr>
        <a:xfrm>
          <a:off x="0" y="3630213"/>
          <a:ext cx="991235" cy="48898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53" tIns="48301" rIns="52453" bIns="48301" numCol="1" spcCol="1270" anchor="ctr" anchorCtr="0">
          <a:noAutofit/>
        </a:bodyPr>
        <a:lstStyle/>
        <a:p>
          <a:pPr marL="0" lvl="0" indent="0" algn="ctr" defTabSz="889000">
            <a:lnSpc>
              <a:spcPct val="90000"/>
            </a:lnSpc>
            <a:spcBef>
              <a:spcPct val="0"/>
            </a:spcBef>
            <a:spcAft>
              <a:spcPct val="35000"/>
            </a:spcAft>
            <a:buNone/>
          </a:pPr>
          <a:r>
            <a:rPr lang="en-US" sz="2000" kern="1200"/>
            <a:t>Allow</a:t>
          </a:r>
        </a:p>
      </dsp:txBody>
      <dsp:txXfrm>
        <a:off x="0" y="3630213"/>
        <a:ext cx="991235" cy="4889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4000D-F25A-453D-AACF-1F4693E52DF6}">
      <dsp:nvSpPr>
        <dsp:cNvPr id="0" name=""/>
        <dsp:cNvSpPr/>
      </dsp:nvSpPr>
      <dsp:spPr>
        <a:xfrm>
          <a:off x="0" y="3625"/>
          <a:ext cx="10515600" cy="84369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FFD6B3-7118-4C55-BE84-159F4D111E74}">
      <dsp:nvSpPr>
        <dsp:cNvPr id="0" name=""/>
        <dsp:cNvSpPr/>
      </dsp:nvSpPr>
      <dsp:spPr>
        <a:xfrm>
          <a:off x="255216" y="193455"/>
          <a:ext cx="464030" cy="4640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48BB03-8591-4F6C-84A3-0F9A7E158838}">
      <dsp:nvSpPr>
        <dsp:cNvPr id="0" name=""/>
        <dsp:cNvSpPr/>
      </dsp:nvSpPr>
      <dsp:spPr>
        <a:xfrm>
          <a:off x="974464" y="3625"/>
          <a:ext cx="9540182" cy="843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291" tIns="89291" rIns="89291" bIns="89291" numCol="1" spcCol="1270" anchor="ctr" anchorCtr="0">
          <a:noAutofit/>
        </a:bodyPr>
        <a:lstStyle/>
        <a:p>
          <a:pPr marL="0" lvl="0" indent="0" algn="l" defTabSz="889000">
            <a:lnSpc>
              <a:spcPct val="100000"/>
            </a:lnSpc>
            <a:spcBef>
              <a:spcPct val="0"/>
            </a:spcBef>
            <a:spcAft>
              <a:spcPct val="35000"/>
            </a:spcAft>
            <a:buNone/>
          </a:pPr>
          <a:r>
            <a:rPr lang="en-US" sz="2000" b="1" kern="1200"/>
            <a:t>Affirmations: </a:t>
          </a:r>
          <a:r>
            <a:rPr lang="en-US" sz="2000" kern="1200"/>
            <a:t>Praise yourself for accomplishments, little or big, and counter any negative self-talk with positive mantras or affirmations.</a:t>
          </a:r>
        </a:p>
      </dsp:txBody>
      <dsp:txXfrm>
        <a:off x="974464" y="3625"/>
        <a:ext cx="9540182" cy="843692"/>
      </dsp:txXfrm>
    </dsp:sp>
    <dsp:sp modelId="{2835210A-4B73-4A3C-8E61-1CB9542624E2}">
      <dsp:nvSpPr>
        <dsp:cNvPr id="0" name=""/>
        <dsp:cNvSpPr/>
      </dsp:nvSpPr>
      <dsp:spPr>
        <a:xfrm>
          <a:off x="0" y="1058240"/>
          <a:ext cx="10515600" cy="84369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33B3DF-C3AC-4D79-A137-B7267B73324E}">
      <dsp:nvSpPr>
        <dsp:cNvPr id="0" name=""/>
        <dsp:cNvSpPr/>
      </dsp:nvSpPr>
      <dsp:spPr>
        <a:xfrm>
          <a:off x="255216" y="1248071"/>
          <a:ext cx="464030" cy="4640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DEE66A-26B5-47C7-A6C1-10F9039E255D}">
      <dsp:nvSpPr>
        <dsp:cNvPr id="0" name=""/>
        <dsp:cNvSpPr/>
      </dsp:nvSpPr>
      <dsp:spPr>
        <a:xfrm>
          <a:off x="974464" y="1058240"/>
          <a:ext cx="9540182" cy="843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291" tIns="89291" rIns="89291" bIns="89291" numCol="1" spcCol="1270" anchor="ctr" anchorCtr="0">
          <a:noAutofit/>
        </a:bodyPr>
        <a:lstStyle/>
        <a:p>
          <a:pPr marL="0" lvl="0" indent="0" algn="l" defTabSz="889000">
            <a:lnSpc>
              <a:spcPct val="100000"/>
            </a:lnSpc>
            <a:spcBef>
              <a:spcPct val="0"/>
            </a:spcBef>
            <a:spcAft>
              <a:spcPct val="35000"/>
            </a:spcAft>
            <a:buNone/>
          </a:pPr>
          <a:r>
            <a:rPr lang="en-US" sz="2000" kern="1200"/>
            <a:t>Becoming aware of what you think and say about yourself can help shift negative thoughts.</a:t>
          </a:r>
        </a:p>
      </dsp:txBody>
      <dsp:txXfrm>
        <a:off x="974464" y="1058240"/>
        <a:ext cx="9540182" cy="843692"/>
      </dsp:txXfrm>
    </dsp:sp>
    <dsp:sp modelId="{B3DB0B94-1B7A-4473-A484-F84498B243CB}">
      <dsp:nvSpPr>
        <dsp:cNvPr id="0" name=""/>
        <dsp:cNvSpPr/>
      </dsp:nvSpPr>
      <dsp:spPr>
        <a:xfrm>
          <a:off x="0" y="2112855"/>
          <a:ext cx="10515600" cy="84369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932850-BF65-48F6-9082-A091657799C2}">
      <dsp:nvSpPr>
        <dsp:cNvPr id="0" name=""/>
        <dsp:cNvSpPr/>
      </dsp:nvSpPr>
      <dsp:spPr>
        <a:xfrm>
          <a:off x="255216" y="2302686"/>
          <a:ext cx="464030" cy="4640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2321D2-2ED1-4625-9033-85E0AB4C2D23}">
      <dsp:nvSpPr>
        <dsp:cNvPr id="0" name=""/>
        <dsp:cNvSpPr/>
      </dsp:nvSpPr>
      <dsp:spPr>
        <a:xfrm>
          <a:off x="974464" y="2112855"/>
          <a:ext cx="9540182" cy="843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291" tIns="89291" rIns="89291" bIns="89291" numCol="1" spcCol="1270" anchor="ctr" anchorCtr="0">
          <a:noAutofit/>
        </a:bodyPr>
        <a:lstStyle/>
        <a:p>
          <a:pPr marL="0" lvl="0" indent="0" algn="l" defTabSz="889000">
            <a:lnSpc>
              <a:spcPct val="100000"/>
            </a:lnSpc>
            <a:spcBef>
              <a:spcPct val="0"/>
            </a:spcBef>
            <a:spcAft>
              <a:spcPct val="35000"/>
            </a:spcAft>
            <a:buNone/>
          </a:pPr>
          <a:r>
            <a:rPr lang="en-US" sz="2000" b="1" kern="1200"/>
            <a:t>Journaling: </a:t>
          </a:r>
          <a:r>
            <a:rPr lang="en-US" sz="2000" kern="1200"/>
            <a:t>Writing about difficult, even traumatic, experiences appears to be good for health on several</a:t>
          </a:r>
        </a:p>
      </dsp:txBody>
      <dsp:txXfrm>
        <a:off x="974464" y="2112855"/>
        <a:ext cx="9540182" cy="843692"/>
      </dsp:txXfrm>
    </dsp:sp>
    <dsp:sp modelId="{0F8CE0A8-58C6-415F-AE36-28015F6C6C4E}">
      <dsp:nvSpPr>
        <dsp:cNvPr id="0" name=""/>
        <dsp:cNvSpPr/>
      </dsp:nvSpPr>
      <dsp:spPr>
        <a:xfrm>
          <a:off x="0" y="3167470"/>
          <a:ext cx="10515600" cy="84369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DE0CE7-40FE-4714-9523-2CADC9CF8AB0}">
      <dsp:nvSpPr>
        <dsp:cNvPr id="0" name=""/>
        <dsp:cNvSpPr/>
      </dsp:nvSpPr>
      <dsp:spPr>
        <a:xfrm>
          <a:off x="255216" y="3357301"/>
          <a:ext cx="464030" cy="4640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B69EC7-10BC-4045-9D95-D74C768F8CF2}">
      <dsp:nvSpPr>
        <dsp:cNvPr id="0" name=""/>
        <dsp:cNvSpPr/>
      </dsp:nvSpPr>
      <dsp:spPr>
        <a:xfrm>
          <a:off x="974464" y="3167470"/>
          <a:ext cx="4732020" cy="843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291" tIns="89291" rIns="89291" bIns="89291" numCol="1" spcCol="1270" anchor="ctr" anchorCtr="0">
          <a:noAutofit/>
        </a:bodyPr>
        <a:lstStyle/>
        <a:p>
          <a:pPr marL="0" lvl="0" indent="0" algn="l" defTabSz="889000">
            <a:lnSpc>
              <a:spcPct val="100000"/>
            </a:lnSpc>
            <a:spcBef>
              <a:spcPct val="0"/>
            </a:spcBef>
            <a:spcAft>
              <a:spcPct val="35000"/>
            </a:spcAft>
            <a:buNone/>
          </a:pPr>
          <a:r>
            <a:rPr lang="en-US" sz="2000" kern="1200"/>
            <a:t>levels - raising immunity and other health measures and improving life functioning.</a:t>
          </a:r>
        </a:p>
      </dsp:txBody>
      <dsp:txXfrm>
        <a:off x="974464" y="3167470"/>
        <a:ext cx="4732020" cy="843692"/>
      </dsp:txXfrm>
    </dsp:sp>
    <dsp:sp modelId="{95506076-481A-4CF9-9ED5-09FF783AA3DD}">
      <dsp:nvSpPr>
        <dsp:cNvPr id="0" name=""/>
        <dsp:cNvSpPr/>
      </dsp:nvSpPr>
      <dsp:spPr>
        <a:xfrm>
          <a:off x="5706484" y="3167470"/>
          <a:ext cx="4808162" cy="843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291" tIns="89291" rIns="89291" bIns="89291" numCol="1" spcCol="1270" anchor="ctr" anchorCtr="0">
          <a:noAutofit/>
        </a:bodyPr>
        <a:lstStyle/>
        <a:p>
          <a:pPr marL="0" lvl="0" indent="0" algn="l" defTabSz="488950">
            <a:lnSpc>
              <a:spcPct val="100000"/>
            </a:lnSpc>
            <a:spcBef>
              <a:spcPct val="0"/>
            </a:spcBef>
            <a:spcAft>
              <a:spcPct val="35000"/>
            </a:spcAft>
            <a:buNone/>
          </a:pPr>
          <a:r>
            <a:rPr lang="en-US" sz="1100" b="1" kern="1200"/>
            <a:t>Tips for Journaling:</a:t>
          </a:r>
          <a:endParaRPr lang="en-US" sz="1100" kern="1200"/>
        </a:p>
        <a:p>
          <a:pPr marL="57150" lvl="1" indent="-57150" algn="l" defTabSz="488950">
            <a:lnSpc>
              <a:spcPct val="90000"/>
            </a:lnSpc>
            <a:spcBef>
              <a:spcPct val="0"/>
            </a:spcBef>
            <a:spcAft>
              <a:spcPct val="15000"/>
            </a:spcAft>
            <a:buChar char="•"/>
          </a:pPr>
          <a:r>
            <a:rPr lang="en-US" sz="1100" kern="1200"/>
            <a:t>Find a serene, quiet spot</a:t>
          </a:r>
        </a:p>
        <a:p>
          <a:pPr marL="57150" lvl="1" indent="-57150" algn="l" defTabSz="488950">
            <a:lnSpc>
              <a:spcPct val="90000"/>
            </a:lnSpc>
            <a:spcBef>
              <a:spcPct val="0"/>
            </a:spcBef>
            <a:spcAft>
              <a:spcPct val="15000"/>
            </a:spcAft>
            <a:buChar char="•"/>
          </a:pPr>
          <a:r>
            <a:rPr lang="en-US" sz="1100" kern="1200"/>
            <a:t>Allow your thoughts to flow</a:t>
          </a:r>
        </a:p>
        <a:p>
          <a:pPr marL="57150" lvl="1" indent="-57150" algn="l" defTabSz="488950">
            <a:lnSpc>
              <a:spcPct val="90000"/>
            </a:lnSpc>
            <a:spcBef>
              <a:spcPct val="0"/>
            </a:spcBef>
            <a:spcAft>
              <a:spcPct val="15000"/>
            </a:spcAft>
            <a:buChar char="•"/>
          </a:pPr>
          <a:r>
            <a:rPr lang="en-US" sz="1100" kern="1200"/>
            <a:t>Set a realistic time</a:t>
          </a:r>
        </a:p>
        <a:p>
          <a:pPr marL="57150" lvl="1" indent="-57150" algn="l" defTabSz="488950">
            <a:lnSpc>
              <a:spcPct val="90000"/>
            </a:lnSpc>
            <a:spcBef>
              <a:spcPct val="0"/>
            </a:spcBef>
            <a:spcAft>
              <a:spcPct val="15000"/>
            </a:spcAft>
            <a:buChar char="•"/>
          </a:pPr>
          <a:r>
            <a:rPr lang="en-US" sz="1100" kern="1200"/>
            <a:t>Choose specific days/times</a:t>
          </a:r>
        </a:p>
      </dsp:txBody>
      <dsp:txXfrm>
        <a:off x="5706484" y="3167470"/>
        <a:ext cx="4808162" cy="8436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839DD-4384-B748-8060-F1BA7D7A4B39}">
      <dsp:nvSpPr>
        <dsp:cNvPr id="0" name=""/>
        <dsp:cNvSpPr/>
      </dsp:nvSpPr>
      <dsp:spPr>
        <a:xfrm>
          <a:off x="4562065" y="572"/>
          <a:ext cx="1391468" cy="1391468"/>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a:t>Violence Interrupters are community advocates that commit to do the following:</a:t>
          </a:r>
        </a:p>
      </dsp:txBody>
      <dsp:txXfrm>
        <a:off x="4909932" y="572"/>
        <a:ext cx="695734" cy="1147961"/>
      </dsp:txXfrm>
    </dsp:sp>
    <dsp:sp modelId="{8C7F09D9-12AA-7C45-8D87-EFED3699B915}">
      <dsp:nvSpPr>
        <dsp:cNvPr id="0" name=""/>
        <dsp:cNvSpPr/>
      </dsp:nvSpPr>
      <dsp:spPr>
        <a:xfrm rot="3085714">
          <a:off x="6042705" y="713611"/>
          <a:ext cx="1391468" cy="1391468"/>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a:t>Learn about facts, risks, and protective factors, educate themselves and their community.</a:t>
          </a:r>
        </a:p>
      </dsp:txBody>
      <dsp:txXfrm rot="-5400000">
        <a:off x="6259650" y="985565"/>
        <a:ext cx="1147961" cy="695734"/>
      </dsp:txXfrm>
    </dsp:sp>
    <dsp:sp modelId="{859B8E27-CC98-BC4C-83D9-DDB3C72F3429}">
      <dsp:nvSpPr>
        <dsp:cNvPr id="0" name=""/>
        <dsp:cNvSpPr/>
      </dsp:nvSpPr>
      <dsp:spPr>
        <a:xfrm rot="6171429">
          <a:off x="6408393" y="2315794"/>
          <a:ext cx="1391468" cy="1391468"/>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a:t>Speak out against the societal and cultural norms that may be contributing to family violence.</a:t>
          </a:r>
        </a:p>
      </dsp:txBody>
      <dsp:txXfrm rot="-5400000">
        <a:off x="6648848" y="2690753"/>
        <a:ext cx="1147961" cy="695734"/>
      </dsp:txXfrm>
    </dsp:sp>
    <dsp:sp modelId="{48892F35-88F6-5344-A695-47A73DBB7322}">
      <dsp:nvSpPr>
        <dsp:cNvPr id="0" name=""/>
        <dsp:cNvSpPr/>
      </dsp:nvSpPr>
      <dsp:spPr>
        <a:xfrm rot="9257143">
          <a:off x="5383758" y="3600645"/>
          <a:ext cx="1391468" cy="1391468"/>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a:t>Encourage others to speak up and break the stigma behind family violence.</a:t>
          </a:r>
        </a:p>
      </dsp:txBody>
      <dsp:txXfrm rot="10800000">
        <a:off x="5784452" y="3832095"/>
        <a:ext cx="695734" cy="1147961"/>
      </dsp:txXfrm>
    </dsp:sp>
    <dsp:sp modelId="{39AEDD6E-16CD-2441-A46F-4DFEBA3FF0AB}">
      <dsp:nvSpPr>
        <dsp:cNvPr id="0" name=""/>
        <dsp:cNvSpPr/>
      </dsp:nvSpPr>
      <dsp:spPr>
        <a:xfrm rot="12342857">
          <a:off x="3740372" y="3600645"/>
          <a:ext cx="1391468" cy="1391468"/>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a:t>Practice healthy relationship behaviors and encourages community to do so as well.</a:t>
          </a:r>
        </a:p>
      </dsp:txBody>
      <dsp:txXfrm rot="10800000">
        <a:off x="4035412" y="3832095"/>
        <a:ext cx="695734" cy="1147961"/>
      </dsp:txXfrm>
    </dsp:sp>
    <dsp:sp modelId="{84637110-7A12-F94D-8816-B78268EB9DC7}">
      <dsp:nvSpPr>
        <dsp:cNvPr id="0" name=""/>
        <dsp:cNvSpPr/>
      </dsp:nvSpPr>
      <dsp:spPr>
        <a:xfrm rot="15428571">
          <a:off x="2715737" y="2315794"/>
          <a:ext cx="1391468" cy="1391468"/>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a:t>Spread awareness of available resources for those experiencing family violence. </a:t>
          </a:r>
        </a:p>
      </dsp:txBody>
      <dsp:txXfrm rot="5400000">
        <a:off x="2718790" y="2690753"/>
        <a:ext cx="1147961" cy="695734"/>
      </dsp:txXfrm>
    </dsp:sp>
    <dsp:sp modelId="{4BC7A82C-5A5D-E34B-A33B-D80A933F3FE3}">
      <dsp:nvSpPr>
        <dsp:cNvPr id="0" name=""/>
        <dsp:cNvSpPr/>
      </dsp:nvSpPr>
      <dsp:spPr>
        <a:xfrm rot="18514286">
          <a:off x="3081425" y="713611"/>
          <a:ext cx="1391468" cy="1391468"/>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a:t>Reassure survivors that they are not alone. </a:t>
          </a:r>
        </a:p>
      </dsp:txBody>
      <dsp:txXfrm rot="5400000">
        <a:off x="3107988" y="985565"/>
        <a:ext cx="1147961" cy="6957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07A98-1147-41CA-BDA9-C36F6D01F265}">
      <dsp:nvSpPr>
        <dsp:cNvPr id="0" name=""/>
        <dsp:cNvSpPr/>
      </dsp:nvSpPr>
      <dsp:spPr>
        <a:xfrm>
          <a:off x="82613" y="911126"/>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9F2422-80AE-42D2-946C-8EBAF59E6F27}">
      <dsp:nvSpPr>
        <dsp:cNvPr id="0" name=""/>
        <dsp:cNvSpPr/>
      </dsp:nvSpPr>
      <dsp:spPr>
        <a:xfrm>
          <a:off x="271034" y="1099548"/>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C65F13-FD68-4C2D-982C-302B9B16D226}">
      <dsp:nvSpPr>
        <dsp:cNvPr id="0" name=""/>
        <dsp:cNvSpPr/>
      </dsp:nvSpPr>
      <dsp:spPr>
        <a:xfrm>
          <a:off x="1172126" y="911126"/>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a:t>Breakout groups of 4 to 5 members</a:t>
          </a:r>
        </a:p>
      </dsp:txBody>
      <dsp:txXfrm>
        <a:off x="1172126" y="911126"/>
        <a:ext cx="2114937" cy="897246"/>
      </dsp:txXfrm>
    </dsp:sp>
    <dsp:sp modelId="{BC809231-7867-4D67-BCA5-4AB43B97319B}">
      <dsp:nvSpPr>
        <dsp:cNvPr id="0" name=""/>
        <dsp:cNvSpPr/>
      </dsp:nvSpPr>
      <dsp:spPr>
        <a:xfrm>
          <a:off x="3655575" y="911126"/>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AF1C4E-B8E1-4A31-9884-1FEADF191A0F}">
      <dsp:nvSpPr>
        <dsp:cNvPr id="0" name=""/>
        <dsp:cNvSpPr/>
      </dsp:nvSpPr>
      <dsp:spPr>
        <a:xfrm>
          <a:off x="3843996" y="1099548"/>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95FCCE-7F16-457E-B477-A36640761F06}">
      <dsp:nvSpPr>
        <dsp:cNvPr id="0" name=""/>
        <dsp:cNvSpPr/>
      </dsp:nvSpPr>
      <dsp:spPr>
        <a:xfrm>
          <a:off x="4745088" y="911126"/>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a:t>10-minute session</a:t>
          </a:r>
        </a:p>
      </dsp:txBody>
      <dsp:txXfrm>
        <a:off x="4745088" y="911126"/>
        <a:ext cx="2114937" cy="897246"/>
      </dsp:txXfrm>
    </dsp:sp>
    <dsp:sp modelId="{9C31B344-312C-40A2-ADDB-F4AADC17FBA9}">
      <dsp:nvSpPr>
        <dsp:cNvPr id="0" name=""/>
        <dsp:cNvSpPr/>
      </dsp:nvSpPr>
      <dsp:spPr>
        <a:xfrm>
          <a:off x="7228536" y="911126"/>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BADA69-21E4-4D26-B14C-567919FEA117}">
      <dsp:nvSpPr>
        <dsp:cNvPr id="0" name=""/>
        <dsp:cNvSpPr/>
      </dsp:nvSpPr>
      <dsp:spPr>
        <a:xfrm>
          <a:off x="7416958" y="1099548"/>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60AF54-F0C2-4E72-BD59-6A1CC1397975}">
      <dsp:nvSpPr>
        <dsp:cNvPr id="0" name=""/>
        <dsp:cNvSpPr/>
      </dsp:nvSpPr>
      <dsp:spPr>
        <a:xfrm>
          <a:off x="8318049" y="911126"/>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a:t>Explore communities where they might make presentations</a:t>
          </a:r>
        </a:p>
      </dsp:txBody>
      <dsp:txXfrm>
        <a:off x="8318049" y="911126"/>
        <a:ext cx="2114937" cy="897246"/>
      </dsp:txXfrm>
    </dsp:sp>
    <dsp:sp modelId="{8852AE08-6EE0-4E67-B705-E831BF9E9410}">
      <dsp:nvSpPr>
        <dsp:cNvPr id="0" name=""/>
        <dsp:cNvSpPr/>
      </dsp:nvSpPr>
      <dsp:spPr>
        <a:xfrm>
          <a:off x="82613" y="2549151"/>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570F08-CC1C-47C7-AB0D-5352E8C6CC42}">
      <dsp:nvSpPr>
        <dsp:cNvPr id="0" name=""/>
        <dsp:cNvSpPr/>
      </dsp:nvSpPr>
      <dsp:spPr>
        <a:xfrm>
          <a:off x="271034" y="2737573"/>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6DC75A-E59A-4F89-B902-14AA38C38627}">
      <dsp:nvSpPr>
        <dsp:cNvPr id="0" name=""/>
        <dsp:cNvSpPr/>
      </dsp:nvSpPr>
      <dsp:spPr>
        <a:xfrm>
          <a:off x="1172126" y="2549151"/>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a:t>What is needed in your community in DV training?</a:t>
          </a:r>
        </a:p>
      </dsp:txBody>
      <dsp:txXfrm>
        <a:off x="1172126" y="2549151"/>
        <a:ext cx="2114937" cy="897246"/>
      </dsp:txXfrm>
    </dsp:sp>
    <dsp:sp modelId="{239D8D30-0EEE-4B2F-A9DA-941CC4E7EF31}">
      <dsp:nvSpPr>
        <dsp:cNvPr id="0" name=""/>
        <dsp:cNvSpPr/>
      </dsp:nvSpPr>
      <dsp:spPr>
        <a:xfrm>
          <a:off x="3655575" y="2549151"/>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1C2C8E-5A51-49BD-9F85-AA7F51B85F9F}">
      <dsp:nvSpPr>
        <dsp:cNvPr id="0" name=""/>
        <dsp:cNvSpPr/>
      </dsp:nvSpPr>
      <dsp:spPr>
        <a:xfrm>
          <a:off x="3843996" y="2737573"/>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047613-E642-4514-BB49-6DC06D71EB64}">
      <dsp:nvSpPr>
        <dsp:cNvPr id="0" name=""/>
        <dsp:cNvSpPr/>
      </dsp:nvSpPr>
      <dsp:spPr>
        <a:xfrm>
          <a:off x="4745088" y="2549151"/>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a:t>Report back</a:t>
          </a:r>
        </a:p>
      </dsp:txBody>
      <dsp:txXfrm>
        <a:off x="4745088" y="2549151"/>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E2639-C142-A545-9C41-396B533F5727}" type="datetimeFigureOut">
              <a:rPr lang="en-US" smtClean="0"/>
              <a:t>10/18/20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CBD509-9A7E-174F-AAFD-96D98E8A0FF7}" type="slidenum">
              <a:rPr lang="en-US" smtClean="0"/>
              <a:t>‹#›</a:t>
            </a:fld>
            <a:endParaRPr lang="en-US" dirty="0"/>
          </a:p>
        </p:txBody>
      </p:sp>
    </p:spTree>
    <p:extLst>
      <p:ext uri="{BB962C8B-B14F-4D97-AF65-F5344CB8AC3E}">
        <p14:creationId xmlns:p14="http://schemas.microsoft.com/office/powerpoint/2010/main" val="4032130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Reception Music – Teiahsha to settle people starting at 6:00 and ending at 6:05 pm</a:t>
            </a:r>
          </a:p>
        </p:txBody>
      </p:sp>
      <p:sp>
        <p:nvSpPr>
          <p:cNvPr id="4" name="Slide Number Placeholder 3"/>
          <p:cNvSpPr>
            <a:spLocks noGrp="1"/>
          </p:cNvSpPr>
          <p:nvPr>
            <p:ph type="sldNum" sz="quarter" idx="5"/>
          </p:nvPr>
        </p:nvSpPr>
        <p:spPr/>
        <p:txBody>
          <a:bodyPr/>
          <a:lstStyle/>
          <a:p>
            <a:fld id="{77CBD509-9A7E-174F-AAFD-96D98E8A0FF7}" type="slidenum">
              <a:rPr lang="en-US" smtClean="0"/>
              <a:t>1</a:t>
            </a:fld>
            <a:endParaRPr lang="en-US" dirty="0"/>
          </a:p>
        </p:txBody>
      </p:sp>
    </p:spTree>
    <p:extLst>
      <p:ext uri="{BB962C8B-B14F-4D97-AF65-F5344CB8AC3E}">
        <p14:creationId xmlns:p14="http://schemas.microsoft.com/office/powerpoint/2010/main" val="314693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Teiahsha</a:t>
            </a:r>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14</a:t>
            </a:fld>
            <a:endParaRPr lang="en-US" dirty="0"/>
          </a:p>
        </p:txBody>
      </p:sp>
    </p:spTree>
    <p:extLst>
      <p:ext uri="{BB962C8B-B14F-4D97-AF65-F5344CB8AC3E}">
        <p14:creationId xmlns:p14="http://schemas.microsoft.com/office/powerpoint/2010/main" val="2835366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Teiahsha</a:t>
            </a:r>
          </a:p>
        </p:txBody>
      </p:sp>
      <p:sp>
        <p:nvSpPr>
          <p:cNvPr id="4" name="Slide Number Placeholder 3"/>
          <p:cNvSpPr>
            <a:spLocks noGrp="1"/>
          </p:cNvSpPr>
          <p:nvPr>
            <p:ph type="sldNum" sz="quarter" idx="5"/>
          </p:nvPr>
        </p:nvSpPr>
        <p:spPr/>
        <p:txBody>
          <a:bodyPr/>
          <a:lstStyle/>
          <a:p>
            <a:fld id="{77CBD509-9A7E-174F-AAFD-96D98E8A0FF7}" type="slidenum">
              <a:rPr lang="en-US" smtClean="0"/>
              <a:t>15</a:t>
            </a:fld>
            <a:endParaRPr lang="en-US" dirty="0"/>
          </a:p>
        </p:txBody>
      </p:sp>
    </p:spTree>
    <p:extLst>
      <p:ext uri="{BB962C8B-B14F-4D97-AF65-F5344CB8AC3E}">
        <p14:creationId xmlns:p14="http://schemas.microsoft.com/office/powerpoint/2010/main" val="3260000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Tomori</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16</a:t>
            </a:fld>
            <a:endParaRPr lang="en-US" dirty="0"/>
          </a:p>
        </p:txBody>
      </p:sp>
    </p:spTree>
    <p:extLst>
      <p:ext uri="{BB962C8B-B14F-4D97-AF65-F5344CB8AC3E}">
        <p14:creationId xmlns:p14="http://schemas.microsoft.com/office/powerpoint/2010/main" val="2880615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Tomori</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17</a:t>
            </a:fld>
            <a:endParaRPr lang="en-US" dirty="0"/>
          </a:p>
        </p:txBody>
      </p:sp>
    </p:spTree>
    <p:extLst>
      <p:ext uri="{BB962C8B-B14F-4D97-AF65-F5344CB8AC3E}">
        <p14:creationId xmlns:p14="http://schemas.microsoft.com/office/powerpoint/2010/main" val="1787641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Tomori</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18</a:t>
            </a:fld>
            <a:endParaRPr lang="en-US" dirty="0"/>
          </a:p>
        </p:txBody>
      </p:sp>
    </p:spTree>
    <p:extLst>
      <p:ext uri="{BB962C8B-B14F-4D97-AF65-F5344CB8AC3E}">
        <p14:creationId xmlns:p14="http://schemas.microsoft.com/office/powerpoint/2010/main" val="878865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Tomori</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19</a:t>
            </a:fld>
            <a:endParaRPr lang="en-US" dirty="0"/>
          </a:p>
        </p:txBody>
      </p:sp>
    </p:spTree>
    <p:extLst>
      <p:ext uri="{BB962C8B-B14F-4D97-AF65-F5344CB8AC3E}">
        <p14:creationId xmlns:p14="http://schemas.microsoft.com/office/powerpoint/2010/main" val="2656547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Umeh</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20</a:t>
            </a:fld>
            <a:endParaRPr lang="en-US" dirty="0"/>
          </a:p>
        </p:txBody>
      </p:sp>
    </p:spTree>
    <p:extLst>
      <p:ext uri="{BB962C8B-B14F-4D97-AF65-F5344CB8AC3E}">
        <p14:creationId xmlns:p14="http://schemas.microsoft.com/office/powerpoint/2010/main" val="1817430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Umeh</a:t>
            </a:r>
            <a:endParaRPr lang="en-US" dirty="0"/>
          </a:p>
          <a:p>
            <a:pPr marL="800100" lvl="1" indent="-342900" algn="l">
              <a:buFont typeface="Arial" panose="020B0604020202020204" pitchFamily="34" charset="0"/>
              <a:buChar char="•"/>
            </a:pPr>
            <a:endParaRPr lang="en-US" b="1" u="sng" dirty="0">
              <a:cs typeface="Times New Roman" panose="02020603050405020304" pitchFamily="18" charset="0"/>
            </a:endParaRPr>
          </a:p>
          <a:p>
            <a:pPr marL="800100" lvl="1" indent="-342900" algn="l">
              <a:buFont typeface="Arial" panose="020B0604020202020204" pitchFamily="34" charset="0"/>
              <a:buChar char="•"/>
            </a:pPr>
            <a:r>
              <a:rPr lang="en-US" b="1" u="sng" dirty="0">
                <a:cs typeface="Times New Roman" panose="02020603050405020304" pitchFamily="18" charset="0"/>
              </a:rPr>
              <a:t>Characteristics of Verbal/Psychological Abuse</a:t>
            </a:r>
            <a:r>
              <a:rPr lang="en-US" dirty="0">
                <a:cs typeface="Times New Roman" panose="02020603050405020304" pitchFamily="18" charset="0"/>
              </a:rPr>
              <a:t>: </a:t>
            </a:r>
          </a:p>
          <a:p>
            <a:pPr marL="1600200" lvl="2" indent="-685800" algn="l">
              <a:buFont typeface="Wingdings" pitchFamily="2" charset="2"/>
              <a:buChar char="Ø"/>
            </a:pPr>
            <a:r>
              <a:rPr lang="en-US" sz="2000" dirty="0">
                <a:cs typeface="Times New Roman" panose="02020603050405020304" pitchFamily="18" charset="0"/>
              </a:rPr>
              <a:t>Directed towards a person’s nature or ability</a:t>
            </a:r>
          </a:p>
          <a:p>
            <a:pPr marL="1600200" lvl="2" indent="-685800" algn="l">
              <a:buFont typeface="Wingdings" pitchFamily="2" charset="2"/>
              <a:buChar char="Ø"/>
            </a:pPr>
            <a:r>
              <a:rPr lang="en-US" sz="2000" dirty="0">
                <a:cs typeface="Times New Roman" panose="02020603050405020304" pitchFamily="18" charset="0"/>
              </a:rPr>
              <a:t>Causes hurt and/or confusion</a:t>
            </a:r>
          </a:p>
          <a:p>
            <a:pPr marL="1600200" lvl="2" indent="-685800" algn="l">
              <a:buFont typeface="Wingdings" pitchFamily="2" charset="2"/>
              <a:buChar char="Ø"/>
            </a:pPr>
            <a:r>
              <a:rPr lang="en-US" sz="2000" dirty="0">
                <a:cs typeface="Times New Roman" panose="02020603050405020304" pitchFamily="18" charset="0"/>
              </a:rPr>
              <a:t>Discounts one’s feelings or attempts to make one doubt their reality</a:t>
            </a:r>
          </a:p>
          <a:p>
            <a:pPr marL="1600200" lvl="2" indent="-685800" algn="l">
              <a:buFont typeface="Wingdings" pitchFamily="2" charset="2"/>
              <a:buChar char="Ø"/>
            </a:pPr>
            <a:r>
              <a:rPr lang="en-US" sz="2000" dirty="0">
                <a:cs typeface="Times New Roman" panose="02020603050405020304" pitchFamily="18" charset="0"/>
              </a:rPr>
              <a:t>Name-calling, angry outbursts, brainwashing </a:t>
            </a:r>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21</a:t>
            </a:fld>
            <a:endParaRPr lang="en-US" dirty="0"/>
          </a:p>
        </p:txBody>
      </p:sp>
    </p:spTree>
    <p:extLst>
      <p:ext uri="{BB962C8B-B14F-4D97-AF65-F5344CB8AC3E}">
        <p14:creationId xmlns:p14="http://schemas.microsoft.com/office/powerpoint/2010/main" val="474162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Umeh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Times New Roman" panose="02020603050405020304" pitchFamily="18" charset="0"/>
              </a:rPr>
              <a:t> Economic abuse can take many forms, including employment-related abuse, preventing the victim from accessing existing funds, coerced debt, and more.</a:t>
            </a:r>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22</a:t>
            </a:fld>
            <a:endParaRPr lang="en-US" dirty="0"/>
          </a:p>
        </p:txBody>
      </p:sp>
    </p:spTree>
    <p:extLst>
      <p:ext uri="{BB962C8B-B14F-4D97-AF65-F5344CB8AC3E}">
        <p14:creationId xmlns:p14="http://schemas.microsoft.com/office/powerpoint/2010/main" val="1457502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Umeh</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23</a:t>
            </a:fld>
            <a:endParaRPr lang="en-US" dirty="0"/>
          </a:p>
        </p:txBody>
      </p:sp>
    </p:spTree>
    <p:extLst>
      <p:ext uri="{BB962C8B-B14F-4D97-AF65-F5344CB8AC3E}">
        <p14:creationId xmlns:p14="http://schemas.microsoft.com/office/powerpoint/2010/main" val="1973281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Bankhead to welcome and provide general introduction to the class – Introduction of Dr. </a:t>
            </a:r>
            <a:r>
              <a:rPr lang="en-US" dirty="0" err="1"/>
              <a:t>Uwazie</a:t>
            </a:r>
            <a:r>
              <a:rPr lang="en-US" dirty="0"/>
              <a:t> for general conceptualization of the project and introduction of the team </a:t>
            </a:r>
          </a:p>
        </p:txBody>
      </p:sp>
      <p:sp>
        <p:nvSpPr>
          <p:cNvPr id="4" name="Slide Number Placeholder 3"/>
          <p:cNvSpPr>
            <a:spLocks noGrp="1"/>
          </p:cNvSpPr>
          <p:nvPr>
            <p:ph type="sldNum" sz="quarter" idx="5"/>
          </p:nvPr>
        </p:nvSpPr>
        <p:spPr/>
        <p:txBody>
          <a:bodyPr/>
          <a:lstStyle/>
          <a:p>
            <a:fld id="{77CBD509-9A7E-174F-AAFD-96D98E8A0FF7}" type="slidenum">
              <a:rPr lang="en-US" smtClean="0"/>
              <a:t>2</a:t>
            </a:fld>
            <a:endParaRPr lang="en-US"/>
          </a:p>
        </p:txBody>
      </p:sp>
    </p:spTree>
    <p:extLst>
      <p:ext uri="{BB962C8B-B14F-4D97-AF65-F5344CB8AC3E}">
        <p14:creationId xmlns:p14="http://schemas.microsoft.com/office/powerpoint/2010/main" val="1299795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Umeh</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24</a:t>
            </a:fld>
            <a:endParaRPr lang="en-US" dirty="0"/>
          </a:p>
        </p:txBody>
      </p:sp>
    </p:spTree>
    <p:extLst>
      <p:ext uri="{BB962C8B-B14F-4D97-AF65-F5344CB8AC3E}">
        <p14:creationId xmlns:p14="http://schemas.microsoft.com/office/powerpoint/2010/main" val="891738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Umeh</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25</a:t>
            </a:fld>
            <a:endParaRPr lang="en-US" dirty="0"/>
          </a:p>
        </p:txBody>
      </p:sp>
    </p:spTree>
    <p:extLst>
      <p:ext uri="{BB962C8B-B14F-4D97-AF65-F5344CB8AC3E}">
        <p14:creationId xmlns:p14="http://schemas.microsoft.com/office/powerpoint/2010/main" val="282809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Mukiibi</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26</a:t>
            </a:fld>
            <a:endParaRPr lang="en-US" dirty="0"/>
          </a:p>
        </p:txBody>
      </p:sp>
    </p:spTree>
    <p:extLst>
      <p:ext uri="{BB962C8B-B14F-4D97-AF65-F5344CB8AC3E}">
        <p14:creationId xmlns:p14="http://schemas.microsoft.com/office/powerpoint/2010/main" val="4217298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Mukiibi</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27</a:t>
            </a:fld>
            <a:endParaRPr lang="en-US" dirty="0"/>
          </a:p>
        </p:txBody>
      </p:sp>
    </p:spTree>
    <p:extLst>
      <p:ext uri="{BB962C8B-B14F-4D97-AF65-F5344CB8AC3E}">
        <p14:creationId xmlns:p14="http://schemas.microsoft.com/office/powerpoint/2010/main" val="1265518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Mukiibi</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28</a:t>
            </a:fld>
            <a:endParaRPr lang="en-US" dirty="0"/>
          </a:p>
        </p:txBody>
      </p:sp>
    </p:spTree>
    <p:extLst>
      <p:ext uri="{BB962C8B-B14F-4D97-AF65-F5344CB8AC3E}">
        <p14:creationId xmlns:p14="http://schemas.microsoft.com/office/powerpoint/2010/main" val="3342046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Mukiibi</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29</a:t>
            </a:fld>
            <a:endParaRPr lang="en-US" dirty="0"/>
          </a:p>
        </p:txBody>
      </p:sp>
    </p:spTree>
    <p:extLst>
      <p:ext uri="{BB962C8B-B14F-4D97-AF65-F5344CB8AC3E}">
        <p14:creationId xmlns:p14="http://schemas.microsoft.com/office/powerpoint/2010/main" val="3979643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Mukiibi</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30</a:t>
            </a:fld>
            <a:endParaRPr lang="en-US" dirty="0"/>
          </a:p>
        </p:txBody>
      </p:sp>
    </p:spTree>
    <p:extLst>
      <p:ext uri="{BB962C8B-B14F-4D97-AF65-F5344CB8AC3E}">
        <p14:creationId xmlns:p14="http://schemas.microsoft.com/office/powerpoint/2010/main" val="2618628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Mukiibi</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31</a:t>
            </a:fld>
            <a:endParaRPr lang="en-US" dirty="0"/>
          </a:p>
        </p:txBody>
      </p:sp>
    </p:spTree>
    <p:extLst>
      <p:ext uri="{BB962C8B-B14F-4D97-AF65-F5344CB8AC3E}">
        <p14:creationId xmlns:p14="http://schemas.microsoft.com/office/powerpoint/2010/main" val="735943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Mukiibi</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32</a:t>
            </a:fld>
            <a:endParaRPr lang="en-US" dirty="0"/>
          </a:p>
        </p:txBody>
      </p:sp>
    </p:spTree>
    <p:extLst>
      <p:ext uri="{BB962C8B-B14F-4D97-AF65-F5344CB8AC3E}">
        <p14:creationId xmlns:p14="http://schemas.microsoft.com/office/powerpoint/2010/main" val="388308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Mukiibi</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33</a:t>
            </a:fld>
            <a:endParaRPr lang="en-US" dirty="0"/>
          </a:p>
        </p:txBody>
      </p:sp>
    </p:spTree>
    <p:extLst>
      <p:ext uri="{BB962C8B-B14F-4D97-AF65-F5344CB8AC3E}">
        <p14:creationId xmlns:p14="http://schemas.microsoft.com/office/powerpoint/2010/main" val="3470695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Uwazie</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3</a:t>
            </a:fld>
            <a:endParaRPr lang="en-US" dirty="0"/>
          </a:p>
        </p:txBody>
      </p:sp>
    </p:spTree>
    <p:extLst>
      <p:ext uri="{BB962C8B-B14F-4D97-AF65-F5344CB8AC3E}">
        <p14:creationId xmlns:p14="http://schemas.microsoft.com/office/powerpoint/2010/main" val="40642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Mukiibi</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34</a:t>
            </a:fld>
            <a:endParaRPr lang="en-US" dirty="0"/>
          </a:p>
        </p:txBody>
      </p:sp>
    </p:spTree>
    <p:extLst>
      <p:ext uri="{BB962C8B-B14F-4D97-AF65-F5344CB8AC3E}">
        <p14:creationId xmlns:p14="http://schemas.microsoft.com/office/powerpoint/2010/main" val="3348491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Mukiibi</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35</a:t>
            </a:fld>
            <a:endParaRPr lang="en-US" dirty="0"/>
          </a:p>
        </p:txBody>
      </p:sp>
    </p:spTree>
    <p:extLst>
      <p:ext uri="{BB962C8B-B14F-4D97-AF65-F5344CB8AC3E}">
        <p14:creationId xmlns:p14="http://schemas.microsoft.com/office/powerpoint/2010/main" val="29272740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Mukiibi</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36</a:t>
            </a:fld>
            <a:endParaRPr lang="en-US" dirty="0"/>
          </a:p>
        </p:txBody>
      </p:sp>
    </p:spTree>
    <p:extLst>
      <p:ext uri="{BB962C8B-B14F-4D97-AF65-F5344CB8AC3E}">
        <p14:creationId xmlns:p14="http://schemas.microsoft.com/office/powerpoint/2010/main" val="1146504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Mukiibi</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37</a:t>
            </a:fld>
            <a:endParaRPr lang="en-US" dirty="0"/>
          </a:p>
        </p:txBody>
      </p:sp>
    </p:spTree>
    <p:extLst>
      <p:ext uri="{BB962C8B-B14F-4D97-AF65-F5344CB8AC3E}">
        <p14:creationId xmlns:p14="http://schemas.microsoft.com/office/powerpoint/2010/main" val="828547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Mukiibi</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38</a:t>
            </a:fld>
            <a:endParaRPr lang="en-US" dirty="0"/>
          </a:p>
        </p:txBody>
      </p:sp>
    </p:spTree>
    <p:extLst>
      <p:ext uri="{BB962C8B-B14F-4D97-AF65-F5344CB8AC3E}">
        <p14:creationId xmlns:p14="http://schemas.microsoft.com/office/powerpoint/2010/main" val="907084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Gashaw</a:t>
            </a:r>
            <a:r>
              <a:rPr lang="en-US" dirty="0"/>
              <a:t>-Gant</a:t>
            </a:r>
          </a:p>
        </p:txBody>
      </p:sp>
      <p:sp>
        <p:nvSpPr>
          <p:cNvPr id="4" name="Slide Number Placeholder 3"/>
          <p:cNvSpPr>
            <a:spLocks noGrp="1"/>
          </p:cNvSpPr>
          <p:nvPr>
            <p:ph type="sldNum" sz="quarter" idx="5"/>
          </p:nvPr>
        </p:nvSpPr>
        <p:spPr/>
        <p:txBody>
          <a:bodyPr/>
          <a:lstStyle/>
          <a:p>
            <a:fld id="{77CBD509-9A7E-174F-AAFD-96D98E8A0FF7}" type="slidenum">
              <a:rPr lang="en-US" smtClean="0"/>
              <a:t>39</a:t>
            </a:fld>
            <a:endParaRPr lang="en-US" dirty="0"/>
          </a:p>
        </p:txBody>
      </p:sp>
    </p:spTree>
    <p:extLst>
      <p:ext uri="{BB962C8B-B14F-4D97-AF65-F5344CB8AC3E}">
        <p14:creationId xmlns:p14="http://schemas.microsoft.com/office/powerpoint/2010/main" val="29177953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Gashaw</a:t>
            </a:r>
            <a:r>
              <a:rPr lang="en-US" dirty="0"/>
              <a:t>-Gant</a:t>
            </a:r>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40</a:t>
            </a:fld>
            <a:endParaRPr lang="en-US" dirty="0"/>
          </a:p>
        </p:txBody>
      </p:sp>
    </p:spTree>
    <p:extLst>
      <p:ext uri="{BB962C8B-B14F-4D97-AF65-F5344CB8AC3E}">
        <p14:creationId xmlns:p14="http://schemas.microsoft.com/office/powerpoint/2010/main" val="29919767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Gashaw</a:t>
            </a:r>
            <a:r>
              <a:rPr lang="en-US" dirty="0"/>
              <a:t>-Gant</a:t>
            </a:r>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41</a:t>
            </a:fld>
            <a:endParaRPr lang="en-US" dirty="0"/>
          </a:p>
        </p:txBody>
      </p:sp>
    </p:spTree>
    <p:extLst>
      <p:ext uri="{BB962C8B-B14F-4D97-AF65-F5344CB8AC3E}">
        <p14:creationId xmlns:p14="http://schemas.microsoft.com/office/powerpoint/2010/main" val="3518492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Gashaw</a:t>
            </a:r>
            <a:r>
              <a:rPr lang="en-US" dirty="0"/>
              <a:t>-Gant</a:t>
            </a:r>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42</a:t>
            </a:fld>
            <a:endParaRPr lang="en-US" dirty="0"/>
          </a:p>
        </p:txBody>
      </p:sp>
    </p:spTree>
    <p:extLst>
      <p:ext uri="{BB962C8B-B14F-4D97-AF65-F5344CB8AC3E}">
        <p14:creationId xmlns:p14="http://schemas.microsoft.com/office/powerpoint/2010/main" val="3862016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Gashaw</a:t>
            </a:r>
            <a:r>
              <a:rPr lang="en-US" dirty="0"/>
              <a:t>-Gant</a:t>
            </a:r>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43</a:t>
            </a:fld>
            <a:endParaRPr lang="en-US" dirty="0"/>
          </a:p>
        </p:txBody>
      </p:sp>
    </p:spTree>
    <p:extLst>
      <p:ext uri="{BB962C8B-B14F-4D97-AF65-F5344CB8AC3E}">
        <p14:creationId xmlns:p14="http://schemas.microsoft.com/office/powerpoint/2010/main" val="813733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Uwazie</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5</a:t>
            </a:fld>
            <a:endParaRPr lang="en-US" dirty="0"/>
          </a:p>
        </p:txBody>
      </p:sp>
    </p:spTree>
    <p:extLst>
      <p:ext uri="{BB962C8B-B14F-4D97-AF65-F5344CB8AC3E}">
        <p14:creationId xmlns:p14="http://schemas.microsoft.com/office/powerpoint/2010/main" val="3329726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Gashaw</a:t>
            </a:r>
            <a:r>
              <a:rPr lang="en-US" dirty="0"/>
              <a:t>-Gant</a:t>
            </a:r>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44</a:t>
            </a:fld>
            <a:endParaRPr lang="en-US" dirty="0"/>
          </a:p>
        </p:txBody>
      </p:sp>
    </p:spTree>
    <p:extLst>
      <p:ext uri="{BB962C8B-B14F-4D97-AF65-F5344CB8AC3E}">
        <p14:creationId xmlns:p14="http://schemas.microsoft.com/office/powerpoint/2010/main" val="877491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Teiahsha</a:t>
            </a:r>
          </a:p>
        </p:txBody>
      </p:sp>
      <p:sp>
        <p:nvSpPr>
          <p:cNvPr id="4" name="Slide Number Placeholder 3"/>
          <p:cNvSpPr>
            <a:spLocks noGrp="1"/>
          </p:cNvSpPr>
          <p:nvPr>
            <p:ph type="sldNum" sz="quarter" idx="5"/>
          </p:nvPr>
        </p:nvSpPr>
        <p:spPr/>
        <p:txBody>
          <a:bodyPr/>
          <a:lstStyle/>
          <a:p>
            <a:fld id="{77CBD509-9A7E-174F-AAFD-96D98E8A0FF7}" type="slidenum">
              <a:rPr lang="en-US" smtClean="0"/>
              <a:t>45</a:t>
            </a:fld>
            <a:endParaRPr lang="en-US" dirty="0"/>
          </a:p>
        </p:txBody>
      </p:sp>
    </p:spTree>
    <p:extLst>
      <p:ext uri="{BB962C8B-B14F-4D97-AF65-F5344CB8AC3E}">
        <p14:creationId xmlns:p14="http://schemas.microsoft.com/office/powerpoint/2010/main" val="1793385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Teiahsha - End with a Poem</a:t>
            </a:r>
          </a:p>
        </p:txBody>
      </p:sp>
      <p:sp>
        <p:nvSpPr>
          <p:cNvPr id="4" name="Slide Number Placeholder 3"/>
          <p:cNvSpPr>
            <a:spLocks noGrp="1"/>
          </p:cNvSpPr>
          <p:nvPr>
            <p:ph type="sldNum" sz="quarter" idx="5"/>
          </p:nvPr>
        </p:nvSpPr>
        <p:spPr/>
        <p:txBody>
          <a:bodyPr/>
          <a:lstStyle/>
          <a:p>
            <a:fld id="{77CBD509-9A7E-174F-AAFD-96D98E8A0FF7}" type="slidenum">
              <a:rPr lang="en-US" smtClean="0"/>
              <a:t>46</a:t>
            </a:fld>
            <a:endParaRPr lang="en-US" dirty="0"/>
          </a:p>
        </p:txBody>
      </p:sp>
    </p:spTree>
    <p:extLst>
      <p:ext uri="{BB962C8B-B14F-4D97-AF65-F5344CB8AC3E}">
        <p14:creationId xmlns:p14="http://schemas.microsoft.com/office/powerpoint/2010/main" val="25068119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Poem by </a:t>
            </a:r>
            <a:r>
              <a:rPr lang="en-US" dirty="0" err="1"/>
              <a:t>Natachi</a:t>
            </a:r>
            <a:r>
              <a:rPr lang="en-US" dirty="0"/>
              <a:t> </a:t>
            </a:r>
            <a:r>
              <a:rPr lang="en-US" dirty="0" err="1"/>
              <a:t>Mez</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47</a:t>
            </a:fld>
            <a:endParaRPr lang="en-US" dirty="0"/>
          </a:p>
        </p:txBody>
      </p:sp>
    </p:spTree>
    <p:extLst>
      <p:ext uri="{BB962C8B-B14F-4D97-AF65-F5344CB8AC3E}">
        <p14:creationId xmlns:p14="http://schemas.microsoft.com/office/powerpoint/2010/main" val="4154660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Teiahsha</a:t>
            </a:r>
          </a:p>
        </p:txBody>
      </p:sp>
      <p:sp>
        <p:nvSpPr>
          <p:cNvPr id="4" name="Slide Number Placeholder 3"/>
          <p:cNvSpPr>
            <a:spLocks noGrp="1"/>
          </p:cNvSpPr>
          <p:nvPr>
            <p:ph type="sldNum" sz="quarter" idx="5"/>
          </p:nvPr>
        </p:nvSpPr>
        <p:spPr/>
        <p:txBody>
          <a:bodyPr/>
          <a:lstStyle/>
          <a:p>
            <a:fld id="{77CBD509-9A7E-174F-AAFD-96D98E8A0FF7}" type="slidenum">
              <a:rPr lang="en-US" smtClean="0"/>
              <a:t>48</a:t>
            </a:fld>
            <a:endParaRPr lang="en-US" dirty="0"/>
          </a:p>
        </p:txBody>
      </p:sp>
    </p:spTree>
    <p:extLst>
      <p:ext uri="{BB962C8B-B14F-4D97-AF65-F5344CB8AC3E}">
        <p14:creationId xmlns:p14="http://schemas.microsoft.com/office/powerpoint/2010/main" val="8548237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Teiahsha</a:t>
            </a:r>
          </a:p>
        </p:txBody>
      </p:sp>
      <p:sp>
        <p:nvSpPr>
          <p:cNvPr id="4" name="Slide Number Placeholder 3"/>
          <p:cNvSpPr>
            <a:spLocks noGrp="1"/>
          </p:cNvSpPr>
          <p:nvPr>
            <p:ph type="sldNum" sz="quarter" idx="5"/>
          </p:nvPr>
        </p:nvSpPr>
        <p:spPr/>
        <p:txBody>
          <a:bodyPr/>
          <a:lstStyle/>
          <a:p>
            <a:fld id="{77CBD509-9A7E-174F-AAFD-96D98E8A0FF7}" type="slidenum">
              <a:rPr lang="en-US" smtClean="0"/>
              <a:t>49</a:t>
            </a:fld>
            <a:endParaRPr lang="en-US" dirty="0"/>
          </a:p>
        </p:txBody>
      </p:sp>
    </p:spTree>
    <p:extLst>
      <p:ext uri="{BB962C8B-B14F-4D97-AF65-F5344CB8AC3E}">
        <p14:creationId xmlns:p14="http://schemas.microsoft.com/office/powerpoint/2010/main" val="6646349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Teiahsha</a:t>
            </a:r>
          </a:p>
        </p:txBody>
      </p:sp>
      <p:sp>
        <p:nvSpPr>
          <p:cNvPr id="4" name="Slide Number Placeholder 3"/>
          <p:cNvSpPr>
            <a:spLocks noGrp="1"/>
          </p:cNvSpPr>
          <p:nvPr>
            <p:ph type="sldNum" sz="quarter" idx="5"/>
          </p:nvPr>
        </p:nvSpPr>
        <p:spPr/>
        <p:txBody>
          <a:bodyPr/>
          <a:lstStyle/>
          <a:p>
            <a:fld id="{77CBD509-9A7E-174F-AAFD-96D98E8A0FF7}" type="slidenum">
              <a:rPr lang="en-US" smtClean="0"/>
              <a:t>52</a:t>
            </a:fld>
            <a:endParaRPr lang="en-US" dirty="0"/>
          </a:p>
        </p:txBody>
      </p:sp>
    </p:spTree>
    <p:extLst>
      <p:ext uri="{BB962C8B-B14F-4D97-AF65-F5344CB8AC3E}">
        <p14:creationId xmlns:p14="http://schemas.microsoft.com/office/powerpoint/2010/main" val="3395841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Meatchem</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53</a:t>
            </a:fld>
            <a:endParaRPr lang="en-US" dirty="0"/>
          </a:p>
        </p:txBody>
      </p:sp>
    </p:spTree>
    <p:extLst>
      <p:ext uri="{BB962C8B-B14F-4D97-AF65-F5344CB8AC3E}">
        <p14:creationId xmlns:p14="http://schemas.microsoft.com/office/powerpoint/2010/main" val="28577779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Meatchem</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54</a:t>
            </a:fld>
            <a:endParaRPr lang="en-US" dirty="0"/>
          </a:p>
        </p:txBody>
      </p:sp>
    </p:spTree>
    <p:extLst>
      <p:ext uri="{BB962C8B-B14F-4D97-AF65-F5344CB8AC3E}">
        <p14:creationId xmlns:p14="http://schemas.microsoft.com/office/powerpoint/2010/main" val="2374563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Meatchem</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55</a:t>
            </a:fld>
            <a:endParaRPr lang="en-US" dirty="0"/>
          </a:p>
        </p:txBody>
      </p:sp>
    </p:spTree>
    <p:extLst>
      <p:ext uri="{BB962C8B-B14F-4D97-AF65-F5344CB8AC3E}">
        <p14:creationId xmlns:p14="http://schemas.microsoft.com/office/powerpoint/2010/main" val="3022662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BD509-9A7E-174F-AAFD-96D98E8A0FF7}" type="slidenum">
              <a:rPr lang="en-US" smtClean="0"/>
              <a:t>7</a:t>
            </a:fld>
            <a:endParaRPr lang="en-US" dirty="0"/>
          </a:p>
        </p:txBody>
      </p:sp>
    </p:spTree>
    <p:extLst>
      <p:ext uri="{BB962C8B-B14F-4D97-AF65-F5344CB8AC3E}">
        <p14:creationId xmlns:p14="http://schemas.microsoft.com/office/powerpoint/2010/main" val="12063422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Meatchem</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56</a:t>
            </a:fld>
            <a:endParaRPr lang="en-US" dirty="0"/>
          </a:p>
        </p:txBody>
      </p:sp>
    </p:spTree>
    <p:extLst>
      <p:ext uri="{BB962C8B-B14F-4D97-AF65-F5344CB8AC3E}">
        <p14:creationId xmlns:p14="http://schemas.microsoft.com/office/powerpoint/2010/main" val="11924961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Meatchem</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57</a:t>
            </a:fld>
            <a:endParaRPr lang="en-US" dirty="0"/>
          </a:p>
        </p:txBody>
      </p:sp>
    </p:spTree>
    <p:extLst>
      <p:ext uri="{BB962C8B-B14F-4D97-AF65-F5344CB8AC3E}">
        <p14:creationId xmlns:p14="http://schemas.microsoft.com/office/powerpoint/2010/main" val="29098928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Meatchem</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58</a:t>
            </a:fld>
            <a:endParaRPr lang="en-US" dirty="0"/>
          </a:p>
        </p:txBody>
      </p:sp>
    </p:spTree>
    <p:extLst>
      <p:ext uri="{BB962C8B-B14F-4D97-AF65-F5344CB8AC3E}">
        <p14:creationId xmlns:p14="http://schemas.microsoft.com/office/powerpoint/2010/main" val="12264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Meatchem</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59</a:t>
            </a:fld>
            <a:endParaRPr lang="en-US" dirty="0"/>
          </a:p>
        </p:txBody>
      </p:sp>
    </p:spTree>
    <p:extLst>
      <p:ext uri="{BB962C8B-B14F-4D97-AF65-F5344CB8AC3E}">
        <p14:creationId xmlns:p14="http://schemas.microsoft.com/office/powerpoint/2010/main" val="33559963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Teiahsha</a:t>
            </a:r>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60</a:t>
            </a:fld>
            <a:endParaRPr lang="en-US" dirty="0"/>
          </a:p>
        </p:txBody>
      </p:sp>
    </p:spTree>
    <p:extLst>
      <p:ext uri="{BB962C8B-B14F-4D97-AF65-F5344CB8AC3E}">
        <p14:creationId xmlns:p14="http://schemas.microsoft.com/office/powerpoint/2010/main" val="36736521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Chumley</a:t>
            </a:r>
          </a:p>
        </p:txBody>
      </p:sp>
      <p:sp>
        <p:nvSpPr>
          <p:cNvPr id="4" name="Slide Number Placeholder 3"/>
          <p:cNvSpPr>
            <a:spLocks noGrp="1"/>
          </p:cNvSpPr>
          <p:nvPr>
            <p:ph type="sldNum" sz="quarter" idx="5"/>
          </p:nvPr>
        </p:nvSpPr>
        <p:spPr/>
        <p:txBody>
          <a:bodyPr/>
          <a:lstStyle/>
          <a:p>
            <a:fld id="{77CBD509-9A7E-174F-AAFD-96D98E8A0FF7}" type="slidenum">
              <a:rPr lang="en-US" smtClean="0"/>
              <a:t>62</a:t>
            </a:fld>
            <a:endParaRPr lang="en-US" dirty="0"/>
          </a:p>
        </p:txBody>
      </p:sp>
    </p:spTree>
    <p:extLst>
      <p:ext uri="{BB962C8B-B14F-4D97-AF65-F5344CB8AC3E}">
        <p14:creationId xmlns:p14="http://schemas.microsoft.com/office/powerpoint/2010/main" val="38977244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Richards</a:t>
            </a:r>
          </a:p>
        </p:txBody>
      </p:sp>
      <p:sp>
        <p:nvSpPr>
          <p:cNvPr id="4" name="Slide Number Placeholder 3"/>
          <p:cNvSpPr>
            <a:spLocks noGrp="1"/>
          </p:cNvSpPr>
          <p:nvPr>
            <p:ph type="sldNum" sz="quarter" idx="5"/>
          </p:nvPr>
        </p:nvSpPr>
        <p:spPr/>
        <p:txBody>
          <a:bodyPr/>
          <a:lstStyle/>
          <a:p>
            <a:fld id="{77CBD509-9A7E-174F-AAFD-96D98E8A0FF7}" type="slidenum">
              <a:rPr lang="en-US" smtClean="0"/>
              <a:t>63</a:t>
            </a:fld>
            <a:endParaRPr lang="en-US" dirty="0"/>
          </a:p>
        </p:txBody>
      </p:sp>
    </p:spTree>
    <p:extLst>
      <p:ext uri="{BB962C8B-B14F-4D97-AF65-F5344CB8AC3E}">
        <p14:creationId xmlns:p14="http://schemas.microsoft.com/office/powerpoint/2010/main" val="28539772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Richards</a:t>
            </a:r>
          </a:p>
        </p:txBody>
      </p:sp>
      <p:sp>
        <p:nvSpPr>
          <p:cNvPr id="4" name="Slide Number Placeholder 3"/>
          <p:cNvSpPr>
            <a:spLocks noGrp="1"/>
          </p:cNvSpPr>
          <p:nvPr>
            <p:ph type="sldNum" sz="quarter" idx="5"/>
          </p:nvPr>
        </p:nvSpPr>
        <p:spPr/>
        <p:txBody>
          <a:bodyPr/>
          <a:lstStyle/>
          <a:p>
            <a:fld id="{77CBD509-9A7E-174F-AAFD-96D98E8A0FF7}" type="slidenum">
              <a:rPr lang="en-US" smtClean="0"/>
              <a:t>64</a:t>
            </a:fld>
            <a:endParaRPr lang="en-US" dirty="0"/>
          </a:p>
        </p:txBody>
      </p:sp>
    </p:spTree>
    <p:extLst>
      <p:ext uri="{BB962C8B-B14F-4D97-AF65-F5344CB8AC3E}">
        <p14:creationId xmlns:p14="http://schemas.microsoft.com/office/powerpoint/2010/main" val="11070508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Richards</a:t>
            </a:r>
          </a:p>
        </p:txBody>
      </p:sp>
      <p:sp>
        <p:nvSpPr>
          <p:cNvPr id="4" name="Slide Number Placeholder 3"/>
          <p:cNvSpPr>
            <a:spLocks noGrp="1"/>
          </p:cNvSpPr>
          <p:nvPr>
            <p:ph type="sldNum" sz="quarter" idx="5"/>
          </p:nvPr>
        </p:nvSpPr>
        <p:spPr/>
        <p:txBody>
          <a:bodyPr/>
          <a:lstStyle/>
          <a:p>
            <a:fld id="{77CBD509-9A7E-174F-AAFD-96D98E8A0FF7}" type="slidenum">
              <a:rPr lang="en-US" smtClean="0"/>
              <a:t>65</a:t>
            </a:fld>
            <a:endParaRPr lang="en-US" dirty="0"/>
          </a:p>
        </p:txBody>
      </p:sp>
    </p:spTree>
    <p:extLst>
      <p:ext uri="{BB962C8B-B14F-4D97-AF65-F5344CB8AC3E}">
        <p14:creationId xmlns:p14="http://schemas.microsoft.com/office/powerpoint/2010/main" val="29771014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Richards</a:t>
            </a:r>
          </a:p>
        </p:txBody>
      </p:sp>
      <p:sp>
        <p:nvSpPr>
          <p:cNvPr id="4" name="Slide Number Placeholder 3"/>
          <p:cNvSpPr>
            <a:spLocks noGrp="1"/>
          </p:cNvSpPr>
          <p:nvPr>
            <p:ph type="sldNum" sz="quarter" idx="5"/>
          </p:nvPr>
        </p:nvSpPr>
        <p:spPr/>
        <p:txBody>
          <a:bodyPr/>
          <a:lstStyle/>
          <a:p>
            <a:fld id="{77CBD509-9A7E-174F-AAFD-96D98E8A0FF7}" type="slidenum">
              <a:rPr lang="en-US" smtClean="0"/>
              <a:t>66</a:t>
            </a:fld>
            <a:endParaRPr lang="en-US" dirty="0"/>
          </a:p>
        </p:txBody>
      </p:sp>
    </p:spTree>
    <p:extLst>
      <p:ext uri="{BB962C8B-B14F-4D97-AF65-F5344CB8AC3E}">
        <p14:creationId xmlns:p14="http://schemas.microsoft.com/office/powerpoint/2010/main" val="1029429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Teiahsha</a:t>
            </a:r>
          </a:p>
        </p:txBody>
      </p:sp>
      <p:sp>
        <p:nvSpPr>
          <p:cNvPr id="4" name="Slide Number Placeholder 3"/>
          <p:cNvSpPr>
            <a:spLocks noGrp="1"/>
          </p:cNvSpPr>
          <p:nvPr>
            <p:ph type="sldNum" sz="quarter" idx="5"/>
          </p:nvPr>
        </p:nvSpPr>
        <p:spPr/>
        <p:txBody>
          <a:bodyPr/>
          <a:lstStyle/>
          <a:p>
            <a:fld id="{77CBD509-9A7E-174F-AAFD-96D98E8A0FF7}" type="slidenum">
              <a:rPr lang="en-US" smtClean="0"/>
              <a:t>10</a:t>
            </a:fld>
            <a:endParaRPr lang="en-US"/>
          </a:p>
        </p:txBody>
      </p:sp>
    </p:spTree>
    <p:extLst>
      <p:ext uri="{BB962C8B-B14F-4D97-AF65-F5344CB8AC3E}">
        <p14:creationId xmlns:p14="http://schemas.microsoft.com/office/powerpoint/2010/main" val="3716099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Richards</a:t>
            </a:r>
          </a:p>
        </p:txBody>
      </p:sp>
      <p:sp>
        <p:nvSpPr>
          <p:cNvPr id="4" name="Slide Number Placeholder 3"/>
          <p:cNvSpPr>
            <a:spLocks noGrp="1"/>
          </p:cNvSpPr>
          <p:nvPr>
            <p:ph type="sldNum" sz="quarter" idx="5"/>
          </p:nvPr>
        </p:nvSpPr>
        <p:spPr/>
        <p:txBody>
          <a:bodyPr/>
          <a:lstStyle/>
          <a:p>
            <a:fld id="{77CBD509-9A7E-174F-AAFD-96D98E8A0FF7}" type="slidenum">
              <a:rPr lang="en-US" smtClean="0"/>
              <a:t>67</a:t>
            </a:fld>
            <a:endParaRPr lang="en-US" dirty="0"/>
          </a:p>
        </p:txBody>
      </p:sp>
    </p:spTree>
    <p:extLst>
      <p:ext uri="{BB962C8B-B14F-4D97-AF65-F5344CB8AC3E}">
        <p14:creationId xmlns:p14="http://schemas.microsoft.com/office/powerpoint/2010/main" val="515833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Tomori</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68</a:t>
            </a:fld>
            <a:endParaRPr lang="en-US" dirty="0"/>
          </a:p>
        </p:txBody>
      </p:sp>
    </p:spTree>
    <p:extLst>
      <p:ext uri="{BB962C8B-B14F-4D97-AF65-F5344CB8AC3E}">
        <p14:creationId xmlns:p14="http://schemas.microsoft.com/office/powerpoint/2010/main" val="19194735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Tomori</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69</a:t>
            </a:fld>
            <a:endParaRPr lang="en-US" dirty="0"/>
          </a:p>
        </p:txBody>
      </p:sp>
    </p:spTree>
    <p:extLst>
      <p:ext uri="{BB962C8B-B14F-4D97-AF65-F5344CB8AC3E}">
        <p14:creationId xmlns:p14="http://schemas.microsoft.com/office/powerpoint/2010/main" val="18050068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Tomori</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70</a:t>
            </a:fld>
            <a:endParaRPr lang="en-US" dirty="0"/>
          </a:p>
        </p:txBody>
      </p:sp>
    </p:spTree>
    <p:extLst>
      <p:ext uri="{BB962C8B-B14F-4D97-AF65-F5344CB8AC3E}">
        <p14:creationId xmlns:p14="http://schemas.microsoft.com/office/powerpoint/2010/main" val="42238140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Tomori</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71</a:t>
            </a:fld>
            <a:endParaRPr lang="en-US" dirty="0"/>
          </a:p>
        </p:txBody>
      </p:sp>
    </p:spTree>
    <p:extLst>
      <p:ext uri="{BB962C8B-B14F-4D97-AF65-F5344CB8AC3E}">
        <p14:creationId xmlns:p14="http://schemas.microsoft.com/office/powerpoint/2010/main" val="1777910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Ihejirika</a:t>
            </a:r>
            <a:endParaRPr lang="en-US" dirty="0"/>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72</a:t>
            </a:fld>
            <a:endParaRPr lang="en-US" dirty="0"/>
          </a:p>
        </p:txBody>
      </p:sp>
    </p:spTree>
    <p:extLst>
      <p:ext uri="{BB962C8B-B14F-4D97-AF65-F5344CB8AC3E}">
        <p14:creationId xmlns:p14="http://schemas.microsoft.com/office/powerpoint/2010/main" val="37393467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Teiahsha</a:t>
            </a:r>
          </a:p>
        </p:txBody>
      </p:sp>
      <p:sp>
        <p:nvSpPr>
          <p:cNvPr id="4" name="Slide Number Placeholder 3"/>
          <p:cNvSpPr>
            <a:spLocks noGrp="1"/>
          </p:cNvSpPr>
          <p:nvPr>
            <p:ph type="sldNum" sz="quarter" idx="5"/>
          </p:nvPr>
        </p:nvSpPr>
        <p:spPr/>
        <p:txBody>
          <a:bodyPr/>
          <a:lstStyle/>
          <a:p>
            <a:fld id="{77CBD509-9A7E-174F-AAFD-96D98E8A0FF7}" type="slidenum">
              <a:rPr lang="en-US" smtClean="0"/>
              <a:t>73</a:t>
            </a:fld>
            <a:endParaRPr lang="en-US" dirty="0"/>
          </a:p>
        </p:txBody>
      </p:sp>
    </p:spTree>
    <p:extLst>
      <p:ext uri="{BB962C8B-B14F-4D97-AF65-F5344CB8AC3E}">
        <p14:creationId xmlns:p14="http://schemas.microsoft.com/office/powerpoint/2010/main" val="32163782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Teiahsha</a:t>
            </a:r>
          </a:p>
        </p:txBody>
      </p:sp>
      <p:sp>
        <p:nvSpPr>
          <p:cNvPr id="4" name="Slide Number Placeholder 3"/>
          <p:cNvSpPr>
            <a:spLocks noGrp="1"/>
          </p:cNvSpPr>
          <p:nvPr>
            <p:ph type="sldNum" sz="quarter" idx="5"/>
          </p:nvPr>
        </p:nvSpPr>
        <p:spPr/>
        <p:txBody>
          <a:bodyPr/>
          <a:lstStyle/>
          <a:p>
            <a:fld id="{77CBD509-9A7E-174F-AAFD-96D98E8A0FF7}" type="slidenum">
              <a:rPr lang="en-US" smtClean="0"/>
              <a:t>74</a:t>
            </a:fld>
            <a:endParaRPr lang="en-US" dirty="0"/>
          </a:p>
        </p:txBody>
      </p:sp>
    </p:spTree>
    <p:extLst>
      <p:ext uri="{BB962C8B-B14F-4D97-AF65-F5344CB8AC3E}">
        <p14:creationId xmlns:p14="http://schemas.microsoft.com/office/powerpoint/2010/main" val="21535541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Teiahsha</a:t>
            </a:r>
          </a:p>
        </p:txBody>
      </p:sp>
      <p:sp>
        <p:nvSpPr>
          <p:cNvPr id="4" name="Slide Number Placeholder 3"/>
          <p:cNvSpPr>
            <a:spLocks noGrp="1"/>
          </p:cNvSpPr>
          <p:nvPr>
            <p:ph type="sldNum" sz="quarter" idx="5"/>
          </p:nvPr>
        </p:nvSpPr>
        <p:spPr/>
        <p:txBody>
          <a:bodyPr/>
          <a:lstStyle/>
          <a:p>
            <a:fld id="{77CBD509-9A7E-174F-AAFD-96D98E8A0FF7}" type="slidenum">
              <a:rPr lang="en-US" smtClean="0"/>
              <a:t>75</a:t>
            </a:fld>
            <a:endParaRPr lang="en-US" dirty="0"/>
          </a:p>
        </p:txBody>
      </p:sp>
    </p:spTree>
    <p:extLst>
      <p:ext uri="{BB962C8B-B14F-4D97-AF65-F5344CB8AC3E}">
        <p14:creationId xmlns:p14="http://schemas.microsoft.com/office/powerpoint/2010/main" val="2328942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Teiahsha</a:t>
            </a:r>
          </a:p>
        </p:txBody>
      </p:sp>
      <p:sp>
        <p:nvSpPr>
          <p:cNvPr id="4" name="Slide Number Placeholder 3"/>
          <p:cNvSpPr>
            <a:spLocks noGrp="1"/>
          </p:cNvSpPr>
          <p:nvPr>
            <p:ph type="sldNum" sz="quarter" idx="5"/>
          </p:nvPr>
        </p:nvSpPr>
        <p:spPr/>
        <p:txBody>
          <a:bodyPr/>
          <a:lstStyle/>
          <a:p>
            <a:fld id="{77CBD509-9A7E-174F-AAFD-96D98E8A0FF7}" type="slidenum">
              <a:rPr lang="en-US" smtClean="0"/>
              <a:t>76</a:t>
            </a:fld>
            <a:endParaRPr lang="en-US" dirty="0"/>
          </a:p>
        </p:txBody>
      </p:sp>
    </p:spTree>
    <p:extLst>
      <p:ext uri="{BB962C8B-B14F-4D97-AF65-F5344CB8AC3E}">
        <p14:creationId xmlns:p14="http://schemas.microsoft.com/office/powerpoint/2010/main" val="1787731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Teiahsha</a:t>
            </a:r>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11</a:t>
            </a:fld>
            <a:endParaRPr lang="en-US" dirty="0"/>
          </a:p>
        </p:txBody>
      </p:sp>
    </p:spTree>
    <p:extLst>
      <p:ext uri="{BB962C8B-B14F-4D97-AF65-F5344CB8AC3E}">
        <p14:creationId xmlns:p14="http://schemas.microsoft.com/office/powerpoint/2010/main" val="41943918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Guadalupe</a:t>
            </a:r>
          </a:p>
        </p:txBody>
      </p:sp>
      <p:sp>
        <p:nvSpPr>
          <p:cNvPr id="4" name="Slide Number Placeholder 3"/>
          <p:cNvSpPr>
            <a:spLocks noGrp="1"/>
          </p:cNvSpPr>
          <p:nvPr>
            <p:ph type="sldNum" sz="quarter" idx="5"/>
          </p:nvPr>
        </p:nvSpPr>
        <p:spPr/>
        <p:txBody>
          <a:bodyPr/>
          <a:lstStyle/>
          <a:p>
            <a:fld id="{77CBD509-9A7E-174F-AAFD-96D98E8A0FF7}" type="slidenum">
              <a:rPr lang="en-US" smtClean="0"/>
              <a:t>79</a:t>
            </a:fld>
            <a:endParaRPr lang="en-US" dirty="0"/>
          </a:p>
        </p:txBody>
      </p:sp>
    </p:spTree>
    <p:extLst>
      <p:ext uri="{BB962C8B-B14F-4D97-AF65-F5344CB8AC3E}">
        <p14:creationId xmlns:p14="http://schemas.microsoft.com/office/powerpoint/2010/main" val="1232831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Haggins</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80</a:t>
            </a:fld>
            <a:endParaRPr lang="en-US" dirty="0"/>
          </a:p>
        </p:txBody>
      </p:sp>
    </p:spTree>
    <p:extLst>
      <p:ext uri="{BB962C8B-B14F-4D97-AF65-F5344CB8AC3E}">
        <p14:creationId xmlns:p14="http://schemas.microsoft.com/office/powerpoint/2010/main" val="7071055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Haggins</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81</a:t>
            </a:fld>
            <a:endParaRPr lang="en-US" dirty="0"/>
          </a:p>
        </p:txBody>
      </p:sp>
    </p:spTree>
    <p:extLst>
      <p:ext uri="{BB962C8B-B14F-4D97-AF65-F5344CB8AC3E}">
        <p14:creationId xmlns:p14="http://schemas.microsoft.com/office/powerpoint/2010/main" val="7887763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Haggins</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82</a:t>
            </a:fld>
            <a:endParaRPr lang="en-US" dirty="0"/>
          </a:p>
        </p:txBody>
      </p:sp>
    </p:spTree>
    <p:extLst>
      <p:ext uri="{BB962C8B-B14F-4D97-AF65-F5344CB8AC3E}">
        <p14:creationId xmlns:p14="http://schemas.microsoft.com/office/powerpoint/2010/main" val="7535874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Haggins</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83</a:t>
            </a:fld>
            <a:endParaRPr lang="en-US" dirty="0"/>
          </a:p>
        </p:txBody>
      </p:sp>
    </p:spTree>
    <p:extLst>
      <p:ext uri="{BB962C8B-B14F-4D97-AF65-F5344CB8AC3E}">
        <p14:creationId xmlns:p14="http://schemas.microsoft.com/office/powerpoint/2010/main" val="35498766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Haggins</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84</a:t>
            </a:fld>
            <a:endParaRPr lang="en-US" dirty="0"/>
          </a:p>
        </p:txBody>
      </p:sp>
    </p:spTree>
    <p:extLst>
      <p:ext uri="{BB962C8B-B14F-4D97-AF65-F5344CB8AC3E}">
        <p14:creationId xmlns:p14="http://schemas.microsoft.com/office/powerpoint/2010/main" val="13996829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Teiahsha</a:t>
            </a:r>
          </a:p>
        </p:txBody>
      </p:sp>
      <p:sp>
        <p:nvSpPr>
          <p:cNvPr id="4" name="Slide Number Placeholder 3"/>
          <p:cNvSpPr>
            <a:spLocks noGrp="1"/>
          </p:cNvSpPr>
          <p:nvPr>
            <p:ph type="sldNum" sz="quarter" idx="5"/>
          </p:nvPr>
        </p:nvSpPr>
        <p:spPr/>
        <p:txBody>
          <a:bodyPr/>
          <a:lstStyle/>
          <a:p>
            <a:fld id="{77CBD509-9A7E-174F-AAFD-96D98E8A0FF7}" type="slidenum">
              <a:rPr lang="en-US" smtClean="0"/>
              <a:t>85</a:t>
            </a:fld>
            <a:endParaRPr lang="en-US" dirty="0"/>
          </a:p>
        </p:txBody>
      </p:sp>
    </p:spTree>
    <p:extLst>
      <p:ext uri="{BB962C8B-B14F-4D97-AF65-F5344CB8AC3E}">
        <p14:creationId xmlns:p14="http://schemas.microsoft.com/office/powerpoint/2010/main" val="36548565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Tiangay</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86</a:t>
            </a:fld>
            <a:endParaRPr lang="en-US" dirty="0"/>
          </a:p>
        </p:txBody>
      </p:sp>
    </p:spTree>
    <p:extLst>
      <p:ext uri="{BB962C8B-B14F-4D97-AF65-F5344CB8AC3E}">
        <p14:creationId xmlns:p14="http://schemas.microsoft.com/office/powerpoint/2010/main" val="17345201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Tiangay</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87</a:t>
            </a:fld>
            <a:endParaRPr lang="en-US" dirty="0"/>
          </a:p>
        </p:txBody>
      </p:sp>
    </p:spTree>
    <p:extLst>
      <p:ext uri="{BB962C8B-B14F-4D97-AF65-F5344CB8AC3E}">
        <p14:creationId xmlns:p14="http://schemas.microsoft.com/office/powerpoint/2010/main" val="8063362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Tiangay</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88</a:t>
            </a:fld>
            <a:endParaRPr lang="en-US" dirty="0"/>
          </a:p>
        </p:txBody>
      </p:sp>
    </p:spTree>
    <p:extLst>
      <p:ext uri="{BB962C8B-B14F-4D97-AF65-F5344CB8AC3E}">
        <p14:creationId xmlns:p14="http://schemas.microsoft.com/office/powerpoint/2010/main" val="1640613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Teiahsha</a:t>
            </a:r>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12</a:t>
            </a:fld>
            <a:endParaRPr lang="en-US" dirty="0"/>
          </a:p>
        </p:txBody>
      </p:sp>
    </p:spTree>
    <p:extLst>
      <p:ext uri="{BB962C8B-B14F-4D97-AF65-F5344CB8AC3E}">
        <p14:creationId xmlns:p14="http://schemas.microsoft.com/office/powerpoint/2010/main" val="15177455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Tiangay</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89</a:t>
            </a:fld>
            <a:endParaRPr lang="en-US" dirty="0"/>
          </a:p>
        </p:txBody>
      </p:sp>
    </p:spTree>
    <p:extLst>
      <p:ext uri="{BB962C8B-B14F-4D97-AF65-F5344CB8AC3E}">
        <p14:creationId xmlns:p14="http://schemas.microsoft.com/office/powerpoint/2010/main" val="12532807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Tiangay</a:t>
            </a:r>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90</a:t>
            </a:fld>
            <a:endParaRPr lang="en-US" dirty="0"/>
          </a:p>
        </p:txBody>
      </p:sp>
    </p:spTree>
    <p:extLst>
      <p:ext uri="{BB962C8B-B14F-4D97-AF65-F5344CB8AC3E}">
        <p14:creationId xmlns:p14="http://schemas.microsoft.com/office/powerpoint/2010/main" val="41718722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Teiahsha</a:t>
            </a:r>
          </a:p>
        </p:txBody>
      </p:sp>
      <p:sp>
        <p:nvSpPr>
          <p:cNvPr id="4" name="Slide Number Placeholder 3"/>
          <p:cNvSpPr>
            <a:spLocks noGrp="1"/>
          </p:cNvSpPr>
          <p:nvPr>
            <p:ph type="sldNum" sz="quarter" idx="5"/>
          </p:nvPr>
        </p:nvSpPr>
        <p:spPr/>
        <p:txBody>
          <a:bodyPr/>
          <a:lstStyle/>
          <a:p>
            <a:fld id="{77CBD509-9A7E-174F-AAFD-96D98E8A0FF7}" type="slidenum">
              <a:rPr lang="en-US" smtClean="0"/>
              <a:t>91</a:t>
            </a:fld>
            <a:endParaRPr lang="en-US" dirty="0"/>
          </a:p>
        </p:txBody>
      </p:sp>
    </p:spTree>
    <p:extLst>
      <p:ext uri="{BB962C8B-B14F-4D97-AF65-F5344CB8AC3E}">
        <p14:creationId xmlns:p14="http://schemas.microsoft.com/office/powerpoint/2010/main" val="20973114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Teiahsha</a:t>
            </a:r>
          </a:p>
        </p:txBody>
      </p:sp>
      <p:sp>
        <p:nvSpPr>
          <p:cNvPr id="4" name="Slide Number Placeholder 3"/>
          <p:cNvSpPr>
            <a:spLocks noGrp="1"/>
          </p:cNvSpPr>
          <p:nvPr>
            <p:ph type="sldNum" sz="quarter" idx="5"/>
          </p:nvPr>
        </p:nvSpPr>
        <p:spPr/>
        <p:txBody>
          <a:bodyPr/>
          <a:lstStyle/>
          <a:p>
            <a:fld id="{77CBD509-9A7E-174F-AAFD-96D98E8A0FF7}" type="slidenum">
              <a:rPr lang="en-US" smtClean="0"/>
              <a:t>92</a:t>
            </a:fld>
            <a:endParaRPr lang="en-US" dirty="0"/>
          </a:p>
        </p:txBody>
      </p:sp>
    </p:spTree>
    <p:extLst>
      <p:ext uri="{BB962C8B-B14F-4D97-AF65-F5344CB8AC3E}">
        <p14:creationId xmlns:p14="http://schemas.microsoft.com/office/powerpoint/2010/main" val="33431869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Jones &amp; </a:t>
            </a:r>
            <a:r>
              <a:rPr lang="en-US"/>
              <a:t>Barata</a:t>
            </a:r>
          </a:p>
        </p:txBody>
      </p:sp>
      <p:sp>
        <p:nvSpPr>
          <p:cNvPr id="4" name="Slide Number Placeholder 3"/>
          <p:cNvSpPr>
            <a:spLocks noGrp="1"/>
          </p:cNvSpPr>
          <p:nvPr>
            <p:ph type="sldNum" sz="quarter" idx="5"/>
          </p:nvPr>
        </p:nvSpPr>
        <p:spPr/>
        <p:txBody>
          <a:bodyPr/>
          <a:lstStyle/>
          <a:p>
            <a:fld id="{77CBD509-9A7E-174F-AAFD-96D98E8A0FF7}" type="slidenum">
              <a:rPr lang="en-US" smtClean="0"/>
              <a:t>93</a:t>
            </a:fld>
            <a:endParaRPr lang="en-US" dirty="0"/>
          </a:p>
        </p:txBody>
      </p:sp>
    </p:spTree>
    <p:extLst>
      <p:ext uri="{BB962C8B-B14F-4D97-AF65-F5344CB8AC3E}">
        <p14:creationId xmlns:p14="http://schemas.microsoft.com/office/powerpoint/2010/main" val="2458307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Teiahsha</a:t>
            </a:r>
          </a:p>
          <a:p>
            <a:endParaRPr lang="en-US" dirty="0"/>
          </a:p>
        </p:txBody>
      </p:sp>
      <p:sp>
        <p:nvSpPr>
          <p:cNvPr id="4" name="Slide Number Placeholder 3"/>
          <p:cNvSpPr>
            <a:spLocks noGrp="1"/>
          </p:cNvSpPr>
          <p:nvPr>
            <p:ph type="sldNum" sz="quarter" idx="5"/>
          </p:nvPr>
        </p:nvSpPr>
        <p:spPr/>
        <p:txBody>
          <a:bodyPr/>
          <a:lstStyle/>
          <a:p>
            <a:fld id="{77CBD509-9A7E-174F-AAFD-96D98E8A0FF7}" type="slidenum">
              <a:rPr lang="en-US" smtClean="0"/>
              <a:t>13</a:t>
            </a:fld>
            <a:endParaRPr lang="en-US" dirty="0"/>
          </a:p>
        </p:txBody>
      </p:sp>
    </p:spTree>
    <p:extLst>
      <p:ext uri="{BB962C8B-B14F-4D97-AF65-F5344CB8AC3E}">
        <p14:creationId xmlns:p14="http://schemas.microsoft.com/office/powerpoint/2010/main" val="2504208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FE7391-0724-1449-84CF-39F6DF766D94}" type="datetimeFigureOut">
              <a:rPr lang="en-US" smtClean="0"/>
              <a:t>10/18/20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695DE9-5ACD-F84D-ACCF-2FD5529F217A}" type="slidenum">
              <a:rPr lang="en-US" smtClean="0"/>
              <a:t>‹#›</a:t>
            </a:fld>
            <a:endParaRPr lang="en-US" dirty="0"/>
          </a:p>
        </p:txBody>
      </p:sp>
    </p:spTree>
    <p:extLst>
      <p:ext uri="{BB962C8B-B14F-4D97-AF65-F5344CB8AC3E}">
        <p14:creationId xmlns:p14="http://schemas.microsoft.com/office/powerpoint/2010/main" val="1359836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FE7391-0724-1449-84CF-39F6DF766D94}" type="datetimeFigureOut">
              <a:rPr lang="en-US" smtClean="0"/>
              <a:t>10/18/20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695DE9-5ACD-F84D-ACCF-2FD5529F217A}" type="slidenum">
              <a:rPr lang="en-US" smtClean="0"/>
              <a:t>‹#›</a:t>
            </a:fld>
            <a:endParaRPr lang="en-US" dirty="0"/>
          </a:p>
        </p:txBody>
      </p:sp>
    </p:spTree>
    <p:extLst>
      <p:ext uri="{BB962C8B-B14F-4D97-AF65-F5344CB8AC3E}">
        <p14:creationId xmlns:p14="http://schemas.microsoft.com/office/powerpoint/2010/main" val="1428968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FE7391-0724-1449-84CF-39F6DF766D94}" type="datetimeFigureOut">
              <a:rPr lang="en-US" smtClean="0"/>
              <a:t>10/18/20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695DE9-5ACD-F84D-ACCF-2FD5529F217A}" type="slidenum">
              <a:rPr lang="en-US" smtClean="0"/>
              <a:t>‹#›</a:t>
            </a:fld>
            <a:endParaRPr lang="en-US" dirty="0"/>
          </a:p>
        </p:txBody>
      </p:sp>
    </p:spTree>
    <p:extLst>
      <p:ext uri="{BB962C8B-B14F-4D97-AF65-F5344CB8AC3E}">
        <p14:creationId xmlns:p14="http://schemas.microsoft.com/office/powerpoint/2010/main" val="223020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page">
    <p:spTree>
      <p:nvGrpSpPr>
        <p:cNvPr id="1" name=""/>
        <p:cNvGrpSpPr/>
        <p:nvPr/>
      </p:nvGrpSpPr>
      <p:grpSpPr>
        <a:xfrm>
          <a:off x="0" y="0"/>
          <a:ext cx="0" cy="0"/>
          <a:chOff x="0" y="0"/>
          <a:chExt cx="0" cy="0"/>
        </a:xfrm>
      </p:grpSpPr>
      <p:sp>
        <p:nvSpPr>
          <p:cNvPr id="119" name="Picture Placeholder 2"/>
          <p:cNvSpPr>
            <a:spLocks noGrp="1"/>
          </p:cNvSpPr>
          <p:nvPr>
            <p:ph type="pic" sz="quarter" idx="13"/>
          </p:nvPr>
        </p:nvSpPr>
        <p:spPr>
          <a:xfrm>
            <a:off x="1560842" y="1382712"/>
            <a:ext cx="1706564" cy="1706565"/>
          </a:xfrm>
          <a:prstGeom prst="rect">
            <a:avLst/>
          </a:prstGeom>
        </p:spPr>
        <p:txBody>
          <a:bodyPr lIns="91439" rIns="91439">
            <a:noAutofit/>
          </a:bodyPr>
          <a:lstStyle/>
          <a:p>
            <a:endParaRPr dirty="0"/>
          </a:p>
        </p:txBody>
      </p:sp>
      <p:sp>
        <p:nvSpPr>
          <p:cNvPr id="120" name="Picture Placeholder 2"/>
          <p:cNvSpPr>
            <a:spLocks noGrp="1"/>
          </p:cNvSpPr>
          <p:nvPr>
            <p:ph type="pic" sz="quarter" idx="14"/>
          </p:nvPr>
        </p:nvSpPr>
        <p:spPr>
          <a:xfrm>
            <a:off x="3454689" y="1382712"/>
            <a:ext cx="1706564" cy="1706564"/>
          </a:xfrm>
          <a:prstGeom prst="rect">
            <a:avLst/>
          </a:prstGeom>
        </p:spPr>
        <p:txBody>
          <a:bodyPr lIns="91439" rIns="91439">
            <a:noAutofit/>
          </a:bodyPr>
          <a:lstStyle/>
          <a:p>
            <a:endParaRPr dirty="0"/>
          </a:p>
        </p:txBody>
      </p:sp>
      <p:sp>
        <p:nvSpPr>
          <p:cNvPr id="121" name="Picture Placeholder 2"/>
          <p:cNvSpPr>
            <a:spLocks noGrp="1"/>
          </p:cNvSpPr>
          <p:nvPr>
            <p:ph type="pic" sz="quarter" idx="15"/>
          </p:nvPr>
        </p:nvSpPr>
        <p:spPr>
          <a:xfrm>
            <a:off x="5348539" y="1382712"/>
            <a:ext cx="1706564" cy="1706564"/>
          </a:xfrm>
          <a:prstGeom prst="rect">
            <a:avLst/>
          </a:prstGeom>
        </p:spPr>
        <p:txBody>
          <a:bodyPr lIns="91439" rIns="91439">
            <a:noAutofit/>
          </a:bodyPr>
          <a:lstStyle/>
          <a:p>
            <a:endParaRPr dirty="0"/>
          </a:p>
        </p:txBody>
      </p:sp>
      <p:sp>
        <p:nvSpPr>
          <p:cNvPr id="122" name="Picture Placeholder 2"/>
          <p:cNvSpPr>
            <a:spLocks noGrp="1"/>
          </p:cNvSpPr>
          <p:nvPr>
            <p:ph type="pic" sz="quarter" idx="16"/>
          </p:nvPr>
        </p:nvSpPr>
        <p:spPr>
          <a:xfrm>
            <a:off x="7242386" y="1382712"/>
            <a:ext cx="1706564" cy="1706564"/>
          </a:xfrm>
          <a:prstGeom prst="rect">
            <a:avLst/>
          </a:prstGeom>
        </p:spPr>
        <p:txBody>
          <a:bodyPr lIns="91439" rIns="91439">
            <a:noAutofit/>
          </a:bodyPr>
          <a:lstStyle/>
          <a:p>
            <a:endParaRPr dirty="0"/>
          </a:p>
        </p:txBody>
      </p:sp>
      <p:sp>
        <p:nvSpPr>
          <p:cNvPr id="123" name="Picture Placeholder 2"/>
          <p:cNvSpPr>
            <a:spLocks noGrp="1"/>
          </p:cNvSpPr>
          <p:nvPr>
            <p:ph type="pic" sz="quarter" idx="17"/>
          </p:nvPr>
        </p:nvSpPr>
        <p:spPr>
          <a:xfrm>
            <a:off x="9136236" y="1382712"/>
            <a:ext cx="1706564" cy="1706564"/>
          </a:xfrm>
          <a:prstGeom prst="rect">
            <a:avLst/>
          </a:prstGeom>
        </p:spPr>
        <p:txBody>
          <a:bodyPr lIns="91439" rIns="91439">
            <a:noAutofit/>
          </a:bodyPr>
          <a:lstStyle/>
          <a:p>
            <a:endParaRPr dirty="0"/>
          </a:p>
        </p:txBody>
      </p:sp>
      <p:sp>
        <p:nvSpPr>
          <p:cNvPr id="124" name="Picture Placeholder 2"/>
          <p:cNvSpPr>
            <a:spLocks noGrp="1"/>
          </p:cNvSpPr>
          <p:nvPr>
            <p:ph type="pic" sz="quarter" idx="18"/>
          </p:nvPr>
        </p:nvSpPr>
        <p:spPr>
          <a:xfrm>
            <a:off x="1560842" y="3254259"/>
            <a:ext cx="1706564" cy="1706564"/>
          </a:xfrm>
          <a:prstGeom prst="rect">
            <a:avLst/>
          </a:prstGeom>
        </p:spPr>
        <p:txBody>
          <a:bodyPr lIns="91439" rIns="91439">
            <a:noAutofit/>
          </a:bodyPr>
          <a:lstStyle/>
          <a:p>
            <a:endParaRPr dirty="0"/>
          </a:p>
        </p:txBody>
      </p:sp>
      <p:sp>
        <p:nvSpPr>
          <p:cNvPr id="125" name="Picture Placeholder 2"/>
          <p:cNvSpPr>
            <a:spLocks noGrp="1"/>
          </p:cNvSpPr>
          <p:nvPr>
            <p:ph type="pic" sz="quarter" idx="19"/>
          </p:nvPr>
        </p:nvSpPr>
        <p:spPr>
          <a:xfrm>
            <a:off x="3454689" y="3254257"/>
            <a:ext cx="1706564" cy="1706565"/>
          </a:xfrm>
          <a:prstGeom prst="rect">
            <a:avLst/>
          </a:prstGeom>
        </p:spPr>
        <p:txBody>
          <a:bodyPr lIns="91439" rIns="91439">
            <a:noAutofit/>
          </a:bodyPr>
          <a:lstStyle/>
          <a:p>
            <a:endParaRPr dirty="0"/>
          </a:p>
        </p:txBody>
      </p:sp>
      <p:sp>
        <p:nvSpPr>
          <p:cNvPr id="126" name="Picture Placeholder 2"/>
          <p:cNvSpPr>
            <a:spLocks noGrp="1"/>
          </p:cNvSpPr>
          <p:nvPr>
            <p:ph type="pic" sz="quarter" idx="20"/>
          </p:nvPr>
        </p:nvSpPr>
        <p:spPr>
          <a:xfrm>
            <a:off x="5348539" y="3254257"/>
            <a:ext cx="1706564" cy="1706565"/>
          </a:xfrm>
          <a:prstGeom prst="rect">
            <a:avLst/>
          </a:prstGeom>
        </p:spPr>
        <p:txBody>
          <a:bodyPr lIns="91439" rIns="91439">
            <a:noAutofit/>
          </a:bodyPr>
          <a:lstStyle/>
          <a:p>
            <a:endParaRPr dirty="0"/>
          </a:p>
        </p:txBody>
      </p:sp>
      <p:sp>
        <p:nvSpPr>
          <p:cNvPr id="127" name="Picture Placeholder 2"/>
          <p:cNvSpPr>
            <a:spLocks noGrp="1"/>
          </p:cNvSpPr>
          <p:nvPr>
            <p:ph type="pic" sz="quarter" idx="21"/>
          </p:nvPr>
        </p:nvSpPr>
        <p:spPr>
          <a:xfrm>
            <a:off x="7242386" y="3254257"/>
            <a:ext cx="1706564" cy="1706565"/>
          </a:xfrm>
          <a:prstGeom prst="rect">
            <a:avLst/>
          </a:prstGeom>
        </p:spPr>
        <p:txBody>
          <a:bodyPr lIns="91439" rIns="91439">
            <a:noAutofit/>
          </a:bodyPr>
          <a:lstStyle/>
          <a:p>
            <a:endParaRPr dirty="0"/>
          </a:p>
        </p:txBody>
      </p:sp>
      <p:sp>
        <p:nvSpPr>
          <p:cNvPr id="128" name="Picture Placeholder 2"/>
          <p:cNvSpPr>
            <a:spLocks noGrp="1"/>
          </p:cNvSpPr>
          <p:nvPr>
            <p:ph type="pic" sz="quarter" idx="22"/>
          </p:nvPr>
        </p:nvSpPr>
        <p:spPr>
          <a:xfrm>
            <a:off x="9136236" y="3254257"/>
            <a:ext cx="1706564" cy="1706565"/>
          </a:xfrm>
          <a:prstGeom prst="rect">
            <a:avLst/>
          </a:prstGeom>
        </p:spPr>
        <p:txBody>
          <a:bodyPr lIns="91439" rIns="91439">
            <a:noAutofit/>
          </a:bodyPr>
          <a:lstStyle/>
          <a:p>
            <a:endParaRPr dirty="0"/>
          </a:p>
        </p:txBody>
      </p:sp>
      <p:sp>
        <p:nvSpPr>
          <p:cNvPr id="129"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295437508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A8D553-70B1-4C25-887B-D0AF0A6C9CF0}" type="datetimeFigureOut">
              <a:rPr lang="en-US" smtClean="0"/>
              <a:t>10/18/20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362082-341D-4882-BB4A-FCACDC15E612}" type="slidenum">
              <a:rPr lang="en-US" smtClean="0"/>
              <a:t>‹#›</a:t>
            </a:fld>
            <a:endParaRPr lang="en-US"/>
          </a:p>
        </p:txBody>
      </p:sp>
    </p:spTree>
    <p:extLst>
      <p:ext uri="{BB962C8B-B14F-4D97-AF65-F5344CB8AC3E}">
        <p14:creationId xmlns:p14="http://schemas.microsoft.com/office/powerpoint/2010/main" val="3843631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FE7391-0724-1449-84CF-39F6DF766D94}" type="datetimeFigureOut">
              <a:rPr lang="en-US" smtClean="0"/>
              <a:t>10/18/20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695DE9-5ACD-F84D-ACCF-2FD5529F217A}" type="slidenum">
              <a:rPr lang="en-US" smtClean="0"/>
              <a:t>‹#›</a:t>
            </a:fld>
            <a:endParaRPr lang="en-US" dirty="0"/>
          </a:p>
        </p:txBody>
      </p:sp>
    </p:spTree>
    <p:extLst>
      <p:ext uri="{BB962C8B-B14F-4D97-AF65-F5344CB8AC3E}">
        <p14:creationId xmlns:p14="http://schemas.microsoft.com/office/powerpoint/2010/main" val="1827317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FE7391-0724-1449-84CF-39F6DF766D94}" type="datetimeFigureOut">
              <a:rPr lang="en-US" smtClean="0"/>
              <a:t>10/18/20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695DE9-5ACD-F84D-ACCF-2FD5529F217A}" type="slidenum">
              <a:rPr lang="en-US" smtClean="0"/>
              <a:t>‹#›</a:t>
            </a:fld>
            <a:endParaRPr lang="en-US" dirty="0"/>
          </a:p>
        </p:txBody>
      </p:sp>
    </p:spTree>
    <p:extLst>
      <p:ext uri="{BB962C8B-B14F-4D97-AF65-F5344CB8AC3E}">
        <p14:creationId xmlns:p14="http://schemas.microsoft.com/office/powerpoint/2010/main" val="1698833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FE7391-0724-1449-84CF-39F6DF766D94}" type="datetimeFigureOut">
              <a:rPr lang="en-US" smtClean="0"/>
              <a:t>10/18/20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695DE9-5ACD-F84D-ACCF-2FD5529F217A}" type="slidenum">
              <a:rPr lang="en-US" smtClean="0"/>
              <a:t>‹#›</a:t>
            </a:fld>
            <a:endParaRPr lang="en-US" dirty="0"/>
          </a:p>
        </p:txBody>
      </p:sp>
    </p:spTree>
    <p:extLst>
      <p:ext uri="{BB962C8B-B14F-4D97-AF65-F5344CB8AC3E}">
        <p14:creationId xmlns:p14="http://schemas.microsoft.com/office/powerpoint/2010/main" val="1083593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FE7391-0724-1449-84CF-39F6DF766D94}" type="datetimeFigureOut">
              <a:rPr lang="en-US" smtClean="0"/>
              <a:t>10/18/20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695DE9-5ACD-F84D-ACCF-2FD5529F217A}" type="slidenum">
              <a:rPr lang="en-US" smtClean="0"/>
              <a:t>‹#›</a:t>
            </a:fld>
            <a:endParaRPr lang="en-US" dirty="0"/>
          </a:p>
        </p:txBody>
      </p:sp>
    </p:spTree>
    <p:extLst>
      <p:ext uri="{BB962C8B-B14F-4D97-AF65-F5344CB8AC3E}">
        <p14:creationId xmlns:p14="http://schemas.microsoft.com/office/powerpoint/2010/main" val="160148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FE7391-0724-1449-84CF-39F6DF766D94}" type="datetimeFigureOut">
              <a:rPr lang="en-US" smtClean="0"/>
              <a:t>10/18/20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695DE9-5ACD-F84D-ACCF-2FD5529F217A}" type="slidenum">
              <a:rPr lang="en-US" smtClean="0"/>
              <a:t>‹#›</a:t>
            </a:fld>
            <a:endParaRPr lang="en-US" dirty="0"/>
          </a:p>
        </p:txBody>
      </p:sp>
    </p:spTree>
    <p:extLst>
      <p:ext uri="{BB962C8B-B14F-4D97-AF65-F5344CB8AC3E}">
        <p14:creationId xmlns:p14="http://schemas.microsoft.com/office/powerpoint/2010/main" val="680624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FE7391-0724-1449-84CF-39F6DF766D94}" type="datetimeFigureOut">
              <a:rPr lang="en-US" smtClean="0"/>
              <a:t>10/18/20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695DE9-5ACD-F84D-ACCF-2FD5529F217A}" type="slidenum">
              <a:rPr lang="en-US" smtClean="0"/>
              <a:t>‹#›</a:t>
            </a:fld>
            <a:endParaRPr lang="en-US" dirty="0"/>
          </a:p>
        </p:txBody>
      </p:sp>
    </p:spTree>
    <p:extLst>
      <p:ext uri="{BB962C8B-B14F-4D97-AF65-F5344CB8AC3E}">
        <p14:creationId xmlns:p14="http://schemas.microsoft.com/office/powerpoint/2010/main" val="2233643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FE7391-0724-1449-84CF-39F6DF766D94}" type="datetimeFigureOut">
              <a:rPr lang="en-US" smtClean="0"/>
              <a:t>10/18/20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695DE9-5ACD-F84D-ACCF-2FD5529F217A}" type="slidenum">
              <a:rPr lang="en-US" smtClean="0"/>
              <a:t>‹#›</a:t>
            </a:fld>
            <a:endParaRPr lang="en-US" dirty="0"/>
          </a:p>
        </p:txBody>
      </p:sp>
    </p:spTree>
    <p:extLst>
      <p:ext uri="{BB962C8B-B14F-4D97-AF65-F5344CB8AC3E}">
        <p14:creationId xmlns:p14="http://schemas.microsoft.com/office/powerpoint/2010/main" val="2325179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FE7391-0724-1449-84CF-39F6DF766D94}" type="datetimeFigureOut">
              <a:rPr lang="en-US" smtClean="0"/>
              <a:t>10/18/20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695DE9-5ACD-F84D-ACCF-2FD5529F217A}" type="slidenum">
              <a:rPr lang="en-US" smtClean="0"/>
              <a:t>‹#›</a:t>
            </a:fld>
            <a:endParaRPr lang="en-US" dirty="0"/>
          </a:p>
        </p:txBody>
      </p:sp>
    </p:spTree>
    <p:extLst>
      <p:ext uri="{BB962C8B-B14F-4D97-AF65-F5344CB8AC3E}">
        <p14:creationId xmlns:p14="http://schemas.microsoft.com/office/powerpoint/2010/main" val="4227270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FE7391-0724-1449-84CF-39F6DF766D94}" type="datetimeFigureOut">
              <a:rPr lang="en-US" smtClean="0"/>
              <a:t>10/18/20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95DE9-5ACD-F84D-ACCF-2FD5529F217A}" type="slidenum">
              <a:rPr lang="en-US" smtClean="0"/>
              <a:t>‹#›</a:t>
            </a:fld>
            <a:endParaRPr lang="en-US" dirty="0"/>
          </a:p>
        </p:txBody>
      </p:sp>
    </p:spTree>
    <p:extLst>
      <p:ext uri="{BB962C8B-B14F-4D97-AF65-F5344CB8AC3E}">
        <p14:creationId xmlns:p14="http://schemas.microsoft.com/office/powerpoint/2010/main" val="4017291478"/>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jpe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eg"/><Relationship Id="rId4" Type="http://schemas.openxmlformats.org/officeDocument/2006/relationships/image" Target="../media/image8.jpg"/><Relationship Id="rId9" Type="http://schemas.openxmlformats.org/officeDocument/2006/relationships/image" Target="../media/image13.jpg"/></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williamsinstitute.law.ucla.edu/wp-content/uploads/IPV-Sexual-Abuse-Among-LGBT-Nov-2015.pdf" TargetMode="External"/><Relationship Id="rId5" Type="http://schemas.openxmlformats.org/officeDocument/2006/relationships/hyperlink" Target="https://williamsinstitute.law.ucla.edu/publications/ipv-sex-abuse-lgbt-people/" TargetMode="External"/><Relationship Id="rId4" Type="http://schemas.openxmlformats.org/officeDocument/2006/relationships/hyperlink" Target="https://www.cdc.gov/violenceprevention/intimatepartnerviolence/riskprotectivefactors.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6.xml.rels><?xml version="1.0" encoding="UTF-8" standalone="yes"?>
<Relationships xmlns="http://schemas.openxmlformats.org/package/2006/relationships"><Relationship Id="rId3" Type="http://schemas.openxmlformats.org/officeDocument/2006/relationships/hyperlink" Target="http://aamhp.com/contact-us/" TargetMode="External"/><Relationship Id="rId7" Type="http://schemas.openxmlformats.org/officeDocument/2006/relationships/hyperlink" Target="https://www.sos.ca.gov/registries/safe-home" TargetMode="External"/><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hyperlink" Target="https://www.cpedv.org/" TargetMode="External"/><Relationship Id="rId5" Type="http://schemas.openxmlformats.org/officeDocument/2006/relationships/hyperlink" Target="http://www.calcasa.org/about/mission-values-philosophy/" TargetMode="External"/><Relationship Id="rId4" Type="http://schemas.openxmlformats.org/officeDocument/2006/relationships/hyperlink" Target="http://www.calcasa.org/"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victims.ca.gov/"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hyperlink" Target="https://afoundationforpeace.org/about-the-foundation/" TargetMode="External"/><Relationship Id="rId5" Type="http://schemas.openxmlformats.org/officeDocument/2006/relationships/hyperlink" Target="http://www.hopethriveshere.org/" TargetMode="External"/><Relationship Id="rId4" Type="http://schemas.openxmlformats.org/officeDocument/2006/relationships/hyperlink" Target="https://acommunityforpeace.org/"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www.no2violence.com/about-us"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s://www.thehotline.org/" TargetMode="External"/><Relationship Id="rId5" Type="http://schemas.openxmlformats.org/officeDocument/2006/relationships/hyperlink" Target="http://www.my-sisters-house.org/" TargetMode="External"/><Relationship Id="rId4" Type="http://schemas.openxmlformats.org/officeDocument/2006/relationships/hyperlink" Target="https://sacloaves.org/maryhouse" TargetMode="External"/></Relationships>
</file>

<file path=ppt/slides/_rels/slide89.xml.rels><?xml version="1.0" encoding="UTF-8" standalone="yes"?>
<Relationships xmlns="http://schemas.openxmlformats.org/package/2006/relationships"><Relationship Id="rId8" Type="http://schemas.openxmlformats.org/officeDocument/2006/relationships/hyperlink" Target="https://www.saccourt.ca.gov/restraining-orders/domestic-violence.aspx" TargetMode="External"/><Relationship Id="rId3" Type="http://schemas.openxmlformats.org/officeDocument/2006/relationships/hyperlink" Target="https://www.sacramentofoodbank.org/" TargetMode="External"/><Relationship Id="rId7" Type="http://schemas.openxmlformats.org/officeDocument/2006/relationships/hyperlink" Target="https://dcfas.saccounty.net/CPS/Pages/Emergency-Response/GI-EmergencyHotline.aspx"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hyperlink" Target="https://cdss.ca.gov/reporting/report-abuse" TargetMode="External"/><Relationship Id="rId5" Type="http://schemas.openxmlformats.org/officeDocument/2006/relationships/hyperlink" Target="https://saintjohnsprogram.org/" TargetMode="External"/><Relationship Id="rId4" Type="http://schemas.openxmlformats.org/officeDocument/2006/relationships/hyperlink" Target="https://www.asafeplace.org/" TargetMode="External"/><Relationship Id="rId9" Type="http://schemas.openxmlformats.org/officeDocument/2006/relationships/hyperlink" Target="http://redwomenrising.org/director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s://1800victims.org/contacts/"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hyperlink" Target="https://womens-empowerment.org/" TargetMode="External"/><Relationship Id="rId5" Type="http://schemas.openxmlformats.org/officeDocument/2006/relationships/hyperlink" Target="https://www.wellspringwomen.org/" TargetMode="External"/><Relationship Id="rId4" Type="http://schemas.openxmlformats.org/officeDocument/2006/relationships/hyperlink" Target="https://www.weaveinc.org/"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11B14C75-BE1B-514A-8575-24CE6D649D00}"/>
              </a:ext>
            </a:extLst>
          </p:cNvPr>
          <p:cNvPicPr>
            <a:picLocks noChangeAspect="1"/>
          </p:cNvPicPr>
          <p:nvPr/>
        </p:nvPicPr>
        <p:blipFill>
          <a:blip r:embed="rId3"/>
          <a:stretch>
            <a:fillRect/>
          </a:stretch>
        </p:blipFill>
        <p:spPr>
          <a:xfrm>
            <a:off x="2641600" y="357448"/>
            <a:ext cx="4812145" cy="6189255"/>
          </a:xfrm>
          <a:prstGeom prst="rect">
            <a:avLst/>
          </a:prstGeom>
        </p:spPr>
      </p:pic>
      <p:grpSp>
        <p:nvGrpSpPr>
          <p:cNvPr id="12" name="Group 11">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05179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60172E-0750-6B4B-A72A-8BDF2134CEE3}"/>
              </a:ext>
            </a:extLst>
          </p:cNvPr>
          <p:cNvSpPr>
            <a:spLocks noGrp="1"/>
          </p:cNvSpPr>
          <p:nvPr>
            <p:ph type="title"/>
          </p:nvPr>
        </p:nvSpPr>
        <p:spPr>
          <a:xfrm>
            <a:off x="594360" y="637125"/>
            <a:ext cx="3802276" cy="5256371"/>
          </a:xfrm>
        </p:spPr>
        <p:txBody>
          <a:bodyPr>
            <a:normAutofit/>
          </a:bodyPr>
          <a:lstStyle/>
          <a:p>
            <a:pPr algn="ctr"/>
            <a:r>
              <a:rPr lang="en-US" sz="4800" b="1" i="1">
                <a:solidFill>
                  <a:srgbClr val="FFC000"/>
                </a:solidFill>
              </a:rPr>
              <a:t>Structure and Organization of the Course</a:t>
            </a:r>
          </a:p>
        </p:txBody>
      </p:sp>
      <p:graphicFrame>
        <p:nvGraphicFramePr>
          <p:cNvPr id="38" name="Content Placeholder 2">
            <a:extLst>
              <a:ext uri="{FF2B5EF4-FFF2-40B4-BE49-F238E27FC236}">
                <a16:creationId xmlns:a16="http://schemas.microsoft.com/office/drawing/2014/main" id="{C58631FD-D028-422C-8FBB-5132A32EA915}"/>
              </a:ext>
            </a:extLst>
          </p:cNvPr>
          <p:cNvGraphicFramePr>
            <a:graphicFrameLocks noGrp="1"/>
          </p:cNvGraphicFramePr>
          <p:nvPr>
            <p:ph idx="1"/>
            <p:extLst>
              <p:ext uri="{D42A27DB-BD31-4B8C-83A1-F6EECF244321}">
                <p14:modId xmlns:p14="http://schemas.microsoft.com/office/powerpoint/2010/main" val="1015236053"/>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4453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4B53D56-FB31-6A49-A064-1492BE58DC28}"/>
              </a:ext>
            </a:extLst>
          </p:cNvPr>
          <p:cNvSpPr>
            <a:spLocks noGrp="1"/>
          </p:cNvSpPr>
          <p:nvPr>
            <p:ph type="title"/>
          </p:nvPr>
        </p:nvSpPr>
        <p:spPr>
          <a:xfrm>
            <a:off x="958506" y="800392"/>
            <a:ext cx="10264697" cy="1212102"/>
          </a:xfrm>
        </p:spPr>
        <p:txBody>
          <a:bodyPr>
            <a:normAutofit/>
          </a:bodyPr>
          <a:lstStyle/>
          <a:p>
            <a:r>
              <a:rPr lang="en-US" sz="4000" b="1" i="1">
                <a:solidFill>
                  <a:srgbClr val="FFFFFF"/>
                </a:solidFill>
                <a:latin typeface="+mn-lt"/>
              </a:rPr>
              <a:t>Why a training on DV in Black communities during the COVID-19 pandemic…</a:t>
            </a:r>
          </a:p>
        </p:txBody>
      </p:sp>
      <p:sp>
        <p:nvSpPr>
          <p:cNvPr id="3" name="Content Placeholder 2">
            <a:extLst>
              <a:ext uri="{FF2B5EF4-FFF2-40B4-BE49-F238E27FC236}">
                <a16:creationId xmlns:a16="http://schemas.microsoft.com/office/drawing/2014/main" id="{78A1D684-2A47-6748-B2DE-93C8C7281EC9}"/>
              </a:ext>
            </a:extLst>
          </p:cNvPr>
          <p:cNvSpPr>
            <a:spLocks noGrp="1"/>
          </p:cNvSpPr>
          <p:nvPr>
            <p:ph idx="1"/>
          </p:nvPr>
        </p:nvSpPr>
        <p:spPr>
          <a:xfrm>
            <a:off x="1367624" y="2490436"/>
            <a:ext cx="9708995" cy="3567173"/>
          </a:xfrm>
        </p:spPr>
        <p:txBody>
          <a:bodyPr anchor="ctr">
            <a:normAutofit fontScale="92500" lnSpcReduction="10000"/>
          </a:bodyPr>
          <a:lstStyle/>
          <a:p>
            <a:r>
              <a:rPr lang="en-US" sz="2400"/>
              <a:t>Black are people more likely to contract COVID-19, </a:t>
            </a:r>
            <a:r>
              <a:rPr lang="en-US" sz="2400" b="1" i="1" u="sng">
                <a:solidFill>
                  <a:srgbClr val="FFC000"/>
                </a:solidFill>
              </a:rPr>
              <a:t>get sick and die</a:t>
            </a:r>
            <a:r>
              <a:rPr lang="en-US" sz="2400">
                <a:solidFill>
                  <a:schemeClr val="bg1"/>
                </a:solidFill>
              </a:rPr>
              <a:t> </a:t>
            </a:r>
            <a:r>
              <a:rPr lang="en-US" sz="2400"/>
              <a:t>from it because of a host pre-existing conditions that make us more vulnerable based on physical proximity and medical vulnerability</a:t>
            </a:r>
          </a:p>
          <a:p>
            <a:endParaRPr lang="en-US" sz="2400"/>
          </a:p>
          <a:p>
            <a:r>
              <a:rPr lang="en-US" sz="2400"/>
              <a:t>Similarly, we are socially more </a:t>
            </a:r>
            <a:r>
              <a:rPr lang="en-US" sz="2400" b="1" i="1" u="sng">
                <a:solidFill>
                  <a:srgbClr val="FFC000"/>
                </a:solidFill>
              </a:rPr>
              <a:t>vulnerable</a:t>
            </a:r>
            <a:r>
              <a:rPr lang="en-US" sz="2400"/>
              <a:t> because of the intersections of racism, sexism, classism and immigration status that create conditions of isolation and put us at greater risk for domestic violence, especially during this time.</a:t>
            </a:r>
          </a:p>
          <a:p>
            <a:pPr marL="0" indent="0">
              <a:buNone/>
            </a:pPr>
            <a:endParaRPr lang="en-US" sz="2400"/>
          </a:p>
          <a:p>
            <a:r>
              <a:rPr lang="en-US" sz="2400"/>
              <a:t>More </a:t>
            </a:r>
            <a:r>
              <a:rPr lang="en-US" sz="2400" b="1" i="1" u="sng">
                <a:solidFill>
                  <a:srgbClr val="FFC000"/>
                </a:solidFill>
              </a:rPr>
              <a:t>isolated</a:t>
            </a:r>
            <a:r>
              <a:rPr lang="en-US" sz="2400"/>
              <a:t> as a result of COVID-19 because we have less access to multiple technological devices, internet bandwidth and household privacy than our white counterparts.</a:t>
            </a:r>
          </a:p>
        </p:txBody>
      </p:sp>
    </p:spTree>
    <p:extLst>
      <p:ext uri="{BB962C8B-B14F-4D97-AF65-F5344CB8AC3E}">
        <p14:creationId xmlns:p14="http://schemas.microsoft.com/office/powerpoint/2010/main" val="203044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21EE830-F7E5-41B4-89F6-4959F475E7C4}"/>
              </a:ext>
            </a:extLst>
          </p:cNvPr>
          <p:cNvSpPr>
            <a:spLocks noGrp="1"/>
          </p:cNvSpPr>
          <p:nvPr>
            <p:ph type="title"/>
          </p:nvPr>
        </p:nvSpPr>
        <p:spPr>
          <a:xfrm>
            <a:off x="1098468" y="885651"/>
            <a:ext cx="3229803" cy="4624603"/>
          </a:xfrm>
        </p:spPr>
        <p:txBody>
          <a:bodyPr>
            <a:normAutofit/>
          </a:bodyPr>
          <a:lstStyle/>
          <a:p>
            <a:r>
              <a:rPr lang="en-US" b="1" i="1">
                <a:solidFill>
                  <a:srgbClr val="FFFFFF"/>
                </a:solidFill>
                <a:latin typeface="+mn-lt"/>
                <a:cs typeface="Times New Roman" panose="02020603050405020304" pitchFamily="18" charset="0"/>
              </a:rPr>
              <a:t>What do we know about Black people and DV disparities?</a:t>
            </a:r>
          </a:p>
        </p:txBody>
      </p:sp>
      <p:sp>
        <p:nvSpPr>
          <p:cNvPr id="3" name="Content Placeholder 2">
            <a:extLst>
              <a:ext uri="{FF2B5EF4-FFF2-40B4-BE49-F238E27FC236}">
                <a16:creationId xmlns:a16="http://schemas.microsoft.com/office/drawing/2014/main" id="{7A671BC5-B931-4662-8559-876F4A37B495}"/>
              </a:ext>
            </a:extLst>
          </p:cNvPr>
          <p:cNvSpPr>
            <a:spLocks noGrp="1"/>
          </p:cNvSpPr>
          <p:nvPr>
            <p:ph idx="1"/>
          </p:nvPr>
        </p:nvSpPr>
        <p:spPr>
          <a:xfrm>
            <a:off x="4978708" y="885651"/>
            <a:ext cx="6525220" cy="4616849"/>
          </a:xfrm>
        </p:spPr>
        <p:txBody>
          <a:bodyPr anchor="ctr">
            <a:normAutofit/>
          </a:bodyPr>
          <a:lstStyle/>
          <a:p>
            <a:r>
              <a:rPr lang="en-US" sz="1500">
                <a:cs typeface="Times New Roman" panose="02020603050405020304" pitchFamily="18" charset="0"/>
              </a:rPr>
              <a:t>An estimated </a:t>
            </a:r>
            <a:r>
              <a:rPr lang="en-US" sz="1500" b="1">
                <a:solidFill>
                  <a:srgbClr val="FFC000"/>
                </a:solidFill>
                <a:cs typeface="Times New Roman" panose="02020603050405020304" pitchFamily="18" charset="0"/>
              </a:rPr>
              <a:t>29.1% of African American females </a:t>
            </a:r>
            <a:r>
              <a:rPr lang="en-US" sz="1500">
                <a:cs typeface="Times New Roman" panose="02020603050405020304" pitchFamily="18" charset="0"/>
              </a:rPr>
              <a:t>are victimized by intimate partner violence in their lifetime.</a:t>
            </a:r>
          </a:p>
          <a:p>
            <a:r>
              <a:rPr lang="en-US" sz="1500">
                <a:cs typeface="Times New Roman" panose="02020603050405020304" pitchFamily="18" charset="0"/>
              </a:rPr>
              <a:t>Approximately </a:t>
            </a:r>
            <a:r>
              <a:rPr lang="en-US" sz="1500" b="1">
                <a:solidFill>
                  <a:srgbClr val="FFC000"/>
                </a:solidFill>
                <a:cs typeface="Times New Roman" panose="02020603050405020304" pitchFamily="18" charset="0"/>
              </a:rPr>
              <a:t>40% of California women </a:t>
            </a:r>
            <a:r>
              <a:rPr lang="en-US" sz="1500">
                <a:cs typeface="Times New Roman" panose="02020603050405020304" pitchFamily="18" charset="0"/>
              </a:rPr>
              <a:t>experience physical intimate partner violence in their lifetimes.</a:t>
            </a:r>
          </a:p>
          <a:p>
            <a:r>
              <a:rPr lang="en-US" sz="1500">
                <a:cs typeface="Times New Roman" panose="02020603050405020304" pitchFamily="18" charset="0"/>
              </a:rPr>
              <a:t>Intimate partner violence is </a:t>
            </a:r>
            <a:r>
              <a:rPr lang="en-US" sz="1500" b="1">
                <a:solidFill>
                  <a:srgbClr val="FFC000"/>
                </a:solidFill>
                <a:cs typeface="Times New Roman" panose="02020603050405020304" pitchFamily="18" charset="0"/>
              </a:rPr>
              <a:t>35% higher among Black females </a:t>
            </a:r>
            <a:r>
              <a:rPr lang="en-US" sz="1500">
                <a:cs typeface="Times New Roman" panose="02020603050405020304" pitchFamily="18" charset="0"/>
              </a:rPr>
              <a:t>than that of white females. </a:t>
            </a:r>
          </a:p>
          <a:p>
            <a:r>
              <a:rPr lang="en-US" sz="1500">
                <a:cs typeface="Times New Roman" panose="02020603050405020304" pitchFamily="18" charset="0"/>
              </a:rPr>
              <a:t>African American women are </a:t>
            </a:r>
            <a:r>
              <a:rPr lang="en-US" sz="1500" b="1">
                <a:solidFill>
                  <a:srgbClr val="FFC000"/>
                </a:solidFill>
                <a:cs typeface="Times New Roman" panose="02020603050405020304" pitchFamily="18" charset="0"/>
              </a:rPr>
              <a:t>3 times more likely </a:t>
            </a:r>
            <a:r>
              <a:rPr lang="en-US" sz="1500">
                <a:cs typeface="Times New Roman" panose="02020603050405020304" pitchFamily="18" charset="0"/>
              </a:rPr>
              <a:t>than white women to experience </a:t>
            </a:r>
            <a:r>
              <a:rPr lang="en-US" sz="1500" b="1">
                <a:solidFill>
                  <a:srgbClr val="FFC000"/>
                </a:solidFill>
                <a:cs typeface="Times New Roman" panose="02020603050405020304" pitchFamily="18" charset="0"/>
              </a:rPr>
              <a:t>death </a:t>
            </a:r>
            <a:r>
              <a:rPr lang="en-US" sz="1500">
                <a:cs typeface="Times New Roman" panose="02020603050405020304" pitchFamily="18" charset="0"/>
              </a:rPr>
              <a:t>as a result of domestic violence – while they make up </a:t>
            </a:r>
            <a:r>
              <a:rPr lang="en-US" sz="1500" b="1">
                <a:solidFill>
                  <a:srgbClr val="FFC000"/>
                </a:solidFill>
                <a:cs typeface="Times New Roman" panose="02020603050405020304" pitchFamily="18" charset="0"/>
              </a:rPr>
              <a:t>8%</a:t>
            </a:r>
            <a:r>
              <a:rPr lang="en-US" sz="1500">
                <a:cs typeface="Times New Roman" panose="02020603050405020304" pitchFamily="18" charset="0"/>
              </a:rPr>
              <a:t> of the general population, </a:t>
            </a:r>
            <a:r>
              <a:rPr lang="en-US" sz="1500" b="1">
                <a:solidFill>
                  <a:srgbClr val="FFC000"/>
                </a:solidFill>
                <a:cs typeface="Times New Roman" panose="02020603050405020304" pitchFamily="18" charset="0"/>
              </a:rPr>
              <a:t>22% </a:t>
            </a:r>
            <a:r>
              <a:rPr lang="en-US" sz="1500">
                <a:cs typeface="Times New Roman" panose="02020603050405020304" pitchFamily="18" charset="0"/>
              </a:rPr>
              <a:t>of domestic violence-</a:t>
            </a:r>
            <a:r>
              <a:rPr lang="en-US" sz="1500" b="1">
                <a:solidFill>
                  <a:srgbClr val="FFC000"/>
                </a:solidFill>
                <a:cs typeface="Times New Roman" panose="02020603050405020304" pitchFamily="18" charset="0"/>
              </a:rPr>
              <a:t>related homicides </a:t>
            </a:r>
            <a:r>
              <a:rPr lang="en-US" sz="1500">
                <a:cs typeface="Times New Roman" panose="02020603050405020304" pitchFamily="18" charset="0"/>
              </a:rPr>
              <a:t>impact African American women.</a:t>
            </a:r>
          </a:p>
          <a:p>
            <a:r>
              <a:rPr lang="en-US" sz="1500">
                <a:cs typeface="Times New Roman" panose="02020603050405020304" pitchFamily="18" charset="0"/>
              </a:rPr>
              <a:t> </a:t>
            </a:r>
            <a:r>
              <a:rPr lang="en-US" sz="1500" b="1">
                <a:solidFill>
                  <a:srgbClr val="FFC000"/>
                </a:solidFill>
                <a:cs typeface="Times New Roman" panose="02020603050405020304" pitchFamily="18" charset="0"/>
              </a:rPr>
              <a:t>17% uptick this March 2020</a:t>
            </a:r>
            <a:r>
              <a:rPr lang="en-US" sz="1500">
                <a:cs typeface="Times New Roman" panose="02020603050405020304" pitchFamily="18" charset="0"/>
              </a:rPr>
              <a:t>, compared to last March 2019. </a:t>
            </a:r>
          </a:p>
          <a:p>
            <a:r>
              <a:rPr lang="en-US" sz="1500">
                <a:cs typeface="Times New Roman" panose="02020603050405020304" pitchFamily="18" charset="0"/>
              </a:rPr>
              <a:t>United Nations Secretary-General António Guterres says there has been a </a:t>
            </a:r>
            <a:r>
              <a:rPr lang="en-US" sz="1500" b="1">
                <a:solidFill>
                  <a:srgbClr val="FFC000"/>
                </a:solidFill>
                <a:cs typeface="Times New Roman" panose="02020603050405020304" pitchFamily="18" charset="0"/>
              </a:rPr>
              <a:t>“horrifying surge” in domestic violence globally since COVID-19 </a:t>
            </a:r>
            <a:r>
              <a:rPr lang="en-US" sz="1500">
                <a:cs typeface="Times New Roman" panose="02020603050405020304" pitchFamily="18" charset="0"/>
              </a:rPr>
              <a:t>lockdown policies took effect. </a:t>
            </a:r>
          </a:p>
          <a:p>
            <a:endParaRPr lang="en-US" sz="1500">
              <a:latin typeface="Times New Roman" panose="02020603050405020304" pitchFamily="18" charset="0"/>
              <a:cs typeface="Times New Roman" panose="02020603050405020304" pitchFamily="18" charset="0"/>
            </a:endParaRPr>
          </a:p>
          <a:p>
            <a:r>
              <a:rPr lang="en-US" sz="900">
                <a:latin typeface="Times New Roman" panose="02020603050405020304" pitchFamily="18" charset="0"/>
                <a:cs typeface="Times New Roman" panose="02020603050405020304" pitchFamily="18" charset="0"/>
              </a:rPr>
              <a:t>https://</a:t>
            </a:r>
            <a:r>
              <a:rPr lang="en-US" sz="900" err="1">
                <a:latin typeface="Times New Roman" panose="02020603050405020304" pitchFamily="18" charset="0"/>
                <a:cs typeface="Times New Roman" panose="02020603050405020304" pitchFamily="18" charset="0"/>
              </a:rPr>
              <a:t>www.capradio.org</a:t>
            </a:r>
            <a:r>
              <a:rPr lang="en-US" sz="900">
                <a:latin typeface="Times New Roman" panose="02020603050405020304" pitchFamily="18" charset="0"/>
                <a:cs typeface="Times New Roman" panose="02020603050405020304" pitchFamily="18" charset="0"/>
              </a:rPr>
              <a:t>/articles/2020/04/06/as-stay-at-home-order-increases-risk-of-domestic-violence-resources-remain-available-for-victims/</a:t>
            </a:r>
          </a:p>
        </p:txBody>
      </p:sp>
    </p:spTree>
    <p:extLst>
      <p:ext uri="{BB962C8B-B14F-4D97-AF65-F5344CB8AC3E}">
        <p14:creationId xmlns:p14="http://schemas.microsoft.com/office/powerpoint/2010/main" val="2987804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3070F03-BB62-0148-90EA-050F6D5E34D8}"/>
              </a:ext>
            </a:extLst>
          </p:cNvPr>
          <p:cNvSpPr>
            <a:spLocks noGrp="1"/>
          </p:cNvSpPr>
          <p:nvPr>
            <p:ph type="title"/>
          </p:nvPr>
        </p:nvSpPr>
        <p:spPr>
          <a:xfrm>
            <a:off x="1000452" y="1610024"/>
            <a:ext cx="3058621" cy="1457002"/>
          </a:xfrm>
        </p:spPr>
        <p:txBody>
          <a:bodyPr vert="horz" lIns="91440" tIns="45720" rIns="91440" bIns="45720" rtlCol="0" anchor="b">
            <a:normAutofit/>
          </a:bodyPr>
          <a:lstStyle/>
          <a:p>
            <a:r>
              <a:rPr lang="en-US" sz="2200" b="1" i="1" kern="1200">
                <a:solidFill>
                  <a:schemeClr val="tx1"/>
                </a:solidFill>
                <a:latin typeface="+mj-lt"/>
                <a:ea typeface="+mj-ea"/>
                <a:cs typeface="+mj-cs"/>
              </a:rPr>
              <a:t>Jocelyn Freeman Garrick, MD</a:t>
            </a:r>
            <a:br>
              <a:rPr lang="en-US" sz="2200" b="1" i="1" kern="1200">
                <a:solidFill>
                  <a:schemeClr val="tx1"/>
                </a:solidFill>
                <a:latin typeface="+mj-lt"/>
                <a:ea typeface="+mj-ea"/>
                <a:cs typeface="+mj-cs"/>
              </a:rPr>
            </a:br>
            <a:r>
              <a:rPr lang="en-US" sz="2200" b="1" i="1" kern="1200">
                <a:solidFill>
                  <a:schemeClr val="tx1"/>
                </a:solidFill>
                <a:latin typeface="+mj-lt"/>
                <a:ea typeface="+mj-ea"/>
                <a:cs typeface="+mj-cs"/>
              </a:rPr>
              <a:t>Deputy Director Alameda County EMS</a:t>
            </a:r>
          </a:p>
        </p:txBody>
      </p:sp>
      <p:grpSp>
        <p:nvGrpSpPr>
          <p:cNvPr id="48" name="Group 47">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49"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50"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6" name="Content Placeholder 5">
            <a:extLst>
              <a:ext uri="{FF2B5EF4-FFF2-40B4-BE49-F238E27FC236}">
                <a16:creationId xmlns:a16="http://schemas.microsoft.com/office/drawing/2014/main" id="{39E37389-1326-704C-9425-95F3B712D91C}"/>
              </a:ext>
            </a:extLst>
          </p:cNvPr>
          <p:cNvSpPr>
            <a:spLocks noGrp="1"/>
          </p:cNvSpPr>
          <p:nvPr>
            <p:ph sz="half" idx="2"/>
          </p:nvPr>
        </p:nvSpPr>
        <p:spPr>
          <a:xfrm>
            <a:off x="926877" y="3429000"/>
            <a:ext cx="3058623" cy="3272324"/>
          </a:xfrm>
        </p:spPr>
        <p:txBody>
          <a:bodyPr vert="horz" lIns="91440" tIns="45720" rIns="91440" bIns="45720" rtlCol="0" anchor="t">
            <a:normAutofit/>
          </a:bodyPr>
          <a:lstStyle/>
          <a:p>
            <a:r>
              <a:rPr lang="en-US" sz="2000"/>
              <a:t>Highland Hospital, Emergency Room Physician</a:t>
            </a:r>
          </a:p>
          <a:p>
            <a:r>
              <a:rPr lang="en-US" sz="2000"/>
              <a:t>Director of COIVD-19 testing and response for Alameda County</a:t>
            </a:r>
          </a:p>
        </p:txBody>
      </p:sp>
      <p:pic>
        <p:nvPicPr>
          <p:cNvPr id="8" name="Content Placeholder 7" descr="Graphical user interface, application, Teams&#10;&#10;Description automatically generated">
            <a:extLst>
              <a:ext uri="{FF2B5EF4-FFF2-40B4-BE49-F238E27FC236}">
                <a16:creationId xmlns:a16="http://schemas.microsoft.com/office/drawing/2014/main" id="{871B8758-1AED-3B48-9B0B-47A061E89BCA}"/>
              </a:ext>
            </a:extLst>
          </p:cNvPr>
          <p:cNvPicPr>
            <a:picLocks noGrp="1" noChangeAspect="1"/>
          </p:cNvPicPr>
          <p:nvPr>
            <p:ph sz="half" idx="1"/>
          </p:nvPr>
        </p:nvPicPr>
        <p:blipFill rotWithShape="1">
          <a:blip r:embed="rId3"/>
          <a:srcRect r="-2" b="20031"/>
          <a:stretch/>
        </p:blipFill>
        <p:spPr>
          <a:xfrm>
            <a:off x="4636963" y="10"/>
            <a:ext cx="7555037" cy="3383270"/>
          </a:xfrm>
          <a:prstGeom prst="rect">
            <a:avLst/>
          </a:prstGeom>
        </p:spPr>
      </p:pic>
      <p:pic>
        <p:nvPicPr>
          <p:cNvPr id="10" name="Picture 9" descr="A picture containing person, standing, people&#10;&#10;Description automatically generated">
            <a:extLst>
              <a:ext uri="{FF2B5EF4-FFF2-40B4-BE49-F238E27FC236}">
                <a16:creationId xmlns:a16="http://schemas.microsoft.com/office/drawing/2014/main" id="{149B31EE-9197-9347-9533-7D56F88D69AB}"/>
              </a:ext>
            </a:extLst>
          </p:cNvPr>
          <p:cNvPicPr>
            <a:picLocks noChangeAspect="1"/>
          </p:cNvPicPr>
          <p:nvPr/>
        </p:nvPicPr>
        <p:blipFill rotWithShape="1">
          <a:blip r:embed="rId4"/>
          <a:srcRect l="11345" r="730"/>
          <a:stretch/>
        </p:blipFill>
        <p:spPr>
          <a:xfrm>
            <a:off x="4639056" y="3474720"/>
            <a:ext cx="7552944" cy="3383280"/>
          </a:xfrm>
          <a:prstGeom prst="rect">
            <a:avLst/>
          </a:prstGeom>
        </p:spPr>
      </p:pic>
    </p:spTree>
    <p:extLst>
      <p:ext uri="{BB962C8B-B14F-4D97-AF65-F5344CB8AC3E}">
        <p14:creationId xmlns:p14="http://schemas.microsoft.com/office/powerpoint/2010/main" val="3620986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E6558D1-1680-EB43-8309-B0D375C755C8}"/>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b="1" i="1" kern="1200" dirty="0">
                <a:solidFill>
                  <a:srgbClr val="FFC000"/>
                </a:solidFill>
                <a:latin typeface="+mn-lt"/>
                <a:ea typeface="+mj-ea"/>
                <a:cs typeface="+mj-cs"/>
              </a:rPr>
              <a:t>Video from </a:t>
            </a:r>
            <a:br>
              <a:rPr lang="en-US" sz="6000" b="1" i="1" kern="1200" dirty="0">
                <a:solidFill>
                  <a:srgbClr val="FFC000"/>
                </a:solidFill>
                <a:latin typeface="+mn-lt"/>
                <a:ea typeface="+mj-ea"/>
                <a:cs typeface="+mj-cs"/>
              </a:rPr>
            </a:br>
            <a:r>
              <a:rPr lang="en-US" sz="6000" b="1" i="1" kern="1200" dirty="0">
                <a:solidFill>
                  <a:srgbClr val="FFC000"/>
                </a:solidFill>
                <a:latin typeface="+mn-lt"/>
                <a:ea typeface="+mj-ea"/>
                <a:cs typeface="+mj-cs"/>
              </a:rPr>
              <a:t>Dr. Freeman Garrick</a:t>
            </a:r>
          </a:p>
        </p:txBody>
      </p:sp>
      <p:pic>
        <p:nvPicPr>
          <p:cNvPr id="3" name="Picture 2" descr="A person in a pink shirt&#10;&#10;Description automatically generated">
            <a:extLst>
              <a:ext uri="{FF2B5EF4-FFF2-40B4-BE49-F238E27FC236}">
                <a16:creationId xmlns:a16="http://schemas.microsoft.com/office/drawing/2014/main" id="{1BE832DB-7853-1049-B54E-EC06AF9F7363}"/>
              </a:ext>
            </a:extLst>
          </p:cNvPr>
          <p:cNvPicPr>
            <a:picLocks noChangeAspect="1"/>
          </p:cNvPicPr>
          <p:nvPr/>
        </p:nvPicPr>
        <p:blipFill>
          <a:blip r:embed="rId3"/>
          <a:stretch>
            <a:fillRect/>
          </a:stretch>
        </p:blipFill>
        <p:spPr>
          <a:xfrm>
            <a:off x="1981820" y="1596252"/>
            <a:ext cx="1718450" cy="1718450"/>
          </a:xfrm>
          <a:prstGeom prst="rect">
            <a:avLst/>
          </a:prstGeom>
        </p:spPr>
      </p:pic>
    </p:spTree>
    <p:extLst>
      <p:ext uri="{BB962C8B-B14F-4D97-AF65-F5344CB8AC3E}">
        <p14:creationId xmlns:p14="http://schemas.microsoft.com/office/powerpoint/2010/main" val="651209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8D85FC-3E9F-7B45-8325-1B69433D8A83}"/>
              </a:ext>
            </a:extLst>
          </p:cNvPr>
          <p:cNvSpPr>
            <a:spLocks noGrp="1"/>
          </p:cNvSpPr>
          <p:nvPr>
            <p:ph type="title"/>
          </p:nvPr>
        </p:nvSpPr>
        <p:spPr/>
        <p:txBody>
          <a:bodyPr/>
          <a:lstStyle/>
          <a:p>
            <a:pPr algn="ctr"/>
            <a:r>
              <a:rPr lang="en-US" b="1" i="1">
                <a:latin typeface="+mn-lt"/>
              </a:rPr>
              <a:t>Culture &amp; Issues of DV with Black People</a:t>
            </a:r>
          </a:p>
        </p:txBody>
      </p:sp>
      <p:sp>
        <p:nvSpPr>
          <p:cNvPr id="2" name="Text Placeholder 1">
            <a:extLst>
              <a:ext uri="{FF2B5EF4-FFF2-40B4-BE49-F238E27FC236}">
                <a16:creationId xmlns:a16="http://schemas.microsoft.com/office/drawing/2014/main" id="{73695E53-AB34-1648-AF72-6AEF091CE8BE}"/>
              </a:ext>
            </a:extLst>
          </p:cNvPr>
          <p:cNvSpPr>
            <a:spLocks noGrp="1"/>
          </p:cNvSpPr>
          <p:nvPr>
            <p:ph type="body" idx="1"/>
          </p:nvPr>
        </p:nvSpPr>
        <p:spPr>
          <a:xfrm>
            <a:off x="839788" y="1467169"/>
            <a:ext cx="5157787" cy="823912"/>
          </a:xfrm>
        </p:spPr>
        <p:txBody>
          <a:bodyPr/>
          <a:lstStyle/>
          <a:p>
            <a:pPr algn="ctr"/>
            <a:r>
              <a:rPr lang="en-US">
                <a:solidFill>
                  <a:srgbClr val="FFC000"/>
                </a:solidFill>
              </a:rPr>
              <a:t>Black Cultural Values</a:t>
            </a:r>
          </a:p>
        </p:txBody>
      </p:sp>
      <p:sp>
        <p:nvSpPr>
          <p:cNvPr id="6" name="Content Placeholder 5">
            <a:extLst>
              <a:ext uri="{FF2B5EF4-FFF2-40B4-BE49-F238E27FC236}">
                <a16:creationId xmlns:a16="http://schemas.microsoft.com/office/drawing/2014/main" id="{C97116FA-73B8-3443-BCBF-813A893D6EFC}"/>
              </a:ext>
            </a:extLst>
          </p:cNvPr>
          <p:cNvSpPr>
            <a:spLocks noGrp="1"/>
          </p:cNvSpPr>
          <p:nvPr>
            <p:ph sz="half" idx="2"/>
          </p:nvPr>
        </p:nvSpPr>
        <p:spPr/>
        <p:txBody>
          <a:bodyPr>
            <a:normAutofit fontScale="70000" lnSpcReduction="20000"/>
          </a:bodyPr>
          <a:lstStyle/>
          <a:p>
            <a:r>
              <a:rPr lang="en-US" dirty="0"/>
              <a:t>Collective identity</a:t>
            </a:r>
          </a:p>
          <a:p>
            <a:pPr lvl="1"/>
            <a:r>
              <a:rPr lang="en-US" dirty="0"/>
              <a:t>Family and primary unit</a:t>
            </a:r>
          </a:p>
          <a:p>
            <a:pPr lvl="1"/>
            <a:r>
              <a:rPr lang="en-US" dirty="0"/>
              <a:t>Interdependence (financial reliance)</a:t>
            </a:r>
          </a:p>
          <a:p>
            <a:r>
              <a:rPr lang="en-US" dirty="0"/>
              <a:t>Spirituality</a:t>
            </a:r>
          </a:p>
          <a:p>
            <a:pPr lvl="1"/>
            <a:r>
              <a:rPr lang="en-US" dirty="0"/>
              <a:t>“God is in control”</a:t>
            </a:r>
          </a:p>
          <a:p>
            <a:pPr lvl="1"/>
            <a:r>
              <a:rPr lang="en-US" dirty="0"/>
              <a:t>Humans are not in control</a:t>
            </a:r>
          </a:p>
          <a:p>
            <a:r>
              <a:rPr lang="en-US" dirty="0"/>
              <a:t>Traditional gender roles</a:t>
            </a:r>
          </a:p>
          <a:p>
            <a:r>
              <a:rPr lang="en-US" dirty="0"/>
              <a:t>Reliance on informal systems</a:t>
            </a:r>
          </a:p>
          <a:p>
            <a:pPr lvl="1"/>
            <a:r>
              <a:rPr lang="en-US" dirty="0"/>
              <a:t>Suspicious of formal institutions (police, welfare)</a:t>
            </a:r>
          </a:p>
          <a:p>
            <a:r>
              <a:rPr lang="en-US" dirty="0"/>
              <a:t>Respect for elders</a:t>
            </a:r>
          </a:p>
          <a:p>
            <a:pPr lvl="1"/>
            <a:r>
              <a:rPr lang="en-US" dirty="0"/>
              <a:t>Success is determined by relationships, children, wisdom, years of life  </a:t>
            </a:r>
          </a:p>
          <a:p>
            <a:endParaRPr lang="en-US" dirty="0"/>
          </a:p>
        </p:txBody>
      </p:sp>
      <p:sp>
        <p:nvSpPr>
          <p:cNvPr id="3" name="Text Placeholder 2">
            <a:extLst>
              <a:ext uri="{FF2B5EF4-FFF2-40B4-BE49-F238E27FC236}">
                <a16:creationId xmlns:a16="http://schemas.microsoft.com/office/drawing/2014/main" id="{E17176F4-57B0-1C47-B5F0-DD16930E339E}"/>
              </a:ext>
            </a:extLst>
          </p:cNvPr>
          <p:cNvSpPr>
            <a:spLocks noGrp="1"/>
          </p:cNvSpPr>
          <p:nvPr>
            <p:ph type="body" sz="quarter" idx="3"/>
          </p:nvPr>
        </p:nvSpPr>
        <p:spPr>
          <a:xfrm>
            <a:off x="6169024" y="1437323"/>
            <a:ext cx="5183188" cy="823912"/>
          </a:xfrm>
        </p:spPr>
        <p:txBody>
          <a:bodyPr>
            <a:normAutofit/>
          </a:bodyPr>
          <a:lstStyle/>
          <a:p>
            <a:pPr algn="ctr"/>
            <a:r>
              <a:rPr lang="en-US" dirty="0">
                <a:solidFill>
                  <a:srgbClr val="FFC000"/>
                </a:solidFill>
              </a:rPr>
              <a:t>Challenges Related to Black DV</a:t>
            </a:r>
          </a:p>
        </p:txBody>
      </p:sp>
      <p:sp>
        <p:nvSpPr>
          <p:cNvPr id="7" name="Content Placeholder 6">
            <a:extLst>
              <a:ext uri="{FF2B5EF4-FFF2-40B4-BE49-F238E27FC236}">
                <a16:creationId xmlns:a16="http://schemas.microsoft.com/office/drawing/2014/main" id="{27686680-79E6-C044-B357-80A5DFF20E0D}"/>
              </a:ext>
            </a:extLst>
          </p:cNvPr>
          <p:cNvSpPr>
            <a:spLocks noGrp="1"/>
          </p:cNvSpPr>
          <p:nvPr>
            <p:ph sz="quarter" idx="4"/>
          </p:nvPr>
        </p:nvSpPr>
        <p:spPr/>
        <p:txBody>
          <a:bodyPr>
            <a:normAutofit fontScale="70000" lnSpcReduction="20000"/>
          </a:bodyPr>
          <a:lstStyle/>
          <a:p>
            <a:r>
              <a:rPr lang="en-US" dirty="0"/>
              <a:t>Identifying DV</a:t>
            </a:r>
          </a:p>
          <a:p>
            <a:pPr lvl="1"/>
            <a:r>
              <a:rPr lang="en-US" dirty="0"/>
              <a:t>Do not identify DV because of family system issues</a:t>
            </a:r>
          </a:p>
          <a:p>
            <a:r>
              <a:rPr lang="en-US" dirty="0"/>
              <a:t>Reporting DV</a:t>
            </a:r>
          </a:p>
          <a:p>
            <a:pPr lvl="1"/>
            <a:r>
              <a:rPr lang="en-US" dirty="0"/>
              <a:t>Fear of police and related institutional power</a:t>
            </a:r>
          </a:p>
          <a:p>
            <a:r>
              <a:rPr lang="en-US" dirty="0"/>
              <a:t>Financial dependence</a:t>
            </a:r>
          </a:p>
          <a:p>
            <a:pPr lvl="1"/>
            <a:r>
              <a:rPr lang="en-US" dirty="0"/>
              <a:t>Reliance on multiple incomes for survival</a:t>
            </a:r>
          </a:p>
          <a:p>
            <a:r>
              <a:rPr lang="en-US" dirty="0"/>
              <a:t>Gender roles</a:t>
            </a:r>
          </a:p>
          <a:p>
            <a:pPr lvl="1"/>
            <a:r>
              <a:rPr lang="en-US" dirty="0"/>
              <a:t>Expectations for female subordination and/or suffering  </a:t>
            </a:r>
          </a:p>
          <a:p>
            <a:r>
              <a:rPr lang="en-US" dirty="0"/>
              <a:t>Family integration vs. departure</a:t>
            </a:r>
          </a:p>
          <a:p>
            <a:pPr lvl="1"/>
            <a:r>
              <a:rPr lang="en-US" dirty="0"/>
              <a:t>Fear of destruction of family and marriage</a:t>
            </a:r>
          </a:p>
          <a:p>
            <a:pPr marL="457200" lvl="1" indent="0">
              <a:buNone/>
            </a:pPr>
            <a:endParaRPr lang="en-US" dirty="0"/>
          </a:p>
          <a:p>
            <a:endParaRPr lang="en-US" dirty="0"/>
          </a:p>
        </p:txBody>
      </p:sp>
    </p:spTree>
    <p:extLst>
      <p:ext uri="{BB962C8B-B14F-4D97-AF65-F5344CB8AC3E}">
        <p14:creationId xmlns:p14="http://schemas.microsoft.com/office/powerpoint/2010/main" val="2944032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BA8418-1B3B-49E5-94A5-5EC0B011A3D1}"/>
              </a:ext>
            </a:extLst>
          </p:cNvPr>
          <p:cNvSpPr>
            <a:spLocks noGrp="1"/>
          </p:cNvSpPr>
          <p:nvPr>
            <p:ph type="title"/>
          </p:nvPr>
        </p:nvSpPr>
        <p:spPr>
          <a:xfrm>
            <a:off x="838200" y="365125"/>
            <a:ext cx="5558489" cy="1325563"/>
          </a:xfrm>
        </p:spPr>
        <p:txBody>
          <a:bodyPr>
            <a:normAutofit/>
          </a:bodyPr>
          <a:lstStyle/>
          <a:p>
            <a:r>
              <a:rPr lang="en-US" sz="4100" b="1" i="1">
                <a:latin typeface="+mn-lt"/>
                <a:cs typeface="Times New Roman" panose="02020603050405020304" pitchFamily="18" charset="0"/>
              </a:rPr>
              <a:t>African and African American Profiles on DV</a:t>
            </a:r>
          </a:p>
        </p:txBody>
      </p:sp>
      <p:sp>
        <p:nvSpPr>
          <p:cNvPr id="19" name="Freeform: Shape 18">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CCBD3F5-7376-49AB-95B3-8A9508E97DD9}"/>
              </a:ext>
            </a:extLst>
          </p:cNvPr>
          <p:cNvSpPr>
            <a:spLocks noGrp="1"/>
          </p:cNvSpPr>
          <p:nvPr>
            <p:ph idx="1"/>
          </p:nvPr>
        </p:nvSpPr>
        <p:spPr>
          <a:xfrm>
            <a:off x="632935" y="2084705"/>
            <a:ext cx="5558489" cy="4351338"/>
          </a:xfrm>
        </p:spPr>
        <p:txBody>
          <a:bodyPr>
            <a:normAutofit/>
          </a:bodyPr>
          <a:lstStyle/>
          <a:p>
            <a:pPr lvl="1"/>
            <a:r>
              <a:rPr lang="en-US" sz="2000" dirty="0">
                <a:cs typeface="Times New Roman" panose="02020603050405020304" pitchFamily="18" charset="0"/>
              </a:rPr>
              <a:t>Recent African immigrant - She might be a recent immigrant, traditional African cultural norms regarding gender roles, power, authority, autonomy.</a:t>
            </a:r>
          </a:p>
          <a:p>
            <a:pPr lvl="1"/>
            <a:endParaRPr lang="en-US" sz="2000" dirty="0">
              <a:cs typeface="Times New Roman" panose="02020603050405020304" pitchFamily="18" charset="0"/>
            </a:endParaRPr>
          </a:p>
          <a:p>
            <a:pPr lvl="1"/>
            <a:r>
              <a:rPr lang="en-US" sz="2000" dirty="0">
                <a:cs typeface="Times New Roman" panose="02020603050405020304" pitchFamily="18" charset="0"/>
              </a:rPr>
              <a:t>African American - Young unmarried, financially dependent, codependent, pregnant. </a:t>
            </a:r>
          </a:p>
          <a:p>
            <a:pPr lvl="1"/>
            <a:endParaRPr lang="en-US" sz="2000" dirty="0">
              <a:cs typeface="Times New Roman" panose="02020603050405020304" pitchFamily="18" charset="0"/>
            </a:endParaRPr>
          </a:p>
          <a:p>
            <a:pPr lvl="1"/>
            <a:r>
              <a:rPr lang="en-US" sz="2000" dirty="0">
                <a:cs typeface="Times New Roman" panose="02020603050405020304" pitchFamily="18" charset="0"/>
              </a:rPr>
              <a:t>Black LGBTQI - He might be closeted to family and community, physically large, masculine, ashamed, afraid of police intervention, misconduct and abuse</a:t>
            </a:r>
          </a:p>
          <a:p>
            <a:pPr lvl="1"/>
            <a:endParaRPr lang="en-US" sz="1700" dirty="0"/>
          </a:p>
          <a:p>
            <a:endParaRPr lang="en-US" sz="1700" dirty="0"/>
          </a:p>
        </p:txBody>
      </p:sp>
      <p:sp>
        <p:nvSpPr>
          <p:cNvPr id="21" name="Oval 20">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Block Arc 22">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7" name="Straight Connector 26">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1" name="Arc 30">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610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74434-3E59-3549-A277-6278B176BF61}"/>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b="1" dirty="0" err="1"/>
              <a:t>Jamilia</a:t>
            </a:r>
            <a:r>
              <a:rPr lang="en-US" sz="6000" b="1" dirty="0"/>
              <a:t> Land – Personal Story</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erson wearing a uniform&#10;&#10;Description automatically generated">
            <a:extLst>
              <a:ext uri="{FF2B5EF4-FFF2-40B4-BE49-F238E27FC236}">
                <a16:creationId xmlns:a16="http://schemas.microsoft.com/office/drawing/2014/main" id="{BF5AB983-F87C-4233-AC3D-CE5054A05F66}"/>
              </a:ext>
            </a:extLst>
          </p:cNvPr>
          <p:cNvPicPr>
            <a:picLocks noGrp="1" noChangeAspect="1"/>
          </p:cNvPicPr>
          <p:nvPr>
            <p:ph idx="1"/>
          </p:nvPr>
        </p:nvPicPr>
        <p:blipFill rotWithShape="1">
          <a:blip r:embed="rId3"/>
          <a:srcRect r="-2" b="8924"/>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991114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D090E5-5810-4C22-B030-F93749F0E5E0}"/>
              </a:ext>
            </a:extLst>
          </p:cNvPr>
          <p:cNvSpPr>
            <a:spLocks noGrp="1"/>
          </p:cNvSpPr>
          <p:nvPr>
            <p:ph type="title"/>
          </p:nvPr>
        </p:nvSpPr>
        <p:spPr>
          <a:xfrm>
            <a:off x="934872" y="982272"/>
            <a:ext cx="3388419" cy="4560970"/>
          </a:xfrm>
        </p:spPr>
        <p:txBody>
          <a:bodyPr>
            <a:normAutofit/>
          </a:bodyPr>
          <a:lstStyle/>
          <a:p>
            <a:r>
              <a:rPr lang="en-US" sz="4000" b="1" i="1" dirty="0">
                <a:solidFill>
                  <a:srgbClr val="FFC000"/>
                </a:solidFill>
                <a:latin typeface="+mn-lt"/>
                <a:cs typeface="Times New Roman" panose="02020603050405020304" pitchFamily="18" charset="0"/>
              </a:rPr>
              <a:t>Domestic Violence (DV) Definition</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B85F6DAB-CFA4-4655-B1DB-EFC831B1B5BC}"/>
              </a:ext>
            </a:extLst>
          </p:cNvPr>
          <p:cNvSpPr>
            <a:spLocks noGrp="1"/>
          </p:cNvSpPr>
          <p:nvPr>
            <p:ph idx="1"/>
          </p:nvPr>
        </p:nvSpPr>
        <p:spPr>
          <a:xfrm>
            <a:off x="5176474" y="1719618"/>
            <a:ext cx="5994220" cy="4650702"/>
          </a:xfrm>
        </p:spPr>
        <p:txBody>
          <a:bodyPr anchor="ctr">
            <a:normAutofit fontScale="92500" lnSpcReduction="10000"/>
          </a:bodyPr>
          <a:lstStyle/>
          <a:p>
            <a:r>
              <a:rPr lang="en-US" sz="1700" b="1" dirty="0">
                <a:solidFill>
                  <a:schemeClr val="bg1"/>
                </a:solidFill>
                <a:cs typeface="Times New Roman" panose="02020603050405020304" pitchFamily="18" charset="0"/>
              </a:rPr>
              <a:t>Domestic violence - pattern of abusive behavior in any relationship that is used by one partner to gain or maintain power and control over another intimate partner. </a:t>
            </a:r>
          </a:p>
          <a:p>
            <a:pPr marL="0" indent="0">
              <a:buNone/>
            </a:pPr>
            <a:endParaRPr lang="en-US" sz="1700" b="1" dirty="0">
              <a:solidFill>
                <a:schemeClr val="bg1"/>
              </a:solidFill>
              <a:cs typeface="Times New Roman" panose="02020603050405020304" pitchFamily="18" charset="0"/>
            </a:endParaRPr>
          </a:p>
          <a:p>
            <a:pPr lvl="1"/>
            <a:r>
              <a:rPr lang="en-US" sz="1700" b="1" i="1" dirty="0">
                <a:cs typeface="Times New Roman" panose="02020603050405020304" pitchFamily="18" charset="0"/>
              </a:rPr>
              <a:t>Partner uses physical violence, coercion, threats, intimidation, isolation and emotional, sexual, economic, or other forms of abuse to control and change the behavior of the other partner. </a:t>
            </a:r>
          </a:p>
          <a:p>
            <a:pPr lvl="1"/>
            <a:endParaRPr lang="en-US" sz="1700" b="1" i="1" dirty="0">
              <a:solidFill>
                <a:schemeClr val="bg1"/>
              </a:solidFill>
              <a:cs typeface="Times New Roman" panose="02020603050405020304" pitchFamily="18" charset="0"/>
            </a:endParaRPr>
          </a:p>
          <a:p>
            <a:pPr lvl="1"/>
            <a:r>
              <a:rPr lang="en-US" sz="1700" b="1" i="1" dirty="0">
                <a:solidFill>
                  <a:schemeClr val="bg1"/>
                </a:solidFill>
                <a:cs typeface="Times New Roman" panose="02020603050405020304" pitchFamily="18" charset="0"/>
              </a:rPr>
              <a:t>Domestic violence not only affects those who are abused, but also has a substantial effect on family members, friends, co-workers, witnesses, and the community at large.</a:t>
            </a:r>
          </a:p>
          <a:p>
            <a:pPr lvl="1"/>
            <a:endParaRPr lang="en-US" sz="1700" b="1" i="1" dirty="0">
              <a:cs typeface="Times New Roman" panose="02020603050405020304" pitchFamily="18" charset="0"/>
            </a:endParaRPr>
          </a:p>
          <a:p>
            <a:pPr lvl="1"/>
            <a:r>
              <a:rPr lang="en-US" sz="1700" b="1" i="1" dirty="0">
                <a:cs typeface="Times New Roman" panose="02020603050405020304" pitchFamily="18" charset="0"/>
              </a:rPr>
              <a:t>Women experience domestic violence irrespective of socioeconomic status, race, ethnicity, religious affiliation and sex. </a:t>
            </a:r>
          </a:p>
          <a:p>
            <a:endParaRPr lang="en-US" sz="1000" dirty="0">
              <a:solidFill>
                <a:srgbClr val="FEFFFF"/>
              </a:solidFill>
              <a:latin typeface="Times New Roman" panose="02020603050405020304" pitchFamily="18" charset="0"/>
              <a:cs typeface="Times New Roman" panose="02020603050405020304" pitchFamily="18" charset="0"/>
            </a:endParaRPr>
          </a:p>
          <a:p>
            <a:endParaRPr lang="en-US" sz="1000" dirty="0">
              <a:solidFill>
                <a:srgbClr val="FEFFFF"/>
              </a:solidFill>
              <a:latin typeface="Times New Roman" panose="02020603050405020304" pitchFamily="18" charset="0"/>
              <a:cs typeface="Times New Roman" panose="02020603050405020304" pitchFamily="18" charset="0"/>
            </a:endParaRPr>
          </a:p>
          <a:p>
            <a:r>
              <a:rPr lang="en-US" sz="1000" dirty="0">
                <a:solidFill>
                  <a:srgbClr val="FEFFFF"/>
                </a:solidFill>
                <a:latin typeface="Times New Roman" panose="02020603050405020304" pitchFamily="18" charset="0"/>
                <a:cs typeface="Times New Roman" panose="02020603050405020304" pitchFamily="18" charset="0"/>
              </a:rPr>
              <a:t>https://</a:t>
            </a:r>
            <a:r>
              <a:rPr lang="en-US" sz="1000" dirty="0" err="1">
                <a:solidFill>
                  <a:srgbClr val="FEFFFF"/>
                </a:solidFill>
                <a:latin typeface="Times New Roman" panose="02020603050405020304" pitchFamily="18" charset="0"/>
                <a:cs typeface="Times New Roman" panose="02020603050405020304" pitchFamily="18" charset="0"/>
              </a:rPr>
              <a:t>www.cityofsacramento.org</a:t>
            </a:r>
            <a:r>
              <a:rPr lang="en-US" sz="1000" dirty="0">
                <a:solidFill>
                  <a:srgbClr val="FEFFFF"/>
                </a:solidFill>
                <a:latin typeface="Times New Roman" panose="02020603050405020304" pitchFamily="18" charset="0"/>
                <a:cs typeface="Times New Roman" panose="02020603050405020304" pitchFamily="18" charset="0"/>
              </a:rPr>
              <a:t>/Police/Resources/Domestic-Violence</a:t>
            </a:r>
          </a:p>
        </p:txBody>
      </p:sp>
    </p:spTree>
    <p:extLst>
      <p:ext uri="{BB962C8B-B14F-4D97-AF65-F5344CB8AC3E}">
        <p14:creationId xmlns:p14="http://schemas.microsoft.com/office/powerpoint/2010/main" val="3019707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nut 3">
            <a:extLst>
              <a:ext uri="{FF2B5EF4-FFF2-40B4-BE49-F238E27FC236}">
                <a16:creationId xmlns:a16="http://schemas.microsoft.com/office/drawing/2014/main" id="{F9CC552D-D01B-924E-A1A9-D918BF5F8657}"/>
              </a:ext>
            </a:extLst>
          </p:cNvPr>
          <p:cNvSpPr/>
          <p:nvPr/>
        </p:nvSpPr>
        <p:spPr>
          <a:xfrm>
            <a:off x="1902654" y="166836"/>
            <a:ext cx="8872538" cy="6428929"/>
          </a:xfrm>
          <a:prstGeom prst="donut">
            <a:avLst>
              <a:gd name="adj" fmla="val 12503"/>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a:extLst>
              <a:ext uri="{FF2B5EF4-FFF2-40B4-BE49-F238E27FC236}">
                <a16:creationId xmlns:a16="http://schemas.microsoft.com/office/drawing/2014/main" id="{638C50C5-D953-0040-9C19-B7066773F926}"/>
              </a:ext>
            </a:extLst>
          </p:cNvPr>
          <p:cNvSpPr txBox="1"/>
          <p:nvPr/>
        </p:nvSpPr>
        <p:spPr>
          <a:xfrm>
            <a:off x="4371974" y="509856"/>
            <a:ext cx="4300537" cy="461665"/>
          </a:xfrm>
          <a:prstGeom prst="rect">
            <a:avLst/>
          </a:prstGeom>
          <a:noFill/>
        </p:spPr>
        <p:txBody>
          <a:bodyPr wrap="square" rtlCol="0">
            <a:spAutoFit/>
          </a:bodyPr>
          <a:lstStyle/>
          <a:p>
            <a:pPr algn="ctr"/>
            <a:r>
              <a:rPr lang="en-US" sz="2400" b="1" dirty="0">
                <a:cs typeface="Times New Roman" panose="02020603050405020304" pitchFamily="18" charset="0"/>
              </a:rPr>
              <a:t>DEFINING ABUSE WHEEL</a:t>
            </a:r>
          </a:p>
        </p:txBody>
      </p:sp>
      <p:cxnSp>
        <p:nvCxnSpPr>
          <p:cNvPr id="9" name="Straight Connector 8">
            <a:extLst>
              <a:ext uri="{FF2B5EF4-FFF2-40B4-BE49-F238E27FC236}">
                <a16:creationId xmlns:a16="http://schemas.microsoft.com/office/drawing/2014/main" id="{55801D93-B922-2443-93CA-FE97D0EA20A0}"/>
              </a:ext>
            </a:extLst>
          </p:cNvPr>
          <p:cNvCxnSpPr>
            <a:cxnSpLocks/>
          </p:cNvCxnSpPr>
          <p:nvPr/>
        </p:nvCxnSpPr>
        <p:spPr>
          <a:xfrm flipH="1">
            <a:off x="6386517" y="942975"/>
            <a:ext cx="1" cy="4843463"/>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E8B490E-09A3-0C40-A1A2-EC41F0E6F312}"/>
              </a:ext>
            </a:extLst>
          </p:cNvPr>
          <p:cNvCxnSpPr>
            <a:cxnSpLocks/>
          </p:cNvCxnSpPr>
          <p:nvPr/>
        </p:nvCxnSpPr>
        <p:spPr>
          <a:xfrm flipV="1">
            <a:off x="2686050" y="3450431"/>
            <a:ext cx="7272338" cy="24881"/>
          </a:xfrm>
          <a:prstGeom prst="line">
            <a:avLst/>
          </a:prstGeom>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15E74D29-2F9B-104D-8BB4-113795346F4F}"/>
              </a:ext>
            </a:extLst>
          </p:cNvPr>
          <p:cNvSpPr/>
          <p:nvPr/>
        </p:nvSpPr>
        <p:spPr>
          <a:xfrm>
            <a:off x="5300672" y="2686052"/>
            <a:ext cx="2171685" cy="15287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019A312-774F-C24E-9BF6-9A6C3B7CFA47}"/>
              </a:ext>
            </a:extLst>
          </p:cNvPr>
          <p:cNvSpPr txBox="1"/>
          <p:nvPr/>
        </p:nvSpPr>
        <p:spPr>
          <a:xfrm>
            <a:off x="5538472" y="2961500"/>
            <a:ext cx="1571622" cy="1015663"/>
          </a:xfrm>
          <a:prstGeom prst="rect">
            <a:avLst/>
          </a:prstGeom>
          <a:noFill/>
        </p:spPr>
        <p:txBody>
          <a:bodyPr wrap="square" rtlCol="0">
            <a:spAutoFit/>
          </a:bodyPr>
          <a:lstStyle/>
          <a:p>
            <a:pPr algn="ctr"/>
            <a:r>
              <a:rPr lang="en-US" sz="2000" b="1" dirty="0">
                <a:solidFill>
                  <a:srgbClr val="FFC000"/>
                </a:solidFill>
                <a:latin typeface="Times New Roman" panose="02020603050405020304" pitchFamily="18" charset="0"/>
                <a:cs typeface="Times New Roman" panose="02020603050405020304" pitchFamily="18" charset="0"/>
              </a:rPr>
              <a:t>POWER </a:t>
            </a:r>
          </a:p>
          <a:p>
            <a:pPr algn="ctr"/>
            <a:r>
              <a:rPr lang="en-US" sz="2000" b="1" dirty="0">
                <a:solidFill>
                  <a:srgbClr val="FFC000"/>
                </a:solidFill>
                <a:latin typeface="Times New Roman" panose="02020603050405020304" pitchFamily="18" charset="0"/>
                <a:cs typeface="Times New Roman" panose="02020603050405020304" pitchFamily="18" charset="0"/>
              </a:rPr>
              <a:t>AND </a:t>
            </a:r>
          </a:p>
          <a:p>
            <a:pPr algn="ctr"/>
            <a:r>
              <a:rPr lang="en-US" sz="2000" b="1" dirty="0">
                <a:solidFill>
                  <a:srgbClr val="FFC000"/>
                </a:solidFill>
                <a:latin typeface="Times New Roman" panose="02020603050405020304" pitchFamily="18" charset="0"/>
                <a:cs typeface="Times New Roman" panose="02020603050405020304" pitchFamily="18" charset="0"/>
              </a:rPr>
              <a:t>CONTROL</a:t>
            </a:r>
          </a:p>
        </p:txBody>
      </p:sp>
      <p:sp>
        <p:nvSpPr>
          <p:cNvPr id="15" name="TextBox 14">
            <a:extLst>
              <a:ext uri="{FF2B5EF4-FFF2-40B4-BE49-F238E27FC236}">
                <a16:creationId xmlns:a16="http://schemas.microsoft.com/office/drawing/2014/main" id="{E9CF6B6B-6A2A-214C-AC4D-30D893F149AE}"/>
              </a:ext>
            </a:extLst>
          </p:cNvPr>
          <p:cNvSpPr txBox="1"/>
          <p:nvPr/>
        </p:nvSpPr>
        <p:spPr>
          <a:xfrm>
            <a:off x="3805251" y="1541085"/>
            <a:ext cx="2638411" cy="553998"/>
          </a:xfrm>
          <a:prstGeom prst="rect">
            <a:avLst/>
          </a:prstGeom>
          <a:noFill/>
        </p:spPr>
        <p:txBody>
          <a:bodyPr wrap="square" rtlCol="0">
            <a:spAutoFit/>
          </a:bodyPr>
          <a:lstStyle/>
          <a:p>
            <a:r>
              <a:rPr lang="en-US" sz="1600" b="1" u="sng" dirty="0">
                <a:cs typeface="Times New Roman" panose="02020603050405020304" pitchFamily="18" charset="0"/>
              </a:rPr>
              <a:t>Verbal/Psychological Abuse</a:t>
            </a:r>
          </a:p>
          <a:p>
            <a:endParaRPr lang="en-US" sz="14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6646520-9FE9-7C46-ACF8-5FB388554F07}"/>
              </a:ext>
            </a:extLst>
          </p:cNvPr>
          <p:cNvSpPr txBox="1"/>
          <p:nvPr/>
        </p:nvSpPr>
        <p:spPr>
          <a:xfrm>
            <a:off x="6893335" y="1516653"/>
            <a:ext cx="1714493" cy="338554"/>
          </a:xfrm>
          <a:prstGeom prst="rect">
            <a:avLst/>
          </a:prstGeom>
          <a:noFill/>
        </p:spPr>
        <p:txBody>
          <a:bodyPr wrap="square" rtlCol="0">
            <a:spAutoFit/>
          </a:bodyPr>
          <a:lstStyle/>
          <a:p>
            <a:r>
              <a:rPr lang="en-US" sz="1600" b="1" u="sng" dirty="0">
                <a:cs typeface="Times New Roman" panose="02020603050405020304" pitchFamily="18" charset="0"/>
              </a:rPr>
              <a:t>Sexual Abuse</a:t>
            </a:r>
          </a:p>
        </p:txBody>
      </p:sp>
      <p:sp>
        <p:nvSpPr>
          <p:cNvPr id="17" name="TextBox 16">
            <a:extLst>
              <a:ext uri="{FF2B5EF4-FFF2-40B4-BE49-F238E27FC236}">
                <a16:creationId xmlns:a16="http://schemas.microsoft.com/office/drawing/2014/main" id="{BC52B543-6074-434C-B59E-249A70411FE4}"/>
              </a:ext>
            </a:extLst>
          </p:cNvPr>
          <p:cNvSpPr txBox="1"/>
          <p:nvPr/>
        </p:nvSpPr>
        <p:spPr>
          <a:xfrm>
            <a:off x="2709601" y="3507759"/>
            <a:ext cx="2669192" cy="338554"/>
          </a:xfrm>
          <a:prstGeom prst="rect">
            <a:avLst/>
          </a:prstGeom>
          <a:noFill/>
        </p:spPr>
        <p:txBody>
          <a:bodyPr wrap="none" rtlCol="0">
            <a:spAutoFit/>
          </a:bodyPr>
          <a:lstStyle/>
          <a:p>
            <a:r>
              <a:rPr lang="en-US" sz="1600" b="1" u="sng" dirty="0">
                <a:cs typeface="Times New Roman" panose="02020603050405020304" pitchFamily="18" charset="0"/>
              </a:rPr>
              <a:t>Physical/Intimidation Abuse</a:t>
            </a:r>
          </a:p>
        </p:txBody>
      </p:sp>
      <p:sp>
        <p:nvSpPr>
          <p:cNvPr id="18" name="TextBox 17">
            <a:extLst>
              <a:ext uri="{FF2B5EF4-FFF2-40B4-BE49-F238E27FC236}">
                <a16:creationId xmlns:a16="http://schemas.microsoft.com/office/drawing/2014/main" id="{7CC87586-966E-E843-BC2F-0BB6639C52DB}"/>
              </a:ext>
            </a:extLst>
          </p:cNvPr>
          <p:cNvSpPr txBox="1"/>
          <p:nvPr/>
        </p:nvSpPr>
        <p:spPr>
          <a:xfrm>
            <a:off x="6548944" y="3940066"/>
            <a:ext cx="3189024" cy="1600438"/>
          </a:xfrm>
          <a:prstGeom prst="rect">
            <a:avLst/>
          </a:prstGeom>
          <a:noFill/>
        </p:spPr>
        <p:txBody>
          <a:bodyPr wrap="square" rtlCol="0">
            <a:spAutoFit/>
          </a:bodyPr>
          <a:lstStyle/>
          <a:p>
            <a:endParaRPr lang="en-US" sz="1600" b="1" dirty="0">
              <a:cs typeface="Times New Roman" panose="02020603050405020304" pitchFamily="18" charset="0"/>
            </a:endParaRPr>
          </a:p>
          <a:p>
            <a:pPr marL="171450" indent="-171450">
              <a:buFont typeface="Arial" panose="020B0604020202020204" pitchFamily="34" charset="0"/>
              <a:buChar char="•"/>
            </a:pPr>
            <a:r>
              <a:rPr lang="en-US" sz="1200" dirty="0">
                <a:cs typeface="Times New Roman" panose="02020603050405020304" pitchFamily="18" charset="0"/>
              </a:rPr>
              <a:t>Preventing partner from getting or keeping</a:t>
            </a:r>
          </a:p>
          <a:p>
            <a:r>
              <a:rPr lang="en-US" sz="1200" dirty="0">
                <a:cs typeface="Times New Roman" panose="02020603050405020304" pitchFamily="18" charset="0"/>
              </a:rPr>
              <a:t>a job</a:t>
            </a:r>
          </a:p>
          <a:p>
            <a:pPr marL="171450" indent="-171450">
              <a:buFont typeface="Arial" panose="020B0604020202020204" pitchFamily="34" charset="0"/>
              <a:buChar char="•"/>
            </a:pPr>
            <a:r>
              <a:rPr lang="en-US" sz="1200" dirty="0">
                <a:cs typeface="Times New Roman" panose="02020603050405020304" pitchFamily="18" charset="0"/>
              </a:rPr>
              <a:t>Making partner ask for money</a:t>
            </a:r>
          </a:p>
          <a:p>
            <a:pPr marL="171450" indent="-171450">
              <a:buFont typeface="Arial" panose="020B0604020202020204" pitchFamily="34" charset="0"/>
              <a:buChar char="•"/>
            </a:pPr>
            <a:r>
              <a:rPr lang="en-US" sz="1200" dirty="0">
                <a:cs typeface="Times New Roman" panose="02020603050405020304" pitchFamily="18" charset="0"/>
              </a:rPr>
              <a:t>Giving partner an allowance</a:t>
            </a:r>
          </a:p>
          <a:p>
            <a:pPr marL="171450" indent="-171450">
              <a:buFont typeface="Arial" panose="020B0604020202020204" pitchFamily="34" charset="0"/>
              <a:buChar char="•"/>
            </a:pPr>
            <a:r>
              <a:rPr lang="en-US" sz="1200" dirty="0">
                <a:cs typeface="Times New Roman" panose="02020603050405020304" pitchFamily="18" charset="0"/>
              </a:rPr>
              <a:t>Taking partner’s money</a:t>
            </a:r>
          </a:p>
          <a:p>
            <a:pPr marL="171450" indent="-171450">
              <a:buFont typeface="Arial" panose="020B0604020202020204" pitchFamily="34" charset="0"/>
              <a:buChar char="•"/>
            </a:pPr>
            <a:r>
              <a:rPr lang="en-US" sz="1200" dirty="0">
                <a:cs typeface="Times New Roman" panose="02020603050405020304" pitchFamily="18" charset="0"/>
              </a:rPr>
              <a:t>Withholding access to money</a:t>
            </a:r>
          </a:p>
          <a:p>
            <a:pPr marL="171450" indent="-171450">
              <a:buFont typeface="Arial" panose="020B0604020202020204" pitchFamily="34" charset="0"/>
              <a:buChar char="•"/>
            </a:pPr>
            <a:endParaRPr lang="en-US" sz="10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92F31A0-E5A8-934B-A309-49243232C47D}"/>
              </a:ext>
            </a:extLst>
          </p:cNvPr>
          <p:cNvSpPr txBox="1"/>
          <p:nvPr/>
        </p:nvSpPr>
        <p:spPr>
          <a:xfrm>
            <a:off x="7993415" y="3501070"/>
            <a:ext cx="1638462" cy="338554"/>
          </a:xfrm>
          <a:prstGeom prst="rect">
            <a:avLst/>
          </a:prstGeom>
          <a:noFill/>
        </p:spPr>
        <p:txBody>
          <a:bodyPr wrap="none" rtlCol="0">
            <a:spAutoFit/>
          </a:bodyPr>
          <a:lstStyle/>
          <a:p>
            <a:r>
              <a:rPr lang="en-US" sz="1600" b="1" u="sng" dirty="0">
                <a:cs typeface="Times New Roman" panose="02020603050405020304" pitchFamily="18" charset="0"/>
              </a:rPr>
              <a:t>Economic Abuse</a:t>
            </a:r>
          </a:p>
        </p:txBody>
      </p:sp>
      <p:sp>
        <p:nvSpPr>
          <p:cNvPr id="24" name="TextBox 23">
            <a:extLst>
              <a:ext uri="{FF2B5EF4-FFF2-40B4-BE49-F238E27FC236}">
                <a16:creationId xmlns:a16="http://schemas.microsoft.com/office/drawing/2014/main" id="{A59D7881-9B47-4C48-BCAA-5E0EDBB76855}"/>
              </a:ext>
            </a:extLst>
          </p:cNvPr>
          <p:cNvSpPr txBox="1"/>
          <p:nvPr/>
        </p:nvSpPr>
        <p:spPr>
          <a:xfrm>
            <a:off x="6723502" y="1843297"/>
            <a:ext cx="2714141" cy="923330"/>
          </a:xfrm>
          <a:prstGeom prst="rect">
            <a:avLst/>
          </a:prstGeom>
          <a:noFill/>
        </p:spPr>
        <p:txBody>
          <a:bodyPr wrap="none" rtlCol="0">
            <a:spAutoFit/>
          </a:bodyPr>
          <a:lstStyle/>
          <a:p>
            <a:r>
              <a:rPr lang="en-US" sz="1200" dirty="0">
                <a:cs typeface="Times New Roman" panose="02020603050405020304" pitchFamily="18" charset="0"/>
              </a:rPr>
              <a:t>Unwanted sexual activity or </a:t>
            </a:r>
          </a:p>
          <a:p>
            <a:r>
              <a:rPr lang="en-US" sz="1200" dirty="0">
                <a:cs typeface="Times New Roman" panose="02020603050405020304" pitchFamily="18" charset="0"/>
              </a:rPr>
              <a:t>contact with the use of force, threats, </a:t>
            </a:r>
          </a:p>
          <a:p>
            <a:r>
              <a:rPr lang="en-US" sz="1200" dirty="0">
                <a:cs typeface="Times New Roman" panose="02020603050405020304" pitchFamily="18" charset="0"/>
              </a:rPr>
              <a:t>or taking advantage of a person without </a:t>
            </a:r>
          </a:p>
          <a:p>
            <a:r>
              <a:rPr lang="en-US" sz="1200" dirty="0">
                <a:cs typeface="Times New Roman" panose="02020603050405020304" pitchFamily="18" charset="0"/>
              </a:rPr>
              <a:t>their consent</a:t>
            </a:r>
            <a:r>
              <a:rPr lang="en-US" dirty="0">
                <a:cs typeface="Times New Roman" panose="02020603050405020304" pitchFamily="18" charset="0"/>
              </a:rPr>
              <a:t>.</a:t>
            </a:r>
            <a:r>
              <a:rPr lang="en-US" dirty="0"/>
              <a:t> </a:t>
            </a:r>
          </a:p>
        </p:txBody>
      </p:sp>
      <p:sp>
        <p:nvSpPr>
          <p:cNvPr id="28" name="TextBox 27">
            <a:extLst>
              <a:ext uri="{FF2B5EF4-FFF2-40B4-BE49-F238E27FC236}">
                <a16:creationId xmlns:a16="http://schemas.microsoft.com/office/drawing/2014/main" id="{B1A4B2CE-FDE5-1846-881D-FF63DFF0DCCB}"/>
              </a:ext>
            </a:extLst>
          </p:cNvPr>
          <p:cNvSpPr txBox="1"/>
          <p:nvPr/>
        </p:nvSpPr>
        <p:spPr>
          <a:xfrm>
            <a:off x="3681395" y="2018316"/>
            <a:ext cx="1329210" cy="646331"/>
          </a:xfrm>
          <a:prstGeom prst="rect">
            <a:avLst/>
          </a:prstGeom>
          <a:noFill/>
        </p:spPr>
        <p:txBody>
          <a:bodyPr wrap="none" rtlCol="0">
            <a:spAutoFit/>
          </a:bodyPr>
          <a:lstStyle/>
          <a:p>
            <a:pPr marL="285750" indent="-285750">
              <a:buFont typeface="Arial" panose="020B0604020202020204" pitchFamily="34" charset="0"/>
              <a:buChar char="•"/>
            </a:pPr>
            <a:r>
              <a:rPr lang="en-US" sz="1200" dirty="0">
                <a:cs typeface="Times New Roman" panose="02020603050405020304" pitchFamily="18" charset="0"/>
              </a:rPr>
              <a:t>Name-calling</a:t>
            </a:r>
          </a:p>
          <a:p>
            <a:pPr marL="285750" indent="-285750">
              <a:buFont typeface="Arial" panose="020B0604020202020204" pitchFamily="34" charset="0"/>
              <a:buChar char="•"/>
            </a:pPr>
            <a:r>
              <a:rPr lang="en-US" sz="1200" dirty="0">
                <a:cs typeface="Times New Roman" panose="02020603050405020304" pitchFamily="18" charset="0"/>
              </a:rPr>
              <a:t>Brainwashing</a:t>
            </a:r>
          </a:p>
          <a:p>
            <a:pPr marL="285750" indent="-285750">
              <a:buFont typeface="Arial" panose="020B0604020202020204" pitchFamily="34" charset="0"/>
              <a:buChar char="•"/>
            </a:pPr>
            <a:r>
              <a:rPr lang="en-US" sz="1200" dirty="0">
                <a:cs typeface="Times New Roman" panose="02020603050405020304" pitchFamily="18" charset="0"/>
              </a:rPr>
              <a:t>Humiliating</a:t>
            </a:r>
          </a:p>
        </p:txBody>
      </p:sp>
      <p:sp>
        <p:nvSpPr>
          <p:cNvPr id="29" name="TextBox 28">
            <a:extLst>
              <a:ext uri="{FF2B5EF4-FFF2-40B4-BE49-F238E27FC236}">
                <a16:creationId xmlns:a16="http://schemas.microsoft.com/office/drawing/2014/main" id="{784BD015-6E6F-2A46-A09A-8163900C88A0}"/>
              </a:ext>
            </a:extLst>
          </p:cNvPr>
          <p:cNvSpPr txBox="1"/>
          <p:nvPr/>
        </p:nvSpPr>
        <p:spPr>
          <a:xfrm>
            <a:off x="3146643" y="3902328"/>
            <a:ext cx="2733057" cy="646331"/>
          </a:xfrm>
          <a:prstGeom prst="rect">
            <a:avLst/>
          </a:prstGeom>
          <a:noFill/>
        </p:spPr>
        <p:txBody>
          <a:bodyPr wrap="square" rtlCol="0">
            <a:spAutoFit/>
          </a:bodyPr>
          <a:lstStyle/>
          <a:p>
            <a:r>
              <a:rPr lang="en-US" sz="1200" b="1" dirty="0">
                <a:cs typeface="Times New Roman" panose="02020603050405020304" pitchFamily="18" charset="0"/>
              </a:rPr>
              <a:t>Physical Abuse</a:t>
            </a:r>
            <a:r>
              <a:rPr lang="en-US" sz="1200" dirty="0">
                <a:cs typeface="Times New Roman" panose="02020603050405020304" pitchFamily="18" charset="0"/>
              </a:rPr>
              <a:t>: Any act which causes physical harm as a result of unlawful physica</a:t>
            </a:r>
            <a:r>
              <a:rPr lang="en-US" sz="1200" b="1" dirty="0">
                <a:cs typeface="Times New Roman" panose="02020603050405020304" pitchFamily="18" charset="0"/>
              </a:rPr>
              <a:t>l</a:t>
            </a:r>
            <a:r>
              <a:rPr lang="en-US" sz="1200" dirty="0">
                <a:cs typeface="Times New Roman" panose="02020603050405020304" pitchFamily="18" charset="0"/>
              </a:rPr>
              <a:t> force. </a:t>
            </a:r>
          </a:p>
        </p:txBody>
      </p:sp>
      <p:sp>
        <p:nvSpPr>
          <p:cNvPr id="31" name="TextBox 30">
            <a:extLst>
              <a:ext uri="{FF2B5EF4-FFF2-40B4-BE49-F238E27FC236}">
                <a16:creationId xmlns:a16="http://schemas.microsoft.com/office/drawing/2014/main" id="{AC61FC15-498F-5941-B15F-DEC4050497D6}"/>
              </a:ext>
            </a:extLst>
          </p:cNvPr>
          <p:cNvSpPr txBox="1"/>
          <p:nvPr/>
        </p:nvSpPr>
        <p:spPr>
          <a:xfrm>
            <a:off x="3516291" y="4596834"/>
            <a:ext cx="3005951" cy="830997"/>
          </a:xfrm>
          <a:prstGeom prst="rect">
            <a:avLst/>
          </a:prstGeom>
          <a:noFill/>
        </p:spPr>
        <p:txBody>
          <a:bodyPr wrap="none" rtlCol="0">
            <a:spAutoFit/>
          </a:bodyPr>
          <a:lstStyle/>
          <a:p>
            <a:r>
              <a:rPr lang="en-US" sz="1200" b="1" dirty="0">
                <a:cs typeface="Times New Roman" panose="02020603050405020304" pitchFamily="18" charset="0"/>
              </a:rPr>
              <a:t>Intimidation</a:t>
            </a:r>
            <a:r>
              <a:rPr lang="en-US" sz="1200" dirty="0">
                <a:cs typeface="Times New Roman" panose="02020603050405020304" pitchFamily="18" charset="0"/>
              </a:rPr>
              <a:t>: arousing fear by using</a:t>
            </a:r>
          </a:p>
          <a:p>
            <a:r>
              <a:rPr lang="en-US" sz="1200" dirty="0">
                <a:cs typeface="Times New Roman" panose="02020603050405020304" pitchFamily="18" charset="0"/>
              </a:rPr>
              <a:t>looks, gestures, actions; destroying property,</a:t>
            </a:r>
          </a:p>
          <a:p>
            <a:r>
              <a:rPr lang="en-US" sz="1200" dirty="0">
                <a:cs typeface="Times New Roman" panose="02020603050405020304" pitchFamily="18" charset="0"/>
              </a:rPr>
              <a:t>        abusing pets, displaying weapons.</a:t>
            </a:r>
          </a:p>
          <a:p>
            <a:endParaRPr lang="en-US" sz="12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005EDB7A-FDD5-5A4D-BF26-112B71710B93}"/>
              </a:ext>
            </a:extLst>
          </p:cNvPr>
          <p:cNvSpPr txBox="1"/>
          <p:nvPr/>
        </p:nvSpPr>
        <p:spPr>
          <a:xfrm>
            <a:off x="264328" y="6595765"/>
            <a:ext cx="10072687" cy="246221"/>
          </a:xfrm>
          <a:prstGeom prst="rect">
            <a:avLst/>
          </a:prstGeom>
          <a:noFill/>
        </p:spPr>
        <p:txBody>
          <a:bodyPr wrap="square" rtlCol="0">
            <a:spAutoFit/>
          </a:bodyPr>
          <a:lstStyle/>
          <a:p>
            <a:r>
              <a:rPr lang="en-US" sz="1000" dirty="0"/>
              <a:t>Loosely adapted from: https://www.thehotline.org/is-this-abuse/abuse-defined/power-and-control-wheel/</a:t>
            </a:r>
          </a:p>
        </p:txBody>
      </p:sp>
    </p:spTree>
    <p:extLst>
      <p:ext uri="{BB962C8B-B14F-4D97-AF65-F5344CB8AC3E}">
        <p14:creationId xmlns:p14="http://schemas.microsoft.com/office/powerpoint/2010/main" val="2178087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3AF1CB5-DDA5-514D-878D-65A1E4AFA460}"/>
              </a:ext>
            </a:extLst>
          </p:cNvPr>
          <p:cNvSpPr>
            <a:spLocks noGrp="1"/>
          </p:cNvSpPr>
          <p:nvPr>
            <p:ph type="title"/>
          </p:nvPr>
        </p:nvSpPr>
        <p:spPr>
          <a:xfrm>
            <a:off x="934872" y="982272"/>
            <a:ext cx="3388419" cy="4560970"/>
          </a:xfrm>
        </p:spPr>
        <p:txBody>
          <a:bodyPr>
            <a:normAutofit/>
          </a:bodyPr>
          <a:lstStyle/>
          <a:p>
            <a:r>
              <a:rPr lang="en-US" sz="4000" b="1" i="1" dirty="0">
                <a:solidFill>
                  <a:srgbClr val="FFC000"/>
                </a:solidFill>
                <a:latin typeface="+mn-lt"/>
              </a:rPr>
              <a:t>Welcome and Introductions</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Content Placeholder 2">
            <a:extLst>
              <a:ext uri="{FF2B5EF4-FFF2-40B4-BE49-F238E27FC236}">
                <a16:creationId xmlns:a16="http://schemas.microsoft.com/office/drawing/2014/main" id="{FA414F84-2DF5-624A-BD69-DBE2BD3612E0}"/>
              </a:ext>
            </a:extLst>
          </p:cNvPr>
          <p:cNvSpPr>
            <a:spLocks noGrp="1"/>
          </p:cNvSpPr>
          <p:nvPr>
            <p:ph idx="1"/>
          </p:nvPr>
        </p:nvSpPr>
        <p:spPr>
          <a:xfrm>
            <a:off x="5221862" y="1719618"/>
            <a:ext cx="5948831" cy="4334629"/>
          </a:xfrm>
        </p:spPr>
        <p:txBody>
          <a:bodyPr anchor="ctr">
            <a:normAutofit/>
          </a:bodyPr>
          <a:lstStyle/>
          <a:p>
            <a:r>
              <a:rPr lang="en-US" sz="1700" b="1" dirty="0">
                <a:solidFill>
                  <a:schemeClr val="bg1"/>
                </a:solidFill>
              </a:rPr>
              <a:t>Welcome to the </a:t>
            </a:r>
            <a:r>
              <a:rPr lang="en-US" sz="1700" b="1" i="1" dirty="0">
                <a:solidFill>
                  <a:srgbClr val="FFC000"/>
                </a:solidFill>
              </a:rPr>
              <a:t>Domestic Violence Education Training </a:t>
            </a:r>
            <a:r>
              <a:rPr lang="en-US" sz="1700" b="1" dirty="0">
                <a:solidFill>
                  <a:schemeClr val="bg1"/>
                </a:solidFill>
              </a:rPr>
              <a:t>course</a:t>
            </a:r>
          </a:p>
          <a:p>
            <a:pPr lvl="1"/>
            <a:r>
              <a:rPr lang="en-US" sz="1700" b="1" dirty="0">
                <a:solidFill>
                  <a:schemeClr val="bg1"/>
                </a:solidFill>
              </a:rPr>
              <a:t>Primary focus on Black people; people of African descent</a:t>
            </a:r>
          </a:p>
          <a:p>
            <a:pPr lvl="2"/>
            <a:r>
              <a:rPr lang="en-US" sz="1700" b="1" dirty="0"/>
              <a:t>Warning signs</a:t>
            </a:r>
          </a:p>
          <a:p>
            <a:pPr lvl="2"/>
            <a:r>
              <a:rPr lang="en-US" sz="1700" b="1" dirty="0"/>
              <a:t>Triggers</a:t>
            </a:r>
          </a:p>
          <a:p>
            <a:pPr lvl="2"/>
            <a:r>
              <a:rPr lang="en-US" sz="1700" b="1" dirty="0"/>
              <a:t>Prevention</a:t>
            </a:r>
          </a:p>
          <a:p>
            <a:pPr lvl="2"/>
            <a:r>
              <a:rPr lang="en-US" sz="1700" b="1" dirty="0"/>
              <a:t>Early Intervention</a:t>
            </a:r>
          </a:p>
          <a:p>
            <a:pPr lvl="2"/>
            <a:r>
              <a:rPr lang="en-US" sz="1700" b="1" dirty="0"/>
              <a:t>Cultural interactions</a:t>
            </a:r>
          </a:p>
          <a:p>
            <a:pPr lvl="2"/>
            <a:r>
              <a:rPr lang="en-US" sz="1700" b="1" dirty="0"/>
              <a:t>Demographic challenges in identification of domestic abuse and reporting abuse </a:t>
            </a:r>
          </a:p>
          <a:p>
            <a:r>
              <a:rPr lang="en-US" sz="1700" b="1" dirty="0">
                <a:solidFill>
                  <a:schemeClr val="bg1"/>
                </a:solidFill>
              </a:rPr>
              <a:t>Class understanding</a:t>
            </a:r>
          </a:p>
          <a:p>
            <a:pPr lvl="1"/>
            <a:r>
              <a:rPr lang="en-US" sz="1700" dirty="0">
                <a:solidFill>
                  <a:srgbClr val="FEFFFF"/>
                </a:solidFill>
              </a:rPr>
              <a:t>Abuse, domestic violence, intimate partner violence takes many shapes and forms</a:t>
            </a:r>
          </a:p>
          <a:p>
            <a:r>
              <a:rPr lang="en-US" sz="1700" b="1" i="1" dirty="0">
                <a:solidFill>
                  <a:srgbClr val="FFC000"/>
                </a:solidFill>
              </a:rPr>
              <a:t>Grounding</a:t>
            </a:r>
          </a:p>
        </p:txBody>
      </p:sp>
    </p:spTree>
    <p:extLst>
      <p:ext uri="{BB962C8B-B14F-4D97-AF65-F5344CB8AC3E}">
        <p14:creationId xmlns:p14="http://schemas.microsoft.com/office/powerpoint/2010/main" val="590556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BD7CCF-6C20-2B47-B3B0-4FB13ECD05D3}"/>
              </a:ext>
            </a:extLst>
          </p:cNvPr>
          <p:cNvSpPr>
            <a:spLocks noGrp="1"/>
          </p:cNvSpPr>
          <p:nvPr>
            <p:ph type="title"/>
          </p:nvPr>
        </p:nvSpPr>
        <p:spPr>
          <a:xfrm>
            <a:off x="956826" y="1112969"/>
            <a:ext cx="3937298" cy="4166010"/>
          </a:xfrm>
        </p:spPr>
        <p:txBody>
          <a:bodyPr>
            <a:normAutofit/>
          </a:bodyPr>
          <a:lstStyle/>
          <a:p>
            <a:r>
              <a:rPr lang="en-US" b="1" i="1" dirty="0">
                <a:solidFill>
                  <a:srgbClr val="FFFFFF"/>
                </a:solidFill>
                <a:latin typeface="+mn-lt"/>
              </a:rPr>
              <a:t>Types of Domestic Abuse</a:t>
            </a:r>
            <a:br>
              <a:rPr lang="en-US" b="1" i="1" dirty="0">
                <a:solidFill>
                  <a:srgbClr val="FFFFFF"/>
                </a:solidFill>
                <a:latin typeface="+mn-lt"/>
              </a:rPr>
            </a:br>
            <a:r>
              <a:rPr lang="en-US" b="1" i="1" dirty="0">
                <a:solidFill>
                  <a:srgbClr val="FFC000"/>
                </a:solidFill>
                <a:latin typeface="+mn-lt"/>
                <a:cs typeface="Times New Roman" panose="02020603050405020304" pitchFamily="18" charset="0"/>
              </a:rPr>
              <a:t>CPS – Franca </a:t>
            </a:r>
            <a:r>
              <a:rPr lang="en-US" b="1" i="1" dirty="0" err="1">
                <a:solidFill>
                  <a:srgbClr val="FFC000"/>
                </a:solidFill>
                <a:latin typeface="+mn-lt"/>
                <a:cs typeface="Times New Roman" panose="02020603050405020304" pitchFamily="18" charset="0"/>
              </a:rPr>
              <a:t>Umeh</a:t>
            </a:r>
            <a:endParaRPr lang="en-US" b="1" i="1" dirty="0">
              <a:solidFill>
                <a:srgbClr val="FFC000"/>
              </a:solidFill>
              <a:latin typeface="+mn-lt"/>
            </a:endParaRPr>
          </a:p>
        </p:txBody>
      </p:sp>
      <p:sp>
        <p:nvSpPr>
          <p:cNvPr id="14" name="Freeform: Shape 13">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4">
            <a:extLst>
              <a:ext uri="{FF2B5EF4-FFF2-40B4-BE49-F238E27FC236}">
                <a16:creationId xmlns:a16="http://schemas.microsoft.com/office/drawing/2014/main" id="{4397E9B7-CBA9-9945-BE82-04A2EAB0CF42}"/>
              </a:ext>
            </a:extLst>
          </p:cNvPr>
          <p:cNvSpPr>
            <a:spLocks noGrp="1"/>
          </p:cNvSpPr>
          <p:nvPr>
            <p:ph idx="1"/>
          </p:nvPr>
        </p:nvSpPr>
        <p:spPr>
          <a:xfrm>
            <a:off x="6096000" y="820880"/>
            <a:ext cx="5257799" cy="5224320"/>
          </a:xfrm>
        </p:spPr>
        <p:txBody>
          <a:bodyPr anchor="t">
            <a:normAutofit fontScale="70000" lnSpcReduction="20000"/>
          </a:bodyPr>
          <a:lstStyle/>
          <a:p>
            <a:r>
              <a:rPr lang="en-US" dirty="0"/>
              <a:t>What happens when CPS is called in most families of ethnic minority as a result of domestic violence? Example African  </a:t>
            </a:r>
          </a:p>
          <a:p>
            <a:r>
              <a:rPr lang="en-US" dirty="0"/>
              <a:t>The Services CPS offer through Community agencies and the need for more community services.</a:t>
            </a:r>
          </a:p>
          <a:p>
            <a:r>
              <a:rPr lang="en-US" dirty="0"/>
              <a:t>I will talk about my experience working with African families and myself as a victim.</a:t>
            </a:r>
          </a:p>
          <a:p>
            <a:r>
              <a:rPr lang="en-US" dirty="0"/>
              <a:t>Domestic Violence is not only physical</a:t>
            </a:r>
          </a:p>
          <a:p>
            <a:pPr marL="0" indent="0">
              <a:buNone/>
            </a:pPr>
            <a:endParaRPr lang="en-US" dirty="0"/>
          </a:p>
          <a:p>
            <a:r>
              <a:rPr lang="en-US" dirty="0"/>
              <a:t>Some forms are overlooked or not recognized by certain people as types of abuse</a:t>
            </a:r>
          </a:p>
          <a:p>
            <a:endParaRPr lang="en-US" dirty="0"/>
          </a:p>
          <a:p>
            <a:r>
              <a:rPr lang="en-US" dirty="0"/>
              <a:t>It can take different forms</a:t>
            </a:r>
          </a:p>
          <a:p>
            <a:pPr lvl="1"/>
            <a:r>
              <a:rPr lang="en-US" dirty="0"/>
              <a:t>Physical</a:t>
            </a:r>
          </a:p>
          <a:p>
            <a:pPr lvl="1"/>
            <a:r>
              <a:rPr lang="en-US" dirty="0"/>
              <a:t>Emotional</a:t>
            </a:r>
          </a:p>
          <a:p>
            <a:pPr lvl="1"/>
            <a:r>
              <a:rPr lang="en-US" dirty="0"/>
              <a:t>Financial</a:t>
            </a:r>
          </a:p>
          <a:p>
            <a:pPr lvl="1"/>
            <a:r>
              <a:rPr lang="en-US" dirty="0"/>
              <a:t>Sexual</a:t>
            </a:r>
          </a:p>
          <a:p>
            <a:pPr lvl="1"/>
            <a:r>
              <a:rPr lang="en-US" dirty="0"/>
              <a:t>Verbal</a:t>
            </a:r>
          </a:p>
          <a:p>
            <a:pPr marL="0" indent="0">
              <a:buNone/>
            </a:pPr>
            <a:endParaRPr lang="en-US" dirty="0"/>
          </a:p>
        </p:txBody>
      </p:sp>
      <p:sp>
        <p:nvSpPr>
          <p:cNvPr id="20" name="Freeform: Shape 19">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587951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A02E7-8D83-C742-B188-65C7171188AC}"/>
              </a:ext>
            </a:extLst>
          </p:cNvPr>
          <p:cNvSpPr>
            <a:spLocks noGrp="1"/>
          </p:cNvSpPr>
          <p:nvPr>
            <p:ph type="title"/>
          </p:nvPr>
        </p:nvSpPr>
        <p:spPr>
          <a:xfrm>
            <a:off x="797560" y="527685"/>
            <a:ext cx="10515600" cy="854075"/>
          </a:xfrm>
        </p:spPr>
        <p:txBody>
          <a:bodyPr>
            <a:noAutofit/>
          </a:bodyPr>
          <a:lstStyle/>
          <a:p>
            <a:pPr algn="ctr"/>
            <a:r>
              <a:rPr lang="en-US" sz="3200" b="1" i="1" dirty="0">
                <a:solidFill>
                  <a:srgbClr val="FFC000"/>
                </a:solidFill>
                <a:latin typeface="+mn-lt"/>
                <a:cs typeface="Times New Roman" panose="02020603050405020304" pitchFamily="18" charset="0"/>
              </a:rPr>
              <a:t>Verbal/Psychological Abuse</a:t>
            </a:r>
            <a:br>
              <a:rPr lang="en-US" sz="2000" b="1" u="sng" dirty="0">
                <a:cs typeface="Times New Roman" panose="02020603050405020304" pitchFamily="18" charset="0"/>
              </a:rPr>
            </a:br>
            <a:r>
              <a:rPr lang="en-US" sz="1600" b="1" i="1" dirty="0">
                <a:cs typeface="Times New Roman" panose="02020603050405020304" pitchFamily="18" charset="0"/>
              </a:rPr>
              <a:t>The use of words to demean, frighten, or control another person. Verbal abuse is psychological violence. </a:t>
            </a:r>
            <a:br>
              <a:rPr lang="en-US" sz="2800" dirty="0">
                <a:cs typeface="Times New Roman" panose="02020603050405020304" pitchFamily="18" charset="0"/>
              </a:rPr>
            </a:br>
            <a:endParaRPr lang="en-US" sz="2800" i="1" dirty="0">
              <a:latin typeface="+mn-lt"/>
              <a:cs typeface="Times New Roman" panose="02020603050405020304" pitchFamily="18" charset="0"/>
            </a:endParaRPr>
          </a:p>
        </p:txBody>
      </p:sp>
      <p:sp>
        <p:nvSpPr>
          <p:cNvPr id="3" name="Subtitle 2">
            <a:extLst>
              <a:ext uri="{FF2B5EF4-FFF2-40B4-BE49-F238E27FC236}">
                <a16:creationId xmlns:a16="http://schemas.microsoft.com/office/drawing/2014/main" id="{9E2338E0-AB28-3D46-B73A-D935B613D5A8}"/>
              </a:ext>
            </a:extLst>
          </p:cNvPr>
          <p:cNvSpPr>
            <a:spLocks noGrp="1"/>
          </p:cNvSpPr>
          <p:nvPr>
            <p:ph sz="half" idx="1"/>
          </p:nvPr>
        </p:nvSpPr>
        <p:spPr>
          <a:xfrm>
            <a:off x="0" y="1109697"/>
            <a:ext cx="5938519" cy="5337753"/>
          </a:xfrm>
        </p:spPr>
        <p:txBody>
          <a:bodyPr>
            <a:normAutofit fontScale="55000" lnSpcReduction="20000"/>
          </a:bodyPr>
          <a:lstStyle/>
          <a:p>
            <a:pPr marL="457200" lvl="1" indent="0">
              <a:buNone/>
            </a:pPr>
            <a:endParaRPr lang="en-US" sz="3000" b="1" u="sng" dirty="0">
              <a:cs typeface="Times New Roman" panose="02020603050405020304" pitchFamily="18" charset="0"/>
            </a:endParaRPr>
          </a:p>
          <a:p>
            <a:pPr marL="457200" lvl="1" indent="0">
              <a:buNone/>
            </a:pPr>
            <a:endParaRPr lang="en-US" sz="2800" b="1" u="sng" dirty="0">
              <a:cs typeface="Times New Roman" panose="02020603050405020304" pitchFamily="18" charset="0"/>
            </a:endParaRPr>
          </a:p>
          <a:p>
            <a:pPr lvl="2">
              <a:buFont typeface="Wingdings" pitchFamily="2" charset="2"/>
              <a:buChar char="Ø"/>
            </a:pPr>
            <a:r>
              <a:rPr lang="en-US" sz="2400" dirty="0">
                <a:cs typeface="Times New Roman" panose="02020603050405020304" pitchFamily="18" charset="0"/>
              </a:rPr>
              <a:t> </a:t>
            </a:r>
            <a:r>
              <a:rPr lang="en-US" sz="2800" b="1" dirty="0">
                <a:solidFill>
                  <a:srgbClr val="FFC000"/>
                </a:solidFill>
                <a:cs typeface="Times New Roman" panose="02020603050405020304" pitchFamily="18" charset="0"/>
              </a:rPr>
              <a:t>Withholding</a:t>
            </a:r>
            <a:r>
              <a:rPr lang="en-US" sz="2800" dirty="0">
                <a:solidFill>
                  <a:srgbClr val="FFC000"/>
                </a:solidFill>
                <a:cs typeface="Times New Roman" panose="02020603050405020304" pitchFamily="18" charset="0"/>
              </a:rPr>
              <a:t>: </a:t>
            </a:r>
            <a:r>
              <a:rPr lang="en-US" sz="2800" dirty="0">
                <a:cs typeface="Times New Roman" panose="02020603050405020304" pitchFamily="18" charset="0"/>
              </a:rPr>
              <a:t>refusing to listen, denying the other’s feelings, and refusing to share their feelings</a:t>
            </a:r>
          </a:p>
          <a:p>
            <a:pPr marL="914400" lvl="2" indent="0">
              <a:buNone/>
            </a:pPr>
            <a:endParaRPr lang="en-US" sz="2800" dirty="0">
              <a:cs typeface="Times New Roman" panose="02020603050405020304" pitchFamily="18" charset="0"/>
            </a:endParaRPr>
          </a:p>
          <a:p>
            <a:pPr lvl="2">
              <a:buFont typeface="Wingdings" pitchFamily="2" charset="2"/>
              <a:buChar char="Ø"/>
            </a:pPr>
            <a:r>
              <a:rPr lang="en-US" sz="2800" dirty="0">
                <a:cs typeface="Times New Roman" panose="02020603050405020304" pitchFamily="18" charset="0"/>
              </a:rPr>
              <a:t> </a:t>
            </a:r>
            <a:r>
              <a:rPr lang="en-US" sz="2800" b="1" dirty="0">
                <a:solidFill>
                  <a:srgbClr val="FFC000"/>
                </a:solidFill>
                <a:cs typeface="Times New Roman" panose="02020603050405020304" pitchFamily="18" charset="0"/>
              </a:rPr>
              <a:t>Countering:</a:t>
            </a:r>
            <a:r>
              <a:rPr lang="en-US" sz="2800" b="1" dirty="0">
                <a:cs typeface="Times New Roman" panose="02020603050405020304" pitchFamily="18" charset="0"/>
              </a:rPr>
              <a:t> </a:t>
            </a:r>
            <a:r>
              <a:rPr lang="en-US" sz="2800" dirty="0">
                <a:cs typeface="Times New Roman" panose="02020603050405020304" pitchFamily="18" charset="0"/>
              </a:rPr>
              <a:t>consistently voicing an opinion that is different than their partner or family member, preventing real discussion </a:t>
            </a:r>
          </a:p>
          <a:p>
            <a:pPr marL="914400" lvl="2" indent="0">
              <a:buNone/>
            </a:pPr>
            <a:endParaRPr lang="en-US" sz="2800" dirty="0">
              <a:cs typeface="Times New Roman" panose="02020603050405020304" pitchFamily="18" charset="0"/>
            </a:endParaRPr>
          </a:p>
          <a:p>
            <a:pPr lvl="2">
              <a:buFont typeface="Wingdings" pitchFamily="2" charset="2"/>
              <a:buChar char="Ø"/>
            </a:pPr>
            <a:r>
              <a:rPr lang="en-US" sz="2800" dirty="0">
                <a:cs typeface="Times New Roman" panose="02020603050405020304" pitchFamily="18" charset="0"/>
              </a:rPr>
              <a:t> </a:t>
            </a:r>
            <a:r>
              <a:rPr lang="en-US" sz="2800" b="1" dirty="0">
                <a:solidFill>
                  <a:srgbClr val="FFC000"/>
                </a:solidFill>
                <a:cs typeface="Times New Roman" panose="02020603050405020304" pitchFamily="18" charset="0"/>
              </a:rPr>
              <a:t>Discounting:</a:t>
            </a:r>
            <a:r>
              <a:rPr lang="en-US" sz="2800" b="1" dirty="0">
                <a:cs typeface="Times New Roman" panose="02020603050405020304" pitchFamily="18" charset="0"/>
              </a:rPr>
              <a:t> </a:t>
            </a:r>
            <a:r>
              <a:rPr lang="en-US" sz="2800" dirty="0">
                <a:cs typeface="Times New Roman" panose="02020603050405020304" pitchFamily="18" charset="0"/>
              </a:rPr>
              <a:t>discounting partner’s or family member’s feelings, thereby denying their reality and experience</a:t>
            </a:r>
          </a:p>
          <a:p>
            <a:pPr marL="914400" lvl="2" indent="0">
              <a:buNone/>
            </a:pPr>
            <a:endParaRPr lang="en-US" sz="2800" dirty="0">
              <a:cs typeface="Times New Roman" panose="02020603050405020304" pitchFamily="18" charset="0"/>
            </a:endParaRPr>
          </a:p>
          <a:p>
            <a:pPr lvl="2">
              <a:buFont typeface="Wingdings" pitchFamily="2" charset="2"/>
              <a:buChar char="Ø"/>
            </a:pPr>
            <a:r>
              <a:rPr lang="en-US" sz="2800" dirty="0">
                <a:cs typeface="Times New Roman" panose="02020603050405020304" pitchFamily="18" charset="0"/>
              </a:rPr>
              <a:t> </a:t>
            </a:r>
            <a:r>
              <a:rPr lang="en-US" sz="2800" b="1" dirty="0">
                <a:solidFill>
                  <a:srgbClr val="FFC000"/>
                </a:solidFill>
                <a:cs typeface="Times New Roman" panose="02020603050405020304" pitchFamily="18" charset="0"/>
              </a:rPr>
              <a:t>Joking:</a:t>
            </a:r>
            <a:r>
              <a:rPr lang="en-US" sz="2800" b="1" dirty="0">
                <a:cs typeface="Times New Roman" panose="02020603050405020304" pitchFamily="18" charset="0"/>
              </a:rPr>
              <a:t> U</a:t>
            </a:r>
            <a:r>
              <a:rPr lang="en-US" sz="2800" dirty="0">
                <a:cs typeface="Times New Roman" panose="02020603050405020304" pitchFamily="18" charset="0"/>
              </a:rPr>
              <a:t>sing joking as a means to belittle partner or family member, often related to intelligence, personality, or appearance</a:t>
            </a:r>
          </a:p>
          <a:p>
            <a:pPr lvl="2">
              <a:buFont typeface="Wingdings" pitchFamily="2" charset="2"/>
              <a:buChar char="Ø"/>
            </a:pPr>
            <a:endParaRPr lang="en-US" sz="2800" dirty="0">
              <a:cs typeface="Times New Roman" panose="02020603050405020304" pitchFamily="18" charset="0"/>
            </a:endParaRPr>
          </a:p>
          <a:p>
            <a:pPr lvl="2">
              <a:buFont typeface="Wingdings" pitchFamily="2" charset="2"/>
              <a:buChar char="Ø"/>
            </a:pPr>
            <a:r>
              <a:rPr lang="en-US" sz="2400" dirty="0">
                <a:cs typeface="Times New Roman" panose="02020603050405020304" pitchFamily="18" charset="0"/>
              </a:rPr>
              <a:t> </a:t>
            </a:r>
            <a:r>
              <a:rPr lang="en-US" sz="2800" b="1" dirty="0">
                <a:solidFill>
                  <a:srgbClr val="FFC000"/>
                </a:solidFill>
                <a:cs typeface="Times New Roman" panose="02020603050405020304" pitchFamily="18" charset="0"/>
              </a:rPr>
              <a:t>Blocking and Diverting</a:t>
            </a:r>
            <a:r>
              <a:rPr lang="en-US" sz="2800" dirty="0">
                <a:solidFill>
                  <a:srgbClr val="FFC000"/>
                </a:solidFill>
                <a:cs typeface="Times New Roman" panose="02020603050405020304" pitchFamily="18" charset="0"/>
              </a:rPr>
              <a:t>: </a:t>
            </a:r>
            <a:r>
              <a:rPr lang="en-US" sz="2800" dirty="0">
                <a:cs typeface="Times New Roman" panose="02020603050405020304" pitchFamily="18" charset="0"/>
              </a:rPr>
              <a:t>refusing to communicate with partner or family member, by changing the subject, withholding information, or changing the subject</a:t>
            </a:r>
          </a:p>
          <a:p>
            <a:pPr marL="914400" lvl="2" indent="0">
              <a:buNone/>
            </a:pPr>
            <a:endParaRPr lang="en-US" sz="2800" dirty="0">
              <a:cs typeface="Times New Roman" panose="02020603050405020304" pitchFamily="18" charset="0"/>
            </a:endParaRPr>
          </a:p>
          <a:p>
            <a:pPr lvl="2">
              <a:buFont typeface="Wingdings" pitchFamily="2" charset="2"/>
              <a:buChar char="Ø"/>
            </a:pPr>
            <a:r>
              <a:rPr lang="en-US" sz="2800" dirty="0">
                <a:cs typeface="Times New Roman" panose="02020603050405020304" pitchFamily="18" charset="0"/>
              </a:rPr>
              <a:t> </a:t>
            </a:r>
            <a:r>
              <a:rPr lang="en-US" sz="2800" b="1" dirty="0">
                <a:solidFill>
                  <a:srgbClr val="FFC000"/>
                </a:solidFill>
                <a:cs typeface="Times New Roman" panose="02020603050405020304" pitchFamily="18" charset="0"/>
              </a:rPr>
              <a:t>Accusing and Blaming</a:t>
            </a:r>
            <a:r>
              <a:rPr lang="en-US" sz="2800" dirty="0">
                <a:solidFill>
                  <a:srgbClr val="FFC000"/>
                </a:solidFill>
                <a:cs typeface="Times New Roman" panose="02020603050405020304" pitchFamily="18" charset="0"/>
              </a:rPr>
              <a:t>: </a:t>
            </a:r>
            <a:r>
              <a:rPr lang="en-US" sz="2800" dirty="0">
                <a:cs typeface="Times New Roman" panose="02020603050405020304" pitchFamily="18" charset="0"/>
              </a:rPr>
              <a:t>blaming partner or family member for negative feelings</a:t>
            </a:r>
          </a:p>
          <a:p>
            <a:pPr marL="914400" lvl="2" indent="0">
              <a:buNone/>
            </a:pPr>
            <a:endParaRPr lang="en-US" sz="2800" dirty="0">
              <a:cs typeface="Times New Roman" panose="02020603050405020304" pitchFamily="18" charset="0"/>
            </a:endParaRPr>
          </a:p>
          <a:p>
            <a:pPr lvl="2">
              <a:buFont typeface="Wingdings" pitchFamily="2" charset="2"/>
              <a:buChar char="Ø"/>
            </a:pPr>
            <a:r>
              <a:rPr lang="en-US" sz="2800" dirty="0">
                <a:cs typeface="Times New Roman" panose="02020603050405020304" pitchFamily="18" charset="0"/>
              </a:rPr>
              <a:t> </a:t>
            </a:r>
            <a:r>
              <a:rPr lang="en-US" sz="2800" b="1" dirty="0">
                <a:solidFill>
                  <a:srgbClr val="FFC000"/>
                </a:solidFill>
                <a:cs typeface="Times New Roman" panose="02020603050405020304" pitchFamily="18" charset="0"/>
              </a:rPr>
              <a:t>Judging and Criticizing</a:t>
            </a:r>
            <a:r>
              <a:rPr lang="en-US" sz="2800" dirty="0">
                <a:solidFill>
                  <a:srgbClr val="FFC000"/>
                </a:solidFill>
                <a:cs typeface="Times New Roman" panose="02020603050405020304" pitchFamily="18" charset="0"/>
              </a:rPr>
              <a:t>: </a:t>
            </a:r>
            <a:r>
              <a:rPr lang="en-US" sz="2800" dirty="0">
                <a:cs typeface="Times New Roman" panose="02020603050405020304" pitchFamily="18" charset="0"/>
              </a:rPr>
              <a:t>making statements that indicate a lack of acceptance</a:t>
            </a:r>
          </a:p>
          <a:p>
            <a:pPr marL="914400" lvl="2" indent="0">
              <a:buNone/>
            </a:pPr>
            <a:endParaRPr lang="en-US" sz="2800" dirty="0">
              <a:cs typeface="Times New Roman" panose="02020603050405020304" pitchFamily="18" charset="0"/>
            </a:endParaRPr>
          </a:p>
          <a:p>
            <a:pPr marL="1600200" lvl="2" indent="-685800" algn="l">
              <a:buFont typeface="Wingdings" pitchFamily="2" charset="2"/>
              <a:buChar char="Ø"/>
            </a:pPr>
            <a:endParaRPr lang="en-US" sz="2000" dirty="0">
              <a:cs typeface="Times New Roman" panose="02020603050405020304" pitchFamily="18" charset="0"/>
            </a:endParaRPr>
          </a:p>
        </p:txBody>
      </p:sp>
      <p:sp>
        <p:nvSpPr>
          <p:cNvPr id="4" name="Content Placeholder 3">
            <a:extLst>
              <a:ext uri="{FF2B5EF4-FFF2-40B4-BE49-F238E27FC236}">
                <a16:creationId xmlns:a16="http://schemas.microsoft.com/office/drawing/2014/main" id="{3296B741-2E6E-3145-8EA6-0279FF668B6B}"/>
              </a:ext>
            </a:extLst>
          </p:cNvPr>
          <p:cNvSpPr>
            <a:spLocks noGrp="1"/>
          </p:cNvSpPr>
          <p:nvPr>
            <p:ph sz="half" idx="2"/>
          </p:nvPr>
        </p:nvSpPr>
        <p:spPr>
          <a:xfrm>
            <a:off x="6096000" y="1381760"/>
            <a:ext cx="5628640" cy="5337753"/>
          </a:xfrm>
        </p:spPr>
        <p:txBody>
          <a:bodyPr>
            <a:normAutofit fontScale="55000" lnSpcReduction="20000"/>
          </a:bodyPr>
          <a:lstStyle/>
          <a:p>
            <a:pPr marL="457200" lvl="1" indent="0">
              <a:buNone/>
            </a:pPr>
            <a:endParaRPr lang="en-US" sz="2800" b="1" u="sng" dirty="0">
              <a:cs typeface="Times New Roman" panose="02020603050405020304" pitchFamily="18" charset="0"/>
            </a:endParaRPr>
          </a:p>
          <a:p>
            <a:pPr lvl="1">
              <a:buFont typeface="Wingdings" pitchFamily="2" charset="2"/>
              <a:buChar char="Ø"/>
            </a:pPr>
            <a:r>
              <a:rPr lang="en-US" sz="2500" b="1" dirty="0">
                <a:solidFill>
                  <a:srgbClr val="FFC000"/>
                </a:solidFill>
                <a:cs typeface="Times New Roman" panose="02020603050405020304" pitchFamily="18" charset="0"/>
              </a:rPr>
              <a:t>Trivializing</a:t>
            </a:r>
            <a:r>
              <a:rPr lang="en-US" sz="2500" dirty="0">
                <a:solidFill>
                  <a:srgbClr val="FFC000"/>
                </a:solidFill>
                <a:cs typeface="Times New Roman" panose="02020603050405020304" pitchFamily="18" charset="0"/>
              </a:rPr>
              <a:t>: </a:t>
            </a:r>
            <a:r>
              <a:rPr lang="en-US" sz="2500" dirty="0">
                <a:cs typeface="Times New Roman" panose="02020603050405020304" pitchFamily="18" charset="0"/>
              </a:rPr>
              <a:t>making comments which makes partner or family member feel insignificant</a:t>
            </a:r>
          </a:p>
          <a:p>
            <a:pPr lvl="1">
              <a:buFont typeface="Wingdings" pitchFamily="2" charset="2"/>
              <a:buChar char="Ø"/>
            </a:pPr>
            <a:endParaRPr lang="en-US" sz="2500" b="1" dirty="0">
              <a:cs typeface="Times New Roman" panose="02020603050405020304" pitchFamily="18" charset="0"/>
            </a:endParaRPr>
          </a:p>
          <a:p>
            <a:pPr lvl="1">
              <a:buFont typeface="Wingdings" pitchFamily="2" charset="2"/>
              <a:buChar char="Ø"/>
            </a:pPr>
            <a:r>
              <a:rPr lang="en-US" sz="2500" b="1" dirty="0">
                <a:solidFill>
                  <a:srgbClr val="FFC000"/>
                </a:solidFill>
                <a:cs typeface="Times New Roman" panose="02020603050405020304" pitchFamily="18" charset="0"/>
              </a:rPr>
              <a:t>Undermining</a:t>
            </a:r>
            <a:r>
              <a:rPr lang="en-US" sz="2500" dirty="0">
                <a:solidFill>
                  <a:srgbClr val="FFC000"/>
                </a:solidFill>
                <a:cs typeface="Times New Roman" panose="02020603050405020304" pitchFamily="18" charset="0"/>
              </a:rPr>
              <a:t>: </a:t>
            </a:r>
            <a:r>
              <a:rPr lang="en-US" sz="2500" dirty="0">
                <a:cs typeface="Times New Roman" panose="02020603050405020304" pitchFamily="18" charset="0"/>
              </a:rPr>
              <a:t>making comments to take the air out of something partner or family member is interested in or feeling, interrupting partner or family member, or implying they are inadequate.</a:t>
            </a:r>
          </a:p>
          <a:p>
            <a:pPr marL="457200" lvl="1" indent="0">
              <a:buNone/>
            </a:pPr>
            <a:endParaRPr lang="en-US" sz="2500" dirty="0">
              <a:cs typeface="Times New Roman" panose="02020603050405020304" pitchFamily="18" charset="0"/>
            </a:endParaRPr>
          </a:p>
          <a:p>
            <a:pPr lvl="1">
              <a:buFont typeface="Wingdings" pitchFamily="2" charset="2"/>
              <a:buChar char="Ø"/>
            </a:pPr>
            <a:r>
              <a:rPr lang="en-US" sz="2500" dirty="0">
                <a:cs typeface="Times New Roman" panose="02020603050405020304" pitchFamily="18" charset="0"/>
              </a:rPr>
              <a:t> </a:t>
            </a:r>
            <a:r>
              <a:rPr lang="en-US" sz="2500" b="1" dirty="0">
                <a:solidFill>
                  <a:srgbClr val="FFC000"/>
                </a:solidFill>
                <a:cs typeface="Times New Roman" panose="02020603050405020304" pitchFamily="18" charset="0"/>
              </a:rPr>
              <a:t>Threatening</a:t>
            </a:r>
            <a:r>
              <a:rPr lang="en-US" sz="2500" dirty="0">
                <a:solidFill>
                  <a:srgbClr val="FFC000"/>
                </a:solidFill>
                <a:cs typeface="Times New Roman" panose="02020603050405020304" pitchFamily="18" charset="0"/>
              </a:rPr>
              <a:t>: </a:t>
            </a:r>
            <a:r>
              <a:rPr lang="en-US" sz="2500" dirty="0">
                <a:cs typeface="Times New Roman" panose="02020603050405020304" pitchFamily="18" charset="0"/>
              </a:rPr>
              <a:t>using partner’s or family member’s fears or threatening pain or loss.</a:t>
            </a:r>
          </a:p>
          <a:p>
            <a:pPr marL="457200" lvl="1" indent="0">
              <a:buNone/>
            </a:pPr>
            <a:endParaRPr lang="en-US" sz="2500" dirty="0">
              <a:cs typeface="Times New Roman" panose="02020603050405020304" pitchFamily="18" charset="0"/>
            </a:endParaRPr>
          </a:p>
          <a:p>
            <a:pPr lvl="1">
              <a:buFont typeface="Wingdings" pitchFamily="2" charset="2"/>
              <a:buChar char="Ø"/>
            </a:pPr>
            <a:r>
              <a:rPr lang="en-US" sz="2500" b="1" dirty="0">
                <a:cs typeface="Times New Roman" panose="02020603050405020304" pitchFamily="18" charset="0"/>
              </a:rPr>
              <a:t> </a:t>
            </a:r>
            <a:r>
              <a:rPr lang="en-US" sz="2500" b="1" dirty="0">
                <a:solidFill>
                  <a:srgbClr val="FFC000"/>
                </a:solidFill>
                <a:cs typeface="Times New Roman" panose="02020603050405020304" pitchFamily="18" charset="0"/>
              </a:rPr>
              <a:t>Name-calling</a:t>
            </a:r>
            <a:r>
              <a:rPr lang="en-US" sz="2500" dirty="0">
                <a:solidFill>
                  <a:srgbClr val="FFC000"/>
                </a:solidFill>
                <a:cs typeface="Times New Roman" panose="02020603050405020304" pitchFamily="18" charset="0"/>
              </a:rPr>
              <a:t>: </a:t>
            </a:r>
            <a:r>
              <a:rPr lang="en-US" sz="2500" dirty="0">
                <a:cs typeface="Times New Roman" panose="02020603050405020304" pitchFamily="18" charset="0"/>
              </a:rPr>
              <a:t>calling partner or family member names or using terms of endearment masked in sarcasm.</a:t>
            </a:r>
          </a:p>
          <a:p>
            <a:pPr marL="457200" lvl="1" indent="0">
              <a:buNone/>
            </a:pPr>
            <a:endParaRPr lang="en-US" sz="2500" dirty="0">
              <a:cs typeface="Times New Roman" panose="02020603050405020304" pitchFamily="18" charset="0"/>
            </a:endParaRPr>
          </a:p>
          <a:p>
            <a:pPr lvl="1">
              <a:buFont typeface="Wingdings" pitchFamily="2" charset="2"/>
              <a:buChar char="Ø"/>
            </a:pPr>
            <a:r>
              <a:rPr lang="en-US" sz="2500" dirty="0">
                <a:cs typeface="Times New Roman" panose="02020603050405020304" pitchFamily="18" charset="0"/>
              </a:rPr>
              <a:t> </a:t>
            </a:r>
            <a:r>
              <a:rPr lang="en-US" sz="2500" b="1" dirty="0">
                <a:solidFill>
                  <a:srgbClr val="FFC000"/>
                </a:solidFill>
                <a:cs typeface="Times New Roman" panose="02020603050405020304" pitchFamily="18" charset="0"/>
              </a:rPr>
              <a:t>Forgetting: </a:t>
            </a:r>
            <a:r>
              <a:rPr lang="en-US" sz="2500" dirty="0">
                <a:cs typeface="Times New Roman" panose="02020603050405020304" pitchFamily="18" charset="0"/>
              </a:rPr>
              <a:t>manipulating partner or family member by denying something occurred; for example, a promise.</a:t>
            </a:r>
          </a:p>
          <a:p>
            <a:pPr lvl="1">
              <a:buFont typeface="Wingdings" pitchFamily="2" charset="2"/>
              <a:buChar char="Ø"/>
            </a:pPr>
            <a:endParaRPr lang="en-US" sz="2500" dirty="0">
              <a:cs typeface="Times New Roman" panose="02020603050405020304" pitchFamily="18" charset="0"/>
            </a:endParaRPr>
          </a:p>
          <a:p>
            <a:pPr lvl="1">
              <a:buFont typeface="Wingdings" pitchFamily="2" charset="2"/>
              <a:buChar char="Ø"/>
            </a:pPr>
            <a:r>
              <a:rPr lang="en-US" sz="2500" dirty="0">
                <a:cs typeface="Times New Roman" panose="02020603050405020304" pitchFamily="18" charset="0"/>
              </a:rPr>
              <a:t> </a:t>
            </a:r>
            <a:r>
              <a:rPr lang="en-US" sz="2500" b="1" dirty="0">
                <a:solidFill>
                  <a:srgbClr val="FFC000"/>
                </a:solidFill>
                <a:cs typeface="Times New Roman" panose="02020603050405020304" pitchFamily="18" charset="0"/>
              </a:rPr>
              <a:t>Ordering</a:t>
            </a:r>
            <a:r>
              <a:rPr lang="en-US" sz="2500" dirty="0">
                <a:solidFill>
                  <a:srgbClr val="FFC000"/>
                </a:solidFill>
                <a:cs typeface="Times New Roman" panose="02020603050405020304" pitchFamily="18" charset="0"/>
              </a:rPr>
              <a:t>: </a:t>
            </a:r>
            <a:r>
              <a:rPr lang="en-US" sz="2500" dirty="0">
                <a:cs typeface="Times New Roman" panose="02020603050405020304" pitchFamily="18" charset="0"/>
              </a:rPr>
              <a:t>commanding partner or family member to do something instead of asking. </a:t>
            </a:r>
          </a:p>
          <a:p>
            <a:pPr marL="457200" lvl="1" indent="0">
              <a:buNone/>
            </a:pPr>
            <a:endParaRPr lang="en-US" sz="2500" dirty="0">
              <a:cs typeface="Times New Roman" panose="02020603050405020304" pitchFamily="18" charset="0"/>
            </a:endParaRPr>
          </a:p>
          <a:p>
            <a:pPr lvl="1">
              <a:buFont typeface="Wingdings" pitchFamily="2" charset="2"/>
              <a:buChar char="Ø"/>
            </a:pPr>
            <a:r>
              <a:rPr lang="en-US" sz="2500" dirty="0">
                <a:cs typeface="Times New Roman" panose="02020603050405020304" pitchFamily="18" charset="0"/>
              </a:rPr>
              <a:t> </a:t>
            </a:r>
            <a:r>
              <a:rPr lang="en-US" sz="2500" b="1" dirty="0">
                <a:solidFill>
                  <a:srgbClr val="FFC000"/>
                </a:solidFill>
                <a:cs typeface="Times New Roman" panose="02020603050405020304" pitchFamily="18" charset="0"/>
              </a:rPr>
              <a:t>Denial</a:t>
            </a:r>
            <a:r>
              <a:rPr lang="en-US" sz="2500" dirty="0">
                <a:solidFill>
                  <a:srgbClr val="FFC000"/>
                </a:solidFill>
                <a:cs typeface="Times New Roman" panose="02020603050405020304" pitchFamily="18" charset="0"/>
              </a:rPr>
              <a:t>: </a:t>
            </a:r>
            <a:r>
              <a:rPr lang="en-US" sz="2500" dirty="0">
                <a:cs typeface="Times New Roman" panose="02020603050405020304" pitchFamily="18" charset="0"/>
              </a:rPr>
              <a:t>refusing to recognize verbal abusiveness</a:t>
            </a:r>
          </a:p>
          <a:p>
            <a:pPr marL="457200" lvl="1" indent="0">
              <a:buNone/>
            </a:pPr>
            <a:endParaRPr lang="en-US" sz="2500" dirty="0">
              <a:cs typeface="Times New Roman" panose="02020603050405020304" pitchFamily="18" charset="0"/>
            </a:endParaRPr>
          </a:p>
          <a:p>
            <a:pPr lvl="1">
              <a:buFont typeface="Wingdings" pitchFamily="2" charset="2"/>
              <a:buChar char="Ø"/>
            </a:pPr>
            <a:r>
              <a:rPr lang="en-US" sz="2500" dirty="0">
                <a:cs typeface="Times New Roman" panose="02020603050405020304" pitchFamily="18" charset="0"/>
              </a:rPr>
              <a:t> </a:t>
            </a:r>
            <a:r>
              <a:rPr lang="en-US" sz="2500" b="1" dirty="0">
                <a:solidFill>
                  <a:srgbClr val="FFC000"/>
                </a:solidFill>
                <a:cs typeface="Times New Roman" panose="02020603050405020304" pitchFamily="18" charset="0"/>
              </a:rPr>
              <a:t>Abusive Anger</a:t>
            </a:r>
            <a:r>
              <a:rPr lang="en-US" sz="2500" dirty="0">
                <a:solidFill>
                  <a:srgbClr val="FFC000"/>
                </a:solidFill>
                <a:cs typeface="Times New Roman" panose="02020603050405020304" pitchFamily="18" charset="0"/>
              </a:rPr>
              <a:t>: </a:t>
            </a:r>
            <a:r>
              <a:rPr lang="en-US" sz="2500" dirty="0">
                <a:cs typeface="Times New Roman" panose="02020603050405020304" pitchFamily="18" charset="0"/>
              </a:rPr>
              <a:t>expressing anger to make partner or family member feel bad and person committing the abuse feel good.</a:t>
            </a:r>
          </a:p>
          <a:p>
            <a:pPr lvl="1">
              <a:buFont typeface="Wingdings" pitchFamily="2" charset="2"/>
              <a:buChar char="Ø"/>
            </a:pPr>
            <a:endParaRPr lang="en-US" dirty="0">
              <a:cs typeface="Times New Roman" panose="02020603050405020304" pitchFamily="18" charset="0"/>
            </a:endParaRPr>
          </a:p>
          <a:p>
            <a:pPr lvl="2">
              <a:buFont typeface="Wingdings" pitchFamily="2" charset="2"/>
              <a:buChar char="Ø"/>
            </a:pPr>
            <a:endParaRPr lang="en-US" sz="3600" dirty="0">
              <a:cs typeface="Times New Roman" panose="02020603050405020304" pitchFamily="18" charset="0"/>
            </a:endParaRPr>
          </a:p>
          <a:p>
            <a:endParaRPr lang="en-US" dirty="0"/>
          </a:p>
        </p:txBody>
      </p:sp>
      <p:sp>
        <p:nvSpPr>
          <p:cNvPr id="8" name="TextBox 7">
            <a:extLst>
              <a:ext uri="{FF2B5EF4-FFF2-40B4-BE49-F238E27FC236}">
                <a16:creationId xmlns:a16="http://schemas.microsoft.com/office/drawing/2014/main" id="{E0D2DA9F-123E-0746-A1D4-FCD9F0453EC7}"/>
              </a:ext>
            </a:extLst>
          </p:cNvPr>
          <p:cNvSpPr txBox="1"/>
          <p:nvPr/>
        </p:nvSpPr>
        <p:spPr>
          <a:xfrm>
            <a:off x="1295400" y="6279955"/>
            <a:ext cx="9367837" cy="2308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https://morneaulaw.com/2020/03/29/verbal-abuse-defined-recognizing-whether-it-affects-you/</a:t>
            </a:r>
          </a:p>
        </p:txBody>
      </p:sp>
    </p:spTree>
    <p:extLst>
      <p:ext uri="{BB962C8B-B14F-4D97-AF65-F5344CB8AC3E}">
        <p14:creationId xmlns:p14="http://schemas.microsoft.com/office/powerpoint/2010/main" val="1890215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0C11EC-F863-3743-A636-8DECCC4992E4}"/>
              </a:ext>
            </a:extLst>
          </p:cNvPr>
          <p:cNvSpPr>
            <a:spLocks noGrp="1"/>
          </p:cNvSpPr>
          <p:nvPr>
            <p:ph type="title"/>
          </p:nvPr>
        </p:nvSpPr>
        <p:spPr>
          <a:xfrm>
            <a:off x="764949" y="3499076"/>
            <a:ext cx="6053558" cy="2424774"/>
          </a:xfrm>
        </p:spPr>
        <p:txBody>
          <a:bodyPr>
            <a:normAutofit/>
          </a:bodyPr>
          <a:lstStyle/>
          <a:p>
            <a:r>
              <a:rPr lang="en-US" b="1" i="1" dirty="0">
                <a:solidFill>
                  <a:srgbClr val="FFC000"/>
                </a:solidFill>
                <a:latin typeface="+mn-lt"/>
              </a:rPr>
              <a:t>Financial &amp; Sexual Abuse</a:t>
            </a:r>
          </a:p>
        </p:txBody>
      </p:sp>
      <p:sp>
        <p:nvSpPr>
          <p:cNvPr id="15" name="Freeform: Shape 14">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AC4BE1F-D563-DB40-8B76-A522ADF2BAC1}"/>
              </a:ext>
            </a:extLst>
          </p:cNvPr>
          <p:cNvSpPr>
            <a:spLocks noGrp="1"/>
          </p:cNvSpPr>
          <p:nvPr>
            <p:ph sz="half" idx="1"/>
          </p:nvPr>
        </p:nvSpPr>
        <p:spPr>
          <a:xfrm>
            <a:off x="3929438" y="61295"/>
            <a:ext cx="3642723" cy="2182316"/>
          </a:xfrm>
        </p:spPr>
        <p:txBody>
          <a:bodyPr anchor="ctr">
            <a:normAutofit/>
          </a:bodyPr>
          <a:lstStyle/>
          <a:p>
            <a:pPr marL="0" indent="0">
              <a:buNone/>
            </a:pPr>
            <a:r>
              <a:rPr lang="en-US" sz="1600" b="1" dirty="0">
                <a:solidFill>
                  <a:srgbClr val="FFC000"/>
                </a:solidFill>
                <a:cs typeface="Times New Roman" panose="02020603050405020304" pitchFamily="18" charset="0"/>
              </a:rPr>
              <a:t>Financial/Economic</a:t>
            </a:r>
            <a:r>
              <a:rPr lang="en-US" sz="1600" dirty="0">
                <a:solidFill>
                  <a:srgbClr val="FFC000"/>
                </a:solidFill>
                <a:cs typeface="Times New Roman" panose="02020603050405020304" pitchFamily="18" charset="0"/>
              </a:rPr>
              <a:t>: </a:t>
            </a:r>
            <a:r>
              <a:rPr lang="en-US" sz="1600" dirty="0">
                <a:cs typeface="Times New Roman" panose="02020603050405020304" pitchFamily="18" charset="0"/>
              </a:rPr>
              <a:t>Maintaining control over financial resources, withholding access to money, or attempting to prevent a victim or survivor from working and/or attending school in an effort to create financial dependence as a means of control. Being forced to choose between staying in abusive relationships and poverty or even homelessness</a:t>
            </a:r>
            <a:endParaRPr lang="en-US" sz="1600" dirty="0">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2C7738C7-B6C4-9640-BC0E-5EF37183990E}"/>
              </a:ext>
            </a:extLst>
          </p:cNvPr>
          <p:cNvSpPr>
            <a:spLocks noGrp="1"/>
          </p:cNvSpPr>
          <p:nvPr>
            <p:ph sz="half" idx="2"/>
          </p:nvPr>
        </p:nvSpPr>
        <p:spPr>
          <a:xfrm>
            <a:off x="8270241" y="2865120"/>
            <a:ext cx="3733270" cy="3058730"/>
          </a:xfrm>
        </p:spPr>
        <p:txBody>
          <a:bodyPr anchor="ctr">
            <a:normAutofit/>
          </a:bodyPr>
          <a:lstStyle/>
          <a:p>
            <a:r>
              <a:rPr lang="en-US" sz="2000" b="1" dirty="0">
                <a:solidFill>
                  <a:srgbClr val="FFC000"/>
                </a:solidFill>
                <a:cs typeface="Times New Roman" panose="02020603050405020304" pitchFamily="18" charset="0"/>
              </a:rPr>
              <a:t>Sexual Abuse</a:t>
            </a:r>
            <a:r>
              <a:rPr lang="en-US" sz="2000" dirty="0">
                <a:solidFill>
                  <a:srgbClr val="FFC000"/>
                </a:solidFill>
                <a:cs typeface="Times New Roman" panose="02020603050405020304" pitchFamily="18" charset="0"/>
              </a:rPr>
              <a:t>: </a:t>
            </a:r>
            <a:r>
              <a:rPr lang="en-US" sz="2000" dirty="0">
                <a:cs typeface="Times New Roman" panose="02020603050405020304" pitchFamily="18" charset="0"/>
              </a:rPr>
              <a:t>Unwanted sexual activity or contact with the use of force, threats, or taking advantage of a person without their consent, including marital rape, incest, and sexual assault.</a:t>
            </a:r>
            <a:endParaRPr lang="en-US" sz="2000" dirty="0"/>
          </a:p>
        </p:txBody>
      </p:sp>
      <p:sp>
        <p:nvSpPr>
          <p:cNvPr id="5" name="Title 1">
            <a:extLst>
              <a:ext uri="{FF2B5EF4-FFF2-40B4-BE49-F238E27FC236}">
                <a16:creationId xmlns:a16="http://schemas.microsoft.com/office/drawing/2014/main" id="{95561813-E09C-554A-8812-25635E234AAB}"/>
              </a:ext>
            </a:extLst>
          </p:cNvPr>
          <p:cNvSpPr txBox="1">
            <a:spLocks/>
          </p:cNvSpPr>
          <p:nvPr/>
        </p:nvSpPr>
        <p:spPr>
          <a:xfrm>
            <a:off x="1252537" y="394195"/>
            <a:ext cx="9144000" cy="12604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i="1" dirty="0">
              <a:latin typeface="+mn-lt"/>
              <a:cs typeface="Times New Roman" panose="02020603050405020304" pitchFamily="18" charset="0"/>
            </a:endParaRPr>
          </a:p>
        </p:txBody>
      </p:sp>
      <p:sp>
        <p:nvSpPr>
          <p:cNvPr id="6" name="TextBox 5">
            <a:extLst>
              <a:ext uri="{FF2B5EF4-FFF2-40B4-BE49-F238E27FC236}">
                <a16:creationId xmlns:a16="http://schemas.microsoft.com/office/drawing/2014/main" id="{C34E47B3-7C7B-494D-B4EC-5A28A1CCA2D4}"/>
              </a:ext>
            </a:extLst>
          </p:cNvPr>
          <p:cNvSpPr txBox="1"/>
          <p:nvPr/>
        </p:nvSpPr>
        <p:spPr>
          <a:xfrm>
            <a:off x="1042987" y="6070918"/>
            <a:ext cx="6958013" cy="230832"/>
          </a:xfrm>
          <a:prstGeom prst="rect">
            <a:avLst/>
          </a:prstGeom>
          <a:noFill/>
        </p:spPr>
        <p:txBody>
          <a:bodyPr wrap="square" rtlCol="0">
            <a:spAutoFit/>
          </a:bodyPr>
          <a:lstStyle/>
          <a:p>
            <a:pPr>
              <a:spcAft>
                <a:spcPts val="600"/>
              </a:spcAft>
            </a:pPr>
            <a:r>
              <a:rPr lang="en-US" sz="900" dirty="0">
                <a:latin typeface="Times New Roman" panose="02020603050405020304" pitchFamily="18" charset="0"/>
                <a:cs typeface="Times New Roman" panose="02020603050405020304" pitchFamily="18" charset="0"/>
              </a:rPr>
              <a:t>Adapted from https://www.apa.org/topics/sexual-abuse</a:t>
            </a:r>
          </a:p>
        </p:txBody>
      </p:sp>
      <p:sp>
        <p:nvSpPr>
          <p:cNvPr id="8" name="TextBox 7">
            <a:extLst>
              <a:ext uri="{FF2B5EF4-FFF2-40B4-BE49-F238E27FC236}">
                <a16:creationId xmlns:a16="http://schemas.microsoft.com/office/drawing/2014/main" id="{F12E6D34-60DA-2444-A64D-983947CBF38C}"/>
              </a:ext>
            </a:extLst>
          </p:cNvPr>
          <p:cNvSpPr txBox="1"/>
          <p:nvPr/>
        </p:nvSpPr>
        <p:spPr>
          <a:xfrm>
            <a:off x="1028699" y="6347917"/>
            <a:ext cx="7977188" cy="230832"/>
          </a:xfrm>
          <a:prstGeom prst="rect">
            <a:avLst/>
          </a:prstGeom>
          <a:noFill/>
        </p:spPr>
        <p:txBody>
          <a:bodyPr wrap="square" rtlCol="0">
            <a:spAutoFit/>
          </a:bodyPr>
          <a:lstStyle/>
          <a:p>
            <a:pPr>
              <a:spcAft>
                <a:spcPts val="600"/>
              </a:spcAft>
            </a:pPr>
            <a:r>
              <a:rPr lang="en-US" sz="900" dirty="0">
                <a:latin typeface="Times New Roman" panose="02020603050405020304" pitchFamily="18" charset="0"/>
                <a:cs typeface="Times New Roman" panose="02020603050405020304" pitchFamily="18" charset="0"/>
              </a:rPr>
              <a:t>Adapted from: https://ncadv.org/blog/posts/quick-guide-economic-and-financial-abuse</a:t>
            </a:r>
          </a:p>
        </p:txBody>
      </p:sp>
    </p:spTree>
    <p:extLst>
      <p:ext uri="{BB962C8B-B14F-4D97-AF65-F5344CB8AC3E}">
        <p14:creationId xmlns:p14="http://schemas.microsoft.com/office/powerpoint/2010/main" val="2241822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2C4A5-FE7C-0C41-B449-F69357D000F4}"/>
              </a:ext>
            </a:extLst>
          </p:cNvPr>
          <p:cNvSpPr>
            <a:spLocks noGrp="1"/>
          </p:cNvSpPr>
          <p:nvPr>
            <p:ph type="title"/>
          </p:nvPr>
        </p:nvSpPr>
        <p:spPr/>
        <p:txBody>
          <a:bodyPr/>
          <a:lstStyle/>
          <a:p>
            <a:pPr algn="ctr"/>
            <a:endParaRPr lang="en-US" b="1" i="1" dirty="0">
              <a:latin typeface="+mn-lt"/>
            </a:endParaRPr>
          </a:p>
        </p:txBody>
      </p:sp>
      <p:sp>
        <p:nvSpPr>
          <p:cNvPr id="5" name="Text Placeholder 4">
            <a:extLst>
              <a:ext uri="{FF2B5EF4-FFF2-40B4-BE49-F238E27FC236}">
                <a16:creationId xmlns:a16="http://schemas.microsoft.com/office/drawing/2014/main" id="{0C89B30F-0625-634F-9B95-E11A7AC5A19F}"/>
              </a:ext>
            </a:extLst>
          </p:cNvPr>
          <p:cNvSpPr>
            <a:spLocks noGrp="1"/>
          </p:cNvSpPr>
          <p:nvPr>
            <p:ph type="body" idx="1"/>
          </p:nvPr>
        </p:nvSpPr>
        <p:spPr>
          <a:xfrm>
            <a:off x="938213" y="776923"/>
            <a:ext cx="5157787" cy="823912"/>
          </a:xfrm>
        </p:spPr>
        <p:txBody>
          <a:bodyPr/>
          <a:lstStyle/>
          <a:p>
            <a:r>
              <a:rPr lang="en-US" i="1" dirty="0"/>
              <a:t>Physical Abuse Actions</a:t>
            </a:r>
            <a:endParaRPr lang="en-US" dirty="0"/>
          </a:p>
        </p:txBody>
      </p:sp>
      <p:sp>
        <p:nvSpPr>
          <p:cNvPr id="3" name="Content Placeholder 2">
            <a:extLst>
              <a:ext uri="{FF2B5EF4-FFF2-40B4-BE49-F238E27FC236}">
                <a16:creationId xmlns:a16="http://schemas.microsoft.com/office/drawing/2014/main" id="{4AA84CF7-26CE-CA4B-AED9-E7ECC355372F}"/>
              </a:ext>
            </a:extLst>
          </p:cNvPr>
          <p:cNvSpPr>
            <a:spLocks noGrp="1"/>
          </p:cNvSpPr>
          <p:nvPr>
            <p:ph sz="half" idx="2"/>
          </p:nvPr>
        </p:nvSpPr>
        <p:spPr/>
        <p:txBody>
          <a:bodyPr>
            <a:normAutofit fontScale="70000" lnSpcReduction="20000"/>
          </a:bodyPr>
          <a:lstStyle/>
          <a:p>
            <a:r>
              <a:rPr lang="en-US" dirty="0"/>
              <a:t>Push, shove, slap, punch, bites</a:t>
            </a:r>
          </a:p>
          <a:p>
            <a:r>
              <a:rPr lang="en-US" dirty="0"/>
              <a:t>Extreme jealousy</a:t>
            </a:r>
          </a:p>
          <a:p>
            <a:r>
              <a:rPr lang="en-US" dirty="0"/>
              <a:t>Prohibits spending time with family and friends</a:t>
            </a:r>
          </a:p>
          <a:p>
            <a:r>
              <a:rPr lang="en-US" dirty="0"/>
              <a:t>Throws objects</a:t>
            </a:r>
          </a:p>
          <a:p>
            <a:r>
              <a:rPr lang="en-US" dirty="0"/>
              <a:t>Locks person out of the house</a:t>
            </a:r>
          </a:p>
          <a:p>
            <a:r>
              <a:rPr lang="en-US" dirty="0"/>
              <a:t>Abandons person in dangerous situations</a:t>
            </a:r>
          </a:p>
          <a:p>
            <a:r>
              <a:rPr lang="en-US" dirty="0"/>
              <a:t>Ties a person up</a:t>
            </a:r>
          </a:p>
          <a:p>
            <a:r>
              <a:rPr lang="en-US" dirty="0"/>
              <a:t>Threatens a person with physical abuse</a:t>
            </a:r>
          </a:p>
          <a:p>
            <a:r>
              <a:rPr lang="en-US" dirty="0"/>
              <a:t>Requires permission before doing things</a:t>
            </a:r>
          </a:p>
          <a:p>
            <a:r>
              <a:rPr lang="en-US" dirty="0"/>
              <a:t>Does not help when sick or disabled</a:t>
            </a:r>
          </a:p>
        </p:txBody>
      </p:sp>
      <p:sp>
        <p:nvSpPr>
          <p:cNvPr id="6" name="Text Placeholder 5">
            <a:extLst>
              <a:ext uri="{FF2B5EF4-FFF2-40B4-BE49-F238E27FC236}">
                <a16:creationId xmlns:a16="http://schemas.microsoft.com/office/drawing/2014/main" id="{228E0982-A84F-D543-B33A-84AF8851BAE9}"/>
              </a:ext>
            </a:extLst>
          </p:cNvPr>
          <p:cNvSpPr>
            <a:spLocks noGrp="1"/>
          </p:cNvSpPr>
          <p:nvPr>
            <p:ph type="body" sz="quarter" idx="3"/>
          </p:nvPr>
        </p:nvSpPr>
        <p:spPr>
          <a:xfrm>
            <a:off x="6270625" y="806769"/>
            <a:ext cx="5183188" cy="823912"/>
          </a:xfrm>
        </p:spPr>
        <p:txBody>
          <a:bodyPr/>
          <a:lstStyle/>
          <a:p>
            <a:r>
              <a:rPr lang="en-US" i="1" dirty="0"/>
              <a:t>Emotional Abuse Activities</a:t>
            </a:r>
            <a:endParaRPr lang="en-US" dirty="0"/>
          </a:p>
        </p:txBody>
      </p:sp>
      <p:sp>
        <p:nvSpPr>
          <p:cNvPr id="7" name="Content Placeholder 6">
            <a:extLst>
              <a:ext uri="{FF2B5EF4-FFF2-40B4-BE49-F238E27FC236}">
                <a16:creationId xmlns:a16="http://schemas.microsoft.com/office/drawing/2014/main" id="{4DA0777F-FE2A-1F47-803C-76D41B10891D}"/>
              </a:ext>
            </a:extLst>
          </p:cNvPr>
          <p:cNvSpPr>
            <a:spLocks noGrp="1"/>
          </p:cNvSpPr>
          <p:nvPr>
            <p:ph sz="quarter" idx="4"/>
          </p:nvPr>
        </p:nvSpPr>
        <p:spPr/>
        <p:txBody>
          <a:bodyPr>
            <a:normAutofit fontScale="70000" lnSpcReduction="20000"/>
          </a:bodyPr>
          <a:lstStyle/>
          <a:p>
            <a:r>
              <a:rPr lang="en-US" dirty="0"/>
              <a:t>Ignores feelings</a:t>
            </a:r>
          </a:p>
          <a:p>
            <a:r>
              <a:rPr lang="en-US" dirty="0"/>
              <a:t>Ridicules</a:t>
            </a:r>
          </a:p>
          <a:p>
            <a:r>
              <a:rPr lang="en-US" dirty="0"/>
              <a:t>Insults the other person’s gender</a:t>
            </a:r>
          </a:p>
          <a:p>
            <a:r>
              <a:rPr lang="en-US" dirty="0"/>
              <a:t>Belittles vales and beliefs</a:t>
            </a:r>
          </a:p>
          <a:p>
            <a:r>
              <a:rPr lang="en-US" dirty="0"/>
              <a:t>Disapproves consistently of the person</a:t>
            </a:r>
          </a:p>
          <a:p>
            <a:r>
              <a:rPr lang="en-US" dirty="0"/>
              <a:t>Criticizes without ever providing compliments</a:t>
            </a:r>
          </a:p>
          <a:p>
            <a:r>
              <a:rPr lang="en-US" dirty="0"/>
              <a:t>Makes all important decisions</a:t>
            </a:r>
          </a:p>
          <a:p>
            <a:r>
              <a:rPr lang="en-US" dirty="0"/>
              <a:t>Threatens regularly to leave the person</a:t>
            </a:r>
          </a:p>
          <a:p>
            <a:r>
              <a:rPr lang="en-US" dirty="0"/>
              <a:t>Refuses to allow the partner to work</a:t>
            </a:r>
          </a:p>
          <a:p>
            <a:r>
              <a:rPr lang="en-US" dirty="0"/>
              <a:t>Abuses pets and other animals</a:t>
            </a:r>
          </a:p>
          <a:p>
            <a:endParaRPr lang="en-US" dirty="0"/>
          </a:p>
        </p:txBody>
      </p:sp>
    </p:spTree>
    <p:extLst>
      <p:ext uri="{BB962C8B-B14F-4D97-AF65-F5344CB8AC3E}">
        <p14:creationId xmlns:p14="http://schemas.microsoft.com/office/powerpoint/2010/main" val="3539486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E42C4C-3A0C-994D-87C2-8162A547B2C8}"/>
              </a:ext>
            </a:extLst>
          </p:cNvPr>
          <p:cNvSpPr>
            <a:spLocks noGrp="1"/>
          </p:cNvSpPr>
          <p:nvPr>
            <p:ph type="title"/>
          </p:nvPr>
        </p:nvSpPr>
        <p:spPr>
          <a:xfrm>
            <a:off x="838200" y="1412488"/>
            <a:ext cx="2899189" cy="4363844"/>
          </a:xfrm>
        </p:spPr>
        <p:txBody>
          <a:bodyPr anchor="t">
            <a:normAutofit/>
          </a:bodyPr>
          <a:lstStyle/>
          <a:p>
            <a:r>
              <a:rPr lang="en-US" sz="4000" b="1" i="1" dirty="0">
                <a:solidFill>
                  <a:srgbClr val="FFC000"/>
                </a:solidFill>
                <a:latin typeface="+mn-lt"/>
              </a:rPr>
              <a:t>Financial Abuse Behaviors</a:t>
            </a:r>
            <a:endParaRPr lang="en-US" sz="4000" dirty="0">
              <a:solidFill>
                <a:srgbClr val="FFC000"/>
              </a:solidFill>
              <a:latin typeface="+mn-lt"/>
            </a:endParaRPr>
          </a:p>
        </p:txBody>
      </p:sp>
      <p:sp>
        <p:nvSpPr>
          <p:cNvPr id="3" name="Content Placeholder 2">
            <a:extLst>
              <a:ext uri="{FF2B5EF4-FFF2-40B4-BE49-F238E27FC236}">
                <a16:creationId xmlns:a16="http://schemas.microsoft.com/office/drawing/2014/main" id="{20915346-A2DB-0D47-92CE-A21F4A5D14B6}"/>
              </a:ext>
            </a:extLst>
          </p:cNvPr>
          <p:cNvSpPr>
            <a:spLocks noGrp="1"/>
          </p:cNvSpPr>
          <p:nvPr>
            <p:ph sz="half" idx="1"/>
          </p:nvPr>
        </p:nvSpPr>
        <p:spPr>
          <a:xfrm>
            <a:off x="4380855" y="1412489"/>
            <a:ext cx="3427283" cy="4363844"/>
          </a:xfrm>
        </p:spPr>
        <p:txBody>
          <a:bodyPr>
            <a:normAutofit/>
          </a:bodyPr>
          <a:lstStyle/>
          <a:p>
            <a:r>
              <a:rPr lang="en-US" sz="1400" dirty="0"/>
              <a:t>Does not help to support the person or their family financially</a:t>
            </a:r>
          </a:p>
          <a:p>
            <a:r>
              <a:rPr lang="en-US" sz="1400" dirty="0"/>
              <a:t>Uses partner for money</a:t>
            </a:r>
          </a:p>
          <a:p>
            <a:r>
              <a:rPr lang="en-US" sz="1400" dirty="0"/>
              <a:t>Denies partner access to financial information</a:t>
            </a:r>
          </a:p>
          <a:p>
            <a:r>
              <a:rPr lang="en-US" sz="1400" dirty="0"/>
              <a:t>Does not allow partner to earn own money</a:t>
            </a:r>
          </a:p>
          <a:p>
            <a:r>
              <a:rPr lang="en-US" sz="1400" dirty="0"/>
              <a:t>Gives partner an allowance</a:t>
            </a:r>
          </a:p>
          <a:p>
            <a:r>
              <a:rPr lang="en-US" sz="1400" dirty="0"/>
              <a:t>Takes and spend money partner earns</a:t>
            </a:r>
          </a:p>
          <a:p>
            <a:r>
              <a:rPr lang="en-US" sz="1400" dirty="0"/>
              <a:t>Does partner’s banking even though the partner wants to </a:t>
            </a:r>
          </a:p>
          <a:p>
            <a:r>
              <a:rPr lang="en-US" sz="1400" dirty="0"/>
              <a:t>Asks partner to justify all of their purchases</a:t>
            </a:r>
          </a:p>
          <a:p>
            <a:r>
              <a:rPr lang="en-US" sz="1400" dirty="0"/>
              <a:t>Controls income and/or assets</a:t>
            </a:r>
          </a:p>
          <a:p>
            <a:r>
              <a:rPr lang="en-US" sz="1400" dirty="0"/>
              <a:t>Denies partner money for necessities</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41D84AC-4FF5-2E4F-B3B0-64EB8079B5FE}"/>
              </a:ext>
            </a:extLst>
          </p:cNvPr>
          <p:cNvSpPr>
            <a:spLocks noGrp="1"/>
          </p:cNvSpPr>
          <p:nvPr>
            <p:ph sz="half" idx="2"/>
          </p:nvPr>
        </p:nvSpPr>
        <p:spPr>
          <a:xfrm>
            <a:off x="8451604" y="1412489"/>
            <a:ext cx="3197701" cy="4363844"/>
          </a:xfrm>
        </p:spPr>
        <p:txBody>
          <a:bodyPr>
            <a:normAutofit/>
          </a:bodyPr>
          <a:lstStyle/>
          <a:p>
            <a:r>
              <a:rPr lang="en-US" sz="1600" dirty="0"/>
              <a:t>Treats partner as a sexual object</a:t>
            </a:r>
          </a:p>
          <a:p>
            <a:r>
              <a:rPr lang="en-US" sz="1600" dirty="0"/>
              <a:t>Makes partner wear sexual clothing against their will</a:t>
            </a:r>
          </a:p>
          <a:p>
            <a:r>
              <a:rPr lang="en-US" sz="1600" dirty="0"/>
              <a:t>Criticizes partner sexually</a:t>
            </a:r>
          </a:p>
          <a:p>
            <a:r>
              <a:rPr lang="en-US" sz="1600" dirty="0"/>
              <a:t>Touches partner when and where they don’t want to be touched</a:t>
            </a:r>
          </a:p>
          <a:p>
            <a:r>
              <a:rPr lang="en-US" sz="1600" dirty="0"/>
              <a:t>Withholds sex and/or affection</a:t>
            </a:r>
          </a:p>
          <a:p>
            <a:r>
              <a:rPr lang="en-US" sz="1600" dirty="0"/>
              <a:t>Calls partner undesirable and derogatory names during sex</a:t>
            </a:r>
          </a:p>
          <a:p>
            <a:r>
              <a:rPr lang="en-US" sz="1600" dirty="0"/>
              <a:t>Shows sexual interest in others in public</a:t>
            </a:r>
          </a:p>
          <a:p>
            <a:r>
              <a:rPr lang="en-US" sz="1600" dirty="0"/>
              <a:t>Has had affairs with other people</a:t>
            </a:r>
          </a:p>
          <a:p>
            <a:r>
              <a:rPr lang="en-US" sz="1600" dirty="0"/>
              <a:t>Forces partner to have sex</a:t>
            </a:r>
          </a:p>
          <a:p>
            <a:r>
              <a:rPr lang="en-US" sz="1600" dirty="0"/>
              <a:t>Commits sadistic sexual acts</a:t>
            </a:r>
          </a:p>
          <a:p>
            <a:endParaRPr lang="en-US" sz="2000" dirty="0"/>
          </a:p>
        </p:txBody>
      </p:sp>
      <p:sp>
        <p:nvSpPr>
          <p:cNvPr id="6" name="TextBox 5">
            <a:extLst>
              <a:ext uri="{FF2B5EF4-FFF2-40B4-BE49-F238E27FC236}">
                <a16:creationId xmlns:a16="http://schemas.microsoft.com/office/drawing/2014/main" id="{02901E2C-EAC2-D142-B2EA-6E3B53880B66}"/>
              </a:ext>
            </a:extLst>
          </p:cNvPr>
          <p:cNvSpPr txBox="1"/>
          <p:nvPr/>
        </p:nvSpPr>
        <p:spPr>
          <a:xfrm>
            <a:off x="8575041" y="458381"/>
            <a:ext cx="3074265" cy="954107"/>
          </a:xfrm>
          <a:prstGeom prst="rect">
            <a:avLst/>
          </a:prstGeom>
          <a:noFill/>
        </p:spPr>
        <p:txBody>
          <a:bodyPr wrap="square" rtlCol="0">
            <a:spAutoFit/>
          </a:bodyPr>
          <a:lstStyle/>
          <a:p>
            <a:r>
              <a:rPr lang="en-US" sz="2800" b="1" i="1" dirty="0">
                <a:solidFill>
                  <a:srgbClr val="FFC000"/>
                </a:solidFill>
              </a:rPr>
              <a:t>Sexual Abuse Actions</a:t>
            </a:r>
            <a:endParaRPr lang="en-US" sz="2800" dirty="0">
              <a:solidFill>
                <a:srgbClr val="FFC000"/>
              </a:solidFill>
            </a:endParaRPr>
          </a:p>
        </p:txBody>
      </p:sp>
    </p:spTree>
    <p:extLst>
      <p:ext uri="{BB962C8B-B14F-4D97-AF65-F5344CB8AC3E}">
        <p14:creationId xmlns:p14="http://schemas.microsoft.com/office/powerpoint/2010/main" val="4259432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A6A777-9320-1E43-9411-9D8BC835AE42}"/>
              </a:ext>
            </a:extLst>
          </p:cNvPr>
          <p:cNvSpPr>
            <a:spLocks noGrp="1"/>
          </p:cNvSpPr>
          <p:nvPr>
            <p:ph type="title"/>
          </p:nvPr>
        </p:nvSpPr>
        <p:spPr>
          <a:xfrm>
            <a:off x="838200" y="963507"/>
            <a:ext cx="3494362" cy="4930986"/>
          </a:xfrm>
        </p:spPr>
        <p:txBody>
          <a:bodyPr>
            <a:normAutofit/>
          </a:bodyPr>
          <a:lstStyle/>
          <a:p>
            <a:pPr algn="r"/>
            <a:r>
              <a:rPr lang="en-US" b="1" i="1" dirty="0">
                <a:solidFill>
                  <a:schemeClr val="accent1"/>
                </a:solidFill>
                <a:latin typeface="+mn-lt"/>
              </a:rPr>
              <a:t>Symptoms of Abuse </a:t>
            </a: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7833202-3421-554B-BA81-71DA63260676}"/>
              </a:ext>
            </a:extLst>
          </p:cNvPr>
          <p:cNvSpPr>
            <a:spLocks noGrp="1"/>
          </p:cNvSpPr>
          <p:nvPr>
            <p:ph sz="half" idx="1"/>
          </p:nvPr>
        </p:nvSpPr>
        <p:spPr>
          <a:xfrm>
            <a:off x="4976030" y="963507"/>
            <a:ext cx="6250940" cy="2304627"/>
          </a:xfrm>
        </p:spPr>
        <p:txBody>
          <a:bodyPr anchor="b">
            <a:normAutofit/>
          </a:bodyPr>
          <a:lstStyle/>
          <a:p>
            <a:r>
              <a:rPr lang="en-US" sz="1900"/>
              <a:t>Pattern of behavior to obtain and maintain power and control over an intimate partner.</a:t>
            </a:r>
          </a:p>
          <a:p>
            <a:r>
              <a:rPr lang="en-US" sz="1900"/>
              <a:t>Can manifest through symptoms in 4 general areas; </a:t>
            </a:r>
          </a:p>
          <a:p>
            <a:pPr lvl="1"/>
            <a:r>
              <a:rPr lang="en-US" sz="1900"/>
              <a:t>Detachment</a:t>
            </a:r>
          </a:p>
          <a:p>
            <a:pPr lvl="1"/>
            <a:r>
              <a:rPr lang="en-US" sz="1900"/>
              <a:t>Physical symptoms</a:t>
            </a:r>
          </a:p>
          <a:p>
            <a:pPr lvl="1"/>
            <a:r>
              <a:rPr lang="en-US" sz="1900"/>
              <a:t>Cognition</a:t>
            </a:r>
          </a:p>
          <a:p>
            <a:pPr lvl="1"/>
            <a:r>
              <a:rPr lang="en-US" sz="1900"/>
              <a:t>Emotions</a:t>
            </a:r>
          </a:p>
        </p:txBody>
      </p:sp>
      <p:sp>
        <p:nvSpPr>
          <p:cNvPr id="4" name="Content Placeholder 3">
            <a:extLst>
              <a:ext uri="{FF2B5EF4-FFF2-40B4-BE49-F238E27FC236}">
                <a16:creationId xmlns:a16="http://schemas.microsoft.com/office/drawing/2014/main" id="{F3AC9463-072C-AB4E-8654-F94B8E738591}"/>
              </a:ext>
            </a:extLst>
          </p:cNvPr>
          <p:cNvSpPr>
            <a:spLocks noGrp="1"/>
          </p:cNvSpPr>
          <p:nvPr>
            <p:ph sz="half" idx="2"/>
          </p:nvPr>
        </p:nvSpPr>
        <p:spPr>
          <a:xfrm>
            <a:off x="4976030" y="3589866"/>
            <a:ext cx="6250940" cy="2304628"/>
          </a:xfrm>
        </p:spPr>
        <p:txBody>
          <a:bodyPr>
            <a:normAutofit/>
          </a:bodyPr>
          <a:lstStyle/>
          <a:p>
            <a:r>
              <a:rPr lang="en-US" sz="2000" dirty="0"/>
              <a:t>Examples of symptoms include:</a:t>
            </a:r>
          </a:p>
          <a:p>
            <a:r>
              <a:rPr lang="en-US" sz="2000" dirty="0"/>
              <a:t>Anxiety, being easily startled and jumpy, panic attacks, change in appetite (up or down), fatigue, sleep difficulties, difficulty concentrating, reliving abuse in mind, flashbacks of the abuse, hopelessness, nightmares, emotional upset, feeling emotionally numb, guilty about abuse, on guard, irritable</a:t>
            </a:r>
          </a:p>
          <a:p>
            <a:endParaRPr lang="en-US" sz="2000" dirty="0"/>
          </a:p>
          <a:p>
            <a:endParaRPr lang="en-US" sz="2000" dirty="0"/>
          </a:p>
          <a:p>
            <a:pPr marL="0" indent="0">
              <a:buNone/>
            </a:pPr>
            <a:endParaRPr lang="en-US" sz="2000" dirty="0"/>
          </a:p>
        </p:txBody>
      </p:sp>
    </p:spTree>
    <p:extLst>
      <p:ext uri="{BB962C8B-B14F-4D97-AF65-F5344CB8AC3E}">
        <p14:creationId xmlns:p14="http://schemas.microsoft.com/office/powerpoint/2010/main" val="933794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9BFE1AD3-B2BC-4567-8B4A-DCB8F9080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801"/>
            <a:ext cx="12188952" cy="521767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FDE75AAD-F4A4-4ED2-9A2F-B2412F936C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20008" r="8214" b="52759"/>
          <a:stretch/>
        </p:blipFill>
        <p:spPr>
          <a:xfrm flipV="1">
            <a:off x="2" y="0"/>
            <a:ext cx="12191999" cy="2235323"/>
          </a:xfrm>
          <a:custGeom>
            <a:avLst/>
            <a:gdLst>
              <a:gd name="connsiteX0" fmla="*/ 0 w 12191999"/>
              <a:gd name="connsiteY0" fmla="*/ 2235323 h 2235323"/>
              <a:gd name="connsiteX1" fmla="*/ 12191999 w 12191999"/>
              <a:gd name="connsiteY1" fmla="*/ 2235323 h 2235323"/>
              <a:gd name="connsiteX2" fmla="*/ 12191999 w 12191999"/>
              <a:gd name="connsiteY2" fmla="*/ 0 h 2235323"/>
              <a:gd name="connsiteX3" fmla="*/ 0 w 12191999"/>
              <a:gd name="connsiteY3" fmla="*/ 0 h 2235323"/>
            </a:gdLst>
            <a:ahLst/>
            <a:cxnLst>
              <a:cxn ang="0">
                <a:pos x="connsiteX0" y="connsiteY0"/>
              </a:cxn>
              <a:cxn ang="0">
                <a:pos x="connsiteX1" y="connsiteY1"/>
              </a:cxn>
              <a:cxn ang="0">
                <a:pos x="connsiteX2" y="connsiteY2"/>
              </a:cxn>
              <a:cxn ang="0">
                <a:pos x="connsiteX3" y="connsiteY3"/>
              </a:cxn>
            </a:cxnLst>
            <a:rect l="l" t="t" r="r" b="b"/>
            <a:pathLst>
              <a:path w="12191999" h="2235323">
                <a:moveTo>
                  <a:pt x="0" y="2235323"/>
                </a:moveTo>
                <a:lnTo>
                  <a:pt x="12191999" y="2235323"/>
                </a:lnTo>
                <a:lnTo>
                  <a:pt x="12191999" y="0"/>
                </a:lnTo>
                <a:lnTo>
                  <a:pt x="0" y="0"/>
                </a:lnTo>
                <a:close/>
              </a:path>
            </a:pathLst>
          </a:custGeom>
        </p:spPr>
      </p:pic>
      <p:sp>
        <p:nvSpPr>
          <p:cNvPr id="2" name="Title 1">
            <a:extLst>
              <a:ext uri="{FF2B5EF4-FFF2-40B4-BE49-F238E27FC236}">
                <a16:creationId xmlns:a16="http://schemas.microsoft.com/office/drawing/2014/main" id="{527C7D7E-976F-47BD-A06F-6874D95AEB46}"/>
              </a:ext>
            </a:extLst>
          </p:cNvPr>
          <p:cNvSpPr>
            <a:spLocks noGrp="1"/>
          </p:cNvSpPr>
          <p:nvPr>
            <p:ph type="ctrTitle"/>
          </p:nvPr>
        </p:nvSpPr>
        <p:spPr>
          <a:xfrm>
            <a:off x="753925" y="1601735"/>
            <a:ext cx="10684151" cy="1991979"/>
          </a:xfrm>
        </p:spPr>
        <p:txBody>
          <a:bodyPr anchor="b">
            <a:normAutofit/>
          </a:bodyPr>
          <a:lstStyle/>
          <a:p>
            <a:r>
              <a:rPr lang="en-US" sz="6600">
                <a:solidFill>
                  <a:srgbClr val="FFFFFF"/>
                </a:solidFill>
              </a:rPr>
              <a:t> African Immigrant family dynamics presentation</a:t>
            </a:r>
          </a:p>
        </p:txBody>
      </p:sp>
      <p:pic>
        <p:nvPicPr>
          <p:cNvPr id="66" name="Picture 65">
            <a:extLst>
              <a:ext uri="{FF2B5EF4-FFF2-40B4-BE49-F238E27FC236}">
                <a16:creationId xmlns:a16="http://schemas.microsoft.com/office/drawing/2014/main" id="{DA20CE0B-92EC-45FD-8F68-38003D6D8C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1" r="8214" b="80325"/>
          <a:stretch/>
        </p:blipFill>
        <p:spPr>
          <a:xfrm flipV="1">
            <a:off x="0" y="4586080"/>
            <a:ext cx="12191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3" name="Subtitle 2">
            <a:extLst>
              <a:ext uri="{FF2B5EF4-FFF2-40B4-BE49-F238E27FC236}">
                <a16:creationId xmlns:a16="http://schemas.microsoft.com/office/drawing/2014/main" id="{7729F8B3-4413-46CE-8E3F-8CD192939AEF}"/>
              </a:ext>
            </a:extLst>
          </p:cNvPr>
          <p:cNvSpPr>
            <a:spLocks noGrp="1"/>
          </p:cNvSpPr>
          <p:nvPr>
            <p:ph type="subTitle" idx="1"/>
          </p:nvPr>
        </p:nvSpPr>
        <p:spPr>
          <a:xfrm>
            <a:off x="1171575" y="3806169"/>
            <a:ext cx="9469211" cy="865639"/>
          </a:xfrm>
        </p:spPr>
        <p:txBody>
          <a:bodyPr anchor="t">
            <a:normAutofit/>
          </a:bodyPr>
          <a:lstStyle/>
          <a:p>
            <a:r>
              <a:rPr lang="en-US" sz="3200">
                <a:solidFill>
                  <a:srgbClr val="FFFFFF"/>
                </a:solidFill>
              </a:rPr>
              <a:t>By Dr. Elizabeth Mukiibi</a:t>
            </a:r>
          </a:p>
        </p:txBody>
      </p:sp>
    </p:spTree>
    <p:extLst>
      <p:ext uri="{BB962C8B-B14F-4D97-AF65-F5344CB8AC3E}">
        <p14:creationId xmlns:p14="http://schemas.microsoft.com/office/powerpoint/2010/main" val="4089337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1A25D-C74E-4FB0-A4F5-A5EBBDFABF85}"/>
              </a:ext>
            </a:extLst>
          </p:cNvPr>
          <p:cNvSpPr>
            <a:spLocks noGrp="1"/>
          </p:cNvSpPr>
          <p:nvPr>
            <p:ph type="title"/>
          </p:nvPr>
        </p:nvSpPr>
        <p:spPr>
          <a:xfrm>
            <a:off x="956826" y="1112969"/>
            <a:ext cx="3937298" cy="4166010"/>
          </a:xfrm>
        </p:spPr>
        <p:txBody>
          <a:bodyPr>
            <a:normAutofit/>
          </a:bodyPr>
          <a:lstStyle/>
          <a:p>
            <a:r>
              <a:rPr lang="en-US">
                <a:solidFill>
                  <a:srgbClr val="FFFFFF"/>
                </a:solidFill>
              </a:rPr>
              <a:t>Topics of Research </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49734FA-B961-4D95-B12F-E7042BA8B34B}"/>
              </a:ext>
            </a:extLst>
          </p:cNvPr>
          <p:cNvSpPr>
            <a:spLocks noGrp="1"/>
          </p:cNvSpPr>
          <p:nvPr>
            <p:ph sz="quarter" idx="13"/>
          </p:nvPr>
        </p:nvSpPr>
        <p:spPr>
          <a:xfrm>
            <a:off x="6096000" y="820880"/>
            <a:ext cx="5257799" cy="4889350"/>
          </a:xfrm>
        </p:spPr>
        <p:txBody>
          <a:bodyPr anchor="t">
            <a:normAutofit/>
          </a:bodyPr>
          <a:lstStyle/>
          <a:p>
            <a:r>
              <a:rPr lang="en-US" sz="2200"/>
              <a:t>Everyone appreciates that there isn’t a single type of family, each family is different but there are some general features. </a:t>
            </a:r>
          </a:p>
          <a:p>
            <a:r>
              <a:rPr lang="en-US" sz="2200"/>
              <a:t>From my research on African immigrant children’s academic achievement and African immigrant women’s work trajectory.  In which I used interviewing and observation methods. </a:t>
            </a:r>
          </a:p>
          <a:p>
            <a:r>
              <a:rPr lang="en-US" sz="2200"/>
              <a:t>some characteristics and general features about family dynamics have came up. </a:t>
            </a:r>
          </a:p>
          <a:p>
            <a:r>
              <a:rPr lang="en-US" sz="2200"/>
              <a:t>Many of these features are apparent in our communities and please feel free to add on as the presentation moves along.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4844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972A31E-D5DD-4F36-86F7-D00830203816}"/>
              </a:ext>
            </a:extLst>
          </p:cNvPr>
          <p:cNvSpPr>
            <a:spLocks noGrp="1"/>
          </p:cNvSpPr>
          <p:nvPr>
            <p:ph type="title"/>
          </p:nvPr>
        </p:nvSpPr>
        <p:spPr>
          <a:xfrm>
            <a:off x="958506" y="800392"/>
            <a:ext cx="10264697" cy="1212102"/>
          </a:xfrm>
        </p:spPr>
        <p:txBody>
          <a:bodyPr>
            <a:normAutofit/>
          </a:bodyPr>
          <a:lstStyle/>
          <a:p>
            <a:endParaRPr lang="en-US" sz="4000">
              <a:solidFill>
                <a:srgbClr val="FFFFFF"/>
              </a:solidFill>
            </a:endParaRPr>
          </a:p>
        </p:txBody>
      </p:sp>
      <p:sp>
        <p:nvSpPr>
          <p:cNvPr id="3" name="Content Placeholder 2">
            <a:extLst>
              <a:ext uri="{FF2B5EF4-FFF2-40B4-BE49-F238E27FC236}">
                <a16:creationId xmlns:a16="http://schemas.microsoft.com/office/drawing/2014/main" id="{C8EAAB35-CE15-42C2-B262-80237D540F95}"/>
              </a:ext>
            </a:extLst>
          </p:cNvPr>
          <p:cNvSpPr>
            <a:spLocks noGrp="1"/>
          </p:cNvSpPr>
          <p:nvPr>
            <p:ph idx="1"/>
          </p:nvPr>
        </p:nvSpPr>
        <p:spPr>
          <a:xfrm>
            <a:off x="1367624" y="2490436"/>
            <a:ext cx="9708995" cy="3567173"/>
          </a:xfrm>
        </p:spPr>
        <p:txBody>
          <a:bodyPr anchor="ctr">
            <a:normAutofit/>
          </a:bodyPr>
          <a:lstStyle/>
          <a:p>
            <a:r>
              <a:rPr lang="en-US" sz="1700"/>
              <a:t>The dynamics of African families depends on many factors including how they got into the country,  their status in the country, whether they have children or not, the nature of work they do.</a:t>
            </a:r>
          </a:p>
          <a:p>
            <a:r>
              <a:rPr lang="en-US" sz="1700"/>
              <a:t>Earlier immigrants came as students and were mostly men </a:t>
            </a:r>
          </a:p>
          <a:p>
            <a:r>
              <a:rPr lang="en-US" sz="1700"/>
              <a:t>Different groups came as refugees displaced due to political, social and economic instability in the countries of origin in Africa</a:t>
            </a:r>
          </a:p>
          <a:p>
            <a:r>
              <a:rPr lang="en-US" sz="1700"/>
              <a:t>Of late immigrants increasingly women are coming looking for better life and may or may not be refugees.</a:t>
            </a:r>
          </a:p>
          <a:p>
            <a:r>
              <a:rPr lang="en-US" sz="1700"/>
              <a:t>All these families face different stressors in society</a:t>
            </a:r>
          </a:p>
          <a:p>
            <a:r>
              <a:rPr lang="en-US" sz="1700"/>
              <a:t>Can participants place themselves in the groups that are relevant to their reasons for coming to this country? </a:t>
            </a:r>
          </a:p>
          <a:p>
            <a:pPr marL="0" indent="0">
              <a:buNone/>
            </a:pPr>
            <a:endParaRPr lang="en-US" sz="1700"/>
          </a:p>
        </p:txBody>
      </p:sp>
    </p:spTree>
    <p:extLst>
      <p:ext uri="{BB962C8B-B14F-4D97-AF65-F5344CB8AC3E}">
        <p14:creationId xmlns:p14="http://schemas.microsoft.com/office/powerpoint/2010/main" val="42336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E77FF13-BEAA-4A04-B0B1-1957F09C81DC}"/>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Stressors faced by immigrant families</a:t>
            </a:r>
          </a:p>
        </p:txBody>
      </p:sp>
      <p:sp>
        <p:nvSpPr>
          <p:cNvPr id="3" name="Content Placeholder 2">
            <a:extLst>
              <a:ext uri="{FF2B5EF4-FFF2-40B4-BE49-F238E27FC236}">
                <a16:creationId xmlns:a16="http://schemas.microsoft.com/office/drawing/2014/main" id="{1F828B66-0268-4E5A-AEB1-363DEF92ED83}"/>
              </a:ext>
            </a:extLst>
          </p:cNvPr>
          <p:cNvSpPr>
            <a:spLocks noGrp="1"/>
          </p:cNvSpPr>
          <p:nvPr>
            <p:ph idx="1"/>
          </p:nvPr>
        </p:nvSpPr>
        <p:spPr>
          <a:xfrm>
            <a:off x="1367624" y="2490436"/>
            <a:ext cx="9708995" cy="3567173"/>
          </a:xfrm>
        </p:spPr>
        <p:txBody>
          <a:bodyPr anchor="ctr">
            <a:normAutofit/>
          </a:bodyPr>
          <a:lstStyle/>
          <a:p>
            <a:r>
              <a:rPr lang="en-US" sz="2200"/>
              <a:t>There are many stressors faced by African immigrant families in the US</a:t>
            </a:r>
          </a:p>
          <a:p>
            <a:r>
              <a:rPr lang="en-US" sz="2200"/>
              <a:t>One major factor is “culture shock”, The Us tends to be a very fast paced economy where most African countries are not as fast paced, the change can be very stressful to the immigrant family. </a:t>
            </a:r>
          </a:p>
          <a:p>
            <a:r>
              <a:rPr lang="en-US" sz="2200"/>
              <a:t>Gender roles with regard to Household responsibility for male and females change.</a:t>
            </a:r>
          </a:p>
          <a:p>
            <a:r>
              <a:rPr lang="en-US" sz="2200"/>
              <a:t> different work hours, lack of affordable house help for working couples.  </a:t>
            </a:r>
          </a:p>
          <a:p>
            <a:r>
              <a:rPr lang="en-US" sz="2200"/>
              <a:t>Discrimination in the larger society</a:t>
            </a:r>
          </a:p>
          <a:p>
            <a:r>
              <a:rPr lang="en-US" sz="2200"/>
              <a:t>What kind of culture shock did you experience? </a:t>
            </a:r>
          </a:p>
        </p:txBody>
      </p:sp>
    </p:spTree>
    <p:extLst>
      <p:ext uri="{BB962C8B-B14F-4D97-AF65-F5344CB8AC3E}">
        <p14:creationId xmlns:p14="http://schemas.microsoft.com/office/powerpoint/2010/main" val="415023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99A8B4F-0FED-46C0-9186-5A8E116D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A6861EE-7660-46C9-80BD-173B8F745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AFBBE9A-E2D0-A741-B708-59CE90F5FFB8}"/>
              </a:ext>
            </a:extLst>
          </p:cNvPr>
          <p:cNvSpPr>
            <a:spLocks noGrp="1"/>
          </p:cNvSpPr>
          <p:nvPr>
            <p:ph type="title"/>
          </p:nvPr>
        </p:nvSpPr>
        <p:spPr>
          <a:xfrm>
            <a:off x="807365" y="802955"/>
            <a:ext cx="6318649" cy="1454051"/>
          </a:xfrm>
        </p:spPr>
        <p:txBody>
          <a:bodyPr>
            <a:normAutofit/>
          </a:bodyPr>
          <a:lstStyle/>
          <a:p>
            <a:r>
              <a:rPr lang="en-US" sz="3600" b="1" dirty="0">
                <a:solidFill>
                  <a:srgbClr val="000000"/>
                </a:solidFill>
                <a:latin typeface="+mn-lt"/>
              </a:rPr>
              <a:t>Cares Domestic Violence Grant  </a:t>
            </a:r>
          </a:p>
        </p:txBody>
      </p:sp>
      <p:sp>
        <p:nvSpPr>
          <p:cNvPr id="3" name="Content Placeholder 2">
            <a:extLst>
              <a:ext uri="{FF2B5EF4-FFF2-40B4-BE49-F238E27FC236}">
                <a16:creationId xmlns:a16="http://schemas.microsoft.com/office/drawing/2014/main" id="{027A88A4-2BD5-C443-B113-7FF870FB2916}"/>
              </a:ext>
            </a:extLst>
          </p:cNvPr>
          <p:cNvSpPr>
            <a:spLocks noGrp="1"/>
          </p:cNvSpPr>
          <p:nvPr>
            <p:ph idx="1"/>
          </p:nvPr>
        </p:nvSpPr>
        <p:spPr>
          <a:xfrm>
            <a:off x="803807" y="2421682"/>
            <a:ext cx="4650524" cy="3639289"/>
          </a:xfrm>
        </p:spPr>
        <p:txBody>
          <a:bodyPr anchor="ctr">
            <a:normAutofit/>
          </a:bodyPr>
          <a:lstStyle/>
          <a:p>
            <a:r>
              <a:rPr lang="en-US" sz="2000" dirty="0">
                <a:solidFill>
                  <a:srgbClr val="000000"/>
                </a:solidFill>
              </a:rPr>
              <a:t>Promoting Family Health for People of African Descent in the Sacramento area.</a:t>
            </a:r>
            <a:br>
              <a:rPr lang="en-US" sz="2000" dirty="0">
                <a:solidFill>
                  <a:srgbClr val="000000"/>
                </a:solidFill>
              </a:rPr>
            </a:br>
            <a:r>
              <a:rPr lang="en-US" sz="2000" dirty="0">
                <a:solidFill>
                  <a:srgbClr val="000000"/>
                </a:solidFill>
              </a:rPr>
              <a:t> </a:t>
            </a:r>
            <a:br>
              <a:rPr lang="en-US" sz="2000" dirty="0">
                <a:solidFill>
                  <a:srgbClr val="000000"/>
                </a:solidFill>
              </a:rPr>
            </a:br>
            <a:r>
              <a:rPr lang="en-US" sz="2000" i="1" dirty="0">
                <a:solidFill>
                  <a:srgbClr val="000000"/>
                </a:solidFill>
              </a:rPr>
              <a:t>With funding from the Domestic Violence Prevention &amp; Intervention Program CARES Act, City of Sacramento</a:t>
            </a:r>
            <a:r>
              <a:rPr lang="en-US" sz="2000" dirty="0">
                <a:solidFill>
                  <a:srgbClr val="000000"/>
                </a:solidFill>
              </a:rPr>
              <a:t>.</a:t>
            </a:r>
            <a:br>
              <a:rPr lang="en-US" sz="2000" dirty="0">
                <a:solidFill>
                  <a:srgbClr val="000000"/>
                </a:solidFill>
              </a:rPr>
            </a:br>
            <a:r>
              <a:rPr lang="en-US" sz="2000" dirty="0">
                <a:solidFill>
                  <a:srgbClr val="000000"/>
                </a:solidFill>
              </a:rPr>
              <a:t> </a:t>
            </a:r>
            <a:br>
              <a:rPr lang="en-US" sz="2000" dirty="0">
                <a:solidFill>
                  <a:srgbClr val="000000"/>
                </a:solidFill>
              </a:rPr>
            </a:br>
            <a:endParaRPr lang="en-US" sz="2000" dirty="0">
              <a:solidFill>
                <a:srgbClr val="000000"/>
              </a:solidFill>
            </a:endParaRPr>
          </a:p>
        </p:txBody>
      </p:sp>
      <p:sp>
        <p:nvSpPr>
          <p:cNvPr id="16" name="Oval 15">
            <a:extLst>
              <a:ext uri="{FF2B5EF4-FFF2-40B4-BE49-F238E27FC236}">
                <a16:creationId xmlns:a16="http://schemas.microsoft.com/office/drawing/2014/main" id="{38A69B74-22E3-47CC-823F-18BE7930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71">
            <a:extLst>
              <a:ext uri="{FF2B5EF4-FFF2-40B4-BE49-F238E27FC236}">
                <a16:creationId xmlns:a16="http://schemas.microsoft.com/office/drawing/2014/main" id="{1778637B-5DB8-4A75-B2E6-FC2B1BB9A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shape&#10;&#10;Description automatically generated">
            <a:extLst>
              <a:ext uri="{FF2B5EF4-FFF2-40B4-BE49-F238E27FC236}">
                <a16:creationId xmlns:a16="http://schemas.microsoft.com/office/drawing/2014/main" id="{C4C4CCAF-2288-4E32-92B2-CB3283DFD8AA}"/>
              </a:ext>
            </a:extLst>
          </p:cNvPr>
          <p:cNvPicPr>
            <a:picLocks noChangeAspect="1"/>
          </p:cNvPicPr>
          <p:nvPr/>
        </p:nvPicPr>
        <p:blipFill>
          <a:blip r:embed="rId4"/>
          <a:stretch>
            <a:fillRect/>
          </a:stretch>
        </p:blipFill>
        <p:spPr>
          <a:xfrm>
            <a:off x="9147972" y="210817"/>
            <a:ext cx="2429582" cy="2429582"/>
          </a:xfrm>
          <a:prstGeom prst="rect">
            <a:avLst/>
          </a:prstGeom>
        </p:spPr>
      </p:pic>
      <p:pic>
        <p:nvPicPr>
          <p:cNvPr id="7" name="Picture 6" descr="Logo, company name&#10;&#10;Description automatically generated">
            <a:extLst>
              <a:ext uri="{FF2B5EF4-FFF2-40B4-BE49-F238E27FC236}">
                <a16:creationId xmlns:a16="http://schemas.microsoft.com/office/drawing/2014/main" id="{432359F3-A486-4935-A499-BB824D67833B}"/>
              </a:ext>
            </a:extLst>
          </p:cNvPr>
          <p:cNvPicPr>
            <a:picLocks noChangeAspect="1"/>
          </p:cNvPicPr>
          <p:nvPr/>
        </p:nvPicPr>
        <p:blipFill>
          <a:blip r:embed="rId5"/>
          <a:stretch>
            <a:fillRect/>
          </a:stretch>
        </p:blipFill>
        <p:spPr>
          <a:xfrm>
            <a:off x="6623954" y="3478741"/>
            <a:ext cx="1586876" cy="1606964"/>
          </a:xfrm>
          <a:prstGeom prst="rect">
            <a:avLst/>
          </a:prstGeom>
        </p:spPr>
      </p:pic>
      <p:sp>
        <p:nvSpPr>
          <p:cNvPr id="20" name="Freeform 75">
            <a:extLst>
              <a:ext uri="{FF2B5EF4-FFF2-40B4-BE49-F238E27FC236}">
                <a16:creationId xmlns:a16="http://schemas.microsoft.com/office/drawing/2014/main" id="{0035A30C-45F3-4EFB-B2E8-6E2A11843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icon&#10;&#10;Description automatically generated">
            <a:extLst>
              <a:ext uri="{FF2B5EF4-FFF2-40B4-BE49-F238E27FC236}">
                <a16:creationId xmlns:a16="http://schemas.microsoft.com/office/drawing/2014/main" id="{BF246036-92D8-4602-ADC8-ABFBABB08698}"/>
              </a:ext>
            </a:extLst>
          </p:cNvPr>
          <p:cNvPicPr>
            <a:picLocks noChangeAspect="1"/>
          </p:cNvPicPr>
          <p:nvPr/>
        </p:nvPicPr>
        <p:blipFill>
          <a:blip r:embed="rId6"/>
          <a:stretch>
            <a:fillRect/>
          </a:stretch>
        </p:blipFill>
        <p:spPr>
          <a:xfrm>
            <a:off x="9533568" y="5579810"/>
            <a:ext cx="2432116" cy="522371"/>
          </a:xfrm>
          <a:prstGeom prst="rect">
            <a:avLst/>
          </a:prstGeom>
        </p:spPr>
      </p:pic>
    </p:spTree>
    <p:extLst>
      <p:ext uri="{BB962C8B-B14F-4D97-AF65-F5344CB8AC3E}">
        <p14:creationId xmlns:p14="http://schemas.microsoft.com/office/powerpoint/2010/main" val="477326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940376C-5F1D-43DE-8E75-F2EDFD178A72}"/>
              </a:ext>
            </a:extLst>
          </p:cNvPr>
          <p:cNvSpPr>
            <a:spLocks noGrp="1"/>
          </p:cNvSpPr>
          <p:nvPr>
            <p:ph type="title"/>
          </p:nvPr>
        </p:nvSpPr>
        <p:spPr>
          <a:xfrm>
            <a:off x="934872" y="982272"/>
            <a:ext cx="3388419" cy="4560970"/>
          </a:xfrm>
        </p:spPr>
        <p:txBody>
          <a:bodyPr>
            <a:normAutofit/>
          </a:bodyPr>
          <a:lstStyle/>
          <a:p>
            <a:endParaRPr lang="en-US" sz="4000">
              <a:solidFill>
                <a:srgbClr val="FFFFFF"/>
              </a:solidFill>
            </a:endParaRP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09CC8B5E-E9FC-4236-A5FE-D07FBCF62FBD}"/>
              </a:ext>
            </a:extLst>
          </p:cNvPr>
          <p:cNvSpPr>
            <a:spLocks noGrp="1"/>
          </p:cNvSpPr>
          <p:nvPr>
            <p:ph idx="1"/>
          </p:nvPr>
        </p:nvSpPr>
        <p:spPr>
          <a:xfrm>
            <a:off x="5221862" y="1719618"/>
            <a:ext cx="5948831" cy="4334629"/>
          </a:xfrm>
        </p:spPr>
        <p:txBody>
          <a:bodyPr anchor="ctr">
            <a:normAutofit/>
          </a:bodyPr>
          <a:lstStyle/>
          <a:p>
            <a:r>
              <a:rPr lang="en-US" sz="1700">
                <a:solidFill>
                  <a:srgbClr val="FEFFFF"/>
                </a:solidFill>
              </a:rPr>
              <a:t>The highly educated families with well paying jobs face stressors that tend to be job related and their children’s welfare.  they have to work harder to keep their jobs that are sought after by the white citizens who feel that these should be their jobs and are constantly undermining the immigrant workers.</a:t>
            </a:r>
          </a:p>
          <a:p>
            <a:r>
              <a:rPr lang="en-US" sz="1700">
                <a:solidFill>
                  <a:srgbClr val="FEFFFF"/>
                </a:solidFill>
              </a:rPr>
              <a:t>Tensions arise not related to finances but to assimilation or adaptation.</a:t>
            </a:r>
          </a:p>
          <a:p>
            <a:r>
              <a:rPr lang="en-US" sz="1700">
                <a:solidFill>
                  <a:srgbClr val="FEFFFF"/>
                </a:solidFill>
              </a:rPr>
              <a:t>Those who are married and have children are limited to flexible jobs they can do while raising their families, due to the lack of affordable child care, and the need for money to survive.</a:t>
            </a:r>
          </a:p>
          <a:p>
            <a:r>
              <a:rPr lang="en-US" sz="1700">
                <a:solidFill>
                  <a:srgbClr val="FEFFFF"/>
                </a:solidFill>
              </a:rPr>
              <a:t>All these factors are complicated by the intersectionality of race, gender, class and language proficiency which these African immigrants face on a daily basis. </a:t>
            </a:r>
          </a:p>
          <a:p>
            <a:r>
              <a:rPr lang="en-US" sz="1700">
                <a:solidFill>
                  <a:srgbClr val="FEFFFF"/>
                </a:solidFill>
              </a:rPr>
              <a:t>Has anyone in the audience faced these tensions? </a:t>
            </a:r>
          </a:p>
        </p:txBody>
      </p:sp>
    </p:spTree>
    <p:extLst>
      <p:ext uri="{BB962C8B-B14F-4D97-AF65-F5344CB8AC3E}">
        <p14:creationId xmlns:p14="http://schemas.microsoft.com/office/powerpoint/2010/main" val="426650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0E2CED-D7B6-4430-B6BC-74EA57224ED9}"/>
              </a:ext>
            </a:extLst>
          </p:cNvPr>
          <p:cNvSpPr>
            <a:spLocks noGrp="1"/>
          </p:cNvSpPr>
          <p:nvPr>
            <p:ph type="title"/>
          </p:nvPr>
        </p:nvSpPr>
        <p:spPr>
          <a:xfrm>
            <a:off x="934872" y="982272"/>
            <a:ext cx="3388419" cy="4560970"/>
          </a:xfrm>
        </p:spPr>
        <p:txBody>
          <a:bodyPr>
            <a:normAutofit/>
          </a:bodyPr>
          <a:lstStyle/>
          <a:p>
            <a:r>
              <a:rPr lang="en-US" sz="4000">
                <a:solidFill>
                  <a:srgbClr val="FFFFFF"/>
                </a:solidFill>
              </a:rPr>
              <a:t>Job related stressor</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95E37315-7E1E-4E20-8277-510443BE6C82}"/>
              </a:ext>
            </a:extLst>
          </p:cNvPr>
          <p:cNvSpPr>
            <a:spLocks noGrp="1"/>
          </p:cNvSpPr>
          <p:nvPr>
            <p:ph idx="1"/>
          </p:nvPr>
        </p:nvSpPr>
        <p:spPr>
          <a:xfrm>
            <a:off x="5221862" y="1719618"/>
            <a:ext cx="5948831" cy="4334629"/>
          </a:xfrm>
        </p:spPr>
        <p:txBody>
          <a:bodyPr anchor="ctr">
            <a:normAutofit/>
          </a:bodyPr>
          <a:lstStyle/>
          <a:p>
            <a:r>
              <a:rPr lang="en-US" sz="2200">
                <a:solidFill>
                  <a:srgbClr val="FEFFFF"/>
                </a:solidFill>
              </a:rPr>
              <a:t>Many immigrants end up working minimum wage jobs which require putting in a lot of hours, but also nights which is different from the hours worked in many African countries. </a:t>
            </a:r>
          </a:p>
          <a:p>
            <a:r>
              <a:rPr lang="en-US" sz="2200">
                <a:solidFill>
                  <a:srgbClr val="FEFFFF"/>
                </a:solidFill>
              </a:rPr>
              <a:t>These frustrations are then taken in the home and can result in misunderstandings at home. </a:t>
            </a:r>
          </a:p>
          <a:p>
            <a:r>
              <a:rPr lang="en-US" sz="2200">
                <a:solidFill>
                  <a:srgbClr val="FEFFFF"/>
                </a:solidFill>
              </a:rPr>
              <a:t>Due to competition many African immigrants are constantly attending school to improve their skills, which adds to the pressures in the family</a:t>
            </a:r>
          </a:p>
          <a:p>
            <a:r>
              <a:rPr lang="en-US" sz="2200">
                <a:solidFill>
                  <a:srgbClr val="FEFFFF"/>
                </a:solidFill>
              </a:rPr>
              <a:t>Have any of the participants felt this kind tension? </a:t>
            </a:r>
          </a:p>
        </p:txBody>
      </p:sp>
    </p:spTree>
    <p:extLst>
      <p:ext uri="{BB962C8B-B14F-4D97-AF65-F5344CB8AC3E}">
        <p14:creationId xmlns:p14="http://schemas.microsoft.com/office/powerpoint/2010/main" val="4875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759FA4-2DE9-45B6-B07D-4953EFDF72F2}"/>
              </a:ext>
            </a:extLst>
          </p:cNvPr>
          <p:cNvSpPr>
            <a:spLocks noGrp="1"/>
          </p:cNvSpPr>
          <p:nvPr>
            <p:ph type="title"/>
          </p:nvPr>
        </p:nvSpPr>
        <p:spPr>
          <a:xfrm>
            <a:off x="640079" y="2053641"/>
            <a:ext cx="3669161" cy="2760098"/>
          </a:xfrm>
        </p:spPr>
        <p:txBody>
          <a:bodyPr>
            <a:normAutofit/>
          </a:bodyPr>
          <a:lstStyle/>
          <a:p>
            <a:r>
              <a:rPr lang="en-US">
                <a:solidFill>
                  <a:srgbClr val="FFFFFF"/>
                </a:solidFill>
              </a:rPr>
              <a:t>Raising children </a:t>
            </a:r>
          </a:p>
        </p:txBody>
      </p:sp>
      <p:sp>
        <p:nvSpPr>
          <p:cNvPr id="3" name="Content Placeholder 2">
            <a:extLst>
              <a:ext uri="{FF2B5EF4-FFF2-40B4-BE49-F238E27FC236}">
                <a16:creationId xmlns:a16="http://schemas.microsoft.com/office/drawing/2014/main" id="{20FD0778-F416-4577-8572-E6935C5C74CF}"/>
              </a:ext>
            </a:extLst>
          </p:cNvPr>
          <p:cNvSpPr>
            <a:spLocks noGrp="1"/>
          </p:cNvSpPr>
          <p:nvPr>
            <p:ph idx="1"/>
          </p:nvPr>
        </p:nvSpPr>
        <p:spPr>
          <a:xfrm>
            <a:off x="6090574" y="801866"/>
            <a:ext cx="5306084" cy="5230634"/>
          </a:xfrm>
        </p:spPr>
        <p:txBody>
          <a:bodyPr anchor="ctr">
            <a:normAutofit/>
          </a:bodyPr>
          <a:lstStyle/>
          <a:p>
            <a:r>
              <a:rPr lang="en-US" sz="1700">
                <a:solidFill>
                  <a:srgbClr val="000000"/>
                </a:solidFill>
              </a:rPr>
              <a:t>The African way of disciplining children which may include corporal punishment is considered a form of child abuse</a:t>
            </a:r>
          </a:p>
          <a:p>
            <a:r>
              <a:rPr lang="en-US" sz="1700">
                <a:solidFill>
                  <a:srgbClr val="000000"/>
                </a:solidFill>
              </a:rPr>
              <a:t>That creates a lot of freedom for the children to do whatever they want as they know the parents many not be in a position to punish them </a:t>
            </a:r>
          </a:p>
          <a:p>
            <a:r>
              <a:rPr lang="en-US" sz="1700">
                <a:solidFill>
                  <a:srgbClr val="000000"/>
                </a:solidFill>
              </a:rPr>
              <a:t>These families face the clash of cultures between generations as the African raised parents are intent on following African culture and discipline, while the children adopt to the American way of life as first generation Americans. </a:t>
            </a:r>
          </a:p>
          <a:p>
            <a:r>
              <a:rPr lang="en-US" sz="1700">
                <a:solidFill>
                  <a:srgbClr val="000000"/>
                </a:solidFill>
              </a:rPr>
              <a:t>Some of the parents are too busy making ends meet that the children are left on their own, which gives children a lot of unsupervised freedom. In Africa couples rely on the large extended family and cheaper child care system to survive. </a:t>
            </a:r>
          </a:p>
          <a:p>
            <a:r>
              <a:rPr lang="en-US" sz="1700">
                <a:solidFill>
                  <a:srgbClr val="000000"/>
                </a:solidFill>
              </a:rPr>
              <a:t> The African way of socializing the children is transformed leading to uneasy relationships.</a:t>
            </a:r>
          </a:p>
          <a:p>
            <a:endParaRPr lang="en-US" sz="1700">
              <a:solidFill>
                <a:srgbClr val="000000"/>
              </a:solidFill>
            </a:endParaRPr>
          </a:p>
          <a:p>
            <a:endParaRPr lang="en-US" sz="1700">
              <a:solidFill>
                <a:srgbClr val="000000"/>
              </a:solidFill>
            </a:endParaRPr>
          </a:p>
        </p:txBody>
      </p:sp>
    </p:spTree>
    <p:extLst>
      <p:ext uri="{BB962C8B-B14F-4D97-AF65-F5344CB8AC3E}">
        <p14:creationId xmlns:p14="http://schemas.microsoft.com/office/powerpoint/2010/main" val="421775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B216E2-8649-4E9D-91AC-F340F3435532}"/>
              </a:ext>
            </a:extLst>
          </p:cNvPr>
          <p:cNvSpPr>
            <a:spLocks noGrp="1"/>
          </p:cNvSpPr>
          <p:nvPr>
            <p:ph type="title"/>
          </p:nvPr>
        </p:nvSpPr>
        <p:spPr>
          <a:xfrm>
            <a:off x="934872" y="982272"/>
            <a:ext cx="3388419" cy="4560970"/>
          </a:xfrm>
        </p:spPr>
        <p:txBody>
          <a:bodyPr>
            <a:normAutofit/>
          </a:bodyPr>
          <a:lstStyle/>
          <a:p>
            <a:r>
              <a:rPr lang="en-US" sz="4000">
                <a:solidFill>
                  <a:srgbClr val="FFFFFF"/>
                </a:solidFill>
              </a:rPr>
              <a:t>Gender roles and family dynamics</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F30F7195-6D93-4238-90A2-5054A4D21EF0}"/>
              </a:ext>
            </a:extLst>
          </p:cNvPr>
          <p:cNvSpPr>
            <a:spLocks noGrp="1"/>
          </p:cNvSpPr>
          <p:nvPr>
            <p:ph idx="1"/>
          </p:nvPr>
        </p:nvSpPr>
        <p:spPr>
          <a:xfrm>
            <a:off x="5221862" y="1719618"/>
            <a:ext cx="5948831" cy="4334629"/>
          </a:xfrm>
        </p:spPr>
        <p:txBody>
          <a:bodyPr anchor="ctr">
            <a:normAutofit/>
          </a:bodyPr>
          <a:lstStyle/>
          <a:p>
            <a:r>
              <a:rPr lang="en-US" sz="2000">
                <a:solidFill>
                  <a:srgbClr val="FEFFFF"/>
                </a:solidFill>
              </a:rPr>
              <a:t>Again we see the culture shock when we examine gender roles in many African immigrant communities in America. </a:t>
            </a:r>
          </a:p>
          <a:p>
            <a:r>
              <a:rPr lang="en-US" sz="2000">
                <a:solidFill>
                  <a:srgbClr val="FEFFFF"/>
                </a:solidFill>
              </a:rPr>
              <a:t> It has been found that black African immigrant women were more likely to be in labor force than their white counterparts (Yanyi K. Djamba. Center for Demographic Research,  Auburn University at Montgomery)</a:t>
            </a:r>
          </a:p>
          <a:p>
            <a:r>
              <a:rPr lang="en-US" sz="2000">
                <a:solidFill>
                  <a:srgbClr val="FEFFFF"/>
                </a:solidFill>
              </a:rPr>
              <a:t>As  both the women and men spend time at work the men are expected to help with the children and around the house. Many men have had to adjust to these expectations, which were not part of their roles in Africa. </a:t>
            </a:r>
          </a:p>
          <a:p>
            <a:r>
              <a:rPr lang="en-US" sz="2000">
                <a:solidFill>
                  <a:srgbClr val="FEFFFF"/>
                </a:solidFill>
              </a:rPr>
              <a:t>This can be a major source of tension in the family. </a:t>
            </a:r>
          </a:p>
        </p:txBody>
      </p:sp>
    </p:spTree>
    <p:extLst>
      <p:ext uri="{BB962C8B-B14F-4D97-AF65-F5344CB8AC3E}">
        <p14:creationId xmlns:p14="http://schemas.microsoft.com/office/powerpoint/2010/main" val="4056204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016009C-C399-4E8B-82DC-B6FA87E92B14}"/>
              </a:ext>
            </a:extLst>
          </p:cNvPr>
          <p:cNvSpPr>
            <a:spLocks noGrp="1"/>
          </p:cNvSpPr>
          <p:nvPr>
            <p:ph type="title"/>
          </p:nvPr>
        </p:nvSpPr>
        <p:spPr>
          <a:xfrm>
            <a:off x="934872" y="982272"/>
            <a:ext cx="3388419" cy="4560970"/>
          </a:xfrm>
        </p:spPr>
        <p:txBody>
          <a:bodyPr>
            <a:normAutofit/>
          </a:bodyPr>
          <a:lstStyle/>
          <a:p>
            <a:r>
              <a:rPr lang="en-US" sz="4000">
                <a:solidFill>
                  <a:srgbClr val="FFFFFF"/>
                </a:solidFill>
              </a:rPr>
              <a:t>Cultural shock and Assimilation theory: Gordon’s dimensions</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B08BF543-A3FD-4301-8377-84380F55CA6E}"/>
              </a:ext>
            </a:extLst>
          </p:cNvPr>
          <p:cNvSpPr>
            <a:spLocks noGrp="1"/>
          </p:cNvSpPr>
          <p:nvPr>
            <p:ph idx="1"/>
          </p:nvPr>
        </p:nvSpPr>
        <p:spPr>
          <a:xfrm>
            <a:off x="5221862" y="1719618"/>
            <a:ext cx="5948831" cy="4334629"/>
          </a:xfrm>
        </p:spPr>
        <p:txBody>
          <a:bodyPr anchor="ctr">
            <a:normAutofit/>
          </a:bodyPr>
          <a:lstStyle/>
          <a:p>
            <a:r>
              <a:rPr lang="en-US" sz="2200">
                <a:solidFill>
                  <a:srgbClr val="FEFFFF"/>
                </a:solidFill>
              </a:rPr>
              <a:t>Most groups have adapted to Anglo core culture through: (white middleclass and protestant)</a:t>
            </a:r>
          </a:p>
          <a:p>
            <a:r>
              <a:rPr lang="en-US" sz="2200">
                <a:solidFill>
                  <a:srgbClr val="FEFFFF"/>
                </a:solidFill>
              </a:rPr>
              <a:t>Cultural assimilation requires a change of cultural patterns to those of the core society. </a:t>
            </a:r>
          </a:p>
          <a:p>
            <a:r>
              <a:rPr lang="en-US" sz="2200">
                <a:solidFill>
                  <a:srgbClr val="FEFFFF"/>
                </a:solidFill>
              </a:rPr>
              <a:t>There has been some Marital assimilation leading to significant intermarriage</a:t>
            </a:r>
          </a:p>
          <a:p>
            <a:r>
              <a:rPr lang="en-US" sz="2200">
                <a:solidFill>
                  <a:srgbClr val="FEFFFF"/>
                </a:solidFill>
              </a:rPr>
              <a:t>Identification assimilation has been gradual where the immigrant parents retain most of the African culture but the children may decide to be fully assimilated, even failing to learn the African languages.</a:t>
            </a:r>
          </a:p>
          <a:p>
            <a:endParaRPr lang="en-US" sz="2200">
              <a:solidFill>
                <a:srgbClr val="FEFFFF"/>
              </a:solidFill>
            </a:endParaRPr>
          </a:p>
        </p:txBody>
      </p:sp>
    </p:spTree>
    <p:extLst>
      <p:ext uri="{BB962C8B-B14F-4D97-AF65-F5344CB8AC3E}">
        <p14:creationId xmlns:p14="http://schemas.microsoft.com/office/powerpoint/2010/main" val="2585573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315EAEF-8BA1-4AA3-9CD9-AEA75EF88A00}"/>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Solutions</a:t>
            </a:r>
          </a:p>
        </p:txBody>
      </p:sp>
      <p:sp>
        <p:nvSpPr>
          <p:cNvPr id="3" name="Content Placeholder 2">
            <a:extLst>
              <a:ext uri="{FF2B5EF4-FFF2-40B4-BE49-F238E27FC236}">
                <a16:creationId xmlns:a16="http://schemas.microsoft.com/office/drawing/2014/main" id="{E45F597D-AE12-4006-87F4-594516FE4BF1}"/>
              </a:ext>
            </a:extLst>
          </p:cNvPr>
          <p:cNvSpPr>
            <a:spLocks noGrp="1"/>
          </p:cNvSpPr>
          <p:nvPr>
            <p:ph idx="1"/>
          </p:nvPr>
        </p:nvSpPr>
        <p:spPr>
          <a:xfrm>
            <a:off x="1367624" y="2490436"/>
            <a:ext cx="9708995" cy="3567173"/>
          </a:xfrm>
        </p:spPr>
        <p:txBody>
          <a:bodyPr anchor="ctr">
            <a:normAutofit/>
          </a:bodyPr>
          <a:lstStyle/>
          <a:p>
            <a:r>
              <a:rPr lang="en-US" sz="2400"/>
              <a:t>The effects of culture shock can be reduced by the community one finds that is already established, they can be helpful if they are welcoming and organized to offer such assistance. The problem is many immigrants do not have such anchor immediately/as soon as they arrive. </a:t>
            </a:r>
          </a:p>
          <a:p>
            <a:r>
              <a:rPr lang="en-US" sz="2400"/>
              <a:t>The type of information an immigrant family receives once they are here, some African communities have been here long enough, have organized themselves, and are able to offer support others are very new and unsure. </a:t>
            </a:r>
          </a:p>
          <a:p>
            <a:endParaRPr lang="en-US" sz="2400"/>
          </a:p>
        </p:txBody>
      </p:sp>
    </p:spTree>
    <p:extLst>
      <p:ext uri="{BB962C8B-B14F-4D97-AF65-F5344CB8AC3E}">
        <p14:creationId xmlns:p14="http://schemas.microsoft.com/office/powerpoint/2010/main" val="114528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F4CBFA-B385-4B16-B63B-29D40EBF7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698CE04-5039-4B4D-B676-5DDF9467EA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13372" y="563918"/>
            <a:ext cx="4163968" cy="5978614"/>
            <a:chOff x="7513372" y="803186"/>
            <a:chExt cx="4163968" cy="5978614"/>
          </a:xfrm>
        </p:grpSpPr>
        <p:sp>
          <p:nvSpPr>
            <p:cNvPr id="11" name="Freeform 6">
              <a:extLst>
                <a:ext uri="{FF2B5EF4-FFF2-40B4-BE49-F238E27FC236}">
                  <a16:creationId xmlns:a16="http://schemas.microsoft.com/office/drawing/2014/main" id="{A5B7FFC8-6FAA-4120-AC51-F1C9C825A0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FF5B224B-4446-4B75-8B12-7FAFA8ED83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807611F-497E-428E-9B8B-0192C78970C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6CB4C9E-EECC-48C1-BD2D-6B3DA3BE9BB0}"/>
              </a:ext>
            </a:extLst>
          </p:cNvPr>
          <p:cNvSpPr>
            <a:spLocks noGrp="1"/>
          </p:cNvSpPr>
          <p:nvPr>
            <p:ph type="title"/>
          </p:nvPr>
        </p:nvSpPr>
        <p:spPr>
          <a:xfrm>
            <a:off x="7835106" y="1132517"/>
            <a:ext cx="3246509" cy="4367531"/>
          </a:xfrm>
        </p:spPr>
        <p:txBody>
          <a:bodyPr>
            <a:normAutofit/>
          </a:bodyPr>
          <a:lstStyle/>
          <a:p>
            <a:endParaRPr lang="en-US">
              <a:solidFill>
                <a:srgbClr val="FFFFFF"/>
              </a:solidFill>
            </a:endParaRPr>
          </a:p>
        </p:txBody>
      </p:sp>
      <p:sp>
        <p:nvSpPr>
          <p:cNvPr id="3" name="Content Placeholder 2">
            <a:extLst>
              <a:ext uri="{FF2B5EF4-FFF2-40B4-BE49-F238E27FC236}">
                <a16:creationId xmlns:a16="http://schemas.microsoft.com/office/drawing/2014/main" id="{5A2ED36A-1481-4972-8E54-3E25C5A67570}"/>
              </a:ext>
            </a:extLst>
          </p:cNvPr>
          <p:cNvSpPr>
            <a:spLocks noGrp="1"/>
          </p:cNvSpPr>
          <p:nvPr>
            <p:ph idx="1"/>
          </p:nvPr>
        </p:nvSpPr>
        <p:spPr>
          <a:xfrm>
            <a:off x="838200" y="1132519"/>
            <a:ext cx="6300975" cy="4367530"/>
          </a:xfrm>
        </p:spPr>
        <p:txBody>
          <a:bodyPr anchor="ctr">
            <a:normAutofit/>
          </a:bodyPr>
          <a:lstStyle/>
          <a:p>
            <a:r>
              <a:rPr lang="en-US" sz="2400"/>
              <a:t>Challenges brought about by our separation from those groups that know the system due to our misguided perception of them.</a:t>
            </a:r>
          </a:p>
          <a:p>
            <a:r>
              <a:rPr lang="en-US" sz="2400"/>
              <a:t>We are not aware that all blacks are seen in the same way by the White majority that runs the country and the system with which we are less familiar. </a:t>
            </a:r>
          </a:p>
          <a:p>
            <a:r>
              <a:rPr lang="en-US" sz="2400"/>
              <a:t>There is a need to build bridges to connect the African and the African American community and learn from and about each other and the system. </a:t>
            </a:r>
          </a:p>
        </p:txBody>
      </p:sp>
    </p:spTree>
    <p:extLst>
      <p:ext uri="{BB962C8B-B14F-4D97-AF65-F5344CB8AC3E}">
        <p14:creationId xmlns:p14="http://schemas.microsoft.com/office/powerpoint/2010/main" val="71747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F571EF-E34E-424E-8CCE-85094E765699}"/>
              </a:ext>
            </a:extLst>
          </p:cNvPr>
          <p:cNvSpPr>
            <a:spLocks noGrp="1"/>
          </p:cNvSpPr>
          <p:nvPr>
            <p:ph type="title"/>
          </p:nvPr>
        </p:nvSpPr>
        <p:spPr>
          <a:xfrm>
            <a:off x="640079" y="2053641"/>
            <a:ext cx="3669161" cy="2760098"/>
          </a:xfrm>
        </p:spPr>
        <p:txBody>
          <a:bodyPr>
            <a:normAutofit/>
          </a:bodyPr>
          <a:lstStyle/>
          <a:p>
            <a:endParaRPr lang="en-US">
              <a:solidFill>
                <a:srgbClr val="FFFFFF"/>
              </a:solidFill>
            </a:endParaRPr>
          </a:p>
        </p:txBody>
      </p:sp>
      <p:sp>
        <p:nvSpPr>
          <p:cNvPr id="3" name="Content Placeholder 2">
            <a:extLst>
              <a:ext uri="{FF2B5EF4-FFF2-40B4-BE49-F238E27FC236}">
                <a16:creationId xmlns:a16="http://schemas.microsoft.com/office/drawing/2014/main" id="{CDC9759B-387D-426B-9569-DF4B0B43A8BE}"/>
              </a:ext>
            </a:extLst>
          </p:cNvPr>
          <p:cNvSpPr>
            <a:spLocks noGrp="1"/>
          </p:cNvSpPr>
          <p:nvPr>
            <p:ph idx="1"/>
          </p:nvPr>
        </p:nvSpPr>
        <p:spPr>
          <a:xfrm>
            <a:off x="6090574" y="801866"/>
            <a:ext cx="5306084" cy="5230634"/>
          </a:xfrm>
        </p:spPr>
        <p:txBody>
          <a:bodyPr anchor="ctr">
            <a:normAutofit/>
          </a:bodyPr>
          <a:lstStyle/>
          <a:p>
            <a:pPr marL="0" indent="0">
              <a:buNone/>
            </a:pPr>
            <a:endParaRPr lang="en-US" sz="1700">
              <a:solidFill>
                <a:srgbClr val="000000"/>
              </a:solidFill>
            </a:endParaRPr>
          </a:p>
          <a:p>
            <a:r>
              <a:rPr lang="en-US" sz="1700">
                <a:solidFill>
                  <a:srgbClr val="000000"/>
                </a:solidFill>
              </a:rPr>
              <a:t>The reason for talking about assimilation is the fact that as immigrants we try hard to fit in as we interact with citizens whether at school or work. </a:t>
            </a:r>
          </a:p>
          <a:p>
            <a:r>
              <a:rPr lang="en-US" sz="1700">
                <a:solidFill>
                  <a:srgbClr val="000000"/>
                </a:solidFill>
              </a:rPr>
              <a:t>Also we encounter the same hostilities and discrimination that African Americans do with the added problem that we do not understand the system very well when we first move here. </a:t>
            </a:r>
          </a:p>
          <a:p>
            <a:r>
              <a:rPr lang="en-US" sz="1700">
                <a:solidFill>
                  <a:srgbClr val="000000"/>
                </a:solidFill>
              </a:rPr>
              <a:t>When we get back home to our families we bring these challenges and stressors with us into our homes and we sometimes see our spouses as sounding boards or scapegoats. Forgetting that we are all new to the system. </a:t>
            </a:r>
          </a:p>
          <a:p>
            <a:r>
              <a:rPr lang="en-US" sz="1700">
                <a:solidFill>
                  <a:srgbClr val="000000"/>
                </a:solidFill>
              </a:rPr>
              <a:t>The whole concept of assimilation implies that the only good American are those that can assimilate rapidly and in Anglo- conformity fashion. Some have done that others have resisted. </a:t>
            </a:r>
          </a:p>
        </p:txBody>
      </p:sp>
    </p:spTree>
    <p:extLst>
      <p:ext uri="{BB962C8B-B14F-4D97-AF65-F5344CB8AC3E}">
        <p14:creationId xmlns:p14="http://schemas.microsoft.com/office/powerpoint/2010/main" val="219694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5A2D-55DE-4C77-ABE0-7F94224D5B5C}"/>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CDB90FEA-7F0A-4188-A750-1616E6295BCD}"/>
              </a:ext>
            </a:extLst>
          </p:cNvPr>
          <p:cNvPicPr>
            <a:picLocks noGrp="1" noChangeAspect="1"/>
          </p:cNvPicPr>
          <p:nvPr>
            <p:ph idx="1"/>
          </p:nvPr>
        </p:nvPicPr>
        <p:blipFill>
          <a:blip r:embed="rId3"/>
          <a:stretch>
            <a:fillRect/>
          </a:stretch>
        </p:blipFill>
        <p:spPr>
          <a:xfrm>
            <a:off x="436044" y="3492002"/>
            <a:ext cx="2532984" cy="2708075"/>
          </a:xfrm>
          <a:prstGeom prst="rect">
            <a:avLst/>
          </a:prstGeom>
        </p:spPr>
      </p:pic>
      <p:pic>
        <p:nvPicPr>
          <p:cNvPr id="5" name="Picture 4">
            <a:extLst>
              <a:ext uri="{FF2B5EF4-FFF2-40B4-BE49-F238E27FC236}">
                <a16:creationId xmlns:a16="http://schemas.microsoft.com/office/drawing/2014/main" id="{410090B2-9B61-40EA-8DF8-5408C7091D09}"/>
              </a:ext>
            </a:extLst>
          </p:cNvPr>
          <p:cNvPicPr>
            <a:picLocks noChangeAspect="1"/>
          </p:cNvPicPr>
          <p:nvPr/>
        </p:nvPicPr>
        <p:blipFill>
          <a:blip r:embed="rId4"/>
          <a:stretch>
            <a:fillRect/>
          </a:stretch>
        </p:blipFill>
        <p:spPr>
          <a:xfrm>
            <a:off x="906220" y="354842"/>
            <a:ext cx="4616603" cy="2930398"/>
          </a:xfrm>
          <a:prstGeom prst="rect">
            <a:avLst/>
          </a:prstGeom>
        </p:spPr>
      </p:pic>
      <p:pic>
        <p:nvPicPr>
          <p:cNvPr id="6" name="Picture 5">
            <a:extLst>
              <a:ext uri="{FF2B5EF4-FFF2-40B4-BE49-F238E27FC236}">
                <a16:creationId xmlns:a16="http://schemas.microsoft.com/office/drawing/2014/main" id="{63E7ECA3-A6F7-4C5B-B65D-C75ECF4F015C}"/>
              </a:ext>
            </a:extLst>
          </p:cNvPr>
          <p:cNvPicPr>
            <a:picLocks noChangeAspect="1"/>
          </p:cNvPicPr>
          <p:nvPr/>
        </p:nvPicPr>
        <p:blipFill>
          <a:blip r:embed="rId5"/>
          <a:stretch>
            <a:fillRect/>
          </a:stretch>
        </p:blipFill>
        <p:spPr>
          <a:xfrm>
            <a:off x="3354417" y="3492002"/>
            <a:ext cx="2557999" cy="2557999"/>
          </a:xfrm>
          <a:prstGeom prst="rect">
            <a:avLst/>
          </a:prstGeom>
        </p:spPr>
      </p:pic>
      <p:pic>
        <p:nvPicPr>
          <p:cNvPr id="7" name="Picture 6">
            <a:extLst>
              <a:ext uri="{FF2B5EF4-FFF2-40B4-BE49-F238E27FC236}">
                <a16:creationId xmlns:a16="http://schemas.microsoft.com/office/drawing/2014/main" id="{0EEF48BD-C50B-4CC3-BB0D-A9A54652C17B}"/>
              </a:ext>
            </a:extLst>
          </p:cNvPr>
          <p:cNvPicPr>
            <a:picLocks noChangeAspect="1"/>
          </p:cNvPicPr>
          <p:nvPr/>
        </p:nvPicPr>
        <p:blipFill>
          <a:blip r:embed="rId6"/>
          <a:stretch>
            <a:fillRect/>
          </a:stretch>
        </p:blipFill>
        <p:spPr>
          <a:xfrm>
            <a:off x="6200030" y="354842"/>
            <a:ext cx="5572802" cy="5695159"/>
          </a:xfrm>
          <a:prstGeom prst="rect">
            <a:avLst/>
          </a:prstGeom>
        </p:spPr>
      </p:pic>
    </p:spTree>
    <p:extLst>
      <p:ext uri="{BB962C8B-B14F-4D97-AF65-F5344CB8AC3E}">
        <p14:creationId xmlns:p14="http://schemas.microsoft.com/office/powerpoint/2010/main" val="3399389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F66A575-7835-4400-BEDE-89F2EF034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7C5B88-1E10-4893-936F-4A02483A157E}"/>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br>
              <a:rPr lang="en-US" dirty="0">
                <a:solidFill>
                  <a:srgbClr val="FFFFFF"/>
                </a:solidFill>
              </a:rPr>
            </a:br>
            <a:r>
              <a:rPr lang="en-US" b="1" i="1" dirty="0">
                <a:solidFill>
                  <a:srgbClr val="FFC000"/>
                </a:solidFill>
                <a:latin typeface="+mn-lt"/>
              </a:rPr>
              <a:t>Relationship Between Violence and Culture</a:t>
            </a:r>
            <a:br>
              <a:rPr lang="en-US" b="1" i="1" dirty="0">
                <a:solidFill>
                  <a:srgbClr val="FFC000"/>
                </a:solidFill>
                <a:latin typeface="+mn-lt"/>
              </a:rPr>
            </a:br>
            <a:br>
              <a:rPr lang="en-US" b="1" dirty="0">
                <a:solidFill>
                  <a:srgbClr val="FFFFFF"/>
                </a:solidFill>
              </a:rPr>
            </a:br>
            <a:r>
              <a:rPr lang="en-US" sz="3600" b="1" i="1" dirty="0">
                <a:solidFill>
                  <a:srgbClr val="FFFFFF"/>
                </a:solidFill>
                <a:latin typeface="+mn-lt"/>
              </a:rPr>
              <a:t>Dr. </a:t>
            </a:r>
            <a:r>
              <a:rPr lang="en-US" sz="3600" b="1" i="1" dirty="0" err="1">
                <a:solidFill>
                  <a:srgbClr val="FFFFFF"/>
                </a:solidFill>
                <a:latin typeface="+mn-lt"/>
              </a:rPr>
              <a:t>Gashaw</a:t>
            </a:r>
            <a:r>
              <a:rPr lang="en-US" sz="3600" b="1" i="1" dirty="0">
                <a:solidFill>
                  <a:srgbClr val="FFFFFF"/>
                </a:solidFill>
                <a:latin typeface="+mn-lt"/>
              </a:rPr>
              <a:t>-Gant</a:t>
            </a:r>
            <a:br>
              <a:rPr lang="en-US" b="1" dirty="0">
                <a:solidFill>
                  <a:srgbClr val="FFFFFF"/>
                </a:solidFill>
              </a:rPr>
            </a:br>
            <a:endParaRPr lang="en-US" dirty="0">
              <a:solidFill>
                <a:srgbClr val="FFFFFF"/>
              </a:solidFill>
            </a:endParaRPr>
          </a:p>
        </p:txBody>
      </p:sp>
      <p:pic>
        <p:nvPicPr>
          <p:cNvPr id="5" name="Content Placeholder 4">
            <a:extLst>
              <a:ext uri="{FF2B5EF4-FFF2-40B4-BE49-F238E27FC236}">
                <a16:creationId xmlns:a16="http://schemas.microsoft.com/office/drawing/2014/main" id="{749EC12E-BA05-4621-812B-2E76E30E7C1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58" r="42"/>
          <a:stretch/>
        </p:blipFill>
        <p:spPr>
          <a:xfrm>
            <a:off x="6096000" y="640080"/>
            <a:ext cx="5459470" cy="5578816"/>
          </a:xfrm>
          <a:prstGeom prst="rect">
            <a:avLst/>
          </a:prstGeom>
        </p:spPr>
      </p:pic>
    </p:spTree>
    <p:extLst>
      <p:ext uri="{BB962C8B-B14F-4D97-AF65-F5344CB8AC3E}">
        <p14:creationId xmlns:p14="http://schemas.microsoft.com/office/powerpoint/2010/main" val="3264258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09F55D-1DDC-4128-8942-F5C97F97188D}"/>
              </a:ext>
            </a:extLst>
          </p:cNvPr>
          <p:cNvSpPr>
            <a:spLocks noGrp="1"/>
          </p:cNvSpPr>
          <p:nvPr>
            <p:ph type="title"/>
          </p:nvPr>
        </p:nvSpPr>
        <p:spPr>
          <a:xfrm>
            <a:off x="686834" y="1153572"/>
            <a:ext cx="3200400" cy="4461163"/>
          </a:xfrm>
        </p:spPr>
        <p:txBody>
          <a:bodyPr>
            <a:normAutofit/>
          </a:bodyPr>
          <a:lstStyle/>
          <a:p>
            <a:r>
              <a:rPr lang="en-US">
                <a:solidFill>
                  <a:srgbClr val="FFFFFF"/>
                </a:solidFill>
              </a:rPr>
              <a:t>Project Team</a:t>
            </a:r>
            <a:br>
              <a:rPr lang="en-US">
                <a:solidFill>
                  <a:srgbClr val="FFFFFF"/>
                </a:solidFill>
              </a:rPr>
            </a:br>
            <a:endParaRPr lang="en-US">
              <a:solidFill>
                <a:srgbClr val="FFFFFF"/>
              </a:solidFill>
            </a:endParaRPr>
          </a:p>
        </p:txBody>
      </p:sp>
      <p:sp>
        <p:nvSpPr>
          <p:cNvPr id="16"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C4CB194-814F-4F42-9806-323E9506959B}"/>
              </a:ext>
            </a:extLst>
          </p:cNvPr>
          <p:cNvSpPr>
            <a:spLocks noGrp="1"/>
          </p:cNvSpPr>
          <p:nvPr>
            <p:ph idx="1"/>
          </p:nvPr>
        </p:nvSpPr>
        <p:spPr>
          <a:xfrm>
            <a:off x="4279143" y="573088"/>
            <a:ext cx="6906491" cy="5585619"/>
          </a:xfrm>
        </p:spPr>
        <p:txBody>
          <a:bodyPr anchor="ctr">
            <a:normAutofit/>
          </a:bodyPr>
          <a:lstStyle/>
          <a:p>
            <a:pPr marL="0" indent="0">
              <a:buNone/>
            </a:pPr>
            <a:endParaRPr lang="en-US" sz="2200" dirty="0"/>
          </a:p>
          <a:p>
            <a:r>
              <a:rPr lang="en-US" sz="2200" dirty="0"/>
              <a:t>Project Director: Dr. Ernest Uwazie</a:t>
            </a:r>
          </a:p>
          <a:p>
            <a:r>
              <a:rPr lang="en-US" sz="2200" dirty="0"/>
              <a:t>Lead Trainer: Dr. Teiahsha Bankhead</a:t>
            </a:r>
          </a:p>
          <a:p>
            <a:r>
              <a:rPr lang="en-US" sz="2200" dirty="0"/>
              <a:t>Service Delivery Coordinator: Dr. Krishna Guadalupe</a:t>
            </a:r>
          </a:p>
          <a:p>
            <a:r>
              <a:rPr lang="en-US" sz="2200" dirty="0"/>
              <a:t>Project Assessment/Evaluation:  Drs. Marlyn Jones &amp; Data Barata</a:t>
            </a:r>
          </a:p>
          <a:p>
            <a:r>
              <a:rPr lang="en-US" sz="2200" dirty="0"/>
              <a:t>Legal Specialist: Tiangay Kemokai, Esq.</a:t>
            </a:r>
          </a:p>
          <a:p>
            <a:r>
              <a:rPr lang="en-US" sz="2200" dirty="0"/>
              <a:t>Co-trainers: Drs. Gebaynesh </a:t>
            </a:r>
            <a:r>
              <a:rPr lang="en-US" sz="2200" dirty="0" err="1"/>
              <a:t>Gashaw</a:t>
            </a:r>
            <a:r>
              <a:rPr lang="en-US" sz="2200" dirty="0"/>
              <a:t> Gant, Rola Tomori, and Kaylene Richards-</a:t>
            </a:r>
            <a:r>
              <a:rPr lang="en-US" sz="2200" dirty="0" err="1"/>
              <a:t>Ekeh</a:t>
            </a:r>
            <a:endParaRPr lang="en-US" sz="2200" dirty="0"/>
          </a:p>
          <a:p>
            <a:pPr marL="0" indent="0">
              <a:buNone/>
            </a:pPr>
            <a:r>
              <a:rPr lang="en-US" sz="2200" dirty="0"/>
              <a:t> </a:t>
            </a:r>
          </a:p>
          <a:p>
            <a:r>
              <a:rPr lang="en-US" sz="2200" dirty="0"/>
              <a:t>Admin. Assistants: Toni Tinker &amp; Destiny Effiong</a:t>
            </a:r>
          </a:p>
          <a:p>
            <a:r>
              <a:rPr lang="en-US" sz="2200" dirty="0"/>
              <a:t>Case Intake Specialist: Jamieson Daley</a:t>
            </a:r>
          </a:p>
          <a:p>
            <a:endParaRPr lang="en-US" sz="2200" dirty="0"/>
          </a:p>
        </p:txBody>
      </p:sp>
    </p:spTree>
    <p:extLst>
      <p:ext uri="{BB962C8B-B14F-4D97-AF65-F5344CB8AC3E}">
        <p14:creationId xmlns:p14="http://schemas.microsoft.com/office/powerpoint/2010/main" val="538700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EB4DB4D-75A2-4449-B862-C2F8A23C5B5E}"/>
              </a:ext>
            </a:extLst>
          </p:cNvPr>
          <p:cNvSpPr>
            <a:spLocks noGrp="1"/>
          </p:cNvSpPr>
          <p:nvPr>
            <p:ph type="title"/>
          </p:nvPr>
        </p:nvSpPr>
        <p:spPr>
          <a:xfrm>
            <a:off x="640079" y="2053641"/>
            <a:ext cx="3669161" cy="2760098"/>
          </a:xfrm>
        </p:spPr>
        <p:txBody>
          <a:bodyPr>
            <a:normAutofit/>
          </a:bodyPr>
          <a:lstStyle/>
          <a:p>
            <a:r>
              <a:rPr lang="en-US">
                <a:solidFill>
                  <a:srgbClr val="FFFFFF"/>
                </a:solidFill>
              </a:rPr>
              <a:t>Traditional Values Condon Abuse</a:t>
            </a:r>
            <a:br>
              <a:rPr lang="en-US">
                <a:solidFill>
                  <a:srgbClr val="FFFFFF"/>
                </a:solidFill>
              </a:rPr>
            </a:br>
            <a:endParaRPr lang="en-US">
              <a:solidFill>
                <a:srgbClr val="FFFFFF"/>
              </a:solidFill>
            </a:endParaRPr>
          </a:p>
        </p:txBody>
      </p:sp>
      <p:sp>
        <p:nvSpPr>
          <p:cNvPr id="3" name="Content Placeholder 2">
            <a:extLst>
              <a:ext uri="{FF2B5EF4-FFF2-40B4-BE49-F238E27FC236}">
                <a16:creationId xmlns:a16="http://schemas.microsoft.com/office/drawing/2014/main" id="{1D4A11DF-B16B-4CB4-86EE-82ACFD175378}"/>
              </a:ext>
            </a:extLst>
          </p:cNvPr>
          <p:cNvSpPr>
            <a:spLocks noGrp="1"/>
          </p:cNvSpPr>
          <p:nvPr>
            <p:ph idx="1"/>
          </p:nvPr>
        </p:nvSpPr>
        <p:spPr>
          <a:xfrm>
            <a:off x="6090574" y="801866"/>
            <a:ext cx="5306084" cy="5230634"/>
          </a:xfrm>
        </p:spPr>
        <p:txBody>
          <a:bodyPr anchor="ctr">
            <a:normAutofit/>
          </a:bodyPr>
          <a:lstStyle/>
          <a:p>
            <a:r>
              <a:rPr lang="en-US" sz="2400">
                <a:solidFill>
                  <a:srgbClr val="000000"/>
                </a:solidFill>
              </a:rPr>
              <a:t>Denial</a:t>
            </a:r>
          </a:p>
          <a:p>
            <a:pPr lvl="1"/>
            <a:r>
              <a:rPr lang="en-US">
                <a:solidFill>
                  <a:srgbClr val="000000"/>
                </a:solidFill>
              </a:rPr>
              <a:t>Is the most contributing factor</a:t>
            </a:r>
          </a:p>
          <a:p>
            <a:r>
              <a:rPr lang="en-US" sz="2400">
                <a:solidFill>
                  <a:srgbClr val="000000"/>
                </a:solidFill>
              </a:rPr>
              <a:t>Engaging in any of the abuses but community members telling the individual that is abused,</a:t>
            </a:r>
          </a:p>
          <a:p>
            <a:pPr lvl="1"/>
            <a:r>
              <a:rPr lang="en-US">
                <a:solidFill>
                  <a:srgbClr val="000000"/>
                </a:solidFill>
              </a:rPr>
              <a:t>You are ok</a:t>
            </a:r>
          </a:p>
          <a:p>
            <a:pPr lvl="1"/>
            <a:r>
              <a:rPr lang="en-US">
                <a:solidFill>
                  <a:srgbClr val="000000"/>
                </a:solidFill>
              </a:rPr>
              <a:t>Telling victim:-Oh  you got a beating and laughing about it</a:t>
            </a:r>
          </a:p>
          <a:p>
            <a:pPr lvl="1"/>
            <a:r>
              <a:rPr lang="en-US">
                <a:solidFill>
                  <a:srgbClr val="000000"/>
                </a:solidFill>
              </a:rPr>
              <a:t>Telling victim you are ok, let the abuser do what he/she needs, </a:t>
            </a:r>
          </a:p>
          <a:p>
            <a:pPr lvl="1"/>
            <a:r>
              <a:rPr lang="en-US">
                <a:solidFill>
                  <a:srgbClr val="000000"/>
                </a:solidFill>
              </a:rPr>
              <a:t>Telling victim: stop nagging him/her</a:t>
            </a:r>
          </a:p>
          <a:p>
            <a:pPr lvl="1"/>
            <a:r>
              <a:rPr lang="en-US">
                <a:solidFill>
                  <a:srgbClr val="000000"/>
                </a:solidFill>
              </a:rPr>
              <a:t>Community members jealousy of the couple initiates abuse</a:t>
            </a:r>
          </a:p>
          <a:p>
            <a:pPr lvl="1"/>
            <a:endParaRPr lang="en-US">
              <a:solidFill>
                <a:srgbClr val="000000"/>
              </a:solidFill>
            </a:endParaRPr>
          </a:p>
          <a:p>
            <a:pPr marL="0" indent="0">
              <a:buNone/>
            </a:pPr>
            <a:endParaRPr lang="en-US" sz="2400">
              <a:solidFill>
                <a:srgbClr val="000000"/>
              </a:solidFill>
            </a:endParaRPr>
          </a:p>
        </p:txBody>
      </p:sp>
    </p:spTree>
    <p:extLst>
      <p:ext uri="{BB962C8B-B14F-4D97-AF65-F5344CB8AC3E}">
        <p14:creationId xmlns:p14="http://schemas.microsoft.com/office/powerpoint/2010/main" val="266031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5EF91-C078-489C-ADF4-8E4614AEBC26}"/>
              </a:ext>
            </a:extLst>
          </p:cNvPr>
          <p:cNvSpPr>
            <a:spLocks noGrp="1"/>
          </p:cNvSpPr>
          <p:nvPr>
            <p:ph type="title"/>
          </p:nvPr>
        </p:nvSpPr>
        <p:spPr>
          <a:xfrm>
            <a:off x="838200" y="500062"/>
            <a:ext cx="10515600" cy="1325563"/>
          </a:xfrm>
        </p:spPr>
        <p:txBody>
          <a:bodyPr>
            <a:normAutofit/>
          </a:bodyPr>
          <a:lstStyle/>
          <a:p>
            <a:pPr algn="ctr"/>
            <a:r>
              <a:rPr lang="en-US" sz="4000" dirty="0">
                <a:latin typeface="+mn-lt"/>
              </a:rPr>
              <a:t>Community and Family Values</a:t>
            </a:r>
            <a:br>
              <a:rPr lang="en-US" sz="4000" dirty="0">
                <a:latin typeface="+mn-lt"/>
              </a:rPr>
            </a:br>
            <a:endParaRPr lang="en-US" sz="4000" dirty="0">
              <a:latin typeface="+mn-lt"/>
            </a:endParaRPr>
          </a:p>
        </p:txBody>
      </p:sp>
      <p:sp>
        <p:nvSpPr>
          <p:cNvPr id="3" name="Content Placeholder 2">
            <a:extLst>
              <a:ext uri="{FF2B5EF4-FFF2-40B4-BE49-F238E27FC236}">
                <a16:creationId xmlns:a16="http://schemas.microsoft.com/office/drawing/2014/main" id="{9D47193F-D716-4DEF-AFBE-15E018C637D0}"/>
              </a:ext>
            </a:extLst>
          </p:cNvPr>
          <p:cNvSpPr>
            <a:spLocks noGrp="1"/>
          </p:cNvSpPr>
          <p:nvPr>
            <p:ph idx="1"/>
          </p:nvPr>
        </p:nvSpPr>
        <p:spPr/>
        <p:txBody>
          <a:bodyPr>
            <a:normAutofit fontScale="70000" lnSpcReduction="20000"/>
          </a:bodyPr>
          <a:lstStyle/>
          <a:p>
            <a:r>
              <a:rPr lang="en-US" sz="3700" dirty="0"/>
              <a:t>Community and family  disapproval of divorce </a:t>
            </a:r>
          </a:p>
          <a:p>
            <a:r>
              <a:rPr lang="en-US" sz="3700" dirty="0"/>
              <a:t>A woman is responsible for making a marriage work </a:t>
            </a:r>
          </a:p>
          <a:p>
            <a:r>
              <a:rPr lang="en-US" sz="3700" dirty="0"/>
              <a:t>Forcing a woman is a marker for masculinity</a:t>
            </a:r>
          </a:p>
          <a:p>
            <a:r>
              <a:rPr lang="en-US" sz="3700" dirty="0"/>
              <a:t>If wife was unfaithful and he could regain some of this honor through the use of violence</a:t>
            </a:r>
          </a:p>
          <a:p>
            <a:r>
              <a:rPr lang="en-US" sz="3700" dirty="0"/>
              <a:t>Women should be quiet and submissive</a:t>
            </a:r>
          </a:p>
          <a:p>
            <a:r>
              <a:rPr lang="en-US" sz="3700" dirty="0"/>
              <a:t>Gender role differences contribute to relationship conflict</a:t>
            </a:r>
          </a:p>
          <a:p>
            <a:pPr lvl="1"/>
            <a:r>
              <a:rPr lang="en-US" sz="3700" dirty="0"/>
              <a:t>Telling victim:-Oh  you got a beating and laughing about it</a:t>
            </a:r>
          </a:p>
          <a:p>
            <a:pPr lvl="1"/>
            <a:r>
              <a:rPr lang="en-US" sz="3700" dirty="0"/>
              <a:t>Telling victim you are ok, let the abuser do what he/she needs, </a:t>
            </a:r>
          </a:p>
          <a:p>
            <a:pPr lvl="1"/>
            <a:r>
              <a:rPr lang="en-US" sz="3700" dirty="0"/>
              <a:t>Telling victim: stop nagging him/her</a:t>
            </a:r>
          </a:p>
          <a:p>
            <a:pPr lvl="1"/>
            <a:r>
              <a:rPr lang="en-US" sz="3700" dirty="0"/>
              <a:t>Community members jealousy of the couple initiates abuse</a:t>
            </a:r>
          </a:p>
          <a:p>
            <a:endParaRPr lang="en-US" dirty="0"/>
          </a:p>
        </p:txBody>
      </p:sp>
    </p:spTree>
    <p:extLst>
      <p:ext uri="{BB962C8B-B14F-4D97-AF65-F5344CB8AC3E}">
        <p14:creationId xmlns:p14="http://schemas.microsoft.com/office/powerpoint/2010/main" val="4185655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1185-0BCE-4A01-A84F-4B5009AA2F09}"/>
              </a:ext>
            </a:extLst>
          </p:cNvPr>
          <p:cNvSpPr>
            <a:spLocks noGrp="1"/>
          </p:cNvSpPr>
          <p:nvPr>
            <p:ph type="title"/>
          </p:nvPr>
        </p:nvSpPr>
        <p:spPr>
          <a:xfrm>
            <a:off x="838200" y="514350"/>
            <a:ext cx="10515600" cy="1325563"/>
          </a:xfrm>
        </p:spPr>
        <p:txBody>
          <a:bodyPr/>
          <a:lstStyle/>
          <a:p>
            <a:pPr algn="ctr"/>
            <a:r>
              <a:rPr lang="en-US" dirty="0">
                <a:latin typeface="+mn-lt"/>
              </a:rPr>
              <a:t>CULTURAL &amp; SOCIAL INFLUENCERS</a:t>
            </a:r>
            <a:br>
              <a:rPr lang="en-US" dirty="0"/>
            </a:br>
            <a:endParaRPr lang="en-US" dirty="0"/>
          </a:p>
        </p:txBody>
      </p:sp>
      <p:sp>
        <p:nvSpPr>
          <p:cNvPr id="3" name="Content Placeholder 2">
            <a:extLst>
              <a:ext uri="{FF2B5EF4-FFF2-40B4-BE49-F238E27FC236}">
                <a16:creationId xmlns:a16="http://schemas.microsoft.com/office/drawing/2014/main" id="{9FF24054-9225-42D4-8A82-8EBEC1D194B2}"/>
              </a:ext>
            </a:extLst>
          </p:cNvPr>
          <p:cNvSpPr>
            <a:spLocks noGrp="1"/>
          </p:cNvSpPr>
          <p:nvPr>
            <p:ph idx="1"/>
          </p:nvPr>
        </p:nvSpPr>
        <p:spPr>
          <a:xfrm>
            <a:off x="838200" y="1825625"/>
            <a:ext cx="10395857" cy="3878489"/>
          </a:xfrm>
        </p:spPr>
        <p:txBody>
          <a:bodyPr>
            <a:normAutofit/>
          </a:bodyPr>
          <a:lstStyle/>
          <a:p>
            <a:r>
              <a:rPr lang="en-US" sz="1600" dirty="0"/>
              <a:t>Traditional beliefs that men have a right to control, or discipline women through physical means</a:t>
            </a:r>
          </a:p>
          <a:p>
            <a:r>
              <a:rPr lang="en-US" sz="1600" dirty="0"/>
              <a:t>Tradition of relying on inner strength “ I can make it work no matter what” by women</a:t>
            </a:r>
          </a:p>
          <a:p>
            <a:r>
              <a:rPr lang="en-US" sz="1600" dirty="0"/>
              <a:t>Clergy ignoring the problem</a:t>
            </a:r>
          </a:p>
          <a:p>
            <a:pPr lvl="1"/>
            <a:r>
              <a:rPr lang="en-US" sz="1600" dirty="0"/>
              <a:t> because they see the man as the head,</a:t>
            </a:r>
          </a:p>
          <a:p>
            <a:pPr lvl="1"/>
            <a:r>
              <a:rPr lang="en-US" sz="1600" dirty="0"/>
              <a:t> Nor comfortable to deal with the abuse</a:t>
            </a:r>
          </a:p>
          <a:p>
            <a:r>
              <a:rPr lang="en-US" sz="1600" dirty="0"/>
              <a:t>A man has a right to assert power over a woman and is socially superior</a:t>
            </a:r>
          </a:p>
          <a:p>
            <a:r>
              <a:rPr lang="en-US" sz="1600" dirty="0"/>
              <a:t>A man has a right to “correct” or discipline female behavior</a:t>
            </a:r>
          </a:p>
          <a:p>
            <a:r>
              <a:rPr lang="en-US" sz="1600" dirty="0"/>
              <a:t>Reporting abuse is disrespectful, shameful, doe not have of social support </a:t>
            </a:r>
          </a:p>
          <a:p>
            <a:endParaRPr lang="en-US" dirty="0"/>
          </a:p>
        </p:txBody>
      </p:sp>
      <p:sp>
        <p:nvSpPr>
          <p:cNvPr id="6" name="Content Placeholder 5">
            <a:extLst>
              <a:ext uri="{FF2B5EF4-FFF2-40B4-BE49-F238E27FC236}">
                <a16:creationId xmlns:a16="http://schemas.microsoft.com/office/drawing/2014/main" id="{18477A37-0A33-4474-9DD4-62EDC9CAA688}"/>
              </a:ext>
            </a:extLst>
          </p:cNvPr>
          <p:cNvSpPr>
            <a:spLocks noGrp="1"/>
          </p:cNvSpPr>
          <p:nvPr>
            <p:ph sz="quarter" idx="4294967295"/>
          </p:nvPr>
        </p:nvSpPr>
        <p:spPr>
          <a:xfrm>
            <a:off x="7367588" y="3179763"/>
            <a:ext cx="4824412" cy="3200400"/>
          </a:xfrm>
        </p:spPr>
        <p:txBody>
          <a:bodyPr>
            <a:normAutofit/>
          </a:bodyPr>
          <a:lstStyle/>
          <a:p>
            <a:endParaRPr lang="en-US" sz="3700" dirty="0"/>
          </a:p>
          <a:p>
            <a:pPr>
              <a:buNone/>
            </a:pPr>
            <a:endParaRPr lang="en-US" sz="1800" dirty="0"/>
          </a:p>
          <a:p>
            <a:endParaRPr lang="en-US" dirty="0"/>
          </a:p>
        </p:txBody>
      </p:sp>
    </p:spTree>
    <p:extLst>
      <p:ext uri="{BB962C8B-B14F-4D97-AF65-F5344CB8AC3E}">
        <p14:creationId xmlns:p14="http://schemas.microsoft.com/office/powerpoint/2010/main" val="867754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AC7425-3763-4E64-8B8B-A0636D348FA9}"/>
              </a:ext>
            </a:extLst>
          </p:cNvPr>
          <p:cNvSpPr>
            <a:spLocks noGrp="1"/>
          </p:cNvSpPr>
          <p:nvPr>
            <p:ph type="title"/>
          </p:nvPr>
        </p:nvSpPr>
        <p:spPr/>
        <p:txBody>
          <a:bodyPr/>
          <a:lstStyle/>
          <a:p>
            <a:r>
              <a:rPr lang="en-US" dirty="0"/>
              <a:t>Types of Abuse</a:t>
            </a:r>
          </a:p>
        </p:txBody>
      </p:sp>
      <p:pic>
        <p:nvPicPr>
          <p:cNvPr id="7" name="Content Placeholder 6">
            <a:extLst>
              <a:ext uri="{FF2B5EF4-FFF2-40B4-BE49-F238E27FC236}">
                <a16:creationId xmlns:a16="http://schemas.microsoft.com/office/drawing/2014/main" id="{7EC1A86F-CF28-4495-A350-DA3F671B7889}"/>
              </a:ext>
            </a:extLst>
          </p:cNvPr>
          <p:cNvPicPr>
            <a:picLocks noGrp="1" noChangeAspect="1"/>
          </p:cNvPicPr>
          <p:nvPr>
            <p:ph sz="half" idx="1"/>
          </p:nvPr>
        </p:nvPicPr>
        <p:blipFill>
          <a:blip r:embed="rId3"/>
          <a:stretch>
            <a:fillRect/>
          </a:stretch>
        </p:blipFill>
        <p:spPr>
          <a:xfrm>
            <a:off x="685800" y="1478645"/>
            <a:ext cx="3238698" cy="2429024"/>
          </a:xfrm>
          <a:prstGeom prst="rect">
            <a:avLst/>
          </a:prstGeom>
        </p:spPr>
      </p:pic>
      <p:pic>
        <p:nvPicPr>
          <p:cNvPr id="8" name="Picture 7">
            <a:extLst>
              <a:ext uri="{FF2B5EF4-FFF2-40B4-BE49-F238E27FC236}">
                <a16:creationId xmlns:a16="http://schemas.microsoft.com/office/drawing/2014/main" id="{0C0658A8-5719-4115-9AA5-E7FDCA6E5F19}"/>
              </a:ext>
            </a:extLst>
          </p:cNvPr>
          <p:cNvPicPr>
            <a:picLocks noChangeAspect="1"/>
          </p:cNvPicPr>
          <p:nvPr/>
        </p:nvPicPr>
        <p:blipFill>
          <a:blip r:embed="rId4"/>
          <a:stretch>
            <a:fillRect/>
          </a:stretch>
        </p:blipFill>
        <p:spPr>
          <a:xfrm>
            <a:off x="4343400" y="1478645"/>
            <a:ext cx="3238698" cy="2429024"/>
          </a:xfrm>
          <a:prstGeom prst="rect">
            <a:avLst/>
          </a:prstGeom>
        </p:spPr>
      </p:pic>
      <p:pic>
        <p:nvPicPr>
          <p:cNvPr id="9" name="Picture 8">
            <a:extLst>
              <a:ext uri="{FF2B5EF4-FFF2-40B4-BE49-F238E27FC236}">
                <a16:creationId xmlns:a16="http://schemas.microsoft.com/office/drawing/2014/main" id="{5CF2A2D3-43F0-4543-8069-0381C8A86B8F}"/>
              </a:ext>
            </a:extLst>
          </p:cNvPr>
          <p:cNvPicPr>
            <a:picLocks noChangeAspect="1"/>
          </p:cNvPicPr>
          <p:nvPr/>
        </p:nvPicPr>
        <p:blipFill>
          <a:blip r:embed="rId5"/>
          <a:stretch>
            <a:fillRect/>
          </a:stretch>
        </p:blipFill>
        <p:spPr>
          <a:xfrm>
            <a:off x="8115102" y="1497841"/>
            <a:ext cx="3238698" cy="2429024"/>
          </a:xfrm>
          <a:prstGeom prst="rect">
            <a:avLst/>
          </a:prstGeom>
        </p:spPr>
      </p:pic>
      <p:pic>
        <p:nvPicPr>
          <p:cNvPr id="10" name="Picture 9">
            <a:extLst>
              <a:ext uri="{FF2B5EF4-FFF2-40B4-BE49-F238E27FC236}">
                <a16:creationId xmlns:a16="http://schemas.microsoft.com/office/drawing/2014/main" id="{F773C2C7-0A66-4CF3-B847-F78DBB72BE02}"/>
              </a:ext>
            </a:extLst>
          </p:cNvPr>
          <p:cNvPicPr>
            <a:picLocks noChangeAspect="1"/>
          </p:cNvPicPr>
          <p:nvPr/>
        </p:nvPicPr>
        <p:blipFill>
          <a:blip r:embed="rId6"/>
          <a:stretch>
            <a:fillRect/>
          </a:stretch>
        </p:blipFill>
        <p:spPr>
          <a:xfrm>
            <a:off x="752475" y="4263877"/>
            <a:ext cx="3105348" cy="2329011"/>
          </a:xfrm>
          <a:prstGeom prst="rect">
            <a:avLst/>
          </a:prstGeom>
        </p:spPr>
      </p:pic>
      <p:pic>
        <p:nvPicPr>
          <p:cNvPr id="11" name="Picture 10">
            <a:extLst>
              <a:ext uri="{FF2B5EF4-FFF2-40B4-BE49-F238E27FC236}">
                <a16:creationId xmlns:a16="http://schemas.microsoft.com/office/drawing/2014/main" id="{80D56EA5-029C-4700-8CA6-45D77D4DD6E3}"/>
              </a:ext>
            </a:extLst>
          </p:cNvPr>
          <p:cNvPicPr>
            <a:picLocks noChangeAspect="1"/>
          </p:cNvPicPr>
          <p:nvPr/>
        </p:nvPicPr>
        <p:blipFill>
          <a:blip r:embed="rId7"/>
          <a:stretch>
            <a:fillRect/>
          </a:stretch>
        </p:blipFill>
        <p:spPr>
          <a:xfrm>
            <a:off x="4343400" y="4163864"/>
            <a:ext cx="3238698" cy="2429024"/>
          </a:xfrm>
          <a:prstGeom prst="rect">
            <a:avLst/>
          </a:prstGeom>
        </p:spPr>
      </p:pic>
      <p:pic>
        <p:nvPicPr>
          <p:cNvPr id="12" name="Picture 11">
            <a:extLst>
              <a:ext uri="{FF2B5EF4-FFF2-40B4-BE49-F238E27FC236}">
                <a16:creationId xmlns:a16="http://schemas.microsoft.com/office/drawing/2014/main" id="{A2C91940-6C2A-4408-BE5A-439DE7AE0C80}"/>
              </a:ext>
            </a:extLst>
          </p:cNvPr>
          <p:cNvPicPr>
            <a:picLocks noChangeAspect="1"/>
          </p:cNvPicPr>
          <p:nvPr/>
        </p:nvPicPr>
        <p:blipFill>
          <a:blip r:embed="rId8"/>
          <a:stretch>
            <a:fillRect/>
          </a:stretch>
        </p:blipFill>
        <p:spPr>
          <a:xfrm>
            <a:off x="8157239" y="4161448"/>
            <a:ext cx="3196561" cy="2397421"/>
          </a:xfrm>
          <a:prstGeom prst="rect">
            <a:avLst/>
          </a:prstGeom>
        </p:spPr>
      </p:pic>
    </p:spTree>
    <p:extLst>
      <p:ext uri="{BB962C8B-B14F-4D97-AF65-F5344CB8AC3E}">
        <p14:creationId xmlns:p14="http://schemas.microsoft.com/office/powerpoint/2010/main" val="7409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4CEE-78D3-4CE8-9AEA-7334829A2E63}"/>
              </a:ext>
            </a:extLst>
          </p:cNvPr>
          <p:cNvSpPr>
            <a:spLocks noGrp="1"/>
          </p:cNvSpPr>
          <p:nvPr>
            <p:ph type="title"/>
          </p:nvPr>
        </p:nvSpPr>
        <p:spPr/>
        <p:txBody>
          <a:bodyPr>
            <a:normAutofit/>
          </a:bodyPr>
          <a:lstStyle/>
          <a:p>
            <a:pPr algn="ctr"/>
            <a:r>
              <a:rPr lang="en-US" sz="3600" dirty="0">
                <a:latin typeface="+mn-lt"/>
              </a:rPr>
              <a:t>How can you help victims of Domestic Violence</a:t>
            </a:r>
          </a:p>
        </p:txBody>
      </p:sp>
      <p:sp>
        <p:nvSpPr>
          <p:cNvPr id="3" name="Content Placeholder 2">
            <a:extLst>
              <a:ext uri="{FF2B5EF4-FFF2-40B4-BE49-F238E27FC236}">
                <a16:creationId xmlns:a16="http://schemas.microsoft.com/office/drawing/2014/main" id="{828B59D3-B004-49F0-9B09-E5FE135A7B19}"/>
              </a:ext>
            </a:extLst>
          </p:cNvPr>
          <p:cNvSpPr>
            <a:spLocks noGrp="1"/>
          </p:cNvSpPr>
          <p:nvPr>
            <p:ph idx="1"/>
          </p:nvPr>
        </p:nvSpPr>
        <p:spPr/>
        <p:txBody>
          <a:bodyPr/>
          <a:lstStyle/>
          <a:p>
            <a:r>
              <a:rPr lang="en-US" dirty="0"/>
              <a:t>Acknowledge</a:t>
            </a:r>
          </a:p>
          <a:p>
            <a:r>
              <a:rPr lang="en-US" dirty="0"/>
              <a:t>No judgement</a:t>
            </a:r>
          </a:p>
          <a:p>
            <a:r>
              <a:rPr lang="en-US" dirty="0"/>
              <a:t>Be supportive</a:t>
            </a:r>
          </a:p>
          <a:p>
            <a:r>
              <a:rPr lang="en-US" dirty="0"/>
              <a:t>Encourage</a:t>
            </a:r>
          </a:p>
          <a:p>
            <a:r>
              <a:rPr lang="en-US" dirty="0"/>
              <a:t>No your limits</a:t>
            </a:r>
          </a:p>
          <a:p>
            <a:endParaRPr lang="en-US" dirty="0"/>
          </a:p>
        </p:txBody>
      </p:sp>
    </p:spTree>
    <p:extLst>
      <p:ext uri="{BB962C8B-B14F-4D97-AF65-F5344CB8AC3E}">
        <p14:creationId xmlns:p14="http://schemas.microsoft.com/office/powerpoint/2010/main" val="2291524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CED647-3B5E-C245-B97A-3E1DAA3C7E57}"/>
              </a:ext>
            </a:extLst>
          </p:cNvPr>
          <p:cNvSpPr>
            <a:spLocks noGrp="1"/>
          </p:cNvSpPr>
          <p:nvPr>
            <p:ph type="title"/>
          </p:nvPr>
        </p:nvSpPr>
        <p:spPr>
          <a:xfrm>
            <a:off x="838200" y="963507"/>
            <a:ext cx="3494362" cy="4930986"/>
          </a:xfrm>
        </p:spPr>
        <p:txBody>
          <a:bodyPr>
            <a:normAutofit/>
          </a:bodyPr>
          <a:lstStyle/>
          <a:p>
            <a:pPr algn="r"/>
            <a:r>
              <a:rPr lang="en-US" b="1" i="1">
                <a:solidFill>
                  <a:schemeClr val="accent1"/>
                </a:solidFill>
                <a:latin typeface="+mn-lt"/>
              </a:rPr>
              <a:t>Black DV Breakout Group</a:t>
            </a: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D2FA9F4-D00D-924A-A438-42F27725AC79}"/>
              </a:ext>
            </a:extLst>
          </p:cNvPr>
          <p:cNvSpPr>
            <a:spLocks noGrp="1"/>
          </p:cNvSpPr>
          <p:nvPr>
            <p:ph sz="half" idx="1"/>
          </p:nvPr>
        </p:nvSpPr>
        <p:spPr>
          <a:xfrm>
            <a:off x="4976030" y="963507"/>
            <a:ext cx="6250940" cy="2304627"/>
          </a:xfrm>
        </p:spPr>
        <p:txBody>
          <a:bodyPr anchor="b">
            <a:normAutofit/>
          </a:bodyPr>
          <a:lstStyle/>
          <a:p>
            <a:r>
              <a:rPr lang="en-US" sz="2400" dirty="0"/>
              <a:t>Breakout groups to discuss checklist</a:t>
            </a:r>
          </a:p>
          <a:p>
            <a:r>
              <a:rPr lang="en-US" sz="2400" dirty="0"/>
              <a:t>Groups of 4 to 5 people</a:t>
            </a:r>
          </a:p>
          <a:p>
            <a:r>
              <a:rPr lang="en-US" sz="2400" dirty="0"/>
              <a:t>10-minute discussion session</a:t>
            </a:r>
          </a:p>
          <a:p>
            <a:endParaRPr lang="en-US" sz="2000" dirty="0"/>
          </a:p>
        </p:txBody>
      </p:sp>
      <p:sp>
        <p:nvSpPr>
          <p:cNvPr id="4" name="Content Placeholder 3">
            <a:extLst>
              <a:ext uri="{FF2B5EF4-FFF2-40B4-BE49-F238E27FC236}">
                <a16:creationId xmlns:a16="http://schemas.microsoft.com/office/drawing/2014/main" id="{D8987AA7-E6CE-2640-8841-FDBCC040FA4B}"/>
              </a:ext>
            </a:extLst>
          </p:cNvPr>
          <p:cNvSpPr>
            <a:spLocks noGrp="1"/>
          </p:cNvSpPr>
          <p:nvPr>
            <p:ph sz="half" idx="2"/>
          </p:nvPr>
        </p:nvSpPr>
        <p:spPr>
          <a:xfrm>
            <a:off x="4976030" y="3589866"/>
            <a:ext cx="6250940" cy="2304628"/>
          </a:xfrm>
        </p:spPr>
        <p:txBody>
          <a:bodyPr>
            <a:normAutofit/>
          </a:bodyPr>
          <a:lstStyle/>
          <a:p>
            <a:r>
              <a:rPr lang="en-US" sz="2400" dirty="0"/>
              <a:t>In the Black community, how often does domestic violence show up?</a:t>
            </a:r>
          </a:p>
          <a:p>
            <a:r>
              <a:rPr lang="en-US" sz="2400" dirty="0"/>
              <a:t>What are the current responses?</a:t>
            </a:r>
          </a:p>
          <a:p>
            <a:r>
              <a:rPr lang="en-US" sz="2400" dirty="0"/>
              <a:t>Report Back</a:t>
            </a:r>
          </a:p>
        </p:txBody>
      </p:sp>
    </p:spTree>
    <p:extLst>
      <p:ext uri="{BB962C8B-B14F-4D97-AF65-F5344CB8AC3E}">
        <p14:creationId xmlns:p14="http://schemas.microsoft.com/office/powerpoint/2010/main" val="13797738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5A0E97CB-F5D6-3142-8AFF-69C8E53AC0B3}"/>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i="1" dirty="0">
                <a:solidFill>
                  <a:srgbClr val="FFC000"/>
                </a:solidFill>
                <a:latin typeface="+mn-lt"/>
              </a:rPr>
              <a:t>Things to do before next class:</a:t>
            </a:r>
          </a:p>
        </p:txBody>
      </p:sp>
      <p:sp>
        <p:nvSpPr>
          <p:cNvPr id="3" name="Content Placeholder 2">
            <a:extLst>
              <a:ext uri="{FF2B5EF4-FFF2-40B4-BE49-F238E27FC236}">
                <a16:creationId xmlns:a16="http://schemas.microsoft.com/office/drawing/2014/main" id="{A542DA09-81E8-7F4E-9859-A5C53193B79E}"/>
              </a:ext>
            </a:extLst>
          </p:cNvPr>
          <p:cNvSpPr>
            <a:spLocks noGrp="1"/>
          </p:cNvSpPr>
          <p:nvPr>
            <p:ph sz="half" idx="1"/>
          </p:nvPr>
        </p:nvSpPr>
        <p:spPr>
          <a:xfrm>
            <a:off x="1424904" y="2494450"/>
            <a:ext cx="4053545" cy="3563159"/>
          </a:xfrm>
        </p:spPr>
        <p:txBody>
          <a:bodyPr vert="horz" lIns="91440" tIns="45720" rIns="91440" bIns="45720" rtlCol="0">
            <a:normAutofit/>
          </a:bodyPr>
          <a:lstStyle/>
          <a:p>
            <a:r>
              <a:rPr lang="en-US" sz="2000" dirty="0"/>
              <a:t>Consider Black community areas of need</a:t>
            </a:r>
          </a:p>
          <a:p>
            <a:pPr marL="0"/>
            <a:endParaRPr lang="en-US" sz="2000" dirty="0"/>
          </a:p>
          <a:p>
            <a:r>
              <a:rPr lang="en-US" sz="2000" dirty="0"/>
              <a:t>Reading </a:t>
            </a:r>
          </a:p>
          <a:p>
            <a:pPr lvl="1"/>
            <a:r>
              <a:rPr lang="en-US" sz="2000" dirty="0"/>
              <a:t>Article #1</a:t>
            </a:r>
          </a:p>
          <a:p>
            <a:pPr lvl="1"/>
            <a:r>
              <a:rPr lang="en-US" sz="2000" dirty="0"/>
              <a:t>Article #2</a:t>
            </a:r>
          </a:p>
          <a:p>
            <a:pPr marL="457200" lvl="1"/>
            <a:endParaRPr lang="en-US" sz="2000" dirty="0"/>
          </a:p>
          <a:p>
            <a:r>
              <a:rPr lang="en-US" sz="2000" dirty="0"/>
              <a:t>Video</a:t>
            </a:r>
          </a:p>
          <a:p>
            <a:pPr lvl="1"/>
            <a:r>
              <a:rPr lang="en-US" sz="2000" dirty="0" err="1"/>
              <a:t>Slackoff</a:t>
            </a:r>
            <a:r>
              <a:rPr lang="en-US" sz="2000" dirty="0"/>
              <a:t> - if not already viewed</a:t>
            </a:r>
          </a:p>
        </p:txBody>
      </p:sp>
      <p:pic>
        <p:nvPicPr>
          <p:cNvPr id="6" name="Content Placeholder 5" descr="A picture containing table, food, young, computer&#10;&#10;Description automatically generated">
            <a:extLst>
              <a:ext uri="{FF2B5EF4-FFF2-40B4-BE49-F238E27FC236}">
                <a16:creationId xmlns:a16="http://schemas.microsoft.com/office/drawing/2014/main" id="{FABEC38C-32D5-AB4B-9C70-D2DE8F9C29B0}"/>
              </a:ext>
            </a:extLst>
          </p:cNvPr>
          <p:cNvPicPr>
            <a:picLocks noGrp="1" noChangeAspect="1"/>
          </p:cNvPicPr>
          <p:nvPr>
            <p:ph sz="half" idx="2"/>
          </p:nvPr>
        </p:nvPicPr>
        <p:blipFill rotWithShape="1">
          <a:blip r:embed="rId3"/>
          <a:srcRect t="939" r="-1" b="-1"/>
          <a:stretch/>
        </p:blipFill>
        <p:spPr>
          <a:xfrm>
            <a:off x="6098892" y="2492376"/>
            <a:ext cx="4802404" cy="3563372"/>
          </a:xfrm>
          <a:prstGeom prst="rect">
            <a:avLst/>
          </a:prstGeom>
        </p:spPr>
      </p:pic>
      <p:sp>
        <p:nvSpPr>
          <p:cNvPr id="4" name="TextBox 3">
            <a:extLst>
              <a:ext uri="{FF2B5EF4-FFF2-40B4-BE49-F238E27FC236}">
                <a16:creationId xmlns:a16="http://schemas.microsoft.com/office/drawing/2014/main" id="{375EC5C2-DDBD-0A40-98D4-4EDD63A192E1}"/>
              </a:ext>
            </a:extLst>
          </p:cNvPr>
          <p:cNvSpPr txBox="1"/>
          <p:nvPr/>
        </p:nvSpPr>
        <p:spPr>
          <a:xfrm>
            <a:off x="1424904" y="6193672"/>
            <a:ext cx="4796569" cy="369332"/>
          </a:xfrm>
          <a:prstGeom prst="rect">
            <a:avLst/>
          </a:prstGeom>
          <a:noFill/>
        </p:spPr>
        <p:txBody>
          <a:bodyPr wrap="none" rtlCol="0">
            <a:spAutoFit/>
          </a:bodyPr>
          <a:lstStyle/>
          <a:p>
            <a:pPr marL="285750" indent="-285750">
              <a:buFont typeface="Arial" panose="020B0604020202020204" pitchFamily="34" charset="0"/>
              <a:buChar char="•"/>
            </a:pPr>
            <a:r>
              <a:rPr lang="en-US" dirty="0"/>
              <a:t>Poetry- to close out the session – </a:t>
            </a:r>
            <a:r>
              <a:rPr lang="en-US" dirty="0" err="1"/>
              <a:t>Natachi</a:t>
            </a:r>
            <a:r>
              <a:rPr lang="en-US" dirty="0"/>
              <a:t> </a:t>
            </a:r>
            <a:r>
              <a:rPr lang="en-US" dirty="0" err="1"/>
              <a:t>Mez</a:t>
            </a:r>
            <a:endParaRPr lang="en-US" dirty="0"/>
          </a:p>
        </p:txBody>
      </p:sp>
    </p:spTree>
    <p:extLst>
      <p:ext uri="{BB962C8B-B14F-4D97-AF65-F5344CB8AC3E}">
        <p14:creationId xmlns:p14="http://schemas.microsoft.com/office/powerpoint/2010/main" val="2798004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186FA-5E4E-DF4A-8307-7D05C16C33C3}"/>
              </a:ext>
            </a:extLst>
          </p:cNvPr>
          <p:cNvSpPr>
            <a:spLocks noGrp="1"/>
          </p:cNvSpPr>
          <p:nvPr>
            <p:ph type="ctrTitle"/>
          </p:nvPr>
        </p:nvSpPr>
        <p:spPr/>
        <p:txBody>
          <a:bodyPr/>
          <a:lstStyle/>
          <a:p>
            <a:r>
              <a:rPr lang="en-US" b="1" i="1" dirty="0">
                <a:solidFill>
                  <a:srgbClr val="FFC000"/>
                </a:solidFill>
                <a:latin typeface="+mn-lt"/>
              </a:rPr>
              <a:t>End of Day 1</a:t>
            </a:r>
          </a:p>
        </p:txBody>
      </p:sp>
      <p:sp>
        <p:nvSpPr>
          <p:cNvPr id="4" name="Subtitle 3">
            <a:extLst>
              <a:ext uri="{FF2B5EF4-FFF2-40B4-BE49-F238E27FC236}">
                <a16:creationId xmlns:a16="http://schemas.microsoft.com/office/drawing/2014/main" id="{489F473D-816E-4E46-88F8-232276DE6A7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94233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23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71DA48D-DB07-0143-9396-B7EA703589B2}"/>
              </a:ext>
            </a:extLst>
          </p:cNvPr>
          <p:cNvPicPr>
            <a:picLocks noChangeAspect="1"/>
          </p:cNvPicPr>
          <p:nvPr/>
        </p:nvPicPr>
        <p:blipFill>
          <a:blip r:embed="rId3"/>
          <a:stretch>
            <a:fillRect/>
          </a:stretch>
        </p:blipFill>
        <p:spPr>
          <a:xfrm>
            <a:off x="3930248" y="643467"/>
            <a:ext cx="4331503" cy="5571066"/>
          </a:xfrm>
          <a:prstGeom prst="rect">
            <a:avLst/>
          </a:prstGeom>
        </p:spPr>
      </p:pic>
    </p:spTree>
    <p:extLst>
      <p:ext uri="{BB962C8B-B14F-4D97-AF65-F5344CB8AC3E}">
        <p14:creationId xmlns:p14="http://schemas.microsoft.com/office/powerpoint/2010/main" val="14125126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E20ADFF-1DF6-F548-BFE8-1E9383A35D44}"/>
              </a:ext>
            </a:extLst>
          </p:cNvPr>
          <p:cNvSpPr>
            <a:spLocks noGrp="1"/>
          </p:cNvSpPr>
          <p:nvPr>
            <p:ph type="title"/>
          </p:nvPr>
        </p:nvSpPr>
        <p:spPr>
          <a:xfrm>
            <a:off x="934872" y="982272"/>
            <a:ext cx="3388419" cy="4560970"/>
          </a:xfrm>
        </p:spPr>
        <p:txBody>
          <a:bodyPr>
            <a:normAutofit/>
          </a:bodyPr>
          <a:lstStyle/>
          <a:p>
            <a:r>
              <a:rPr lang="en-US" sz="4000" b="1" i="1">
                <a:solidFill>
                  <a:srgbClr val="FFFFFF"/>
                </a:solidFill>
                <a:latin typeface="+mn-lt"/>
              </a:rPr>
              <a:t>Welcome to Day 2 of DV Training</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D1EE1611-D087-5444-8067-D1E020F41CA3}"/>
              </a:ext>
            </a:extLst>
          </p:cNvPr>
          <p:cNvSpPr>
            <a:spLocks noGrp="1"/>
          </p:cNvSpPr>
          <p:nvPr>
            <p:ph idx="1"/>
          </p:nvPr>
        </p:nvSpPr>
        <p:spPr>
          <a:xfrm>
            <a:off x="5221862" y="1719618"/>
            <a:ext cx="5948831" cy="4334629"/>
          </a:xfrm>
        </p:spPr>
        <p:txBody>
          <a:bodyPr anchor="ctr">
            <a:normAutofit/>
          </a:bodyPr>
          <a:lstStyle/>
          <a:p>
            <a:r>
              <a:rPr lang="en-US" sz="2200" b="1" dirty="0">
                <a:solidFill>
                  <a:srgbClr val="FFC000"/>
                </a:solidFill>
              </a:rPr>
              <a:t>Session 1</a:t>
            </a:r>
          </a:p>
          <a:p>
            <a:pPr lvl="1"/>
            <a:r>
              <a:rPr lang="en-US" sz="2200" dirty="0">
                <a:solidFill>
                  <a:srgbClr val="FEFFFF"/>
                </a:solidFill>
              </a:rPr>
              <a:t>Made case for need for training</a:t>
            </a:r>
          </a:p>
          <a:p>
            <a:pPr lvl="1"/>
            <a:r>
              <a:rPr lang="en-US" sz="2200" dirty="0">
                <a:solidFill>
                  <a:srgbClr val="FEFFFF"/>
                </a:solidFill>
              </a:rPr>
              <a:t>High rates of DV during COVID-19</a:t>
            </a:r>
          </a:p>
          <a:p>
            <a:pPr lvl="1"/>
            <a:r>
              <a:rPr lang="en-US" sz="2200" dirty="0">
                <a:solidFill>
                  <a:srgbClr val="FEFFFF"/>
                </a:solidFill>
              </a:rPr>
              <a:t>Definitions of Abuse</a:t>
            </a:r>
          </a:p>
          <a:p>
            <a:pPr lvl="1"/>
            <a:r>
              <a:rPr lang="en-US" sz="2200" dirty="0">
                <a:solidFill>
                  <a:srgbClr val="FEFFFF"/>
                </a:solidFill>
              </a:rPr>
              <a:t>Personal stories</a:t>
            </a:r>
          </a:p>
          <a:p>
            <a:r>
              <a:rPr lang="en-US" sz="2200" b="1" dirty="0">
                <a:solidFill>
                  <a:srgbClr val="FFC000"/>
                </a:solidFill>
              </a:rPr>
              <a:t>Session 2</a:t>
            </a:r>
          </a:p>
          <a:p>
            <a:pPr lvl="1"/>
            <a:r>
              <a:rPr lang="en-US" sz="2200" dirty="0">
                <a:solidFill>
                  <a:srgbClr val="FEFFFF"/>
                </a:solidFill>
              </a:rPr>
              <a:t>Myths of Victims</a:t>
            </a:r>
          </a:p>
          <a:p>
            <a:pPr lvl="1"/>
            <a:r>
              <a:rPr lang="en-US" sz="2200" dirty="0">
                <a:solidFill>
                  <a:srgbClr val="FEFFFF"/>
                </a:solidFill>
              </a:rPr>
              <a:t>Diverse populations impacted by DV</a:t>
            </a:r>
          </a:p>
          <a:p>
            <a:pPr lvl="1"/>
            <a:r>
              <a:rPr lang="en-US" sz="2200" dirty="0">
                <a:solidFill>
                  <a:srgbClr val="FEFFFF"/>
                </a:solidFill>
              </a:rPr>
              <a:t>Perpetrator Profiles</a:t>
            </a:r>
          </a:p>
          <a:p>
            <a:pPr lvl="1"/>
            <a:r>
              <a:rPr lang="en-US" sz="2200" dirty="0">
                <a:solidFill>
                  <a:srgbClr val="FEFFFF"/>
                </a:solidFill>
              </a:rPr>
              <a:t>Restorative vs. Punitive Solutions</a:t>
            </a:r>
          </a:p>
          <a:p>
            <a:pPr lvl="1"/>
            <a:r>
              <a:rPr lang="en-US" sz="2200" dirty="0">
                <a:solidFill>
                  <a:srgbClr val="FEFFFF"/>
                </a:solidFill>
              </a:rPr>
              <a:t>Community Education Planning</a:t>
            </a:r>
          </a:p>
        </p:txBody>
      </p:sp>
    </p:spTree>
    <p:extLst>
      <p:ext uri="{BB962C8B-B14F-4D97-AF65-F5344CB8AC3E}">
        <p14:creationId xmlns:p14="http://schemas.microsoft.com/office/powerpoint/2010/main" val="432804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picture containing indoor, person, looking, dog&#10;&#10;Description automatically generated">
            <a:extLst>
              <a:ext uri="{FF2B5EF4-FFF2-40B4-BE49-F238E27FC236}">
                <a16:creationId xmlns:a16="http://schemas.microsoft.com/office/drawing/2014/main" id="{0FE79A26-17B0-4EA0-8D9A-87B27B20DF2E}"/>
              </a:ext>
            </a:extLst>
          </p:cNvPr>
          <p:cNvPicPr>
            <a:picLocks noGrp="1" noChangeAspect="1"/>
          </p:cNvPicPr>
          <p:nvPr>
            <p:ph type="pic" sz="quarter" idx="20"/>
          </p:nvPr>
        </p:nvPicPr>
        <p:blipFill rotWithShape="1">
          <a:blip r:embed="rId3"/>
          <a:srcRect t="-16667" b="-16667"/>
          <a:stretch/>
        </p:blipFill>
        <p:spPr>
          <a:xfrm rot="5400000">
            <a:off x="720735" y="854305"/>
            <a:ext cx="2358795" cy="2358795"/>
          </a:xfrm>
        </p:spPr>
      </p:pic>
      <p:pic>
        <p:nvPicPr>
          <p:cNvPr id="8" name="Picture Placeholder 7" descr="A person smiling for the camera&#10;&#10;Description automatically generated">
            <a:extLst>
              <a:ext uri="{FF2B5EF4-FFF2-40B4-BE49-F238E27FC236}">
                <a16:creationId xmlns:a16="http://schemas.microsoft.com/office/drawing/2014/main" id="{0DD83CF2-FD9C-4CB2-B57E-4553EC413B80}"/>
              </a:ext>
            </a:extLst>
          </p:cNvPr>
          <p:cNvPicPr>
            <a:picLocks noGrp="1" noChangeAspect="1"/>
          </p:cNvPicPr>
          <p:nvPr>
            <p:ph type="pic" sz="quarter" idx="22"/>
          </p:nvPr>
        </p:nvPicPr>
        <p:blipFill>
          <a:blip r:embed="rId4"/>
          <a:srcRect/>
          <a:stretch>
            <a:fillRect/>
          </a:stretch>
        </p:blipFill>
        <p:spPr>
          <a:xfrm>
            <a:off x="5569396" y="4071690"/>
            <a:ext cx="1946723" cy="1946723"/>
          </a:xfrm>
        </p:spPr>
      </p:pic>
      <p:pic>
        <p:nvPicPr>
          <p:cNvPr id="6" name="Picture Placeholder 5" descr="A person wearing a hat and smiling at the camera&#10;&#10;Description automatically generated">
            <a:extLst>
              <a:ext uri="{FF2B5EF4-FFF2-40B4-BE49-F238E27FC236}">
                <a16:creationId xmlns:a16="http://schemas.microsoft.com/office/drawing/2014/main" id="{7E334B5A-C3FA-47B5-A899-AE228421F259}"/>
              </a:ext>
            </a:extLst>
          </p:cNvPr>
          <p:cNvPicPr>
            <a:picLocks noGrp="1" noChangeAspect="1"/>
          </p:cNvPicPr>
          <p:nvPr>
            <p:ph type="pic" sz="quarter" idx="21"/>
          </p:nvPr>
        </p:nvPicPr>
        <p:blipFill>
          <a:blip r:embed="rId5"/>
          <a:srcRect t="9922" b="9922"/>
          <a:stretch>
            <a:fillRect/>
          </a:stretch>
        </p:blipFill>
        <p:spPr>
          <a:xfrm>
            <a:off x="2977006" y="1241476"/>
            <a:ext cx="2032000" cy="2032000"/>
          </a:xfrm>
        </p:spPr>
      </p:pic>
      <p:pic>
        <p:nvPicPr>
          <p:cNvPr id="1027" name="yiv8950476579_x0000_i1025">
            <a:extLst>
              <a:ext uri="{FF2B5EF4-FFF2-40B4-BE49-F238E27FC236}">
                <a16:creationId xmlns:a16="http://schemas.microsoft.com/office/drawing/2014/main" id="{D93EDC98-8C18-48E8-9384-8F025CD25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2860" y="682085"/>
            <a:ext cx="1308100" cy="179129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Placeholder 15" descr="A person posing for the camera&#10;&#10;Description automatically generated">
            <a:extLst>
              <a:ext uri="{FF2B5EF4-FFF2-40B4-BE49-F238E27FC236}">
                <a16:creationId xmlns:a16="http://schemas.microsoft.com/office/drawing/2014/main" id="{E09001A2-6FCA-4502-BADB-3EFAF6FA3049}"/>
              </a:ext>
            </a:extLst>
          </p:cNvPr>
          <p:cNvPicPr>
            <a:picLocks noGrp="1" noChangeAspect="1"/>
          </p:cNvPicPr>
          <p:nvPr>
            <p:ph type="pic" sz="quarter" idx="17"/>
          </p:nvPr>
        </p:nvPicPr>
        <p:blipFill rotWithShape="1">
          <a:blip r:embed="rId7"/>
          <a:srcRect l="-51366" r="-51366"/>
          <a:stretch/>
        </p:blipFill>
        <p:spPr>
          <a:xfrm>
            <a:off x="9697958" y="1720700"/>
            <a:ext cx="2171700" cy="2032000"/>
          </a:xfrm>
        </p:spPr>
      </p:pic>
      <p:pic>
        <p:nvPicPr>
          <p:cNvPr id="13" name="Picture Placeholder 12">
            <a:extLst>
              <a:ext uri="{FF2B5EF4-FFF2-40B4-BE49-F238E27FC236}">
                <a16:creationId xmlns:a16="http://schemas.microsoft.com/office/drawing/2014/main" id="{BA939E87-E832-7E43-8DE8-F0E8A780C42A}"/>
              </a:ext>
            </a:extLst>
          </p:cNvPr>
          <p:cNvPicPr>
            <a:picLocks noGrp="1" noChangeAspect="1"/>
          </p:cNvPicPr>
          <p:nvPr>
            <p:ph type="pic" sz="quarter" idx="13"/>
          </p:nvPr>
        </p:nvPicPr>
        <p:blipFill rotWithShape="1">
          <a:blip r:embed="rId8"/>
          <a:srcRect r="2" b="16328"/>
          <a:stretch/>
        </p:blipFill>
        <p:spPr>
          <a:xfrm>
            <a:off x="818107" y="3364230"/>
            <a:ext cx="2489200" cy="248920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9" name="Picture 18" descr="A person looking at the camera&#10;&#10;Description automatically generated">
            <a:extLst>
              <a:ext uri="{FF2B5EF4-FFF2-40B4-BE49-F238E27FC236}">
                <a16:creationId xmlns:a16="http://schemas.microsoft.com/office/drawing/2014/main" id="{69FF32E1-F852-4FC4-8958-A8870B8A3FC2}"/>
              </a:ext>
            </a:extLst>
          </p:cNvPr>
          <p:cNvPicPr>
            <a:picLocks noChangeAspect="1"/>
          </p:cNvPicPr>
          <p:nvPr/>
        </p:nvPicPr>
        <p:blipFill>
          <a:blip r:embed="rId9"/>
          <a:stretch>
            <a:fillRect/>
          </a:stretch>
        </p:blipFill>
        <p:spPr>
          <a:xfrm>
            <a:off x="3424592" y="3335412"/>
            <a:ext cx="2006600" cy="2489200"/>
          </a:xfrm>
          <a:prstGeom prst="rect">
            <a:avLst/>
          </a:prstGeom>
        </p:spPr>
      </p:pic>
      <p:pic>
        <p:nvPicPr>
          <p:cNvPr id="1026" name="id-A8F6D71F-A57B-48A4-BE13-B00979798317" descr="Image.jpeg">
            <a:extLst>
              <a:ext uri="{FF2B5EF4-FFF2-40B4-BE49-F238E27FC236}">
                <a16:creationId xmlns:a16="http://schemas.microsoft.com/office/drawing/2014/main" id="{52AD4654-99B4-4842-A5BF-6ED12AF970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71760" y="3607558"/>
            <a:ext cx="1944371" cy="180614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Placeholder 16" descr="A person in a striped shirt and smiling at the camera&#10;&#10;Description automatically generated">
            <a:extLst>
              <a:ext uri="{FF2B5EF4-FFF2-40B4-BE49-F238E27FC236}">
                <a16:creationId xmlns:a16="http://schemas.microsoft.com/office/drawing/2014/main" id="{4AFF80E6-648B-DD44-86CA-AB83E87EDE58}"/>
              </a:ext>
            </a:extLst>
          </p:cNvPr>
          <p:cNvPicPr>
            <a:picLocks noGrp="1" noChangeAspect="1"/>
          </p:cNvPicPr>
          <p:nvPr>
            <p:ph type="pic" sz="quarter" idx="19"/>
          </p:nvPr>
        </p:nvPicPr>
        <p:blipFill rotWithShape="1">
          <a:blip r:embed="rId11"/>
          <a:srcRect r="-1" b="28500"/>
          <a:stretch/>
        </p:blipFill>
        <p:spPr>
          <a:xfrm>
            <a:off x="9299565" y="3607558"/>
            <a:ext cx="2171700" cy="217170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029" name="Picture 5" descr="Data D Barata | Sacramento State">
            <a:extLst>
              <a:ext uri="{FF2B5EF4-FFF2-40B4-BE49-F238E27FC236}">
                <a16:creationId xmlns:a16="http://schemas.microsoft.com/office/drawing/2014/main" id="{081BBAFA-C39B-49C6-AB7D-00FDD173E7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4999" y="1457377"/>
            <a:ext cx="1890441" cy="227483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SBA 2014-2015 Student Leaders – Pacific McGeorge Student Bar Association">
            <a:extLst>
              <a:ext uri="{FF2B5EF4-FFF2-40B4-BE49-F238E27FC236}">
                <a16:creationId xmlns:a16="http://schemas.microsoft.com/office/drawing/2014/main" id="{36B1CA54-4ED2-4ACA-93C3-5F3D871738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16119" y="1162145"/>
            <a:ext cx="1609345" cy="227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05673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8ADB-C924-5449-A64A-259422F6D079}"/>
              </a:ext>
            </a:extLst>
          </p:cNvPr>
          <p:cNvSpPr>
            <a:spLocks noGrp="1"/>
          </p:cNvSpPr>
          <p:nvPr>
            <p:ph type="title"/>
          </p:nvPr>
        </p:nvSpPr>
        <p:spPr/>
        <p:txBody>
          <a:bodyPr/>
          <a:lstStyle/>
          <a:p>
            <a:pPr algn="ctr"/>
            <a:r>
              <a:rPr lang="en-US" b="1" i="1" dirty="0">
                <a:solidFill>
                  <a:srgbClr val="FFC000"/>
                </a:solidFill>
                <a:latin typeface="+mn-lt"/>
              </a:rPr>
              <a:t>Negotiating Cultural Differences</a:t>
            </a:r>
          </a:p>
        </p:txBody>
      </p:sp>
      <p:sp>
        <p:nvSpPr>
          <p:cNvPr id="4" name="Content Placeholder 3">
            <a:extLst>
              <a:ext uri="{FF2B5EF4-FFF2-40B4-BE49-F238E27FC236}">
                <a16:creationId xmlns:a16="http://schemas.microsoft.com/office/drawing/2014/main" id="{238A83F9-1047-1548-9BD4-522A1C75D091}"/>
              </a:ext>
            </a:extLst>
          </p:cNvPr>
          <p:cNvSpPr>
            <a:spLocks noGrp="1"/>
          </p:cNvSpPr>
          <p:nvPr>
            <p:ph sz="half" idx="1"/>
          </p:nvPr>
        </p:nvSpPr>
        <p:spPr/>
        <p:txBody>
          <a:bodyPr>
            <a:normAutofit fontScale="92500" lnSpcReduction="20000"/>
          </a:bodyPr>
          <a:lstStyle/>
          <a:p>
            <a:r>
              <a:rPr lang="en-US" dirty="0"/>
              <a:t>Male turn out</a:t>
            </a:r>
          </a:p>
          <a:p>
            <a:r>
              <a:rPr lang="en-US" dirty="0"/>
              <a:t>Powerfully connected to these issues</a:t>
            </a:r>
          </a:p>
          <a:p>
            <a:r>
              <a:rPr lang="en-US" dirty="0"/>
              <a:t>Life or death</a:t>
            </a:r>
          </a:p>
          <a:p>
            <a:r>
              <a:rPr lang="en-US" dirty="0"/>
              <a:t>Culture is the lens through which we can </a:t>
            </a:r>
            <a:r>
              <a:rPr lang="en-US" dirty="0">
                <a:solidFill>
                  <a:srgbClr val="FFC000"/>
                </a:solidFill>
              </a:rPr>
              <a:t>see</a:t>
            </a:r>
            <a:r>
              <a:rPr lang="en-US" dirty="0"/>
              <a:t> or be </a:t>
            </a:r>
            <a:r>
              <a:rPr lang="en-US" dirty="0">
                <a:solidFill>
                  <a:srgbClr val="FFC000"/>
                </a:solidFill>
              </a:rPr>
              <a:t>blind</a:t>
            </a:r>
            <a:r>
              <a:rPr lang="en-US" dirty="0"/>
              <a:t> to abuse</a:t>
            </a:r>
          </a:p>
          <a:p>
            <a:r>
              <a:rPr lang="en-US" dirty="0"/>
              <a:t>African cultural values and impacts</a:t>
            </a:r>
          </a:p>
          <a:p>
            <a:r>
              <a:rPr lang="en-US" dirty="0"/>
              <a:t>Power and control</a:t>
            </a:r>
          </a:p>
          <a:p>
            <a:r>
              <a:rPr lang="en-US" dirty="0"/>
              <a:t>Use gender or culture to exercise power over others</a:t>
            </a:r>
          </a:p>
          <a:p>
            <a:r>
              <a:rPr lang="en-US" dirty="0"/>
              <a:t>What you are learning in the chat….</a:t>
            </a:r>
          </a:p>
        </p:txBody>
      </p:sp>
      <p:pic>
        <p:nvPicPr>
          <p:cNvPr id="7" name="Content Placeholder 6">
            <a:extLst>
              <a:ext uri="{FF2B5EF4-FFF2-40B4-BE49-F238E27FC236}">
                <a16:creationId xmlns:a16="http://schemas.microsoft.com/office/drawing/2014/main" id="{4E5A6521-0F78-7049-84CD-F1EB143F56D4}"/>
              </a:ext>
            </a:extLst>
          </p:cNvPr>
          <p:cNvPicPr>
            <a:picLocks noGrp="1" noChangeAspect="1"/>
          </p:cNvPicPr>
          <p:nvPr>
            <p:ph sz="half" idx="2"/>
          </p:nvPr>
        </p:nvPicPr>
        <p:blipFill>
          <a:blip r:embed="rId2"/>
          <a:stretch>
            <a:fillRect/>
          </a:stretch>
        </p:blipFill>
        <p:spPr>
          <a:xfrm>
            <a:off x="7336972" y="1709477"/>
            <a:ext cx="2846808" cy="4317138"/>
          </a:xfrm>
        </p:spPr>
      </p:pic>
    </p:spTree>
    <p:extLst>
      <p:ext uri="{BB962C8B-B14F-4D97-AF65-F5344CB8AC3E}">
        <p14:creationId xmlns:p14="http://schemas.microsoft.com/office/powerpoint/2010/main" val="1265999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15037-B049-5D46-B3B6-BFBF01F43DB6}"/>
              </a:ext>
            </a:extLst>
          </p:cNvPr>
          <p:cNvSpPr>
            <a:spLocks noGrp="1"/>
          </p:cNvSpPr>
          <p:nvPr>
            <p:ph type="title"/>
          </p:nvPr>
        </p:nvSpPr>
        <p:spPr>
          <a:xfrm>
            <a:off x="419100" y="256469"/>
            <a:ext cx="11353800" cy="1325563"/>
          </a:xfrm>
        </p:spPr>
        <p:txBody>
          <a:bodyPr/>
          <a:lstStyle/>
          <a:p>
            <a:pPr algn="ctr"/>
            <a:r>
              <a:rPr lang="en-US" b="1" i="1" dirty="0">
                <a:solidFill>
                  <a:srgbClr val="FFC000"/>
                </a:solidFill>
                <a:latin typeface="+mn-lt"/>
              </a:rPr>
              <a:t>Describe Black family health? </a:t>
            </a:r>
            <a:br>
              <a:rPr lang="en-US" b="1" i="1" dirty="0">
                <a:solidFill>
                  <a:srgbClr val="FFC000"/>
                </a:solidFill>
                <a:latin typeface="+mn-lt"/>
              </a:rPr>
            </a:br>
            <a:r>
              <a:rPr lang="en-US" b="1" i="1" dirty="0">
                <a:solidFill>
                  <a:srgbClr val="FFC000"/>
                </a:solidFill>
                <a:latin typeface="+mn-lt"/>
              </a:rPr>
              <a:t>                            How do we promote it?</a:t>
            </a:r>
          </a:p>
        </p:txBody>
      </p:sp>
      <p:pic>
        <p:nvPicPr>
          <p:cNvPr id="6" name="Content Placeholder 5">
            <a:extLst>
              <a:ext uri="{FF2B5EF4-FFF2-40B4-BE49-F238E27FC236}">
                <a16:creationId xmlns:a16="http://schemas.microsoft.com/office/drawing/2014/main" id="{3999A714-ECE3-BC46-9031-30EBF253E3D6}"/>
              </a:ext>
            </a:extLst>
          </p:cNvPr>
          <p:cNvPicPr>
            <a:picLocks noGrp="1" noChangeAspect="1"/>
          </p:cNvPicPr>
          <p:nvPr>
            <p:ph sz="half" idx="1"/>
          </p:nvPr>
        </p:nvPicPr>
        <p:blipFill>
          <a:blip r:embed="rId2"/>
          <a:stretch>
            <a:fillRect/>
          </a:stretch>
        </p:blipFill>
        <p:spPr>
          <a:xfrm>
            <a:off x="615462" y="2032146"/>
            <a:ext cx="4193571" cy="2785510"/>
          </a:xfrm>
        </p:spPr>
      </p:pic>
      <p:pic>
        <p:nvPicPr>
          <p:cNvPr id="8" name="Content Placeholder 7">
            <a:extLst>
              <a:ext uri="{FF2B5EF4-FFF2-40B4-BE49-F238E27FC236}">
                <a16:creationId xmlns:a16="http://schemas.microsoft.com/office/drawing/2014/main" id="{F225262C-83EA-AD4B-BBEE-1848C97762C0}"/>
              </a:ext>
            </a:extLst>
          </p:cNvPr>
          <p:cNvPicPr>
            <a:picLocks noGrp="1" noChangeAspect="1"/>
          </p:cNvPicPr>
          <p:nvPr>
            <p:ph sz="half" idx="2"/>
          </p:nvPr>
        </p:nvPicPr>
        <p:blipFill>
          <a:blip r:embed="rId3"/>
          <a:stretch>
            <a:fillRect/>
          </a:stretch>
        </p:blipFill>
        <p:spPr>
          <a:xfrm>
            <a:off x="3849915" y="3424901"/>
            <a:ext cx="2942771" cy="2942771"/>
          </a:xfrm>
        </p:spPr>
      </p:pic>
      <p:pic>
        <p:nvPicPr>
          <p:cNvPr id="11" name="Picture 10">
            <a:extLst>
              <a:ext uri="{FF2B5EF4-FFF2-40B4-BE49-F238E27FC236}">
                <a16:creationId xmlns:a16="http://schemas.microsoft.com/office/drawing/2014/main" id="{75846DDE-D256-7E4E-995C-5343E72116EE}"/>
              </a:ext>
            </a:extLst>
          </p:cNvPr>
          <p:cNvPicPr>
            <a:picLocks noChangeAspect="1"/>
          </p:cNvPicPr>
          <p:nvPr/>
        </p:nvPicPr>
        <p:blipFill>
          <a:blip r:embed="rId4"/>
          <a:stretch>
            <a:fillRect/>
          </a:stretch>
        </p:blipFill>
        <p:spPr>
          <a:xfrm>
            <a:off x="7382968" y="2321595"/>
            <a:ext cx="3970832" cy="2785509"/>
          </a:xfrm>
          <a:prstGeom prst="rect">
            <a:avLst/>
          </a:prstGeom>
        </p:spPr>
      </p:pic>
    </p:spTree>
    <p:extLst>
      <p:ext uri="{BB962C8B-B14F-4D97-AF65-F5344CB8AC3E}">
        <p14:creationId xmlns:p14="http://schemas.microsoft.com/office/powerpoint/2010/main" val="37441155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309A-34A0-2E48-8EF3-650D6DC15812}"/>
              </a:ext>
            </a:extLst>
          </p:cNvPr>
          <p:cNvSpPr>
            <a:spLocks noGrp="1"/>
          </p:cNvSpPr>
          <p:nvPr>
            <p:ph type="title"/>
          </p:nvPr>
        </p:nvSpPr>
        <p:spPr/>
        <p:txBody>
          <a:bodyPr/>
          <a:lstStyle/>
          <a:p>
            <a:pPr algn="ctr"/>
            <a:r>
              <a:rPr lang="en-US" b="1" i="1" dirty="0">
                <a:solidFill>
                  <a:srgbClr val="FFC000"/>
                </a:solidFill>
                <a:latin typeface="+mn-lt"/>
              </a:rPr>
              <a:t>Myths of Victims</a:t>
            </a:r>
          </a:p>
        </p:txBody>
      </p:sp>
      <p:sp>
        <p:nvSpPr>
          <p:cNvPr id="3" name="Content Placeholder 2">
            <a:extLst>
              <a:ext uri="{FF2B5EF4-FFF2-40B4-BE49-F238E27FC236}">
                <a16:creationId xmlns:a16="http://schemas.microsoft.com/office/drawing/2014/main" id="{35830A33-A19C-9247-8268-13892189D5D4}"/>
              </a:ext>
            </a:extLst>
          </p:cNvPr>
          <p:cNvSpPr>
            <a:spLocks noGrp="1"/>
          </p:cNvSpPr>
          <p:nvPr>
            <p:ph sz="half" idx="1"/>
          </p:nvPr>
        </p:nvSpPr>
        <p:spPr/>
        <p:txBody>
          <a:bodyPr>
            <a:normAutofit fontScale="70000" lnSpcReduction="20000"/>
          </a:bodyPr>
          <a:lstStyle/>
          <a:p>
            <a:r>
              <a:rPr lang="en-US" dirty="0"/>
              <a:t>Low self-esteem, lack confidence, no self-worth</a:t>
            </a:r>
          </a:p>
          <a:p>
            <a:r>
              <a:rPr lang="en-US" dirty="0"/>
              <a:t>Underprivileged, from low SE class</a:t>
            </a:r>
          </a:p>
          <a:p>
            <a:r>
              <a:rPr lang="en-US" dirty="0"/>
              <a:t>Not well educated or intelligent, lack college degree</a:t>
            </a:r>
          </a:p>
          <a:p>
            <a:r>
              <a:rPr lang="en-US" dirty="0"/>
              <a:t>Weak, timid, vulnerable, powerless</a:t>
            </a:r>
          </a:p>
          <a:p>
            <a:r>
              <a:rPr lang="en-US" dirty="0"/>
              <a:t>Naïve, innocent, gullible</a:t>
            </a:r>
          </a:p>
          <a:p>
            <a:r>
              <a:rPr lang="en-US" dirty="0"/>
              <a:t>Easy to take advantage of, too trusting</a:t>
            </a:r>
          </a:p>
          <a:p>
            <a:r>
              <a:rPr lang="en-US" dirty="0"/>
              <a:t>Tolerant of violent behavior, conditioned to accept violence</a:t>
            </a:r>
          </a:p>
          <a:p>
            <a:r>
              <a:rPr lang="en-US" dirty="0"/>
              <a:t>Grew up in violent households</a:t>
            </a:r>
          </a:p>
          <a:p>
            <a:r>
              <a:rPr lang="en-US" dirty="0"/>
              <a:t>Hurt by previous partners</a:t>
            </a:r>
          </a:p>
          <a:p>
            <a:r>
              <a:rPr lang="en-US" dirty="0"/>
              <a:t>Fit a cultural stereotype or image of being passive, docile, submissive</a:t>
            </a:r>
          </a:p>
        </p:txBody>
      </p:sp>
      <p:sp>
        <p:nvSpPr>
          <p:cNvPr id="4" name="Content Placeholder 3">
            <a:extLst>
              <a:ext uri="{FF2B5EF4-FFF2-40B4-BE49-F238E27FC236}">
                <a16:creationId xmlns:a16="http://schemas.microsoft.com/office/drawing/2014/main" id="{5E926B22-50BC-A74E-8055-D1A6FCB03109}"/>
              </a:ext>
            </a:extLst>
          </p:cNvPr>
          <p:cNvSpPr>
            <a:spLocks noGrp="1"/>
          </p:cNvSpPr>
          <p:nvPr>
            <p:ph sz="half" idx="2"/>
          </p:nvPr>
        </p:nvSpPr>
        <p:spPr/>
        <p:txBody>
          <a:bodyPr>
            <a:normAutofit fontScale="70000" lnSpcReduction="20000"/>
          </a:bodyPr>
          <a:lstStyle/>
          <a:p>
            <a:r>
              <a:rPr lang="en-US" dirty="0"/>
              <a:t>Abused as a child by father or dominant, influential male</a:t>
            </a:r>
          </a:p>
          <a:p>
            <a:r>
              <a:rPr lang="en-US" dirty="0"/>
              <a:t>Drawn to domineering macho man, pattern of attracting abusive men into life</a:t>
            </a:r>
          </a:p>
          <a:p>
            <a:r>
              <a:rPr lang="en-US" dirty="0"/>
              <a:t>Hurt by previous partners</a:t>
            </a:r>
          </a:p>
          <a:p>
            <a:r>
              <a:rPr lang="en-US" dirty="0"/>
              <a:t>Prefer to be with abusive men instead of being single</a:t>
            </a:r>
          </a:p>
          <a:p>
            <a:r>
              <a:rPr lang="en-US" dirty="0"/>
              <a:t>Enjoy being dominated and controlled by a man</a:t>
            </a:r>
          </a:p>
          <a:p>
            <a:r>
              <a:rPr lang="en-US" dirty="0"/>
              <a:t>Believe you deserve to be abused</a:t>
            </a:r>
          </a:p>
          <a:p>
            <a:r>
              <a:rPr lang="en-US" dirty="0"/>
              <a:t>Wish to serve her husband and wait on him like a servant</a:t>
            </a:r>
          </a:p>
          <a:p>
            <a:r>
              <a:rPr lang="en-US" dirty="0"/>
              <a:t>Accept that husband should make all decisions about home, finances, career, etc.</a:t>
            </a:r>
          </a:p>
        </p:txBody>
      </p:sp>
    </p:spTree>
    <p:extLst>
      <p:ext uri="{BB962C8B-B14F-4D97-AF65-F5344CB8AC3E}">
        <p14:creationId xmlns:p14="http://schemas.microsoft.com/office/powerpoint/2010/main" val="717771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9BFE1AD3-B2BC-4567-8B4A-DCB8F9080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801"/>
            <a:ext cx="12188952" cy="521767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FDE75AAD-F4A4-4ED2-9A2F-B2412F936C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20008" r="8214" b="52759"/>
          <a:stretch/>
        </p:blipFill>
        <p:spPr>
          <a:xfrm flipV="1">
            <a:off x="2" y="0"/>
            <a:ext cx="12191999" cy="2235323"/>
          </a:xfrm>
          <a:custGeom>
            <a:avLst/>
            <a:gdLst>
              <a:gd name="connsiteX0" fmla="*/ 0 w 12191999"/>
              <a:gd name="connsiteY0" fmla="*/ 2235323 h 2235323"/>
              <a:gd name="connsiteX1" fmla="*/ 12191999 w 12191999"/>
              <a:gd name="connsiteY1" fmla="*/ 2235323 h 2235323"/>
              <a:gd name="connsiteX2" fmla="*/ 12191999 w 12191999"/>
              <a:gd name="connsiteY2" fmla="*/ 0 h 2235323"/>
              <a:gd name="connsiteX3" fmla="*/ 0 w 12191999"/>
              <a:gd name="connsiteY3" fmla="*/ 0 h 2235323"/>
            </a:gdLst>
            <a:ahLst/>
            <a:cxnLst>
              <a:cxn ang="0">
                <a:pos x="connsiteX0" y="connsiteY0"/>
              </a:cxn>
              <a:cxn ang="0">
                <a:pos x="connsiteX1" y="connsiteY1"/>
              </a:cxn>
              <a:cxn ang="0">
                <a:pos x="connsiteX2" y="connsiteY2"/>
              </a:cxn>
              <a:cxn ang="0">
                <a:pos x="connsiteX3" y="connsiteY3"/>
              </a:cxn>
            </a:cxnLst>
            <a:rect l="l" t="t" r="r" b="b"/>
            <a:pathLst>
              <a:path w="12191999" h="2235323">
                <a:moveTo>
                  <a:pt x="0" y="2235323"/>
                </a:moveTo>
                <a:lnTo>
                  <a:pt x="12191999" y="2235323"/>
                </a:lnTo>
                <a:lnTo>
                  <a:pt x="12191999" y="0"/>
                </a:lnTo>
                <a:lnTo>
                  <a:pt x="0" y="0"/>
                </a:lnTo>
                <a:close/>
              </a:path>
            </a:pathLst>
          </a:custGeom>
        </p:spPr>
      </p:pic>
      <p:sp>
        <p:nvSpPr>
          <p:cNvPr id="2" name="Title 1">
            <a:extLst>
              <a:ext uri="{FF2B5EF4-FFF2-40B4-BE49-F238E27FC236}">
                <a16:creationId xmlns:a16="http://schemas.microsoft.com/office/drawing/2014/main" id="{1D3E23EC-F529-D945-9804-0616466A7E90}"/>
              </a:ext>
            </a:extLst>
          </p:cNvPr>
          <p:cNvSpPr>
            <a:spLocks noGrp="1"/>
          </p:cNvSpPr>
          <p:nvPr>
            <p:ph type="ctrTitle"/>
          </p:nvPr>
        </p:nvSpPr>
        <p:spPr>
          <a:xfrm>
            <a:off x="753925" y="1601735"/>
            <a:ext cx="10684151" cy="1991979"/>
          </a:xfrm>
        </p:spPr>
        <p:txBody>
          <a:bodyPr anchor="b">
            <a:normAutofit/>
          </a:bodyPr>
          <a:lstStyle/>
          <a:p>
            <a:r>
              <a:rPr lang="en-US" sz="5100" b="1">
                <a:solidFill>
                  <a:srgbClr val="FFFFFF"/>
                </a:solidFill>
                <a:latin typeface="+mn-lt"/>
              </a:rPr>
              <a:t>Domestic Violence in African/African- American LGBTQ+ Groups</a:t>
            </a:r>
          </a:p>
        </p:txBody>
      </p:sp>
      <p:pic>
        <p:nvPicPr>
          <p:cNvPr id="47" name="Picture 46">
            <a:extLst>
              <a:ext uri="{FF2B5EF4-FFF2-40B4-BE49-F238E27FC236}">
                <a16:creationId xmlns:a16="http://schemas.microsoft.com/office/drawing/2014/main" id="{DA20CE0B-92EC-45FD-8F68-38003D6D8C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1" r="8214" b="80325"/>
          <a:stretch/>
        </p:blipFill>
        <p:spPr>
          <a:xfrm flipV="1">
            <a:off x="0" y="4586080"/>
            <a:ext cx="12191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3" name="Subtitle 2">
            <a:extLst>
              <a:ext uri="{FF2B5EF4-FFF2-40B4-BE49-F238E27FC236}">
                <a16:creationId xmlns:a16="http://schemas.microsoft.com/office/drawing/2014/main" id="{82F46BB5-C002-AE42-8FCB-F8C06EE70F57}"/>
              </a:ext>
            </a:extLst>
          </p:cNvPr>
          <p:cNvSpPr>
            <a:spLocks noGrp="1"/>
          </p:cNvSpPr>
          <p:nvPr>
            <p:ph type="subTitle" idx="1"/>
          </p:nvPr>
        </p:nvSpPr>
        <p:spPr>
          <a:xfrm>
            <a:off x="1171575" y="3806169"/>
            <a:ext cx="9469211" cy="865639"/>
          </a:xfrm>
        </p:spPr>
        <p:txBody>
          <a:bodyPr anchor="t">
            <a:normAutofit/>
          </a:bodyPr>
          <a:lstStyle/>
          <a:p>
            <a:r>
              <a:rPr lang="en-US" sz="2200">
                <a:solidFill>
                  <a:srgbClr val="FFFFFF"/>
                </a:solidFill>
              </a:rPr>
              <a:t>M. Ali Meatchem, Psy.D.</a:t>
            </a:r>
          </a:p>
          <a:p>
            <a:r>
              <a:rPr lang="en-US" sz="2200">
                <a:solidFill>
                  <a:srgbClr val="FFFFFF"/>
                </a:solidFill>
              </a:rPr>
              <a:t>Meatchem.com  </a:t>
            </a:r>
          </a:p>
          <a:p>
            <a:endParaRPr lang="en-US" sz="2200">
              <a:solidFill>
                <a:srgbClr val="FFFFFF"/>
              </a:solidFill>
            </a:endParaRPr>
          </a:p>
        </p:txBody>
      </p:sp>
    </p:spTree>
    <p:extLst>
      <p:ext uri="{BB962C8B-B14F-4D97-AF65-F5344CB8AC3E}">
        <p14:creationId xmlns:p14="http://schemas.microsoft.com/office/powerpoint/2010/main" val="7046549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3DF99-BCA4-E449-9094-56F26FC23946}"/>
              </a:ext>
            </a:extLst>
          </p:cNvPr>
          <p:cNvSpPr>
            <a:spLocks noGrp="1"/>
          </p:cNvSpPr>
          <p:nvPr>
            <p:ph type="title"/>
          </p:nvPr>
        </p:nvSpPr>
        <p:spPr>
          <a:xfrm>
            <a:off x="647700" y="97496"/>
            <a:ext cx="10515600" cy="1325563"/>
          </a:xfrm>
        </p:spPr>
        <p:txBody>
          <a:bodyPr/>
          <a:lstStyle/>
          <a:p>
            <a:r>
              <a:rPr lang="en-US" dirty="0"/>
              <a:t>Who are the people we’re referring to?</a:t>
            </a:r>
          </a:p>
        </p:txBody>
      </p:sp>
      <p:graphicFrame>
        <p:nvGraphicFramePr>
          <p:cNvPr id="4" name="Content Placeholder 3">
            <a:extLst>
              <a:ext uri="{FF2B5EF4-FFF2-40B4-BE49-F238E27FC236}">
                <a16:creationId xmlns:a16="http://schemas.microsoft.com/office/drawing/2014/main" id="{CA6E2CDB-F597-5044-9B48-77FC71AD2968}"/>
              </a:ext>
            </a:extLst>
          </p:cNvPr>
          <p:cNvGraphicFramePr>
            <a:graphicFrameLocks noGrp="1"/>
          </p:cNvGraphicFramePr>
          <p:nvPr>
            <p:ph idx="1"/>
            <p:extLst>
              <p:ext uri="{D42A27DB-BD31-4B8C-83A1-F6EECF244321}">
                <p14:modId xmlns:p14="http://schemas.microsoft.com/office/powerpoint/2010/main" val="3451094507"/>
              </p:ext>
            </p:extLst>
          </p:nvPr>
        </p:nvGraphicFramePr>
        <p:xfrm>
          <a:off x="2277985" y="1331951"/>
          <a:ext cx="7872412" cy="5121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9322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p:cNvSpPr>
          <p:nvPr>
            <p:ph type="title"/>
          </p:nvPr>
        </p:nvSpPr>
        <p:spPr>
          <a:xfrm>
            <a:off x="1800225" y="228601"/>
            <a:ext cx="8591550" cy="1066801"/>
          </a:xfrm>
          <a:prstGeom prst="rect">
            <a:avLst/>
          </a:prstGeom>
        </p:spPr>
        <p:txBody>
          <a:bodyPr/>
          <a:lstStyle/>
          <a:p>
            <a:pPr lvl="0"/>
            <a:endParaRPr/>
          </a:p>
        </p:txBody>
      </p:sp>
      <p:pic>
        <p:nvPicPr>
          <p:cNvPr id="112" name="image9.png" descr="Screen Clipping"/>
          <p:cNvPicPr/>
          <p:nvPr/>
        </p:nvPicPr>
        <p:blipFill>
          <a:blip r:embed="rId3"/>
          <a:stretch>
            <a:fillRect/>
          </a:stretch>
        </p:blipFill>
        <p:spPr>
          <a:xfrm rot="16200000">
            <a:off x="2490794" y="-2466977"/>
            <a:ext cx="7258048" cy="12192003"/>
          </a:xfrm>
          <a:prstGeom prst="rect">
            <a:avLst/>
          </a:prstGeom>
          <a:ln w="12700">
            <a:miter lim="400000"/>
          </a:ln>
        </p:spPr>
      </p:pic>
      <p:pic>
        <p:nvPicPr>
          <p:cNvPr id="113" name="image10.png" descr="Screen Clipping"/>
          <p:cNvPicPr/>
          <p:nvPr/>
        </p:nvPicPr>
        <p:blipFill>
          <a:blip r:embed="rId4"/>
          <a:stretch>
            <a:fillRect/>
          </a:stretch>
        </p:blipFill>
        <p:spPr>
          <a:xfrm>
            <a:off x="6072185" y="3419473"/>
            <a:ext cx="47633" cy="19054"/>
          </a:xfrm>
          <a:prstGeom prst="rect">
            <a:avLst/>
          </a:prstGeom>
          <a:ln w="12700">
            <a:miter lim="400000"/>
          </a:ln>
        </p:spPr>
      </p:pic>
    </p:spTree>
    <p:extLst>
      <p:ext uri="{BB962C8B-B14F-4D97-AF65-F5344CB8AC3E}">
        <p14:creationId xmlns:p14="http://schemas.microsoft.com/office/powerpoint/2010/main" val="3842487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B87ACBB-BFAF-5F40-B271-C3254018B178}"/>
              </a:ext>
            </a:extLst>
          </p:cNvPr>
          <p:cNvSpPr>
            <a:spLocks noGrp="1"/>
          </p:cNvSpPr>
          <p:nvPr>
            <p:ph type="title"/>
          </p:nvPr>
        </p:nvSpPr>
        <p:spPr>
          <a:xfrm>
            <a:off x="640079" y="2053641"/>
            <a:ext cx="3669161" cy="2760098"/>
          </a:xfrm>
        </p:spPr>
        <p:txBody>
          <a:bodyPr>
            <a:normAutofit/>
          </a:bodyPr>
          <a:lstStyle/>
          <a:p>
            <a:r>
              <a:rPr lang="en-US">
                <a:solidFill>
                  <a:srgbClr val="FFFFFF"/>
                </a:solidFill>
              </a:rPr>
              <a:t>Disparities in Rates of IPV</a:t>
            </a:r>
          </a:p>
        </p:txBody>
      </p:sp>
      <p:sp>
        <p:nvSpPr>
          <p:cNvPr id="3" name="Content Placeholder 2">
            <a:extLst>
              <a:ext uri="{FF2B5EF4-FFF2-40B4-BE49-F238E27FC236}">
                <a16:creationId xmlns:a16="http://schemas.microsoft.com/office/drawing/2014/main" id="{7A2FF911-DAAE-3343-A0A5-1B06BEB30228}"/>
              </a:ext>
            </a:extLst>
          </p:cNvPr>
          <p:cNvSpPr>
            <a:spLocks noGrp="1"/>
          </p:cNvSpPr>
          <p:nvPr>
            <p:ph idx="1"/>
          </p:nvPr>
        </p:nvSpPr>
        <p:spPr>
          <a:xfrm>
            <a:off x="6090574" y="801866"/>
            <a:ext cx="5306084" cy="5230634"/>
          </a:xfrm>
        </p:spPr>
        <p:txBody>
          <a:bodyPr anchor="ctr">
            <a:normAutofit/>
          </a:bodyPr>
          <a:lstStyle/>
          <a:p>
            <a:endParaRPr lang="en-US" sz="2000">
              <a:solidFill>
                <a:srgbClr val="000000"/>
              </a:solidFill>
            </a:endParaRPr>
          </a:p>
          <a:p>
            <a:endParaRPr lang="en-US" sz="2000">
              <a:solidFill>
                <a:srgbClr val="000000"/>
              </a:solidFill>
            </a:endParaRPr>
          </a:p>
          <a:p>
            <a:endParaRPr lang="en-US" sz="2000">
              <a:solidFill>
                <a:srgbClr val="000000"/>
              </a:solidFill>
            </a:endParaRPr>
          </a:p>
          <a:p>
            <a:r>
              <a:rPr lang="en-US" sz="2000">
                <a:solidFill>
                  <a:srgbClr val="000000"/>
                </a:solidFill>
              </a:rPr>
              <a:t>Human Rights Campaign Foundation’s LGBTQ Intimate Partner Violence and COVID-19 report indicates increased risk of violence:</a:t>
            </a:r>
          </a:p>
          <a:p>
            <a:endParaRPr lang="en-US" sz="2000">
              <a:solidFill>
                <a:srgbClr val="000000"/>
              </a:solidFill>
            </a:endParaRPr>
          </a:p>
          <a:p>
            <a:r>
              <a:rPr lang="en-US" sz="2000">
                <a:solidFill>
                  <a:srgbClr val="000000"/>
                </a:solidFill>
              </a:rPr>
              <a:t>Experiences of rape, physical violence, or stalking: </a:t>
            </a:r>
          </a:p>
          <a:p>
            <a:pPr lvl="1"/>
            <a:r>
              <a:rPr lang="en-US" sz="2000">
                <a:solidFill>
                  <a:srgbClr val="000000"/>
                </a:solidFill>
              </a:rPr>
              <a:t> 44% of lesbians and 61% of bisexual women  vs. 35% of heterosexual women.</a:t>
            </a:r>
          </a:p>
          <a:p>
            <a:pPr marL="502920" lvl="1" indent="0">
              <a:buNone/>
            </a:pPr>
            <a:endParaRPr lang="en-US" sz="2000">
              <a:solidFill>
                <a:srgbClr val="000000"/>
              </a:solidFill>
            </a:endParaRPr>
          </a:p>
          <a:p>
            <a:r>
              <a:rPr lang="en-US" sz="2000">
                <a:solidFill>
                  <a:srgbClr val="000000"/>
                </a:solidFill>
              </a:rPr>
              <a:t>19% of African- American respondents vs. 6% of non- LGBTQ Caucasian respondents have experienced physical dating violence. </a:t>
            </a:r>
          </a:p>
          <a:p>
            <a:pPr lvl="1"/>
            <a:endParaRPr lang="en-US" sz="2000">
              <a:solidFill>
                <a:srgbClr val="000000"/>
              </a:solidFill>
            </a:endParaRPr>
          </a:p>
          <a:p>
            <a:pPr lvl="1"/>
            <a:endParaRPr lang="en-US" sz="2000">
              <a:solidFill>
                <a:srgbClr val="000000"/>
              </a:solidFill>
            </a:endParaRPr>
          </a:p>
          <a:p>
            <a:endParaRPr lang="en-US" sz="2000">
              <a:solidFill>
                <a:srgbClr val="000000"/>
              </a:solidFill>
            </a:endParaRPr>
          </a:p>
          <a:p>
            <a:pPr marL="502920" lvl="1" indent="0">
              <a:buNone/>
            </a:pPr>
            <a:endParaRPr lang="en-US" sz="2000">
              <a:solidFill>
                <a:srgbClr val="000000"/>
              </a:solidFill>
            </a:endParaRPr>
          </a:p>
          <a:p>
            <a:pPr marL="502920" lvl="1" indent="0">
              <a:buNone/>
            </a:pPr>
            <a:endParaRPr lang="en-US" sz="2000">
              <a:solidFill>
                <a:srgbClr val="000000"/>
              </a:solidFill>
            </a:endParaRPr>
          </a:p>
          <a:p>
            <a:pPr lvl="1"/>
            <a:endParaRPr lang="en-US" sz="2000">
              <a:solidFill>
                <a:srgbClr val="000000"/>
              </a:solidFill>
            </a:endParaRPr>
          </a:p>
          <a:p>
            <a:endParaRPr lang="en-US" sz="2000">
              <a:solidFill>
                <a:srgbClr val="000000"/>
              </a:solidFill>
            </a:endParaRPr>
          </a:p>
        </p:txBody>
      </p:sp>
    </p:spTree>
    <p:extLst>
      <p:ext uri="{BB962C8B-B14F-4D97-AF65-F5344CB8AC3E}">
        <p14:creationId xmlns:p14="http://schemas.microsoft.com/office/powerpoint/2010/main" val="38474055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0D04FD1-D9CF-2C40-A422-72F38016254C}"/>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Disparities in Rates of IPV (cont’d)</a:t>
            </a:r>
          </a:p>
        </p:txBody>
      </p:sp>
      <p:sp>
        <p:nvSpPr>
          <p:cNvPr id="3" name="Content Placeholder 2">
            <a:extLst>
              <a:ext uri="{FF2B5EF4-FFF2-40B4-BE49-F238E27FC236}">
                <a16:creationId xmlns:a16="http://schemas.microsoft.com/office/drawing/2014/main" id="{C650B3A8-D1AC-2947-869B-22C86C530D4C}"/>
              </a:ext>
            </a:extLst>
          </p:cNvPr>
          <p:cNvSpPr>
            <a:spLocks noGrp="1"/>
          </p:cNvSpPr>
          <p:nvPr>
            <p:ph idx="1"/>
          </p:nvPr>
        </p:nvSpPr>
        <p:spPr>
          <a:xfrm>
            <a:off x="1367624" y="2490436"/>
            <a:ext cx="9708995" cy="3567173"/>
          </a:xfrm>
        </p:spPr>
        <p:txBody>
          <a:bodyPr anchor="ctr">
            <a:normAutofit/>
          </a:bodyPr>
          <a:lstStyle/>
          <a:p>
            <a:r>
              <a:rPr lang="en-US" sz="1900"/>
              <a:t>Review of research (Brown &amp; Herman, 2015)</a:t>
            </a:r>
          </a:p>
          <a:p>
            <a:endParaRPr lang="en-US" sz="1900"/>
          </a:p>
          <a:p>
            <a:r>
              <a:rPr lang="en-US" sz="1900"/>
              <a:t>Most studies found that across the lifetime, rates of IPV are as high or higher for the LGBT population than the general population. </a:t>
            </a:r>
          </a:p>
          <a:p>
            <a:endParaRPr lang="en-US" sz="1900"/>
          </a:p>
          <a:p>
            <a:r>
              <a:rPr lang="en-US" sz="1900"/>
              <a:t>Bisexual women are 2.6 times more likely to report having experienced intimate partner sexual violence than their hetero female counterparts. </a:t>
            </a:r>
          </a:p>
          <a:p>
            <a:pPr marL="0" indent="0">
              <a:buNone/>
            </a:pPr>
            <a:endParaRPr lang="en-US" sz="1900"/>
          </a:p>
          <a:p>
            <a:r>
              <a:rPr lang="en-US" sz="1900"/>
              <a:t>Results vary across studies, but one study showed 26.9% of gay men experienced IPV across the lifetime, and 12.1% experienced IPV in the past year. </a:t>
            </a:r>
          </a:p>
        </p:txBody>
      </p:sp>
    </p:spTree>
    <p:extLst>
      <p:ext uri="{BB962C8B-B14F-4D97-AF65-F5344CB8AC3E}">
        <p14:creationId xmlns:p14="http://schemas.microsoft.com/office/powerpoint/2010/main" val="35719737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C3DEBB2-D54E-470C-86B3-631BDDF6C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5820"/>
            <a:ext cx="6087194" cy="5166360"/>
          </a:xfrm>
          <a:custGeom>
            <a:avLst/>
            <a:gdLst>
              <a:gd name="connsiteX0" fmla="*/ 0 w 6087194"/>
              <a:gd name="connsiteY0" fmla="*/ 0 h 5166360"/>
              <a:gd name="connsiteX1" fmla="*/ 155740 w 6087194"/>
              <a:gd name="connsiteY1" fmla="*/ 0 h 5166360"/>
              <a:gd name="connsiteX2" fmla="*/ 5867656 w 6087194"/>
              <a:gd name="connsiteY2" fmla="*/ 0 h 5166360"/>
              <a:gd name="connsiteX3" fmla="*/ 6087194 w 6087194"/>
              <a:gd name="connsiteY3" fmla="*/ 0 h 5166360"/>
              <a:gd name="connsiteX4" fmla="*/ 3693315 w 6087194"/>
              <a:gd name="connsiteY4" fmla="*/ 5166360 h 5166360"/>
              <a:gd name="connsiteX5" fmla="*/ 3473777 w 6087194"/>
              <a:gd name="connsiteY5" fmla="*/ 5166360 h 5166360"/>
              <a:gd name="connsiteX6" fmla="*/ 155740 w 6087194"/>
              <a:gd name="connsiteY6" fmla="*/ 5166360 h 5166360"/>
              <a:gd name="connsiteX7" fmla="*/ 0 w 6087194"/>
              <a:gd name="connsiteY7" fmla="*/ 516636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7194" h="5166360">
                <a:moveTo>
                  <a:pt x="0" y="0"/>
                </a:moveTo>
                <a:lnTo>
                  <a:pt x="155740" y="0"/>
                </a:lnTo>
                <a:lnTo>
                  <a:pt x="5867656" y="0"/>
                </a:lnTo>
                <a:lnTo>
                  <a:pt x="6087194" y="0"/>
                </a:lnTo>
                <a:lnTo>
                  <a:pt x="3693315" y="5166360"/>
                </a:lnTo>
                <a:lnTo>
                  <a:pt x="3473777" y="5166360"/>
                </a:lnTo>
                <a:lnTo>
                  <a:pt x="155740" y="5166360"/>
                </a:lnTo>
                <a:lnTo>
                  <a:pt x="0" y="51663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68033CC-D08D-4609-83FF-2537764F4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915" y="844868"/>
            <a:ext cx="8465085" cy="5167312"/>
          </a:xfrm>
          <a:custGeom>
            <a:avLst/>
            <a:gdLst>
              <a:gd name="connsiteX0" fmla="*/ 2612652 w 8465085"/>
              <a:gd name="connsiteY0" fmla="*/ 0 h 5167312"/>
              <a:gd name="connsiteX1" fmla="*/ 7243482 w 8465085"/>
              <a:gd name="connsiteY1" fmla="*/ 0 h 5167312"/>
              <a:gd name="connsiteX2" fmla="*/ 8465085 w 8465085"/>
              <a:gd name="connsiteY2" fmla="*/ 0 h 5167312"/>
              <a:gd name="connsiteX3" fmla="*/ 8465085 w 8465085"/>
              <a:gd name="connsiteY3" fmla="*/ 5167312 h 5167312"/>
              <a:gd name="connsiteX4" fmla="*/ 7243482 w 8465085"/>
              <a:gd name="connsiteY4" fmla="*/ 5167312 h 5167312"/>
              <a:gd name="connsiteX5" fmla="*/ 221324 w 8465085"/>
              <a:gd name="connsiteY5" fmla="*/ 5167312 h 5167312"/>
              <a:gd name="connsiteX6" fmla="*/ 2615203 w 8465085"/>
              <a:gd name="connsiteY6" fmla="*/ 952 h 5167312"/>
              <a:gd name="connsiteX7" fmla="*/ 2612652 w 8465085"/>
              <a:gd name="connsiteY7" fmla="*/ 952 h 5167312"/>
              <a:gd name="connsiteX8" fmla="*/ 0 w 8465085"/>
              <a:gd name="connsiteY8" fmla="*/ 0 h 5167312"/>
              <a:gd name="connsiteX9" fmla="*/ 2274554 w 8465085"/>
              <a:gd name="connsiteY9" fmla="*/ 0 h 5167312"/>
              <a:gd name="connsiteX10" fmla="*/ 2274554 w 8465085"/>
              <a:gd name="connsiteY10" fmla="*/ 952 h 5167312"/>
              <a:gd name="connsiteX11" fmla="*/ 0 w 8465085"/>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5085" h="5167312">
                <a:moveTo>
                  <a:pt x="2612652" y="0"/>
                </a:moveTo>
                <a:lnTo>
                  <a:pt x="7243482" y="0"/>
                </a:lnTo>
                <a:lnTo>
                  <a:pt x="8465085" y="0"/>
                </a:lnTo>
                <a:lnTo>
                  <a:pt x="8465085" y="5167312"/>
                </a:lnTo>
                <a:lnTo>
                  <a:pt x="7243482" y="5167312"/>
                </a:lnTo>
                <a:lnTo>
                  <a:pt x="221324" y="5167312"/>
                </a:lnTo>
                <a:lnTo>
                  <a:pt x="2615203" y="952"/>
                </a:lnTo>
                <a:lnTo>
                  <a:pt x="2612652" y="952"/>
                </a:lnTo>
                <a:close/>
                <a:moveTo>
                  <a:pt x="0" y="0"/>
                </a:moveTo>
                <a:lnTo>
                  <a:pt x="2274554" y="0"/>
                </a:lnTo>
                <a:lnTo>
                  <a:pt x="2274554" y="952"/>
                </a:lnTo>
                <a:lnTo>
                  <a:pt x="0" y="952"/>
                </a:lnTo>
                <a:close/>
              </a:path>
            </a:pathLst>
          </a:custGeom>
          <a:solidFill>
            <a:srgbClr val="ABAD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28B501B-CFB6-E443-B2B7-978B4B2FE2EF}"/>
              </a:ext>
            </a:extLst>
          </p:cNvPr>
          <p:cNvSpPr>
            <a:spLocks noGrp="1"/>
          </p:cNvSpPr>
          <p:nvPr>
            <p:ph type="title"/>
          </p:nvPr>
        </p:nvSpPr>
        <p:spPr>
          <a:xfrm>
            <a:off x="838199" y="1841614"/>
            <a:ext cx="3409508" cy="3173819"/>
          </a:xfrm>
        </p:spPr>
        <p:txBody>
          <a:bodyPr>
            <a:normAutofit/>
          </a:bodyPr>
          <a:lstStyle/>
          <a:p>
            <a:r>
              <a:rPr lang="en-US">
                <a:solidFill>
                  <a:schemeClr val="bg1"/>
                </a:solidFill>
              </a:rPr>
              <a:t>Barriers to Help</a:t>
            </a:r>
          </a:p>
        </p:txBody>
      </p:sp>
      <p:sp>
        <p:nvSpPr>
          <p:cNvPr id="3" name="Content Placeholder 2">
            <a:extLst>
              <a:ext uri="{FF2B5EF4-FFF2-40B4-BE49-F238E27FC236}">
                <a16:creationId xmlns:a16="http://schemas.microsoft.com/office/drawing/2014/main" id="{90338CBD-9383-C94B-9499-D3950EE7F6F2}"/>
              </a:ext>
            </a:extLst>
          </p:cNvPr>
          <p:cNvSpPr>
            <a:spLocks noGrp="1"/>
          </p:cNvSpPr>
          <p:nvPr>
            <p:ph idx="1"/>
          </p:nvPr>
        </p:nvSpPr>
        <p:spPr>
          <a:xfrm>
            <a:off x="6096000" y="1137208"/>
            <a:ext cx="5257800" cy="4582632"/>
          </a:xfrm>
        </p:spPr>
        <p:txBody>
          <a:bodyPr anchor="ctr">
            <a:normAutofit/>
          </a:bodyPr>
          <a:lstStyle/>
          <a:p>
            <a:r>
              <a:rPr lang="en-US" sz="1600"/>
              <a:t>Barriers to seeking and/or  getting help that are unique to gender identity and sexual orientation include (Brown &amp; Herman, 2015): </a:t>
            </a:r>
          </a:p>
          <a:p>
            <a:pPr lvl="1"/>
            <a:r>
              <a:rPr lang="en-US" sz="1600"/>
              <a:t>Legal definitions of domestic violence may exclude same- gender couples</a:t>
            </a:r>
          </a:p>
          <a:p>
            <a:pPr lvl="1"/>
            <a:r>
              <a:rPr lang="en-US" sz="1600"/>
              <a:t>Dangers of being “outed” when seeking help, which includes risk of rejection and isolation from family, friends, and society.</a:t>
            </a:r>
          </a:p>
          <a:p>
            <a:pPr lvl="1"/>
            <a:r>
              <a:rPr lang="en-US" sz="1600"/>
              <a:t>LGBT- specific or LGBT-friendly assistance resources being either not available or not known.</a:t>
            </a:r>
          </a:p>
          <a:p>
            <a:pPr lvl="1"/>
            <a:r>
              <a:rPr lang="en-US" sz="1600"/>
              <a:t>Potential homophobia or transphobia from service provider staff. </a:t>
            </a:r>
          </a:p>
          <a:p>
            <a:pPr lvl="1"/>
            <a:r>
              <a:rPr lang="en-US" sz="1600"/>
              <a:t>Lacking confidence in effectiveness and sensitivity of law enforcement officials and courts for LGBT people. </a:t>
            </a:r>
          </a:p>
          <a:p>
            <a:pPr lvl="1"/>
            <a:r>
              <a:rPr lang="en-US" sz="1600"/>
              <a:t>Shelters tend not to be used because they are feared off- limits by LGBT people.    </a:t>
            </a:r>
          </a:p>
        </p:txBody>
      </p:sp>
    </p:spTree>
    <p:extLst>
      <p:ext uri="{BB962C8B-B14F-4D97-AF65-F5344CB8AC3E}">
        <p14:creationId xmlns:p14="http://schemas.microsoft.com/office/powerpoint/2010/main" val="7316106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957F02A-4960-A04B-A041-F84089B6C286}"/>
              </a:ext>
            </a:extLst>
          </p:cNvPr>
          <p:cNvSpPr>
            <a:spLocks noGrp="1"/>
          </p:cNvSpPr>
          <p:nvPr>
            <p:ph type="title"/>
          </p:nvPr>
        </p:nvSpPr>
        <p:spPr>
          <a:xfrm>
            <a:off x="640079" y="2053641"/>
            <a:ext cx="3669161" cy="2760098"/>
          </a:xfrm>
        </p:spPr>
        <p:txBody>
          <a:bodyPr>
            <a:normAutofit/>
          </a:bodyPr>
          <a:lstStyle/>
          <a:p>
            <a:r>
              <a:rPr lang="en-US">
                <a:solidFill>
                  <a:srgbClr val="FFFFFF"/>
                </a:solidFill>
              </a:rPr>
              <a:t>Bibliography</a:t>
            </a:r>
          </a:p>
        </p:txBody>
      </p:sp>
      <p:sp>
        <p:nvSpPr>
          <p:cNvPr id="3" name="Content Placeholder 2">
            <a:extLst>
              <a:ext uri="{FF2B5EF4-FFF2-40B4-BE49-F238E27FC236}">
                <a16:creationId xmlns:a16="http://schemas.microsoft.com/office/drawing/2014/main" id="{2C63E9C9-8199-9245-BDF5-F427AC094E4C}"/>
              </a:ext>
            </a:extLst>
          </p:cNvPr>
          <p:cNvSpPr>
            <a:spLocks noGrp="1"/>
          </p:cNvSpPr>
          <p:nvPr>
            <p:ph idx="1"/>
          </p:nvPr>
        </p:nvSpPr>
        <p:spPr>
          <a:xfrm>
            <a:off x="6090574" y="801866"/>
            <a:ext cx="5306084" cy="5230634"/>
          </a:xfrm>
        </p:spPr>
        <p:txBody>
          <a:bodyPr anchor="ctr">
            <a:normAutofit/>
          </a:bodyPr>
          <a:lstStyle/>
          <a:p>
            <a:r>
              <a:rPr lang="en-US" sz="1300">
                <a:solidFill>
                  <a:srgbClr val="000000"/>
                </a:solidFill>
              </a:rPr>
              <a:t>Brown, TNT, Herman, JL (2015). Intimate Partner Violence and Sexual Abuse Among LGBT People</a:t>
            </a:r>
          </a:p>
          <a:p>
            <a:endParaRPr lang="en-US" sz="1300">
              <a:solidFill>
                <a:srgbClr val="000000"/>
              </a:solidFill>
            </a:endParaRPr>
          </a:p>
          <a:p>
            <a:r>
              <a:rPr lang="en-US" sz="1300">
                <a:solidFill>
                  <a:srgbClr val="000000"/>
                </a:solidFill>
              </a:rPr>
              <a:t>Centers for Disease Control and Prevention. Intimate Partner Violence: Consequences. http://www.cdc.gov/violenceprevention/intimatepartnerviolence/consequences.</a:t>
            </a:r>
          </a:p>
          <a:p>
            <a:endParaRPr lang="en-US" sz="1300">
              <a:solidFill>
                <a:srgbClr val="000000"/>
              </a:solidFill>
            </a:endParaRPr>
          </a:p>
          <a:p>
            <a:r>
              <a:rPr lang="en-US" sz="1300">
                <a:solidFill>
                  <a:srgbClr val="000000"/>
                </a:solidFill>
              </a:rPr>
              <a:t>Centers for Disease Control and Prevention. Behavioral Risk Factor Survellance System:</a:t>
            </a:r>
          </a:p>
          <a:p>
            <a:pPr marL="0" indent="0">
              <a:buNone/>
            </a:pPr>
            <a:r>
              <a:rPr lang="en-US" sz="1300" u="sng">
                <a:solidFill>
                  <a:srgbClr val="000000"/>
                </a:solidFill>
                <a:hlinkClick r:id="rId4"/>
              </a:rPr>
              <a:t>https://www.cdc.gov/violenceprevention/intimatepartnerviolence/riskprotectivefactors.html</a:t>
            </a:r>
            <a:r>
              <a:rPr lang="en-US" sz="1300">
                <a:solidFill>
                  <a:srgbClr val="000000"/>
                </a:solidFill>
              </a:rPr>
              <a:t> </a:t>
            </a:r>
          </a:p>
          <a:p>
            <a:endParaRPr lang="en-US" sz="1300">
              <a:solidFill>
                <a:srgbClr val="000000"/>
              </a:solidFill>
            </a:endParaRPr>
          </a:p>
          <a:p>
            <a:r>
              <a:rPr lang="en-US" sz="1300">
                <a:solidFill>
                  <a:srgbClr val="000000"/>
                </a:solidFill>
              </a:rPr>
              <a:t>Kozuch, E (2020). HRC Report Shows that LGBTQ People are More Likely to be Victims of Interpersonal Violence.   </a:t>
            </a:r>
          </a:p>
          <a:p>
            <a:endParaRPr lang="en-US" sz="1300">
              <a:solidFill>
                <a:srgbClr val="000000"/>
              </a:solidFill>
            </a:endParaRPr>
          </a:p>
          <a:p>
            <a:r>
              <a:rPr lang="en-US" sz="1300">
                <a:solidFill>
                  <a:srgbClr val="000000"/>
                </a:solidFill>
              </a:rPr>
              <a:t>Williams Institute Report summary: </a:t>
            </a:r>
            <a:r>
              <a:rPr lang="en-US" sz="1300" u="sng">
                <a:solidFill>
                  <a:srgbClr val="000000"/>
                </a:solidFill>
                <a:hlinkClick r:id="rId5"/>
              </a:rPr>
              <a:t>https://williamsinstitute.law.ucla.edu/publications/ipv-sex-abuse-lgbt-people/</a:t>
            </a:r>
            <a:endParaRPr lang="en-US" sz="1300">
              <a:solidFill>
                <a:srgbClr val="000000"/>
              </a:solidFill>
            </a:endParaRPr>
          </a:p>
          <a:p>
            <a:pPr marL="0" indent="0">
              <a:buNone/>
            </a:pPr>
            <a:r>
              <a:rPr lang="en-US" sz="1300">
                <a:solidFill>
                  <a:srgbClr val="000000"/>
                </a:solidFill>
              </a:rPr>
              <a:t>Full report: </a:t>
            </a:r>
            <a:r>
              <a:rPr lang="en-US" sz="1300" u="sng">
                <a:solidFill>
                  <a:srgbClr val="000000"/>
                </a:solidFill>
                <a:hlinkClick r:id="rId6"/>
              </a:rPr>
              <a:t>https://williamsinstitute.law.ucla.edu/wp-content/uploads/IPV-Sexual-Abuse-Among-LGBT-Nov-2015.pdf</a:t>
            </a:r>
            <a:endParaRPr lang="en-US" sz="1300">
              <a:solidFill>
                <a:srgbClr val="000000"/>
              </a:solidFill>
            </a:endParaRPr>
          </a:p>
          <a:p>
            <a:endParaRPr lang="en-US" sz="1300">
              <a:solidFill>
                <a:srgbClr val="000000"/>
              </a:solidFill>
            </a:endParaRPr>
          </a:p>
          <a:p>
            <a:endParaRPr lang="en-US" sz="1300">
              <a:solidFill>
                <a:srgbClr val="000000"/>
              </a:solidFill>
            </a:endParaRPr>
          </a:p>
          <a:p>
            <a:endParaRPr lang="en-US" sz="1300">
              <a:solidFill>
                <a:srgbClr val="000000"/>
              </a:solidFill>
            </a:endParaRPr>
          </a:p>
        </p:txBody>
      </p:sp>
    </p:spTree>
    <p:extLst>
      <p:ext uri="{BB962C8B-B14F-4D97-AF65-F5344CB8AC3E}">
        <p14:creationId xmlns:p14="http://schemas.microsoft.com/office/powerpoint/2010/main" val="3322326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DFA567E-C809-4D4A-A601-4FC656DC02B0}"/>
              </a:ext>
            </a:extLst>
          </p:cNvPr>
          <p:cNvSpPr>
            <a:spLocks noGrp="1"/>
          </p:cNvSpPr>
          <p:nvPr>
            <p:ph idx="1"/>
          </p:nvPr>
        </p:nvSpPr>
        <p:spPr>
          <a:xfrm>
            <a:off x="4447308" y="591344"/>
            <a:ext cx="6906491" cy="5585619"/>
          </a:xfrm>
        </p:spPr>
        <p:txBody>
          <a:bodyPr anchor="ctr">
            <a:normAutofit/>
          </a:bodyPr>
          <a:lstStyle/>
          <a:p>
            <a:r>
              <a:rPr lang="en-US" dirty="0"/>
              <a:t>Training/break out Co-facilitators:</a:t>
            </a:r>
          </a:p>
          <a:p>
            <a:r>
              <a:rPr lang="en-US" dirty="0"/>
              <a:t>Mr. </a:t>
            </a:r>
            <a:r>
              <a:rPr lang="en-US" dirty="0" err="1"/>
              <a:t>Edrine</a:t>
            </a:r>
            <a:r>
              <a:rPr lang="en-US" dirty="0"/>
              <a:t> </a:t>
            </a:r>
            <a:r>
              <a:rPr lang="en-US" dirty="0" err="1"/>
              <a:t>Ddungu</a:t>
            </a:r>
            <a:endParaRPr lang="en-US" dirty="0"/>
          </a:p>
          <a:p>
            <a:r>
              <a:rPr lang="en-US" dirty="0"/>
              <a:t>Dr. Michael Orji</a:t>
            </a:r>
          </a:p>
          <a:p>
            <a:r>
              <a:rPr lang="en-US" dirty="0"/>
              <a:t>Dr. Victor Dike</a:t>
            </a:r>
          </a:p>
          <a:p>
            <a:r>
              <a:rPr lang="en-US" dirty="0"/>
              <a:t>Mr. Gustav Antwi</a:t>
            </a:r>
          </a:p>
          <a:p>
            <a:r>
              <a:rPr lang="en-US" dirty="0"/>
              <a:t>Mr. Michael Houston</a:t>
            </a:r>
          </a:p>
          <a:p>
            <a:r>
              <a:rPr lang="en-US" dirty="0"/>
              <a:t>Ms. Janice Wisdom </a:t>
            </a:r>
          </a:p>
          <a:p>
            <a:endParaRPr lang="en-US" dirty="0"/>
          </a:p>
        </p:txBody>
      </p:sp>
    </p:spTree>
    <p:extLst>
      <p:ext uri="{BB962C8B-B14F-4D97-AF65-F5344CB8AC3E}">
        <p14:creationId xmlns:p14="http://schemas.microsoft.com/office/powerpoint/2010/main" val="34641772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61F72-760F-3D47-BE82-E1FB3645B116}"/>
              </a:ext>
            </a:extLst>
          </p:cNvPr>
          <p:cNvSpPr>
            <a:spLocks noGrp="1"/>
          </p:cNvSpPr>
          <p:nvPr>
            <p:ph type="title"/>
          </p:nvPr>
        </p:nvSpPr>
        <p:spPr>
          <a:xfrm>
            <a:off x="525614" y="3209876"/>
            <a:ext cx="4425962" cy="2387600"/>
          </a:xfrm>
        </p:spPr>
        <p:txBody>
          <a:bodyPr vert="horz" lIns="91440" tIns="45720" rIns="91440" bIns="45720" rtlCol="0" anchor="b">
            <a:normAutofit fontScale="90000"/>
          </a:bodyPr>
          <a:lstStyle/>
          <a:p>
            <a:r>
              <a:rPr lang="en-US" sz="6000" b="1" i="1" dirty="0" err="1">
                <a:solidFill>
                  <a:srgbClr val="FFC000"/>
                </a:solidFill>
                <a:latin typeface="+mn-lt"/>
              </a:rPr>
              <a:t>Bijon</a:t>
            </a:r>
            <a:r>
              <a:rPr lang="en-US" sz="6000" b="1" i="1" dirty="0">
                <a:solidFill>
                  <a:srgbClr val="FFC000"/>
                </a:solidFill>
                <a:latin typeface="+mn-lt"/>
              </a:rPr>
              <a:t> Barnes </a:t>
            </a:r>
            <a:br>
              <a:rPr lang="en-US" sz="5300" b="1" i="1" dirty="0">
                <a:solidFill>
                  <a:srgbClr val="FFC000"/>
                </a:solidFill>
                <a:latin typeface="+mn-lt"/>
              </a:rPr>
            </a:br>
            <a:br>
              <a:rPr lang="en-US" sz="5300" b="1" i="1" dirty="0">
                <a:solidFill>
                  <a:srgbClr val="FFC000"/>
                </a:solidFill>
                <a:latin typeface="+mn-lt"/>
              </a:rPr>
            </a:br>
            <a:r>
              <a:rPr lang="en-US" sz="5300" b="1" i="1" dirty="0">
                <a:solidFill>
                  <a:srgbClr val="FFC000"/>
                </a:solidFill>
                <a:latin typeface="+mn-lt"/>
              </a:rPr>
              <a:t>Personal Story Video</a:t>
            </a:r>
          </a:p>
        </p:txBody>
      </p:sp>
      <p:pic>
        <p:nvPicPr>
          <p:cNvPr id="5" name="Picture 4">
            <a:extLst>
              <a:ext uri="{FF2B5EF4-FFF2-40B4-BE49-F238E27FC236}">
                <a16:creationId xmlns:a16="http://schemas.microsoft.com/office/drawing/2014/main" id="{9175D3E0-54C6-4C1C-A603-F1296E2AE98F}"/>
              </a:ext>
            </a:extLst>
          </p:cNvPr>
          <p:cNvPicPr>
            <a:picLocks noChangeAspect="1"/>
          </p:cNvPicPr>
          <p:nvPr/>
        </p:nvPicPr>
        <p:blipFill rotWithShape="1">
          <a:blip r:embed="rId3"/>
          <a:srcRect l="16328" r="20813" b="-2"/>
          <a:stretch/>
        </p:blipFill>
        <p:spPr>
          <a:xfrm>
            <a:off x="5733768" y="-1"/>
            <a:ext cx="6458232" cy="685800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p:spPr>
      </p:pic>
    </p:spTree>
    <p:extLst>
      <p:ext uri="{BB962C8B-B14F-4D97-AF65-F5344CB8AC3E}">
        <p14:creationId xmlns:p14="http://schemas.microsoft.com/office/powerpoint/2010/main" val="2108039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A8FB0-ECC7-7B4B-AD21-DB59170FAE8F}"/>
              </a:ext>
            </a:extLst>
          </p:cNvPr>
          <p:cNvSpPr>
            <a:spLocks noGrp="1"/>
          </p:cNvSpPr>
          <p:nvPr>
            <p:ph type="title"/>
          </p:nvPr>
        </p:nvSpPr>
        <p:spPr/>
        <p:txBody>
          <a:bodyPr/>
          <a:lstStyle/>
          <a:p>
            <a:pPr algn="ctr"/>
            <a:r>
              <a:rPr lang="en-US" b="1" i="1" dirty="0">
                <a:solidFill>
                  <a:srgbClr val="FFC000"/>
                </a:solidFill>
                <a:latin typeface="+mn-lt"/>
              </a:rPr>
              <a:t>Breakout Group</a:t>
            </a:r>
          </a:p>
        </p:txBody>
      </p:sp>
      <p:sp>
        <p:nvSpPr>
          <p:cNvPr id="3" name="Content Placeholder 2">
            <a:extLst>
              <a:ext uri="{FF2B5EF4-FFF2-40B4-BE49-F238E27FC236}">
                <a16:creationId xmlns:a16="http://schemas.microsoft.com/office/drawing/2014/main" id="{088A96AE-D564-9A46-AE7A-1E4041546E1D}"/>
              </a:ext>
            </a:extLst>
          </p:cNvPr>
          <p:cNvSpPr>
            <a:spLocks noGrp="1"/>
          </p:cNvSpPr>
          <p:nvPr>
            <p:ph idx="1"/>
          </p:nvPr>
        </p:nvSpPr>
        <p:spPr/>
        <p:txBody>
          <a:bodyPr>
            <a:normAutofit/>
          </a:bodyPr>
          <a:lstStyle/>
          <a:p>
            <a:endParaRPr lang="en-US" sz="4000" dirty="0"/>
          </a:p>
          <a:p>
            <a:r>
              <a:rPr lang="en-US" sz="4000" dirty="0"/>
              <a:t>How is domestic violence in the LGBTQ Black community acknowledged and responded to in your community? </a:t>
            </a:r>
          </a:p>
        </p:txBody>
      </p:sp>
    </p:spTree>
    <p:extLst>
      <p:ext uri="{BB962C8B-B14F-4D97-AF65-F5344CB8AC3E}">
        <p14:creationId xmlns:p14="http://schemas.microsoft.com/office/powerpoint/2010/main" val="42749694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B9ACC-ED7B-5C44-B215-29933FB760AB}"/>
              </a:ext>
            </a:extLst>
          </p:cNvPr>
          <p:cNvSpPr>
            <a:spLocks noGrp="1"/>
          </p:cNvSpPr>
          <p:nvPr>
            <p:ph type="title"/>
          </p:nvPr>
        </p:nvSpPr>
        <p:spPr/>
        <p:txBody>
          <a:bodyPr/>
          <a:lstStyle/>
          <a:p>
            <a:pPr algn="ctr"/>
            <a:r>
              <a:rPr lang="en-US" b="1" dirty="0">
                <a:solidFill>
                  <a:srgbClr val="FFC000"/>
                </a:solidFill>
                <a:latin typeface="+mn-lt"/>
              </a:rPr>
              <a:t>Dr. Chumley – Presentation Q &amp; A</a:t>
            </a:r>
          </a:p>
        </p:txBody>
      </p:sp>
      <p:pic>
        <p:nvPicPr>
          <p:cNvPr id="5" name="Content Placeholder 4">
            <a:extLst>
              <a:ext uri="{FF2B5EF4-FFF2-40B4-BE49-F238E27FC236}">
                <a16:creationId xmlns:a16="http://schemas.microsoft.com/office/drawing/2014/main" id="{376E720A-16A8-A64C-96CA-43FC5BA209D6}"/>
              </a:ext>
            </a:extLst>
          </p:cNvPr>
          <p:cNvPicPr>
            <a:picLocks noGrp="1" noChangeAspect="1"/>
          </p:cNvPicPr>
          <p:nvPr>
            <p:ph idx="1"/>
          </p:nvPr>
        </p:nvPicPr>
        <p:blipFill>
          <a:blip r:embed="rId3"/>
          <a:stretch>
            <a:fillRect/>
          </a:stretch>
        </p:blipFill>
        <p:spPr>
          <a:xfrm>
            <a:off x="4049485" y="1690688"/>
            <a:ext cx="3640627" cy="4711400"/>
          </a:xfrm>
        </p:spPr>
      </p:pic>
    </p:spTree>
    <p:extLst>
      <p:ext uri="{BB962C8B-B14F-4D97-AF65-F5344CB8AC3E}">
        <p14:creationId xmlns:p14="http://schemas.microsoft.com/office/powerpoint/2010/main" val="35150740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BA019-1CC1-C84F-946D-E07D03A01D4E}"/>
              </a:ext>
            </a:extLst>
          </p:cNvPr>
          <p:cNvSpPr>
            <a:spLocks noGrp="1"/>
          </p:cNvSpPr>
          <p:nvPr>
            <p:ph type="title"/>
          </p:nvPr>
        </p:nvSpPr>
        <p:spPr>
          <a:xfrm>
            <a:off x="411480" y="987552"/>
            <a:ext cx="4485861" cy="1088136"/>
          </a:xfrm>
        </p:spPr>
        <p:txBody>
          <a:bodyPr vert="horz" lIns="91440" tIns="45720" rIns="91440" bIns="45720" rtlCol="0" anchor="b">
            <a:normAutofit fontScale="90000"/>
          </a:bodyPr>
          <a:lstStyle/>
          <a:p>
            <a:pPr algn="ctr"/>
            <a:r>
              <a:rPr lang="en-US" sz="3400" b="1" i="1" dirty="0">
                <a:solidFill>
                  <a:srgbClr val="FFC000"/>
                </a:solidFill>
                <a:latin typeface="+mn-lt"/>
              </a:rPr>
              <a:t>Common Traits and Types of Abusive Partners</a:t>
            </a:r>
          </a:p>
        </p:txBody>
      </p:sp>
      <p:sp>
        <p:nvSpPr>
          <p:cNvPr id="17" name="Rectangle 16">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9D5F814-F896-D246-813B-4C0DA32C2D1F}"/>
              </a:ext>
            </a:extLst>
          </p:cNvPr>
          <p:cNvSpPr>
            <a:spLocks noGrp="1"/>
          </p:cNvSpPr>
          <p:nvPr>
            <p:ph sz="half" idx="1"/>
          </p:nvPr>
        </p:nvSpPr>
        <p:spPr>
          <a:xfrm>
            <a:off x="374003" y="2291095"/>
            <a:ext cx="4745138" cy="4087219"/>
          </a:xfrm>
        </p:spPr>
        <p:txBody>
          <a:bodyPr vert="horz" lIns="91440" tIns="45720" rIns="91440" bIns="45720" rtlCol="0" anchor="t">
            <a:normAutofit/>
          </a:bodyPr>
          <a:lstStyle/>
          <a:p>
            <a:endParaRPr lang="en-US" sz="1500" dirty="0"/>
          </a:p>
          <a:p>
            <a:r>
              <a:rPr lang="en-US" sz="1800" dirty="0"/>
              <a:t>Jealousy</a:t>
            </a:r>
          </a:p>
          <a:p>
            <a:r>
              <a:rPr lang="en-US" sz="1800" dirty="0"/>
              <a:t>Control</a:t>
            </a:r>
          </a:p>
          <a:p>
            <a:r>
              <a:rPr lang="en-US" sz="1800" dirty="0"/>
              <a:t>Lifestyle patterns</a:t>
            </a:r>
          </a:p>
          <a:p>
            <a:r>
              <a:rPr lang="en-US" sz="1800" dirty="0"/>
              <a:t>Abusive behavior</a:t>
            </a:r>
          </a:p>
          <a:p>
            <a:r>
              <a:rPr lang="en-US" sz="1800" dirty="0"/>
              <a:t>Pressures for sex</a:t>
            </a:r>
          </a:p>
          <a:p>
            <a:r>
              <a:rPr lang="en-US" sz="1800" dirty="0"/>
              <a:t>Blames others for their problems</a:t>
            </a:r>
          </a:p>
          <a:p>
            <a:r>
              <a:rPr lang="en-US" sz="1800" dirty="0"/>
              <a:t>Verbally dominant</a:t>
            </a:r>
          </a:p>
          <a:p>
            <a:r>
              <a:rPr lang="en-US" sz="1800" dirty="0"/>
              <a:t>Resists change, unwilling to compromise, inflexible</a:t>
            </a:r>
          </a:p>
          <a:p>
            <a:r>
              <a:rPr lang="en-US" sz="1800" dirty="0"/>
              <a:t>Sense of entitlement </a:t>
            </a:r>
          </a:p>
          <a:p>
            <a:endParaRPr lang="en-US" sz="1500" dirty="0"/>
          </a:p>
        </p:txBody>
      </p:sp>
      <p:pic>
        <p:nvPicPr>
          <p:cNvPr id="10" name="Content Placeholder 9" descr="Diagram&#10;&#10;Description automatically generated">
            <a:extLst>
              <a:ext uri="{FF2B5EF4-FFF2-40B4-BE49-F238E27FC236}">
                <a16:creationId xmlns:a16="http://schemas.microsoft.com/office/drawing/2014/main" id="{B6A7F2F0-E4B6-9646-B8C7-31E44556A92A}"/>
              </a:ext>
            </a:extLst>
          </p:cNvPr>
          <p:cNvPicPr>
            <a:picLocks noGrp="1" noChangeAspect="1"/>
          </p:cNvPicPr>
          <p:nvPr>
            <p:ph sz="half" idx="2"/>
          </p:nvPr>
        </p:nvPicPr>
        <p:blipFill rotWithShape="1">
          <a:blip r:embed="rId3"/>
          <a:srcRect b="820"/>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41132859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D7A17-2D94-6E4F-ADFD-75100069F3D0}"/>
              </a:ext>
            </a:extLst>
          </p:cNvPr>
          <p:cNvSpPr>
            <a:spLocks noGrp="1"/>
          </p:cNvSpPr>
          <p:nvPr>
            <p:ph type="title"/>
          </p:nvPr>
        </p:nvSpPr>
        <p:spPr>
          <a:xfrm>
            <a:off x="838200" y="268419"/>
            <a:ext cx="10515600" cy="706438"/>
          </a:xfrm>
        </p:spPr>
        <p:txBody>
          <a:bodyPr>
            <a:normAutofit/>
          </a:bodyPr>
          <a:lstStyle/>
          <a:p>
            <a:pPr algn="ctr"/>
            <a:r>
              <a:rPr lang="en-US" sz="3200" b="1" i="1" dirty="0">
                <a:solidFill>
                  <a:srgbClr val="FFC000"/>
                </a:solidFill>
                <a:latin typeface="+mn-lt"/>
                <a:cs typeface="Times New Roman" panose="02020603050405020304" pitchFamily="18" charset="0"/>
              </a:rPr>
              <a:t>COMMON TRAITS OF ABUSIVE PARTNER SCALE </a:t>
            </a:r>
          </a:p>
        </p:txBody>
      </p:sp>
      <p:sp>
        <p:nvSpPr>
          <p:cNvPr id="8" name="Content Placeholder 7">
            <a:extLst>
              <a:ext uri="{FF2B5EF4-FFF2-40B4-BE49-F238E27FC236}">
                <a16:creationId xmlns:a16="http://schemas.microsoft.com/office/drawing/2014/main" id="{F1A496F3-86C9-5D4F-BEED-D3FF87581FCA}"/>
              </a:ext>
            </a:extLst>
          </p:cNvPr>
          <p:cNvSpPr>
            <a:spLocks noGrp="1"/>
          </p:cNvSpPr>
          <p:nvPr>
            <p:ph idx="1"/>
          </p:nvPr>
        </p:nvSpPr>
        <p:spPr>
          <a:xfrm>
            <a:off x="838200" y="1214438"/>
            <a:ext cx="5257800" cy="4957762"/>
          </a:xfrm>
        </p:spPr>
        <p:txBody>
          <a:bodyPr>
            <a:noAutofit/>
          </a:bodyPr>
          <a:lstStyle/>
          <a:p>
            <a:r>
              <a:rPr lang="en-US" sz="2000" b="1" dirty="0">
                <a:cs typeface="Times New Roman" panose="02020603050405020304" pitchFamily="18" charset="0"/>
              </a:rPr>
              <a:t>Jealousy</a:t>
            </a:r>
            <a:r>
              <a:rPr lang="en-US" sz="2000" dirty="0">
                <a:cs typeface="Times New Roman" panose="02020603050405020304" pitchFamily="18" charset="0"/>
              </a:rPr>
              <a:t>: accuses partner of cheating; jealous of time spent with family or friends; stalking</a:t>
            </a:r>
          </a:p>
          <a:p>
            <a:r>
              <a:rPr lang="en-US" sz="2000" b="1" dirty="0">
                <a:cs typeface="Times New Roman" panose="02020603050405020304" pitchFamily="18" charset="0"/>
              </a:rPr>
              <a:t>Controlling behavior</a:t>
            </a:r>
            <a:r>
              <a:rPr lang="en-US" sz="2000" dirty="0">
                <a:cs typeface="Times New Roman" panose="02020603050405020304" pitchFamily="18" charset="0"/>
              </a:rPr>
              <a:t>: questions whereabouts under the guise that they are concerned about partners safety</a:t>
            </a:r>
          </a:p>
          <a:p>
            <a:r>
              <a:rPr lang="en-US" sz="2000" b="1" dirty="0">
                <a:cs typeface="Times New Roman" panose="02020603050405020304" pitchFamily="18" charset="0"/>
              </a:rPr>
              <a:t>Quick involvement</a:t>
            </a:r>
            <a:r>
              <a:rPr lang="en-US" sz="2000" dirty="0">
                <a:cs typeface="Times New Roman" panose="02020603050405020304" pitchFamily="18" charset="0"/>
              </a:rPr>
              <a:t>: know each other for less than six months before marriage, engagement, or cohabitating  </a:t>
            </a:r>
          </a:p>
          <a:p>
            <a:r>
              <a:rPr lang="en-US" sz="2000" b="1" dirty="0">
                <a:cs typeface="Times New Roman" panose="02020603050405020304" pitchFamily="18" charset="0"/>
              </a:rPr>
              <a:t>Unrealistic expectations</a:t>
            </a:r>
            <a:r>
              <a:rPr lang="en-US" sz="2000" dirty="0">
                <a:cs typeface="Times New Roman" panose="02020603050405020304" pitchFamily="18" charset="0"/>
              </a:rPr>
              <a:t>: expects partner to meet all their needs or to be the perfect spouse</a:t>
            </a:r>
          </a:p>
          <a:p>
            <a:r>
              <a:rPr lang="en-US" sz="2000" b="1" dirty="0">
                <a:cs typeface="Times New Roman" panose="02020603050405020304" pitchFamily="18" charset="0"/>
              </a:rPr>
              <a:t>Isolation: </a:t>
            </a:r>
            <a:r>
              <a:rPr lang="en-US" sz="2000" dirty="0">
                <a:cs typeface="Times New Roman" panose="02020603050405020304" pitchFamily="18" charset="0"/>
              </a:rPr>
              <a:t>cut off from all resources (family, friends, etc.</a:t>
            </a:r>
          </a:p>
          <a:p>
            <a:r>
              <a:rPr lang="en-US" sz="2000" b="1" dirty="0">
                <a:cs typeface="Times New Roman" panose="02020603050405020304" pitchFamily="18" charset="0"/>
              </a:rPr>
              <a:t>Cruelty to animals or children</a:t>
            </a:r>
          </a:p>
          <a:p>
            <a:r>
              <a:rPr lang="en-US" sz="2000" b="1" dirty="0">
                <a:cs typeface="Times New Roman" panose="02020603050405020304" pitchFamily="18" charset="0"/>
              </a:rPr>
              <a:t>Blames others for problems</a:t>
            </a:r>
          </a:p>
          <a:p>
            <a:endParaRPr lang="en-US" sz="1600" dirty="0">
              <a:latin typeface="Times New Roman" panose="02020603050405020304" pitchFamily="18" charset="0"/>
              <a:cs typeface="Times New Roman" panose="02020603050405020304" pitchFamily="18" charset="0"/>
            </a:endParaRPr>
          </a:p>
        </p:txBody>
      </p:sp>
      <p:sp>
        <p:nvSpPr>
          <p:cNvPr id="9" name="Content Placeholder 7">
            <a:extLst>
              <a:ext uri="{FF2B5EF4-FFF2-40B4-BE49-F238E27FC236}">
                <a16:creationId xmlns:a16="http://schemas.microsoft.com/office/drawing/2014/main" id="{8241B01A-20C8-1D43-8197-4677B864A1AE}"/>
              </a:ext>
            </a:extLst>
          </p:cNvPr>
          <p:cNvSpPr txBox="1">
            <a:spLocks/>
          </p:cNvSpPr>
          <p:nvPr/>
        </p:nvSpPr>
        <p:spPr>
          <a:xfrm>
            <a:off x="6096000" y="1214438"/>
            <a:ext cx="5257800" cy="52784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cs typeface="Times New Roman" panose="02020603050405020304" pitchFamily="18" charset="0"/>
              </a:rPr>
              <a:t>Blames others for feelings</a:t>
            </a:r>
          </a:p>
          <a:p>
            <a:r>
              <a:rPr lang="en-US" sz="2000" b="1" dirty="0">
                <a:cs typeface="Times New Roman" panose="02020603050405020304" pitchFamily="18" charset="0"/>
              </a:rPr>
              <a:t>Hypersensitivity:</a:t>
            </a:r>
            <a:r>
              <a:rPr lang="en-US" sz="2000" dirty="0">
                <a:cs typeface="Times New Roman" panose="02020603050405020304" pitchFamily="18" charset="0"/>
              </a:rPr>
              <a:t> easily insulted</a:t>
            </a:r>
            <a:endParaRPr lang="en-US" sz="2000" b="1" dirty="0">
              <a:cs typeface="Times New Roman" panose="02020603050405020304" pitchFamily="18" charset="0"/>
            </a:endParaRPr>
          </a:p>
          <a:p>
            <a:r>
              <a:rPr lang="en-US" sz="2000" b="1" dirty="0">
                <a:cs typeface="Times New Roman" panose="02020603050405020304" pitchFamily="18" charset="0"/>
              </a:rPr>
              <a:t>Verbal abuse: </a:t>
            </a:r>
            <a:r>
              <a:rPr lang="en-US" sz="2000" dirty="0">
                <a:cs typeface="Times New Roman" panose="02020603050405020304" pitchFamily="18" charset="0"/>
              </a:rPr>
              <a:t>name-calling, degrading, vulgar</a:t>
            </a:r>
          </a:p>
          <a:p>
            <a:r>
              <a:rPr lang="en-US" sz="2000" b="1" dirty="0">
                <a:cs typeface="Times New Roman" panose="02020603050405020304" pitchFamily="18" charset="0"/>
              </a:rPr>
              <a:t>Dr. Jekyll and Mr. Hyde: </a:t>
            </a:r>
            <a:r>
              <a:rPr lang="en-US" sz="2000" dirty="0">
                <a:cs typeface="Times New Roman" panose="02020603050405020304" pitchFamily="18" charset="0"/>
              </a:rPr>
              <a:t>sudden changes in mood</a:t>
            </a:r>
          </a:p>
          <a:p>
            <a:r>
              <a:rPr lang="en-US" sz="2000" b="1" dirty="0">
                <a:cs typeface="Times New Roman" panose="02020603050405020304" pitchFamily="18" charset="0"/>
              </a:rPr>
              <a:t>Rigid sex roles</a:t>
            </a:r>
            <a:r>
              <a:rPr lang="en-US" sz="2000" dirty="0">
                <a:cs typeface="Times New Roman" panose="02020603050405020304" pitchFamily="18" charset="0"/>
              </a:rPr>
              <a:t>: (mostly applies to heterosexual males): expects woman to serve him</a:t>
            </a:r>
          </a:p>
          <a:p>
            <a:r>
              <a:rPr lang="en-US" sz="2000" b="1" dirty="0">
                <a:cs typeface="Times New Roman" panose="02020603050405020304" pitchFamily="18" charset="0"/>
              </a:rPr>
              <a:t>Playful use of force in sex: </a:t>
            </a:r>
            <a:r>
              <a:rPr lang="en-US" sz="2000" dirty="0">
                <a:cs typeface="Times New Roman" panose="02020603050405020304" pitchFamily="18" charset="0"/>
              </a:rPr>
              <a:t>uses sulking or anger to manipulate partner to have sex; idea of rape is exciting</a:t>
            </a:r>
          </a:p>
          <a:p>
            <a:r>
              <a:rPr lang="en-US" sz="2000" b="1" dirty="0">
                <a:cs typeface="Times New Roman" panose="02020603050405020304" pitchFamily="18" charset="0"/>
              </a:rPr>
              <a:t>Exerts economic control</a:t>
            </a:r>
            <a:r>
              <a:rPr lang="en-US" sz="2000" dirty="0">
                <a:cs typeface="Times New Roman" panose="02020603050405020304" pitchFamily="18" charset="0"/>
              </a:rPr>
              <a:t>: controls money and access to resources</a:t>
            </a:r>
          </a:p>
          <a:p>
            <a:r>
              <a:rPr lang="en-US" sz="2000" b="1" dirty="0">
                <a:cs typeface="Times New Roman" panose="02020603050405020304" pitchFamily="18" charset="0"/>
              </a:rPr>
              <a:t>Engages in manipulative parenting</a:t>
            </a:r>
            <a:r>
              <a:rPr lang="en-US" sz="2000" dirty="0">
                <a:cs typeface="Times New Roman" panose="02020603050405020304" pitchFamily="18" charset="0"/>
              </a:rPr>
              <a:t>: uses children to gain power and control over partner</a:t>
            </a:r>
          </a:p>
        </p:txBody>
      </p:sp>
      <p:sp>
        <p:nvSpPr>
          <p:cNvPr id="10" name="Rectangle 9">
            <a:extLst>
              <a:ext uri="{FF2B5EF4-FFF2-40B4-BE49-F238E27FC236}">
                <a16:creationId xmlns:a16="http://schemas.microsoft.com/office/drawing/2014/main" id="{D0D9B4B4-81CC-674E-8996-492BC4551499}"/>
              </a:ext>
            </a:extLst>
          </p:cNvPr>
          <p:cNvSpPr/>
          <p:nvPr/>
        </p:nvSpPr>
        <p:spPr>
          <a:xfrm>
            <a:off x="676274" y="6312582"/>
            <a:ext cx="9896476" cy="276999"/>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Loosely adapted from: https://www.thehotline.org/healthy-relationships/relationship-spectrum/</a:t>
            </a:r>
          </a:p>
        </p:txBody>
      </p:sp>
      <p:sp>
        <p:nvSpPr>
          <p:cNvPr id="11" name="TextBox 10">
            <a:extLst>
              <a:ext uri="{FF2B5EF4-FFF2-40B4-BE49-F238E27FC236}">
                <a16:creationId xmlns:a16="http://schemas.microsoft.com/office/drawing/2014/main" id="{611D5707-8B35-CA4F-BD6E-4F676E9E34D0}"/>
              </a:ext>
            </a:extLst>
          </p:cNvPr>
          <p:cNvSpPr txBox="1"/>
          <p:nvPr/>
        </p:nvSpPr>
        <p:spPr>
          <a:xfrm>
            <a:off x="676274" y="6513510"/>
            <a:ext cx="10125075"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Loosely adapted from: https://www.calverthealth.org/personalhealth/crisisintervention/batter.htm</a:t>
            </a:r>
          </a:p>
        </p:txBody>
      </p:sp>
    </p:spTree>
    <p:extLst>
      <p:ext uri="{BB962C8B-B14F-4D97-AF65-F5344CB8AC3E}">
        <p14:creationId xmlns:p14="http://schemas.microsoft.com/office/powerpoint/2010/main" val="39441000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F0C3FF-40E6-AE48-B953-5E53614DF3F3}"/>
              </a:ext>
            </a:extLst>
          </p:cNvPr>
          <p:cNvSpPr>
            <a:spLocks noGrp="1"/>
          </p:cNvSpPr>
          <p:nvPr>
            <p:ph type="title"/>
          </p:nvPr>
        </p:nvSpPr>
        <p:spPr>
          <a:xfrm>
            <a:off x="640079" y="2053641"/>
            <a:ext cx="3669161" cy="2760098"/>
          </a:xfrm>
        </p:spPr>
        <p:txBody>
          <a:bodyPr>
            <a:normAutofit/>
          </a:bodyPr>
          <a:lstStyle/>
          <a:p>
            <a:r>
              <a:rPr lang="en-US" b="1" i="1" dirty="0">
                <a:solidFill>
                  <a:srgbClr val="FFC000"/>
                </a:solidFill>
                <a:latin typeface="+mn-lt"/>
              </a:rPr>
              <a:t>Abusive Partner Archetypes</a:t>
            </a:r>
          </a:p>
        </p:txBody>
      </p:sp>
      <p:sp>
        <p:nvSpPr>
          <p:cNvPr id="5" name="Content Placeholder 4">
            <a:extLst>
              <a:ext uri="{FF2B5EF4-FFF2-40B4-BE49-F238E27FC236}">
                <a16:creationId xmlns:a16="http://schemas.microsoft.com/office/drawing/2014/main" id="{FF4934B2-6A40-4445-96E9-061EDC0E7F97}"/>
              </a:ext>
            </a:extLst>
          </p:cNvPr>
          <p:cNvSpPr>
            <a:spLocks noGrp="1"/>
          </p:cNvSpPr>
          <p:nvPr>
            <p:ph idx="1"/>
          </p:nvPr>
        </p:nvSpPr>
        <p:spPr>
          <a:xfrm>
            <a:off x="6090574" y="801866"/>
            <a:ext cx="5306084" cy="5230634"/>
          </a:xfrm>
        </p:spPr>
        <p:txBody>
          <a:bodyPr anchor="ctr">
            <a:normAutofit/>
          </a:bodyPr>
          <a:lstStyle/>
          <a:p>
            <a:r>
              <a:rPr lang="en-US" sz="1900" b="1" dirty="0">
                <a:solidFill>
                  <a:srgbClr val="000000"/>
                </a:solidFill>
              </a:rPr>
              <a:t>The Player</a:t>
            </a:r>
          </a:p>
          <a:p>
            <a:pPr lvl="1"/>
            <a:r>
              <a:rPr lang="en-US" sz="1900" dirty="0">
                <a:solidFill>
                  <a:srgbClr val="000000"/>
                </a:solidFill>
              </a:rPr>
              <a:t>Macho</a:t>
            </a:r>
          </a:p>
          <a:p>
            <a:pPr lvl="1"/>
            <a:r>
              <a:rPr lang="en-US" sz="1900" dirty="0">
                <a:solidFill>
                  <a:srgbClr val="000000"/>
                </a:solidFill>
              </a:rPr>
              <a:t>Flirtatious, possessive, disrespectful toward women</a:t>
            </a:r>
          </a:p>
          <a:p>
            <a:pPr lvl="1"/>
            <a:r>
              <a:rPr lang="en-US" sz="1900" dirty="0">
                <a:solidFill>
                  <a:srgbClr val="000000"/>
                </a:solidFill>
              </a:rPr>
              <a:t>Treat like a sex object</a:t>
            </a:r>
          </a:p>
          <a:p>
            <a:r>
              <a:rPr lang="en-US" sz="1900" b="1" dirty="0">
                <a:solidFill>
                  <a:srgbClr val="000000"/>
                </a:solidFill>
              </a:rPr>
              <a:t>Dominating/Mr. Right</a:t>
            </a:r>
          </a:p>
          <a:p>
            <a:pPr lvl="1"/>
            <a:r>
              <a:rPr lang="en-US" sz="1900" dirty="0">
                <a:solidFill>
                  <a:srgbClr val="000000"/>
                </a:solidFill>
              </a:rPr>
              <a:t>Entitled, arrogant, condescending</a:t>
            </a:r>
          </a:p>
          <a:p>
            <a:pPr lvl="1"/>
            <a:r>
              <a:rPr lang="en-US" sz="1900" dirty="0">
                <a:solidFill>
                  <a:srgbClr val="000000"/>
                </a:solidFill>
              </a:rPr>
              <a:t>Ultimate authority on everything</a:t>
            </a:r>
          </a:p>
          <a:p>
            <a:pPr lvl="1"/>
            <a:r>
              <a:rPr lang="en-US" sz="1900" dirty="0">
                <a:solidFill>
                  <a:srgbClr val="000000"/>
                </a:solidFill>
              </a:rPr>
              <a:t>Demanding, threatening, intimidating, aggressive, manipulative</a:t>
            </a:r>
          </a:p>
          <a:p>
            <a:r>
              <a:rPr lang="en-US" sz="1900" b="1" dirty="0">
                <a:solidFill>
                  <a:srgbClr val="000000"/>
                </a:solidFill>
              </a:rPr>
              <a:t>The Victim/Mr. Sensitive</a:t>
            </a:r>
          </a:p>
          <a:p>
            <a:pPr lvl="1"/>
            <a:r>
              <a:rPr lang="en-US" sz="1900" dirty="0">
                <a:solidFill>
                  <a:srgbClr val="000000"/>
                </a:solidFill>
              </a:rPr>
              <a:t>Plays the victim</a:t>
            </a:r>
          </a:p>
          <a:p>
            <a:pPr lvl="1"/>
            <a:r>
              <a:rPr lang="en-US" sz="1900" dirty="0">
                <a:solidFill>
                  <a:srgbClr val="000000"/>
                </a:solidFill>
              </a:rPr>
              <a:t>Constantly misunderstood, bullied by everyone</a:t>
            </a:r>
          </a:p>
          <a:p>
            <a:pPr lvl="1"/>
            <a:r>
              <a:rPr lang="en-US" sz="1900" dirty="0">
                <a:solidFill>
                  <a:srgbClr val="000000"/>
                </a:solidFill>
              </a:rPr>
              <a:t>Complains life in general is unfair</a:t>
            </a:r>
          </a:p>
          <a:p>
            <a:pPr lvl="1"/>
            <a:r>
              <a:rPr lang="en-US" sz="1900" dirty="0">
                <a:solidFill>
                  <a:srgbClr val="000000"/>
                </a:solidFill>
              </a:rPr>
              <a:t>Blames others for problems</a:t>
            </a:r>
          </a:p>
          <a:p>
            <a:endParaRPr lang="en-US" sz="1900" dirty="0">
              <a:solidFill>
                <a:srgbClr val="000000"/>
              </a:solidFill>
            </a:endParaRPr>
          </a:p>
        </p:txBody>
      </p:sp>
    </p:spTree>
    <p:extLst>
      <p:ext uri="{BB962C8B-B14F-4D97-AF65-F5344CB8AC3E}">
        <p14:creationId xmlns:p14="http://schemas.microsoft.com/office/powerpoint/2010/main" val="21455774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2441ED1-BE49-4F31-BAAA-E5AA8898F35C}"/>
              </a:ext>
            </a:extLst>
          </p:cNvPr>
          <p:cNvSpPr>
            <a:spLocks noGrp="1"/>
          </p:cNvSpPr>
          <p:nvPr>
            <p:ph type="title"/>
          </p:nvPr>
        </p:nvSpPr>
        <p:spPr>
          <a:xfrm>
            <a:off x="934872" y="982272"/>
            <a:ext cx="3388419" cy="4560970"/>
          </a:xfrm>
        </p:spPr>
        <p:txBody>
          <a:bodyPr>
            <a:normAutofit/>
          </a:bodyPr>
          <a:lstStyle/>
          <a:p>
            <a:r>
              <a:rPr lang="en-US" sz="4000" b="1" i="1">
                <a:solidFill>
                  <a:srgbClr val="FFFFFF"/>
                </a:solidFill>
                <a:latin typeface="+mn-lt"/>
                <a:cs typeface="Times New Roman" panose="02020603050405020304" pitchFamily="18" charset="0"/>
              </a:rPr>
              <a:t>CULTURAL &amp; SOCIAL NORMS THAT MAY INFLUENCE ABUSE</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EBDC364A-3D3C-47C1-86FA-409851232B5F}"/>
              </a:ext>
            </a:extLst>
          </p:cNvPr>
          <p:cNvSpPr>
            <a:spLocks noGrp="1"/>
          </p:cNvSpPr>
          <p:nvPr>
            <p:ph idx="1"/>
          </p:nvPr>
        </p:nvSpPr>
        <p:spPr>
          <a:xfrm>
            <a:off x="5221862" y="1719618"/>
            <a:ext cx="5948831" cy="4334629"/>
          </a:xfrm>
        </p:spPr>
        <p:txBody>
          <a:bodyPr anchor="ctr">
            <a:normAutofit/>
          </a:bodyPr>
          <a:lstStyle/>
          <a:p>
            <a:r>
              <a:rPr lang="en-US" sz="1700">
                <a:solidFill>
                  <a:srgbClr val="FEFFFF"/>
                </a:solidFill>
                <a:cs typeface="Times New Roman" panose="02020603050405020304" pitchFamily="18" charset="0"/>
              </a:rPr>
              <a:t>Traditional beliefs –</a:t>
            </a:r>
          </a:p>
          <a:p>
            <a:pPr lvl="1"/>
            <a:r>
              <a:rPr lang="en-US" sz="1700">
                <a:solidFill>
                  <a:srgbClr val="FEFFFF"/>
                </a:solidFill>
                <a:cs typeface="Times New Roman" panose="02020603050405020304" pitchFamily="18" charset="0"/>
              </a:rPr>
              <a:t>Men have a right to control, or discipline women through physical means</a:t>
            </a:r>
          </a:p>
          <a:p>
            <a:pPr lvl="1"/>
            <a:r>
              <a:rPr lang="en-US" sz="1700">
                <a:solidFill>
                  <a:srgbClr val="FEFFFF"/>
                </a:solidFill>
                <a:cs typeface="Times New Roman" panose="02020603050405020304" pitchFamily="18" charset="0"/>
              </a:rPr>
              <a:t>A man has a right to assert power over a woman and is socially superior</a:t>
            </a:r>
          </a:p>
          <a:p>
            <a:pPr lvl="1"/>
            <a:r>
              <a:rPr lang="en-US" sz="1700">
                <a:solidFill>
                  <a:srgbClr val="FEFFFF"/>
                </a:solidFill>
                <a:cs typeface="Times New Roman" panose="02020603050405020304" pitchFamily="18" charset="0"/>
              </a:rPr>
              <a:t>Physical violence is an acceptable way to resolve conflicts, and reporting abuse is disrespectful</a:t>
            </a:r>
          </a:p>
          <a:p>
            <a:pPr lvl="1"/>
            <a:r>
              <a:rPr lang="en-US" sz="1700">
                <a:solidFill>
                  <a:srgbClr val="FEFFFF"/>
                </a:solidFill>
                <a:cs typeface="Times New Roman" panose="02020603050405020304" pitchFamily="18" charset="0"/>
              </a:rPr>
              <a:t>Cultural degradation of women.</a:t>
            </a:r>
          </a:p>
          <a:p>
            <a:pPr lvl="1"/>
            <a:r>
              <a:rPr lang="en-US" sz="1700">
                <a:solidFill>
                  <a:srgbClr val="FEFFFF"/>
                </a:solidFill>
                <a:cs typeface="Times New Roman" panose="02020603050405020304" pitchFamily="18" charset="0"/>
              </a:rPr>
              <a:t>Community and family  disapproval of divorce </a:t>
            </a:r>
          </a:p>
          <a:p>
            <a:pPr lvl="1"/>
            <a:r>
              <a:rPr lang="en-US" sz="1700">
                <a:solidFill>
                  <a:srgbClr val="FEFFFF"/>
                </a:solidFill>
                <a:cs typeface="Times New Roman" panose="02020603050405020304" pitchFamily="18" charset="0"/>
              </a:rPr>
              <a:t>A woman is responsible for making a marriage work </a:t>
            </a:r>
          </a:p>
          <a:p>
            <a:pPr lvl="1"/>
            <a:r>
              <a:rPr lang="en-US" sz="1700">
                <a:solidFill>
                  <a:srgbClr val="FEFFFF"/>
                </a:solidFill>
                <a:cs typeface="Times New Roman" panose="02020603050405020304" pitchFamily="18" charset="0"/>
              </a:rPr>
              <a:t>Grown up with it, that is all they know</a:t>
            </a:r>
          </a:p>
          <a:p>
            <a:pPr lvl="1"/>
            <a:r>
              <a:rPr lang="en-US" sz="1700">
                <a:solidFill>
                  <a:srgbClr val="FEFFFF"/>
                </a:solidFill>
                <a:cs typeface="Times New Roman" panose="02020603050405020304" pitchFamily="18" charset="0"/>
              </a:rPr>
              <a:t>Women should be quiet and submissive</a:t>
            </a:r>
          </a:p>
          <a:p>
            <a:pPr lvl="1"/>
            <a:r>
              <a:rPr lang="en-US" sz="1700">
                <a:solidFill>
                  <a:srgbClr val="FEFFFF"/>
                </a:solidFill>
                <a:cs typeface="Times New Roman" panose="02020603050405020304" pitchFamily="18" charset="0"/>
              </a:rPr>
              <a:t>Divorce is not attainable</a:t>
            </a:r>
          </a:p>
          <a:p>
            <a:pPr lvl="1"/>
            <a:r>
              <a:rPr lang="en-US" sz="1700">
                <a:solidFill>
                  <a:srgbClr val="FEFFFF"/>
                </a:solidFill>
                <a:cs typeface="Times New Roman" panose="02020603050405020304" pitchFamily="18" charset="0"/>
              </a:rPr>
              <a:t>Gender role differences contribute to relationship conflict</a:t>
            </a:r>
          </a:p>
          <a:p>
            <a:endParaRPr lang="en-US" sz="1700">
              <a:solidFill>
                <a:srgbClr val="FEFFFF"/>
              </a:solidFill>
            </a:endParaRPr>
          </a:p>
        </p:txBody>
      </p:sp>
    </p:spTree>
    <p:extLst>
      <p:ext uri="{BB962C8B-B14F-4D97-AF65-F5344CB8AC3E}">
        <p14:creationId xmlns:p14="http://schemas.microsoft.com/office/powerpoint/2010/main" val="21170196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81CAB77-6377-43C8-BC97-A29C1685DE05}"/>
              </a:ext>
            </a:extLst>
          </p:cNvPr>
          <p:cNvSpPr>
            <a:spLocks noGrp="1"/>
          </p:cNvSpPr>
          <p:nvPr>
            <p:ph type="title"/>
          </p:nvPr>
        </p:nvSpPr>
        <p:spPr>
          <a:xfrm>
            <a:off x="958506" y="800392"/>
            <a:ext cx="10264697" cy="1212102"/>
          </a:xfrm>
        </p:spPr>
        <p:txBody>
          <a:bodyPr>
            <a:normAutofit/>
          </a:bodyPr>
          <a:lstStyle/>
          <a:p>
            <a:r>
              <a:rPr lang="en-US" sz="4000" b="1" i="1" dirty="0">
                <a:solidFill>
                  <a:srgbClr val="FFFFFF"/>
                </a:solidFill>
                <a:latin typeface="+mn-lt"/>
                <a:cs typeface="Times New Roman" panose="02020603050405020304" pitchFamily="18" charset="0"/>
              </a:rPr>
              <a:t>Other influences/reasons for abuse</a:t>
            </a:r>
          </a:p>
        </p:txBody>
      </p:sp>
      <p:sp>
        <p:nvSpPr>
          <p:cNvPr id="3" name="Content Placeholder 2">
            <a:extLst>
              <a:ext uri="{FF2B5EF4-FFF2-40B4-BE49-F238E27FC236}">
                <a16:creationId xmlns:a16="http://schemas.microsoft.com/office/drawing/2014/main" id="{6AD4BD32-2B30-4ADE-B208-BFAAAB6EE581}"/>
              </a:ext>
            </a:extLst>
          </p:cNvPr>
          <p:cNvSpPr>
            <a:spLocks noGrp="1"/>
          </p:cNvSpPr>
          <p:nvPr>
            <p:ph idx="1"/>
          </p:nvPr>
        </p:nvSpPr>
        <p:spPr>
          <a:xfrm>
            <a:off x="1367624" y="2490436"/>
            <a:ext cx="9708995" cy="3567173"/>
          </a:xfrm>
        </p:spPr>
        <p:txBody>
          <a:bodyPr anchor="ctr">
            <a:normAutofit/>
          </a:bodyPr>
          <a:lstStyle/>
          <a:p>
            <a:pPr lvl="1"/>
            <a:r>
              <a:rPr lang="en-US" sz="2000" dirty="0">
                <a:cs typeface="Times New Roman" panose="02020603050405020304" pitchFamily="18" charset="0"/>
              </a:rPr>
              <a:t>Changes in </a:t>
            </a:r>
            <a:r>
              <a:rPr lang="en-US" sz="2000" dirty="0">
                <a:solidFill>
                  <a:srgbClr val="FFC000"/>
                </a:solidFill>
                <a:cs typeface="Times New Roman" panose="02020603050405020304" pitchFamily="18" charset="0"/>
              </a:rPr>
              <a:t>gender roles and responsibilities</a:t>
            </a:r>
            <a:r>
              <a:rPr lang="en-US" sz="2000" dirty="0">
                <a:cs typeface="Times New Roman" panose="02020603050405020304" pitchFamily="18" charset="0"/>
              </a:rPr>
              <a:t>. </a:t>
            </a:r>
          </a:p>
          <a:p>
            <a:pPr lvl="2"/>
            <a:r>
              <a:rPr lang="en-US" dirty="0">
                <a:cs typeface="Times New Roman" panose="02020603050405020304" pitchFamily="18" charset="0"/>
              </a:rPr>
              <a:t>As women became financially independent, men seek to decrease sense of financial impotence and to regain control through violence. </a:t>
            </a:r>
          </a:p>
          <a:p>
            <a:pPr lvl="2"/>
            <a:r>
              <a:rPr lang="en-US" dirty="0">
                <a:cs typeface="Times New Roman" panose="02020603050405020304" pitchFamily="18" charset="0"/>
              </a:rPr>
              <a:t>The more independent women were, the more likely they were to experience both psychological and physical abuse from their partners.</a:t>
            </a:r>
          </a:p>
          <a:p>
            <a:pPr lvl="1"/>
            <a:r>
              <a:rPr lang="en-US" sz="2000" dirty="0">
                <a:solidFill>
                  <a:srgbClr val="FFC000"/>
                </a:solidFill>
                <a:cs typeface="Times New Roman" panose="02020603050405020304" pitchFamily="18" charset="0"/>
              </a:rPr>
              <a:t>Demographic</a:t>
            </a:r>
            <a:r>
              <a:rPr lang="en-US" sz="2000" dirty="0">
                <a:cs typeface="Times New Roman" panose="02020603050405020304" pitchFamily="18" charset="0"/>
              </a:rPr>
              <a:t> influence</a:t>
            </a:r>
          </a:p>
          <a:p>
            <a:pPr lvl="2"/>
            <a:r>
              <a:rPr lang="en-US" dirty="0">
                <a:cs typeface="Times New Roman" panose="02020603050405020304" pitchFamily="18" charset="0"/>
              </a:rPr>
              <a:t>High likelihood of DV amongst married couples with low income relationships in which the male partner is either underemployed or unemployed, or when a couple is living in a poor neighborhood.</a:t>
            </a:r>
          </a:p>
          <a:p>
            <a:pPr lvl="1"/>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https://</a:t>
            </a:r>
            <a:r>
              <a:rPr lang="en-US" sz="2000" dirty="0" err="1">
                <a:latin typeface="Times New Roman" panose="02020603050405020304" pitchFamily="18" charset="0"/>
                <a:cs typeface="Times New Roman" panose="02020603050405020304" pitchFamily="18" charset="0"/>
              </a:rPr>
              <a:t>www.ncbi.nlm.nih.gov</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pmc</a:t>
            </a:r>
            <a:r>
              <a:rPr lang="en-US" sz="2000" dirty="0">
                <a:latin typeface="Times New Roman" panose="02020603050405020304" pitchFamily="18" charset="0"/>
                <a:cs typeface="Times New Roman" panose="02020603050405020304" pitchFamily="18" charset="0"/>
              </a:rPr>
              <a:t>/articles/PMC3666039/</a:t>
            </a:r>
          </a:p>
          <a:p>
            <a:endParaRPr lang="en-US" sz="2000" dirty="0"/>
          </a:p>
        </p:txBody>
      </p:sp>
    </p:spTree>
    <p:extLst>
      <p:ext uri="{BB962C8B-B14F-4D97-AF65-F5344CB8AC3E}">
        <p14:creationId xmlns:p14="http://schemas.microsoft.com/office/powerpoint/2010/main" val="422377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2FB7-3C4A-D24D-A6D6-63448D6EA923}"/>
              </a:ext>
            </a:extLst>
          </p:cNvPr>
          <p:cNvSpPr>
            <a:spLocks noGrp="1"/>
          </p:cNvSpPr>
          <p:nvPr>
            <p:ph type="title"/>
          </p:nvPr>
        </p:nvSpPr>
        <p:spPr/>
        <p:txBody>
          <a:bodyPr>
            <a:normAutofit/>
          </a:bodyPr>
          <a:lstStyle/>
          <a:p>
            <a:pPr algn="ctr"/>
            <a:r>
              <a:rPr lang="en-US" sz="3600" b="1" i="1" dirty="0">
                <a:solidFill>
                  <a:srgbClr val="FFC000"/>
                </a:solidFill>
                <a:latin typeface="+mn-lt"/>
              </a:rPr>
              <a:t>Distinguishing Between Black Cultural Orientations and Abuse or Denial Considerations</a:t>
            </a:r>
          </a:p>
        </p:txBody>
      </p:sp>
      <p:sp>
        <p:nvSpPr>
          <p:cNvPr id="5" name="Text Placeholder 4">
            <a:extLst>
              <a:ext uri="{FF2B5EF4-FFF2-40B4-BE49-F238E27FC236}">
                <a16:creationId xmlns:a16="http://schemas.microsoft.com/office/drawing/2014/main" id="{5FD6E74D-DD2E-1D47-A57F-55472563AE8B}"/>
              </a:ext>
            </a:extLst>
          </p:cNvPr>
          <p:cNvSpPr>
            <a:spLocks noGrp="1"/>
          </p:cNvSpPr>
          <p:nvPr>
            <p:ph type="body" idx="1"/>
          </p:nvPr>
        </p:nvSpPr>
        <p:spPr/>
        <p:txBody>
          <a:bodyPr/>
          <a:lstStyle/>
          <a:p>
            <a:r>
              <a:rPr lang="en-US" dirty="0">
                <a:solidFill>
                  <a:srgbClr val="FFC000"/>
                </a:solidFill>
              </a:rPr>
              <a:t>Black Cultural Issues</a:t>
            </a:r>
          </a:p>
        </p:txBody>
      </p:sp>
      <p:sp>
        <p:nvSpPr>
          <p:cNvPr id="6" name="Content Placeholder 5">
            <a:extLst>
              <a:ext uri="{FF2B5EF4-FFF2-40B4-BE49-F238E27FC236}">
                <a16:creationId xmlns:a16="http://schemas.microsoft.com/office/drawing/2014/main" id="{1F6BB3E4-DA26-584F-B7FB-0D7E32AB605F}"/>
              </a:ext>
            </a:extLst>
          </p:cNvPr>
          <p:cNvSpPr>
            <a:spLocks noGrp="1"/>
          </p:cNvSpPr>
          <p:nvPr>
            <p:ph sz="half" idx="2"/>
          </p:nvPr>
        </p:nvSpPr>
        <p:spPr/>
        <p:txBody>
          <a:bodyPr>
            <a:normAutofit fontScale="77500" lnSpcReduction="20000"/>
          </a:bodyPr>
          <a:lstStyle/>
          <a:p>
            <a:r>
              <a:rPr lang="en-US" dirty="0"/>
              <a:t>Collectivist culture and  identity</a:t>
            </a:r>
          </a:p>
          <a:p>
            <a:pPr lvl="1"/>
            <a:r>
              <a:rPr lang="en-US" dirty="0"/>
              <a:t>Focus on family as central/core identity</a:t>
            </a:r>
          </a:p>
          <a:p>
            <a:r>
              <a:rPr lang="en-US" dirty="0"/>
              <a:t>Focus on spirituality  </a:t>
            </a:r>
          </a:p>
          <a:p>
            <a:endParaRPr lang="en-US" dirty="0"/>
          </a:p>
          <a:p>
            <a:endParaRPr lang="en-US" dirty="0"/>
          </a:p>
          <a:p>
            <a:r>
              <a:rPr lang="en-US" dirty="0"/>
              <a:t>Statistically Black people are less economically privileged in a racist society</a:t>
            </a:r>
          </a:p>
          <a:p>
            <a:r>
              <a:rPr lang="en-US" dirty="0"/>
              <a:t>Respect for elders</a:t>
            </a:r>
          </a:p>
        </p:txBody>
      </p:sp>
      <p:sp>
        <p:nvSpPr>
          <p:cNvPr id="7" name="Text Placeholder 6">
            <a:extLst>
              <a:ext uri="{FF2B5EF4-FFF2-40B4-BE49-F238E27FC236}">
                <a16:creationId xmlns:a16="http://schemas.microsoft.com/office/drawing/2014/main" id="{18874FB5-F134-DC43-AA81-D5B7A5CE6885}"/>
              </a:ext>
            </a:extLst>
          </p:cNvPr>
          <p:cNvSpPr>
            <a:spLocks noGrp="1"/>
          </p:cNvSpPr>
          <p:nvPr>
            <p:ph type="body" sz="quarter" idx="3"/>
          </p:nvPr>
        </p:nvSpPr>
        <p:spPr/>
        <p:txBody>
          <a:bodyPr/>
          <a:lstStyle/>
          <a:p>
            <a:r>
              <a:rPr lang="en-US" dirty="0">
                <a:solidFill>
                  <a:srgbClr val="FFC000"/>
                </a:solidFill>
              </a:rPr>
              <a:t>Denial of Abuse</a:t>
            </a:r>
          </a:p>
        </p:txBody>
      </p:sp>
      <p:sp>
        <p:nvSpPr>
          <p:cNvPr id="8" name="Content Placeholder 7">
            <a:extLst>
              <a:ext uri="{FF2B5EF4-FFF2-40B4-BE49-F238E27FC236}">
                <a16:creationId xmlns:a16="http://schemas.microsoft.com/office/drawing/2014/main" id="{83970B57-1FF3-8941-9627-6115842A0104}"/>
              </a:ext>
            </a:extLst>
          </p:cNvPr>
          <p:cNvSpPr>
            <a:spLocks noGrp="1"/>
          </p:cNvSpPr>
          <p:nvPr>
            <p:ph sz="quarter" idx="4"/>
          </p:nvPr>
        </p:nvSpPr>
        <p:spPr/>
        <p:txBody>
          <a:bodyPr>
            <a:normAutofit fontScale="77500" lnSpcReduction="20000"/>
          </a:bodyPr>
          <a:lstStyle/>
          <a:p>
            <a:r>
              <a:rPr lang="en-US" dirty="0"/>
              <a:t>Acceptance of male dominance and control to the extent that control and abuse are normalized</a:t>
            </a:r>
          </a:p>
          <a:p>
            <a:r>
              <a:rPr lang="en-US" dirty="0"/>
              <a:t>Belief that faith will deliver an abused person from abuse which then fosters helplessness</a:t>
            </a:r>
          </a:p>
          <a:p>
            <a:r>
              <a:rPr lang="en-US" dirty="0"/>
              <a:t>More economically dependent on intimate partners who made provide or control financial resources</a:t>
            </a:r>
          </a:p>
          <a:p>
            <a:r>
              <a:rPr lang="en-US" dirty="0"/>
              <a:t>More difficult to spot and respond to abuse of an elder due to deferential relationships between younger people and elders </a:t>
            </a:r>
          </a:p>
        </p:txBody>
      </p:sp>
    </p:spTree>
    <p:extLst>
      <p:ext uri="{BB962C8B-B14F-4D97-AF65-F5344CB8AC3E}">
        <p14:creationId xmlns:p14="http://schemas.microsoft.com/office/powerpoint/2010/main" val="4205424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0616-4F61-3842-87FC-AEDFD2D596A5}"/>
              </a:ext>
            </a:extLst>
          </p:cNvPr>
          <p:cNvSpPr>
            <a:spLocks noGrp="1"/>
          </p:cNvSpPr>
          <p:nvPr>
            <p:ph type="title"/>
          </p:nvPr>
        </p:nvSpPr>
        <p:spPr/>
        <p:txBody>
          <a:bodyPr/>
          <a:lstStyle/>
          <a:p>
            <a:pPr algn="ctr"/>
            <a:r>
              <a:rPr lang="en-US" b="1" i="1" dirty="0">
                <a:solidFill>
                  <a:srgbClr val="FFC000"/>
                </a:solidFill>
                <a:latin typeface="+mn-lt"/>
              </a:rPr>
              <a:t>Adaptive vs. Maladaptive Coping</a:t>
            </a:r>
          </a:p>
        </p:txBody>
      </p:sp>
      <p:sp>
        <p:nvSpPr>
          <p:cNvPr id="5" name="Text Placeholder 4">
            <a:extLst>
              <a:ext uri="{FF2B5EF4-FFF2-40B4-BE49-F238E27FC236}">
                <a16:creationId xmlns:a16="http://schemas.microsoft.com/office/drawing/2014/main" id="{FE2492F0-5DD2-544A-8391-088A7D63DDA4}"/>
              </a:ext>
            </a:extLst>
          </p:cNvPr>
          <p:cNvSpPr>
            <a:spLocks noGrp="1"/>
          </p:cNvSpPr>
          <p:nvPr>
            <p:ph type="body" idx="1"/>
          </p:nvPr>
        </p:nvSpPr>
        <p:spPr/>
        <p:txBody>
          <a:bodyPr/>
          <a:lstStyle/>
          <a:p>
            <a:r>
              <a:rPr lang="en-US" dirty="0"/>
              <a:t>Adaptive</a:t>
            </a:r>
          </a:p>
        </p:txBody>
      </p:sp>
      <p:graphicFrame>
        <p:nvGraphicFramePr>
          <p:cNvPr id="10" name="Content Placeholder 5">
            <a:extLst>
              <a:ext uri="{FF2B5EF4-FFF2-40B4-BE49-F238E27FC236}">
                <a16:creationId xmlns:a16="http://schemas.microsoft.com/office/drawing/2014/main" id="{1425AC15-FF10-438B-AA73-A057666B953B}"/>
              </a:ext>
            </a:extLst>
          </p:cNvPr>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a:extLst>
              <a:ext uri="{FF2B5EF4-FFF2-40B4-BE49-F238E27FC236}">
                <a16:creationId xmlns:a16="http://schemas.microsoft.com/office/drawing/2014/main" id="{F764912C-2CBA-8740-A755-80DAFD62CC33}"/>
              </a:ext>
            </a:extLst>
          </p:cNvPr>
          <p:cNvSpPr>
            <a:spLocks noGrp="1"/>
          </p:cNvSpPr>
          <p:nvPr>
            <p:ph type="body" sz="quarter" idx="3"/>
          </p:nvPr>
        </p:nvSpPr>
        <p:spPr/>
        <p:txBody>
          <a:bodyPr/>
          <a:lstStyle/>
          <a:p>
            <a:r>
              <a:rPr lang="en-US" dirty="0"/>
              <a:t>Maladaptive</a:t>
            </a:r>
          </a:p>
        </p:txBody>
      </p:sp>
      <p:sp>
        <p:nvSpPr>
          <p:cNvPr id="8" name="Content Placeholder 7">
            <a:extLst>
              <a:ext uri="{FF2B5EF4-FFF2-40B4-BE49-F238E27FC236}">
                <a16:creationId xmlns:a16="http://schemas.microsoft.com/office/drawing/2014/main" id="{1A62EFEA-B020-CF4E-A8B6-0317B7A45B06}"/>
              </a:ext>
            </a:extLst>
          </p:cNvPr>
          <p:cNvSpPr>
            <a:spLocks noGrp="1"/>
          </p:cNvSpPr>
          <p:nvPr>
            <p:ph sz="quarter" idx="4"/>
          </p:nvPr>
        </p:nvSpPr>
        <p:spPr/>
        <p:txBody>
          <a:bodyPr>
            <a:normAutofit/>
          </a:bodyPr>
          <a:lstStyle/>
          <a:p>
            <a:r>
              <a:rPr lang="en-US" dirty="0"/>
              <a:t>Silence and secrecy</a:t>
            </a:r>
          </a:p>
          <a:p>
            <a:r>
              <a:rPr lang="en-US" dirty="0"/>
              <a:t>Avoidance</a:t>
            </a:r>
          </a:p>
          <a:p>
            <a:pPr lvl="1"/>
            <a:r>
              <a:rPr lang="en-US" dirty="0"/>
              <a:t>Hope it will go away</a:t>
            </a:r>
          </a:p>
          <a:p>
            <a:r>
              <a:rPr lang="en-US" dirty="0"/>
              <a:t>Denial</a:t>
            </a:r>
          </a:p>
          <a:p>
            <a:r>
              <a:rPr lang="en-US" dirty="0"/>
              <a:t>Give them one more chance without taking action</a:t>
            </a:r>
          </a:p>
          <a:p>
            <a:r>
              <a:rPr lang="en-US" dirty="0"/>
              <a:t>Enduring pain</a:t>
            </a:r>
          </a:p>
          <a:p>
            <a:pPr marL="0" indent="0">
              <a:buNone/>
            </a:pPr>
            <a:endParaRPr lang="en-US" dirty="0"/>
          </a:p>
        </p:txBody>
      </p:sp>
    </p:spTree>
    <p:extLst>
      <p:ext uri="{BB962C8B-B14F-4D97-AF65-F5344CB8AC3E}">
        <p14:creationId xmlns:p14="http://schemas.microsoft.com/office/powerpoint/2010/main" val="951500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301A99E-27FF-4BA3-A401-615E9446E91C}"/>
              </a:ext>
            </a:extLst>
          </p:cNvPr>
          <p:cNvSpPr>
            <a:spLocks noGrp="1"/>
          </p:cNvSpPr>
          <p:nvPr>
            <p:ph idx="1"/>
          </p:nvPr>
        </p:nvSpPr>
        <p:spPr>
          <a:xfrm>
            <a:off x="4447308" y="591344"/>
            <a:ext cx="6906491" cy="5585619"/>
          </a:xfrm>
        </p:spPr>
        <p:txBody>
          <a:bodyPr anchor="ctr">
            <a:normAutofit lnSpcReduction="10000"/>
          </a:bodyPr>
          <a:lstStyle/>
          <a:p>
            <a:r>
              <a:rPr lang="en-US" sz="2200" dirty="0"/>
              <a:t>Guest Speakers:</a:t>
            </a:r>
          </a:p>
          <a:p>
            <a:pPr marL="0" indent="0">
              <a:buNone/>
            </a:pPr>
            <a:r>
              <a:rPr lang="en-US" sz="2200" dirty="0"/>
              <a:t> </a:t>
            </a:r>
          </a:p>
          <a:p>
            <a:r>
              <a:rPr lang="en-US" sz="2200" dirty="0"/>
              <a:t>Dr. Ali </a:t>
            </a:r>
            <a:r>
              <a:rPr lang="en-US" sz="2200" dirty="0" err="1"/>
              <a:t>Meatchem</a:t>
            </a:r>
            <a:endParaRPr lang="en-US" sz="2200" dirty="0"/>
          </a:p>
          <a:p>
            <a:r>
              <a:rPr lang="en-US" sz="2200" dirty="0"/>
              <a:t>Dr. </a:t>
            </a:r>
            <a:r>
              <a:rPr lang="en-US" sz="2200" dirty="0" err="1"/>
              <a:t>Kristee</a:t>
            </a:r>
            <a:r>
              <a:rPr lang="en-US" sz="2200" dirty="0"/>
              <a:t> </a:t>
            </a:r>
            <a:r>
              <a:rPr lang="en-US" sz="2200" dirty="0" err="1"/>
              <a:t>Haggins</a:t>
            </a:r>
            <a:endParaRPr lang="en-US" sz="2200" dirty="0"/>
          </a:p>
          <a:p>
            <a:r>
              <a:rPr lang="en-US" sz="2200" dirty="0"/>
              <a:t>Dr. Elizabeth </a:t>
            </a:r>
            <a:r>
              <a:rPr lang="en-US" sz="2200" dirty="0" err="1"/>
              <a:t>Mukiibi</a:t>
            </a:r>
            <a:endParaRPr lang="en-US" sz="2200" dirty="0"/>
          </a:p>
          <a:p>
            <a:r>
              <a:rPr lang="en-US" sz="2200" dirty="0"/>
              <a:t>Attorney Rebecca </a:t>
            </a:r>
            <a:r>
              <a:rPr lang="en-US" sz="2200" dirty="0" err="1"/>
              <a:t>Ihejirika</a:t>
            </a:r>
            <a:endParaRPr lang="en-US" sz="2200" dirty="0"/>
          </a:p>
          <a:p>
            <a:r>
              <a:rPr lang="en-US" sz="2200" dirty="0"/>
              <a:t>Ms. Franca </a:t>
            </a:r>
            <a:r>
              <a:rPr lang="en-US" sz="2200" dirty="0" err="1"/>
              <a:t>Umeh</a:t>
            </a:r>
            <a:endParaRPr lang="en-US" sz="2200" dirty="0"/>
          </a:p>
          <a:p>
            <a:r>
              <a:rPr lang="en-US" sz="2200" dirty="0"/>
              <a:t>Ms. </a:t>
            </a:r>
            <a:r>
              <a:rPr lang="en-US" sz="2200" dirty="0" err="1"/>
              <a:t>Jamilia</a:t>
            </a:r>
            <a:r>
              <a:rPr lang="en-US" sz="2200" dirty="0"/>
              <a:t> Land</a:t>
            </a:r>
          </a:p>
          <a:p>
            <a:r>
              <a:rPr lang="en-US" sz="2200" dirty="0"/>
              <a:t>Ms. Tracie Stafford</a:t>
            </a:r>
          </a:p>
          <a:p>
            <a:r>
              <a:rPr lang="en-US" sz="2200" dirty="0"/>
              <a:t>Dr. Danielle </a:t>
            </a:r>
            <a:r>
              <a:rPr lang="en-US" sz="2200" dirty="0" err="1"/>
              <a:t>Slakoff</a:t>
            </a:r>
            <a:endParaRPr lang="en-US" sz="2200" dirty="0"/>
          </a:p>
          <a:p>
            <a:r>
              <a:rPr lang="en-US" sz="2200" dirty="0"/>
              <a:t>Dr. Jocelyn Garrick</a:t>
            </a:r>
          </a:p>
          <a:p>
            <a:r>
              <a:rPr lang="en-US" sz="2200" dirty="0" err="1"/>
              <a:t>Bijon</a:t>
            </a:r>
            <a:r>
              <a:rPr lang="en-US" sz="2200" dirty="0"/>
              <a:t> Barnes</a:t>
            </a:r>
          </a:p>
          <a:p>
            <a:r>
              <a:rPr lang="en-US" sz="2200" dirty="0"/>
              <a:t>Dr. </a:t>
            </a:r>
            <a:r>
              <a:rPr lang="en-US" sz="2200" dirty="0" err="1"/>
              <a:t>NaNotchka</a:t>
            </a:r>
            <a:r>
              <a:rPr lang="en-US" sz="2200" dirty="0"/>
              <a:t> Chumley</a:t>
            </a:r>
          </a:p>
          <a:p>
            <a:r>
              <a:rPr lang="en-US" sz="2200" dirty="0"/>
              <a:t>Ms. </a:t>
            </a:r>
            <a:r>
              <a:rPr lang="en-US" sz="2200" dirty="0" err="1"/>
              <a:t>Natachi</a:t>
            </a:r>
            <a:r>
              <a:rPr lang="en-US" sz="2200" dirty="0"/>
              <a:t> </a:t>
            </a:r>
            <a:r>
              <a:rPr lang="en-US" sz="2200" dirty="0" err="1"/>
              <a:t>Mez</a:t>
            </a:r>
            <a:endParaRPr lang="en-US" sz="2200" dirty="0"/>
          </a:p>
          <a:p>
            <a:endParaRPr lang="en-US" sz="2200" dirty="0"/>
          </a:p>
        </p:txBody>
      </p:sp>
    </p:spTree>
    <p:extLst>
      <p:ext uri="{BB962C8B-B14F-4D97-AF65-F5344CB8AC3E}">
        <p14:creationId xmlns:p14="http://schemas.microsoft.com/office/powerpoint/2010/main" val="27430919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792DB1-9582-45E8-886D-3F6001EA42CD}"/>
              </a:ext>
            </a:extLst>
          </p:cNvPr>
          <p:cNvSpPr>
            <a:spLocks noGrp="1"/>
          </p:cNvSpPr>
          <p:nvPr>
            <p:ph type="title"/>
          </p:nvPr>
        </p:nvSpPr>
        <p:spPr>
          <a:xfrm>
            <a:off x="640079" y="2053641"/>
            <a:ext cx="3669161" cy="2760098"/>
          </a:xfrm>
        </p:spPr>
        <p:txBody>
          <a:bodyPr>
            <a:normAutofit/>
          </a:bodyPr>
          <a:lstStyle/>
          <a:p>
            <a:r>
              <a:rPr lang="en-US" sz="3400" b="1" i="1" dirty="0">
                <a:solidFill>
                  <a:srgbClr val="FFFFFF"/>
                </a:solidFill>
                <a:latin typeface="+mn-lt"/>
                <a:cs typeface="Times New Roman" panose="02020603050405020304" pitchFamily="18" charset="0"/>
              </a:rPr>
              <a:t>What makes it difficult for Black </a:t>
            </a:r>
            <a:br>
              <a:rPr lang="en-US" sz="3400" b="1" i="1" dirty="0">
                <a:solidFill>
                  <a:srgbClr val="FFFFFF"/>
                </a:solidFill>
                <a:latin typeface="+mn-lt"/>
                <a:cs typeface="Times New Roman" panose="02020603050405020304" pitchFamily="18" charset="0"/>
              </a:rPr>
            </a:br>
            <a:r>
              <a:rPr lang="en-US" sz="3400" b="1" i="1" dirty="0">
                <a:solidFill>
                  <a:srgbClr val="FFFFFF"/>
                </a:solidFill>
                <a:latin typeface="+mn-lt"/>
                <a:cs typeface="Times New Roman" panose="02020603050405020304" pitchFamily="18" charset="0"/>
              </a:rPr>
              <a:t>members to report abuse? </a:t>
            </a:r>
            <a:br>
              <a:rPr lang="en-US" sz="3400" dirty="0">
                <a:solidFill>
                  <a:srgbClr val="FFFFFF"/>
                </a:solidFill>
                <a:latin typeface="+mn-lt"/>
                <a:cs typeface="Times New Roman" panose="02020603050405020304" pitchFamily="18" charset="0"/>
              </a:rPr>
            </a:br>
            <a:endParaRPr lang="en-US" sz="3400" dirty="0">
              <a:solidFill>
                <a:srgbClr val="FFFFFF"/>
              </a:solidFill>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id="{9AFF6916-AF10-410F-86DD-E2846725E255}"/>
              </a:ext>
            </a:extLst>
          </p:cNvPr>
          <p:cNvSpPr>
            <a:spLocks noGrp="1"/>
          </p:cNvSpPr>
          <p:nvPr>
            <p:ph idx="1"/>
          </p:nvPr>
        </p:nvSpPr>
        <p:spPr>
          <a:xfrm>
            <a:off x="5832389" y="801865"/>
            <a:ext cx="5564269" cy="5117021"/>
          </a:xfrm>
        </p:spPr>
        <p:txBody>
          <a:bodyPr anchor="ctr">
            <a:normAutofit/>
          </a:bodyPr>
          <a:lstStyle/>
          <a:p>
            <a:r>
              <a:rPr lang="en-US" sz="1600" dirty="0">
                <a:solidFill>
                  <a:srgbClr val="000000"/>
                </a:solidFill>
                <a:cs typeface="Times New Roman" panose="02020603050405020304" pitchFamily="18" charset="0"/>
              </a:rPr>
              <a:t>Acceptance of abuse as the norm</a:t>
            </a:r>
          </a:p>
          <a:p>
            <a:r>
              <a:rPr lang="en-US" sz="1600" dirty="0">
                <a:solidFill>
                  <a:srgbClr val="000000"/>
                </a:solidFill>
                <a:cs typeface="Times New Roman" panose="02020603050405020304" pitchFamily="18" charset="0"/>
              </a:rPr>
              <a:t>Mistrust of law enforcement due to a continued history of violence targeting African American communities is a large factor for why many African American victims of violence do not file police reports.</a:t>
            </a:r>
          </a:p>
          <a:p>
            <a:r>
              <a:rPr lang="en-US" sz="1600" dirty="0">
                <a:solidFill>
                  <a:srgbClr val="000000"/>
                </a:solidFill>
                <a:cs typeface="Times New Roman" panose="02020603050405020304" pitchFamily="18" charset="0"/>
              </a:rPr>
              <a:t>Religious convictions and a fear of shame or rejection from the church may contribute to their remaining in an abusive relationships</a:t>
            </a:r>
          </a:p>
          <a:p>
            <a:r>
              <a:rPr lang="en-US" sz="1600" dirty="0">
                <a:solidFill>
                  <a:srgbClr val="000000"/>
                </a:solidFill>
                <a:cs typeface="Times New Roman" panose="02020603050405020304" pitchFamily="18" charset="0"/>
              </a:rPr>
              <a:t>Some women may feel because of their religious beliefs they must impart forgiveness for their abusers’ behavior and endure the abuse due to religious obligations under Christian doctrine. </a:t>
            </a:r>
          </a:p>
          <a:p>
            <a:r>
              <a:rPr lang="en-US" sz="1600" dirty="0">
                <a:solidFill>
                  <a:srgbClr val="000000"/>
                </a:solidFill>
                <a:cs typeface="Times New Roman" panose="02020603050405020304" pitchFamily="18" charset="0"/>
              </a:rPr>
              <a:t>Limited legal and lengthy options for immigrant women to safely leave their abusers. </a:t>
            </a:r>
          </a:p>
          <a:p>
            <a:r>
              <a:rPr lang="en-US" sz="1600" dirty="0">
                <a:solidFill>
                  <a:srgbClr val="000000"/>
                </a:solidFill>
                <a:cs typeface="Times New Roman" panose="02020603050405020304" pitchFamily="18" charset="0"/>
              </a:rPr>
              <a:t>Threat of deportation or a refusal to follow through on completing on-going permanent residence and/or naturalization application as a means of </a:t>
            </a:r>
            <a:r>
              <a:rPr lang="en-US" sz="1600" dirty="0" err="1">
                <a:solidFill>
                  <a:srgbClr val="000000"/>
                </a:solidFill>
                <a:cs typeface="Times New Roman" panose="02020603050405020304" pitchFamily="18" charset="0"/>
              </a:rPr>
              <a:t>cont</a:t>
            </a:r>
            <a:endParaRPr lang="en-US" sz="1600" dirty="0">
              <a:solidFill>
                <a:srgbClr val="000000"/>
              </a:solidFill>
              <a:cs typeface="Times New Roman" panose="02020603050405020304" pitchFamily="18" charset="0"/>
            </a:endParaRPr>
          </a:p>
          <a:p>
            <a:r>
              <a:rPr lang="en-US" sz="1600" dirty="0">
                <a:solidFill>
                  <a:srgbClr val="000000"/>
                </a:solidFill>
                <a:cs typeface="Times New Roman" panose="02020603050405020304" pitchFamily="18" charset="0"/>
              </a:rPr>
              <a:t>Limited-English proficiency and understanding of access and ways to get help. </a:t>
            </a:r>
          </a:p>
          <a:p>
            <a:endParaRPr lang="en-US" sz="1300" dirty="0">
              <a:solidFill>
                <a:srgbClr val="0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C3CDCF2-1D73-8F48-BFCA-0D8059C5D1A7}"/>
              </a:ext>
            </a:extLst>
          </p:cNvPr>
          <p:cNvSpPr txBox="1"/>
          <p:nvPr/>
        </p:nvSpPr>
        <p:spPr>
          <a:xfrm>
            <a:off x="6866115" y="6351419"/>
            <a:ext cx="3746538" cy="369332"/>
          </a:xfrm>
          <a:prstGeom prst="rect">
            <a:avLst/>
          </a:prstGeom>
          <a:noFill/>
        </p:spPr>
        <p:txBody>
          <a:bodyPr wrap="none" rtlCol="0">
            <a:spAutoFit/>
          </a:bodyPr>
          <a:lstStyle/>
          <a:p>
            <a:r>
              <a:rPr lang="en-US" sz="900" dirty="0">
                <a:solidFill>
                  <a:srgbClr val="000000"/>
                </a:solidFill>
                <a:latin typeface="Times New Roman" panose="02020603050405020304" pitchFamily="18" charset="0"/>
                <a:cs typeface="Times New Roman" panose="02020603050405020304" pitchFamily="18" charset="0"/>
              </a:rPr>
              <a:t>http://</a:t>
            </a:r>
            <a:r>
              <a:rPr lang="en-US" sz="900" dirty="0" err="1">
                <a:solidFill>
                  <a:srgbClr val="000000"/>
                </a:solidFill>
                <a:latin typeface="Times New Roman" panose="02020603050405020304" pitchFamily="18" charset="0"/>
                <a:cs typeface="Times New Roman" panose="02020603050405020304" pitchFamily="18" charset="0"/>
              </a:rPr>
              <a:t>www.ywcasandiego.org</a:t>
            </a:r>
            <a:r>
              <a:rPr lang="en-US" sz="900" dirty="0">
                <a:solidFill>
                  <a:srgbClr val="000000"/>
                </a:solidFill>
                <a:latin typeface="Times New Roman" panose="02020603050405020304" pitchFamily="18" charset="0"/>
                <a:cs typeface="Times New Roman" panose="02020603050405020304" pitchFamily="18" charset="0"/>
              </a:rPr>
              <a:t>/assets/files/</a:t>
            </a:r>
            <a:r>
              <a:rPr lang="en-US" sz="900" dirty="0" err="1">
                <a:solidFill>
                  <a:srgbClr val="000000"/>
                </a:solidFill>
                <a:latin typeface="Times New Roman" panose="02020603050405020304" pitchFamily="18" charset="0"/>
                <a:cs typeface="Times New Roman" panose="02020603050405020304" pitchFamily="18" charset="0"/>
              </a:rPr>
              <a:t>YWCAUSA_WOC_FactSheet.pdf</a:t>
            </a:r>
            <a:endParaRPr lang="en-US" sz="900" dirty="0">
              <a:solidFill>
                <a:srgbClr val="000000"/>
              </a:solidFill>
              <a:latin typeface="Times New Roman" panose="02020603050405020304" pitchFamily="18" charset="0"/>
              <a:cs typeface="Times New Roman" panose="02020603050405020304" pitchFamily="18" charset="0"/>
            </a:endParaRPr>
          </a:p>
          <a:p>
            <a:endParaRPr lang="en-US" sz="900" dirty="0"/>
          </a:p>
        </p:txBody>
      </p:sp>
    </p:spTree>
    <p:extLst>
      <p:ext uri="{BB962C8B-B14F-4D97-AF65-F5344CB8AC3E}">
        <p14:creationId xmlns:p14="http://schemas.microsoft.com/office/powerpoint/2010/main" val="20461040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6EAEDAA-07CA-4010-B84D-7A1C1FD78944}"/>
              </a:ext>
            </a:extLst>
          </p:cNvPr>
          <p:cNvSpPr>
            <a:spLocks noGrp="1"/>
          </p:cNvSpPr>
          <p:nvPr>
            <p:ph type="title"/>
          </p:nvPr>
        </p:nvSpPr>
        <p:spPr>
          <a:xfrm>
            <a:off x="640079" y="2053641"/>
            <a:ext cx="3669161" cy="2760098"/>
          </a:xfrm>
        </p:spPr>
        <p:txBody>
          <a:bodyPr>
            <a:normAutofit/>
          </a:bodyPr>
          <a:lstStyle/>
          <a:p>
            <a:r>
              <a:rPr lang="en-US" sz="3700" b="1" i="1" dirty="0">
                <a:solidFill>
                  <a:srgbClr val="FFFFFF"/>
                </a:solidFill>
                <a:latin typeface="+mn-lt"/>
                <a:cs typeface="Times New Roman" panose="02020603050405020304" pitchFamily="18" charset="0"/>
              </a:rPr>
              <a:t>What makes it difficult for Black </a:t>
            </a:r>
            <a:br>
              <a:rPr lang="en-US" sz="3700" b="1" i="1" dirty="0">
                <a:solidFill>
                  <a:srgbClr val="FFFFFF"/>
                </a:solidFill>
                <a:latin typeface="+mn-lt"/>
                <a:cs typeface="Times New Roman" panose="02020603050405020304" pitchFamily="18" charset="0"/>
              </a:rPr>
            </a:br>
            <a:r>
              <a:rPr lang="en-US" sz="3700" b="1" i="1" dirty="0">
                <a:solidFill>
                  <a:srgbClr val="FFFFFF"/>
                </a:solidFill>
                <a:latin typeface="+mn-lt"/>
                <a:cs typeface="Times New Roman" panose="02020603050405020304" pitchFamily="18" charset="0"/>
              </a:rPr>
              <a:t>members to report abuse?</a:t>
            </a:r>
          </a:p>
        </p:txBody>
      </p:sp>
      <p:sp>
        <p:nvSpPr>
          <p:cNvPr id="3" name="Content Placeholder 2">
            <a:extLst>
              <a:ext uri="{FF2B5EF4-FFF2-40B4-BE49-F238E27FC236}">
                <a16:creationId xmlns:a16="http://schemas.microsoft.com/office/drawing/2014/main" id="{7EEA15B8-348C-4D4A-94FA-BED691DA3D58}"/>
              </a:ext>
            </a:extLst>
          </p:cNvPr>
          <p:cNvSpPr>
            <a:spLocks noGrp="1"/>
          </p:cNvSpPr>
          <p:nvPr>
            <p:ph idx="1"/>
          </p:nvPr>
        </p:nvSpPr>
        <p:spPr>
          <a:xfrm>
            <a:off x="6090574" y="801866"/>
            <a:ext cx="5306084" cy="5230634"/>
          </a:xfrm>
        </p:spPr>
        <p:txBody>
          <a:bodyPr anchor="ctr">
            <a:normAutofit/>
          </a:bodyPr>
          <a:lstStyle/>
          <a:p>
            <a:r>
              <a:rPr lang="en-US" sz="1900">
                <a:solidFill>
                  <a:srgbClr val="000000"/>
                </a:solidFill>
                <a:cs typeface="Times New Roman" panose="02020603050405020304" pitchFamily="18" charset="0"/>
              </a:rPr>
              <a:t>Limited legal and lengthy options for immigrant women to safely leave their abusers. </a:t>
            </a:r>
          </a:p>
          <a:p>
            <a:r>
              <a:rPr lang="en-US" sz="1900">
                <a:solidFill>
                  <a:srgbClr val="000000"/>
                </a:solidFill>
                <a:cs typeface="Times New Roman" panose="02020603050405020304" pitchFamily="18" charset="0"/>
              </a:rPr>
              <a:t>Threat of deportation or a refusal to follow through on completing on-going permanent residence and/or naturalization application as a means of cont</a:t>
            </a:r>
          </a:p>
          <a:p>
            <a:r>
              <a:rPr lang="en-US" sz="1900">
                <a:solidFill>
                  <a:srgbClr val="000000"/>
                </a:solidFill>
                <a:cs typeface="Times New Roman" panose="02020603050405020304" pitchFamily="18" charset="0"/>
              </a:rPr>
              <a:t>Limited-English proficiency and understanding of access and ways to get help. </a:t>
            </a:r>
          </a:p>
          <a:p>
            <a:r>
              <a:rPr lang="en-US" sz="1900">
                <a:solidFill>
                  <a:srgbClr val="000000"/>
                </a:solidFill>
                <a:cs typeface="Times New Roman" panose="02020603050405020304" pitchFamily="18" charset="0"/>
              </a:rPr>
              <a:t>Religious convictions and a fear of shame or rejection from the church may contribute to their remaining in an abusive relationships</a:t>
            </a:r>
          </a:p>
          <a:p>
            <a:r>
              <a:rPr lang="en-US" sz="1900">
                <a:solidFill>
                  <a:srgbClr val="000000"/>
                </a:solidFill>
                <a:cs typeface="Times New Roman" panose="02020603050405020304" pitchFamily="18" charset="0"/>
              </a:rPr>
              <a:t>Some women may feel because of their religious beliefs they must impart forgiveness for their abusers’ behavior and endure the abuse due to religious obligations under Christian doctrine. </a:t>
            </a:r>
          </a:p>
          <a:p>
            <a:r>
              <a:rPr lang="en-US" sz="1900">
                <a:solidFill>
                  <a:srgbClr val="000000"/>
                </a:solidFill>
                <a:cs typeface="Times New Roman" panose="02020603050405020304" pitchFamily="18" charset="0"/>
              </a:rPr>
              <a:t>http://www.ywcasandiego.org/assets/files/YWCAUSA_WOC_FactSheet.pdf</a:t>
            </a:r>
          </a:p>
        </p:txBody>
      </p:sp>
    </p:spTree>
    <p:extLst>
      <p:ext uri="{BB962C8B-B14F-4D97-AF65-F5344CB8AC3E}">
        <p14:creationId xmlns:p14="http://schemas.microsoft.com/office/powerpoint/2010/main" val="10440778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4D660D2-B410-9043-A155-FE5B1E058FDE}"/>
              </a:ext>
            </a:extLst>
          </p:cNvPr>
          <p:cNvSpPr>
            <a:spLocks noGrp="1"/>
          </p:cNvSpPr>
          <p:nvPr>
            <p:ph type="title"/>
          </p:nvPr>
        </p:nvSpPr>
        <p:spPr>
          <a:xfrm>
            <a:off x="640079" y="2053641"/>
            <a:ext cx="3669161" cy="2760098"/>
          </a:xfrm>
        </p:spPr>
        <p:txBody>
          <a:bodyPr>
            <a:normAutofit/>
          </a:bodyPr>
          <a:lstStyle/>
          <a:p>
            <a:r>
              <a:rPr lang="en-US" b="1" i="1" dirty="0">
                <a:solidFill>
                  <a:srgbClr val="FFFFFF"/>
                </a:solidFill>
                <a:latin typeface="+mn-lt"/>
              </a:rPr>
              <a:t>Rebecca </a:t>
            </a:r>
            <a:r>
              <a:rPr lang="en-US" b="1" i="1" dirty="0" err="1">
                <a:solidFill>
                  <a:srgbClr val="FFFFFF"/>
                </a:solidFill>
                <a:latin typeface="+mn-lt"/>
              </a:rPr>
              <a:t>Ihejirika</a:t>
            </a:r>
            <a:r>
              <a:rPr lang="en-US" b="1" i="1" dirty="0">
                <a:solidFill>
                  <a:srgbClr val="FFFFFF"/>
                </a:solidFill>
                <a:latin typeface="+mn-lt"/>
              </a:rPr>
              <a:t>: Lawyer</a:t>
            </a:r>
          </a:p>
        </p:txBody>
      </p:sp>
      <p:sp>
        <p:nvSpPr>
          <p:cNvPr id="3" name="Content Placeholder 2">
            <a:extLst>
              <a:ext uri="{FF2B5EF4-FFF2-40B4-BE49-F238E27FC236}">
                <a16:creationId xmlns:a16="http://schemas.microsoft.com/office/drawing/2014/main" id="{ACDCFFB9-6AC3-EC44-83F5-5973A6B3C39A}"/>
              </a:ext>
            </a:extLst>
          </p:cNvPr>
          <p:cNvSpPr>
            <a:spLocks noGrp="1"/>
          </p:cNvSpPr>
          <p:nvPr>
            <p:ph idx="1"/>
          </p:nvPr>
        </p:nvSpPr>
        <p:spPr>
          <a:xfrm>
            <a:off x="6090574" y="801866"/>
            <a:ext cx="5306084" cy="5230634"/>
          </a:xfrm>
        </p:spPr>
        <p:txBody>
          <a:bodyPr anchor="ctr">
            <a:normAutofit/>
          </a:bodyPr>
          <a:lstStyle/>
          <a:p>
            <a:pPr marL="0" indent="0">
              <a:buNone/>
            </a:pPr>
            <a:r>
              <a:rPr lang="en-US" sz="1300" b="1" u="sng">
                <a:solidFill>
                  <a:srgbClr val="000000"/>
                </a:solidFill>
              </a:rPr>
              <a:t> OVERVIEW:</a:t>
            </a:r>
            <a:endParaRPr lang="en-US" sz="1300">
              <a:solidFill>
                <a:srgbClr val="000000"/>
              </a:solidFill>
            </a:endParaRPr>
          </a:p>
          <a:p>
            <a:pPr marL="0" indent="0">
              <a:buNone/>
            </a:pPr>
            <a:r>
              <a:rPr lang="en-US" sz="1300">
                <a:solidFill>
                  <a:srgbClr val="000000"/>
                </a:solidFill>
              </a:rPr>
              <a:t> </a:t>
            </a:r>
          </a:p>
          <a:p>
            <a:pPr marL="0" indent="0">
              <a:buNone/>
            </a:pPr>
            <a:r>
              <a:rPr lang="en-US" sz="1300">
                <a:solidFill>
                  <a:srgbClr val="000000"/>
                </a:solidFill>
              </a:rPr>
              <a:t>1. WHAT IS DOMESTIC VIOLENCE? - Legal definition and brief explanation.</a:t>
            </a:r>
          </a:p>
          <a:p>
            <a:pPr marL="0" indent="0">
              <a:buNone/>
            </a:pPr>
            <a:r>
              <a:rPr lang="en-US" sz="1300">
                <a:solidFill>
                  <a:srgbClr val="000000"/>
                </a:solidFill>
              </a:rPr>
              <a:t>2. PARTIES IN A DOMESTIC VIOLENCE MATTER - Victim/Protected party and Perpetrator/Restrained party.</a:t>
            </a:r>
          </a:p>
          <a:p>
            <a:pPr marL="0" indent="0">
              <a:buNone/>
            </a:pPr>
            <a:r>
              <a:rPr lang="en-US" sz="1300">
                <a:solidFill>
                  <a:srgbClr val="000000"/>
                </a:solidFill>
              </a:rPr>
              <a:t>3. NEXT STEPS FOR THE VICTIM - Medical intervention, Third party/Familial support, Law enforcement and Legal assistance/the Courts.</a:t>
            </a:r>
          </a:p>
          <a:p>
            <a:pPr marL="0" indent="0">
              <a:buNone/>
            </a:pPr>
            <a:r>
              <a:rPr lang="en-US" sz="1300">
                <a:solidFill>
                  <a:srgbClr val="000000"/>
                </a:solidFill>
              </a:rPr>
              <a:t>4. NEXT STEPS FOR THE PERPETRATOR - Legal assistance and online resources, Third party/Familial support.</a:t>
            </a:r>
          </a:p>
          <a:p>
            <a:pPr marL="0" indent="0">
              <a:buNone/>
            </a:pPr>
            <a:r>
              <a:rPr lang="en-US" sz="1300">
                <a:solidFill>
                  <a:srgbClr val="000000"/>
                </a:solidFill>
              </a:rPr>
              <a:t>5. IMPACT OF DOMESTIC VIOLENCE ON PARTIES AND IMMEDIATE FAMILY/CIRCLE - legal, emotional, physical, relationships, economic and social.</a:t>
            </a:r>
          </a:p>
          <a:p>
            <a:pPr marL="0" indent="0">
              <a:buNone/>
            </a:pPr>
            <a:r>
              <a:rPr lang="en-US" sz="1300">
                <a:solidFill>
                  <a:srgbClr val="000000"/>
                </a:solidFill>
              </a:rPr>
              <a:t>6. DOMESTIC VIOLENCE PREVENTION - Counseling, separation/divorce</a:t>
            </a:r>
          </a:p>
          <a:p>
            <a:pPr marL="0" indent="0">
              <a:buNone/>
            </a:pPr>
            <a:r>
              <a:rPr lang="en-US" sz="1300">
                <a:solidFill>
                  <a:srgbClr val="000000"/>
                </a:solidFill>
              </a:rPr>
              <a:t> </a:t>
            </a:r>
          </a:p>
          <a:p>
            <a:pPr marL="0" indent="0">
              <a:buNone/>
            </a:pPr>
            <a:r>
              <a:rPr lang="en-US" sz="1300" b="1" u="sng">
                <a:solidFill>
                  <a:srgbClr val="000000"/>
                </a:solidFill>
              </a:rPr>
              <a:t>INFLUENCES AFFECTING DOMESTIC VIOLENCE REPORTING AND OUTCOME:</a:t>
            </a:r>
            <a:endParaRPr lang="en-US" sz="1300">
              <a:solidFill>
                <a:srgbClr val="000000"/>
              </a:solidFill>
            </a:endParaRPr>
          </a:p>
          <a:p>
            <a:pPr marL="0" indent="0">
              <a:buNone/>
            </a:pPr>
            <a:r>
              <a:rPr lang="en-US" sz="1300">
                <a:solidFill>
                  <a:srgbClr val="000000"/>
                </a:solidFill>
              </a:rPr>
              <a:t> </a:t>
            </a:r>
          </a:p>
          <a:p>
            <a:pPr marL="0" indent="0">
              <a:buNone/>
            </a:pPr>
            <a:r>
              <a:rPr lang="en-US" sz="1300">
                <a:solidFill>
                  <a:srgbClr val="000000"/>
                </a:solidFill>
              </a:rPr>
              <a:t>A. CULTURAL - seen as shameful and to be hidden; seen as the norm.</a:t>
            </a:r>
          </a:p>
          <a:p>
            <a:pPr marL="0" indent="0">
              <a:buNone/>
            </a:pPr>
            <a:r>
              <a:rPr lang="en-US" sz="1300">
                <a:solidFill>
                  <a:srgbClr val="000000"/>
                </a:solidFill>
              </a:rPr>
              <a:t>B. GENDER DYNAMICS - male victim as against female victim.</a:t>
            </a:r>
          </a:p>
          <a:p>
            <a:pPr marL="0" indent="0">
              <a:buNone/>
            </a:pPr>
            <a:r>
              <a:rPr lang="en-US" sz="1300">
                <a:solidFill>
                  <a:srgbClr val="000000"/>
                </a:solidFill>
              </a:rPr>
              <a:t>C. GUILT AND FEAR - regarding consequences of reporting.</a:t>
            </a:r>
          </a:p>
          <a:p>
            <a:endParaRPr lang="en-US" sz="1300">
              <a:solidFill>
                <a:srgbClr val="000000"/>
              </a:solidFill>
            </a:endParaRPr>
          </a:p>
        </p:txBody>
      </p:sp>
    </p:spTree>
    <p:extLst>
      <p:ext uri="{BB962C8B-B14F-4D97-AF65-F5344CB8AC3E}">
        <p14:creationId xmlns:p14="http://schemas.microsoft.com/office/powerpoint/2010/main" val="38063682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0EC1EA7-A544-4210-9049-729D34424E6C}"/>
              </a:ext>
            </a:extLst>
          </p:cNvPr>
          <p:cNvSpPr>
            <a:spLocks noGrp="1"/>
          </p:cNvSpPr>
          <p:nvPr>
            <p:ph type="title"/>
          </p:nvPr>
        </p:nvSpPr>
        <p:spPr>
          <a:xfrm>
            <a:off x="640079" y="2053641"/>
            <a:ext cx="3669161" cy="2760098"/>
          </a:xfrm>
        </p:spPr>
        <p:txBody>
          <a:bodyPr>
            <a:normAutofit/>
          </a:bodyPr>
          <a:lstStyle/>
          <a:p>
            <a:r>
              <a:rPr lang="en-US" b="1" i="1">
                <a:solidFill>
                  <a:srgbClr val="FFFFFF"/>
                </a:solidFill>
                <a:latin typeface="+mn-lt"/>
                <a:cs typeface="Times New Roman" panose="02020603050405020304" pitchFamily="18" charset="0"/>
              </a:rPr>
              <a:t>Steps used in resolution among Black communities: </a:t>
            </a:r>
          </a:p>
        </p:txBody>
      </p:sp>
      <p:sp>
        <p:nvSpPr>
          <p:cNvPr id="3" name="Content Placeholder 2">
            <a:extLst>
              <a:ext uri="{FF2B5EF4-FFF2-40B4-BE49-F238E27FC236}">
                <a16:creationId xmlns:a16="http://schemas.microsoft.com/office/drawing/2014/main" id="{CEFA16D3-8379-40D2-846A-0CEB336046BB}"/>
              </a:ext>
            </a:extLst>
          </p:cNvPr>
          <p:cNvSpPr>
            <a:spLocks noGrp="1"/>
          </p:cNvSpPr>
          <p:nvPr>
            <p:ph idx="1"/>
          </p:nvPr>
        </p:nvSpPr>
        <p:spPr>
          <a:xfrm>
            <a:off x="6090574" y="801866"/>
            <a:ext cx="5306084" cy="5230634"/>
          </a:xfrm>
        </p:spPr>
        <p:txBody>
          <a:bodyPr anchor="ctr">
            <a:normAutofit/>
          </a:bodyPr>
          <a:lstStyle/>
          <a:p>
            <a:r>
              <a:rPr lang="en-US" sz="2400">
                <a:solidFill>
                  <a:srgbClr val="000000"/>
                </a:solidFill>
                <a:cs typeface="Times New Roman" panose="02020603050405020304" pitchFamily="18" charset="0"/>
              </a:rPr>
              <a:t>1. Use of family members—May be favorable to men and leave women unsupported. Focus is urge to stay and work it out. </a:t>
            </a:r>
          </a:p>
          <a:p>
            <a:r>
              <a:rPr lang="en-US" sz="2400">
                <a:solidFill>
                  <a:srgbClr val="000000"/>
                </a:solidFill>
                <a:cs typeface="Times New Roman" panose="02020603050405020304" pitchFamily="18" charset="0"/>
              </a:rPr>
              <a:t> 2. Use of people outside immediate family such as elders in the community  or religious leaders (cultural/social community). </a:t>
            </a:r>
          </a:p>
          <a:p>
            <a:r>
              <a:rPr lang="en-US" sz="2400">
                <a:solidFill>
                  <a:srgbClr val="000000"/>
                </a:solidFill>
                <a:cs typeface="Times New Roman" panose="02020603050405020304" pitchFamily="18" charset="0"/>
              </a:rPr>
              <a:t>Step 3: Use of resources outside of the community such as the police, seeking an order of protection, or reluctantly entering a domestic violence shelter. </a:t>
            </a:r>
          </a:p>
          <a:p>
            <a:r>
              <a:rPr lang="en-US" sz="2400">
                <a:solidFill>
                  <a:srgbClr val="000000"/>
                </a:solidFill>
                <a:cs typeface="Times New Roman" panose="02020603050405020304" pitchFamily="18" charset="0"/>
              </a:rPr>
              <a:t>4. Formal use of the Judicial system.</a:t>
            </a:r>
            <a:r>
              <a:rPr lang="en-US" sz="2400">
                <a:solidFill>
                  <a:srgbClr val="000000"/>
                </a:solidFill>
              </a:rPr>
              <a:t> </a:t>
            </a:r>
          </a:p>
          <a:p>
            <a:endParaRPr lang="en-US" sz="2400">
              <a:solidFill>
                <a:srgbClr val="000000"/>
              </a:solidFill>
            </a:endParaRPr>
          </a:p>
        </p:txBody>
      </p:sp>
    </p:spTree>
    <p:extLst>
      <p:ext uri="{BB962C8B-B14F-4D97-AF65-F5344CB8AC3E}">
        <p14:creationId xmlns:p14="http://schemas.microsoft.com/office/powerpoint/2010/main" val="35036910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2A107B-D604-1140-870C-EB9F4F879996}"/>
              </a:ext>
            </a:extLst>
          </p:cNvPr>
          <p:cNvSpPr>
            <a:spLocks noGrp="1"/>
          </p:cNvSpPr>
          <p:nvPr>
            <p:ph type="title"/>
          </p:nvPr>
        </p:nvSpPr>
        <p:spPr>
          <a:xfrm>
            <a:off x="838200" y="963507"/>
            <a:ext cx="3494362" cy="4930986"/>
          </a:xfrm>
        </p:spPr>
        <p:txBody>
          <a:bodyPr vert="horz" lIns="91440" tIns="45720" rIns="91440" bIns="45720" rtlCol="0" anchor="ctr">
            <a:normAutofit/>
          </a:bodyPr>
          <a:lstStyle/>
          <a:p>
            <a:pPr algn="r"/>
            <a:r>
              <a:rPr lang="en-US" b="1" i="1" kern="1200" dirty="0">
                <a:solidFill>
                  <a:schemeClr val="accent1"/>
                </a:solidFill>
                <a:latin typeface="+mn-lt"/>
                <a:ea typeface="+mj-ea"/>
                <a:cs typeface="+mj-cs"/>
              </a:rPr>
              <a:t>BLACK COMMUNITY RESPONSES</a:t>
            </a: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1D975C4-5F9B-FB49-A206-6843F65B62E5}"/>
              </a:ext>
            </a:extLst>
          </p:cNvPr>
          <p:cNvSpPr>
            <a:spLocks noGrp="1"/>
          </p:cNvSpPr>
          <p:nvPr>
            <p:ph idx="1"/>
          </p:nvPr>
        </p:nvSpPr>
        <p:spPr>
          <a:xfrm>
            <a:off x="5071802" y="1416570"/>
            <a:ext cx="6130334" cy="3642609"/>
          </a:xfrm>
        </p:spPr>
        <p:txBody>
          <a:bodyPr vert="horz" lIns="91440" tIns="45720" rIns="91440" bIns="45720" rtlCol="0" anchor="b">
            <a:normAutofit/>
          </a:bodyPr>
          <a:lstStyle/>
          <a:p>
            <a:r>
              <a:rPr lang="en-US" sz="1400" b="1" dirty="0"/>
              <a:t>Respect - </a:t>
            </a:r>
            <a:r>
              <a:rPr lang="en-US" sz="1400" dirty="0"/>
              <a:t>Each individual should be respected regardless of gender or circumstance. Respect is demonstrated by patience, care and holding one's partner in high regard not abusive language, actions, or threats. </a:t>
            </a:r>
          </a:p>
          <a:p>
            <a:r>
              <a:rPr lang="en-US" sz="1400" b="1" dirty="0"/>
              <a:t>Collective work and responsibility - </a:t>
            </a:r>
            <a:r>
              <a:rPr lang="en-US" sz="1400" dirty="0"/>
              <a:t>The community has a responsibility to work on eradicating this problem and helping our people to find solid mechanisms of fortifying healthy and stable relationships. The resolution revolves around both breaking the silence and communal recognition of the problem. </a:t>
            </a:r>
          </a:p>
          <a:p>
            <a:r>
              <a:rPr lang="en-US" sz="1400" b="1" dirty="0"/>
              <a:t>Inherent goodness - </a:t>
            </a:r>
            <a:r>
              <a:rPr lang="en-US" sz="1400" dirty="0"/>
              <a:t>We believe that every person has the ability to change. Those that are abusive need to recognize their behavior and seek assistance to change. </a:t>
            </a:r>
          </a:p>
          <a:p>
            <a:pPr marL="0"/>
            <a:endParaRPr lang="en-US" sz="1400" dirty="0"/>
          </a:p>
        </p:txBody>
      </p:sp>
      <p:sp>
        <p:nvSpPr>
          <p:cNvPr id="4" name="TextBox 3">
            <a:extLst>
              <a:ext uri="{FF2B5EF4-FFF2-40B4-BE49-F238E27FC236}">
                <a16:creationId xmlns:a16="http://schemas.microsoft.com/office/drawing/2014/main" id="{F6C003B7-E7CC-484F-AF18-23E9020288BA}"/>
              </a:ext>
            </a:extLst>
          </p:cNvPr>
          <p:cNvSpPr txBox="1"/>
          <p:nvPr/>
        </p:nvSpPr>
        <p:spPr>
          <a:xfrm>
            <a:off x="5071802" y="6130337"/>
            <a:ext cx="6250940" cy="225215"/>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900" dirty="0"/>
              <a:t>https://</a:t>
            </a:r>
            <a:r>
              <a:rPr lang="en-US" sz="900" dirty="0" err="1"/>
              <a:t>cdn.ymaws.com</a:t>
            </a:r>
            <a:r>
              <a:rPr lang="en-US" sz="900" dirty="0"/>
              <a:t>/</a:t>
            </a:r>
            <a:r>
              <a:rPr lang="en-US" sz="900" dirty="0" err="1"/>
              <a:t>www.nabsw.org</a:t>
            </a:r>
            <a:r>
              <a:rPr lang="en-US" sz="900" dirty="0"/>
              <a:t>/resource/</a:t>
            </a:r>
            <a:r>
              <a:rPr lang="en-US" sz="900" dirty="0" err="1"/>
              <a:t>resmgr</a:t>
            </a:r>
            <a:r>
              <a:rPr lang="en-US" sz="900" dirty="0"/>
              <a:t>/</a:t>
            </a:r>
            <a:r>
              <a:rPr lang="en-US" sz="900" dirty="0" err="1"/>
              <a:t>position_statements_papers</a:t>
            </a:r>
            <a:r>
              <a:rPr lang="en-US" sz="900" dirty="0"/>
              <a:t>/</a:t>
            </a:r>
            <a:r>
              <a:rPr lang="en-US" sz="900" dirty="0" err="1"/>
              <a:t>domestic_violence_position_p.pdf</a:t>
            </a:r>
            <a:endParaRPr lang="en-US" sz="900" dirty="0"/>
          </a:p>
        </p:txBody>
      </p:sp>
    </p:spTree>
    <p:extLst>
      <p:ext uri="{BB962C8B-B14F-4D97-AF65-F5344CB8AC3E}">
        <p14:creationId xmlns:p14="http://schemas.microsoft.com/office/powerpoint/2010/main" val="9256663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8BC2D-FB8F-C547-8DF3-F52689A65785}"/>
              </a:ext>
            </a:extLst>
          </p:cNvPr>
          <p:cNvSpPr>
            <a:spLocks noGrp="1"/>
          </p:cNvSpPr>
          <p:nvPr>
            <p:ph type="title"/>
          </p:nvPr>
        </p:nvSpPr>
        <p:spPr/>
        <p:txBody>
          <a:bodyPr/>
          <a:lstStyle/>
          <a:p>
            <a:pPr algn="ctr"/>
            <a:r>
              <a:rPr lang="en-US" b="1" i="1" dirty="0">
                <a:solidFill>
                  <a:srgbClr val="FFC000"/>
                </a:solidFill>
                <a:latin typeface="+mn-lt"/>
              </a:rPr>
              <a:t>Restorative vs. Punitive Responses</a:t>
            </a:r>
          </a:p>
        </p:txBody>
      </p:sp>
      <p:pic>
        <p:nvPicPr>
          <p:cNvPr id="5" name="Content Placeholder 4" descr="Diagram&#10;&#10;Description automatically generated">
            <a:extLst>
              <a:ext uri="{FF2B5EF4-FFF2-40B4-BE49-F238E27FC236}">
                <a16:creationId xmlns:a16="http://schemas.microsoft.com/office/drawing/2014/main" id="{14C2507B-1A96-A948-A2C2-BDE068BD281D}"/>
              </a:ext>
            </a:extLst>
          </p:cNvPr>
          <p:cNvPicPr>
            <a:picLocks noGrp="1" noChangeAspect="1"/>
          </p:cNvPicPr>
          <p:nvPr>
            <p:ph idx="1"/>
          </p:nvPr>
        </p:nvPicPr>
        <p:blipFill>
          <a:blip r:embed="rId3"/>
          <a:stretch>
            <a:fillRect/>
          </a:stretch>
        </p:blipFill>
        <p:spPr>
          <a:xfrm>
            <a:off x="3094181" y="1971298"/>
            <a:ext cx="5569528" cy="4187939"/>
          </a:xfrm>
        </p:spPr>
      </p:pic>
    </p:spTree>
    <p:extLst>
      <p:ext uri="{BB962C8B-B14F-4D97-AF65-F5344CB8AC3E}">
        <p14:creationId xmlns:p14="http://schemas.microsoft.com/office/powerpoint/2010/main" val="34297778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9BFE1AD3-B2BC-4567-8B4A-DCB8F9080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801"/>
            <a:ext cx="12188952" cy="521767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DE75AAD-F4A4-4ED2-9A2F-B2412F936C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20008" r="8214" b="52759"/>
          <a:stretch/>
        </p:blipFill>
        <p:spPr>
          <a:xfrm flipV="1">
            <a:off x="2" y="0"/>
            <a:ext cx="12191999" cy="2235323"/>
          </a:xfrm>
          <a:custGeom>
            <a:avLst/>
            <a:gdLst>
              <a:gd name="connsiteX0" fmla="*/ 0 w 12191999"/>
              <a:gd name="connsiteY0" fmla="*/ 2235323 h 2235323"/>
              <a:gd name="connsiteX1" fmla="*/ 12191999 w 12191999"/>
              <a:gd name="connsiteY1" fmla="*/ 2235323 h 2235323"/>
              <a:gd name="connsiteX2" fmla="*/ 12191999 w 12191999"/>
              <a:gd name="connsiteY2" fmla="*/ 0 h 2235323"/>
              <a:gd name="connsiteX3" fmla="*/ 0 w 12191999"/>
              <a:gd name="connsiteY3" fmla="*/ 0 h 2235323"/>
            </a:gdLst>
            <a:ahLst/>
            <a:cxnLst>
              <a:cxn ang="0">
                <a:pos x="connsiteX0" y="connsiteY0"/>
              </a:cxn>
              <a:cxn ang="0">
                <a:pos x="connsiteX1" y="connsiteY1"/>
              </a:cxn>
              <a:cxn ang="0">
                <a:pos x="connsiteX2" y="connsiteY2"/>
              </a:cxn>
              <a:cxn ang="0">
                <a:pos x="connsiteX3" y="connsiteY3"/>
              </a:cxn>
            </a:cxnLst>
            <a:rect l="l" t="t" r="r" b="b"/>
            <a:pathLst>
              <a:path w="12191999" h="2235323">
                <a:moveTo>
                  <a:pt x="0" y="2235323"/>
                </a:moveTo>
                <a:lnTo>
                  <a:pt x="12191999" y="2235323"/>
                </a:lnTo>
                <a:lnTo>
                  <a:pt x="12191999" y="0"/>
                </a:lnTo>
                <a:lnTo>
                  <a:pt x="0" y="0"/>
                </a:lnTo>
                <a:close/>
              </a:path>
            </a:pathLst>
          </a:custGeom>
        </p:spPr>
      </p:pic>
      <p:sp>
        <p:nvSpPr>
          <p:cNvPr id="2" name="Title 1">
            <a:extLst>
              <a:ext uri="{FF2B5EF4-FFF2-40B4-BE49-F238E27FC236}">
                <a16:creationId xmlns:a16="http://schemas.microsoft.com/office/drawing/2014/main" id="{9115659D-990A-224F-87F0-0FF616CB169C}"/>
              </a:ext>
            </a:extLst>
          </p:cNvPr>
          <p:cNvSpPr>
            <a:spLocks noGrp="1"/>
          </p:cNvSpPr>
          <p:nvPr>
            <p:ph type="title"/>
          </p:nvPr>
        </p:nvSpPr>
        <p:spPr>
          <a:xfrm>
            <a:off x="753925" y="1601735"/>
            <a:ext cx="10684151" cy="1991979"/>
          </a:xfrm>
        </p:spPr>
        <p:txBody>
          <a:bodyPr vert="horz" lIns="91440" tIns="45720" rIns="91440" bIns="45720" rtlCol="0" anchor="b">
            <a:normAutofit/>
          </a:bodyPr>
          <a:lstStyle/>
          <a:p>
            <a:pPr algn="ctr"/>
            <a:r>
              <a:rPr lang="en-US" sz="6600" b="1" i="1" kern="1200" dirty="0">
                <a:solidFill>
                  <a:srgbClr val="FFC000"/>
                </a:solidFill>
                <a:latin typeface="+mn-lt"/>
                <a:ea typeface="+mj-ea"/>
                <a:cs typeface="+mj-cs"/>
              </a:rPr>
              <a:t>RJ Black Men’s Circle – </a:t>
            </a:r>
            <a:br>
              <a:rPr lang="en-US" sz="6600" b="1" i="1" kern="1200" dirty="0">
                <a:solidFill>
                  <a:srgbClr val="FFC000"/>
                </a:solidFill>
                <a:latin typeface="+mn-lt"/>
                <a:ea typeface="+mj-ea"/>
                <a:cs typeface="+mj-cs"/>
              </a:rPr>
            </a:br>
            <a:r>
              <a:rPr lang="en-US" sz="6600" b="1" i="1" kern="1200" dirty="0">
                <a:solidFill>
                  <a:srgbClr val="FFC000"/>
                </a:solidFill>
                <a:latin typeface="+mn-lt"/>
                <a:ea typeface="+mj-ea"/>
                <a:cs typeface="+mj-cs"/>
              </a:rPr>
              <a:t>Insert 6-minute video here</a:t>
            </a:r>
          </a:p>
        </p:txBody>
      </p:sp>
      <p:pic>
        <p:nvPicPr>
          <p:cNvPr id="14" name="Picture 13">
            <a:extLst>
              <a:ext uri="{FF2B5EF4-FFF2-40B4-BE49-F238E27FC236}">
                <a16:creationId xmlns:a16="http://schemas.microsoft.com/office/drawing/2014/main" id="{DA20CE0B-92EC-45FD-8F68-38003D6D8C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1" r="8214" b="80325"/>
          <a:stretch/>
        </p:blipFill>
        <p:spPr>
          <a:xfrm flipV="1">
            <a:off x="0" y="4586080"/>
            <a:ext cx="12191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Tree>
    <p:extLst>
      <p:ext uri="{BB962C8B-B14F-4D97-AF65-F5344CB8AC3E}">
        <p14:creationId xmlns:p14="http://schemas.microsoft.com/office/powerpoint/2010/main" val="31906188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A7825-AD54-DD4D-962D-3C4D6B547DCD}"/>
              </a:ext>
            </a:extLst>
          </p:cNvPr>
          <p:cNvSpPr>
            <a:spLocks noGrp="1"/>
          </p:cNvSpPr>
          <p:nvPr>
            <p:ph type="title"/>
          </p:nvPr>
        </p:nvSpPr>
        <p:spPr/>
        <p:txBody>
          <a:bodyPr>
            <a:normAutofit/>
          </a:bodyPr>
          <a:lstStyle/>
          <a:p>
            <a:pPr algn="ctr"/>
            <a:r>
              <a:rPr lang="en-US" b="1" i="1" dirty="0">
                <a:solidFill>
                  <a:srgbClr val="FFC000"/>
                </a:solidFill>
                <a:latin typeface="+mn-lt"/>
              </a:rPr>
              <a:t>Breakout Group</a:t>
            </a:r>
          </a:p>
        </p:txBody>
      </p:sp>
      <p:sp>
        <p:nvSpPr>
          <p:cNvPr id="3" name="Content Placeholder 2">
            <a:extLst>
              <a:ext uri="{FF2B5EF4-FFF2-40B4-BE49-F238E27FC236}">
                <a16:creationId xmlns:a16="http://schemas.microsoft.com/office/drawing/2014/main" id="{D48FA8AB-E29E-7F48-AEB5-65D9A94D9E8E}"/>
              </a:ext>
            </a:extLst>
          </p:cNvPr>
          <p:cNvSpPr>
            <a:spLocks noGrp="1"/>
          </p:cNvSpPr>
          <p:nvPr>
            <p:ph idx="1"/>
          </p:nvPr>
        </p:nvSpPr>
        <p:spPr/>
        <p:txBody>
          <a:bodyPr>
            <a:normAutofit/>
          </a:bodyPr>
          <a:lstStyle/>
          <a:p>
            <a:endParaRPr lang="en-US" sz="4000" dirty="0"/>
          </a:p>
          <a:p>
            <a:r>
              <a:rPr lang="en-US" sz="4000" dirty="0"/>
              <a:t>How can your community engage Black men in supporting family health, especially those who are causing harm using DV?</a:t>
            </a:r>
          </a:p>
        </p:txBody>
      </p:sp>
    </p:spTree>
    <p:extLst>
      <p:ext uri="{BB962C8B-B14F-4D97-AF65-F5344CB8AC3E}">
        <p14:creationId xmlns:p14="http://schemas.microsoft.com/office/powerpoint/2010/main" val="21611277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CF4B5-F27A-FB47-9FD9-CDB7935B34FF}"/>
              </a:ext>
            </a:extLst>
          </p:cNvPr>
          <p:cNvSpPr>
            <a:spLocks noGrp="1"/>
          </p:cNvSpPr>
          <p:nvPr>
            <p:ph type="title"/>
          </p:nvPr>
        </p:nvSpPr>
        <p:spPr/>
        <p:txBody>
          <a:bodyPr/>
          <a:lstStyle/>
          <a:p>
            <a:pPr algn="ctr"/>
            <a:r>
              <a:rPr lang="en-US" b="1" i="1" dirty="0">
                <a:solidFill>
                  <a:srgbClr val="FFC000"/>
                </a:solidFill>
                <a:latin typeface="+mn-lt"/>
              </a:rPr>
              <a:t>Tracie Stafford</a:t>
            </a:r>
          </a:p>
        </p:txBody>
      </p:sp>
      <p:sp>
        <p:nvSpPr>
          <p:cNvPr id="3" name="Content Placeholder 2">
            <a:extLst>
              <a:ext uri="{FF2B5EF4-FFF2-40B4-BE49-F238E27FC236}">
                <a16:creationId xmlns:a16="http://schemas.microsoft.com/office/drawing/2014/main" id="{C5AFBD59-E2DE-BF46-97F2-C0062AD6D61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397751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FE1AD3-B2BC-4567-8B4A-DCB8F9080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801"/>
            <a:ext cx="12188952" cy="521767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DE75AAD-F4A4-4ED2-9A2F-B2412F936C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20008" r="8214" b="52759"/>
          <a:stretch/>
        </p:blipFill>
        <p:spPr>
          <a:xfrm flipV="1">
            <a:off x="2" y="0"/>
            <a:ext cx="12191999" cy="2235323"/>
          </a:xfrm>
          <a:custGeom>
            <a:avLst/>
            <a:gdLst>
              <a:gd name="connsiteX0" fmla="*/ 0 w 12191999"/>
              <a:gd name="connsiteY0" fmla="*/ 2235323 h 2235323"/>
              <a:gd name="connsiteX1" fmla="*/ 12191999 w 12191999"/>
              <a:gd name="connsiteY1" fmla="*/ 2235323 h 2235323"/>
              <a:gd name="connsiteX2" fmla="*/ 12191999 w 12191999"/>
              <a:gd name="connsiteY2" fmla="*/ 0 h 2235323"/>
              <a:gd name="connsiteX3" fmla="*/ 0 w 12191999"/>
              <a:gd name="connsiteY3" fmla="*/ 0 h 2235323"/>
            </a:gdLst>
            <a:ahLst/>
            <a:cxnLst>
              <a:cxn ang="0">
                <a:pos x="connsiteX0" y="connsiteY0"/>
              </a:cxn>
              <a:cxn ang="0">
                <a:pos x="connsiteX1" y="connsiteY1"/>
              </a:cxn>
              <a:cxn ang="0">
                <a:pos x="connsiteX2" y="connsiteY2"/>
              </a:cxn>
              <a:cxn ang="0">
                <a:pos x="connsiteX3" y="connsiteY3"/>
              </a:cxn>
            </a:cxnLst>
            <a:rect l="l" t="t" r="r" b="b"/>
            <a:pathLst>
              <a:path w="12191999" h="2235323">
                <a:moveTo>
                  <a:pt x="0" y="2235323"/>
                </a:moveTo>
                <a:lnTo>
                  <a:pt x="12191999" y="2235323"/>
                </a:lnTo>
                <a:lnTo>
                  <a:pt x="12191999" y="0"/>
                </a:lnTo>
                <a:lnTo>
                  <a:pt x="0" y="0"/>
                </a:lnTo>
                <a:close/>
              </a:path>
            </a:pathLst>
          </a:custGeom>
        </p:spPr>
      </p:pic>
      <p:sp>
        <p:nvSpPr>
          <p:cNvPr id="2" name="Title 1">
            <a:extLst>
              <a:ext uri="{FF2B5EF4-FFF2-40B4-BE49-F238E27FC236}">
                <a16:creationId xmlns:a16="http://schemas.microsoft.com/office/drawing/2014/main" id="{BA5C96A9-BFF5-1F45-9A0A-1275A90864CB}"/>
              </a:ext>
            </a:extLst>
          </p:cNvPr>
          <p:cNvSpPr>
            <a:spLocks noGrp="1"/>
          </p:cNvSpPr>
          <p:nvPr>
            <p:ph type="title"/>
          </p:nvPr>
        </p:nvSpPr>
        <p:spPr>
          <a:xfrm>
            <a:off x="753925" y="1601735"/>
            <a:ext cx="10684151" cy="1991979"/>
          </a:xfrm>
        </p:spPr>
        <p:txBody>
          <a:bodyPr vert="horz" lIns="91440" tIns="45720" rIns="91440" bIns="45720" rtlCol="0" anchor="b">
            <a:normAutofit/>
          </a:bodyPr>
          <a:lstStyle/>
          <a:p>
            <a:pPr algn="ctr"/>
            <a:r>
              <a:rPr lang="en-US" sz="4600" b="1" i="1" kern="1200" dirty="0">
                <a:solidFill>
                  <a:srgbClr val="FFC000"/>
                </a:solidFill>
                <a:latin typeface="+mn-lt"/>
                <a:ea typeface="+mj-ea"/>
                <a:cs typeface="+mj-cs"/>
              </a:rPr>
              <a:t>WHAT TO DO IF YOU OR SOMEONE YOU KNOW IS BEING ABUSED?</a:t>
            </a:r>
          </a:p>
        </p:txBody>
      </p:sp>
      <p:pic>
        <p:nvPicPr>
          <p:cNvPr id="14" name="Picture 13">
            <a:extLst>
              <a:ext uri="{FF2B5EF4-FFF2-40B4-BE49-F238E27FC236}">
                <a16:creationId xmlns:a16="http://schemas.microsoft.com/office/drawing/2014/main" id="{DA20CE0B-92EC-45FD-8F68-38003D6D8C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1" r="8214" b="80325"/>
          <a:stretch/>
        </p:blipFill>
        <p:spPr>
          <a:xfrm flipV="1">
            <a:off x="0" y="4586080"/>
            <a:ext cx="12191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3" name="Content Placeholder 2">
            <a:extLst>
              <a:ext uri="{FF2B5EF4-FFF2-40B4-BE49-F238E27FC236}">
                <a16:creationId xmlns:a16="http://schemas.microsoft.com/office/drawing/2014/main" id="{53F06271-8E08-2448-BABD-60A35D18F004}"/>
              </a:ext>
            </a:extLst>
          </p:cNvPr>
          <p:cNvSpPr>
            <a:spLocks noGrp="1"/>
          </p:cNvSpPr>
          <p:nvPr>
            <p:ph idx="1"/>
          </p:nvPr>
        </p:nvSpPr>
        <p:spPr>
          <a:xfrm>
            <a:off x="1171575" y="3806169"/>
            <a:ext cx="9469211" cy="865639"/>
          </a:xfrm>
        </p:spPr>
        <p:txBody>
          <a:bodyPr vert="horz" lIns="91440" tIns="45720" rIns="91440" bIns="45720" rtlCol="0" anchor="t">
            <a:normAutofit fontScale="92500" lnSpcReduction="20000"/>
          </a:bodyPr>
          <a:lstStyle/>
          <a:p>
            <a:pPr marL="0" indent="0" algn="ctr">
              <a:buNone/>
            </a:pPr>
            <a:r>
              <a:rPr lang="en-US" sz="3000" kern="1200" dirty="0">
                <a:solidFill>
                  <a:srgbClr val="FFFFFF"/>
                </a:solidFill>
                <a:latin typeface="+mn-lt"/>
                <a:ea typeface="+mn-ea"/>
                <a:cs typeface="+mn-cs"/>
              </a:rPr>
              <a:t>Information on use of our services under this contract here</a:t>
            </a:r>
          </a:p>
          <a:p>
            <a:pPr marL="0" indent="0" algn="ctr">
              <a:buNone/>
            </a:pPr>
            <a:r>
              <a:rPr lang="en-US" sz="3000" dirty="0">
                <a:solidFill>
                  <a:srgbClr val="FFFFFF"/>
                </a:solidFill>
              </a:rPr>
              <a:t>Dr. Guadalupe</a:t>
            </a:r>
            <a:endParaRPr lang="en-US" sz="3000" kern="1200" dirty="0">
              <a:solidFill>
                <a:srgbClr val="FFFFFF"/>
              </a:solidFill>
              <a:latin typeface="+mn-lt"/>
              <a:ea typeface="+mn-ea"/>
              <a:cs typeface="+mn-cs"/>
            </a:endParaRPr>
          </a:p>
        </p:txBody>
      </p:sp>
    </p:spTree>
    <p:extLst>
      <p:ext uri="{BB962C8B-B14F-4D97-AF65-F5344CB8AC3E}">
        <p14:creationId xmlns:p14="http://schemas.microsoft.com/office/powerpoint/2010/main" val="3821617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F2B7-A451-4AB3-89FD-64EAA0AF8492}"/>
              </a:ext>
            </a:extLst>
          </p:cNvPr>
          <p:cNvSpPr/>
          <p:nvPr/>
        </p:nvSpPr>
        <p:spPr>
          <a:xfrm>
            <a:off x="3048000" y="2136339"/>
            <a:ext cx="6096000" cy="2585323"/>
          </a:xfrm>
          <a:prstGeom prst="rect">
            <a:avLst/>
          </a:prstGeom>
        </p:spPr>
        <p:txBody>
          <a:bodyPr>
            <a:spAutoFit/>
          </a:bodyPr>
          <a:lstStyle/>
          <a:p>
            <a:pPr algn="ctr"/>
            <a:r>
              <a:rPr lang="en-US" dirty="0"/>
              <a:t>Welcome: </a:t>
            </a:r>
          </a:p>
          <a:p>
            <a:pPr algn="ctr"/>
            <a:r>
              <a:rPr lang="en-US" dirty="0"/>
              <a:t>Project Goal: Promote Family health through DV preventive education through the Afrocentric model of Ubuntu &amp; restorative justice</a:t>
            </a:r>
          </a:p>
          <a:p>
            <a:pPr algn="ctr"/>
            <a:r>
              <a:rPr lang="en-US" dirty="0"/>
              <a:t>Objectives: Create awareness-what, why, and how?</a:t>
            </a:r>
          </a:p>
          <a:p>
            <a:pPr algn="ctr"/>
            <a:r>
              <a:rPr lang="en-US" dirty="0"/>
              <a:t>Become educated for self empowerment and proper intervention</a:t>
            </a:r>
          </a:p>
          <a:p>
            <a:pPr algn="ctr"/>
            <a:r>
              <a:rPr lang="en-US" dirty="0"/>
              <a:t>Serve as DV community educator</a:t>
            </a:r>
          </a:p>
          <a:p>
            <a:pPr algn="ctr"/>
            <a:r>
              <a:rPr lang="en-US" dirty="0"/>
              <a:t>Join CAPCR’s Sacramento Africa Peace Committee team  </a:t>
            </a:r>
          </a:p>
        </p:txBody>
      </p:sp>
    </p:spTree>
    <p:extLst>
      <p:ext uri="{BB962C8B-B14F-4D97-AF65-F5344CB8AC3E}">
        <p14:creationId xmlns:p14="http://schemas.microsoft.com/office/powerpoint/2010/main" val="22078913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C3DEBB2-D54E-470C-86B3-631BDDF6C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5820"/>
            <a:ext cx="6087194" cy="5166360"/>
          </a:xfrm>
          <a:custGeom>
            <a:avLst/>
            <a:gdLst>
              <a:gd name="connsiteX0" fmla="*/ 0 w 6087194"/>
              <a:gd name="connsiteY0" fmla="*/ 0 h 5166360"/>
              <a:gd name="connsiteX1" fmla="*/ 155740 w 6087194"/>
              <a:gd name="connsiteY1" fmla="*/ 0 h 5166360"/>
              <a:gd name="connsiteX2" fmla="*/ 5867656 w 6087194"/>
              <a:gd name="connsiteY2" fmla="*/ 0 h 5166360"/>
              <a:gd name="connsiteX3" fmla="*/ 6087194 w 6087194"/>
              <a:gd name="connsiteY3" fmla="*/ 0 h 5166360"/>
              <a:gd name="connsiteX4" fmla="*/ 3693315 w 6087194"/>
              <a:gd name="connsiteY4" fmla="*/ 5166360 h 5166360"/>
              <a:gd name="connsiteX5" fmla="*/ 3473777 w 6087194"/>
              <a:gd name="connsiteY5" fmla="*/ 5166360 h 5166360"/>
              <a:gd name="connsiteX6" fmla="*/ 155740 w 6087194"/>
              <a:gd name="connsiteY6" fmla="*/ 5166360 h 5166360"/>
              <a:gd name="connsiteX7" fmla="*/ 0 w 6087194"/>
              <a:gd name="connsiteY7" fmla="*/ 516636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7194" h="5166360">
                <a:moveTo>
                  <a:pt x="0" y="0"/>
                </a:moveTo>
                <a:lnTo>
                  <a:pt x="155740" y="0"/>
                </a:lnTo>
                <a:lnTo>
                  <a:pt x="5867656" y="0"/>
                </a:lnTo>
                <a:lnTo>
                  <a:pt x="6087194" y="0"/>
                </a:lnTo>
                <a:lnTo>
                  <a:pt x="3693315" y="5166360"/>
                </a:lnTo>
                <a:lnTo>
                  <a:pt x="3473777" y="5166360"/>
                </a:lnTo>
                <a:lnTo>
                  <a:pt x="155740" y="5166360"/>
                </a:lnTo>
                <a:lnTo>
                  <a:pt x="0" y="51663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268033CC-D08D-4609-83FF-2537764F4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915" y="844868"/>
            <a:ext cx="8465085" cy="5167312"/>
          </a:xfrm>
          <a:custGeom>
            <a:avLst/>
            <a:gdLst>
              <a:gd name="connsiteX0" fmla="*/ 2612652 w 8465085"/>
              <a:gd name="connsiteY0" fmla="*/ 0 h 5167312"/>
              <a:gd name="connsiteX1" fmla="*/ 7243482 w 8465085"/>
              <a:gd name="connsiteY1" fmla="*/ 0 h 5167312"/>
              <a:gd name="connsiteX2" fmla="*/ 8465085 w 8465085"/>
              <a:gd name="connsiteY2" fmla="*/ 0 h 5167312"/>
              <a:gd name="connsiteX3" fmla="*/ 8465085 w 8465085"/>
              <a:gd name="connsiteY3" fmla="*/ 5167312 h 5167312"/>
              <a:gd name="connsiteX4" fmla="*/ 7243482 w 8465085"/>
              <a:gd name="connsiteY4" fmla="*/ 5167312 h 5167312"/>
              <a:gd name="connsiteX5" fmla="*/ 221324 w 8465085"/>
              <a:gd name="connsiteY5" fmla="*/ 5167312 h 5167312"/>
              <a:gd name="connsiteX6" fmla="*/ 2615203 w 8465085"/>
              <a:gd name="connsiteY6" fmla="*/ 952 h 5167312"/>
              <a:gd name="connsiteX7" fmla="*/ 2612652 w 8465085"/>
              <a:gd name="connsiteY7" fmla="*/ 952 h 5167312"/>
              <a:gd name="connsiteX8" fmla="*/ 0 w 8465085"/>
              <a:gd name="connsiteY8" fmla="*/ 0 h 5167312"/>
              <a:gd name="connsiteX9" fmla="*/ 2274554 w 8465085"/>
              <a:gd name="connsiteY9" fmla="*/ 0 h 5167312"/>
              <a:gd name="connsiteX10" fmla="*/ 2274554 w 8465085"/>
              <a:gd name="connsiteY10" fmla="*/ 952 h 5167312"/>
              <a:gd name="connsiteX11" fmla="*/ 0 w 8465085"/>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5085" h="5167312">
                <a:moveTo>
                  <a:pt x="2612652" y="0"/>
                </a:moveTo>
                <a:lnTo>
                  <a:pt x="7243482" y="0"/>
                </a:lnTo>
                <a:lnTo>
                  <a:pt x="8465085" y="0"/>
                </a:lnTo>
                <a:lnTo>
                  <a:pt x="8465085" y="5167312"/>
                </a:lnTo>
                <a:lnTo>
                  <a:pt x="7243482" y="5167312"/>
                </a:lnTo>
                <a:lnTo>
                  <a:pt x="221324" y="5167312"/>
                </a:lnTo>
                <a:lnTo>
                  <a:pt x="2615203" y="952"/>
                </a:lnTo>
                <a:lnTo>
                  <a:pt x="2612652" y="952"/>
                </a:lnTo>
                <a:close/>
                <a:moveTo>
                  <a:pt x="0" y="0"/>
                </a:moveTo>
                <a:lnTo>
                  <a:pt x="2274554" y="0"/>
                </a:lnTo>
                <a:lnTo>
                  <a:pt x="2274554" y="952"/>
                </a:lnTo>
                <a:lnTo>
                  <a:pt x="0" y="952"/>
                </a:lnTo>
                <a:close/>
              </a:path>
            </a:pathLst>
          </a:custGeom>
          <a:solidFill>
            <a:srgbClr val="ABAD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11">
            <a:extLst>
              <a:ext uri="{FF2B5EF4-FFF2-40B4-BE49-F238E27FC236}">
                <a16:creationId xmlns:a16="http://schemas.microsoft.com/office/drawing/2014/main" id="{206F373C-C905-A241-9322-D0A72EA82696}"/>
              </a:ext>
            </a:extLst>
          </p:cNvPr>
          <p:cNvSpPr>
            <a:spLocks noGrp="1"/>
          </p:cNvSpPr>
          <p:nvPr>
            <p:ph type="title"/>
          </p:nvPr>
        </p:nvSpPr>
        <p:spPr>
          <a:xfrm>
            <a:off x="838199" y="1841614"/>
            <a:ext cx="3409508" cy="3173819"/>
          </a:xfrm>
        </p:spPr>
        <p:txBody>
          <a:bodyPr>
            <a:normAutofit/>
          </a:bodyPr>
          <a:lstStyle/>
          <a:p>
            <a:r>
              <a:rPr lang="en-US" b="1" i="1" dirty="0">
                <a:solidFill>
                  <a:schemeClr val="bg1"/>
                </a:solidFill>
                <a:latin typeface="+mn-lt"/>
              </a:rPr>
              <a:t>Victim Focused Response to DV – </a:t>
            </a:r>
            <a:br>
              <a:rPr lang="en-US" b="1" i="1" dirty="0">
                <a:solidFill>
                  <a:schemeClr val="bg1"/>
                </a:solidFill>
                <a:latin typeface="+mn-lt"/>
              </a:rPr>
            </a:br>
            <a:r>
              <a:rPr lang="en-US" b="1" i="1" dirty="0">
                <a:solidFill>
                  <a:srgbClr val="FFC000"/>
                </a:solidFill>
                <a:latin typeface="+mn-lt"/>
              </a:rPr>
              <a:t>Dr. </a:t>
            </a:r>
            <a:r>
              <a:rPr lang="en-US" b="1" i="1" dirty="0" err="1">
                <a:solidFill>
                  <a:srgbClr val="FFC000"/>
                </a:solidFill>
                <a:latin typeface="+mn-lt"/>
              </a:rPr>
              <a:t>Haggins</a:t>
            </a:r>
            <a:endParaRPr lang="en-US" b="1" i="1" dirty="0">
              <a:solidFill>
                <a:srgbClr val="FFC000"/>
              </a:solidFill>
              <a:latin typeface="+mn-lt"/>
            </a:endParaRPr>
          </a:p>
        </p:txBody>
      </p:sp>
      <p:sp>
        <p:nvSpPr>
          <p:cNvPr id="13" name="Content Placeholder 12">
            <a:extLst>
              <a:ext uri="{FF2B5EF4-FFF2-40B4-BE49-F238E27FC236}">
                <a16:creationId xmlns:a16="http://schemas.microsoft.com/office/drawing/2014/main" id="{A30E0C89-FBD1-564A-A50C-1F1AE2B9A7B8}"/>
              </a:ext>
            </a:extLst>
          </p:cNvPr>
          <p:cNvSpPr>
            <a:spLocks noGrp="1"/>
          </p:cNvSpPr>
          <p:nvPr>
            <p:ph idx="1"/>
          </p:nvPr>
        </p:nvSpPr>
        <p:spPr>
          <a:xfrm>
            <a:off x="6096000" y="1137208"/>
            <a:ext cx="5257800" cy="4582632"/>
          </a:xfrm>
        </p:spPr>
        <p:txBody>
          <a:bodyPr anchor="ctr">
            <a:normAutofit/>
          </a:bodyPr>
          <a:lstStyle/>
          <a:p>
            <a:r>
              <a:rPr lang="en-US" sz="2000" dirty="0"/>
              <a:t>Therapy</a:t>
            </a:r>
          </a:p>
          <a:p>
            <a:r>
              <a:rPr lang="en-US" sz="2000" dirty="0"/>
              <a:t>Self-Care Checklist</a:t>
            </a:r>
          </a:p>
          <a:p>
            <a:r>
              <a:rPr lang="en-US" sz="2000" dirty="0"/>
              <a:t>Safety Planning</a:t>
            </a:r>
          </a:p>
          <a:p>
            <a:r>
              <a:rPr lang="en-US" sz="2000" dirty="0"/>
              <a:t>Affirmations</a:t>
            </a:r>
          </a:p>
          <a:p>
            <a:r>
              <a:rPr lang="en-US" sz="2000" dirty="0"/>
              <a:t>Journaling</a:t>
            </a:r>
          </a:p>
        </p:txBody>
      </p:sp>
    </p:spTree>
    <p:extLst>
      <p:ext uri="{BB962C8B-B14F-4D97-AF65-F5344CB8AC3E}">
        <p14:creationId xmlns:p14="http://schemas.microsoft.com/office/powerpoint/2010/main" val="6926677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65319-CE9A-DA43-AD8F-BC30DB35CC73}"/>
              </a:ext>
            </a:extLst>
          </p:cNvPr>
          <p:cNvSpPr>
            <a:spLocks noGrp="1"/>
          </p:cNvSpPr>
          <p:nvPr>
            <p:ph type="title"/>
          </p:nvPr>
        </p:nvSpPr>
        <p:spPr>
          <a:xfrm>
            <a:off x="838200" y="365125"/>
            <a:ext cx="10515600" cy="735013"/>
          </a:xfrm>
        </p:spPr>
        <p:txBody>
          <a:bodyPr/>
          <a:lstStyle/>
          <a:p>
            <a:pPr algn="ctr"/>
            <a:r>
              <a:rPr lang="en-US" b="1" i="1" dirty="0">
                <a:latin typeface="+mn-lt"/>
                <a:cs typeface="Times New Roman" panose="02020603050405020304" pitchFamily="18" charset="0"/>
              </a:rPr>
              <a:t>THERAPY</a:t>
            </a:r>
          </a:p>
        </p:txBody>
      </p:sp>
      <p:sp>
        <p:nvSpPr>
          <p:cNvPr id="3" name="Content Placeholder 2">
            <a:extLst>
              <a:ext uri="{FF2B5EF4-FFF2-40B4-BE49-F238E27FC236}">
                <a16:creationId xmlns:a16="http://schemas.microsoft.com/office/drawing/2014/main" id="{0C1613B9-9632-7F4F-AD82-8F0534635C22}"/>
              </a:ext>
            </a:extLst>
          </p:cNvPr>
          <p:cNvSpPr>
            <a:spLocks noGrp="1"/>
          </p:cNvSpPr>
          <p:nvPr>
            <p:ph idx="1"/>
          </p:nvPr>
        </p:nvSpPr>
        <p:spPr>
          <a:xfrm>
            <a:off x="838200" y="1100138"/>
            <a:ext cx="10515600" cy="5272087"/>
          </a:xfrm>
        </p:spPr>
        <p:txBody>
          <a:bodyPr>
            <a:normAutofit fontScale="47500" lnSpcReduction="20000"/>
          </a:bodyPr>
          <a:lstStyle/>
          <a:p>
            <a:pPr>
              <a:buFont typeface="Wingdings" pitchFamily="2" charset="2"/>
              <a:buChar char="Ø"/>
            </a:pPr>
            <a:r>
              <a:rPr lang="en-US" sz="3800" dirty="0">
                <a:cs typeface="Times New Roman" panose="02020603050405020304" pitchFamily="18" charset="0"/>
              </a:rPr>
              <a:t>If you feel that therapy might be helpful, sooner is always better. Therapy can be beneficial for everyone because it’s a place where you can learn increased self-awareness, clarify your goals and look at the choices in front of you.</a:t>
            </a:r>
          </a:p>
          <a:p>
            <a:pPr>
              <a:buFont typeface="Wingdings" pitchFamily="2" charset="2"/>
              <a:buChar char="Ø"/>
            </a:pPr>
            <a:endParaRPr lang="en-US" sz="3800" dirty="0">
              <a:cs typeface="Times New Roman" panose="02020603050405020304" pitchFamily="18" charset="0"/>
            </a:endParaRPr>
          </a:p>
          <a:p>
            <a:pPr>
              <a:buFont typeface="Wingdings" pitchFamily="2" charset="2"/>
              <a:buChar char="Ø"/>
            </a:pPr>
            <a:r>
              <a:rPr lang="en-US" sz="3800" dirty="0">
                <a:cs typeface="Times New Roman" panose="02020603050405020304" pitchFamily="18" charset="0"/>
              </a:rPr>
              <a:t>Counseling sessions provide a safe and confidential environment for survivors to express their feelings, thoughts and fears. Counselors are nonjudgmental third-party advisors who listen and can help survivors work through the things that they are experiencing.</a:t>
            </a:r>
          </a:p>
          <a:p>
            <a:pPr>
              <a:buFont typeface="Wingdings" pitchFamily="2" charset="2"/>
              <a:buChar char="Ø"/>
            </a:pPr>
            <a:endParaRPr lang="en-US" sz="3800" dirty="0">
              <a:cs typeface="Times New Roman" panose="02020603050405020304" pitchFamily="18" charset="0"/>
            </a:endParaRPr>
          </a:p>
          <a:p>
            <a:pPr>
              <a:buFont typeface="Wingdings" pitchFamily="2" charset="2"/>
              <a:buChar char="Ø"/>
            </a:pPr>
            <a:r>
              <a:rPr lang="en-US" sz="3800" dirty="0">
                <a:cs typeface="Times New Roman" panose="02020603050405020304" pitchFamily="18" charset="0"/>
              </a:rPr>
              <a:t>Entering counseling does not necessarily mean that you are mentally ill or can’t cope on your own. Therapy is about how much you’re putting in place to support yourself in healing and succeeding.</a:t>
            </a:r>
          </a:p>
          <a:p>
            <a:pPr>
              <a:buFont typeface="Wingdings" pitchFamily="2" charset="2"/>
              <a:buChar char="Ø"/>
            </a:pPr>
            <a:endParaRPr lang="en-US" sz="3800" dirty="0">
              <a:cs typeface="Times New Roman" panose="02020603050405020304" pitchFamily="18" charset="0"/>
            </a:endParaRPr>
          </a:p>
          <a:p>
            <a:pPr>
              <a:buFont typeface="Wingdings" pitchFamily="2" charset="2"/>
              <a:buChar char="Ø"/>
            </a:pPr>
            <a:r>
              <a:rPr lang="en-US" sz="3800" dirty="0">
                <a:cs typeface="Times New Roman" panose="02020603050405020304" pitchFamily="18" charset="0"/>
              </a:rPr>
              <a:t>Speaking with a trauma specialist can help survivors to deal with their remaining anxiety and find ways to relieve that stress. These specialists can help to process traumatic memories or experiences so that it is possible to move on. They can also aid survivors in learning to regulate their strong emotions like fear and anger.</a:t>
            </a:r>
          </a:p>
          <a:p>
            <a:pPr>
              <a:buFont typeface="Wingdings" pitchFamily="2" charset="2"/>
              <a:buChar char="Ø"/>
            </a:pPr>
            <a:endParaRPr lang="en-US" sz="3800" dirty="0">
              <a:cs typeface="Times New Roman" panose="02020603050405020304" pitchFamily="18" charset="0"/>
            </a:endParaRPr>
          </a:p>
          <a:p>
            <a:pPr>
              <a:buFont typeface="Wingdings" pitchFamily="2" charset="2"/>
              <a:buChar char="Ø"/>
            </a:pPr>
            <a:r>
              <a:rPr lang="en-US" sz="3800" dirty="0">
                <a:cs typeface="Times New Roman" panose="02020603050405020304" pitchFamily="18" charset="0"/>
              </a:rPr>
              <a:t>A good match between therapist and client is one of the most powerful healing factors in a therapeutic relationship. Look for someone who makes you feel heard, understood, safe and comfortable.</a:t>
            </a:r>
          </a:p>
          <a:p>
            <a:endParaRPr lang="en-US" dirty="0"/>
          </a:p>
        </p:txBody>
      </p:sp>
      <p:sp>
        <p:nvSpPr>
          <p:cNvPr id="4" name="TextBox 3">
            <a:extLst>
              <a:ext uri="{FF2B5EF4-FFF2-40B4-BE49-F238E27FC236}">
                <a16:creationId xmlns:a16="http://schemas.microsoft.com/office/drawing/2014/main" id="{C0D1A2C5-24EC-6740-BCB9-6D8D86129583}"/>
              </a:ext>
            </a:extLst>
          </p:cNvPr>
          <p:cNvSpPr txBox="1"/>
          <p:nvPr/>
        </p:nvSpPr>
        <p:spPr>
          <a:xfrm>
            <a:off x="1042988" y="6443662"/>
            <a:ext cx="6429375"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https://www.thehotline.org/help/help-for-survivors/</a:t>
            </a:r>
          </a:p>
        </p:txBody>
      </p:sp>
    </p:spTree>
    <p:extLst>
      <p:ext uri="{BB962C8B-B14F-4D97-AF65-F5344CB8AC3E}">
        <p14:creationId xmlns:p14="http://schemas.microsoft.com/office/powerpoint/2010/main" val="41728436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70BC1-DBF8-AC4B-BBB8-ADFCEB37EA9D}"/>
              </a:ext>
            </a:extLst>
          </p:cNvPr>
          <p:cNvSpPr>
            <a:spLocks noGrp="1"/>
          </p:cNvSpPr>
          <p:nvPr>
            <p:ph type="title"/>
          </p:nvPr>
        </p:nvSpPr>
        <p:spPr>
          <a:xfrm>
            <a:off x="838200" y="365126"/>
            <a:ext cx="10515600" cy="692150"/>
          </a:xfrm>
        </p:spPr>
        <p:txBody>
          <a:bodyPr>
            <a:normAutofit fontScale="90000"/>
          </a:bodyPr>
          <a:lstStyle/>
          <a:p>
            <a:pPr algn="ctr"/>
            <a:br>
              <a:rPr lang="en-US" b="1" dirty="0">
                <a:latin typeface="+mn-lt"/>
                <a:cs typeface="Times New Roman" panose="02020603050405020304" pitchFamily="18" charset="0"/>
              </a:rPr>
            </a:br>
            <a:r>
              <a:rPr lang="en-US" b="1" dirty="0">
                <a:latin typeface="+mn-lt"/>
                <a:cs typeface="Times New Roman" panose="02020603050405020304" pitchFamily="18" charset="0"/>
              </a:rPr>
              <a:t>SELF-CARE CHECKLIST</a:t>
            </a:r>
            <a:br>
              <a:rPr lang="en-US" b="1" dirty="0">
                <a:latin typeface="+mn-lt"/>
                <a:cs typeface="Times New Roman" panose="02020603050405020304" pitchFamily="18" charset="0"/>
              </a:rPr>
            </a:br>
            <a:endParaRPr lang="en-US" b="1" dirty="0">
              <a:latin typeface="+mn-lt"/>
              <a:cs typeface="Times New Roman" panose="02020603050405020304" pitchFamily="18" charset="0"/>
            </a:endParaRPr>
          </a:p>
        </p:txBody>
      </p:sp>
      <p:graphicFrame>
        <p:nvGraphicFramePr>
          <p:cNvPr id="10" name="Content Placeholder 2">
            <a:extLst>
              <a:ext uri="{FF2B5EF4-FFF2-40B4-BE49-F238E27FC236}">
                <a16:creationId xmlns:a16="http://schemas.microsoft.com/office/drawing/2014/main" id="{F5420A4A-E638-41C1-B58E-634D43C1A4AC}"/>
              </a:ext>
            </a:extLst>
          </p:cNvPr>
          <p:cNvGraphicFramePr>
            <a:graphicFrameLocks noGrp="1"/>
          </p:cNvGraphicFramePr>
          <p:nvPr>
            <p:ph idx="1"/>
            <p:extLst>
              <p:ext uri="{D42A27DB-BD31-4B8C-83A1-F6EECF244321}">
                <p14:modId xmlns:p14="http://schemas.microsoft.com/office/powerpoint/2010/main" val="2546562370"/>
              </p:ext>
            </p:extLst>
          </p:nvPr>
        </p:nvGraphicFramePr>
        <p:xfrm>
          <a:off x="733424" y="2263775"/>
          <a:ext cx="4956176" cy="4121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2">
            <a:extLst>
              <a:ext uri="{FF2B5EF4-FFF2-40B4-BE49-F238E27FC236}">
                <a16:creationId xmlns:a16="http://schemas.microsoft.com/office/drawing/2014/main" id="{320CC250-F73B-FD4B-A801-D643F4DA2320}"/>
              </a:ext>
            </a:extLst>
          </p:cNvPr>
          <p:cNvSpPr txBox="1">
            <a:spLocks/>
          </p:cNvSpPr>
          <p:nvPr/>
        </p:nvSpPr>
        <p:spPr>
          <a:xfrm>
            <a:off x="6348412" y="2170490"/>
            <a:ext cx="5257800" cy="4121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cs typeface="Times New Roman" panose="02020603050405020304" pitchFamily="18" charset="0"/>
            </a:endParaRPr>
          </a:p>
          <a:p>
            <a:pPr lvl="1">
              <a:buFont typeface="Wingdings" pitchFamily="2" charset="2"/>
              <a:buChar char="ü"/>
            </a:pPr>
            <a:r>
              <a:rPr lang="en-US" dirty="0">
                <a:cs typeface="Times New Roman" panose="02020603050405020304" pitchFamily="18" charset="0"/>
              </a:rPr>
              <a:t>Meditate</a:t>
            </a:r>
          </a:p>
          <a:p>
            <a:pPr lvl="1">
              <a:buFont typeface="Wingdings" pitchFamily="2" charset="2"/>
              <a:buChar char="ü"/>
            </a:pPr>
            <a:r>
              <a:rPr lang="en-US" dirty="0">
                <a:cs typeface="Times New Roman" panose="02020603050405020304" pitchFamily="18" charset="0"/>
              </a:rPr>
              <a:t>Keep a journal</a:t>
            </a:r>
          </a:p>
          <a:p>
            <a:pPr lvl="1">
              <a:buFont typeface="Wingdings" pitchFamily="2" charset="2"/>
              <a:buChar char="ü"/>
            </a:pPr>
            <a:r>
              <a:rPr lang="en-US" dirty="0">
                <a:cs typeface="Times New Roman" panose="02020603050405020304" pitchFamily="18" charset="0"/>
              </a:rPr>
              <a:t>Try an artistic activity</a:t>
            </a:r>
          </a:p>
          <a:p>
            <a:pPr lvl="1">
              <a:buFont typeface="Wingdings" pitchFamily="2" charset="2"/>
              <a:buChar char="ü"/>
            </a:pPr>
            <a:r>
              <a:rPr lang="en-US" dirty="0">
                <a:cs typeface="Times New Roman" panose="02020603050405020304" pitchFamily="18" charset="0"/>
              </a:rPr>
              <a:t>Take deep breaths during the day</a:t>
            </a:r>
          </a:p>
          <a:p>
            <a:pPr lvl="1">
              <a:buFont typeface="Wingdings" pitchFamily="2" charset="2"/>
              <a:buChar char="ü"/>
            </a:pPr>
            <a:r>
              <a:rPr lang="en-US" dirty="0">
                <a:cs typeface="Times New Roman" panose="02020603050405020304" pitchFamily="18" charset="0"/>
              </a:rPr>
              <a:t>Solve a puzzle or brain teaser</a:t>
            </a:r>
          </a:p>
          <a:p>
            <a:pPr lvl="1">
              <a:buFont typeface="Wingdings" pitchFamily="2" charset="2"/>
              <a:buChar char="ü"/>
            </a:pPr>
            <a:r>
              <a:rPr lang="en-US" dirty="0">
                <a:cs typeface="Times New Roman" panose="02020603050405020304" pitchFamily="18" charset="0"/>
              </a:rPr>
              <a:t>Do something new</a:t>
            </a:r>
          </a:p>
          <a:p>
            <a:pPr lvl="1">
              <a:buFont typeface="Wingdings" pitchFamily="2" charset="2"/>
              <a:buChar char="ü"/>
            </a:pPr>
            <a:r>
              <a:rPr lang="en-US" dirty="0">
                <a:cs typeface="Times New Roman" panose="02020603050405020304" pitchFamily="18" charset="0"/>
              </a:rPr>
              <a:t>Listen to music</a:t>
            </a:r>
          </a:p>
          <a:p>
            <a:pPr lvl="1">
              <a:buFont typeface="Wingdings" pitchFamily="2" charset="2"/>
              <a:buChar char="ü"/>
            </a:pPr>
            <a:r>
              <a:rPr lang="en-US" dirty="0">
                <a:cs typeface="Times New Roman" panose="02020603050405020304" pitchFamily="18" charset="0"/>
              </a:rPr>
              <a:t>Give yourself positive affirmations</a:t>
            </a:r>
          </a:p>
          <a:p>
            <a:pPr lvl="1">
              <a:buFont typeface="Wingdings" pitchFamily="2" charset="2"/>
              <a:buChar char="ü"/>
            </a:pPr>
            <a:endParaRPr lang="en-US" dirty="0">
              <a:latin typeface="Times New Roman" panose="02020603050405020304" pitchFamily="18" charset="0"/>
              <a:cs typeface="Times New Roman" panose="02020603050405020304" pitchFamily="18" charset="0"/>
            </a:endParaRPr>
          </a:p>
          <a:p>
            <a:pPr lvl="1">
              <a:buFont typeface="Wingdings" pitchFamily="2" charset="2"/>
              <a:buChar char="ü"/>
            </a:pPr>
            <a:endParaRPr lang="en-US" dirty="0">
              <a:latin typeface="Times New Roman" panose="02020603050405020304" pitchFamily="18" charset="0"/>
              <a:cs typeface="Times New Roman" panose="02020603050405020304" pitchFamily="18" charset="0"/>
            </a:endParaRPr>
          </a:p>
          <a:p>
            <a:pPr lvl="1">
              <a:buFont typeface="Wingdings" pitchFamily="2" charset="2"/>
              <a:buChar char="ü"/>
            </a:pPr>
            <a:endParaRPr lang="en-US" dirty="0"/>
          </a:p>
        </p:txBody>
      </p:sp>
      <p:sp>
        <p:nvSpPr>
          <p:cNvPr id="5" name="TextBox 4">
            <a:extLst>
              <a:ext uri="{FF2B5EF4-FFF2-40B4-BE49-F238E27FC236}">
                <a16:creationId xmlns:a16="http://schemas.microsoft.com/office/drawing/2014/main" id="{331DF65F-8CDE-C241-A8D5-11E602B2DE8A}"/>
              </a:ext>
            </a:extLst>
          </p:cNvPr>
          <p:cNvSpPr txBox="1"/>
          <p:nvPr/>
        </p:nvSpPr>
        <p:spPr>
          <a:xfrm>
            <a:off x="554831" y="1057276"/>
            <a:ext cx="10872787" cy="1569660"/>
          </a:xfrm>
          <a:prstGeom prst="rect">
            <a:avLst/>
          </a:prstGeom>
          <a:noFill/>
        </p:spPr>
        <p:txBody>
          <a:bodyPr wrap="square" rtlCol="0">
            <a:spAutoFit/>
          </a:bodyPr>
          <a:lstStyle/>
          <a:p>
            <a:r>
              <a:rPr lang="en-US" sz="2400" b="1" dirty="0">
                <a:cs typeface="Times New Roman" panose="02020603050405020304" pitchFamily="18" charset="0"/>
              </a:rPr>
              <a:t>Relationship to Self</a:t>
            </a:r>
            <a:r>
              <a:rPr lang="en-US" sz="2400" dirty="0">
                <a:cs typeface="Times New Roman" panose="02020603050405020304" pitchFamily="18" charset="0"/>
              </a:rPr>
              <a:t>: Take time for yourself and your own interests. Remember to do what makes you the happiest. Here are a few ways you can attend to your personal well-being. </a:t>
            </a:r>
          </a:p>
          <a:p>
            <a:endParaRPr lang="en-US" sz="2400" dirty="0"/>
          </a:p>
        </p:txBody>
      </p:sp>
      <p:sp>
        <p:nvSpPr>
          <p:cNvPr id="6" name="TextBox 5">
            <a:extLst>
              <a:ext uri="{FF2B5EF4-FFF2-40B4-BE49-F238E27FC236}">
                <a16:creationId xmlns:a16="http://schemas.microsoft.com/office/drawing/2014/main" id="{AE0646F7-B086-7149-AE8F-97270E761648}"/>
              </a:ext>
            </a:extLst>
          </p:cNvPr>
          <p:cNvSpPr txBox="1"/>
          <p:nvPr/>
        </p:nvSpPr>
        <p:spPr>
          <a:xfrm>
            <a:off x="585788" y="6488668"/>
            <a:ext cx="3740191"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https://www.loveisrespect.org/content/self-care-checklist/</a:t>
            </a:r>
          </a:p>
        </p:txBody>
      </p:sp>
    </p:spTree>
    <p:extLst>
      <p:ext uri="{BB962C8B-B14F-4D97-AF65-F5344CB8AC3E}">
        <p14:creationId xmlns:p14="http://schemas.microsoft.com/office/powerpoint/2010/main" val="7714294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D0B78B-F75E-D94F-9EA6-653B09559CD4}"/>
              </a:ext>
            </a:extLst>
          </p:cNvPr>
          <p:cNvSpPr>
            <a:spLocks noGrp="1"/>
          </p:cNvSpPr>
          <p:nvPr>
            <p:ph type="title"/>
          </p:nvPr>
        </p:nvSpPr>
        <p:spPr>
          <a:xfrm>
            <a:off x="680566" y="1367519"/>
            <a:ext cx="2871095" cy="2156621"/>
          </a:xfrm>
        </p:spPr>
        <p:txBody>
          <a:bodyPr vert="horz" lIns="91440" tIns="45720" rIns="91440" bIns="45720" rtlCol="0" anchor="t">
            <a:noAutofit/>
          </a:bodyPr>
          <a:lstStyle/>
          <a:p>
            <a:r>
              <a:rPr lang="en-US" b="1" i="1" kern="1200" dirty="0">
                <a:solidFill>
                  <a:srgbClr val="FFC000"/>
                </a:solidFill>
                <a:latin typeface="+mn-lt"/>
                <a:ea typeface="+mj-ea"/>
                <a:cs typeface="+mj-cs"/>
              </a:rPr>
              <a:t>Domestic Violence Safety Planning</a:t>
            </a:r>
          </a:p>
        </p:txBody>
      </p:sp>
      <p:sp>
        <p:nvSpPr>
          <p:cNvPr id="3" name="Content Placeholder 2">
            <a:extLst>
              <a:ext uri="{FF2B5EF4-FFF2-40B4-BE49-F238E27FC236}">
                <a16:creationId xmlns:a16="http://schemas.microsoft.com/office/drawing/2014/main" id="{01B6883E-5069-484A-BF7A-82E8C420F185}"/>
              </a:ext>
            </a:extLst>
          </p:cNvPr>
          <p:cNvSpPr>
            <a:spLocks noGrp="1"/>
          </p:cNvSpPr>
          <p:nvPr>
            <p:ph idx="1"/>
          </p:nvPr>
        </p:nvSpPr>
        <p:spPr>
          <a:xfrm>
            <a:off x="4789357" y="539646"/>
            <a:ext cx="6385810" cy="5314014"/>
          </a:xfrm>
        </p:spPr>
        <p:txBody>
          <a:bodyPr vert="horz" lIns="91440" tIns="45720" rIns="91440" bIns="45720" rtlCol="0">
            <a:noAutofit/>
          </a:bodyPr>
          <a:lstStyle/>
          <a:p>
            <a:pPr marL="0"/>
            <a:r>
              <a:rPr lang="en-US" sz="1600" b="1" dirty="0"/>
              <a:t>What is a DV Safety Plan?</a:t>
            </a:r>
          </a:p>
          <a:p>
            <a:pPr marL="0"/>
            <a:endParaRPr lang="en-US" sz="1600" b="1" u="sng" dirty="0"/>
          </a:p>
          <a:p>
            <a:r>
              <a:rPr lang="en-US" sz="1600" dirty="0"/>
              <a:t> A safety plan is a personalized, practical, plan that includes ways to remain safe while in a relationship, planning to leave, or after you leave. </a:t>
            </a:r>
          </a:p>
          <a:p>
            <a:endParaRPr lang="en-US" sz="1600" dirty="0"/>
          </a:p>
          <a:p>
            <a:r>
              <a:rPr lang="en-US" sz="1600" dirty="0"/>
              <a:t> Safety planning involves how to cope with emotions, tell friends and family about the abuse, take legal action and more. </a:t>
            </a:r>
          </a:p>
          <a:p>
            <a:endParaRPr lang="en-US" sz="1600" dirty="0"/>
          </a:p>
          <a:p>
            <a:r>
              <a:rPr lang="en-US" sz="1600" dirty="0"/>
              <a:t> A good safety plan will have all the information you need and is tailored to your unique situation and circumstances, and it will help walk you through different scenarios. </a:t>
            </a:r>
          </a:p>
          <a:p>
            <a:endParaRPr lang="en-US" sz="1600" dirty="0"/>
          </a:p>
          <a:p>
            <a:r>
              <a:rPr lang="en-US" sz="1600" dirty="0"/>
              <a:t>When making a safety plan, it is important to remember to outline things that may seem obvious because in moments of crisis your brain does not function the same way when you are calm. Having a safety plan laid out in advance can help you protect yourself in those stressful moments. </a:t>
            </a:r>
          </a:p>
        </p:txBody>
      </p:sp>
      <p:sp>
        <p:nvSpPr>
          <p:cNvPr id="4" name="TextBox 3">
            <a:extLst>
              <a:ext uri="{FF2B5EF4-FFF2-40B4-BE49-F238E27FC236}">
                <a16:creationId xmlns:a16="http://schemas.microsoft.com/office/drawing/2014/main" id="{18CE4F2D-4DE0-1D48-AE78-63B05E098DBA}"/>
              </a:ext>
            </a:extLst>
          </p:cNvPr>
          <p:cNvSpPr txBox="1"/>
          <p:nvPr/>
        </p:nvSpPr>
        <p:spPr>
          <a:xfrm>
            <a:off x="6662033" y="6334717"/>
            <a:ext cx="2926080" cy="303885"/>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800" dirty="0"/>
              <a:t>https://</a:t>
            </a:r>
            <a:r>
              <a:rPr lang="en-US" sz="800" dirty="0" err="1"/>
              <a:t>www.thehotline.org</a:t>
            </a:r>
            <a:r>
              <a:rPr lang="en-US" sz="800" dirty="0"/>
              <a:t>/help/path-to-safety/</a:t>
            </a:r>
          </a:p>
        </p:txBody>
      </p:sp>
    </p:spTree>
    <p:extLst>
      <p:ext uri="{BB962C8B-B14F-4D97-AF65-F5344CB8AC3E}">
        <p14:creationId xmlns:p14="http://schemas.microsoft.com/office/powerpoint/2010/main" val="3842911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C5EC-6EAC-3941-A911-272D1078C639}"/>
              </a:ext>
            </a:extLst>
          </p:cNvPr>
          <p:cNvSpPr>
            <a:spLocks noGrp="1"/>
          </p:cNvSpPr>
          <p:nvPr>
            <p:ph type="title"/>
          </p:nvPr>
        </p:nvSpPr>
        <p:spPr/>
        <p:txBody>
          <a:bodyPr/>
          <a:lstStyle/>
          <a:p>
            <a:pPr algn="ctr"/>
            <a:r>
              <a:rPr lang="en-US" b="1" i="1" dirty="0">
                <a:latin typeface="+mn-lt"/>
                <a:cs typeface="Times New Roman" panose="02020603050405020304" pitchFamily="18" charset="0"/>
              </a:rPr>
              <a:t>AFFIRMATIONS AND JOURNALING</a:t>
            </a:r>
          </a:p>
        </p:txBody>
      </p:sp>
      <p:graphicFrame>
        <p:nvGraphicFramePr>
          <p:cNvPr id="8" name="Content Placeholder 2">
            <a:extLst>
              <a:ext uri="{FF2B5EF4-FFF2-40B4-BE49-F238E27FC236}">
                <a16:creationId xmlns:a16="http://schemas.microsoft.com/office/drawing/2014/main" id="{14B458CB-F761-4E5D-B4D9-09390A8E6231}"/>
              </a:ext>
            </a:extLst>
          </p:cNvPr>
          <p:cNvGraphicFramePr>
            <a:graphicFrameLocks noGrp="1"/>
          </p:cNvGraphicFramePr>
          <p:nvPr>
            <p:ph idx="1"/>
          </p:nvPr>
        </p:nvGraphicFramePr>
        <p:xfrm>
          <a:off x="838200" y="1763197"/>
          <a:ext cx="10515600" cy="4014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EC2A8022-3667-5245-9DB7-B64174659760}"/>
              </a:ext>
            </a:extLst>
          </p:cNvPr>
          <p:cNvSpPr txBox="1"/>
          <p:nvPr/>
        </p:nvSpPr>
        <p:spPr>
          <a:xfrm>
            <a:off x="1085850" y="5984399"/>
            <a:ext cx="2898614"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https://www.apa.org/research/action/writing</a:t>
            </a:r>
          </a:p>
        </p:txBody>
      </p:sp>
      <p:sp>
        <p:nvSpPr>
          <p:cNvPr id="5" name="TextBox 4">
            <a:extLst>
              <a:ext uri="{FF2B5EF4-FFF2-40B4-BE49-F238E27FC236}">
                <a16:creationId xmlns:a16="http://schemas.microsoft.com/office/drawing/2014/main" id="{750C0172-91B9-AA42-8F61-ABE57794ECD3}"/>
              </a:ext>
            </a:extLst>
          </p:cNvPr>
          <p:cNvSpPr txBox="1"/>
          <p:nvPr/>
        </p:nvSpPr>
        <p:spPr>
          <a:xfrm>
            <a:off x="1085850" y="6308209"/>
            <a:ext cx="3868431"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https://www.breakthecycle.org/blog/journaling-tool-healing</a:t>
            </a:r>
          </a:p>
        </p:txBody>
      </p:sp>
      <p:sp>
        <p:nvSpPr>
          <p:cNvPr id="6" name="TextBox 5">
            <a:extLst>
              <a:ext uri="{FF2B5EF4-FFF2-40B4-BE49-F238E27FC236}">
                <a16:creationId xmlns:a16="http://schemas.microsoft.com/office/drawing/2014/main" id="{C9374D10-9245-2A47-86BB-95D5458D0963}"/>
              </a:ext>
            </a:extLst>
          </p:cNvPr>
          <p:cNvSpPr txBox="1"/>
          <p:nvPr/>
        </p:nvSpPr>
        <p:spPr>
          <a:xfrm>
            <a:off x="1085850" y="6162418"/>
            <a:ext cx="3347583" cy="553998"/>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https://www.thehotline.org/help/help-for-survivors/</a:t>
            </a:r>
          </a:p>
          <a:p>
            <a:endParaRPr lang="en-US" dirty="0"/>
          </a:p>
        </p:txBody>
      </p:sp>
    </p:spTree>
    <p:extLst>
      <p:ext uri="{BB962C8B-B14F-4D97-AF65-F5344CB8AC3E}">
        <p14:creationId xmlns:p14="http://schemas.microsoft.com/office/powerpoint/2010/main" val="28257165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86D34-9A5F-CE47-BECA-810F46CCA51C}"/>
              </a:ext>
            </a:extLst>
          </p:cNvPr>
          <p:cNvSpPr>
            <a:spLocks noGrp="1"/>
          </p:cNvSpPr>
          <p:nvPr>
            <p:ph type="title"/>
          </p:nvPr>
        </p:nvSpPr>
        <p:spPr>
          <a:xfrm>
            <a:off x="838200" y="88126"/>
            <a:ext cx="10515600" cy="1325563"/>
          </a:xfrm>
        </p:spPr>
        <p:txBody>
          <a:bodyPr/>
          <a:lstStyle/>
          <a:p>
            <a:pPr algn="ctr"/>
            <a:r>
              <a:rPr lang="en-US" b="1" i="1" dirty="0">
                <a:latin typeface="+mn-lt"/>
                <a:cs typeface="Times New Roman" panose="02020603050405020304" pitchFamily="18" charset="0"/>
              </a:rPr>
              <a:t>VIOLENCE INTERRUPTERS</a:t>
            </a:r>
          </a:p>
        </p:txBody>
      </p:sp>
      <p:graphicFrame>
        <p:nvGraphicFramePr>
          <p:cNvPr id="6" name="Content Placeholder 2">
            <a:extLst>
              <a:ext uri="{FF2B5EF4-FFF2-40B4-BE49-F238E27FC236}">
                <a16:creationId xmlns:a16="http://schemas.microsoft.com/office/drawing/2014/main" id="{123A0BF9-EB07-439A-941D-BEB59201869D}"/>
              </a:ext>
            </a:extLst>
          </p:cNvPr>
          <p:cNvGraphicFramePr>
            <a:graphicFrameLocks noGrp="1"/>
          </p:cNvGraphicFramePr>
          <p:nvPr>
            <p:ph idx="1"/>
          </p:nvPr>
        </p:nvGraphicFramePr>
        <p:xfrm>
          <a:off x="838200" y="1200150"/>
          <a:ext cx="10515600" cy="4992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E009E98-2109-A745-AD08-31E35A86B28E}"/>
              </a:ext>
            </a:extLst>
          </p:cNvPr>
          <p:cNvSpPr txBox="1"/>
          <p:nvPr/>
        </p:nvSpPr>
        <p:spPr>
          <a:xfrm>
            <a:off x="2345961" y="6402934"/>
            <a:ext cx="7037504" cy="215444"/>
          </a:xfrm>
          <a:prstGeom prst="rect">
            <a:avLst/>
          </a:prstGeom>
          <a:noFill/>
        </p:spPr>
        <p:txBody>
          <a:bodyPr wrap="none" rtlCol="0">
            <a:spAutoFit/>
          </a:bodyPr>
          <a:lstStyle/>
          <a:p>
            <a:r>
              <a:rPr lang="en-US" sz="800" dirty="0">
                <a:latin typeface="Times New Roman" panose="02020603050405020304" pitchFamily="18" charset="0"/>
                <a:cs typeface="Times New Roman" panose="02020603050405020304" pitchFamily="18" charset="0"/>
              </a:rPr>
              <a:t>https://betterwaycampaign.org/?gclid=CjwKCAjw4_H6BRALEiwAvgfzqwtwzT__69CmoDA7AmTn6iJ1AUadFVjiadFO4b767H5vUS9rCc9o-RoCO-MQAvD_BwE</a:t>
            </a:r>
          </a:p>
        </p:txBody>
      </p:sp>
    </p:spTree>
    <p:extLst>
      <p:ext uri="{BB962C8B-B14F-4D97-AF65-F5344CB8AC3E}">
        <p14:creationId xmlns:p14="http://schemas.microsoft.com/office/powerpoint/2010/main" val="981387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863D4-C15D-654C-A90C-591DD031FD75}"/>
              </a:ext>
            </a:extLst>
          </p:cNvPr>
          <p:cNvSpPr>
            <a:spLocks noGrp="1"/>
          </p:cNvSpPr>
          <p:nvPr>
            <p:ph type="ctrTitle"/>
          </p:nvPr>
        </p:nvSpPr>
        <p:spPr>
          <a:xfrm>
            <a:off x="715107" y="0"/>
            <a:ext cx="10761785" cy="1077912"/>
          </a:xfrm>
        </p:spPr>
        <p:txBody>
          <a:bodyPr>
            <a:normAutofit fontScale="90000"/>
          </a:bodyPr>
          <a:lstStyle/>
          <a:p>
            <a:pPr algn="l"/>
            <a:r>
              <a:rPr lang="en-US" b="1" dirty="0">
                <a:solidFill>
                  <a:srgbClr val="FFC000"/>
                </a:solidFill>
              </a:rPr>
              <a:t>KEY DOMESTIC VIOLENCE RESOURCES </a:t>
            </a:r>
          </a:p>
        </p:txBody>
      </p:sp>
      <p:sp>
        <p:nvSpPr>
          <p:cNvPr id="3" name="Subtitle 2">
            <a:extLst>
              <a:ext uri="{FF2B5EF4-FFF2-40B4-BE49-F238E27FC236}">
                <a16:creationId xmlns:a16="http://schemas.microsoft.com/office/drawing/2014/main" id="{D47BCD31-1B12-CD45-BB54-0644997A1606}"/>
              </a:ext>
            </a:extLst>
          </p:cNvPr>
          <p:cNvSpPr>
            <a:spLocks noGrp="1"/>
          </p:cNvSpPr>
          <p:nvPr>
            <p:ph type="subTitle" idx="1"/>
          </p:nvPr>
        </p:nvSpPr>
        <p:spPr>
          <a:xfrm>
            <a:off x="800793" y="1860305"/>
            <a:ext cx="9144000" cy="4892187"/>
          </a:xfrm>
        </p:spPr>
        <p:txBody>
          <a:bodyPr>
            <a:normAutofit fontScale="55000" lnSpcReduction="20000"/>
          </a:bodyPr>
          <a:lstStyle/>
          <a:p>
            <a:pPr marL="342900" indent="-342900" algn="l">
              <a:buFont typeface="Wingdings" pitchFamily="2" charset="2"/>
              <a:buChar char="v"/>
            </a:pPr>
            <a:endParaRPr lang="en-US" b="1" dirty="0"/>
          </a:p>
          <a:p>
            <a:pPr marL="342900" indent="-342900" algn="l">
              <a:buFont typeface="Wingdings" pitchFamily="2" charset="2"/>
              <a:buChar char="v"/>
            </a:pPr>
            <a:r>
              <a:rPr lang="en-US" b="1" dirty="0"/>
              <a:t>African-American Mental Health Providers:</a:t>
            </a:r>
          </a:p>
          <a:p>
            <a:pPr marL="800100" lvl="1" indent="-342900" algn="l">
              <a:buFont typeface="Wingdings" pitchFamily="2" charset="2"/>
              <a:buChar char="Ø"/>
            </a:pPr>
            <a:r>
              <a:rPr lang="en-US" b="1" dirty="0"/>
              <a:t>Website: </a:t>
            </a:r>
            <a:r>
              <a:rPr lang="en-US" dirty="0">
                <a:hlinkClick r:id="rId3"/>
              </a:rPr>
              <a:t>http://aamhp.com/contact-us/</a:t>
            </a:r>
            <a:endParaRPr lang="en-US" dirty="0"/>
          </a:p>
          <a:p>
            <a:pPr marL="800100" lvl="1" indent="-342900" algn="l">
              <a:buFont typeface="Wingdings" pitchFamily="2" charset="2"/>
              <a:buChar char="Ø"/>
            </a:pPr>
            <a:r>
              <a:rPr lang="en-US" dirty="0"/>
              <a:t>Phone: 916- 691-1190</a:t>
            </a:r>
          </a:p>
          <a:p>
            <a:pPr marL="800100" lvl="1" indent="-342900" algn="l">
              <a:buFont typeface="Wingdings" pitchFamily="2" charset="2"/>
              <a:buChar char="Ø"/>
            </a:pPr>
            <a:r>
              <a:rPr lang="en-US" dirty="0"/>
              <a:t>Services: Provides a director or providers that are licensed, registered, and/or certified to practice in the State of California. The directory of mental health providers includes the following: social workers, psychologist, psychiatrist, and family therapist.</a:t>
            </a:r>
            <a:endParaRPr lang="en-US" b="1" dirty="0"/>
          </a:p>
          <a:p>
            <a:pPr marL="342900" indent="-342900" algn="l">
              <a:buFont typeface="Wingdings" pitchFamily="2" charset="2"/>
              <a:buChar char="v"/>
            </a:pPr>
            <a:r>
              <a:rPr lang="en-US" b="1" dirty="0"/>
              <a:t>California Coalition Against Sexual Assault:</a:t>
            </a:r>
          </a:p>
          <a:p>
            <a:pPr marL="800100" lvl="1" indent="-342900" algn="l">
              <a:buFont typeface="Wingdings" pitchFamily="2" charset="2"/>
              <a:buChar char="Ø"/>
            </a:pPr>
            <a:r>
              <a:rPr lang="en-US" b="1" dirty="0"/>
              <a:t>Website: </a:t>
            </a:r>
            <a:r>
              <a:rPr lang="en-US" dirty="0">
                <a:hlinkClick r:id="rId4"/>
              </a:rPr>
              <a:t>http://www.calcasa.org</a:t>
            </a:r>
            <a:endParaRPr lang="en-US" dirty="0"/>
          </a:p>
          <a:p>
            <a:pPr marL="800100" lvl="1" indent="-342900" algn="l">
              <a:buFont typeface="Wingdings" pitchFamily="2" charset="2"/>
              <a:buChar char="Ø"/>
            </a:pPr>
            <a:r>
              <a:rPr lang="en-US" b="1" dirty="0"/>
              <a:t>Phone: </a:t>
            </a:r>
            <a:r>
              <a:rPr lang="en-US" dirty="0"/>
              <a:t>916-446-2520</a:t>
            </a:r>
          </a:p>
          <a:p>
            <a:pPr marL="800100" lvl="1" indent="-342900" algn="l">
              <a:buFont typeface="Wingdings" pitchFamily="2" charset="2"/>
              <a:buChar char="Ø"/>
            </a:pPr>
            <a:r>
              <a:rPr lang="en-US" b="1" dirty="0"/>
              <a:t>Services: </a:t>
            </a:r>
            <a:r>
              <a:rPr lang="en-US" dirty="0"/>
              <a:t>“The California Coalition Against Sexual Assault (CALCASA) provides leadership, vision and resources to rape crisis centers, individuals and other entities committed to ending sexual violence.” See </a:t>
            </a:r>
            <a:r>
              <a:rPr lang="en-US" dirty="0">
                <a:hlinkClick r:id="rId5"/>
              </a:rPr>
              <a:t>http://www.calcasa.org/about/mission-values-philosophy/</a:t>
            </a:r>
            <a:r>
              <a:rPr lang="en-US" dirty="0"/>
              <a:t>.  </a:t>
            </a:r>
          </a:p>
          <a:p>
            <a:pPr marL="342900" indent="-342900" algn="l">
              <a:buFont typeface="Wingdings" pitchFamily="2" charset="2"/>
              <a:buChar char="v"/>
            </a:pPr>
            <a:r>
              <a:rPr lang="en-US" b="1" dirty="0"/>
              <a:t>California Partnership to End Domestic Violence:</a:t>
            </a:r>
          </a:p>
          <a:p>
            <a:pPr marL="800100" lvl="1" indent="-342900" algn="l">
              <a:buFont typeface="Wingdings" pitchFamily="2" charset="2"/>
              <a:buChar char="Ø"/>
            </a:pPr>
            <a:r>
              <a:rPr lang="en-US" b="1" dirty="0"/>
              <a:t>Website: </a:t>
            </a:r>
            <a:r>
              <a:rPr lang="en-US" dirty="0">
                <a:hlinkClick r:id="rId6"/>
              </a:rPr>
              <a:t>https://www.cpedv.org</a:t>
            </a:r>
            <a:endParaRPr lang="en-US" dirty="0"/>
          </a:p>
          <a:p>
            <a:pPr marL="800100" lvl="1" indent="-342900" algn="l">
              <a:buFont typeface="Wingdings" pitchFamily="2" charset="2"/>
              <a:buChar char="Ø"/>
            </a:pPr>
            <a:r>
              <a:rPr lang="en-US" b="1" dirty="0"/>
              <a:t>Phone: </a:t>
            </a:r>
            <a:r>
              <a:rPr lang="en-US" dirty="0"/>
              <a:t>1-800-799-7233</a:t>
            </a:r>
          </a:p>
          <a:p>
            <a:pPr marL="800100" lvl="1" indent="-342900" algn="l">
              <a:buFont typeface="Wingdings" pitchFamily="2" charset="2"/>
              <a:buChar char="Ø"/>
            </a:pPr>
            <a:r>
              <a:rPr lang="en-US" b="1" dirty="0"/>
              <a:t>Services: </a:t>
            </a:r>
            <a:r>
              <a:rPr lang="en-US" dirty="0"/>
              <a:t>“The California Partnership to End Domestic Violence (the Partnership) is California’s recognized domestic violence coalition, representing over 1,000 advocates, organizations and allied groups throughout the state. Through our public policy, communications and capacity-building efforts, we align prevention and intervention strategies to advance social change. We believe that by sharing expertise, advocates and policy-makers can end domestic violence. For nearly 40 years, we have inspired, informed and connected all those concerned with this issue, because together we’re stronger. ”See </a:t>
            </a:r>
            <a:r>
              <a:rPr lang="en-US" dirty="0">
                <a:hlinkClick r:id="rId6"/>
              </a:rPr>
              <a:t>https://www.cpedv.org</a:t>
            </a:r>
            <a:endParaRPr lang="en-US" dirty="0"/>
          </a:p>
          <a:p>
            <a:pPr algn="l">
              <a:buFont typeface="Wingdings" pitchFamily="2" charset="2"/>
              <a:buChar char="v"/>
            </a:pPr>
            <a:r>
              <a:rPr lang="en-US" b="1" dirty="0"/>
              <a:t>    California Secretary of State – Safe at Home:</a:t>
            </a:r>
          </a:p>
          <a:p>
            <a:pPr marL="800100" lvl="1" indent="-342900" algn="l">
              <a:buFont typeface="Wingdings" pitchFamily="2" charset="2"/>
              <a:buChar char="Ø"/>
            </a:pPr>
            <a:r>
              <a:rPr lang="en-US" b="1" dirty="0"/>
              <a:t>Website: </a:t>
            </a:r>
            <a:r>
              <a:rPr lang="en-US" dirty="0">
                <a:hlinkClick r:id="rId7"/>
              </a:rPr>
              <a:t>https://www.sos.ca.gov/registries/safe-home</a:t>
            </a:r>
            <a:endParaRPr lang="en-US" b="1" dirty="0"/>
          </a:p>
          <a:p>
            <a:pPr marL="800100" lvl="1" indent="-342900" algn="l">
              <a:buFont typeface="Wingdings" pitchFamily="2" charset="2"/>
              <a:buChar char="Ø"/>
            </a:pPr>
            <a:r>
              <a:rPr lang="en-US" b="1" dirty="0"/>
              <a:t>Phone: </a:t>
            </a:r>
            <a:r>
              <a:rPr lang="en-US" dirty="0"/>
              <a:t>1-877-322-5227</a:t>
            </a:r>
          </a:p>
          <a:p>
            <a:pPr marL="800100" lvl="1" indent="-342900" algn="l">
              <a:buFont typeface="Wingdings" pitchFamily="2" charset="2"/>
              <a:buChar char="Ø"/>
            </a:pPr>
            <a:r>
              <a:rPr lang="en-US" b="1" dirty="0"/>
              <a:t>Services:  </a:t>
            </a:r>
            <a:r>
              <a:rPr lang="en-US" dirty="0"/>
              <a:t>”Safe at Home offers victims of domestic violence, stalking, sexual assault, human trafficking &amp; elder and dependent abuse, as well as reproductive health care workers, a substitute mailing address to receive first class, certified, and registered mail.” See </a:t>
            </a:r>
            <a:r>
              <a:rPr lang="en-US" dirty="0">
                <a:hlinkClick r:id="rId7"/>
              </a:rPr>
              <a:t>https://www.sos.ca.gov/registries/safe-home</a:t>
            </a:r>
            <a:r>
              <a:rPr lang="en-US" dirty="0"/>
              <a:t>. </a:t>
            </a:r>
          </a:p>
          <a:p>
            <a:pPr lvl="1" algn="l"/>
            <a:endParaRPr lang="en-US" u="sng" dirty="0"/>
          </a:p>
          <a:p>
            <a:pPr marL="342900" indent="-342900" algn="l">
              <a:buFont typeface="Wingdings" pitchFamily="2" charset="2"/>
              <a:buChar char="v"/>
            </a:pPr>
            <a:endParaRPr lang="en-US" dirty="0"/>
          </a:p>
          <a:p>
            <a:pPr marL="342900" indent="-342900" algn="l">
              <a:buFont typeface="Wingdings" pitchFamily="2" charset="2"/>
              <a:buChar char="Ø"/>
            </a:pPr>
            <a:endParaRPr lang="en-US" dirty="0"/>
          </a:p>
          <a:p>
            <a:pPr marL="800100" lvl="1" indent="-342900" algn="l">
              <a:buFont typeface="Wingdings" pitchFamily="2" charset="2"/>
              <a:buChar char="v"/>
            </a:pPr>
            <a:endParaRPr lang="en-US" dirty="0"/>
          </a:p>
          <a:p>
            <a:pPr marL="800100" lvl="1" indent="-342900" algn="l">
              <a:buFont typeface="Wingdings" pitchFamily="2" charset="2"/>
              <a:buChar char="Ø"/>
            </a:pPr>
            <a:endParaRPr lang="en-US" dirty="0"/>
          </a:p>
        </p:txBody>
      </p:sp>
      <p:sp>
        <p:nvSpPr>
          <p:cNvPr id="4" name="TextBox 3">
            <a:extLst>
              <a:ext uri="{FF2B5EF4-FFF2-40B4-BE49-F238E27FC236}">
                <a16:creationId xmlns:a16="http://schemas.microsoft.com/office/drawing/2014/main" id="{BB85C064-EA91-1844-9B35-D10B750EB194}"/>
              </a:ext>
            </a:extLst>
          </p:cNvPr>
          <p:cNvSpPr txBox="1"/>
          <p:nvPr/>
        </p:nvSpPr>
        <p:spPr>
          <a:xfrm>
            <a:off x="715107" y="936975"/>
            <a:ext cx="11159337" cy="923330"/>
          </a:xfrm>
          <a:prstGeom prst="rect">
            <a:avLst/>
          </a:prstGeom>
          <a:noFill/>
        </p:spPr>
        <p:txBody>
          <a:bodyPr wrap="none" rtlCol="0">
            <a:spAutoFit/>
          </a:bodyPr>
          <a:lstStyle/>
          <a:p>
            <a:r>
              <a:rPr lang="en-US" b="1" dirty="0"/>
              <a:t>NOTE: </a:t>
            </a:r>
            <a:r>
              <a:rPr lang="en-US" dirty="0"/>
              <a:t>This list of domestic violence resources is intended to provide information on critical resources. This is not an </a:t>
            </a:r>
          </a:p>
          <a:p>
            <a:r>
              <a:rPr lang="en-US" dirty="0"/>
              <a:t>endorsement of the services of the programs that the listed agencies and/or organizations provide. In an emergency, </a:t>
            </a:r>
          </a:p>
          <a:p>
            <a:r>
              <a:rPr lang="en-US" dirty="0"/>
              <a:t>please contact 911. </a:t>
            </a:r>
          </a:p>
        </p:txBody>
      </p:sp>
    </p:spTree>
    <p:extLst>
      <p:ext uri="{BB962C8B-B14F-4D97-AF65-F5344CB8AC3E}">
        <p14:creationId xmlns:p14="http://schemas.microsoft.com/office/powerpoint/2010/main" val="26112224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3E0A-68FC-3A4C-8976-4222C16C6381}"/>
              </a:ext>
            </a:extLst>
          </p:cNvPr>
          <p:cNvSpPr>
            <a:spLocks noGrp="1"/>
          </p:cNvSpPr>
          <p:nvPr>
            <p:ph type="title"/>
          </p:nvPr>
        </p:nvSpPr>
        <p:spPr>
          <a:xfrm>
            <a:off x="662352" y="18255"/>
            <a:ext cx="11037277" cy="1325563"/>
          </a:xfrm>
        </p:spPr>
        <p:txBody>
          <a:bodyPr/>
          <a:lstStyle/>
          <a:p>
            <a:r>
              <a:rPr lang="en-US" b="1" dirty="0"/>
              <a:t>KEY DOMESTIC VIOLENCE RESOURCES CONT’D</a:t>
            </a:r>
            <a:endParaRPr lang="en-US" dirty="0"/>
          </a:p>
        </p:txBody>
      </p:sp>
      <p:sp>
        <p:nvSpPr>
          <p:cNvPr id="3" name="Content Placeholder 2">
            <a:extLst>
              <a:ext uri="{FF2B5EF4-FFF2-40B4-BE49-F238E27FC236}">
                <a16:creationId xmlns:a16="http://schemas.microsoft.com/office/drawing/2014/main" id="{0C444276-CC5A-4B40-B09A-AA2EF189D0B0}"/>
              </a:ext>
            </a:extLst>
          </p:cNvPr>
          <p:cNvSpPr>
            <a:spLocks noGrp="1"/>
          </p:cNvSpPr>
          <p:nvPr>
            <p:ph idx="1"/>
          </p:nvPr>
        </p:nvSpPr>
        <p:spPr>
          <a:xfrm>
            <a:off x="492371" y="1022260"/>
            <a:ext cx="10515600" cy="4351338"/>
          </a:xfrm>
        </p:spPr>
        <p:txBody>
          <a:bodyPr>
            <a:normAutofit fontScale="47500" lnSpcReduction="20000"/>
          </a:bodyPr>
          <a:lstStyle/>
          <a:p>
            <a:pPr marL="342900" indent="-342900">
              <a:buFont typeface="Wingdings" pitchFamily="2" charset="2"/>
              <a:buChar char="v"/>
            </a:pPr>
            <a:endParaRPr lang="en-US" b="1" dirty="0"/>
          </a:p>
          <a:p>
            <a:pPr>
              <a:buFont typeface="Wingdings" pitchFamily="2" charset="2"/>
              <a:buChar char="v"/>
            </a:pPr>
            <a:r>
              <a:rPr lang="en-US" b="1" dirty="0"/>
              <a:t>   California Victim Compensation Board:</a:t>
            </a:r>
          </a:p>
          <a:p>
            <a:pPr lvl="1">
              <a:buFont typeface="Wingdings" pitchFamily="2" charset="2"/>
              <a:buChar char="Ø"/>
            </a:pPr>
            <a:r>
              <a:rPr lang="en-US" b="1" dirty="0"/>
              <a:t>Website: </a:t>
            </a:r>
            <a:r>
              <a:rPr lang="en-US" dirty="0">
                <a:hlinkClick r:id="rId3"/>
              </a:rPr>
              <a:t>https://victims.ca.gov</a:t>
            </a:r>
            <a:endParaRPr lang="en-US" dirty="0"/>
          </a:p>
          <a:p>
            <a:pPr lvl="1">
              <a:buFont typeface="Wingdings" pitchFamily="2" charset="2"/>
              <a:buChar char="Ø"/>
            </a:pPr>
            <a:r>
              <a:rPr lang="en-US" b="1" dirty="0"/>
              <a:t>Phone: </a:t>
            </a:r>
            <a:r>
              <a:rPr lang="en-US" dirty="0"/>
              <a:t>916-491-3600</a:t>
            </a:r>
          </a:p>
          <a:p>
            <a:pPr lvl="1">
              <a:buFont typeface="Wingdings" pitchFamily="2" charset="2"/>
              <a:buChar char="Ø"/>
            </a:pPr>
            <a:r>
              <a:rPr lang="en-US" b="1" dirty="0"/>
              <a:t>Services: </a:t>
            </a:r>
            <a:r>
              <a:rPr lang="en-US" dirty="0"/>
              <a:t>“The California Victim Compensation Board (</a:t>
            </a:r>
            <a:r>
              <a:rPr lang="en-US" dirty="0" err="1"/>
              <a:t>CalVCB</a:t>
            </a:r>
            <a:r>
              <a:rPr lang="en-US" dirty="0"/>
              <a:t>) can help pay bills and expenses that result from violent crime. Victims of crime who have been injured or have been threatened with injury may be eligible for help.” See </a:t>
            </a:r>
            <a:r>
              <a:rPr lang="en-US" dirty="0">
                <a:hlinkClick r:id="rId3"/>
              </a:rPr>
              <a:t>https://victims.ca.gov</a:t>
            </a:r>
            <a:r>
              <a:rPr lang="en-US" dirty="0"/>
              <a:t>.</a:t>
            </a:r>
            <a:endParaRPr lang="en-US" b="1" dirty="0"/>
          </a:p>
          <a:p>
            <a:pPr marL="342900" indent="-342900">
              <a:buFont typeface="Wingdings" pitchFamily="2" charset="2"/>
              <a:buChar char="v"/>
            </a:pPr>
            <a:r>
              <a:rPr lang="en-US" b="1" dirty="0"/>
              <a:t>A  Community of Peace:</a:t>
            </a:r>
          </a:p>
          <a:p>
            <a:pPr marL="800100" lvl="1" indent="-342900">
              <a:buFont typeface="Wingdings" pitchFamily="2" charset="2"/>
              <a:buChar char="Ø"/>
            </a:pPr>
            <a:r>
              <a:rPr lang="en-US" b="1" dirty="0"/>
              <a:t>Website: </a:t>
            </a:r>
            <a:r>
              <a:rPr lang="en-US" dirty="0">
                <a:hlinkClick r:id="rId4"/>
              </a:rPr>
              <a:t>https://acommunityforpeace.org</a:t>
            </a:r>
            <a:r>
              <a:rPr lang="en-US" dirty="0"/>
              <a:t> </a:t>
            </a:r>
          </a:p>
          <a:p>
            <a:pPr marL="800100" lvl="1" indent="-342900">
              <a:buFont typeface="Wingdings" pitchFamily="2" charset="2"/>
              <a:buChar char="Ø"/>
            </a:pPr>
            <a:r>
              <a:rPr lang="en-US" b="1" dirty="0"/>
              <a:t>Phone: </a:t>
            </a:r>
            <a:r>
              <a:rPr lang="en-US" dirty="0"/>
              <a:t>916-728-7210</a:t>
            </a:r>
          </a:p>
          <a:p>
            <a:pPr marL="800100" lvl="1" indent="-342900">
              <a:buFont typeface="Wingdings" pitchFamily="2" charset="2"/>
              <a:buChar char="Ø"/>
            </a:pPr>
            <a:r>
              <a:rPr lang="en-US" b="1" dirty="0"/>
              <a:t>Services: “</a:t>
            </a:r>
            <a:r>
              <a:rPr lang="en-US" dirty="0"/>
              <a:t>A Community For Peace is a state certified trauma-informed social justice crisis center serving children and adult survivors of domestic violence and sexual assault.” See </a:t>
            </a:r>
            <a:r>
              <a:rPr lang="en-US" dirty="0">
                <a:hlinkClick r:id="rId4"/>
              </a:rPr>
              <a:t>https://acommunityforpeace.org</a:t>
            </a:r>
            <a:r>
              <a:rPr lang="en-US" dirty="0"/>
              <a:t>.  Programs and services include the following: emergency shelter, education and training program, counseling, and legal services. </a:t>
            </a:r>
            <a:r>
              <a:rPr lang="en-US" b="1" dirty="0"/>
              <a:t>Women’s Empowerment:</a:t>
            </a:r>
          </a:p>
          <a:p>
            <a:pPr marL="342900" indent="-342900">
              <a:buFont typeface="Wingdings" pitchFamily="2" charset="2"/>
              <a:buChar char="v"/>
            </a:pPr>
            <a:r>
              <a:rPr lang="en-US" b="1" dirty="0"/>
              <a:t>Family Justice Center:</a:t>
            </a:r>
          </a:p>
          <a:p>
            <a:pPr lvl="1">
              <a:buFont typeface="Wingdings" pitchFamily="2" charset="2"/>
              <a:buChar char="Ø"/>
            </a:pPr>
            <a:r>
              <a:rPr lang="en-US" b="1" dirty="0"/>
              <a:t>Website: </a:t>
            </a:r>
            <a:r>
              <a:rPr lang="en-US" dirty="0">
                <a:hlinkClick r:id="rId5"/>
              </a:rPr>
              <a:t>http://www.hopethriveshere.org</a:t>
            </a:r>
            <a:endParaRPr lang="en-US" dirty="0"/>
          </a:p>
          <a:p>
            <a:pPr lvl="1">
              <a:buFont typeface="Wingdings" pitchFamily="2" charset="2"/>
              <a:buChar char="Ø"/>
            </a:pPr>
            <a:r>
              <a:rPr lang="en-US" b="1" dirty="0"/>
              <a:t>Phone : </a:t>
            </a:r>
            <a:r>
              <a:rPr lang="en-US" dirty="0"/>
              <a:t>916-875-4673</a:t>
            </a:r>
          </a:p>
          <a:p>
            <a:pPr lvl="1">
              <a:buFont typeface="Wingdings" pitchFamily="2" charset="2"/>
              <a:buChar char="Ø"/>
            </a:pPr>
            <a:r>
              <a:rPr lang="en-US" b="1" dirty="0"/>
              <a:t>Services:  </a:t>
            </a:r>
            <a:r>
              <a:rPr lang="en-US" dirty="0"/>
              <a:t>Mobile legal and mental program, safety planning, counseling, VOICES (a committee of survivors who volunteer to empower and educate other survivors), and Camp Hope America (nationwide camping and camping initiative geared towards children exposed to domestic violence). </a:t>
            </a:r>
          </a:p>
          <a:p>
            <a:pPr>
              <a:buFont typeface="Wingdings" pitchFamily="2" charset="2"/>
              <a:buChar char="v"/>
            </a:pPr>
            <a:r>
              <a:rPr lang="en-US" dirty="0"/>
              <a:t>   </a:t>
            </a:r>
            <a:r>
              <a:rPr lang="en-US" b="1" dirty="0"/>
              <a:t>Foundation for Peaceful Communities:</a:t>
            </a:r>
          </a:p>
          <a:p>
            <a:pPr lvl="1">
              <a:buFont typeface="Wingdings" pitchFamily="2" charset="2"/>
              <a:buChar char="Ø"/>
            </a:pPr>
            <a:r>
              <a:rPr lang="en-US" b="1" dirty="0"/>
              <a:t>Website: </a:t>
            </a:r>
            <a:r>
              <a:rPr lang="en-US" dirty="0">
                <a:hlinkClick r:id="rId6"/>
              </a:rPr>
              <a:t>https://afoundationforpeace.org/about-the-foundation/</a:t>
            </a:r>
            <a:endParaRPr lang="en-US" dirty="0"/>
          </a:p>
          <a:p>
            <a:pPr lvl="1">
              <a:buFont typeface="Wingdings" pitchFamily="2" charset="2"/>
              <a:buChar char="Ø"/>
            </a:pPr>
            <a:r>
              <a:rPr lang="en-US" b="1" dirty="0"/>
              <a:t>Phone: </a:t>
            </a:r>
            <a:r>
              <a:rPr lang="en-US" dirty="0"/>
              <a:t>916-728-5613</a:t>
            </a:r>
          </a:p>
          <a:p>
            <a:pPr lvl="1">
              <a:buFont typeface="Wingdings" pitchFamily="2" charset="2"/>
              <a:buChar char="Ø"/>
            </a:pPr>
            <a:r>
              <a:rPr lang="en-US" b="1" dirty="0"/>
              <a:t>Services: </a:t>
            </a:r>
            <a:r>
              <a:rPr lang="en-US" dirty="0"/>
              <a:t>“Foundation for Peaceful Communities promise is to grow healthy communities by developing and supporting social renewal projects and enterprises that empower underserved and high-risk populations, so that they can thrive, contribute and participate in the peace and well-being of our greater society.” S</a:t>
            </a:r>
            <a:r>
              <a:rPr lang="en-US" dirty="0">
                <a:hlinkClick r:id="rId6"/>
              </a:rPr>
              <a:t>e</a:t>
            </a:r>
            <a:r>
              <a:rPr lang="en-US" dirty="0"/>
              <a:t>e </a:t>
            </a:r>
            <a:r>
              <a:rPr lang="en-US" dirty="0">
                <a:hlinkClick r:id="rId6"/>
              </a:rPr>
              <a:t>https://afoundationforpeace.org/about-the-foundation/</a:t>
            </a:r>
            <a:r>
              <a:rPr lang="en-US" dirty="0"/>
              <a:t>. </a:t>
            </a:r>
          </a:p>
          <a:p>
            <a:pPr marL="0" indent="0">
              <a:buNone/>
            </a:pPr>
            <a:endParaRPr lang="en-US" dirty="0"/>
          </a:p>
        </p:txBody>
      </p:sp>
    </p:spTree>
    <p:extLst>
      <p:ext uri="{BB962C8B-B14F-4D97-AF65-F5344CB8AC3E}">
        <p14:creationId xmlns:p14="http://schemas.microsoft.com/office/powerpoint/2010/main" val="21661751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3E0A-68FC-3A4C-8976-4222C16C6381}"/>
              </a:ext>
            </a:extLst>
          </p:cNvPr>
          <p:cNvSpPr>
            <a:spLocks noGrp="1"/>
          </p:cNvSpPr>
          <p:nvPr>
            <p:ph type="title"/>
          </p:nvPr>
        </p:nvSpPr>
        <p:spPr>
          <a:xfrm>
            <a:off x="662352" y="18255"/>
            <a:ext cx="11037277" cy="1325563"/>
          </a:xfrm>
        </p:spPr>
        <p:txBody>
          <a:bodyPr/>
          <a:lstStyle/>
          <a:p>
            <a:r>
              <a:rPr lang="en-US" b="1" dirty="0"/>
              <a:t>KEY DOMESTIC VIOLENCE RESOURCES CONT’D</a:t>
            </a:r>
            <a:endParaRPr lang="en-US" dirty="0"/>
          </a:p>
        </p:txBody>
      </p:sp>
      <p:sp>
        <p:nvSpPr>
          <p:cNvPr id="3" name="Content Placeholder 2">
            <a:extLst>
              <a:ext uri="{FF2B5EF4-FFF2-40B4-BE49-F238E27FC236}">
                <a16:creationId xmlns:a16="http://schemas.microsoft.com/office/drawing/2014/main" id="{0C444276-CC5A-4B40-B09A-AA2EF189D0B0}"/>
              </a:ext>
            </a:extLst>
          </p:cNvPr>
          <p:cNvSpPr>
            <a:spLocks noGrp="1"/>
          </p:cNvSpPr>
          <p:nvPr>
            <p:ph idx="1"/>
          </p:nvPr>
        </p:nvSpPr>
        <p:spPr>
          <a:xfrm>
            <a:off x="492371" y="1022260"/>
            <a:ext cx="10515600" cy="4351338"/>
          </a:xfrm>
        </p:spPr>
        <p:txBody>
          <a:bodyPr>
            <a:normAutofit fontScale="55000" lnSpcReduction="20000"/>
          </a:bodyPr>
          <a:lstStyle/>
          <a:p>
            <a:pPr marL="342900" indent="-342900">
              <a:buFont typeface="Wingdings" pitchFamily="2" charset="2"/>
              <a:buChar char="v"/>
            </a:pPr>
            <a:endParaRPr lang="en-US" b="1" dirty="0"/>
          </a:p>
          <a:p>
            <a:pPr>
              <a:buFont typeface="Wingdings" pitchFamily="2" charset="2"/>
              <a:buChar char="v"/>
            </a:pPr>
            <a:r>
              <a:rPr lang="en-US" b="1" dirty="0"/>
              <a:t>  </a:t>
            </a:r>
            <a:r>
              <a:rPr lang="en-US" b="1" dirty="0" err="1"/>
              <a:t>ManAlive</a:t>
            </a:r>
            <a:r>
              <a:rPr lang="en-US" b="1" dirty="0"/>
              <a:t> Sacramento Inc.:</a:t>
            </a:r>
          </a:p>
          <a:p>
            <a:pPr lvl="1">
              <a:buFont typeface="Wingdings" pitchFamily="2" charset="2"/>
              <a:buChar char="Ø"/>
            </a:pPr>
            <a:r>
              <a:rPr lang="en-US" b="1" dirty="0"/>
              <a:t>    Website: </a:t>
            </a:r>
            <a:r>
              <a:rPr lang="en-US" dirty="0">
                <a:hlinkClick r:id="rId3"/>
              </a:rPr>
              <a:t>http://www.no2violence.com/about-us</a:t>
            </a:r>
            <a:endParaRPr lang="en-US" dirty="0"/>
          </a:p>
          <a:p>
            <a:pPr lvl="1">
              <a:buFont typeface="Wingdings" pitchFamily="2" charset="2"/>
              <a:buChar char="Ø"/>
            </a:pPr>
            <a:r>
              <a:rPr lang="en-US" b="1" dirty="0"/>
              <a:t>    Phone: </a:t>
            </a:r>
            <a:r>
              <a:rPr lang="en-US" dirty="0"/>
              <a:t>1-877-662-8465</a:t>
            </a:r>
          </a:p>
          <a:p>
            <a:pPr lvl="1">
              <a:buFont typeface="Wingdings" pitchFamily="2" charset="2"/>
              <a:buChar char="Ø"/>
            </a:pPr>
            <a:r>
              <a:rPr lang="en-US" b="1" dirty="0"/>
              <a:t>    Services: </a:t>
            </a:r>
            <a:r>
              <a:rPr lang="en-US" dirty="0"/>
              <a:t>Offers a “Batterer's Accountability and Advocacy Re-education Program.”</a:t>
            </a:r>
          </a:p>
          <a:p>
            <a:pPr marL="342900" indent="-342900">
              <a:buFont typeface="Wingdings" pitchFamily="2" charset="2"/>
              <a:buChar char="v"/>
            </a:pPr>
            <a:r>
              <a:rPr lang="en-US" b="1" dirty="0"/>
              <a:t>Mary’s House:</a:t>
            </a:r>
          </a:p>
          <a:p>
            <a:pPr lvl="1">
              <a:buFont typeface="Wingdings" pitchFamily="2" charset="2"/>
              <a:buChar char="Ø"/>
            </a:pPr>
            <a:r>
              <a:rPr lang="en-US" b="1" dirty="0"/>
              <a:t>    Website: </a:t>
            </a:r>
            <a:r>
              <a:rPr lang="en-US" dirty="0">
                <a:hlinkClick r:id="rId4"/>
              </a:rPr>
              <a:t>https://sacloaves.org/maryhouse</a:t>
            </a:r>
            <a:endParaRPr lang="en-US" dirty="0"/>
          </a:p>
          <a:p>
            <a:pPr lvl="1">
              <a:buFont typeface="Wingdings" pitchFamily="2" charset="2"/>
              <a:buChar char="Ø"/>
            </a:pPr>
            <a:r>
              <a:rPr lang="en-US" b="1" dirty="0"/>
              <a:t>   Phone: </a:t>
            </a:r>
            <a:r>
              <a:rPr lang="en-US" dirty="0"/>
              <a:t>916-446-0874</a:t>
            </a:r>
          </a:p>
          <a:p>
            <a:pPr lvl="1">
              <a:buFont typeface="Wingdings" pitchFamily="2" charset="2"/>
              <a:buChar char="Ø"/>
            </a:pPr>
            <a:r>
              <a:rPr lang="en-US" dirty="0"/>
              <a:t>   </a:t>
            </a:r>
            <a:r>
              <a:rPr lang="en-US" b="1" dirty="0"/>
              <a:t>Services: </a:t>
            </a:r>
            <a:r>
              <a:rPr lang="en-US" dirty="0"/>
              <a:t>Offers day-time hospitality services for women and children.</a:t>
            </a:r>
          </a:p>
          <a:p>
            <a:pPr marL="342900" indent="-342900">
              <a:buFont typeface="Wingdings" pitchFamily="2" charset="2"/>
              <a:buChar char="v"/>
            </a:pPr>
            <a:r>
              <a:rPr lang="en-US" b="1" dirty="0"/>
              <a:t>My Sister’s House:</a:t>
            </a:r>
          </a:p>
          <a:p>
            <a:pPr marL="800100" lvl="1" indent="-342900">
              <a:buFont typeface="Wingdings" pitchFamily="2" charset="2"/>
              <a:buChar char="Ø"/>
            </a:pPr>
            <a:r>
              <a:rPr lang="en-US" b="1" dirty="0"/>
              <a:t>Website: </a:t>
            </a:r>
            <a:r>
              <a:rPr lang="en-US" dirty="0">
                <a:hlinkClick r:id="rId5"/>
              </a:rPr>
              <a:t>http://www.my-sisters-house.org</a:t>
            </a:r>
            <a:endParaRPr lang="en-US" dirty="0"/>
          </a:p>
          <a:p>
            <a:pPr marL="800100" lvl="1" indent="-342900">
              <a:buFont typeface="Wingdings" pitchFamily="2" charset="2"/>
              <a:buChar char="Ø"/>
            </a:pPr>
            <a:r>
              <a:rPr lang="en-US" b="1" dirty="0"/>
              <a:t>Phone: </a:t>
            </a:r>
            <a:r>
              <a:rPr lang="en-US" dirty="0"/>
              <a:t>916-428-3271</a:t>
            </a:r>
          </a:p>
          <a:p>
            <a:pPr marL="800100" lvl="1" indent="-342900">
              <a:buFont typeface="Wingdings" pitchFamily="2" charset="2"/>
              <a:buChar char="Ø"/>
            </a:pPr>
            <a:r>
              <a:rPr lang="en-US" b="1" dirty="0"/>
              <a:t>Services: </a:t>
            </a:r>
            <a:r>
              <a:rPr lang="en-US" dirty="0"/>
              <a:t>Provides and offers several services and programs, including a 24-hour support hotline, safe haven shelter program, women to work program, counseling sessions, healing through art, parenting classes, and a #MeToo Sexual Assault Survivor Support Group</a:t>
            </a:r>
          </a:p>
          <a:p>
            <a:pPr marL="342900" indent="-342900">
              <a:buFont typeface="Wingdings" pitchFamily="2" charset="2"/>
              <a:buChar char="v"/>
            </a:pPr>
            <a:r>
              <a:rPr lang="en-US" b="1" dirty="0"/>
              <a:t>The National Domestic Violence Hotline:  </a:t>
            </a:r>
          </a:p>
          <a:p>
            <a:pPr marL="800100" lvl="1" indent="-342900">
              <a:buFont typeface="Wingdings" pitchFamily="2" charset="2"/>
              <a:buChar char="Ø"/>
            </a:pPr>
            <a:r>
              <a:rPr lang="en-US" b="1" dirty="0"/>
              <a:t>Website: </a:t>
            </a:r>
            <a:r>
              <a:rPr lang="en-US" dirty="0">
                <a:hlinkClick r:id="rId6"/>
              </a:rPr>
              <a:t>https://www.thehotline.org</a:t>
            </a:r>
            <a:r>
              <a:rPr lang="en-US" dirty="0"/>
              <a:t> </a:t>
            </a:r>
          </a:p>
          <a:p>
            <a:pPr marL="800100" lvl="1" indent="-342900">
              <a:buFont typeface="Wingdings" pitchFamily="2" charset="2"/>
              <a:buChar char="Ø"/>
            </a:pPr>
            <a:r>
              <a:rPr lang="en-US" b="1" dirty="0"/>
              <a:t>Phone: </a:t>
            </a:r>
            <a:r>
              <a:rPr lang="en-US" dirty="0"/>
              <a:t>1-800-799-7233</a:t>
            </a:r>
          </a:p>
          <a:p>
            <a:pPr marL="800100" lvl="1" indent="-342900">
              <a:buFont typeface="Wingdings" pitchFamily="2" charset="2"/>
              <a:buChar char="Ø"/>
            </a:pPr>
            <a:r>
              <a:rPr lang="en-US" b="1" dirty="0"/>
              <a:t>Services: </a:t>
            </a:r>
            <a:r>
              <a:rPr lang="en-US" dirty="0"/>
              <a:t>Call the hotline to speak with a nonjudgmental advocate who can help you identify signs of abuse, create a safety plan, and provide information regarding domestic violence programs. </a:t>
            </a:r>
          </a:p>
          <a:p>
            <a:pPr marL="457200" lvl="1" indent="0">
              <a:buNone/>
            </a:pPr>
            <a:endParaRPr lang="en-US" dirty="0"/>
          </a:p>
          <a:p>
            <a:pPr marL="800100" lvl="1" indent="-342900">
              <a:buFont typeface="Wingdings" pitchFamily="2" charset="2"/>
              <a:buChar char="Ø"/>
            </a:pPr>
            <a:endParaRPr lang="en-US" dirty="0"/>
          </a:p>
        </p:txBody>
      </p:sp>
    </p:spTree>
    <p:extLst>
      <p:ext uri="{BB962C8B-B14F-4D97-AF65-F5344CB8AC3E}">
        <p14:creationId xmlns:p14="http://schemas.microsoft.com/office/powerpoint/2010/main" val="28251589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3E0A-68FC-3A4C-8976-4222C16C6381}"/>
              </a:ext>
            </a:extLst>
          </p:cNvPr>
          <p:cNvSpPr>
            <a:spLocks noGrp="1"/>
          </p:cNvSpPr>
          <p:nvPr>
            <p:ph type="title"/>
          </p:nvPr>
        </p:nvSpPr>
        <p:spPr>
          <a:xfrm>
            <a:off x="662352" y="18255"/>
            <a:ext cx="11037277" cy="1325563"/>
          </a:xfrm>
        </p:spPr>
        <p:txBody>
          <a:bodyPr/>
          <a:lstStyle/>
          <a:p>
            <a:r>
              <a:rPr lang="en-US" b="1" dirty="0"/>
              <a:t>KEY DOMESTIC VIOLENCE RESOURCES CONT’D</a:t>
            </a:r>
            <a:endParaRPr lang="en-US" dirty="0"/>
          </a:p>
        </p:txBody>
      </p:sp>
      <p:sp>
        <p:nvSpPr>
          <p:cNvPr id="3" name="Content Placeholder 2">
            <a:extLst>
              <a:ext uri="{FF2B5EF4-FFF2-40B4-BE49-F238E27FC236}">
                <a16:creationId xmlns:a16="http://schemas.microsoft.com/office/drawing/2014/main" id="{0C444276-CC5A-4B40-B09A-AA2EF189D0B0}"/>
              </a:ext>
            </a:extLst>
          </p:cNvPr>
          <p:cNvSpPr>
            <a:spLocks noGrp="1"/>
          </p:cNvSpPr>
          <p:nvPr>
            <p:ph idx="1"/>
          </p:nvPr>
        </p:nvSpPr>
        <p:spPr>
          <a:xfrm>
            <a:off x="492371" y="1022260"/>
            <a:ext cx="10515600" cy="4351338"/>
          </a:xfrm>
        </p:spPr>
        <p:txBody>
          <a:bodyPr>
            <a:normAutofit fontScale="32500" lnSpcReduction="20000"/>
          </a:bodyPr>
          <a:lstStyle/>
          <a:p>
            <a:pPr marL="342900" indent="-342900">
              <a:buFont typeface="Wingdings" pitchFamily="2" charset="2"/>
              <a:buChar char="v"/>
            </a:pPr>
            <a:endParaRPr lang="en-US" b="1" dirty="0"/>
          </a:p>
          <a:p>
            <a:pPr>
              <a:buFont typeface="Wingdings" pitchFamily="2" charset="2"/>
              <a:buChar char="v"/>
            </a:pPr>
            <a:r>
              <a:rPr lang="en-US" b="1" dirty="0"/>
              <a:t>   Sacramento Food Bank &amp; Family:</a:t>
            </a:r>
          </a:p>
          <a:p>
            <a:pPr lvl="1">
              <a:buFont typeface="Wingdings" pitchFamily="2" charset="2"/>
              <a:buChar char="Ø"/>
            </a:pPr>
            <a:r>
              <a:rPr lang="en-US" b="1" dirty="0"/>
              <a:t>Website: </a:t>
            </a:r>
            <a:r>
              <a:rPr lang="en-US" dirty="0">
                <a:hlinkClick r:id="rId3"/>
              </a:rPr>
              <a:t>https://www.sacramentofoodbank.org</a:t>
            </a:r>
            <a:endParaRPr lang="en-US" dirty="0"/>
          </a:p>
          <a:p>
            <a:pPr lvl="1">
              <a:buFont typeface="Wingdings" pitchFamily="2" charset="2"/>
              <a:buChar char="Ø"/>
            </a:pPr>
            <a:r>
              <a:rPr lang="en-US" b="1" dirty="0"/>
              <a:t>Phone: </a:t>
            </a:r>
            <a:r>
              <a:rPr lang="en-US" dirty="0"/>
              <a:t>916-456-1980</a:t>
            </a:r>
          </a:p>
          <a:p>
            <a:pPr lvl="1">
              <a:buFont typeface="Wingdings" pitchFamily="2" charset="2"/>
              <a:buChar char="Ø"/>
            </a:pPr>
            <a:r>
              <a:rPr lang="en-US" b="1" dirty="0"/>
              <a:t>Services: </a:t>
            </a:r>
            <a:r>
              <a:rPr lang="en-US" dirty="0"/>
              <a:t>Provides the following services and programs: food, clothing, adult learning, computer and technology classes, parent education classes, immigration and refugee legal services, and utilities assistance. </a:t>
            </a:r>
            <a:r>
              <a:rPr lang="en-US" b="1" dirty="0"/>
              <a:t>Mary’s House:</a:t>
            </a:r>
          </a:p>
          <a:p>
            <a:pPr>
              <a:buFont typeface="Wingdings" pitchFamily="2" charset="2"/>
              <a:buChar char="v"/>
            </a:pPr>
            <a:r>
              <a:rPr lang="en-US" b="1" dirty="0"/>
              <a:t>  A Safe Place:</a:t>
            </a:r>
          </a:p>
          <a:p>
            <a:pPr lvl="1">
              <a:buFont typeface="Wingdings" pitchFamily="2" charset="2"/>
              <a:buChar char="Ø"/>
            </a:pPr>
            <a:r>
              <a:rPr lang="en-US" b="1" dirty="0"/>
              <a:t>Website: </a:t>
            </a:r>
            <a:r>
              <a:rPr lang="en-US" dirty="0">
                <a:hlinkClick r:id="rId4"/>
              </a:rPr>
              <a:t>https://www.asafeplace.org</a:t>
            </a:r>
            <a:endParaRPr lang="en-US" dirty="0"/>
          </a:p>
          <a:p>
            <a:pPr lvl="1">
              <a:buFont typeface="Wingdings" pitchFamily="2" charset="2"/>
              <a:buChar char="Ø"/>
            </a:pPr>
            <a:r>
              <a:rPr lang="en-US" b="1" dirty="0"/>
              <a:t>Phone: </a:t>
            </a:r>
            <a:r>
              <a:rPr lang="en-US" dirty="0"/>
              <a:t>1-510-536-7233</a:t>
            </a:r>
          </a:p>
          <a:p>
            <a:pPr lvl="1">
              <a:buFont typeface="Wingdings" pitchFamily="2" charset="2"/>
              <a:buChar char="Ø"/>
            </a:pPr>
            <a:r>
              <a:rPr lang="en-US" b="1" dirty="0"/>
              <a:t>Services: </a:t>
            </a:r>
            <a:r>
              <a:rPr lang="en-US" dirty="0"/>
              <a:t>The following programs and services are provided: 24-hour emergency shelter, community mental health services, community education and health outreach, domestic violence and volunteer training, teen dating violence prevention, professional development, and disaster preparedness. </a:t>
            </a:r>
            <a:endParaRPr lang="en-US" b="1" dirty="0"/>
          </a:p>
          <a:p>
            <a:pPr>
              <a:buFont typeface="Wingdings" pitchFamily="2" charset="2"/>
              <a:buChar char="v"/>
            </a:pPr>
            <a:r>
              <a:rPr lang="en-US" b="1" dirty="0"/>
              <a:t>   Saint John’s Program for Real Change:</a:t>
            </a:r>
          </a:p>
          <a:p>
            <a:pPr lvl="1">
              <a:buFont typeface="Wingdings" pitchFamily="2" charset="2"/>
              <a:buChar char="Ø"/>
            </a:pPr>
            <a:r>
              <a:rPr lang="en-US" b="1" dirty="0"/>
              <a:t>Website: </a:t>
            </a:r>
            <a:r>
              <a:rPr lang="en-US" dirty="0">
                <a:hlinkClick r:id="rId5"/>
              </a:rPr>
              <a:t>https://saintjohnsprogram.org</a:t>
            </a:r>
            <a:endParaRPr lang="en-US" dirty="0"/>
          </a:p>
          <a:p>
            <a:pPr lvl="1">
              <a:buFont typeface="Wingdings" pitchFamily="2" charset="2"/>
              <a:buChar char="Ø"/>
            </a:pPr>
            <a:r>
              <a:rPr lang="en-US" b="1" dirty="0"/>
              <a:t>Phone: </a:t>
            </a:r>
            <a:r>
              <a:rPr lang="en-US" dirty="0"/>
              <a:t>916-453-1482</a:t>
            </a:r>
          </a:p>
          <a:p>
            <a:pPr lvl="1">
              <a:buFont typeface="Wingdings" pitchFamily="2" charset="2"/>
              <a:buChar char="Ø"/>
            </a:pPr>
            <a:r>
              <a:rPr lang="en-US" b="1" dirty="0"/>
              <a:t>Services: </a:t>
            </a:r>
            <a:r>
              <a:rPr lang="en-US" dirty="0"/>
              <a:t>Provides shelter and the following services: mental health services, supportive services, career education, on-the-job-training, and mental health respite services.</a:t>
            </a:r>
          </a:p>
          <a:p>
            <a:pPr>
              <a:buFont typeface="Wingdings" pitchFamily="2" charset="2"/>
              <a:buChar char="v"/>
            </a:pPr>
            <a:r>
              <a:rPr lang="en-US" b="1" dirty="0"/>
              <a:t> Superior Court of Sacramento – Domestic Violence and Elder Abuse Resource Services: </a:t>
            </a:r>
          </a:p>
          <a:p>
            <a:pPr lvl="1">
              <a:buFont typeface="Wingdings" pitchFamily="2" charset="2"/>
              <a:buChar char="Ø"/>
            </a:pPr>
            <a:r>
              <a:rPr lang="en-US" b="1" dirty="0"/>
              <a:t>Reporting Abuse:</a:t>
            </a:r>
          </a:p>
          <a:p>
            <a:pPr lvl="2">
              <a:buFont typeface="Wingdings" pitchFamily="2" charset="2"/>
              <a:buChar char="q"/>
            </a:pPr>
            <a:r>
              <a:rPr lang="en-US" b="1" dirty="0"/>
              <a:t>Adult Protective Services:  Phone: </a:t>
            </a:r>
            <a:r>
              <a:rPr lang="en-US" dirty="0"/>
              <a:t>916-874-9377  </a:t>
            </a:r>
            <a:r>
              <a:rPr lang="en-US" b="1" dirty="0"/>
              <a:t>Website: </a:t>
            </a:r>
            <a:r>
              <a:rPr lang="en-US" dirty="0">
                <a:hlinkClick r:id="rId6"/>
              </a:rPr>
              <a:t>https://cdss.ca.gov/reporting/report-abuse</a:t>
            </a:r>
            <a:endParaRPr lang="en-US" dirty="0"/>
          </a:p>
          <a:p>
            <a:pPr lvl="2">
              <a:buFont typeface="Wingdings" pitchFamily="2" charset="2"/>
              <a:buChar char="q"/>
            </a:pPr>
            <a:r>
              <a:rPr lang="en-US" b="1" dirty="0"/>
              <a:t>Child Protective Services:  Phone: </a:t>
            </a:r>
            <a:r>
              <a:rPr lang="en-US" dirty="0"/>
              <a:t>916-875-5437 </a:t>
            </a:r>
            <a:r>
              <a:rPr lang="en-US" b="1" dirty="0"/>
              <a:t>Website: </a:t>
            </a:r>
            <a:r>
              <a:rPr lang="en-US" dirty="0">
                <a:hlinkClick r:id="rId7"/>
              </a:rPr>
              <a:t>https://dcfas.saccounty.net/CPS/Pages/Emergency-Response/GI-EmergencyHotline.aspx</a:t>
            </a:r>
            <a:endParaRPr lang="en-US" dirty="0"/>
          </a:p>
          <a:p>
            <a:pPr lvl="1">
              <a:buFont typeface="Wingdings" pitchFamily="2" charset="2"/>
              <a:buChar char="Ø"/>
            </a:pPr>
            <a:r>
              <a:rPr lang="en-US" b="1" dirty="0"/>
              <a:t>Domestic Violence Restraining Order: </a:t>
            </a:r>
            <a:r>
              <a:rPr lang="en-US" dirty="0"/>
              <a:t>Information on how to file a domestic violence restraining order: </a:t>
            </a:r>
            <a:r>
              <a:rPr lang="en-US" dirty="0">
                <a:hlinkClick r:id="rId8"/>
              </a:rPr>
              <a:t>https://www.saccourt.ca.gov/restraining-orders/domestic-violence.aspx</a:t>
            </a:r>
            <a:r>
              <a:rPr lang="en-US" dirty="0"/>
              <a:t> </a:t>
            </a:r>
          </a:p>
          <a:p>
            <a:pPr>
              <a:buFont typeface="Wingdings" pitchFamily="2" charset="2"/>
              <a:buChar char="v"/>
            </a:pPr>
            <a:r>
              <a:rPr lang="en-US" b="1" dirty="0"/>
              <a:t> Red Women Rising:</a:t>
            </a:r>
          </a:p>
          <a:p>
            <a:pPr lvl="1">
              <a:buFont typeface="Wingdings" pitchFamily="2" charset="2"/>
              <a:buChar char="Ø"/>
            </a:pPr>
            <a:r>
              <a:rPr lang="en-US" b="1" dirty="0"/>
              <a:t>Website: </a:t>
            </a:r>
            <a:r>
              <a:rPr lang="en-US" dirty="0">
                <a:hlinkClick r:id="rId9"/>
              </a:rPr>
              <a:t>http://redwomenrising.org/directory</a:t>
            </a:r>
            <a:endParaRPr lang="en-US" dirty="0"/>
          </a:p>
          <a:p>
            <a:pPr lvl="1">
              <a:buFont typeface="Wingdings" pitchFamily="2" charset="2"/>
              <a:buChar char="Ø"/>
            </a:pPr>
            <a:r>
              <a:rPr lang="en-US" b="1" dirty="0"/>
              <a:t>Phone:  </a:t>
            </a:r>
            <a:r>
              <a:rPr lang="en-US" dirty="0"/>
              <a:t>1-800-399-6789</a:t>
            </a:r>
          </a:p>
          <a:p>
            <a:pPr lvl="1">
              <a:buFont typeface="Wingdings" pitchFamily="2" charset="2"/>
              <a:buChar char="Ø"/>
            </a:pPr>
            <a:r>
              <a:rPr lang="en-US" b="1" dirty="0"/>
              <a:t>Services: </a:t>
            </a:r>
            <a:r>
              <a:rPr lang="en-US" dirty="0"/>
              <a:t>“The Red Women Rising Project is dedicated to uplifting the voices of Urban Indian survivors of domestic violence and sexual assault through increasing awareness around Urban Indian women’s domestic violence issues and enhancing survivors' access to domestic violence services.” See </a:t>
            </a:r>
            <a:r>
              <a:rPr lang="en-US" dirty="0">
                <a:hlinkClick r:id="rId9"/>
              </a:rPr>
              <a:t>http://redwomenrising.org/directory</a:t>
            </a:r>
            <a:r>
              <a:rPr lang="en-US" dirty="0"/>
              <a:t>.</a:t>
            </a:r>
            <a:br>
              <a:rPr lang="en-US" dirty="0"/>
            </a:br>
            <a:endParaRPr lang="en-US" dirty="0"/>
          </a:p>
          <a:p>
            <a:pPr marL="457200" lvl="1" indent="0">
              <a:buNone/>
            </a:pPr>
            <a:endParaRPr lang="en-US" dirty="0"/>
          </a:p>
          <a:p>
            <a:pPr marL="800100" lvl="1" indent="-342900">
              <a:buFont typeface="Wingdings" pitchFamily="2" charset="2"/>
              <a:buChar char="Ø"/>
            </a:pPr>
            <a:endParaRPr lang="en-US" dirty="0"/>
          </a:p>
        </p:txBody>
      </p:sp>
    </p:spTree>
    <p:extLst>
      <p:ext uri="{BB962C8B-B14F-4D97-AF65-F5344CB8AC3E}">
        <p14:creationId xmlns:p14="http://schemas.microsoft.com/office/powerpoint/2010/main" val="2188381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666601-84D1-43F6-A2A1-229AD07D43BA}"/>
              </a:ext>
            </a:extLst>
          </p:cNvPr>
          <p:cNvSpPr/>
          <p:nvPr/>
        </p:nvSpPr>
        <p:spPr>
          <a:xfrm>
            <a:off x="3048000" y="2136339"/>
            <a:ext cx="6096000" cy="2585323"/>
          </a:xfrm>
          <a:prstGeom prst="rect">
            <a:avLst/>
          </a:prstGeom>
        </p:spPr>
        <p:txBody>
          <a:bodyPr>
            <a:spAutoFit/>
          </a:bodyPr>
          <a:lstStyle/>
          <a:p>
            <a:pPr algn="ctr"/>
            <a:r>
              <a:rPr lang="en-US" dirty="0"/>
              <a:t>Note:</a:t>
            </a:r>
          </a:p>
          <a:p>
            <a:pPr algn="ctr"/>
            <a:r>
              <a:rPr lang="en-US" i="1" dirty="0"/>
              <a:t>The ruins of a nation begin from the family- African proverb</a:t>
            </a:r>
          </a:p>
          <a:p>
            <a:pPr algn="ctr"/>
            <a:endParaRPr lang="en-US" i="1" dirty="0"/>
          </a:p>
          <a:p>
            <a:pPr algn="ctr"/>
            <a:r>
              <a:rPr lang="en-US" i="1" dirty="0"/>
              <a:t>I want my marriage. I just want the beating to stop!- African female lawyer participant at the 1995 UN Women’s Conference in China  </a:t>
            </a:r>
          </a:p>
          <a:p>
            <a:pPr algn="ctr"/>
            <a:endParaRPr lang="en-US" i="1" dirty="0"/>
          </a:p>
          <a:p>
            <a:pPr algn="ctr"/>
            <a:r>
              <a:rPr lang="en-US" i="1" dirty="0"/>
              <a:t>Select first 40 DV trainees to receive $250/each for post DV education activity (1-2 </a:t>
            </a:r>
            <a:r>
              <a:rPr lang="en-US" i="1" dirty="0" err="1"/>
              <a:t>hrs</a:t>
            </a:r>
            <a:r>
              <a:rPr lang="en-US" i="1" dirty="0"/>
              <a:t>), October-November 30, 2020. </a:t>
            </a:r>
          </a:p>
        </p:txBody>
      </p:sp>
    </p:spTree>
    <p:extLst>
      <p:ext uri="{BB962C8B-B14F-4D97-AF65-F5344CB8AC3E}">
        <p14:creationId xmlns:p14="http://schemas.microsoft.com/office/powerpoint/2010/main" val="37795699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3E0A-68FC-3A4C-8976-4222C16C6381}"/>
              </a:ext>
            </a:extLst>
          </p:cNvPr>
          <p:cNvSpPr>
            <a:spLocks noGrp="1"/>
          </p:cNvSpPr>
          <p:nvPr>
            <p:ph type="title"/>
          </p:nvPr>
        </p:nvSpPr>
        <p:spPr>
          <a:xfrm>
            <a:off x="662352" y="18255"/>
            <a:ext cx="11037277" cy="1325563"/>
          </a:xfrm>
        </p:spPr>
        <p:txBody>
          <a:bodyPr/>
          <a:lstStyle/>
          <a:p>
            <a:r>
              <a:rPr lang="en-US" b="1" dirty="0"/>
              <a:t>KEY DOMESTIC VIOLENCE RESOURCES CONT’D</a:t>
            </a:r>
            <a:endParaRPr lang="en-US" dirty="0"/>
          </a:p>
        </p:txBody>
      </p:sp>
      <p:sp>
        <p:nvSpPr>
          <p:cNvPr id="3" name="Content Placeholder 2">
            <a:extLst>
              <a:ext uri="{FF2B5EF4-FFF2-40B4-BE49-F238E27FC236}">
                <a16:creationId xmlns:a16="http://schemas.microsoft.com/office/drawing/2014/main" id="{0C444276-CC5A-4B40-B09A-AA2EF189D0B0}"/>
              </a:ext>
            </a:extLst>
          </p:cNvPr>
          <p:cNvSpPr>
            <a:spLocks noGrp="1"/>
          </p:cNvSpPr>
          <p:nvPr>
            <p:ph idx="1"/>
          </p:nvPr>
        </p:nvSpPr>
        <p:spPr>
          <a:xfrm>
            <a:off x="492371" y="1022260"/>
            <a:ext cx="10515600" cy="4351338"/>
          </a:xfrm>
        </p:spPr>
        <p:txBody>
          <a:bodyPr>
            <a:normAutofit fontScale="47500" lnSpcReduction="20000"/>
          </a:bodyPr>
          <a:lstStyle/>
          <a:p>
            <a:pPr marL="342900" indent="-342900">
              <a:buFont typeface="Wingdings" pitchFamily="2" charset="2"/>
              <a:buChar char="v"/>
            </a:pPr>
            <a:endParaRPr lang="en-US" b="1" dirty="0"/>
          </a:p>
          <a:p>
            <a:pPr>
              <a:buFont typeface="Wingdings" pitchFamily="2" charset="2"/>
              <a:buChar char="v"/>
            </a:pPr>
            <a:r>
              <a:rPr lang="en-US" b="1" dirty="0"/>
              <a:t>   Victims of Crime Center:</a:t>
            </a:r>
          </a:p>
          <a:p>
            <a:pPr lvl="1">
              <a:buFont typeface="Wingdings" pitchFamily="2" charset="2"/>
              <a:buChar char="Ø"/>
            </a:pPr>
            <a:r>
              <a:rPr lang="en-US" b="1" dirty="0"/>
              <a:t>Website: </a:t>
            </a:r>
            <a:r>
              <a:rPr lang="en-US" dirty="0">
                <a:hlinkClick r:id="rId3"/>
              </a:rPr>
              <a:t>https://1800victims.org/contacts/</a:t>
            </a:r>
            <a:endParaRPr lang="en-US" dirty="0"/>
          </a:p>
          <a:p>
            <a:pPr lvl="1">
              <a:buFont typeface="Wingdings" pitchFamily="2" charset="2"/>
              <a:buChar char="Ø"/>
            </a:pPr>
            <a:r>
              <a:rPr lang="en-US" b="1" dirty="0"/>
              <a:t>Phone: </a:t>
            </a:r>
            <a:r>
              <a:rPr lang="en-US" dirty="0"/>
              <a:t>1-800-842-8647</a:t>
            </a:r>
          </a:p>
          <a:p>
            <a:pPr lvl="1">
              <a:buFont typeface="Wingdings" pitchFamily="2" charset="2"/>
              <a:buChar char="Ø"/>
            </a:pPr>
            <a:r>
              <a:rPr lang="en-US" b="1" dirty="0"/>
              <a:t>Services: </a:t>
            </a:r>
            <a:r>
              <a:rPr lang="en-US" dirty="0"/>
              <a:t>The Victims of Crime Center operates a hotline, provides information and referrals, provides legal research for service providers, publishes and distributes brochures on victim’s rights, and may be able to offer limited legal representation determined on a case-by-case basis.</a:t>
            </a:r>
          </a:p>
          <a:p>
            <a:pPr marL="342900" indent="-342900">
              <a:buFont typeface="Wingdings" pitchFamily="2" charset="2"/>
              <a:buChar char="v"/>
            </a:pPr>
            <a:r>
              <a:rPr lang="en-US" b="1" dirty="0"/>
              <a:t>  Weave Inc.: </a:t>
            </a:r>
          </a:p>
          <a:p>
            <a:pPr marL="800100" lvl="1" indent="-342900">
              <a:buFont typeface="Wingdings" pitchFamily="2" charset="2"/>
              <a:buChar char="Ø"/>
            </a:pPr>
            <a:r>
              <a:rPr lang="en-US" b="1" dirty="0"/>
              <a:t>Website: </a:t>
            </a:r>
            <a:r>
              <a:rPr lang="en-US" dirty="0">
                <a:hlinkClick r:id="rId4"/>
              </a:rPr>
              <a:t>https://www.weaveinc.org</a:t>
            </a:r>
            <a:endParaRPr lang="en-US" dirty="0"/>
          </a:p>
          <a:p>
            <a:pPr marL="800100" lvl="1" indent="-342900">
              <a:buFont typeface="Wingdings" pitchFamily="2" charset="2"/>
              <a:buChar char="Ø"/>
            </a:pPr>
            <a:r>
              <a:rPr lang="en-US" b="1" dirty="0"/>
              <a:t>Phone: </a:t>
            </a:r>
            <a:r>
              <a:rPr lang="en-US" dirty="0"/>
              <a:t>916-920-2952</a:t>
            </a:r>
          </a:p>
          <a:p>
            <a:pPr marL="800100" lvl="1" indent="-342900">
              <a:buFont typeface="Wingdings" pitchFamily="2" charset="2"/>
              <a:buChar char="Ø"/>
            </a:pPr>
            <a:r>
              <a:rPr lang="en-US" b="1" dirty="0"/>
              <a:t>Services:  </a:t>
            </a:r>
            <a:r>
              <a:rPr lang="en-US" dirty="0"/>
              <a:t>“WEAVE is the primary provider of crisis intervention services for survivors of domestic violence and sexual assault in Sacramento County. Through a multi-disciplinary effort with Sacramento County, law enforcement, the Commercially Sexually Exploited Children Court, Child Protective Services, and the District Attorney’s Office, WEAVE also provides 24/7 response, outreach and services for victims of sex trafficking.” See </a:t>
            </a:r>
            <a:r>
              <a:rPr lang="en-US" dirty="0">
                <a:hlinkClick r:id="rId4"/>
              </a:rPr>
              <a:t>https://www.weaveinc.org</a:t>
            </a:r>
            <a:endParaRPr lang="en-US" dirty="0"/>
          </a:p>
          <a:p>
            <a:pPr>
              <a:buFont typeface="Wingdings" pitchFamily="2" charset="2"/>
              <a:buChar char="v"/>
            </a:pPr>
            <a:r>
              <a:rPr lang="en-US" b="1" dirty="0"/>
              <a:t> Wellspring Women’s Center:</a:t>
            </a:r>
          </a:p>
          <a:p>
            <a:pPr lvl="1">
              <a:buFont typeface="Wingdings" pitchFamily="2" charset="2"/>
              <a:buChar char="Ø"/>
            </a:pPr>
            <a:r>
              <a:rPr lang="en-US" b="1" dirty="0"/>
              <a:t>Website: </a:t>
            </a:r>
            <a:r>
              <a:rPr lang="en-US" dirty="0">
                <a:hlinkClick r:id="rId5"/>
              </a:rPr>
              <a:t>https://www.wellspringwomen.org</a:t>
            </a:r>
            <a:endParaRPr lang="en-US" dirty="0"/>
          </a:p>
          <a:p>
            <a:pPr lvl="1">
              <a:buFont typeface="Wingdings" pitchFamily="2" charset="2"/>
              <a:buChar char="Ø"/>
            </a:pPr>
            <a:r>
              <a:rPr lang="en-US" b="1" dirty="0"/>
              <a:t>Phone: </a:t>
            </a:r>
            <a:r>
              <a:rPr lang="en-US" dirty="0"/>
              <a:t>916-454-9688</a:t>
            </a:r>
          </a:p>
          <a:p>
            <a:pPr lvl="1">
              <a:buFont typeface="Wingdings" pitchFamily="2" charset="2"/>
              <a:buChar char="Ø"/>
            </a:pPr>
            <a:r>
              <a:rPr lang="en-US" b="1" dirty="0"/>
              <a:t>Services: </a:t>
            </a:r>
            <a:r>
              <a:rPr lang="en-US" dirty="0"/>
              <a:t>“Wellspring Women’s Center in Sacramento’s Oak Park neighborhood, nurtures the innate goodness and personal self-esteem of women and their children. We serve nearly 200 women and children each weekday and offer four different programs: the Nutritious Meal Program, the Children's Corner Program, the Safety Net Services Program, and the Women's Wellness Program.” See </a:t>
            </a:r>
            <a:r>
              <a:rPr lang="en-US" dirty="0">
                <a:hlinkClick r:id="rId5"/>
              </a:rPr>
              <a:t>https://www.wellspringwomen.org</a:t>
            </a:r>
            <a:r>
              <a:rPr lang="en-US" dirty="0"/>
              <a:t>.</a:t>
            </a:r>
            <a:r>
              <a:rPr lang="en-US" b="1" dirty="0"/>
              <a:t>  </a:t>
            </a:r>
          </a:p>
          <a:p>
            <a:pPr marL="342900" indent="-342900">
              <a:buFont typeface="Wingdings" pitchFamily="2" charset="2"/>
              <a:buChar char="v"/>
            </a:pPr>
            <a:r>
              <a:rPr lang="en-US" b="1" dirty="0"/>
              <a:t>Women’s Empowerment:</a:t>
            </a:r>
          </a:p>
          <a:p>
            <a:pPr marL="800100" lvl="1" indent="-342900">
              <a:buFont typeface="Wingdings" pitchFamily="2" charset="2"/>
              <a:buChar char="Ø"/>
            </a:pPr>
            <a:r>
              <a:rPr lang="en-US" b="1" dirty="0"/>
              <a:t>Website: </a:t>
            </a:r>
            <a:r>
              <a:rPr lang="en-US" dirty="0">
                <a:hlinkClick r:id="rId6"/>
              </a:rPr>
              <a:t>https://womens-empowerment.org</a:t>
            </a:r>
            <a:endParaRPr lang="en-US" dirty="0"/>
          </a:p>
          <a:p>
            <a:pPr marL="800100" lvl="1" indent="-342900">
              <a:buFont typeface="Wingdings" pitchFamily="2" charset="2"/>
              <a:buChar char="Ø"/>
            </a:pPr>
            <a:r>
              <a:rPr lang="en-US" b="1" dirty="0"/>
              <a:t>Phone: </a:t>
            </a:r>
            <a:r>
              <a:rPr lang="en-US" dirty="0"/>
              <a:t>916-341-0730</a:t>
            </a:r>
          </a:p>
          <a:p>
            <a:pPr marL="800100" lvl="1" indent="-342900">
              <a:buFont typeface="Wingdings" pitchFamily="2" charset="2"/>
              <a:buChar char="Ø"/>
            </a:pPr>
            <a:r>
              <a:rPr lang="en-US" b="1" dirty="0"/>
              <a:t>Services: </a:t>
            </a:r>
            <a:r>
              <a:rPr lang="en-US" dirty="0"/>
              <a:t>“Women’s Empowerment educates and empowers women who are experiencing homelessness with the skills and confidence necessary to get a job, maintain a healthy lifestyle, and regain a home for themselves and their children.” See </a:t>
            </a:r>
            <a:r>
              <a:rPr lang="en-US" dirty="0">
                <a:hlinkClick r:id="rId6"/>
              </a:rPr>
              <a:t>https://womens-empowerment.org</a:t>
            </a:r>
            <a:r>
              <a:rPr lang="en-US" dirty="0"/>
              <a:t>. Programs include the following services: job readiness and empowerment, child development center, paid job training, and graduate services. </a:t>
            </a:r>
          </a:p>
          <a:p>
            <a:pPr marL="457200" lvl="1" indent="0">
              <a:buNone/>
            </a:pPr>
            <a:endParaRPr lang="en-US" dirty="0"/>
          </a:p>
          <a:p>
            <a:pPr marL="800100" lvl="1" indent="-342900">
              <a:buFont typeface="Wingdings" pitchFamily="2" charset="2"/>
              <a:buChar char="Ø"/>
            </a:pPr>
            <a:endParaRPr lang="en-US" dirty="0"/>
          </a:p>
        </p:txBody>
      </p:sp>
    </p:spTree>
    <p:extLst>
      <p:ext uri="{BB962C8B-B14F-4D97-AF65-F5344CB8AC3E}">
        <p14:creationId xmlns:p14="http://schemas.microsoft.com/office/powerpoint/2010/main" val="41874119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C3EFD13-3CD8-4457-B029-DD736C9E9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8">
            <a:extLst>
              <a:ext uri="{FF2B5EF4-FFF2-40B4-BE49-F238E27FC236}">
                <a16:creationId xmlns:a16="http://schemas.microsoft.com/office/drawing/2014/main" id="{AA9B61C3-6D3C-4B90-B343-810EC252B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63045" y="2216693"/>
            <a:ext cx="7447880" cy="353107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A2043F8-F03A-BB44-9FB1-B12DA95801B6}"/>
              </a:ext>
            </a:extLst>
          </p:cNvPr>
          <p:cNvSpPr>
            <a:spLocks noGrp="1"/>
          </p:cNvSpPr>
          <p:nvPr>
            <p:ph type="title"/>
          </p:nvPr>
        </p:nvSpPr>
        <p:spPr>
          <a:xfrm>
            <a:off x="4903099" y="2571909"/>
            <a:ext cx="5875165" cy="2826912"/>
          </a:xfrm>
        </p:spPr>
        <p:txBody>
          <a:bodyPr vert="horz" lIns="91440" tIns="45720" rIns="91440" bIns="45720" rtlCol="0" anchor="ctr">
            <a:normAutofit/>
          </a:bodyPr>
          <a:lstStyle/>
          <a:p>
            <a:r>
              <a:rPr lang="en-US" sz="6000" b="1" i="1" kern="1200">
                <a:solidFill>
                  <a:srgbClr val="FFFFFF"/>
                </a:solidFill>
                <a:latin typeface="+mj-lt"/>
                <a:ea typeface="+mj-ea"/>
                <a:cs typeface="+mj-cs"/>
              </a:rPr>
              <a:t>GETTING THE WORD OUT</a:t>
            </a:r>
          </a:p>
        </p:txBody>
      </p:sp>
      <p:sp>
        <p:nvSpPr>
          <p:cNvPr id="12" name="Freeform 5">
            <a:extLst>
              <a:ext uri="{FF2B5EF4-FFF2-40B4-BE49-F238E27FC236}">
                <a16:creationId xmlns:a16="http://schemas.microsoft.com/office/drawing/2014/main" id="{C1257FDB-F578-4AA9-844B-CF6CFA2FA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63045" y="1515074"/>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9999F923-F60C-4033-A0C7-BA36D1A44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97783" y="1172042"/>
            <a:ext cx="687754" cy="3820237"/>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F8C27FAF-AD0A-489C-A7B5-16CBFBB06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97783" y="987643"/>
            <a:ext cx="347200" cy="3699706"/>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583B1E3E-6E8E-4E48-9EA6-56F1E306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40829" y="965200"/>
            <a:ext cx="3304154"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3FA88990-DE34-A44A-9F72-9A940F8E5183}"/>
              </a:ext>
            </a:extLst>
          </p:cNvPr>
          <p:cNvSpPr>
            <a:spLocks noGrp="1"/>
          </p:cNvSpPr>
          <p:nvPr>
            <p:ph idx="1"/>
          </p:nvPr>
        </p:nvSpPr>
        <p:spPr>
          <a:xfrm>
            <a:off x="1262562" y="1286933"/>
            <a:ext cx="2653285" cy="2843319"/>
          </a:xfrm>
        </p:spPr>
        <p:txBody>
          <a:bodyPr vert="horz" lIns="91440" tIns="45720" rIns="91440" bIns="45720" rtlCol="0" anchor="ctr">
            <a:normAutofit/>
          </a:bodyPr>
          <a:lstStyle/>
          <a:p>
            <a:pPr marL="0" indent="0" algn="ctr">
              <a:buNone/>
            </a:pPr>
            <a:endParaRPr lang="en-US" kern="1200" dirty="0">
              <a:solidFill>
                <a:srgbClr val="FFFFFF"/>
              </a:solidFill>
              <a:latin typeface="+mn-lt"/>
              <a:ea typeface="+mn-ea"/>
              <a:cs typeface="+mn-cs"/>
            </a:endParaRPr>
          </a:p>
        </p:txBody>
      </p:sp>
    </p:spTree>
    <p:extLst>
      <p:ext uri="{BB962C8B-B14F-4D97-AF65-F5344CB8AC3E}">
        <p14:creationId xmlns:p14="http://schemas.microsoft.com/office/powerpoint/2010/main" val="31919571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99FE2F-5389-C442-919D-A432C5809392}"/>
              </a:ext>
            </a:extLst>
          </p:cNvPr>
          <p:cNvSpPr>
            <a:spLocks noGrp="1"/>
          </p:cNvSpPr>
          <p:nvPr>
            <p:ph type="title"/>
          </p:nvPr>
        </p:nvSpPr>
        <p:spPr>
          <a:xfrm>
            <a:off x="841248" y="256032"/>
            <a:ext cx="10506456" cy="1014984"/>
          </a:xfrm>
        </p:spPr>
        <p:txBody>
          <a:bodyPr anchor="b">
            <a:normAutofit/>
          </a:bodyPr>
          <a:lstStyle/>
          <a:p>
            <a:r>
              <a:rPr lang="en-US" b="1" i="1" dirty="0">
                <a:latin typeface="+mn-lt"/>
              </a:rPr>
              <a:t>Breakout Groups for Community Infusion</a:t>
            </a:r>
            <a:endParaRPr lang="en-US" b="1" i="1">
              <a:latin typeface="+mn-lt"/>
            </a:endParaRP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1842E674-BAED-4842-979C-7D52CC22D412}"/>
              </a:ext>
            </a:extLst>
          </p:cNvPr>
          <p:cNvGraphicFramePr>
            <a:graphicFrameLocks noGrp="1"/>
          </p:cNvGraphicFramePr>
          <p:nvPr>
            <p:ph idx="1"/>
            <p:extLst>
              <p:ext uri="{D42A27DB-BD31-4B8C-83A1-F6EECF244321}">
                <p14:modId xmlns:p14="http://schemas.microsoft.com/office/powerpoint/2010/main" val="4257081768"/>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76031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E7578-4516-4347-8644-DFBE1F5A72DE}"/>
              </a:ext>
            </a:extLst>
          </p:cNvPr>
          <p:cNvSpPr>
            <a:spLocks noGrp="1"/>
          </p:cNvSpPr>
          <p:nvPr>
            <p:ph type="title"/>
          </p:nvPr>
        </p:nvSpPr>
        <p:spPr/>
        <p:txBody>
          <a:bodyPr/>
          <a:lstStyle/>
          <a:p>
            <a:pPr algn="ctr"/>
            <a:r>
              <a:rPr lang="en-US" b="1" dirty="0">
                <a:solidFill>
                  <a:srgbClr val="FFC000"/>
                </a:solidFill>
                <a:latin typeface="+mn-lt"/>
              </a:rPr>
              <a:t>Assessment &amp; Closing Poem</a:t>
            </a:r>
          </a:p>
        </p:txBody>
      </p:sp>
      <p:sp>
        <p:nvSpPr>
          <p:cNvPr id="4" name="Content Placeholder 3">
            <a:extLst>
              <a:ext uri="{FF2B5EF4-FFF2-40B4-BE49-F238E27FC236}">
                <a16:creationId xmlns:a16="http://schemas.microsoft.com/office/drawing/2014/main" id="{451286B4-6AF2-E24F-8AD6-7E371A5A5585}"/>
              </a:ext>
            </a:extLst>
          </p:cNvPr>
          <p:cNvSpPr>
            <a:spLocks noGrp="1"/>
          </p:cNvSpPr>
          <p:nvPr>
            <p:ph sz="half" idx="1"/>
          </p:nvPr>
        </p:nvSpPr>
        <p:spPr/>
        <p:txBody>
          <a:bodyPr/>
          <a:lstStyle/>
          <a:p>
            <a:r>
              <a:rPr lang="en-US" dirty="0"/>
              <a:t>Assessment Team</a:t>
            </a:r>
          </a:p>
        </p:txBody>
      </p:sp>
      <p:sp>
        <p:nvSpPr>
          <p:cNvPr id="5" name="Content Placeholder 4">
            <a:extLst>
              <a:ext uri="{FF2B5EF4-FFF2-40B4-BE49-F238E27FC236}">
                <a16:creationId xmlns:a16="http://schemas.microsoft.com/office/drawing/2014/main" id="{0038BC66-72AB-8E42-9CF9-650B8DBF2113}"/>
              </a:ext>
            </a:extLst>
          </p:cNvPr>
          <p:cNvSpPr>
            <a:spLocks noGrp="1"/>
          </p:cNvSpPr>
          <p:nvPr>
            <p:ph sz="half" idx="2"/>
          </p:nvPr>
        </p:nvSpPr>
        <p:spPr/>
        <p:txBody>
          <a:bodyPr/>
          <a:lstStyle/>
          <a:p>
            <a:r>
              <a:rPr lang="en-US" dirty="0" err="1"/>
              <a:t>Natachi</a:t>
            </a:r>
            <a:r>
              <a:rPr lang="en-US" dirty="0"/>
              <a:t> </a:t>
            </a:r>
            <a:r>
              <a:rPr lang="en-US" dirty="0" err="1"/>
              <a:t>Mez</a:t>
            </a:r>
            <a:endParaRPr lang="en-US" dirty="0"/>
          </a:p>
        </p:txBody>
      </p:sp>
    </p:spTree>
    <p:extLst>
      <p:ext uri="{BB962C8B-B14F-4D97-AF65-F5344CB8AC3E}">
        <p14:creationId xmlns:p14="http://schemas.microsoft.com/office/powerpoint/2010/main" val="35406382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8419</Words>
  <Application>Microsoft Macintosh PowerPoint</Application>
  <PresentationFormat>Widescreen</PresentationFormat>
  <Paragraphs>984</Paragraphs>
  <Slides>93</Slides>
  <Notes>84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93</vt:i4>
      </vt:variant>
    </vt:vector>
  </HeadingPairs>
  <TitlesOfParts>
    <vt:vector size="99" baseType="lpstr">
      <vt:lpstr>Arial</vt:lpstr>
      <vt:lpstr>Calibri</vt:lpstr>
      <vt:lpstr>Calibri Light</vt:lpstr>
      <vt:lpstr>Times New Roman</vt:lpstr>
      <vt:lpstr>Wingdings</vt:lpstr>
      <vt:lpstr>Office Theme</vt:lpstr>
      <vt:lpstr>PowerPoint Presentation</vt:lpstr>
      <vt:lpstr>Welcome and Introductions</vt:lpstr>
      <vt:lpstr>Cares Domestic Violence Grant  </vt:lpstr>
      <vt:lpstr>Project Team </vt:lpstr>
      <vt:lpstr>PowerPoint Presentation</vt:lpstr>
      <vt:lpstr>PowerPoint Presentation</vt:lpstr>
      <vt:lpstr>PowerPoint Presentation</vt:lpstr>
      <vt:lpstr>PowerPoint Presentation</vt:lpstr>
      <vt:lpstr>PowerPoint Presentation</vt:lpstr>
      <vt:lpstr>Structure and Organization of the Course</vt:lpstr>
      <vt:lpstr>Why a training on DV in Black communities during the COVID-19 pandemic…</vt:lpstr>
      <vt:lpstr>What do we know about Black people and DV disparities?</vt:lpstr>
      <vt:lpstr>Jocelyn Freeman Garrick, MD Deputy Director Alameda County EMS</vt:lpstr>
      <vt:lpstr>Video from  Dr. Freeman Garrick</vt:lpstr>
      <vt:lpstr>Culture &amp; Issues of DV with Black People</vt:lpstr>
      <vt:lpstr>African and African American Profiles on DV</vt:lpstr>
      <vt:lpstr>Jamilia Land – Personal Story</vt:lpstr>
      <vt:lpstr>Domestic Violence (DV) Definition</vt:lpstr>
      <vt:lpstr>PowerPoint Presentation</vt:lpstr>
      <vt:lpstr>Types of Domestic Abuse CPS – Franca Umeh</vt:lpstr>
      <vt:lpstr>Verbal/Psychological Abuse The use of words to demean, frighten, or control another person. Verbal abuse is psychological violence.  </vt:lpstr>
      <vt:lpstr>Financial &amp; Sexual Abuse</vt:lpstr>
      <vt:lpstr>PowerPoint Presentation</vt:lpstr>
      <vt:lpstr>Financial Abuse Behaviors</vt:lpstr>
      <vt:lpstr>Symptoms of Abuse </vt:lpstr>
      <vt:lpstr> African Immigrant family dynamics presentation</vt:lpstr>
      <vt:lpstr>Topics of Research </vt:lpstr>
      <vt:lpstr>PowerPoint Presentation</vt:lpstr>
      <vt:lpstr>Stressors faced by immigrant families</vt:lpstr>
      <vt:lpstr>PowerPoint Presentation</vt:lpstr>
      <vt:lpstr>Job related stressor</vt:lpstr>
      <vt:lpstr>Raising children </vt:lpstr>
      <vt:lpstr>Gender roles and family dynamics</vt:lpstr>
      <vt:lpstr>Cultural shock and Assimilation theory: Gordon’s dimensions</vt:lpstr>
      <vt:lpstr>Solutions</vt:lpstr>
      <vt:lpstr>PowerPoint Presentation</vt:lpstr>
      <vt:lpstr>PowerPoint Presentation</vt:lpstr>
      <vt:lpstr>PowerPoint Presentation</vt:lpstr>
      <vt:lpstr> Relationship Between Violence and Culture  Dr. Gashaw-Gant </vt:lpstr>
      <vt:lpstr>Traditional Values Condon Abuse </vt:lpstr>
      <vt:lpstr>Community and Family Values </vt:lpstr>
      <vt:lpstr>CULTURAL &amp; SOCIAL INFLUENCERS </vt:lpstr>
      <vt:lpstr>Types of Abuse</vt:lpstr>
      <vt:lpstr>How can you help victims of Domestic Violence</vt:lpstr>
      <vt:lpstr>Black DV Breakout Group</vt:lpstr>
      <vt:lpstr>Things to do before next class:</vt:lpstr>
      <vt:lpstr>End of Day 1</vt:lpstr>
      <vt:lpstr>PowerPoint Presentation</vt:lpstr>
      <vt:lpstr>Welcome to Day 2 of DV Training</vt:lpstr>
      <vt:lpstr>Negotiating Cultural Differences</vt:lpstr>
      <vt:lpstr>Describe Black family health?                              How do we promote it?</vt:lpstr>
      <vt:lpstr>Myths of Victims</vt:lpstr>
      <vt:lpstr>Domestic Violence in African/African- American LGBTQ+ Groups</vt:lpstr>
      <vt:lpstr>Who are the people we’re referring to?</vt:lpstr>
      <vt:lpstr>PowerPoint Presentation</vt:lpstr>
      <vt:lpstr>Disparities in Rates of IPV</vt:lpstr>
      <vt:lpstr>Disparities in Rates of IPV (cont’d)</vt:lpstr>
      <vt:lpstr>Barriers to Help</vt:lpstr>
      <vt:lpstr>Bibliography</vt:lpstr>
      <vt:lpstr>Bijon Barnes   Personal Story Video</vt:lpstr>
      <vt:lpstr>Breakout Group</vt:lpstr>
      <vt:lpstr>Dr. Chumley – Presentation Q &amp; A</vt:lpstr>
      <vt:lpstr>Common Traits and Types of Abusive Partners</vt:lpstr>
      <vt:lpstr>COMMON TRAITS OF ABUSIVE PARTNER SCALE </vt:lpstr>
      <vt:lpstr>Abusive Partner Archetypes</vt:lpstr>
      <vt:lpstr>CULTURAL &amp; SOCIAL NORMS THAT MAY INFLUENCE ABUSE</vt:lpstr>
      <vt:lpstr>Other influences/reasons for abuse</vt:lpstr>
      <vt:lpstr>Distinguishing Between Black Cultural Orientations and Abuse or Denial Considerations</vt:lpstr>
      <vt:lpstr>Adaptive vs. Maladaptive Coping</vt:lpstr>
      <vt:lpstr>What makes it difficult for Black  members to report abuse?  </vt:lpstr>
      <vt:lpstr>What makes it difficult for Black  members to report abuse?</vt:lpstr>
      <vt:lpstr>Rebecca Ihejirika: Lawyer</vt:lpstr>
      <vt:lpstr>Steps used in resolution among Black communities: </vt:lpstr>
      <vt:lpstr>BLACK COMMUNITY RESPONSES</vt:lpstr>
      <vt:lpstr>Restorative vs. Punitive Responses</vt:lpstr>
      <vt:lpstr>RJ Black Men’s Circle –  Insert 6-minute video here</vt:lpstr>
      <vt:lpstr>Breakout Group</vt:lpstr>
      <vt:lpstr>Tracie Stafford</vt:lpstr>
      <vt:lpstr>WHAT TO DO IF YOU OR SOMEONE YOU KNOW IS BEING ABUSED?</vt:lpstr>
      <vt:lpstr>Victim Focused Response to DV –  Dr. Haggins</vt:lpstr>
      <vt:lpstr>THERAPY</vt:lpstr>
      <vt:lpstr> SELF-CARE CHECKLIST </vt:lpstr>
      <vt:lpstr>Domestic Violence Safety Planning</vt:lpstr>
      <vt:lpstr>AFFIRMATIONS AND JOURNALING</vt:lpstr>
      <vt:lpstr>VIOLENCE INTERRUPTERS</vt:lpstr>
      <vt:lpstr>KEY DOMESTIC VIOLENCE RESOURCES </vt:lpstr>
      <vt:lpstr>KEY DOMESTIC VIOLENCE RESOURCES CONT’D</vt:lpstr>
      <vt:lpstr>KEY DOMESTIC VIOLENCE RESOURCES CONT’D</vt:lpstr>
      <vt:lpstr>KEY DOMESTIC VIOLENCE RESOURCES CONT’D</vt:lpstr>
      <vt:lpstr>KEY DOMESTIC VIOLENCE RESOURCES CONT’D</vt:lpstr>
      <vt:lpstr>GETTING THE WORD OUT</vt:lpstr>
      <vt:lpstr>Breakout Groups for Community Infusion</vt:lpstr>
      <vt:lpstr>Assessment &amp; Closing Poem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Tinker, Toni</dc:creator>
  <cp:lastModifiedBy>Bankhead, Teiahsha</cp:lastModifiedBy>
  <cp:revision>6</cp:revision>
  <dcterms:created xsi:type="dcterms:W3CDTF">2020-10-06T00:42:54Z</dcterms:created>
  <dcterms:modified xsi:type="dcterms:W3CDTF">2020-10-19T07:06:07Z</dcterms:modified>
</cp:coreProperties>
</file>