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306" r:id="rId3"/>
    <p:sldId id="307" r:id="rId4"/>
    <p:sldId id="317" r:id="rId5"/>
    <p:sldId id="327" r:id="rId6"/>
    <p:sldId id="326" r:id="rId7"/>
    <p:sldId id="308" r:id="rId8"/>
    <p:sldId id="315" r:id="rId9"/>
    <p:sldId id="314" r:id="rId10"/>
    <p:sldId id="332" r:id="rId11"/>
    <p:sldId id="321" r:id="rId12"/>
    <p:sldId id="310" r:id="rId13"/>
    <p:sldId id="312" r:id="rId14"/>
    <p:sldId id="313" r:id="rId15"/>
    <p:sldId id="329" r:id="rId16"/>
    <p:sldId id="316" r:id="rId17"/>
    <p:sldId id="328" r:id="rId18"/>
    <p:sldId id="331" r:id="rId19"/>
    <p:sldId id="330" r:id="rId20"/>
    <p:sldId id="322" r:id="rId21"/>
    <p:sldId id="323" r:id="rId22"/>
    <p:sldId id="324" r:id="rId23"/>
    <p:sldId id="325" r:id="rId24"/>
    <p:sldId id="318" r:id="rId25"/>
    <p:sldId id="319" r:id="rId26"/>
    <p:sldId id="320" r:id="rId27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1CB27"/>
    <a:srgbClr val="6F1851"/>
    <a:srgbClr val="0B3D29"/>
    <a:srgbClr val="99864F"/>
    <a:srgbClr val="9B0708"/>
    <a:srgbClr val="5C0404"/>
    <a:srgbClr val="6293E8"/>
    <a:srgbClr val="DEA9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52" autoAdjust="0"/>
    <p:restoredTop sz="81764" autoAdjust="0"/>
  </p:normalViewPr>
  <p:slideViewPr>
    <p:cSldViewPr snapToGrid="0" snapToObjects="1">
      <p:cViewPr varScale="1">
        <p:scale>
          <a:sx n="80" d="100"/>
          <a:sy n="80" d="100"/>
        </p:scale>
        <p:origin x="173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706895-A268-474A-AA3D-03E0F0DABF78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4E63CF-4411-47EB-9CD1-6D0D8B76F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259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C51551BD-03BF-4789-A443-FE4D2752D7DA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78A7582-4941-4C98-8759-384605BCC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523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A7582-4941-4C98-8759-384605BCC1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4832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A7582-4941-4C98-8759-384605BCC15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9623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A7582-4941-4C98-8759-384605BCC15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0672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A7582-4941-4C98-8759-384605BCC15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1373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A7582-4941-4C98-8759-384605BCC15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8132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A7582-4941-4C98-8759-384605BCC15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249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A7582-4941-4C98-8759-384605BCC15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8960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A7582-4941-4C98-8759-384605BCC15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9527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A7582-4941-4C98-8759-384605BCC15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5980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A7582-4941-4C98-8759-384605BCC15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1646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A7582-4941-4C98-8759-384605BCC15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742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A7582-4941-4C98-8759-384605BCC1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5067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A7582-4941-4C98-8759-384605BCC15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2093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A7582-4941-4C98-8759-384605BCC15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99753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A7582-4941-4C98-8759-384605BCC15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3335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A7582-4941-4C98-8759-384605BCC15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26894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A7582-4941-4C98-8759-384605BCC15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10791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A7582-4941-4C98-8759-384605BCC15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6127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A7582-4941-4C98-8759-384605BCC15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3456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A7582-4941-4C98-8759-384605BCC15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9173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A7582-4941-4C98-8759-384605BCC15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9960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A7582-4941-4C98-8759-384605BCC15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6575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A7582-4941-4C98-8759-384605BCC15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7581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A7582-4941-4C98-8759-384605BCC15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5662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A7582-4941-4C98-8759-384605BCC15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101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(dark)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4453" y="1811069"/>
            <a:ext cx="5216389" cy="14700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571109" y="3566844"/>
            <a:ext cx="4573933" cy="365051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 (dar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716945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2912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283683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(light)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4453" y="1811069"/>
            <a:ext cx="5216389" cy="1470025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571109" y="3566844"/>
            <a:ext cx="4573933" cy="365051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0B3D2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(light)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2536018"/>
            <a:ext cx="7772400" cy="1362075"/>
          </a:xfrm>
        </p:spPr>
        <p:txBody>
          <a:bodyPr anchor="t"/>
          <a:lstStyle>
            <a:lvl1pPr algn="ctr">
              <a:defRPr sz="4000" b="1" cap="none">
                <a:solidFill>
                  <a:srgbClr val="0B3D2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103583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0B3D29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5985933" y="21674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5892800" y="23791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light)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B3D2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B3D29"/>
                </a:solidFill>
              </a:defRPr>
            </a:lvl1pPr>
            <a:lvl2pPr>
              <a:defRPr>
                <a:solidFill>
                  <a:srgbClr val="0B3D29"/>
                </a:solidFill>
              </a:defRPr>
            </a:lvl2pPr>
            <a:lvl3pPr>
              <a:defRPr>
                <a:solidFill>
                  <a:srgbClr val="0B3D29"/>
                </a:solidFill>
              </a:defRPr>
            </a:lvl3pPr>
            <a:lvl4pPr>
              <a:defRPr>
                <a:solidFill>
                  <a:srgbClr val="0B3D29"/>
                </a:solidFill>
              </a:defRPr>
            </a:lvl4pPr>
            <a:lvl5pPr>
              <a:defRPr>
                <a:solidFill>
                  <a:srgbClr val="0B3D2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(light)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B3D2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0B3D29"/>
                </a:solidFill>
              </a:defRPr>
            </a:lvl1pPr>
            <a:lvl2pPr>
              <a:defRPr sz="2400">
                <a:solidFill>
                  <a:srgbClr val="0B3D29"/>
                </a:solidFill>
              </a:defRPr>
            </a:lvl2pPr>
            <a:lvl3pPr>
              <a:defRPr sz="2000">
                <a:solidFill>
                  <a:srgbClr val="0B3D29"/>
                </a:solidFill>
              </a:defRPr>
            </a:lvl3pPr>
            <a:lvl4pPr>
              <a:defRPr sz="1800">
                <a:solidFill>
                  <a:srgbClr val="0B3D29"/>
                </a:solidFill>
              </a:defRPr>
            </a:lvl4pPr>
            <a:lvl5pPr>
              <a:defRPr sz="1800">
                <a:solidFill>
                  <a:srgbClr val="0B3D29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0B3D29"/>
                </a:solidFill>
              </a:defRPr>
            </a:lvl1pPr>
            <a:lvl2pPr>
              <a:defRPr sz="2400">
                <a:solidFill>
                  <a:srgbClr val="0B3D29"/>
                </a:solidFill>
              </a:defRPr>
            </a:lvl2pPr>
            <a:lvl3pPr>
              <a:defRPr sz="2000">
                <a:solidFill>
                  <a:srgbClr val="0B3D29"/>
                </a:solidFill>
              </a:defRPr>
            </a:lvl3pPr>
            <a:lvl4pPr>
              <a:defRPr sz="1800">
                <a:solidFill>
                  <a:srgbClr val="0B3D29"/>
                </a:solidFill>
              </a:defRPr>
            </a:lvl4pPr>
            <a:lvl5pPr>
              <a:defRPr sz="1800">
                <a:solidFill>
                  <a:srgbClr val="0B3D29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rmation (light)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79580" y="748998"/>
            <a:ext cx="5007220" cy="4282306"/>
          </a:xfrm>
        </p:spPr>
        <p:txBody>
          <a:bodyPr/>
          <a:lstStyle>
            <a:lvl1pPr marL="0" indent="0">
              <a:spcBef>
                <a:spcPts val="1776"/>
              </a:spcBef>
              <a:buFontTx/>
              <a:buNone/>
              <a:defRPr sz="2400" b="1">
                <a:solidFill>
                  <a:srgbClr val="0B3D29"/>
                </a:solidFill>
              </a:defRPr>
            </a:lvl1pPr>
            <a:lvl2pPr marL="0" indent="0">
              <a:buFontTx/>
              <a:buNone/>
              <a:defRPr sz="2000">
                <a:solidFill>
                  <a:srgbClr val="0B3D29"/>
                </a:solidFill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(light)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B3D2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B3D2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rgbClr val="0B3D29"/>
                </a:solidFill>
              </a:defRPr>
            </a:lvl1pPr>
            <a:lvl2pPr>
              <a:defRPr sz="2000">
                <a:solidFill>
                  <a:srgbClr val="0B3D29"/>
                </a:solidFill>
              </a:defRPr>
            </a:lvl2pPr>
            <a:lvl3pPr>
              <a:defRPr sz="1800">
                <a:solidFill>
                  <a:srgbClr val="0B3D29"/>
                </a:solidFill>
              </a:defRPr>
            </a:lvl3pPr>
            <a:lvl4pPr>
              <a:defRPr sz="1600">
                <a:solidFill>
                  <a:srgbClr val="0B3D29"/>
                </a:solidFill>
              </a:defRPr>
            </a:lvl4pPr>
            <a:lvl5pPr>
              <a:defRPr sz="1600">
                <a:solidFill>
                  <a:srgbClr val="0B3D29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B3D2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rgbClr val="0B3D29"/>
                </a:solidFill>
              </a:defRPr>
            </a:lvl1pPr>
            <a:lvl2pPr>
              <a:defRPr sz="2000">
                <a:solidFill>
                  <a:srgbClr val="0B3D29"/>
                </a:solidFill>
              </a:defRPr>
            </a:lvl2pPr>
            <a:lvl3pPr>
              <a:defRPr sz="1800">
                <a:solidFill>
                  <a:srgbClr val="0B3D29"/>
                </a:solidFill>
              </a:defRPr>
            </a:lvl3pPr>
            <a:lvl4pPr>
              <a:defRPr sz="1600">
                <a:solidFill>
                  <a:srgbClr val="0B3D29"/>
                </a:solidFill>
              </a:defRPr>
            </a:lvl4pPr>
            <a:lvl5pPr>
              <a:defRPr sz="1600">
                <a:solidFill>
                  <a:srgbClr val="0B3D29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(light)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light)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(light)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rgbClr val="0B3D2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rgbClr val="0B3D29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(dark)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2536018"/>
            <a:ext cx="7772400" cy="1362075"/>
          </a:xfrm>
        </p:spPr>
        <p:txBody>
          <a:bodyPr anchor="t"/>
          <a:lstStyle>
            <a:lvl1pPr algn="ctr">
              <a:defRPr sz="4000" b="1" cap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103583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5985933" y="21674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5892800" y="23791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 (light)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716945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0B3D2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29120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283683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0B3D29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dar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(dar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rmation (dark)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79580" y="748998"/>
            <a:ext cx="5007220" cy="4282306"/>
          </a:xfrm>
        </p:spPr>
        <p:txBody>
          <a:bodyPr/>
          <a:lstStyle>
            <a:lvl1pPr marL="0" indent="0">
              <a:spcBef>
                <a:spcPts val="1776"/>
              </a:spcBef>
              <a:buFontTx/>
              <a:buNone/>
              <a:defRPr sz="2400" b="1">
                <a:solidFill>
                  <a:srgbClr val="DEA924"/>
                </a:solidFill>
              </a:defRPr>
            </a:lvl1pPr>
            <a:lvl2pPr marL="0" indent="0">
              <a:buFontTx/>
              <a:buNone/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(dar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(dar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dar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(dar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126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8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DEA924"/>
        </a:buClr>
        <a:buFont typeface="Arial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DEA924"/>
        </a:buClr>
        <a:buFont typeface="Arial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DEA924"/>
        </a:buClr>
        <a:buFont typeface="Arial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DEA924"/>
        </a:buClr>
        <a:buFont typeface="Arial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DEA924"/>
        </a:buClr>
        <a:buFont typeface="Arial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gradtranscripts@csus.edu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Relationship Id="rId4" Type="http://schemas.openxmlformats.org/officeDocument/2006/relationships/hyperlink" Target="mailto:intlinfo@csus.edu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us.edu/graduate-studies/future-students/applicants-with-foreign-documents.html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s://www.ece.org/ECE" TargetMode="External"/><Relationship Id="rId5" Type="http://schemas.openxmlformats.org/officeDocument/2006/relationships/hyperlink" Target="https://www.acei-global.org/" TargetMode="External"/><Relationship Id="rId4" Type="http://schemas.openxmlformats.org/officeDocument/2006/relationships/hyperlink" Target="https://www.wes.org/#get-started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gradtranscripts@csus.edu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Relationship Id="rId4" Type="http://schemas.openxmlformats.org/officeDocument/2006/relationships/hyperlink" Target="mailto:intlinfo@csus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Relationship Id="rId4" Type="http://schemas.openxmlformats.org/officeDocument/2006/relationships/hyperlink" Target="mailto:sophie.mills@csus.edu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lstate.edu/apply/graduat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s://www.calstate.edu/apply/international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421707" y="1425913"/>
            <a:ext cx="5368773" cy="2905456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F1CB27"/>
                </a:solidFill>
                <a:latin typeface="Trajan Pro" panose="02020502050506020301" pitchFamily="18" charset="0"/>
              </a:rPr>
              <a:t>MBA Program</a:t>
            </a:r>
            <a:br>
              <a:rPr lang="en-US" dirty="0"/>
            </a:br>
            <a:r>
              <a:rPr lang="en-US" sz="4000" dirty="0"/>
              <a:t>Application Tips Workshop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F0095-4CE5-464F-ADAB-CF82829CC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9519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solidFill>
                  <a:srgbClr val="F1CB27"/>
                </a:solidFill>
                <a:latin typeface="Trajan Pro" panose="02020502050506020301" pitchFamily="18" charset="0"/>
              </a:rPr>
              <a:t>Use of Generative AI for SOP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DFEE3-AA25-4E73-B9B5-4EA678F39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1135"/>
            <a:ext cx="8229600" cy="471512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Use of Generative AI as a starting point for your statement of purpose can be an effective tool</a:t>
            </a:r>
          </a:p>
          <a:p>
            <a:r>
              <a:rPr lang="en-US" dirty="0"/>
              <a:t>However, using AI without meaningful personal input and presenting the output as one’s own original work is unethical</a:t>
            </a:r>
          </a:p>
          <a:p>
            <a:r>
              <a:rPr lang="en-US" dirty="0"/>
              <a:t>Bad habit to get into beginning your graduate work, where doing so could be a breach of academic integrity/policy</a:t>
            </a:r>
          </a:p>
          <a:p>
            <a:r>
              <a:rPr lang="en-US" dirty="0"/>
              <a:t>Submitting an SOP written completely by AI will be given lowest score and may prevent you from moving forward in the application process</a:t>
            </a:r>
          </a:p>
        </p:txBody>
      </p:sp>
    </p:spTree>
    <p:extLst>
      <p:ext uri="{BB962C8B-B14F-4D97-AF65-F5344CB8AC3E}">
        <p14:creationId xmlns:p14="http://schemas.microsoft.com/office/powerpoint/2010/main" val="3890121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288758"/>
            <a:ext cx="8221579" cy="5646821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3400" b="1" dirty="0">
                <a:solidFill>
                  <a:srgbClr val="F1CB27"/>
                </a:solidFill>
                <a:latin typeface="Trajan Pro" panose="02020502050506020301" pitchFamily="18" charset="0"/>
              </a:rPr>
              <a:t>Statement of Purpose, cont’d.</a:t>
            </a:r>
            <a:endParaRPr lang="en-US" sz="3400" b="1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Jot down your first thoughts/ideas in bullet points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From that, create a rough draft, not worrying about word count or flow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Then hone your answers, focusing on a clear response to the questions that captures your writing style, while also expressing your background, experience, and intended contributions to Sac State and beyond.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Get help! Have friends/family review and edit for you. A second (or more) set of eyes will do wonders!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0BB666DD-D784-4CAC-85FE-A9799DD4D6F3}"/>
              </a:ext>
            </a:extLst>
          </p:cNvPr>
          <p:cNvSpPr/>
          <p:nvPr/>
        </p:nvSpPr>
        <p:spPr>
          <a:xfrm>
            <a:off x="1661822" y="5526157"/>
            <a:ext cx="3053301" cy="117679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Let’s read two examples!</a:t>
            </a:r>
          </a:p>
        </p:txBody>
      </p:sp>
    </p:spTree>
    <p:extLst>
      <p:ext uri="{BB962C8B-B14F-4D97-AF65-F5344CB8AC3E}">
        <p14:creationId xmlns:p14="http://schemas.microsoft.com/office/powerpoint/2010/main" val="435508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288758"/>
            <a:ext cx="8221579" cy="564682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>
                <a:solidFill>
                  <a:srgbClr val="F1CB27"/>
                </a:solidFill>
                <a:latin typeface="Trajan Pro" panose="02020502050506020301" pitchFamily="18" charset="0"/>
              </a:rPr>
              <a:t>Tips For Your Letters of Recommendation</a:t>
            </a:r>
            <a:endParaRPr lang="en-US" sz="1400" b="1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Two (2) are required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Can be either professional or academic in nature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Good LORs SHOULD: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attest to your analytical, managerial, leadership, and communication skills, as well as your readiness for graduate study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enhance your application by providing new and valuable insights into your character to the admissions reviewers and committee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345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288758"/>
            <a:ext cx="8221579" cy="564682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>
                <a:solidFill>
                  <a:srgbClr val="F1CB27"/>
                </a:solidFill>
                <a:latin typeface="Trajan Pro" panose="02020502050506020301" pitchFamily="18" charset="0"/>
              </a:rPr>
              <a:t>Letters of Recommendation, cont’d</a:t>
            </a:r>
            <a:endParaRPr lang="en-US" sz="4000" b="1" dirty="0">
              <a:solidFill>
                <a:srgbClr val="F1CB27"/>
              </a:solidFill>
            </a:endParaRPr>
          </a:p>
          <a:p>
            <a:pPr marL="0" indent="0" algn="ctr">
              <a:buNone/>
            </a:pPr>
            <a:endParaRPr lang="en-US" sz="1400" b="1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</a:rPr>
              <a:t>Good LORs ARE NOT: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From personal contacts, friends, family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From supervisors or faculty you have not been in contact with for many years or with whom you did not have a significant relationship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Written by you and then signed off on by the recommender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98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288758"/>
            <a:ext cx="8221579" cy="564682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>
                <a:solidFill>
                  <a:srgbClr val="F1CB27"/>
                </a:solidFill>
                <a:latin typeface="Trajan Pro" panose="02020502050506020301" pitchFamily="18" charset="0"/>
              </a:rPr>
              <a:t>Letters of Recommendation, cont’d</a:t>
            </a:r>
            <a:endParaRPr lang="en-US" sz="4000" b="1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</a:rPr>
              <a:t>Best practices: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Contact your recommenders BEFORE sending your LOR invitations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Provide them with your resume, statement of purpose, and a brief explanation of why you wish to earn your MBA at Sac State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Your Cal State Apply application LOR request should NOT be the first time you contact them to ask for a letter</a:t>
            </a:r>
            <a:endParaRPr lang="en-US" sz="28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0962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288758"/>
            <a:ext cx="8382001" cy="564682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>
                <a:solidFill>
                  <a:srgbClr val="F1CB27"/>
                </a:solidFill>
                <a:latin typeface="Trajan Pro" panose="02020502050506020301" pitchFamily="18" charset="0"/>
              </a:rPr>
              <a:t>Warning!</a:t>
            </a:r>
            <a:endParaRPr lang="en-US" sz="40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APPLICATIONS MISSING LETTERS OF RECOMMENDATION WILL NOT BE REVIEWED AND WILL BE DENIED AS INCOMPLETE. IT IS THE RESPONSBILITY OF THE APPLICANT TO MONITOR THEIR LOR REQUESTS ACCORDINGLY.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you’ve clicked submit on your Cal State Apply application, it does NOT mean you have submitted a complete application to the program. That will only happen once both LORs show as “Completed [Date], 2024”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Continue to check your application until both LORs are received – Add new recommenders if necessary!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9398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288758"/>
            <a:ext cx="8221579" cy="6160168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3900" b="1" dirty="0">
                <a:solidFill>
                  <a:srgbClr val="F1CB27"/>
                </a:solidFill>
                <a:latin typeface="Trajan Pro" panose="02020502050506020301" pitchFamily="18" charset="0"/>
              </a:rPr>
              <a:t>Transcripts</a:t>
            </a:r>
            <a:endParaRPr lang="en-US" sz="3900" b="1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Official transcripts from ALL institutions attended are required – whether you received a degree there or not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e.g. courses taken at a community college after graduation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Go to your university’s website and search for “Transcripts” or “Registrar” and follow the instructions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Digital transcripts are preferred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Have them sent to </a:t>
            </a:r>
            <a:r>
              <a:rPr lang="en-US" dirty="0">
                <a:solidFill>
                  <a:srgbClr val="000000"/>
                </a:solidFill>
                <a:hlinkClick r:id="rId3"/>
              </a:rPr>
              <a:t>gradtranscripts@csus.edu</a:t>
            </a:r>
            <a:r>
              <a:rPr lang="en-US" dirty="0">
                <a:solidFill>
                  <a:srgbClr val="000000"/>
                </a:solidFill>
              </a:rPr>
              <a:t> or </a:t>
            </a:r>
            <a:r>
              <a:rPr lang="en-US" dirty="0">
                <a:solidFill>
                  <a:srgbClr val="000000"/>
                </a:solidFill>
                <a:hlinkClick r:id="rId4"/>
              </a:rPr>
              <a:t>intlinfo@csus.edu</a:t>
            </a:r>
            <a:r>
              <a:rPr lang="en-US" dirty="0">
                <a:solidFill>
                  <a:srgbClr val="000000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If sending paper copies, mail to:</a:t>
            </a:r>
          </a:p>
          <a:p>
            <a:pPr marL="1257300" lvl="3" indent="0">
              <a:buNone/>
            </a:pPr>
            <a:r>
              <a:rPr lang="en-US" sz="1900" dirty="0"/>
              <a:t>Office of Graduate Studies (OGS)</a:t>
            </a:r>
            <a:br>
              <a:rPr lang="en-US" sz="1900" dirty="0"/>
            </a:br>
            <a:r>
              <a:rPr lang="en-US" sz="1900" dirty="0"/>
              <a:t>California State University, Sacramento</a:t>
            </a:r>
            <a:br>
              <a:rPr lang="en-US" sz="1900" dirty="0"/>
            </a:br>
            <a:r>
              <a:rPr lang="en-US" sz="1900" dirty="0"/>
              <a:t>Riverfront Center, Room 215, MS 6112</a:t>
            </a:r>
            <a:br>
              <a:rPr lang="en-US" sz="1900" dirty="0"/>
            </a:br>
            <a:r>
              <a:rPr lang="en-US" sz="1900" dirty="0"/>
              <a:t>6000 J St.</a:t>
            </a:r>
            <a:br>
              <a:rPr lang="en-US" sz="1900" dirty="0"/>
            </a:br>
            <a:r>
              <a:rPr lang="en-US" sz="1900" dirty="0"/>
              <a:t>Sacramento, CA 95819‐6112</a:t>
            </a:r>
            <a:endParaRPr lang="en-US" sz="1900" dirty="0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599264" y="4640002"/>
            <a:ext cx="32534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Arial Black" panose="020B0A04020102020204" pitchFamily="34" charset="0"/>
              </a:rPr>
              <a:t>DUE SEPT. 15 or FEB. 15!</a:t>
            </a:r>
          </a:p>
        </p:txBody>
      </p:sp>
    </p:spTree>
    <p:extLst>
      <p:ext uri="{BB962C8B-B14F-4D97-AF65-F5344CB8AC3E}">
        <p14:creationId xmlns:p14="http://schemas.microsoft.com/office/powerpoint/2010/main" val="764659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288758"/>
            <a:ext cx="8221579" cy="564682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900" b="1" dirty="0">
                <a:solidFill>
                  <a:srgbClr val="F1CB27"/>
                </a:solidFill>
                <a:latin typeface="Trajan Pro" panose="02020502050506020301" pitchFamily="18" charset="0"/>
              </a:rPr>
              <a:t>Transcripts for Sac State Students</a:t>
            </a:r>
            <a:endParaRPr lang="en-US" sz="3900" b="1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Sac State current students or graduates - 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rgbClr val="000000"/>
                </a:solidFill>
              </a:rPr>
              <a:t>WE DON’T NEED YOUR TRANSCRIPTS! </a:t>
            </a:r>
            <a:r>
              <a:rPr lang="en-US" b="1" dirty="0">
                <a:solidFill>
                  <a:srgbClr val="000000"/>
                </a:solidFill>
                <a:sym typeface="Wingdings" panose="05000000000000000000" pitchFamily="2" charset="2"/>
              </a:rPr>
              <a:t></a:t>
            </a:r>
            <a:endParaRPr lang="en-US" b="1" dirty="0">
              <a:solidFill>
                <a:srgbClr val="00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0000"/>
                </a:solidFill>
              </a:rPr>
              <a:t>UNLESS</a:t>
            </a:r>
            <a:r>
              <a:rPr lang="en-US" dirty="0">
                <a:solidFill>
                  <a:srgbClr val="000000"/>
                </a:solidFill>
              </a:rPr>
              <a:t> you graduated and </a:t>
            </a:r>
            <a:r>
              <a:rPr lang="en-US" i="1" dirty="0">
                <a:solidFill>
                  <a:srgbClr val="000000"/>
                </a:solidFill>
              </a:rPr>
              <a:t>AFTERWARDS</a:t>
            </a:r>
            <a:r>
              <a:rPr lang="en-US" dirty="0">
                <a:solidFill>
                  <a:srgbClr val="000000"/>
                </a:solidFill>
              </a:rPr>
              <a:t> attended another university or community college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If this is the case, request those transcripts and send them to OGS</a:t>
            </a:r>
          </a:p>
          <a:p>
            <a:r>
              <a:rPr lang="en-US" dirty="0">
                <a:solidFill>
                  <a:srgbClr val="000000"/>
                </a:solidFill>
              </a:rPr>
              <a:t>If you attended a community college and transferred to Sac State, we will already have those transcripts as well, so </a:t>
            </a:r>
            <a:r>
              <a:rPr lang="en-US" u="sng" dirty="0">
                <a:solidFill>
                  <a:srgbClr val="000000"/>
                </a:solidFill>
              </a:rPr>
              <a:t>do not </a:t>
            </a:r>
            <a:r>
              <a:rPr lang="en-US" dirty="0">
                <a:solidFill>
                  <a:srgbClr val="000000"/>
                </a:solidFill>
              </a:rPr>
              <a:t>send them again</a:t>
            </a:r>
          </a:p>
        </p:txBody>
      </p:sp>
    </p:spTree>
    <p:extLst>
      <p:ext uri="{BB962C8B-B14F-4D97-AF65-F5344CB8AC3E}">
        <p14:creationId xmlns:p14="http://schemas.microsoft.com/office/powerpoint/2010/main" val="40580789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288758"/>
            <a:ext cx="8221579" cy="564682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400" b="1" dirty="0">
                <a:solidFill>
                  <a:srgbClr val="F1CB27"/>
                </a:solidFill>
                <a:latin typeface="Trajan Pro" panose="02020502050506020301" pitchFamily="18" charset="0"/>
              </a:rPr>
              <a:t>CA/US Resident Applicants </a:t>
            </a:r>
          </a:p>
          <a:p>
            <a:pPr marL="0" indent="0" algn="ctr">
              <a:buNone/>
            </a:pPr>
            <a:r>
              <a:rPr lang="en-US" sz="3400" b="1" dirty="0">
                <a:solidFill>
                  <a:srgbClr val="F1CB27"/>
                </a:solidFill>
                <a:latin typeface="Trajan Pro" panose="02020502050506020301" pitchFamily="18" charset="0"/>
              </a:rPr>
              <a:t>w/ International Transcripts</a:t>
            </a:r>
            <a:endParaRPr lang="en-US" sz="3400" b="1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Students who completed their degree in another country but don’t need a visa to study in the U.S.</a:t>
            </a:r>
            <a:endParaRPr lang="en-US" i="1" dirty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en-US" dirty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en-US" dirty="0">
                <a:solidFill>
                  <a:srgbClr val="000000"/>
                </a:solidFill>
              </a:rPr>
              <a:t>You MUST have your official transcripts evaluated by one of the three companies listed on </a:t>
            </a:r>
            <a:r>
              <a:rPr lang="en-US" dirty="0">
                <a:solidFill>
                  <a:srgbClr val="000000"/>
                </a:solidFill>
                <a:hlinkClick r:id="rId3"/>
              </a:rPr>
              <a:t>this page </a:t>
            </a:r>
            <a:r>
              <a:rPr lang="en-US" dirty="0">
                <a:solidFill>
                  <a:srgbClr val="000000"/>
                </a:solidFill>
              </a:rPr>
              <a:t>and sent to OGS BY THE DEADLINE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hlinkClick r:id="rId4"/>
              </a:rPr>
              <a:t>WES</a:t>
            </a:r>
            <a:r>
              <a:rPr lang="en-US" sz="2400" dirty="0">
                <a:solidFill>
                  <a:srgbClr val="000000"/>
                </a:solidFill>
              </a:rPr>
              <a:t> – course-by-course evaluation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hlinkClick r:id="rId5"/>
              </a:rPr>
              <a:t>ACEI</a:t>
            </a:r>
            <a:r>
              <a:rPr lang="en-US" sz="2400" dirty="0">
                <a:solidFill>
                  <a:srgbClr val="000000"/>
                </a:solidFill>
              </a:rPr>
              <a:t> – comprehensive report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hlinkClick r:id="rId6"/>
              </a:rPr>
              <a:t>ECE</a:t>
            </a:r>
            <a:r>
              <a:rPr lang="en-US" sz="2400" dirty="0">
                <a:solidFill>
                  <a:srgbClr val="000000"/>
                </a:solidFill>
              </a:rPr>
              <a:t> - course-by-course evaluation</a:t>
            </a:r>
          </a:p>
        </p:txBody>
      </p:sp>
    </p:spTree>
    <p:extLst>
      <p:ext uri="{BB962C8B-B14F-4D97-AF65-F5344CB8AC3E}">
        <p14:creationId xmlns:p14="http://schemas.microsoft.com/office/powerpoint/2010/main" val="41780382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288758"/>
            <a:ext cx="8221579" cy="564682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900" b="1" dirty="0">
                <a:solidFill>
                  <a:srgbClr val="F1CB27"/>
                </a:solidFill>
                <a:latin typeface="Trajan Pro" panose="02020502050506020301" pitchFamily="18" charset="0"/>
              </a:rPr>
              <a:t>Warning!</a:t>
            </a:r>
            <a:endParaRPr lang="en-US" sz="39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APPLICATIONS MISSING TRANSCRIPTS WILL NOT BE REVIEWED AND WILL BE DENIED AS INCOMPETE.</a:t>
            </a:r>
          </a:p>
          <a:p>
            <a:r>
              <a:rPr lang="en-US" dirty="0"/>
              <a:t>Be sure to submit your official transcripts or degree evaluation to the Office of Graduate Studies (OGS) (</a:t>
            </a:r>
            <a:r>
              <a:rPr lang="en-US" u="sng" dirty="0">
                <a:hlinkClick r:id="rId3"/>
              </a:rPr>
              <a:t>gradtranscripts@csus.edu</a:t>
            </a:r>
            <a:r>
              <a:rPr lang="en-US" dirty="0"/>
              <a:t>) or International Admissions (</a:t>
            </a:r>
            <a:r>
              <a:rPr lang="en-US" u="sng" dirty="0">
                <a:hlinkClick r:id="rId4"/>
              </a:rPr>
              <a:t>intlinfo@csus.edu</a:t>
            </a:r>
            <a:r>
              <a:rPr lang="en-US" dirty="0"/>
              <a:t>) </a:t>
            </a:r>
            <a:r>
              <a:rPr lang="en-US" u="sng" dirty="0"/>
              <a:t>BEFORE</a:t>
            </a:r>
            <a:r>
              <a:rPr lang="en-US" dirty="0"/>
              <a:t> the deadline but </a:t>
            </a:r>
            <a:r>
              <a:rPr lang="en-US" u="sng" dirty="0"/>
              <a:t>AFTER</a:t>
            </a:r>
            <a:r>
              <a:rPr lang="en-US" dirty="0"/>
              <a:t> you have submitted your Cal State Apply application.</a:t>
            </a:r>
          </a:p>
          <a:p>
            <a:r>
              <a:rPr lang="en-US" dirty="0"/>
              <a:t>Include your full name, program name, application cycle, and 9 digit Student ID number on all correspondence (e.g. Emily Byrd Starr, MBA Program, Spring 2025, 246123890).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248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0842" y="336884"/>
            <a:ext cx="8438147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1CB27"/>
                </a:solidFill>
                <a:latin typeface="Trajan Pro" panose="02020502050506020301" pitchFamily="18" charset="0"/>
              </a:rPr>
              <a:t>Agenda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Application Deadlines &amp; Admission Timelines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Minimum Admission Criteria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Cal State Apply Application &amp; Preview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Tips for Resume, Statement of Purpose, &amp; LORs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Transcripts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Selection for Interview Process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Admission Decision Process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Q&amp;A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1326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288758"/>
            <a:ext cx="8221579" cy="564682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3900" b="1" dirty="0">
                <a:solidFill>
                  <a:srgbClr val="F1CB27"/>
                </a:solidFill>
                <a:latin typeface="Trajan Pro" panose="02020502050506020301" pitchFamily="18" charset="0"/>
              </a:rPr>
              <a:t>Interview Process</a:t>
            </a:r>
            <a:endParaRPr lang="en-US" sz="3900" b="1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After initial review, if your application is considered competitive, you will be asked to complete an interview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Note that interviews won’t commence until AFTER the deadline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You will receive an email notifying you of selection for an interview and requesting you select an interview date and time during the next week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Since you have complete control over which date/time you choose, rescheduling will rarely be permitted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Once booked, you’ll receive a confirmation email with a calendar invite containing a Zoom link to use on the day of your interview</a:t>
            </a:r>
          </a:p>
        </p:txBody>
      </p:sp>
    </p:spTree>
    <p:extLst>
      <p:ext uri="{BB962C8B-B14F-4D97-AF65-F5344CB8AC3E}">
        <p14:creationId xmlns:p14="http://schemas.microsoft.com/office/powerpoint/2010/main" val="24811106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288758"/>
            <a:ext cx="8221579" cy="564682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rgbClr val="F1CB27"/>
                </a:solidFill>
                <a:latin typeface="Trajan Pro" panose="02020502050506020301" pitchFamily="18" charset="0"/>
              </a:rPr>
              <a:t>Interview Process, Cont’d</a:t>
            </a:r>
            <a:endParaRPr lang="en-US" sz="3600" b="1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On interview day, please come prepared and dress professionally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Log on promptly at your start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Email your interviewer if you have issues with Zoom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Your interview should last about 15-20 minutes, including time for any questions you may have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You should receive your admission decision via email approximately 2 weeks after your interview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NOTE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i="1" dirty="0">
                <a:solidFill>
                  <a:srgbClr val="000000"/>
                </a:solidFill>
              </a:rPr>
              <a:t>– not all applicants will be selected for an interview and some applicants may be denied after interview</a:t>
            </a:r>
          </a:p>
        </p:txBody>
      </p:sp>
    </p:spTree>
    <p:extLst>
      <p:ext uri="{BB962C8B-B14F-4D97-AF65-F5344CB8AC3E}">
        <p14:creationId xmlns:p14="http://schemas.microsoft.com/office/powerpoint/2010/main" val="2292565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288758"/>
            <a:ext cx="8221579" cy="564682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900" b="1" dirty="0">
                <a:solidFill>
                  <a:srgbClr val="F1CB27"/>
                </a:solidFill>
                <a:latin typeface="Trajan Pro" panose="02020502050506020301" pitchFamily="18" charset="0"/>
              </a:rPr>
              <a:t>Admission Decision Process</a:t>
            </a:r>
            <a:endParaRPr lang="en-US" sz="3900" b="1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We will attempt to make admission decisions on a rolling basis.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The MBA Admissions Team will notify you when your app is complete AND of your admission recommendation using the email provided in your Cal State Apply application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Add </a:t>
            </a:r>
            <a:r>
              <a:rPr lang="en-US" dirty="0">
                <a:solidFill>
                  <a:srgbClr val="0070C0"/>
                </a:solidFill>
              </a:rPr>
              <a:t>mba@csus.edu</a:t>
            </a:r>
            <a:r>
              <a:rPr lang="en-US" dirty="0">
                <a:solidFill>
                  <a:srgbClr val="000000"/>
                </a:solidFill>
              </a:rPr>
              <a:t> to your safe senders list so this email does not go to junk!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The Office of Graduate Studies (OGS) or Int’l Admissions will then notify you via email of your official admission decision</a:t>
            </a:r>
          </a:p>
        </p:txBody>
      </p:sp>
    </p:spTree>
    <p:extLst>
      <p:ext uri="{BB962C8B-B14F-4D97-AF65-F5344CB8AC3E}">
        <p14:creationId xmlns:p14="http://schemas.microsoft.com/office/powerpoint/2010/main" val="33564724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580444" y="71563"/>
            <a:ext cx="8118283" cy="639340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F1CB27"/>
                </a:solidFill>
                <a:latin typeface="Trajan Pro" panose="02020502050506020301" pitchFamily="18" charset="0"/>
              </a:rPr>
              <a:t>Admission Decision Process, Cont’d</a:t>
            </a:r>
            <a:endParaRPr lang="en-US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600" b="1" dirty="0">
                <a:solidFill>
                  <a:srgbClr val="000000"/>
                </a:solidFill>
              </a:rPr>
              <a:t>Things to Remember:</a:t>
            </a:r>
          </a:p>
          <a:p>
            <a:r>
              <a:rPr lang="en-US" sz="2600" dirty="0">
                <a:solidFill>
                  <a:srgbClr val="000000"/>
                </a:solidFill>
              </a:rPr>
              <a:t>Don’t email us constantly asking for your admission decision! We are working diligently on processing hundreds of applications and promise we’ll notify you ASAP</a:t>
            </a:r>
          </a:p>
          <a:p>
            <a:r>
              <a:rPr lang="en-US" sz="2600" dirty="0">
                <a:solidFill>
                  <a:srgbClr val="000000"/>
                </a:solidFill>
              </a:rPr>
              <a:t>After receiving a decision, your status in your Sac State Student Center may not be updated for weeks</a:t>
            </a:r>
          </a:p>
          <a:p>
            <a:r>
              <a:rPr lang="en-US" sz="2600" dirty="0">
                <a:solidFill>
                  <a:srgbClr val="000000"/>
                </a:solidFill>
              </a:rPr>
              <a:t>If admitted, you must complete the Intent to Enroll process to notify the university you will be attending. Only </a:t>
            </a:r>
            <a:r>
              <a:rPr lang="en-US" sz="2600" i="1" dirty="0">
                <a:solidFill>
                  <a:srgbClr val="000000"/>
                </a:solidFill>
              </a:rPr>
              <a:t>after</a:t>
            </a:r>
            <a:r>
              <a:rPr lang="en-US" sz="2600" dirty="0">
                <a:solidFill>
                  <a:srgbClr val="000000"/>
                </a:solidFill>
              </a:rPr>
              <a:t> completing this step will you be given a registration date </a:t>
            </a:r>
            <a:r>
              <a:rPr lang="en-US" sz="2000" dirty="0">
                <a:solidFill>
                  <a:srgbClr val="000000"/>
                </a:solidFill>
              </a:rPr>
              <a:t>(Instructions contained in your admission letter) </a:t>
            </a:r>
          </a:p>
          <a:p>
            <a:r>
              <a:rPr lang="en-US" sz="2600" dirty="0">
                <a:solidFill>
                  <a:srgbClr val="000000"/>
                </a:solidFill>
              </a:rPr>
              <a:t>If you are denied, you may always reapply! We have a large pool of applicants and some cycles are more competitive. </a:t>
            </a:r>
          </a:p>
        </p:txBody>
      </p:sp>
    </p:spTree>
    <p:extLst>
      <p:ext uri="{BB962C8B-B14F-4D97-AF65-F5344CB8AC3E}">
        <p14:creationId xmlns:p14="http://schemas.microsoft.com/office/powerpoint/2010/main" val="2544557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288758"/>
            <a:ext cx="8221579" cy="5646821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5100" b="1" dirty="0">
                <a:solidFill>
                  <a:srgbClr val="F1CB27"/>
                </a:solidFill>
                <a:latin typeface="Trajan Pro" panose="02020502050506020301" pitchFamily="18" charset="0"/>
              </a:rPr>
              <a:t>In Review</a:t>
            </a:r>
            <a:endParaRPr lang="en-US" sz="5100" b="1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rgbClr val="000000"/>
                </a:solidFill>
              </a:rPr>
              <a:t>You need to complete the entire Cal State Apply application </a:t>
            </a:r>
            <a:r>
              <a:rPr lang="en-US" sz="3400" b="1" dirty="0">
                <a:solidFill>
                  <a:srgbClr val="000000"/>
                </a:solidFill>
              </a:rPr>
              <a:t>and</a:t>
            </a:r>
            <a:r>
              <a:rPr lang="en-US" sz="3400" dirty="0">
                <a:solidFill>
                  <a:srgbClr val="000000"/>
                </a:solidFill>
              </a:rPr>
              <a:t> pay the $70 fee </a:t>
            </a:r>
            <a:r>
              <a:rPr lang="en-US" sz="3400" b="1" dirty="0">
                <a:solidFill>
                  <a:srgbClr val="000000"/>
                </a:solidFill>
              </a:rPr>
              <a:t>and </a:t>
            </a:r>
            <a:r>
              <a:rPr lang="en-US" sz="3400" dirty="0">
                <a:solidFill>
                  <a:srgbClr val="000000"/>
                </a:solidFill>
              </a:rPr>
              <a:t>have both LORs submitted to be considered an official applicant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rgbClr val="000000"/>
                </a:solidFill>
              </a:rPr>
              <a:t>Connect with your recommenders before sending your LOR request – follow-up if needed!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rgbClr val="000000"/>
                </a:solidFill>
              </a:rPr>
              <a:t>Take your time on your application documents – EDIT &amp; REVIEW!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rgbClr val="000000"/>
                </a:solidFill>
              </a:rPr>
              <a:t>Request your transcripts as soon as you’ve applied – they’re due on the deadline as well!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rgbClr val="000000"/>
                </a:solidFill>
              </a:rPr>
              <a:t>Monitor your email for updates, but don’t pester Admissions or OGS/Int’l Admissions for a decision</a:t>
            </a:r>
          </a:p>
        </p:txBody>
      </p:sp>
    </p:spTree>
    <p:extLst>
      <p:ext uri="{BB962C8B-B14F-4D97-AF65-F5344CB8AC3E}">
        <p14:creationId xmlns:p14="http://schemas.microsoft.com/office/powerpoint/2010/main" val="14846980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0842" y="2165684"/>
            <a:ext cx="84381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rgbClr val="F1CB27"/>
                </a:solidFill>
                <a:latin typeface="Trajan Pro" panose="02020502050506020301" pitchFamily="18" charset="0"/>
              </a:rPr>
              <a:t>Questions?</a:t>
            </a:r>
            <a:endParaRPr lang="en-US" sz="4000" b="1" dirty="0">
              <a:solidFill>
                <a:srgbClr val="F1CB27"/>
              </a:solidFill>
              <a:latin typeface="Trajan Pro" panose="020205020505060203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5681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0842" y="545431"/>
            <a:ext cx="84381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1CB27"/>
                </a:solidFill>
                <a:latin typeface="Trajan Pro" panose="02020502050506020301" pitchFamily="18" charset="0"/>
              </a:rPr>
              <a:t>Contact Info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341" y="1604415"/>
            <a:ext cx="6793148" cy="295491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122822" y="3721768"/>
            <a:ext cx="319237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70C0"/>
                </a:solidFill>
                <a:hlinkClick r:id="rId4"/>
              </a:rPr>
              <a:t>sophie.mills@csus.edu</a:t>
            </a:r>
            <a:endParaRPr lang="en-US" sz="2400" b="1" dirty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801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288758"/>
            <a:ext cx="8221579" cy="564682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300" b="1" dirty="0">
                <a:solidFill>
                  <a:srgbClr val="F1CB27"/>
                </a:solidFill>
                <a:latin typeface="Trajan Pro" panose="02020502050506020301" pitchFamily="18" charset="0"/>
              </a:rPr>
              <a:t>Application Deadlines</a:t>
            </a:r>
            <a:endParaRPr lang="en-US" sz="4300" b="1" dirty="0">
              <a:solidFill>
                <a:srgbClr val="F1CB27"/>
              </a:solidFill>
            </a:endParaRPr>
          </a:p>
          <a:p>
            <a:pPr marL="0" indent="0" algn="ctr">
              <a:buNone/>
            </a:pPr>
            <a:endParaRPr lang="en-US" sz="1400" b="1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sz="3600" b="1" dirty="0">
                <a:solidFill>
                  <a:schemeClr val="tx2"/>
                </a:solidFill>
              </a:rPr>
              <a:t>Spring 2025 Application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000000"/>
                </a:solidFill>
              </a:rPr>
              <a:t>Opens: August 1, 2024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000000"/>
                </a:solidFill>
              </a:rPr>
              <a:t>Deadline: September 15, 2024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chemeClr val="tx2"/>
                </a:solidFill>
              </a:rPr>
              <a:t>Fall 2025 Application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000000"/>
                </a:solidFill>
              </a:rPr>
              <a:t>Opens: October 1, 2024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000000"/>
                </a:solidFill>
              </a:rPr>
              <a:t>Deadline: February 15, 2025</a:t>
            </a:r>
          </a:p>
          <a:p>
            <a:pPr marL="0" indent="0">
              <a:buNone/>
            </a:pPr>
            <a:endParaRPr lang="en-US" sz="2200" i="1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600" i="1" dirty="0">
                <a:solidFill>
                  <a:srgbClr val="000000"/>
                </a:solidFill>
              </a:rPr>
              <a:t>Note: ALL documents must be </a:t>
            </a:r>
            <a:r>
              <a:rPr lang="en-US" sz="2600" i="1" u="sng" dirty="0">
                <a:solidFill>
                  <a:srgbClr val="000000"/>
                </a:solidFill>
              </a:rPr>
              <a:t>received</a:t>
            </a:r>
            <a:r>
              <a:rPr lang="en-US" sz="2600" i="1" dirty="0">
                <a:solidFill>
                  <a:srgbClr val="000000"/>
                </a:solidFill>
              </a:rPr>
              <a:t> by the deadline. NO EXCEPTIONS! </a:t>
            </a:r>
          </a:p>
        </p:txBody>
      </p:sp>
    </p:spTree>
    <p:extLst>
      <p:ext uri="{BB962C8B-B14F-4D97-AF65-F5344CB8AC3E}">
        <p14:creationId xmlns:p14="http://schemas.microsoft.com/office/powerpoint/2010/main" val="3111621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41906" y="288758"/>
            <a:ext cx="8468139" cy="564682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300" b="1" dirty="0">
                <a:solidFill>
                  <a:srgbClr val="F1CB27"/>
                </a:solidFill>
                <a:latin typeface="Trajan Pro" panose="02020502050506020301" pitchFamily="18" charset="0"/>
              </a:rPr>
              <a:t>Application &amp; Admission Timelines</a:t>
            </a:r>
            <a:endParaRPr lang="en-US" sz="4300" dirty="0">
              <a:solidFill>
                <a:srgbClr val="000000"/>
              </a:solidFill>
            </a:endParaRPr>
          </a:p>
          <a:p>
            <a:r>
              <a:rPr lang="en-US" sz="2600" dirty="0">
                <a:solidFill>
                  <a:srgbClr val="000000"/>
                </a:solidFill>
              </a:rPr>
              <a:t>Cal State Apply closes on </a:t>
            </a:r>
            <a:r>
              <a:rPr lang="en-US" sz="2600" b="1" dirty="0">
                <a:solidFill>
                  <a:srgbClr val="000000"/>
                </a:solidFill>
              </a:rPr>
              <a:t>September 15 at midnight</a:t>
            </a:r>
          </a:p>
          <a:p>
            <a:r>
              <a:rPr lang="en-US" sz="2600" dirty="0">
                <a:solidFill>
                  <a:srgbClr val="000000"/>
                </a:solidFill>
              </a:rPr>
              <a:t>Interviews will be conducted in September - November</a:t>
            </a:r>
          </a:p>
          <a:p>
            <a:r>
              <a:rPr lang="en-US" sz="2600" dirty="0">
                <a:solidFill>
                  <a:srgbClr val="000000"/>
                </a:solidFill>
              </a:rPr>
              <a:t>Usually release application decisions within 2 weeks of your interview</a:t>
            </a:r>
          </a:p>
          <a:p>
            <a:r>
              <a:rPr lang="en-US" sz="2600" dirty="0">
                <a:solidFill>
                  <a:srgbClr val="000000"/>
                </a:solidFill>
              </a:rPr>
              <a:t>Admission decisions will be made on a rolling basis once interviews begin – no set date for decisions to be finalized</a:t>
            </a:r>
          </a:p>
          <a:p>
            <a:r>
              <a:rPr lang="en-US" sz="2600" dirty="0">
                <a:solidFill>
                  <a:srgbClr val="000000"/>
                </a:solidFill>
              </a:rPr>
              <a:t>New Student Orientation will be held via multiple sessions in November – January (both online &amp; in-person)</a:t>
            </a:r>
          </a:p>
          <a:p>
            <a:r>
              <a:rPr lang="en-US" sz="2600" b="1" dirty="0">
                <a:solidFill>
                  <a:srgbClr val="000000"/>
                </a:solidFill>
              </a:rPr>
              <a:t>Mandatory Boot Camp </a:t>
            </a:r>
            <a:r>
              <a:rPr lang="en-US" sz="2600" dirty="0">
                <a:solidFill>
                  <a:srgbClr val="000000"/>
                </a:solidFill>
              </a:rPr>
              <a:t>– </a:t>
            </a:r>
            <a:r>
              <a:rPr lang="en-US" sz="2600" i="1" u="sng" dirty="0">
                <a:solidFill>
                  <a:srgbClr val="000000"/>
                </a:solidFill>
              </a:rPr>
              <a:t>tentatively</a:t>
            </a:r>
            <a:r>
              <a:rPr lang="en-US" sz="2600" dirty="0">
                <a:solidFill>
                  <a:srgbClr val="000000"/>
                </a:solidFill>
              </a:rPr>
              <a:t> scheduled for            </a:t>
            </a:r>
            <a:r>
              <a:rPr lang="en-US" sz="2600" b="1" dirty="0">
                <a:solidFill>
                  <a:srgbClr val="000000"/>
                </a:solidFill>
              </a:rPr>
              <a:t>Fri. &amp; Sat. January 17 &amp; 18</a:t>
            </a:r>
          </a:p>
          <a:p>
            <a:r>
              <a:rPr lang="en-US" sz="2600" dirty="0">
                <a:solidFill>
                  <a:srgbClr val="000000"/>
                </a:solidFill>
              </a:rPr>
              <a:t>Classes for Spring 2025 begin January 21</a:t>
            </a:r>
          </a:p>
        </p:txBody>
      </p:sp>
    </p:spTree>
    <p:extLst>
      <p:ext uri="{BB962C8B-B14F-4D97-AF65-F5344CB8AC3E}">
        <p14:creationId xmlns:p14="http://schemas.microsoft.com/office/powerpoint/2010/main" val="999035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288758"/>
            <a:ext cx="8221579" cy="564682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900" b="1" dirty="0">
                <a:solidFill>
                  <a:srgbClr val="F1CB27"/>
                </a:solidFill>
                <a:latin typeface="Trajan Pro" panose="02020502050506020301" pitchFamily="18" charset="0"/>
              </a:rPr>
              <a:t>Minimum Admission Criteria</a:t>
            </a:r>
            <a:endParaRPr lang="en-US" sz="3900" b="1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2.50 cumulative GPA from an accredited institution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Int’l Students: English Proficiency Scores (TOEFL: 550, 80; IELTS: 6.5, PTE: 65)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Completed application – includes </a:t>
            </a:r>
            <a:r>
              <a:rPr lang="en-US" b="1" dirty="0">
                <a:solidFill>
                  <a:srgbClr val="000000"/>
                </a:solidFill>
              </a:rPr>
              <a:t>ALL</a:t>
            </a:r>
            <a:r>
              <a:rPr lang="en-US" dirty="0">
                <a:solidFill>
                  <a:srgbClr val="000000"/>
                </a:solidFill>
              </a:rPr>
              <a:t> components (i.e. Cal State Apply application, resume, statement of purpose, TWO (2) letters of recommendation, transcripts from ALL colleges attended)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en-US" dirty="0">
                <a:solidFill>
                  <a:srgbClr val="000000"/>
                </a:solidFill>
              </a:rPr>
              <a:t>Incomplete applications will not be reviewed and will be denied! This includes those missing one or more LORs.</a:t>
            </a:r>
          </a:p>
          <a:p>
            <a:pPr marL="457200" lvl="1" indent="0">
              <a:buNone/>
            </a:pPr>
            <a:endParaRPr lang="en-US" sz="1800" i="1" dirty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en-US" i="1" dirty="0">
                <a:solidFill>
                  <a:srgbClr val="FF0000"/>
                </a:solidFill>
              </a:rPr>
              <a:t>Disclaimer: The COB regularly admits fewer applicants than those meeting the minimum criteria. </a:t>
            </a:r>
          </a:p>
        </p:txBody>
      </p:sp>
    </p:spTree>
    <p:extLst>
      <p:ext uri="{BB962C8B-B14F-4D97-AF65-F5344CB8AC3E}">
        <p14:creationId xmlns:p14="http://schemas.microsoft.com/office/powerpoint/2010/main" val="317584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288758"/>
            <a:ext cx="8221579" cy="564682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300" b="1" dirty="0">
                <a:solidFill>
                  <a:srgbClr val="F1CB27"/>
                </a:solidFill>
                <a:latin typeface="Trajan Pro" panose="02020502050506020301" pitchFamily="18" charset="0"/>
              </a:rPr>
              <a:t>Required Application Components</a:t>
            </a:r>
            <a:endParaRPr lang="en-US" sz="4300" dirty="0">
              <a:solidFill>
                <a:srgbClr val="000000"/>
              </a:solidFill>
            </a:endParaRPr>
          </a:p>
          <a:p>
            <a:r>
              <a:rPr lang="en-US" sz="2600" dirty="0">
                <a:solidFill>
                  <a:srgbClr val="000000"/>
                </a:solidFill>
              </a:rPr>
              <a:t>Completed Cal State Apply online application</a:t>
            </a:r>
          </a:p>
          <a:p>
            <a:pPr lvl="1"/>
            <a:r>
              <a:rPr lang="en-US" sz="2200" b="1" dirty="0">
                <a:solidFill>
                  <a:srgbClr val="000000"/>
                </a:solidFill>
              </a:rPr>
              <a:t>Two (2) Letters of Recommendation </a:t>
            </a:r>
            <a:r>
              <a:rPr lang="en-US" sz="2200" dirty="0">
                <a:solidFill>
                  <a:srgbClr val="000000"/>
                </a:solidFill>
              </a:rPr>
              <a:t>– requested and submitted through Cal State Apply</a:t>
            </a:r>
            <a:endParaRPr lang="en-US" sz="2200" b="1" dirty="0">
              <a:solidFill>
                <a:srgbClr val="000000"/>
              </a:solidFill>
            </a:endParaRPr>
          </a:p>
          <a:p>
            <a:pPr lvl="1"/>
            <a:r>
              <a:rPr lang="en-US" sz="2200" b="1" dirty="0">
                <a:solidFill>
                  <a:srgbClr val="000000"/>
                </a:solidFill>
              </a:rPr>
              <a:t>Professional Resume</a:t>
            </a:r>
          </a:p>
          <a:p>
            <a:pPr lvl="1"/>
            <a:r>
              <a:rPr lang="en-US" sz="2200" b="1" dirty="0">
                <a:solidFill>
                  <a:srgbClr val="000000"/>
                </a:solidFill>
              </a:rPr>
              <a:t>Statement of Purpose </a:t>
            </a:r>
            <a:r>
              <a:rPr lang="en-US" sz="2200" dirty="0">
                <a:solidFill>
                  <a:srgbClr val="000000"/>
                </a:solidFill>
              </a:rPr>
              <a:t>– answers to two (2) questions REQUIRED</a:t>
            </a:r>
            <a:endParaRPr lang="en-US" sz="2200" b="1" dirty="0">
              <a:solidFill>
                <a:srgbClr val="000000"/>
              </a:solidFill>
            </a:endParaRPr>
          </a:p>
          <a:p>
            <a:r>
              <a:rPr lang="en-US" sz="2600" b="1" dirty="0">
                <a:solidFill>
                  <a:srgbClr val="000000"/>
                </a:solidFill>
              </a:rPr>
              <a:t>Official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b="1" dirty="0">
                <a:solidFill>
                  <a:srgbClr val="000000"/>
                </a:solidFill>
              </a:rPr>
              <a:t>transcripts</a:t>
            </a:r>
            <a:r>
              <a:rPr lang="en-US" sz="2600" dirty="0">
                <a:solidFill>
                  <a:srgbClr val="000000"/>
                </a:solidFill>
              </a:rPr>
              <a:t> from ALL institutions attended – sent to the Office of Graduate Studies or International Admissions by the deadline</a:t>
            </a:r>
          </a:p>
          <a:p>
            <a:pPr lvl="1"/>
            <a:r>
              <a:rPr lang="en-US" sz="2200" dirty="0">
                <a:solidFill>
                  <a:srgbClr val="000000"/>
                </a:solidFill>
              </a:rPr>
              <a:t>Unofficial transcripts are required to submit your Cal State Apply application; we want official before reviewing your app</a:t>
            </a:r>
          </a:p>
          <a:p>
            <a:pPr lvl="1"/>
            <a:endParaRPr lang="en-US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885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288758"/>
            <a:ext cx="8221579" cy="564682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>
                <a:solidFill>
                  <a:srgbClr val="F1CB27"/>
                </a:solidFill>
                <a:latin typeface="Trajan Pro" panose="02020502050506020301" pitchFamily="18" charset="0"/>
              </a:rPr>
              <a:t>Cal State Apply Application</a:t>
            </a:r>
            <a:endParaRPr lang="en-US" sz="4000" b="1" dirty="0">
              <a:solidFill>
                <a:srgbClr val="F1CB27"/>
              </a:solidFill>
            </a:endParaRPr>
          </a:p>
          <a:p>
            <a:pPr marL="0" indent="0" algn="ctr">
              <a:buNone/>
            </a:pPr>
            <a:endParaRPr lang="en-US" sz="1400" b="1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000000"/>
                </a:solidFill>
              </a:rPr>
              <a:t>Your official application to the program/university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000000"/>
                </a:solidFill>
              </a:rPr>
              <a:t>$70 fee required to submit your app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000000"/>
                </a:solidFill>
              </a:rPr>
              <a:t>Once you create a profile, you can edit and exit whenever you wish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000000"/>
                </a:solidFill>
              </a:rPr>
              <a:t>CA Residents: </a:t>
            </a:r>
            <a:r>
              <a:rPr lang="en-US" sz="3000" dirty="0">
                <a:solidFill>
                  <a:srgbClr val="000000"/>
                </a:solidFill>
                <a:hlinkClick r:id="rId3"/>
              </a:rPr>
              <a:t>https://www.calstate.edu/apply/graduate</a:t>
            </a:r>
            <a:endParaRPr lang="en-US" sz="3000" dirty="0">
              <a:solidFill>
                <a:srgbClr val="0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000000"/>
                </a:solidFill>
              </a:rPr>
              <a:t>International Students (requiring a visa): </a:t>
            </a:r>
            <a:r>
              <a:rPr lang="en-US" sz="3200" dirty="0">
                <a:hlinkClick r:id="rId4"/>
              </a:rPr>
              <a:t>https://www.calstate.edu/apply/international</a:t>
            </a:r>
            <a:endParaRPr lang="en-US" sz="3200" dirty="0"/>
          </a:p>
          <a:p>
            <a:pPr marL="0" indent="0">
              <a:buNone/>
            </a:pPr>
            <a:endParaRPr lang="en-US" sz="3000" dirty="0">
              <a:solidFill>
                <a:srgbClr val="000000"/>
              </a:solidFill>
            </a:endParaRPr>
          </a:p>
        </p:txBody>
      </p:sp>
      <p:sp>
        <p:nvSpPr>
          <p:cNvPr id="2" name="Arrow: Pentagon 1">
            <a:extLst>
              <a:ext uri="{FF2B5EF4-FFF2-40B4-BE49-F238E27FC236}">
                <a16:creationId xmlns:a16="http://schemas.microsoft.com/office/drawing/2014/main" id="{54A8D787-BEF4-4767-9D71-E58E947879E7}"/>
              </a:ext>
            </a:extLst>
          </p:cNvPr>
          <p:cNvSpPr/>
          <p:nvPr/>
        </p:nvSpPr>
        <p:spPr>
          <a:xfrm>
            <a:off x="1582310" y="5581816"/>
            <a:ext cx="2894274" cy="1113182"/>
          </a:xfrm>
          <a:prstGeom prst="homePlat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Let’s take a look!</a:t>
            </a:r>
          </a:p>
        </p:txBody>
      </p:sp>
    </p:spTree>
    <p:extLst>
      <p:ext uri="{BB962C8B-B14F-4D97-AF65-F5344CB8AC3E}">
        <p14:creationId xmlns:p14="http://schemas.microsoft.com/office/powerpoint/2010/main" val="1761516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288758"/>
            <a:ext cx="8221579" cy="564682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000" b="1" dirty="0">
                <a:solidFill>
                  <a:srgbClr val="F1CB27"/>
                </a:solidFill>
                <a:latin typeface="Trajan Pro" panose="02020502050506020301" pitchFamily="18" charset="0"/>
              </a:rPr>
              <a:t>Tips For Your Resume</a:t>
            </a:r>
            <a:endParaRPr lang="en-US" sz="4000" b="1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1-2 page basic professional resume detailing: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Your work experience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Academic history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Any volunteer experience that’s relevant</a:t>
            </a:r>
          </a:p>
          <a:p>
            <a:pPr marL="457200" lvl="1" indent="0">
              <a:buNone/>
            </a:pPr>
            <a:r>
              <a:rPr lang="en-US" i="1" dirty="0">
                <a:solidFill>
                  <a:srgbClr val="000000"/>
                </a:solidFill>
              </a:rPr>
              <a:t>	(Note: no work experience required to be admitted!)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rgbClr val="000000"/>
                </a:solidFill>
              </a:rPr>
              <a:t>Tip</a:t>
            </a:r>
            <a:r>
              <a:rPr lang="en-US" dirty="0">
                <a:solidFill>
                  <a:srgbClr val="000000"/>
                </a:solidFill>
              </a:rPr>
              <a:t>: to help us calculate your work experience, state how many hours worked per week</a:t>
            </a:r>
          </a:p>
          <a:p>
            <a:pPr marL="857250" lvl="2" indent="0">
              <a:buNone/>
            </a:pPr>
            <a:r>
              <a:rPr lang="en-US" sz="2400" dirty="0">
                <a:solidFill>
                  <a:srgbClr val="000000"/>
                </a:solidFill>
              </a:rPr>
              <a:t>e.g. Sacramento State PRIDE Center, Student Assistant (20 </a:t>
            </a:r>
            <a:r>
              <a:rPr lang="en-US" sz="2400" dirty="0" err="1">
                <a:solidFill>
                  <a:srgbClr val="000000"/>
                </a:solidFill>
              </a:rPr>
              <a:t>hrs</a:t>
            </a:r>
            <a:r>
              <a:rPr lang="en-US" sz="2400" dirty="0">
                <a:solidFill>
                  <a:srgbClr val="000000"/>
                </a:solidFill>
              </a:rPr>
              <a:t>/week), April 2023 - Present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Good application resumes SHOULD NOT: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Have an objective, especially if it’s job-focused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Be a curriculum vitae (CV) or more than 2 pages in length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Contain false information or future goals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65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288758"/>
            <a:ext cx="8221579" cy="5646821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4000" b="1" dirty="0">
                <a:solidFill>
                  <a:srgbClr val="F1CB27"/>
                </a:solidFill>
                <a:latin typeface="Trajan Pro" panose="02020502050506020301" pitchFamily="18" charset="0"/>
              </a:rPr>
              <a:t>Tips For Your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4000" b="1" dirty="0">
                <a:solidFill>
                  <a:srgbClr val="F1CB27"/>
                </a:solidFill>
                <a:latin typeface="Trajan Pro" panose="02020502050506020301" pitchFamily="18" charset="0"/>
              </a:rPr>
              <a:t>Statement of Purpose</a:t>
            </a:r>
            <a:endParaRPr lang="en-US" sz="4000" b="1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Writing sample clear of grammatical, spelling, or other errors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no specific format required, but please separate answers (i.e. not one big paragraph) and upload as PDF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Answers to two (2) questions required: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b="1" dirty="0"/>
              <a:t>Question 1)</a:t>
            </a:r>
            <a:r>
              <a:rPr lang="en-US" sz="2600" dirty="0"/>
              <a:t> The MBA classroom is a diverse, dynamic learning environment. Please describe how you will contribute to the Sacramento State MBA program, highlighting any significant events, experiences, hardships, or people that have affected your life. (</a:t>
            </a:r>
            <a:r>
              <a:rPr lang="en-US" sz="2600" b="1" dirty="0"/>
              <a:t>500 words maximum</a:t>
            </a:r>
            <a:r>
              <a:rPr lang="en-US" sz="2600" dirty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b="1" dirty="0"/>
              <a:t>Question 2)</a:t>
            </a:r>
            <a:r>
              <a:rPr lang="en-US" sz="2600" dirty="0"/>
              <a:t> The Sacramento State College of Business is committed to developing the next generation of leaders. Discuss how as both a student and an alum you will utilize the MBA degree to lead, serve, and succeed in your community. (</a:t>
            </a:r>
            <a:r>
              <a:rPr lang="en-US" sz="2600" b="1" dirty="0"/>
              <a:t>250 words maximum</a:t>
            </a:r>
            <a:r>
              <a:rPr lang="en-US" sz="26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864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B3D29"/>
      </a:dk1>
      <a:lt1>
        <a:sysClr val="window" lastClr="FFFFFF"/>
      </a:lt1>
      <a:dk2>
        <a:srgbClr val="147242"/>
      </a:dk2>
      <a:lt2>
        <a:srgbClr val="E4E0B8"/>
      </a:lt2>
      <a:accent1>
        <a:srgbClr val="DEA924"/>
      </a:accent1>
      <a:accent2>
        <a:srgbClr val="701851"/>
      </a:accent2>
      <a:accent3>
        <a:srgbClr val="B6521F"/>
      </a:accent3>
      <a:accent4>
        <a:srgbClr val="4CAE3D"/>
      </a:accent4>
      <a:accent5>
        <a:srgbClr val="D28423"/>
      </a:accent5>
      <a:accent6>
        <a:srgbClr val="F5BB24"/>
      </a:accent6>
      <a:hlink>
        <a:srgbClr val="1C9B40"/>
      </a:hlink>
      <a:folHlink>
        <a:srgbClr val="FAAA2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11103</TotalTime>
  <Words>2000</Words>
  <Application>Microsoft Office PowerPoint</Application>
  <PresentationFormat>On-screen Show (4:3)</PresentationFormat>
  <Paragraphs>185</Paragraphs>
  <Slides>26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Arial Black</vt:lpstr>
      <vt:lpstr>Calibri</vt:lpstr>
      <vt:lpstr>Trajan Pro</vt:lpstr>
      <vt:lpstr>Wingdings</vt:lpstr>
      <vt:lpstr>Office Theme</vt:lpstr>
      <vt:lpstr>MBA Program Application Tips Workshop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 of Generative AI for SOP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Page Design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</dc:creator>
  <cp:lastModifiedBy>Duncan, Sophie Mills</cp:lastModifiedBy>
  <cp:revision>243</cp:revision>
  <cp:lastPrinted>2023-08-24T23:30:58Z</cp:lastPrinted>
  <dcterms:created xsi:type="dcterms:W3CDTF">2015-02-04T23:49:06Z</dcterms:created>
  <dcterms:modified xsi:type="dcterms:W3CDTF">2024-08-15T20:19:49Z</dcterms:modified>
</cp:coreProperties>
</file>