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331" r:id="rId3"/>
    <p:sldId id="265" r:id="rId4"/>
    <p:sldId id="259" r:id="rId5"/>
    <p:sldId id="257" r:id="rId6"/>
    <p:sldId id="258" r:id="rId7"/>
    <p:sldId id="273" r:id="rId8"/>
    <p:sldId id="276" r:id="rId9"/>
    <p:sldId id="277" r:id="rId10"/>
    <p:sldId id="274" r:id="rId11"/>
    <p:sldId id="324" r:id="rId12"/>
    <p:sldId id="325" r:id="rId13"/>
    <p:sldId id="337" r:id="rId14"/>
    <p:sldId id="319" r:id="rId15"/>
    <p:sldId id="338" r:id="rId16"/>
    <p:sldId id="320" r:id="rId17"/>
    <p:sldId id="329" r:id="rId18"/>
    <p:sldId id="328" r:id="rId19"/>
    <p:sldId id="327" r:id="rId20"/>
    <p:sldId id="312" r:id="rId21"/>
    <p:sldId id="314" r:id="rId22"/>
    <p:sldId id="318" r:id="rId23"/>
    <p:sldId id="316" r:id="rId24"/>
    <p:sldId id="340" r:id="rId25"/>
    <p:sldId id="302" r:id="rId26"/>
    <p:sldId id="339" r:id="rId27"/>
    <p:sldId id="341" r:id="rId28"/>
    <p:sldId id="343" r:id="rId29"/>
    <p:sldId id="294" r:id="rId30"/>
    <p:sldId id="336" r:id="rId31"/>
    <p:sldId id="332" r:id="rId32"/>
    <p:sldId id="333" r:id="rId33"/>
    <p:sldId id="307" r:id="rId3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703"/>
    <a:srgbClr val="6666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5" autoAdjust="0"/>
    <p:restoredTop sz="91811" autoAdjust="0"/>
  </p:normalViewPr>
  <p:slideViewPr>
    <p:cSldViewPr>
      <p:cViewPr varScale="1">
        <p:scale>
          <a:sx n="120" d="100"/>
          <a:sy n="120" d="100"/>
        </p:scale>
        <p:origin x="904" y="17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4439506480195197E-2"/>
          <c:y val="7.4295958637130802E-2"/>
          <c:w val="0.58261345142071697"/>
          <c:h val="0.83038074383153304"/>
        </c:manualLayout>
      </c:layout>
      <c:pie3DChart>
        <c:varyColors val="1"/>
        <c:ser>
          <c:idx val="0"/>
          <c:order val="0"/>
          <c:dLbls>
            <c:dLbl>
              <c:idx val="0"/>
              <c:layout>
                <c:manualLayout>
                  <c:x val="-0.171784043742647"/>
                  <c:y val="4.32075896985901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ACC-40BF-A7B3-AE9CC4A3C2EE}"/>
                </c:ext>
              </c:extLst>
            </c:dLbl>
            <c:dLbl>
              <c:idx val="1"/>
              <c:layout>
                <c:manualLayout>
                  <c:x val="0.18144050743657"/>
                  <c:y val="-9.6741032370953606E-2"/>
                </c:manualLayout>
              </c:layout>
              <c:tx>
                <c:rich>
                  <a:bodyPr/>
                  <a:lstStyle/>
                  <a:p>
                    <a:r>
                      <a:rPr lang="en-US" b="1" dirty="0"/>
                      <a:t>60%</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CC-40BF-A7B3-AE9CC4A3C2EE}"/>
                </c:ext>
              </c:extLst>
            </c:dLbl>
            <c:spPr>
              <a:noFill/>
              <a:ln>
                <a:noFill/>
              </a:ln>
              <a:effectLst/>
            </c:spPr>
            <c:txPr>
              <a:bodyPr/>
              <a:lstStyle/>
              <a:p>
                <a:pPr>
                  <a:defRPr sz="28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Sheet1!$A$1:$A$2</c:f>
              <c:strCache>
                <c:ptCount val="2"/>
                <c:pt idx="0">
                  <c:v>Males (92 Total)</c:v>
                </c:pt>
                <c:pt idx="1">
                  <c:v>Women (136 Total)</c:v>
                </c:pt>
              </c:strCache>
            </c:strRef>
          </c:cat>
          <c:val>
            <c:numRef>
              <c:f>Sheet1!$B$1:$B$2</c:f>
              <c:numCache>
                <c:formatCode>General</c:formatCode>
                <c:ptCount val="2"/>
                <c:pt idx="0">
                  <c:v>0.40350877192982454</c:v>
                </c:pt>
                <c:pt idx="1">
                  <c:v>0.59649122807017541</c:v>
                </c:pt>
              </c:numCache>
            </c:numRef>
          </c:val>
          <c:extLst>
            <c:ext xmlns:c16="http://schemas.microsoft.com/office/drawing/2014/chart" uri="{C3380CC4-5D6E-409C-BE32-E72D297353CC}">
              <c16:uniqueId val="{00000002-0ACC-40BF-A7B3-AE9CC4A3C2EE}"/>
            </c:ext>
          </c:extLst>
        </c:ser>
        <c:dLbls>
          <c:showLegendKey val="0"/>
          <c:showVal val="0"/>
          <c:showCatName val="0"/>
          <c:showSerName val="0"/>
          <c:showPercent val="1"/>
          <c:showBubbleSize val="0"/>
          <c:showLeaderLines val="1"/>
        </c:dLbls>
      </c:pie3DChart>
    </c:plotArea>
    <c:legend>
      <c:legendPos val="r"/>
      <c:layout>
        <c:manualLayout>
          <c:xMode val="edge"/>
          <c:yMode val="edge"/>
          <c:x val="0.66578355205599304"/>
          <c:y val="0.450031490646361"/>
          <c:w val="0.32088311461067398"/>
          <c:h val="0.1616589064848200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5777497152478603E-2"/>
          <c:y val="3.7037037037037E-2"/>
          <c:w val="0.60013098598524195"/>
          <c:h val="0.82407407407407396"/>
        </c:manualLayout>
      </c:layout>
      <c:pie3DChart>
        <c:varyColors val="1"/>
        <c:ser>
          <c:idx val="0"/>
          <c:order val="0"/>
          <c:dLbls>
            <c:dLbl>
              <c:idx val="0"/>
              <c:layout>
                <c:manualLayout>
                  <c:x val="-0.220661798290749"/>
                  <c:y val="-6.05430250464042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F23-4E4D-9BD6-F392A2003A33}"/>
                </c:ext>
              </c:extLst>
            </c:dLbl>
            <c:dLbl>
              <c:idx val="1"/>
              <c:layout>
                <c:manualLayout>
                  <c:x val="0.19165798199130199"/>
                  <c:y val="-4.04169444343724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23-4E4D-9BD6-F392A2003A33}"/>
                </c:ext>
              </c:extLst>
            </c:dLbl>
            <c:spPr>
              <a:noFill/>
              <a:ln>
                <a:noFill/>
              </a:ln>
              <a:effectLst/>
            </c:spPr>
            <c:txPr>
              <a:bodyPr/>
              <a:lstStyle/>
              <a:p>
                <a:pPr>
                  <a:defRPr sz="2800" b="1">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Sheet1!$A$1:$A$2</c:f>
              <c:strCache>
                <c:ptCount val="2"/>
                <c:pt idx="0">
                  <c:v>Community College</c:v>
                </c:pt>
                <c:pt idx="1">
                  <c:v>P-12</c:v>
                </c:pt>
              </c:strCache>
            </c:strRef>
          </c:cat>
          <c:val>
            <c:numRef>
              <c:f>Sheet1!$B$1:$B$2</c:f>
              <c:numCache>
                <c:formatCode>General</c:formatCode>
                <c:ptCount val="2"/>
                <c:pt idx="0">
                  <c:v>0.52</c:v>
                </c:pt>
                <c:pt idx="1">
                  <c:v>0.48</c:v>
                </c:pt>
              </c:numCache>
            </c:numRef>
          </c:val>
          <c:extLst>
            <c:ext xmlns:c16="http://schemas.microsoft.com/office/drawing/2014/chart" uri="{C3380CC4-5D6E-409C-BE32-E72D297353CC}">
              <c16:uniqueId val="{00000002-EF23-4E4D-9BD6-F392A2003A33}"/>
            </c:ext>
          </c:extLst>
        </c:ser>
        <c:dLbls>
          <c:showLegendKey val="0"/>
          <c:showVal val="0"/>
          <c:showCatName val="0"/>
          <c:showSerName val="0"/>
          <c:showPercent val="1"/>
          <c:showBubbleSize val="0"/>
          <c:showLeaderLines val="1"/>
        </c:dLbls>
      </c:pie3DChart>
    </c:plotArea>
    <c:legend>
      <c:legendPos val="r"/>
      <c:overlay val="0"/>
      <c:txPr>
        <a:bodyPr/>
        <a:lstStyle/>
        <a:p>
          <a:pPr>
            <a:defRPr sz="1800">
              <a:latin typeface="+mn-lt"/>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8964516454673898E-2"/>
          <c:y val="4.7123758358492703E-2"/>
          <c:w val="0.580183853220271"/>
          <c:h val="0.86218682262863799"/>
        </c:manualLayout>
      </c:layout>
      <c:pie3DChart>
        <c:varyColors val="1"/>
        <c:ser>
          <c:idx val="0"/>
          <c:order val="0"/>
          <c:dPt>
            <c:idx val="2"/>
            <c:bubble3D val="0"/>
            <c:extLst>
              <c:ext xmlns:c16="http://schemas.microsoft.com/office/drawing/2014/chart" uri="{C3380CC4-5D6E-409C-BE32-E72D297353CC}">
                <c16:uniqueId val="{00000001-D111-4F9E-AFB6-601FA233FC81}"/>
              </c:ext>
            </c:extLst>
          </c:dPt>
          <c:dLbls>
            <c:dLbl>
              <c:idx val="0"/>
              <c:layout>
                <c:manualLayout>
                  <c:x val="-8.0680774278215198E-2"/>
                  <c:y val="0.11219708163891701"/>
                </c:manualLayout>
              </c:layout>
              <c:tx>
                <c:rich>
                  <a:bodyPr/>
                  <a:lstStyle/>
                  <a:p>
                    <a:r>
                      <a:rPr lang="en-US" dirty="0"/>
                      <a:t>12%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111-4F9E-AFB6-601FA233FC81}"/>
                </c:ext>
              </c:extLst>
            </c:dLbl>
            <c:dLbl>
              <c:idx val="1"/>
              <c:layout>
                <c:manualLayout>
                  <c:x val="-0.14840727841712101"/>
                  <c:y val="-7.4808232396466499E-3"/>
                </c:manualLayout>
              </c:layout>
              <c:tx>
                <c:rich>
                  <a:bodyPr/>
                  <a:lstStyle/>
                  <a:p>
                    <a:r>
                      <a:rPr lang="en-US" dirty="0"/>
                      <a:t>22%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11-4F9E-AFB6-601FA233FC81}"/>
                </c:ext>
              </c:extLst>
            </c:dLbl>
            <c:dLbl>
              <c:idx val="2"/>
              <c:layout>
                <c:manualLayout>
                  <c:x val="0.100282972440945"/>
                  <c:y val="-0.28225956009680297"/>
                </c:manualLayout>
              </c:layout>
              <c:tx>
                <c:rich>
                  <a:bodyPr/>
                  <a:lstStyle/>
                  <a:p>
                    <a:r>
                      <a:rPr lang="en-US" dirty="0"/>
                      <a:t>38%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11-4F9E-AFB6-601FA233FC81}"/>
                </c:ext>
              </c:extLst>
            </c:dLbl>
            <c:dLbl>
              <c:idx val="3"/>
              <c:layout>
                <c:manualLayout>
                  <c:x val="0.107703275371829"/>
                  <c:y val="8.3132657085440001E-2"/>
                </c:manualLayout>
              </c:layout>
              <c:tx>
                <c:rich>
                  <a:bodyPr/>
                  <a:lstStyle/>
                  <a:p>
                    <a:r>
                      <a:rPr lang="en-US" dirty="0"/>
                      <a:t>28%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111-4F9E-AFB6-601FA233FC81}"/>
                </c:ext>
              </c:extLst>
            </c:dLbl>
            <c:spPr>
              <a:noFill/>
              <a:ln>
                <a:noFill/>
              </a:ln>
              <a:effectLst/>
            </c:spPr>
            <c:txPr>
              <a:bodyPr/>
              <a:lstStyle/>
              <a:p>
                <a:pPr>
                  <a:defRPr sz="2400" b="1">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Sheet1!$A$1:$A$4</c:f>
              <c:strCache>
                <c:ptCount val="4"/>
                <c:pt idx="0">
                  <c:v>Male P-12</c:v>
                </c:pt>
                <c:pt idx="1">
                  <c:v>Male Community College</c:v>
                </c:pt>
                <c:pt idx="2">
                  <c:v>Female P-12</c:v>
                </c:pt>
                <c:pt idx="3">
                  <c:v>Female Community College</c:v>
                </c:pt>
              </c:strCache>
            </c:strRef>
          </c:cat>
          <c:val>
            <c:numRef>
              <c:f>Sheet1!$B$1:$B$4</c:f>
              <c:numCache>
                <c:formatCode>General</c:formatCode>
                <c:ptCount val="4"/>
                <c:pt idx="0">
                  <c:v>0.12</c:v>
                </c:pt>
                <c:pt idx="1">
                  <c:v>0.22</c:v>
                </c:pt>
                <c:pt idx="2">
                  <c:v>0.38</c:v>
                </c:pt>
                <c:pt idx="3">
                  <c:v>0.28000000000000003</c:v>
                </c:pt>
              </c:numCache>
            </c:numRef>
          </c:val>
          <c:extLst>
            <c:ext xmlns:c16="http://schemas.microsoft.com/office/drawing/2014/chart" uri="{C3380CC4-5D6E-409C-BE32-E72D297353CC}">
              <c16:uniqueId val="{00000005-D111-4F9E-AFB6-601FA233FC81}"/>
            </c:ext>
          </c:extLst>
        </c:ser>
        <c:dLbls>
          <c:showLegendKey val="0"/>
          <c:showVal val="0"/>
          <c:showCatName val="0"/>
          <c:showSerName val="0"/>
          <c:showPercent val="1"/>
          <c:showBubbleSize val="0"/>
          <c:showLeaderLines val="1"/>
        </c:dLbls>
      </c:pie3DChart>
    </c:plotArea>
    <c:legend>
      <c:legendPos val="r"/>
      <c:layout>
        <c:manualLayout>
          <c:xMode val="edge"/>
          <c:yMode val="edge"/>
          <c:x val="0.691901120533011"/>
          <c:y val="0.17022550425385699"/>
          <c:w val="0.29848349485160502"/>
          <c:h val="0.55704155465845895"/>
        </c:manualLayout>
      </c:layout>
      <c:overlay val="0"/>
      <c:txPr>
        <a:bodyPr/>
        <a:lstStyle/>
        <a:p>
          <a:pPr>
            <a:defRPr sz="2000">
              <a:latin typeface="+mn-lt"/>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sz="1800" b="0" dirty="0">
                <a:latin typeface="+mj-lt"/>
              </a:rPr>
              <a:t>Cohorts 8 - 12 Enrollment</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Cohort 8 - 11 Enrollment</c:v>
                </c:pt>
              </c:strCache>
            </c:strRef>
          </c:tx>
          <c:invertIfNegative val="0"/>
          <c:cat>
            <c:strRef>
              <c:f>Sheet1!$A$2:$A$7</c:f>
              <c:strCache>
                <c:ptCount val="6"/>
                <c:pt idx="0">
                  <c:v>Cohort 8</c:v>
                </c:pt>
                <c:pt idx="1">
                  <c:v>Cohort 9</c:v>
                </c:pt>
                <c:pt idx="2">
                  <c:v>Cohort 10</c:v>
                </c:pt>
                <c:pt idx="3">
                  <c:v>Cohort 11</c:v>
                </c:pt>
                <c:pt idx="4">
                  <c:v>Cohort 12</c:v>
                </c:pt>
                <c:pt idx="5">
                  <c:v>Cohort 13</c:v>
                </c:pt>
              </c:strCache>
            </c:strRef>
          </c:cat>
          <c:val>
            <c:numRef>
              <c:f>Sheet1!$B$2:$B$7</c:f>
              <c:numCache>
                <c:formatCode>General</c:formatCode>
                <c:ptCount val="6"/>
                <c:pt idx="0">
                  <c:v>14</c:v>
                </c:pt>
                <c:pt idx="1">
                  <c:v>12</c:v>
                </c:pt>
                <c:pt idx="2">
                  <c:v>26</c:v>
                </c:pt>
                <c:pt idx="3">
                  <c:v>18</c:v>
                </c:pt>
                <c:pt idx="4">
                  <c:v>20</c:v>
                </c:pt>
                <c:pt idx="5">
                  <c:v>22</c:v>
                </c:pt>
              </c:numCache>
            </c:numRef>
          </c:val>
          <c:extLst>
            <c:ext xmlns:c16="http://schemas.microsoft.com/office/drawing/2014/chart" uri="{C3380CC4-5D6E-409C-BE32-E72D297353CC}">
              <c16:uniqueId val="{00000000-00D1-478F-B693-7FB8272CEF89}"/>
            </c:ext>
          </c:extLst>
        </c:ser>
        <c:dLbls>
          <c:showLegendKey val="0"/>
          <c:showVal val="0"/>
          <c:showCatName val="0"/>
          <c:showSerName val="0"/>
          <c:showPercent val="0"/>
          <c:showBubbleSize val="0"/>
        </c:dLbls>
        <c:gapWidth val="150"/>
        <c:shape val="box"/>
        <c:axId val="240254864"/>
        <c:axId val="240255424"/>
        <c:axId val="0"/>
      </c:bar3DChart>
      <c:catAx>
        <c:axId val="240254864"/>
        <c:scaling>
          <c:orientation val="minMax"/>
        </c:scaling>
        <c:delete val="0"/>
        <c:axPos val="b"/>
        <c:numFmt formatCode="General" sourceLinked="0"/>
        <c:majorTickMark val="out"/>
        <c:minorTickMark val="none"/>
        <c:tickLblPos val="nextTo"/>
        <c:crossAx val="240255424"/>
        <c:crosses val="autoZero"/>
        <c:auto val="1"/>
        <c:lblAlgn val="ctr"/>
        <c:lblOffset val="100"/>
        <c:noMultiLvlLbl val="0"/>
      </c:catAx>
      <c:valAx>
        <c:axId val="240255424"/>
        <c:scaling>
          <c:orientation val="minMax"/>
        </c:scaling>
        <c:delete val="0"/>
        <c:axPos val="l"/>
        <c:majorGridlines/>
        <c:numFmt formatCode="General" sourceLinked="1"/>
        <c:majorTickMark val="out"/>
        <c:minorTickMark val="none"/>
        <c:tickLblPos val="nextTo"/>
        <c:crossAx val="240254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59701-6135-49BF-8E58-3F3EB43AF74B}" type="doc">
      <dgm:prSet loTypeId="urn:microsoft.com/office/officeart/2005/8/layout/venn1" loCatId="relationship" qsTypeId="urn:microsoft.com/office/officeart/2005/8/quickstyle/3d1" qsCatId="3D" csTypeId="urn:microsoft.com/office/officeart/2005/8/colors/accent1_2" csCatId="accent1" phldr="1"/>
      <dgm:spPr/>
    </dgm:pt>
    <dgm:pt modelId="{DA9BA1C5-A17A-4734-9A92-8BAD8EB627E5}">
      <dgm:prSet phldrT="[Text]" custT="1"/>
      <dgm:spPr/>
      <dgm:t>
        <a:bodyPr/>
        <a:lstStyle/>
        <a:p>
          <a:r>
            <a:rPr lang="en-US" sz="2200" dirty="0"/>
            <a:t>Transformational Leadership</a:t>
          </a:r>
        </a:p>
      </dgm:t>
    </dgm:pt>
    <dgm:pt modelId="{614BEE71-D248-431D-8B64-99D3986907A3}" type="parTrans" cxnId="{38BEBC65-A8BB-45A6-BA75-E0120C4694C3}">
      <dgm:prSet/>
      <dgm:spPr/>
      <dgm:t>
        <a:bodyPr/>
        <a:lstStyle/>
        <a:p>
          <a:endParaRPr lang="en-US"/>
        </a:p>
      </dgm:t>
    </dgm:pt>
    <dgm:pt modelId="{CE218CCA-DE09-4200-8CD3-DA562167103C}" type="sibTrans" cxnId="{38BEBC65-A8BB-45A6-BA75-E0120C4694C3}">
      <dgm:prSet/>
      <dgm:spPr/>
      <dgm:t>
        <a:bodyPr/>
        <a:lstStyle/>
        <a:p>
          <a:endParaRPr lang="en-US"/>
        </a:p>
      </dgm:t>
    </dgm:pt>
    <dgm:pt modelId="{F57526F9-6577-4853-98C5-E0DB193F3D32}">
      <dgm:prSet phldrT="[Text]" custT="1"/>
      <dgm:spPr/>
      <dgm:t>
        <a:bodyPr/>
        <a:lstStyle/>
        <a:p>
          <a:r>
            <a:rPr lang="en-US" sz="2200" dirty="0"/>
            <a:t>Informed Decision Making</a:t>
          </a:r>
        </a:p>
      </dgm:t>
    </dgm:pt>
    <dgm:pt modelId="{4803FE0F-4EE1-4BFB-9330-A6E095D30E1D}" type="parTrans" cxnId="{B7B09D65-A0B8-4062-B8B8-ACB5E2FD74A5}">
      <dgm:prSet/>
      <dgm:spPr/>
      <dgm:t>
        <a:bodyPr/>
        <a:lstStyle/>
        <a:p>
          <a:endParaRPr lang="en-US"/>
        </a:p>
      </dgm:t>
    </dgm:pt>
    <dgm:pt modelId="{D41BE0F2-8457-4D7B-A626-6A0BC56D4C92}" type="sibTrans" cxnId="{B7B09D65-A0B8-4062-B8B8-ACB5E2FD74A5}">
      <dgm:prSet/>
      <dgm:spPr/>
      <dgm:t>
        <a:bodyPr/>
        <a:lstStyle/>
        <a:p>
          <a:endParaRPr lang="en-US"/>
        </a:p>
      </dgm:t>
    </dgm:pt>
    <dgm:pt modelId="{AB98A8E9-4718-4DC9-86F1-B7F0DCDB517C}">
      <dgm:prSet phldrT="[Text]" custT="1"/>
      <dgm:spPr/>
      <dgm:t>
        <a:bodyPr/>
        <a:lstStyle/>
        <a:p>
          <a:pPr algn="ctr"/>
          <a:r>
            <a:rPr lang="en-US" sz="2200" dirty="0"/>
            <a:t>Critical Policy Analysis &amp; Action</a:t>
          </a:r>
        </a:p>
      </dgm:t>
    </dgm:pt>
    <dgm:pt modelId="{B6F51C4C-C351-44D0-9AC1-D6FC628F5B71}" type="parTrans" cxnId="{EB91E3B6-F75E-4AF6-8E8D-860D5A02A8A4}">
      <dgm:prSet/>
      <dgm:spPr/>
      <dgm:t>
        <a:bodyPr/>
        <a:lstStyle/>
        <a:p>
          <a:endParaRPr lang="en-US"/>
        </a:p>
      </dgm:t>
    </dgm:pt>
    <dgm:pt modelId="{052DA7AA-C049-4CB6-8CE4-9AF662370D1E}" type="sibTrans" cxnId="{EB91E3B6-F75E-4AF6-8E8D-860D5A02A8A4}">
      <dgm:prSet/>
      <dgm:spPr/>
      <dgm:t>
        <a:bodyPr/>
        <a:lstStyle/>
        <a:p>
          <a:endParaRPr lang="en-US"/>
        </a:p>
      </dgm:t>
    </dgm:pt>
    <dgm:pt modelId="{D3F86003-08D2-44E4-9E46-046E30D4E8E3}" type="pres">
      <dgm:prSet presAssocID="{E7C59701-6135-49BF-8E58-3F3EB43AF74B}" presName="compositeShape" presStyleCnt="0">
        <dgm:presLayoutVars>
          <dgm:chMax val="7"/>
          <dgm:dir/>
          <dgm:resizeHandles val="exact"/>
        </dgm:presLayoutVars>
      </dgm:prSet>
      <dgm:spPr/>
    </dgm:pt>
    <dgm:pt modelId="{7FB51C9E-7CD2-4EBE-885A-B331CC22E20F}" type="pres">
      <dgm:prSet presAssocID="{DA9BA1C5-A17A-4734-9A92-8BAD8EB627E5}" presName="circ1" presStyleLbl="vennNode1" presStyleIdx="0" presStyleCnt="3" custScaleX="105601" custScaleY="104167" custLinFactNeighborX="4869" custLinFactNeighborY="-1041"/>
      <dgm:spPr/>
    </dgm:pt>
    <dgm:pt modelId="{0414FE2A-487F-4FDA-96A4-8EAE2F373395}" type="pres">
      <dgm:prSet presAssocID="{DA9BA1C5-A17A-4734-9A92-8BAD8EB627E5}" presName="circ1Tx" presStyleLbl="revTx" presStyleIdx="0" presStyleCnt="0">
        <dgm:presLayoutVars>
          <dgm:chMax val="0"/>
          <dgm:chPref val="0"/>
          <dgm:bulletEnabled val="1"/>
        </dgm:presLayoutVars>
      </dgm:prSet>
      <dgm:spPr/>
    </dgm:pt>
    <dgm:pt modelId="{FADE2B93-9F29-4F33-AA3A-889E2D9E59D1}" type="pres">
      <dgm:prSet presAssocID="{F57526F9-6577-4853-98C5-E0DB193F3D32}" presName="circ2" presStyleLbl="vennNode1" presStyleIdx="1" presStyleCnt="3" custScaleX="103689" custScaleY="98295" custLinFactNeighborX="5942" custLinFactNeighborY="-1705"/>
      <dgm:spPr/>
    </dgm:pt>
    <dgm:pt modelId="{A7CC4CD8-4140-49DE-BC13-925A7AF67BB6}" type="pres">
      <dgm:prSet presAssocID="{F57526F9-6577-4853-98C5-E0DB193F3D32}" presName="circ2Tx" presStyleLbl="revTx" presStyleIdx="0" presStyleCnt="0">
        <dgm:presLayoutVars>
          <dgm:chMax val="0"/>
          <dgm:chPref val="0"/>
          <dgm:bulletEnabled val="1"/>
        </dgm:presLayoutVars>
      </dgm:prSet>
      <dgm:spPr/>
    </dgm:pt>
    <dgm:pt modelId="{33E0C023-3393-49D3-ADDC-C81C06D663B0}" type="pres">
      <dgm:prSet presAssocID="{AB98A8E9-4718-4DC9-86F1-B7F0DCDB517C}" presName="circ3" presStyleLbl="vennNode1" presStyleIdx="2" presStyleCnt="3" custScaleX="103611" custScaleY="103411"/>
      <dgm:spPr/>
    </dgm:pt>
    <dgm:pt modelId="{B1529251-E3F0-428A-A25D-BA0FE36CDEAC}" type="pres">
      <dgm:prSet presAssocID="{AB98A8E9-4718-4DC9-86F1-B7F0DCDB517C}" presName="circ3Tx" presStyleLbl="revTx" presStyleIdx="0" presStyleCnt="0">
        <dgm:presLayoutVars>
          <dgm:chMax val="0"/>
          <dgm:chPref val="0"/>
          <dgm:bulletEnabled val="1"/>
        </dgm:presLayoutVars>
      </dgm:prSet>
      <dgm:spPr/>
    </dgm:pt>
  </dgm:ptLst>
  <dgm:cxnLst>
    <dgm:cxn modelId="{E035EC4F-2259-4786-929C-5B0C1E0337EF}" type="presOf" srcId="{DA9BA1C5-A17A-4734-9A92-8BAD8EB627E5}" destId="{7FB51C9E-7CD2-4EBE-885A-B331CC22E20F}" srcOrd="0" destOrd="0" presId="urn:microsoft.com/office/officeart/2005/8/layout/venn1"/>
    <dgm:cxn modelId="{EA2BC451-BA5B-4F9F-B59B-179BD95FC66B}" type="presOf" srcId="{DA9BA1C5-A17A-4734-9A92-8BAD8EB627E5}" destId="{0414FE2A-487F-4FDA-96A4-8EAE2F373395}" srcOrd="1" destOrd="0" presId="urn:microsoft.com/office/officeart/2005/8/layout/venn1"/>
    <dgm:cxn modelId="{B7B09D65-A0B8-4062-B8B8-ACB5E2FD74A5}" srcId="{E7C59701-6135-49BF-8E58-3F3EB43AF74B}" destId="{F57526F9-6577-4853-98C5-E0DB193F3D32}" srcOrd="1" destOrd="0" parTransId="{4803FE0F-4EE1-4BFB-9330-A6E095D30E1D}" sibTransId="{D41BE0F2-8457-4D7B-A626-6A0BC56D4C92}"/>
    <dgm:cxn modelId="{38BEBC65-A8BB-45A6-BA75-E0120C4694C3}" srcId="{E7C59701-6135-49BF-8E58-3F3EB43AF74B}" destId="{DA9BA1C5-A17A-4734-9A92-8BAD8EB627E5}" srcOrd="0" destOrd="0" parTransId="{614BEE71-D248-431D-8B64-99D3986907A3}" sibTransId="{CE218CCA-DE09-4200-8CD3-DA562167103C}"/>
    <dgm:cxn modelId="{F15D6A7B-BA44-4409-971B-C38201C454AD}" type="presOf" srcId="{F57526F9-6577-4853-98C5-E0DB193F3D32}" destId="{A7CC4CD8-4140-49DE-BC13-925A7AF67BB6}" srcOrd="1" destOrd="0" presId="urn:microsoft.com/office/officeart/2005/8/layout/venn1"/>
    <dgm:cxn modelId="{EEDA1A84-8534-4D52-B479-EDCC79F3B84E}" type="presOf" srcId="{AB98A8E9-4718-4DC9-86F1-B7F0DCDB517C}" destId="{33E0C023-3393-49D3-ADDC-C81C06D663B0}" srcOrd="0" destOrd="0" presId="urn:microsoft.com/office/officeart/2005/8/layout/venn1"/>
    <dgm:cxn modelId="{43B4ED93-87F8-4091-B046-A1B1C72965A4}" type="presOf" srcId="{E7C59701-6135-49BF-8E58-3F3EB43AF74B}" destId="{D3F86003-08D2-44E4-9E46-046E30D4E8E3}" srcOrd="0" destOrd="0" presId="urn:microsoft.com/office/officeart/2005/8/layout/venn1"/>
    <dgm:cxn modelId="{E239B39A-D1D7-4F4D-9D23-B78FE780A437}" type="presOf" srcId="{F57526F9-6577-4853-98C5-E0DB193F3D32}" destId="{FADE2B93-9F29-4F33-AA3A-889E2D9E59D1}" srcOrd="0" destOrd="0" presId="urn:microsoft.com/office/officeart/2005/8/layout/venn1"/>
    <dgm:cxn modelId="{93C14E9B-B2DC-416A-A377-11C66A6866E3}" type="presOf" srcId="{AB98A8E9-4718-4DC9-86F1-B7F0DCDB517C}" destId="{B1529251-E3F0-428A-A25D-BA0FE36CDEAC}" srcOrd="1" destOrd="0" presId="urn:microsoft.com/office/officeart/2005/8/layout/venn1"/>
    <dgm:cxn modelId="{EB91E3B6-F75E-4AF6-8E8D-860D5A02A8A4}" srcId="{E7C59701-6135-49BF-8E58-3F3EB43AF74B}" destId="{AB98A8E9-4718-4DC9-86F1-B7F0DCDB517C}" srcOrd="2" destOrd="0" parTransId="{B6F51C4C-C351-44D0-9AC1-D6FC628F5B71}" sibTransId="{052DA7AA-C049-4CB6-8CE4-9AF662370D1E}"/>
    <dgm:cxn modelId="{86BA670D-5418-4E3D-BF03-96F62DE658FE}" type="presParOf" srcId="{D3F86003-08D2-44E4-9E46-046E30D4E8E3}" destId="{7FB51C9E-7CD2-4EBE-885A-B331CC22E20F}" srcOrd="0" destOrd="0" presId="urn:microsoft.com/office/officeart/2005/8/layout/venn1"/>
    <dgm:cxn modelId="{8847E440-B7A0-48D9-8565-023FF2C5D6DE}" type="presParOf" srcId="{D3F86003-08D2-44E4-9E46-046E30D4E8E3}" destId="{0414FE2A-487F-4FDA-96A4-8EAE2F373395}" srcOrd="1" destOrd="0" presId="urn:microsoft.com/office/officeart/2005/8/layout/venn1"/>
    <dgm:cxn modelId="{2272F5A1-BB8F-456B-892B-4D7FFEB75952}" type="presParOf" srcId="{D3F86003-08D2-44E4-9E46-046E30D4E8E3}" destId="{FADE2B93-9F29-4F33-AA3A-889E2D9E59D1}" srcOrd="2" destOrd="0" presId="urn:microsoft.com/office/officeart/2005/8/layout/venn1"/>
    <dgm:cxn modelId="{9270C8C2-BCED-4947-ADA9-432461D8F910}" type="presParOf" srcId="{D3F86003-08D2-44E4-9E46-046E30D4E8E3}" destId="{A7CC4CD8-4140-49DE-BC13-925A7AF67BB6}" srcOrd="3" destOrd="0" presId="urn:microsoft.com/office/officeart/2005/8/layout/venn1"/>
    <dgm:cxn modelId="{23394160-64E3-4FFD-899C-EB88A9C6FC2E}" type="presParOf" srcId="{D3F86003-08D2-44E4-9E46-046E30D4E8E3}" destId="{33E0C023-3393-49D3-ADDC-C81C06D663B0}" srcOrd="4" destOrd="0" presId="urn:microsoft.com/office/officeart/2005/8/layout/venn1"/>
    <dgm:cxn modelId="{250ABDBC-1D59-4756-9371-E31FAFCF71FA}" type="presParOf" srcId="{D3F86003-08D2-44E4-9E46-046E30D4E8E3}" destId="{B1529251-E3F0-428A-A25D-BA0FE36CDEA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51C9E-7CD2-4EBE-885A-B331CC22E20F}">
      <dsp:nvSpPr>
        <dsp:cNvPr id="0" name=""/>
        <dsp:cNvSpPr/>
      </dsp:nvSpPr>
      <dsp:spPr>
        <a:xfrm>
          <a:off x="3101276" y="0"/>
          <a:ext cx="2819395" cy="278111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Transformational Leadership</a:t>
          </a:r>
        </a:p>
      </dsp:txBody>
      <dsp:txXfrm>
        <a:off x="3477196" y="486694"/>
        <a:ext cx="2067556" cy="1251499"/>
      </dsp:txXfrm>
    </dsp:sp>
    <dsp:sp modelId="{FADE2B93-9F29-4F33-AA3A-889E2D9E59D1}">
      <dsp:nvSpPr>
        <dsp:cNvPr id="0" name=""/>
        <dsp:cNvSpPr/>
      </dsp:nvSpPr>
      <dsp:spPr>
        <a:xfrm>
          <a:off x="4118821" y="1706568"/>
          <a:ext cx="2768348" cy="262433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Informed Decision Making</a:t>
          </a:r>
        </a:p>
      </dsp:txBody>
      <dsp:txXfrm>
        <a:off x="4965474" y="2384521"/>
        <a:ext cx="1661008" cy="1443384"/>
      </dsp:txXfrm>
    </dsp:sp>
    <dsp:sp modelId="{33E0C023-3393-49D3-ADDC-C81C06D663B0}">
      <dsp:nvSpPr>
        <dsp:cNvPr id="0" name=""/>
        <dsp:cNvSpPr/>
      </dsp:nvSpPr>
      <dsp:spPr>
        <a:xfrm>
          <a:off x="2034473" y="1683794"/>
          <a:ext cx="2766265" cy="276092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Critical Policy Analysis &amp; Action</a:t>
          </a:r>
        </a:p>
      </dsp:txBody>
      <dsp:txXfrm>
        <a:off x="2294963" y="2397033"/>
        <a:ext cx="1659759" cy="15185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0.09916</cdr:x>
      <cdr:y>0.09459</cdr:y>
    </cdr:from>
    <cdr:to>
      <cdr:x>0.60749</cdr:x>
      <cdr:y>0.42793</cdr:y>
    </cdr:to>
    <cdr:sp macro="" textlink="">
      <cdr:nvSpPr>
        <cdr:cNvPr id="2" name="TextBox 1"/>
        <cdr:cNvSpPr txBox="1"/>
      </cdr:nvSpPr>
      <cdr:spPr>
        <a:xfrm xmlns:a="http://schemas.openxmlformats.org/drawingml/2006/main">
          <a:off x="685800" y="533401"/>
          <a:ext cx="3515748" cy="18796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833251AE-CA01-4425-A29A-E098240DD944}" type="datetimeFigureOut">
              <a:rPr lang="en-US" smtClean="0"/>
              <a:t>8/12/19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9137DA4-2AE7-4E49-B50E-46173C5C263D}" type="slidenum">
              <a:rPr lang="en-US" smtClean="0"/>
              <a:t>‹#›</a:t>
            </a:fld>
            <a:endParaRPr lang="en-US"/>
          </a:p>
        </p:txBody>
      </p:sp>
    </p:spTree>
    <p:extLst>
      <p:ext uri="{BB962C8B-B14F-4D97-AF65-F5344CB8AC3E}">
        <p14:creationId xmlns:p14="http://schemas.microsoft.com/office/powerpoint/2010/main" val="94168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D1A80-C6B1-4169-88B7-79CDDBB74FBE}" type="slidenum">
              <a:rPr lang="en-US" smtClean="0"/>
              <a:t>16</a:t>
            </a:fld>
            <a:endParaRPr lang="en-US"/>
          </a:p>
        </p:txBody>
      </p:sp>
    </p:spTree>
    <p:extLst>
      <p:ext uri="{BB962C8B-B14F-4D97-AF65-F5344CB8AC3E}">
        <p14:creationId xmlns:p14="http://schemas.microsoft.com/office/powerpoint/2010/main" val="213084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37DA4-2AE7-4E49-B50E-46173C5C263D}" type="slidenum">
              <a:rPr lang="en-US" smtClean="0"/>
              <a:t>20</a:t>
            </a:fld>
            <a:endParaRPr lang="en-US"/>
          </a:p>
        </p:txBody>
      </p:sp>
    </p:spTree>
    <p:extLst>
      <p:ext uri="{BB962C8B-B14F-4D97-AF65-F5344CB8AC3E}">
        <p14:creationId xmlns:p14="http://schemas.microsoft.com/office/powerpoint/2010/main" val="107233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0761" y="1811069"/>
            <a:ext cx="4882520" cy="1470025"/>
          </a:xfrm>
        </p:spPr>
        <p:txBody>
          <a:bodyPr/>
          <a:lstStyle>
            <a:lvl1pPr algn="l">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970761" y="3566844"/>
            <a:ext cx="4882520" cy="365051"/>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0229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48323" y="1811069"/>
            <a:ext cx="4882520" cy="1470025"/>
          </a:xfrm>
        </p:spPr>
        <p:txBody>
          <a:bodyPr/>
          <a:lstStyle>
            <a:lvl1pPr algn="l">
              <a:defRPr>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948323" y="3566844"/>
            <a:ext cx="4882520"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0302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2375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solidFill>
                  <a:srgbClr val="0B3D29"/>
                </a:solidFill>
              </a:defRPr>
            </a:lvl1pPr>
            <a:lvl2pPr>
              <a:buClr>
                <a:schemeClr val="accent2"/>
              </a:buClr>
              <a:defRPr>
                <a:solidFill>
                  <a:srgbClr val="0B3D29"/>
                </a:solidFill>
              </a:defRPr>
            </a:lvl2pPr>
            <a:lvl3pPr>
              <a:buClr>
                <a:schemeClr val="accent2"/>
              </a:buClr>
              <a:defRPr>
                <a:solidFill>
                  <a:srgbClr val="0B3D29"/>
                </a:solidFill>
              </a:defRPr>
            </a:lvl3pPr>
            <a:lvl4pPr>
              <a:buClr>
                <a:schemeClr val="accent2"/>
              </a:buClr>
              <a:defRPr>
                <a:solidFill>
                  <a:srgbClr val="0B3D29"/>
                </a:solidFill>
              </a:defRPr>
            </a:lvl4pPr>
            <a:lvl5pPr>
              <a:buClr>
                <a:schemeClr val="accent2"/>
              </a:buClr>
              <a:defRPr>
                <a:solidFill>
                  <a:srgbClr val="0B3D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505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828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19176" y="666593"/>
            <a:ext cx="4567624" cy="4392488"/>
          </a:xfrm>
        </p:spPr>
        <p:txBody>
          <a:bodyPr/>
          <a:lstStyle>
            <a:lvl1pPr marL="0" indent="0">
              <a:spcBef>
                <a:spcPts val="1776"/>
              </a:spcBef>
              <a:buFontTx/>
              <a:buNone/>
              <a:defRPr sz="2400" b="1">
                <a:solidFill>
                  <a:srgbClr val="0B3D29"/>
                </a:solidFill>
              </a:defRPr>
            </a:lvl1pPr>
            <a:lvl2pPr marL="0" indent="0">
              <a:buFontTx/>
              <a:buNone/>
              <a:defRPr sz="2000">
                <a:solidFill>
                  <a:schemeClr val="accent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496745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133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a:t>Click to edit Master title style</a:t>
            </a:r>
            <a:endParaRPr lang="en-US" dirty="0"/>
          </a:p>
        </p:txBody>
      </p:sp>
    </p:spTree>
    <p:extLst>
      <p:ext uri="{BB962C8B-B14F-4D97-AF65-F5344CB8AC3E}">
        <p14:creationId xmlns:p14="http://schemas.microsoft.com/office/powerpoint/2010/main" val="42486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83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Box 4"/>
          <p:cNvSpPr txBox="1"/>
          <p:nvPr/>
        </p:nvSpPr>
        <p:spPr>
          <a:xfrm>
            <a:off x="1698413" y="16907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284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0C67B0-8F06-480F-B63D-FDBC1F0C73F4}" type="datetimeFigureOut">
              <a:rPr lang="en-US" smtClean="0"/>
              <a:pPr/>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F339-7A03-41A3-B5A0-7E4552D387D2}" type="slidenum">
              <a:rPr lang="en-US" smtClean="0"/>
              <a:pPr/>
              <a:t>‹#›</a:t>
            </a:fld>
            <a:endParaRPr lang="en-US"/>
          </a:p>
        </p:txBody>
      </p:sp>
    </p:spTree>
    <p:extLst>
      <p:ext uri="{BB962C8B-B14F-4D97-AF65-F5344CB8AC3E}">
        <p14:creationId xmlns:p14="http://schemas.microsoft.com/office/powerpoint/2010/main" val="235351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717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A77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6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86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94754" y="666593"/>
            <a:ext cx="4592046" cy="4392488"/>
          </a:xfrm>
        </p:spPr>
        <p:txBody>
          <a:bodyPr/>
          <a:lstStyle>
            <a:lvl1pPr marL="0" indent="0">
              <a:spcBef>
                <a:spcPts val="1776"/>
              </a:spcBef>
              <a:buFontTx/>
              <a:buNone/>
              <a:defRPr sz="2400" b="1">
                <a:solidFill>
                  <a:srgbClr val="B6A771"/>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40756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18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983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17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970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6728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ctr" defTabSz="457200" rtl="0" eaLnBrk="1" latinLnBrk="0" hangingPunct="1">
        <a:spcBef>
          <a:spcPct val="0"/>
        </a:spcBef>
        <a:buNone/>
        <a:defRPr sz="4400" kern="1200">
          <a:solidFill>
            <a:srgbClr val="B6A77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GOxvLUGk0kQ"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journals.calstate.edu/jtlp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4.xml"/><Relationship Id="rId5" Type="http://schemas.openxmlformats.org/officeDocument/2006/relationships/image" Target="../media/image48.emf"/><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066800"/>
            <a:ext cx="2460925" cy="413987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46" y="2130397"/>
            <a:ext cx="7377953" cy="213680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a:t>Graduates of this program are prepared to lead:</a:t>
            </a:r>
          </a:p>
        </p:txBody>
      </p:sp>
      <p:sp>
        <p:nvSpPr>
          <p:cNvPr id="3" name="Content Placeholder 2"/>
          <p:cNvSpPr>
            <a:spLocks noGrp="1"/>
          </p:cNvSpPr>
          <p:nvPr>
            <p:ph idx="4294967295"/>
          </p:nvPr>
        </p:nvSpPr>
        <p:spPr>
          <a:xfrm>
            <a:off x="457200" y="1981200"/>
            <a:ext cx="8229600" cy="3124200"/>
          </a:xfrm>
        </p:spPr>
        <p:txBody>
          <a:bodyPr>
            <a:normAutofit fontScale="85000" lnSpcReduction="20000"/>
          </a:bodyPr>
          <a:lstStyle/>
          <a:p>
            <a:pPr>
              <a:buFont typeface="Arial" pitchFamily="34" charset="0"/>
              <a:buChar char="•"/>
            </a:pPr>
            <a:endParaRPr lang="en-US" sz="3300" dirty="0">
              <a:solidFill>
                <a:schemeClr val="tx1"/>
              </a:solidFill>
            </a:endParaRPr>
          </a:p>
          <a:p>
            <a:pPr>
              <a:buFont typeface="Arial" pitchFamily="34" charset="0"/>
              <a:buChar char="•"/>
            </a:pPr>
            <a:r>
              <a:rPr lang="en-US" sz="3300" dirty="0">
                <a:solidFill>
                  <a:schemeClr val="tx1"/>
                </a:solidFill>
              </a:rPr>
              <a:t>Educational environments that promote learning, equity, and increased academic achievement for all students</a:t>
            </a:r>
          </a:p>
          <a:p>
            <a:pPr>
              <a:buNone/>
            </a:pPr>
            <a:endParaRPr lang="en-US" sz="3300" dirty="0">
              <a:solidFill>
                <a:schemeClr val="tx1"/>
              </a:solidFill>
            </a:endParaRPr>
          </a:p>
          <a:p>
            <a:pPr>
              <a:buFont typeface="Arial" pitchFamily="34" charset="0"/>
              <a:buChar char="•"/>
            </a:pPr>
            <a:r>
              <a:rPr lang="en-US" sz="3300" dirty="0">
                <a:solidFill>
                  <a:schemeClr val="tx1"/>
                </a:solidFill>
              </a:rPr>
              <a:t>Manage the complexities of educational organizations, effect school changes, and shape educational policy </a:t>
            </a:r>
          </a:p>
          <a:p>
            <a:endParaRPr lang="en-US" dirty="0">
              <a:solidFill>
                <a:schemeClr val="tx1"/>
              </a:solidFill>
            </a:endParaRPr>
          </a:p>
          <a:p>
            <a:endParaRPr lang="en-US" dirty="0">
              <a:solidFill>
                <a:schemeClr val="tx1"/>
              </a:solidFill>
            </a:endParaRPr>
          </a:p>
        </p:txBody>
      </p:sp>
      <p:sp>
        <p:nvSpPr>
          <p:cNvPr id="4" name="Right Arrow 3"/>
          <p:cNvSpPr/>
          <p:nvPr/>
        </p:nvSpPr>
        <p:spPr>
          <a:xfrm>
            <a:off x="457200" y="5867400"/>
            <a:ext cx="1981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Alumni Perspective </a:t>
            </a:r>
          </a:p>
        </p:txBody>
      </p:sp>
      <p:sp>
        <p:nvSpPr>
          <p:cNvPr id="5" name="Rounded Rectangular Callout 4"/>
          <p:cNvSpPr/>
          <p:nvPr/>
        </p:nvSpPr>
        <p:spPr>
          <a:xfrm>
            <a:off x="2819400" y="5882640"/>
            <a:ext cx="5943600" cy="609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“Priceless!!! I am an entirely different person. The personal journey was amazing and changed my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1000"/>
                                        <p:tgtEl>
                                          <p:spTgt spid="5">
                                            <p:bg/>
                                          </p:spTgt>
                                        </p:tgtEl>
                                      </p:cBhvr>
                                    </p:animEffect>
                                    <p:anim calcmode="lin" valueType="num">
                                      <p:cBhvr>
                                        <p:cTn id="19" dur="1000" fill="hold"/>
                                        <p:tgtEl>
                                          <p:spTgt spid="5">
                                            <p:bg/>
                                          </p:spTgt>
                                        </p:tgtEl>
                                        <p:attrNameLst>
                                          <p:attrName>ppt_x</p:attrName>
                                        </p:attrNameLst>
                                      </p:cBhvr>
                                      <p:tavLst>
                                        <p:tav tm="0">
                                          <p:val>
                                            <p:strVal val="#ppt_x"/>
                                          </p:val>
                                        </p:tav>
                                        <p:tav tm="100000">
                                          <p:val>
                                            <p:strVal val="#ppt_x"/>
                                          </p:val>
                                        </p:tav>
                                      </p:tavLst>
                                    </p:anim>
                                    <p:anim calcmode="lin" valueType="num">
                                      <p:cBhvr>
                                        <p:cTn id="20" dur="1000" fill="hold"/>
                                        <p:tgtEl>
                                          <p:spTgt spid="5">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0"/>
            <a:ext cx="9144000" cy="1524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b="35729"/>
          <a:stretch/>
        </p:blipFill>
        <p:spPr>
          <a:xfrm>
            <a:off x="3544479" y="843781"/>
            <a:ext cx="5562599" cy="6014219"/>
          </a:xfrm>
          <a:prstGeom prst="rect">
            <a:avLst/>
          </a:prstGeom>
        </p:spPr>
      </p:pic>
      <p:sp>
        <p:nvSpPr>
          <p:cNvPr id="2" name="Title 1"/>
          <p:cNvSpPr>
            <a:spLocks noGrp="1"/>
          </p:cNvSpPr>
          <p:nvPr>
            <p:ph type="title"/>
          </p:nvPr>
        </p:nvSpPr>
        <p:spPr/>
        <p:txBody>
          <a:bodyPr/>
          <a:lstStyle/>
          <a:p>
            <a:r>
              <a:rPr lang="en-US" b="1" dirty="0"/>
              <a:t>Program Leadership</a:t>
            </a:r>
          </a:p>
        </p:txBody>
      </p:sp>
      <p:sp>
        <p:nvSpPr>
          <p:cNvPr id="3" name="Rectangle 2"/>
          <p:cNvSpPr/>
          <p:nvPr/>
        </p:nvSpPr>
        <p:spPr>
          <a:xfrm>
            <a:off x="2895600" y="1873076"/>
            <a:ext cx="5943600" cy="2954655"/>
          </a:xfrm>
          <a:prstGeom prst="rect">
            <a:avLst/>
          </a:prstGeom>
        </p:spPr>
        <p:txBody>
          <a:bodyPr wrap="square">
            <a:spAutoFit/>
          </a:bodyPr>
          <a:lstStyle/>
          <a:p>
            <a:r>
              <a:rPr lang="en-US" sz="1600" b="1" dirty="0"/>
              <a:t>Rose </a:t>
            </a:r>
            <a:r>
              <a:rPr lang="en-US" sz="1600" b="1" dirty="0" err="1"/>
              <a:t>Borunda</a:t>
            </a:r>
            <a:r>
              <a:rPr lang="en-US" sz="1600" b="1" dirty="0"/>
              <a:t>, Ed.D. </a:t>
            </a:r>
          </a:p>
          <a:p>
            <a:r>
              <a:rPr lang="en-US" sz="1600" b="1" dirty="0"/>
              <a:t>Interim Director</a:t>
            </a:r>
          </a:p>
          <a:p>
            <a:endParaRPr lang="en-US" sz="1400" b="1" dirty="0"/>
          </a:p>
          <a:p>
            <a:pPr marL="285750" lvl="0" indent="-285750">
              <a:lnSpc>
                <a:spcPct val="150000"/>
              </a:lnSpc>
              <a:buFont typeface="Arial" panose="020B0604020202020204" pitchFamily="34" charset="0"/>
              <a:buChar char="•"/>
              <a:tabLst>
                <a:tab pos="627063" algn="l"/>
              </a:tabLst>
              <a:defRPr/>
            </a:pPr>
            <a:r>
              <a:rPr lang="en-US" sz="1400" dirty="0">
                <a:solidFill>
                  <a:srgbClr val="0B3D29"/>
                </a:solidFill>
                <a:latin typeface="Myriad Pro" pitchFamily="34" charset="0"/>
                <a:ea typeface="ＭＳ Ｐゴシック" panose="020B0600070205080204" pitchFamily="34" charset="-128"/>
              </a:rPr>
              <a:t>2017 Juliana </a:t>
            </a:r>
            <a:r>
              <a:rPr lang="en-US" sz="1400" dirty="0" err="1">
                <a:solidFill>
                  <a:srgbClr val="0B3D29"/>
                </a:solidFill>
                <a:latin typeface="Myriad Pro" pitchFamily="34" charset="0"/>
                <a:ea typeface="ＭＳ Ｐゴシック" panose="020B0600070205080204" pitchFamily="34" charset="-128"/>
              </a:rPr>
              <a:t>Raskauskas</a:t>
            </a:r>
            <a:r>
              <a:rPr lang="en-US" sz="1400" dirty="0">
                <a:solidFill>
                  <a:srgbClr val="0B3D29"/>
                </a:solidFill>
                <a:latin typeface="Myriad Pro" pitchFamily="34" charset="0"/>
                <a:ea typeface="ＭＳ Ｐゴシック" panose="020B0600070205080204" pitchFamily="34" charset="-128"/>
              </a:rPr>
              <a:t> Legacy Lecture Award </a:t>
            </a:r>
          </a:p>
          <a:p>
            <a:pPr marL="285750" lvl="0" indent="-285750">
              <a:lnSpc>
                <a:spcPct val="150000"/>
              </a:lnSpc>
              <a:buFont typeface="Arial" panose="020B0604020202020204" pitchFamily="34" charset="0"/>
              <a:buChar char="•"/>
              <a:tabLst>
                <a:tab pos="627063" algn="l"/>
              </a:tabLst>
              <a:defRPr/>
            </a:pPr>
            <a:r>
              <a:rPr lang="en-US" sz="1400" dirty="0">
                <a:solidFill>
                  <a:srgbClr val="0B3D29"/>
                </a:solidFill>
                <a:latin typeface="Myriad Pro" pitchFamily="34" charset="0"/>
                <a:ea typeface="ＭＳ Ｐゴシック" panose="020B0600070205080204" pitchFamily="34" charset="-128"/>
              </a:rPr>
              <a:t>2018-19 Outstanding Faculty Award recipient for Community Service</a:t>
            </a:r>
          </a:p>
          <a:p>
            <a:pPr marL="285750" lvl="0" indent="-285750">
              <a:lnSpc>
                <a:spcPct val="150000"/>
              </a:lnSpc>
              <a:buFont typeface="Arial" panose="020B0604020202020204" pitchFamily="34" charset="0"/>
              <a:buChar char="•"/>
              <a:tabLst>
                <a:tab pos="627063" algn="l"/>
              </a:tabLst>
              <a:defRPr/>
            </a:pPr>
            <a:r>
              <a:rPr lang="en-US" sz="1400" dirty="0">
                <a:solidFill>
                  <a:srgbClr val="0B3D29"/>
                </a:solidFill>
                <a:latin typeface="Myriad Pro" pitchFamily="34" charset="0"/>
                <a:ea typeface="ＭＳ Ｐゴシック" panose="020B0600070205080204" pitchFamily="34" charset="-128"/>
              </a:rPr>
              <a:t>Keynote speaker &amp; Committee Chair for California Indian Summits; U.C. Berkeley, San Diego State, Sac State.</a:t>
            </a:r>
          </a:p>
          <a:p>
            <a:pPr marL="285750" lvl="0" indent="-285750">
              <a:lnSpc>
                <a:spcPct val="150000"/>
              </a:lnSpc>
              <a:buFont typeface="Arial" panose="020B0604020202020204" pitchFamily="34" charset="0"/>
              <a:buChar char="•"/>
              <a:defRPr/>
            </a:pPr>
            <a:r>
              <a:rPr lang="en-US" sz="1400" dirty="0">
                <a:solidFill>
                  <a:srgbClr val="0B3D29"/>
                </a:solidFill>
                <a:latin typeface="Myriad Pro" pitchFamily="34" charset="0"/>
                <a:ea typeface="ＭＳ Ｐゴシック" panose="020B0600070205080204" pitchFamily="34" charset="-128"/>
              </a:rPr>
              <a:t>Author: “What is the Color of Your Heart?” and “</a:t>
            </a:r>
            <a:r>
              <a:rPr lang="en-US" sz="1400" u="sng" dirty="0">
                <a:solidFill>
                  <a:srgbClr val="0B3D29"/>
                </a:solidFill>
                <a:latin typeface="Myriad Pro" pitchFamily="34" charset="0"/>
                <a:ea typeface="ＭＳ Ｐゴシック" panose="020B0600070205080204" pitchFamily="34" charset="-128"/>
              </a:rPr>
              <a:t>Speaking from the Heart: Herstories of Chicana, Latina and Amerindian Women.</a:t>
            </a:r>
            <a:r>
              <a:rPr lang="en-US" sz="1400" dirty="0">
                <a:solidFill>
                  <a:srgbClr val="0B3D29"/>
                </a:solidFill>
                <a:latin typeface="Myriad Pro" pitchFamily="34" charset="0"/>
                <a:ea typeface="ＭＳ Ｐゴシック" panose="020B0600070205080204" pitchFamily="34" charset="-128"/>
              </a:rPr>
              <a:t>”</a:t>
            </a:r>
          </a:p>
          <a:p>
            <a:endParaRPr lang="en-US" sz="1400" dirty="0"/>
          </a:p>
        </p:txBody>
      </p:sp>
      <p:pic>
        <p:nvPicPr>
          <p:cNvPr id="10" name="Picture 9">
            <a:extLst>
              <a:ext uri="{FF2B5EF4-FFF2-40B4-BE49-F238E27FC236}">
                <a16:creationId xmlns:a16="http://schemas.microsoft.com/office/drawing/2014/main" id="{DF626ABC-EBF4-C24E-A4F5-FE32B0268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45" y="1982972"/>
            <a:ext cx="2313581" cy="2895590"/>
          </a:xfrm>
          <a:prstGeom prst="rect">
            <a:avLst/>
          </a:prstGeom>
        </p:spPr>
      </p:pic>
    </p:spTree>
    <p:extLst>
      <p:ext uri="{BB962C8B-B14F-4D97-AF65-F5344CB8AC3E}">
        <p14:creationId xmlns:p14="http://schemas.microsoft.com/office/powerpoint/2010/main" val="338956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2479"/>
            <a:ext cx="8229600" cy="1143000"/>
          </a:xfrm>
        </p:spPr>
        <p:txBody>
          <a:bodyPr/>
          <a:lstStyle/>
          <a:p>
            <a:r>
              <a:rPr lang="en-US" b="1" dirty="0"/>
              <a:t>Standing Faculty</a:t>
            </a:r>
          </a:p>
        </p:txBody>
      </p:sp>
      <p:sp>
        <p:nvSpPr>
          <p:cNvPr id="7" name="Rectangle 6"/>
          <p:cNvSpPr/>
          <p:nvPr/>
        </p:nvSpPr>
        <p:spPr>
          <a:xfrm>
            <a:off x="0" y="5334000"/>
            <a:ext cx="9144000" cy="1524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 b="35729"/>
          <a:stretch/>
        </p:blipFill>
        <p:spPr>
          <a:xfrm>
            <a:off x="3638776" y="843781"/>
            <a:ext cx="5562599" cy="6014219"/>
          </a:xfrm>
          <a:prstGeom prst="rect">
            <a:avLst/>
          </a:prstGeom>
        </p:spPr>
      </p:pic>
      <p:sp>
        <p:nvSpPr>
          <p:cNvPr id="8" name="TextBox 7"/>
          <p:cNvSpPr txBox="1"/>
          <p:nvPr/>
        </p:nvSpPr>
        <p:spPr>
          <a:xfrm>
            <a:off x="2286000" y="3803875"/>
            <a:ext cx="6553200" cy="338554"/>
          </a:xfrm>
          <a:prstGeom prst="rect">
            <a:avLst/>
          </a:prstGeom>
          <a:noFill/>
        </p:spPr>
        <p:txBody>
          <a:bodyPr wrap="square" rtlCol="0">
            <a:spAutoFit/>
          </a:bodyPr>
          <a:lstStyle/>
          <a:p>
            <a:pPr lvl="0"/>
            <a:r>
              <a:rPr lang="en-US" sz="1600" b="1" dirty="0">
                <a:solidFill>
                  <a:srgbClr val="0B3D29"/>
                </a:solidFill>
                <a:latin typeface="Myriad Pro" pitchFamily="34" charset="0"/>
              </a:rPr>
              <a:t>Dr. Caroline Turner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81906"/>
            <a:ext cx="1529079" cy="1956647"/>
          </a:xfrm>
          <a:prstGeom prst="rect">
            <a:avLst/>
          </a:prstGeom>
        </p:spPr>
      </p:pic>
      <p:sp>
        <p:nvSpPr>
          <p:cNvPr id="4" name="Rectangle 3"/>
          <p:cNvSpPr/>
          <p:nvPr/>
        </p:nvSpPr>
        <p:spPr>
          <a:xfrm>
            <a:off x="2438400" y="1825021"/>
            <a:ext cx="6400800" cy="2015936"/>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2015-2016 Outstanding Faculty Award recipient for Scholarly and Creative Activities</a:t>
            </a:r>
          </a:p>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Published in the </a:t>
            </a:r>
            <a:r>
              <a:rPr lang="en-US" sz="1250" i="1" dirty="0">
                <a:solidFill>
                  <a:srgbClr val="0B3D29"/>
                </a:solidFill>
                <a:latin typeface="Myriad Pro" pitchFamily="34" charset="0"/>
              </a:rPr>
              <a:t>Community College Journal of Research and Practice, the Journal of Hispanics in Higher Education,</a:t>
            </a:r>
            <a:r>
              <a:rPr lang="en-US" sz="1250" dirty="0">
                <a:solidFill>
                  <a:srgbClr val="0B3D29"/>
                </a:solidFill>
                <a:latin typeface="Myriad Pro" pitchFamily="34" charset="0"/>
              </a:rPr>
              <a:t> and </a:t>
            </a:r>
            <a:r>
              <a:rPr lang="en-US" sz="1250" i="1" dirty="0">
                <a:solidFill>
                  <a:srgbClr val="0B3D29"/>
                </a:solidFill>
                <a:latin typeface="Myriad Pro" pitchFamily="34" charset="0"/>
              </a:rPr>
              <a:t>Education Studies</a:t>
            </a:r>
          </a:p>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Currently working on fourth book with emphasis on developing an institutional change model</a:t>
            </a:r>
          </a:p>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Executive Editor, Journal of Transformative Leadership and Policy Studies (</a:t>
            </a:r>
            <a:r>
              <a:rPr lang="en-US" sz="1250" dirty="0">
                <a:solidFill>
                  <a:srgbClr val="0B3D29"/>
                </a:solidFill>
                <a:latin typeface="Myriad Pro" pitchFamily="34" charset="0"/>
                <a:ea typeface="ＭＳ Ｐゴシック" panose="020B0600070205080204" pitchFamily="34" charset="-128"/>
              </a:rPr>
              <a:t>JTLPS)</a:t>
            </a:r>
            <a:endParaRPr lang="en-US" sz="1250" dirty="0">
              <a:solidFill>
                <a:srgbClr val="0B3D29"/>
              </a:solidFill>
              <a:latin typeface="Myriad Pro" pitchFamily="34" charset="0"/>
            </a:endParaRPr>
          </a:p>
          <a:p>
            <a:pPr marL="285750" lvl="0" indent="-285750">
              <a:buFont typeface="Arial" panose="020B0604020202020204" pitchFamily="34" charset="0"/>
              <a:buChar char="•"/>
            </a:pPr>
            <a:endParaRPr lang="en-US" sz="1250" dirty="0">
              <a:solidFill>
                <a:srgbClr val="0B3D29"/>
              </a:solidFill>
            </a:endParaRPr>
          </a:p>
        </p:txBody>
      </p:sp>
      <p:sp>
        <p:nvSpPr>
          <p:cNvPr id="6" name="Rectangle 5"/>
          <p:cNvSpPr/>
          <p:nvPr/>
        </p:nvSpPr>
        <p:spPr>
          <a:xfrm>
            <a:off x="2286000" y="1486467"/>
            <a:ext cx="1997535" cy="338554"/>
          </a:xfrm>
          <a:prstGeom prst="rect">
            <a:avLst/>
          </a:prstGeom>
        </p:spPr>
        <p:txBody>
          <a:bodyPr wrap="none">
            <a:spAutoFit/>
          </a:bodyPr>
          <a:lstStyle/>
          <a:p>
            <a:pPr lvl="0"/>
            <a:r>
              <a:rPr lang="en-US" sz="1600" b="1" dirty="0">
                <a:solidFill>
                  <a:srgbClr val="0B3D29"/>
                </a:solidFill>
                <a:latin typeface="Myriad Pro" pitchFamily="34" charset="0"/>
              </a:rPr>
              <a:t>Dr. Carlos Nevarez</a:t>
            </a:r>
          </a:p>
        </p:txBody>
      </p:sp>
      <p:sp>
        <p:nvSpPr>
          <p:cNvPr id="11" name="Rectangle 10"/>
          <p:cNvSpPr/>
          <p:nvPr/>
        </p:nvSpPr>
        <p:spPr>
          <a:xfrm>
            <a:off x="2446532" y="4179511"/>
            <a:ext cx="6333863" cy="1800493"/>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Internationally recognized and award winning scholar</a:t>
            </a:r>
          </a:p>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Book </a:t>
            </a:r>
            <a:r>
              <a:rPr lang="en-US" sz="1250" u="sng" dirty="0">
                <a:solidFill>
                  <a:srgbClr val="0B3D29"/>
                </a:solidFill>
                <a:latin typeface="Myriad Pro" pitchFamily="34" charset="0"/>
              </a:rPr>
              <a:t>Mentoring as Transformative Practice: Supporting Student and Faculty Diversity</a:t>
            </a:r>
            <a:r>
              <a:rPr lang="en-US" sz="1250" dirty="0">
                <a:solidFill>
                  <a:srgbClr val="0B3D29"/>
                </a:solidFill>
                <a:latin typeface="Myriad Pro" pitchFamily="34" charset="0"/>
              </a:rPr>
              <a:t> is in press</a:t>
            </a:r>
          </a:p>
          <a:p>
            <a:pPr marL="285750" lvl="0" indent="-285750">
              <a:lnSpc>
                <a:spcPct val="150000"/>
              </a:lnSpc>
              <a:buFont typeface="Arial" panose="020B0604020202020204" pitchFamily="34" charset="0"/>
              <a:buChar char="•"/>
            </a:pPr>
            <a:r>
              <a:rPr lang="en-US" sz="1250" dirty="0">
                <a:solidFill>
                  <a:srgbClr val="0B3D29"/>
                </a:solidFill>
                <a:latin typeface="Myriad Pro" pitchFamily="34" charset="0"/>
              </a:rPr>
              <a:t>Areas of Research:</a:t>
            </a:r>
          </a:p>
          <a:p>
            <a:pPr marL="742950" lvl="1" indent="-285750">
              <a:lnSpc>
                <a:spcPct val="150000"/>
              </a:lnSpc>
              <a:buFont typeface="Arial" panose="020B0604020202020204" pitchFamily="34" charset="0"/>
              <a:buChar char="•"/>
            </a:pPr>
            <a:r>
              <a:rPr lang="en-US" sz="1200" dirty="0">
                <a:solidFill>
                  <a:srgbClr val="0B3D29"/>
                </a:solidFill>
                <a:latin typeface="Myriad Pro" pitchFamily="34" charset="0"/>
              </a:rPr>
              <a:t>access, equity and leadership in higher education, organizational change, and faculty gender and racial 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90840"/>
            <a:ext cx="1517876" cy="2125381"/>
          </a:xfrm>
          <a:prstGeom prst="rect">
            <a:avLst/>
          </a:prstGeom>
        </p:spPr>
      </p:pic>
    </p:spTree>
    <p:extLst>
      <p:ext uri="{BB962C8B-B14F-4D97-AF65-F5344CB8AC3E}">
        <p14:creationId xmlns:p14="http://schemas.microsoft.com/office/powerpoint/2010/main" val="1409020075"/>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spd="slow" advTm="311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3970421" cy="1143000"/>
          </a:xfrm>
        </p:spPr>
        <p:txBody>
          <a:bodyPr>
            <a:normAutofit/>
          </a:bodyPr>
          <a:lstStyle/>
          <a:p>
            <a:pPr algn="l"/>
            <a:r>
              <a:rPr lang="en-US" dirty="0">
                <a:latin typeface="Myriad Pro" pitchFamily="34" charset="0"/>
              </a:rPr>
              <a:t>Ed.D. Faculty</a:t>
            </a:r>
          </a:p>
        </p:txBody>
      </p:sp>
      <p:sp>
        <p:nvSpPr>
          <p:cNvPr id="2" name="TextBox 1"/>
          <p:cNvSpPr txBox="1"/>
          <p:nvPr/>
        </p:nvSpPr>
        <p:spPr>
          <a:xfrm>
            <a:off x="528503" y="1371600"/>
            <a:ext cx="2661306" cy="461665"/>
          </a:xfrm>
          <a:prstGeom prst="rect">
            <a:avLst/>
          </a:prstGeom>
          <a:noFill/>
        </p:spPr>
        <p:txBody>
          <a:bodyPr wrap="none" rtlCol="0">
            <a:spAutoFit/>
          </a:bodyPr>
          <a:lstStyle/>
          <a:p>
            <a:r>
              <a:rPr lang="en-US" sz="2400" b="1" dirty="0">
                <a:latin typeface="Myriad Pro" pitchFamily="34" charset="0"/>
              </a:rPr>
              <a:t>Standing Faculty</a:t>
            </a:r>
          </a:p>
        </p:txBody>
      </p:sp>
      <p:sp>
        <p:nvSpPr>
          <p:cNvPr id="16" name="TextBox 15"/>
          <p:cNvSpPr txBox="1"/>
          <p:nvPr/>
        </p:nvSpPr>
        <p:spPr>
          <a:xfrm>
            <a:off x="2486763" y="3811704"/>
            <a:ext cx="2057230" cy="338554"/>
          </a:xfrm>
          <a:prstGeom prst="rect">
            <a:avLst/>
          </a:prstGeom>
          <a:noFill/>
        </p:spPr>
        <p:txBody>
          <a:bodyPr wrap="none" rtlCol="0">
            <a:spAutoFit/>
          </a:bodyPr>
          <a:lstStyle/>
          <a:p>
            <a:r>
              <a:rPr lang="en-US" sz="1600" b="1" dirty="0">
                <a:solidFill>
                  <a:srgbClr val="0B3D29"/>
                </a:solidFill>
                <a:latin typeface="Myriad Pro" pitchFamily="34" charset="0"/>
              </a:rPr>
              <a:t>Dr. Frank Adamson</a:t>
            </a:r>
          </a:p>
        </p:txBody>
      </p:sp>
      <p:sp>
        <p:nvSpPr>
          <p:cNvPr id="17" name="Rectangle 16"/>
          <p:cNvSpPr/>
          <p:nvPr/>
        </p:nvSpPr>
        <p:spPr>
          <a:xfrm>
            <a:off x="2442409" y="4163705"/>
            <a:ext cx="6179606" cy="1246495"/>
          </a:xfrm>
          <a:prstGeom prst="rect">
            <a:avLst/>
          </a:prstGeom>
        </p:spPr>
        <p:txBody>
          <a:bodyPr wrap="square">
            <a:spAutoFit/>
          </a:bodyPr>
          <a:lstStyle/>
          <a:p>
            <a:pPr marL="285750" lvl="1" indent="-285750">
              <a:buFont typeface="Arial" panose="020B0604020202020204" pitchFamily="34" charset="0"/>
              <a:buChar char="•"/>
              <a:defRPr/>
            </a:pPr>
            <a:r>
              <a:rPr lang="en-US" sz="1250" dirty="0">
                <a:latin typeface="Myriad Pro"/>
                <a:ea typeface="Calibri" panose="020F0502020204030204" pitchFamily="34" charset="0"/>
                <a:cs typeface="Times New Roman" panose="02020603050405020304" pitchFamily="18" charset="0"/>
              </a:rPr>
              <a:t>CSUS from the Stanford Center for Opportunity Policy in Education</a:t>
            </a:r>
          </a:p>
          <a:p>
            <a:pPr marL="285750" lvl="1" indent="-285750">
              <a:buFont typeface="Arial" panose="020B0604020202020204" pitchFamily="34" charset="0"/>
              <a:buChar char="•"/>
              <a:defRPr/>
            </a:pPr>
            <a:r>
              <a:rPr lang="en-US" sz="1250" dirty="0">
                <a:latin typeface="Myriad Pro"/>
              </a:rPr>
              <a:t>currently studies the effects of different political and economic approaches to education on student experiences and their performance in schools</a:t>
            </a:r>
          </a:p>
          <a:p>
            <a:pPr marL="285750" lvl="1" indent="-285750">
              <a:buFont typeface="Arial" panose="020B0604020202020204" pitchFamily="34" charset="0"/>
              <a:buChar char="•"/>
              <a:defRPr/>
            </a:pPr>
            <a:r>
              <a:rPr lang="en-US" sz="1250" dirty="0">
                <a:solidFill>
                  <a:srgbClr val="0B3D29"/>
                </a:solidFill>
                <a:latin typeface="Myriad Pro"/>
                <a:ea typeface="ＭＳ Ｐゴシック" panose="020B0600070205080204" pitchFamily="34" charset="-128"/>
              </a:rPr>
              <a:t>Areas of Research:</a:t>
            </a:r>
          </a:p>
          <a:p>
            <a:pPr marL="742950" lvl="2" indent="-285750">
              <a:buFont typeface="Arial" panose="020B0604020202020204" pitchFamily="34" charset="0"/>
              <a:buChar char="•"/>
              <a:defRPr/>
            </a:pPr>
            <a:r>
              <a:rPr lang="en-US" sz="1250" dirty="0">
                <a:latin typeface="Myriad Pro"/>
              </a:rPr>
              <a:t>the economics and sociology of education, U.S. and international education policy, and educational equity and opportunity</a:t>
            </a:r>
            <a:endParaRPr lang="en-US" sz="1250" dirty="0">
              <a:solidFill>
                <a:srgbClr val="0B3D29"/>
              </a:solidFill>
              <a:latin typeface="Myriad Pro"/>
              <a:ea typeface="ＭＳ Ｐゴシック" panose="020B0600070205080204" pitchFamily="34" charset="-128"/>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82" y="2006701"/>
            <a:ext cx="1587376" cy="15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455387" y="1994647"/>
            <a:ext cx="1816395" cy="338554"/>
          </a:xfrm>
          <a:prstGeom prst="rect">
            <a:avLst/>
          </a:prstGeom>
          <a:noFill/>
        </p:spPr>
        <p:txBody>
          <a:bodyPr wrap="none" rtlCol="0">
            <a:spAutoFit/>
          </a:bodyPr>
          <a:lstStyle/>
          <a:p>
            <a:r>
              <a:rPr lang="en-US" sz="1600" b="1" dirty="0">
                <a:solidFill>
                  <a:srgbClr val="0B3D29"/>
                </a:solidFill>
                <a:latin typeface="Myriad Pro" pitchFamily="34" charset="0"/>
              </a:rPr>
              <a:t> Dr. Lisa Romero</a:t>
            </a:r>
          </a:p>
        </p:txBody>
      </p:sp>
      <p:sp>
        <p:nvSpPr>
          <p:cNvPr id="20" name="TextBox 19"/>
          <p:cNvSpPr txBox="1"/>
          <p:nvPr/>
        </p:nvSpPr>
        <p:spPr>
          <a:xfrm>
            <a:off x="1859156" y="2317683"/>
            <a:ext cx="6669076" cy="1054135"/>
          </a:xfrm>
          <a:prstGeom prst="rect">
            <a:avLst/>
          </a:prstGeom>
          <a:noFill/>
        </p:spPr>
        <p:txBody>
          <a:bodyPr wrap="square" rtlCol="0">
            <a:spAutoFit/>
          </a:bodyPr>
          <a:lstStyle/>
          <a:p>
            <a:pPr marL="742950" lvl="1"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Recipient of Center of Teaching and Learning Pedagogical Enhancement Award </a:t>
            </a:r>
          </a:p>
          <a:p>
            <a:pPr marL="742950" lvl="1"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Article, “Trust, Behavior, and High School Achievement” was recently published in </a:t>
            </a:r>
            <a:r>
              <a:rPr lang="en-US" sz="1250" i="1" dirty="0">
                <a:solidFill>
                  <a:srgbClr val="0B3D29"/>
                </a:solidFill>
                <a:latin typeface="Myriad Pro" pitchFamily="34" charset="0"/>
                <a:ea typeface="ＭＳ Ｐゴシック" panose="020B0600070205080204" pitchFamily="34" charset="-128"/>
              </a:rPr>
              <a:t>The Journal of Educational Administration (JEA</a:t>
            </a:r>
            <a:r>
              <a:rPr lang="en-US" sz="1250" dirty="0">
                <a:solidFill>
                  <a:srgbClr val="0B3D29"/>
                </a:solidFill>
                <a:latin typeface="Myriad Pro" pitchFamily="34" charset="0"/>
                <a:ea typeface="ＭＳ Ｐゴシック" panose="020B0600070205080204" pitchFamily="34" charset="-128"/>
              </a:rPr>
              <a:t>) </a:t>
            </a:r>
          </a:p>
          <a:p>
            <a:pPr marL="742950" lvl="1"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Experience in public education provides particular insight into the nexus between policy goals and ideals and the reality of schools and education in America</a:t>
            </a:r>
            <a:endParaRPr lang="en-US" sz="1250" dirty="0">
              <a:solidFill>
                <a:srgbClr val="0B3D29"/>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85800" y="3875340"/>
            <a:ext cx="1447800" cy="1650341"/>
          </a:xfrm>
          <a:prstGeom prst="rect">
            <a:avLst/>
          </a:prstGeom>
        </p:spPr>
      </p:pic>
    </p:spTree>
    <p:extLst>
      <p:ext uri="{BB962C8B-B14F-4D97-AF65-F5344CB8AC3E}">
        <p14:creationId xmlns:p14="http://schemas.microsoft.com/office/powerpoint/2010/main" val="333980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 b="35729"/>
          <a:stretch/>
        </p:blipFill>
        <p:spPr>
          <a:xfrm>
            <a:off x="3672963" y="830334"/>
            <a:ext cx="5562599" cy="6014219"/>
          </a:xfrm>
          <a:prstGeom prst="rect">
            <a:avLst/>
          </a:prstGeom>
        </p:spPr>
      </p:pic>
      <p:sp>
        <p:nvSpPr>
          <p:cNvPr id="17" name="TextBox 16"/>
          <p:cNvSpPr txBox="1"/>
          <p:nvPr/>
        </p:nvSpPr>
        <p:spPr>
          <a:xfrm>
            <a:off x="2681863" y="4367839"/>
            <a:ext cx="6172200" cy="307777"/>
          </a:xfrm>
          <a:prstGeom prst="rect">
            <a:avLst/>
          </a:prstGeom>
          <a:noFill/>
        </p:spPr>
        <p:txBody>
          <a:bodyPr wrap="square" rtlCol="0">
            <a:spAutoFit/>
          </a:bodyPr>
          <a:lstStyle/>
          <a:p>
            <a:r>
              <a:rPr lang="en-US" sz="1400" dirty="0">
                <a:solidFill>
                  <a:prstClr val="black"/>
                </a:solidFill>
              </a:rPr>
              <a:t> </a:t>
            </a:r>
          </a:p>
        </p:txBody>
      </p:sp>
      <p:sp>
        <p:nvSpPr>
          <p:cNvPr id="9" name="Title 2"/>
          <p:cNvSpPr>
            <a:spLocks noGrp="1"/>
          </p:cNvSpPr>
          <p:nvPr>
            <p:ph type="title" idx="4294967295"/>
          </p:nvPr>
        </p:nvSpPr>
        <p:spPr>
          <a:xfrm>
            <a:off x="407876" y="53401"/>
            <a:ext cx="8229600" cy="1143000"/>
          </a:xfrm>
        </p:spPr>
        <p:txBody>
          <a:bodyPr/>
          <a:lstStyle/>
          <a:p>
            <a:r>
              <a:rPr lang="en-US" b="1" dirty="0">
                <a:solidFill>
                  <a:schemeClr val="accent3">
                    <a:lumMod val="50000"/>
                  </a:schemeClr>
                </a:solidFill>
              </a:rPr>
              <a:t>Core Faculty</a:t>
            </a:r>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563023"/>
            <a:ext cx="1517507" cy="175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1932" y="3393746"/>
            <a:ext cx="2308645" cy="338554"/>
          </a:xfrm>
          <a:prstGeom prst="rect">
            <a:avLst/>
          </a:prstGeom>
        </p:spPr>
        <p:txBody>
          <a:bodyPr wrap="none">
            <a:spAutoFit/>
          </a:bodyPr>
          <a:lstStyle/>
          <a:p>
            <a:pPr lvl="0"/>
            <a:r>
              <a:rPr lang="en-US" sz="1600" b="1" dirty="0">
                <a:solidFill>
                  <a:srgbClr val="0B3D29"/>
                </a:solidFill>
                <a:latin typeface="Myriad Pro" pitchFamily="34" charset="0"/>
              </a:rPr>
              <a:t>Dr. </a:t>
            </a:r>
            <a:r>
              <a:rPr lang="en-US" sz="1600" b="1" dirty="0" err="1">
                <a:solidFill>
                  <a:srgbClr val="0B3D29"/>
                </a:solidFill>
                <a:latin typeface="Myriad Pro" pitchFamily="34" charset="0"/>
              </a:rPr>
              <a:t>Su</a:t>
            </a:r>
            <a:r>
              <a:rPr lang="en-US" sz="1600" b="1" dirty="0">
                <a:solidFill>
                  <a:srgbClr val="0B3D29"/>
                </a:solidFill>
                <a:latin typeface="Myriad Pro" pitchFamily="34" charset="0"/>
              </a:rPr>
              <a:t> </a:t>
            </a:r>
            <a:r>
              <a:rPr lang="en-US" sz="1600" b="1" dirty="0" err="1">
                <a:solidFill>
                  <a:srgbClr val="0B3D29"/>
                </a:solidFill>
                <a:latin typeface="Myriad Pro" pitchFamily="34" charset="0"/>
              </a:rPr>
              <a:t>Jin</a:t>
            </a:r>
            <a:r>
              <a:rPr lang="en-US" sz="1600" b="1" dirty="0">
                <a:solidFill>
                  <a:srgbClr val="0B3D29"/>
                </a:solidFill>
                <a:latin typeface="Myriad Pro" pitchFamily="34" charset="0"/>
              </a:rPr>
              <a:t> Jez (on leave)</a:t>
            </a:r>
          </a:p>
        </p:txBody>
      </p:sp>
      <p:sp>
        <p:nvSpPr>
          <p:cNvPr id="3" name="Rectangle 2"/>
          <p:cNvSpPr/>
          <p:nvPr/>
        </p:nvSpPr>
        <p:spPr>
          <a:xfrm>
            <a:off x="524124" y="1043701"/>
            <a:ext cx="1708160" cy="338554"/>
          </a:xfrm>
          <a:prstGeom prst="rect">
            <a:avLst/>
          </a:prstGeom>
        </p:spPr>
        <p:txBody>
          <a:bodyPr wrap="none">
            <a:spAutoFit/>
          </a:bodyPr>
          <a:lstStyle/>
          <a:p>
            <a:pPr lvl="0"/>
            <a:r>
              <a:rPr lang="en-US" sz="1600" b="1" dirty="0">
                <a:solidFill>
                  <a:srgbClr val="0B3D29"/>
                </a:solidFill>
                <a:latin typeface="Myriad Pro" pitchFamily="34" charset="0"/>
              </a:rPr>
              <a:t>Dr. Ted Lascher</a:t>
            </a:r>
          </a:p>
        </p:txBody>
      </p:sp>
      <p:sp>
        <p:nvSpPr>
          <p:cNvPr id="5" name="Rectangle 4"/>
          <p:cNvSpPr/>
          <p:nvPr/>
        </p:nvSpPr>
        <p:spPr>
          <a:xfrm>
            <a:off x="490632" y="3787392"/>
            <a:ext cx="6341881" cy="1776448"/>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Director of the California State University Student Success Network</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Currently leading </a:t>
            </a:r>
            <a:r>
              <a:rPr lang="en-US" sz="1200" dirty="0">
                <a:solidFill>
                  <a:srgbClr val="0B3D29"/>
                </a:solidFill>
                <a:latin typeface="Myriad Pro" pitchFamily="34" charset="0"/>
                <a:ea typeface="ＭＳ Ｐゴシック" panose="020B0600070205080204" pitchFamily="34" charset="-128"/>
              </a:rPr>
              <a:t>legislatively mandated evaluation of California Community College’s Economic Workface Development and review of private postsecondary institutions’ reporting requirements</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Published in </a:t>
            </a:r>
            <a:r>
              <a:rPr lang="en-US" sz="1250" i="1" dirty="0">
                <a:solidFill>
                  <a:srgbClr val="0B3D29"/>
                </a:solidFill>
                <a:latin typeface="Myriad Pro" pitchFamily="34" charset="0"/>
                <a:ea typeface="ＭＳ Ｐゴシック" panose="020B0600070205080204" pitchFamily="34" charset="-128"/>
              </a:rPr>
              <a:t>Research in Higher Education </a:t>
            </a:r>
            <a:r>
              <a:rPr lang="en-US" sz="1250" dirty="0">
                <a:solidFill>
                  <a:srgbClr val="0B3D29"/>
                </a:solidFill>
                <a:latin typeface="Myriad Pro" pitchFamily="34" charset="0"/>
                <a:ea typeface="ＭＳ Ｐゴシック" panose="020B0600070205080204" pitchFamily="34" charset="-128"/>
              </a:rPr>
              <a:t>with article, "The Differential Impact of Wealth vs. Income in the College-Going Process”</a:t>
            </a:r>
          </a:p>
        </p:txBody>
      </p:sp>
      <p:sp>
        <p:nvSpPr>
          <p:cNvPr id="6" name="Rectangle 5"/>
          <p:cNvSpPr/>
          <p:nvPr/>
        </p:nvSpPr>
        <p:spPr>
          <a:xfrm>
            <a:off x="552477" y="1349494"/>
            <a:ext cx="6229323" cy="1788951"/>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Prior Interim Dean for College of Social Sciences &amp; Interdisciplinary Studies</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Professor, Department of Public Policy and Administration</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Co-authored the article, “Campus Racial Climate and Student Academic Outcomes: A Critique of Prior Research and Recommendations for Future Study”</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Areas of Research: </a:t>
            </a:r>
            <a:r>
              <a:rPr lang="en-US" sz="1200" dirty="0">
                <a:solidFill>
                  <a:srgbClr val="0B3D29"/>
                </a:solidFill>
                <a:latin typeface="Myriad Pro" pitchFamily="34" charset="0"/>
                <a:ea typeface="ＭＳ Ｐゴシック" panose="020B0600070205080204" pitchFamily="34" charset="-128"/>
              </a:rPr>
              <a:t>policy process, legislative structures, and the impact of institutional  structures on policy outcomes</a:t>
            </a:r>
          </a:p>
        </p:txBody>
      </p:sp>
      <p:pic>
        <p:nvPicPr>
          <p:cNvPr id="13" name="Picture 12">
            <a:extLst>
              <a:ext uri="{FF2B5EF4-FFF2-40B4-BE49-F238E27FC236}">
                <a16:creationId xmlns:a16="http://schemas.microsoft.com/office/drawing/2014/main" id="{439CCDAB-3D8C-8742-8A76-51B1B0322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9030" y="1180439"/>
            <a:ext cx="1409170" cy="1958005"/>
          </a:xfrm>
          <a:prstGeom prst="rect">
            <a:avLst/>
          </a:prstGeom>
        </p:spPr>
      </p:pic>
    </p:spTree>
    <p:extLst>
      <p:ext uri="{BB962C8B-B14F-4D97-AF65-F5344CB8AC3E}">
        <p14:creationId xmlns:p14="http://schemas.microsoft.com/office/powerpoint/2010/main" val="2832171101"/>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spd="slow" advTm="3112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385" y="126838"/>
            <a:ext cx="3970421" cy="1143000"/>
          </a:xfrm>
        </p:spPr>
        <p:txBody>
          <a:bodyPr>
            <a:normAutofit/>
          </a:bodyPr>
          <a:lstStyle/>
          <a:p>
            <a:pPr algn="l"/>
            <a:r>
              <a:rPr lang="en-US" dirty="0">
                <a:latin typeface="Myriad Pro" pitchFamily="34" charset="0"/>
              </a:rPr>
              <a:t>Ed.D. Faculty</a:t>
            </a:r>
          </a:p>
        </p:txBody>
      </p:sp>
      <p:sp>
        <p:nvSpPr>
          <p:cNvPr id="2" name="TextBox 1"/>
          <p:cNvSpPr txBox="1"/>
          <p:nvPr/>
        </p:nvSpPr>
        <p:spPr>
          <a:xfrm>
            <a:off x="457199" y="1062273"/>
            <a:ext cx="1868332" cy="461665"/>
          </a:xfrm>
          <a:prstGeom prst="rect">
            <a:avLst/>
          </a:prstGeom>
          <a:noFill/>
        </p:spPr>
        <p:txBody>
          <a:bodyPr wrap="none" rtlCol="0">
            <a:spAutoFit/>
          </a:bodyPr>
          <a:lstStyle/>
          <a:p>
            <a:r>
              <a:rPr lang="en-US" sz="2400" b="1" dirty="0">
                <a:latin typeface="Myriad Pro" pitchFamily="34" charset="0"/>
              </a:rPr>
              <a:t>Core Faculty</a:t>
            </a:r>
          </a:p>
        </p:txBody>
      </p:sp>
      <p:sp>
        <p:nvSpPr>
          <p:cNvPr id="11" name="TextBox 10"/>
          <p:cNvSpPr txBox="1"/>
          <p:nvPr/>
        </p:nvSpPr>
        <p:spPr>
          <a:xfrm>
            <a:off x="2383382" y="1502588"/>
            <a:ext cx="1943032" cy="338554"/>
          </a:xfrm>
          <a:prstGeom prst="rect">
            <a:avLst/>
          </a:prstGeom>
          <a:noFill/>
        </p:spPr>
        <p:txBody>
          <a:bodyPr wrap="none" rtlCol="0">
            <a:spAutoFit/>
          </a:bodyPr>
          <a:lstStyle/>
          <a:p>
            <a:r>
              <a:rPr lang="en-US" sz="1600" b="1" dirty="0">
                <a:solidFill>
                  <a:srgbClr val="0B3D29"/>
                </a:solidFill>
                <a:latin typeface="Myriad Pro" pitchFamily="34" charset="0"/>
              </a:rPr>
              <a:t>Dr. Porfirio Loeza </a:t>
            </a:r>
          </a:p>
        </p:txBody>
      </p:sp>
      <p:sp>
        <p:nvSpPr>
          <p:cNvPr id="12" name="Rectangle 11"/>
          <p:cNvSpPr/>
          <p:nvPr/>
        </p:nvSpPr>
        <p:spPr>
          <a:xfrm>
            <a:off x="2325531" y="1804599"/>
            <a:ext cx="6353760" cy="1631216"/>
          </a:xfrm>
          <a:prstGeom prst="rect">
            <a:avLst/>
          </a:prstGeom>
        </p:spPr>
        <p:txBody>
          <a:bodyPr wrap="square">
            <a:spAutoFit/>
          </a:bodyPr>
          <a:lstStyle/>
          <a:p>
            <a:pPr marL="285750"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Began implementation of  National Bilingual Education Plan for Language and Literacy Development for Guatemalan Ministry of Education and U.S. Agency for International Development</a:t>
            </a:r>
          </a:p>
          <a:p>
            <a:pPr marL="285750"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Initiated pilot program in the Quiche highlands of the Guatemalan state of Totonicapán</a:t>
            </a:r>
          </a:p>
          <a:p>
            <a:pPr marL="285750"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Second edition of 2013 book on bilingual instructional strategies, </a:t>
            </a:r>
            <a:r>
              <a:rPr lang="en-US" sz="1250" u="sng" dirty="0">
                <a:solidFill>
                  <a:srgbClr val="0B3D29"/>
                </a:solidFill>
                <a:latin typeface="Myriad Pro" pitchFamily="34" charset="0"/>
                <a:ea typeface="ＭＳ Ｐゴシック" panose="020B0600070205080204" pitchFamily="34" charset="-128"/>
              </a:rPr>
              <a:t>Best Practices in Bilingual and Multicultural Education: Pedagogical Interventions Based on Cultural and Sociolinguistic Characteristics</a:t>
            </a:r>
            <a:endParaRPr lang="en-US" sz="1250" dirty="0">
              <a:solidFill>
                <a:srgbClr val="0B3D29"/>
              </a:solidFill>
              <a:latin typeface="Myriad Pro" pitchFamily="34" charset="0"/>
              <a:ea typeface="ＭＳ Ｐゴシック" panose="020B0600070205080204" pitchFamily="34" charset="-128"/>
            </a:endParaRPr>
          </a:p>
          <a:p>
            <a:pPr marL="285750" indent="-285750">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Editor, JTLPS.</a:t>
            </a:r>
            <a:endParaRPr lang="en-US" sz="1250" u="sng" dirty="0">
              <a:solidFill>
                <a:srgbClr val="0B3D29"/>
              </a:solidFill>
              <a:latin typeface="Myriad Pro" pitchFamily="34" charset="0"/>
              <a:ea typeface="ＭＳ Ｐゴシック" panose="020B0600070205080204" pitchFamily="34" charset="-128"/>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21194" t="-271" r="12500" b="14673"/>
          <a:stretch/>
        </p:blipFill>
        <p:spPr bwMode="auto">
          <a:xfrm>
            <a:off x="632453" y="3805887"/>
            <a:ext cx="1436100" cy="1725263"/>
          </a:xfrm>
          <a:prstGeom prst="rect">
            <a:avLst/>
          </a:prstGeom>
          <a:ln>
            <a:noFill/>
          </a:ln>
          <a:extLst>
            <a:ext uri="{53640926-AAD7-44d8-BBD7-CCE9431645EC}">
              <a14:shadowObscure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ext>
          </a:extLst>
        </p:spPr>
      </p:pic>
      <p:sp>
        <p:nvSpPr>
          <p:cNvPr id="3" name="Rectangle 2"/>
          <p:cNvSpPr/>
          <p:nvPr/>
        </p:nvSpPr>
        <p:spPr>
          <a:xfrm>
            <a:off x="2383382" y="3708117"/>
            <a:ext cx="2019977" cy="338554"/>
          </a:xfrm>
          <a:prstGeom prst="rect">
            <a:avLst/>
          </a:prstGeom>
        </p:spPr>
        <p:txBody>
          <a:bodyPr wrap="none">
            <a:spAutoFit/>
          </a:bodyPr>
          <a:lstStyle/>
          <a:p>
            <a:r>
              <a:rPr lang="en-US" sz="1600" b="1" dirty="0">
                <a:solidFill>
                  <a:srgbClr val="0B3D29"/>
                </a:solidFill>
                <a:latin typeface="Myriad Pro" pitchFamily="34" charset="0"/>
              </a:rPr>
              <a:t>Dr. Stephen Brock </a:t>
            </a:r>
          </a:p>
        </p:txBody>
      </p:sp>
      <p:sp>
        <p:nvSpPr>
          <p:cNvPr id="5" name="TextBox 4"/>
          <p:cNvSpPr txBox="1"/>
          <p:nvPr/>
        </p:nvSpPr>
        <p:spPr>
          <a:xfrm>
            <a:off x="2383382" y="3970576"/>
            <a:ext cx="6512040" cy="1823576"/>
          </a:xfrm>
          <a:prstGeom prst="rect">
            <a:avLst/>
          </a:prstGeom>
          <a:noFill/>
        </p:spPr>
        <p:txBody>
          <a:bodyPr wrap="square" rtlCol="0">
            <a:spAutoFit/>
          </a:bodyPr>
          <a:lstStyle/>
          <a:p>
            <a:pPr marL="285750" indent="-285750">
              <a:buFont typeface="Arial" panose="020B0604020202020204" pitchFamily="34" charset="0"/>
              <a:buChar char="•"/>
            </a:pPr>
            <a:r>
              <a:rPr lang="en-US" sz="1250" dirty="0">
                <a:latin typeface="Myriad Pro"/>
              </a:rPr>
              <a:t>professor and coordinator of the School Psychology Program in the College of Education at Sacramento State</a:t>
            </a:r>
          </a:p>
          <a:p>
            <a:pPr marL="285750" indent="-285750">
              <a:buFont typeface="Arial" panose="020B0604020202020204" pitchFamily="34" charset="0"/>
              <a:buChar char="•"/>
            </a:pPr>
            <a:r>
              <a:rPr lang="en-US" sz="1250" dirty="0">
                <a:latin typeface="Myriad Pro"/>
              </a:rPr>
              <a:t>his professional preparation includes undergraduate and graduate degrees in psychology, and a Ph.D. in Education (with an emphasis in psychological studies) at the University of California, Davis, where he researched Attention-deficit Hyperactivity Disorder</a:t>
            </a:r>
          </a:p>
          <a:p>
            <a:pPr marL="285750" indent="-285750">
              <a:buFont typeface="Arial" panose="020B0604020202020204" pitchFamily="34" charset="0"/>
              <a:buChar char="•"/>
            </a:pPr>
            <a:r>
              <a:rPr lang="en-US" sz="1250" dirty="0">
                <a:latin typeface="Myriad Pro"/>
              </a:rPr>
              <a:t>selected by the College of Education to receive the 2012-2013 Outstanding Scholarly and Creative Activities Award, and the 2017 Juliana </a:t>
            </a:r>
            <a:r>
              <a:rPr lang="en-US" sz="1250" dirty="0" err="1">
                <a:latin typeface="Myriad Pro"/>
              </a:rPr>
              <a:t>Raskauskas</a:t>
            </a:r>
            <a:r>
              <a:rPr lang="en-US" sz="1250" dirty="0">
                <a:latin typeface="Myriad Pro"/>
              </a:rPr>
              <a:t> Legacy Lecture Award</a:t>
            </a:r>
          </a:p>
        </p:txBody>
      </p:sp>
      <p:pic>
        <p:nvPicPr>
          <p:cNvPr id="8" name="Picture 7">
            <a:extLst>
              <a:ext uri="{FF2B5EF4-FFF2-40B4-BE49-F238E27FC236}">
                <a16:creationId xmlns:a16="http://schemas.microsoft.com/office/drawing/2014/main" id="{516536A4-498A-3D40-B4F0-78644D85E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53" y="1602122"/>
            <a:ext cx="1461502" cy="1826877"/>
          </a:xfrm>
          <a:prstGeom prst="rect">
            <a:avLst/>
          </a:prstGeom>
        </p:spPr>
      </p:pic>
    </p:spTree>
    <p:extLst>
      <p:ext uri="{BB962C8B-B14F-4D97-AF65-F5344CB8AC3E}">
        <p14:creationId xmlns:p14="http://schemas.microsoft.com/office/powerpoint/2010/main" val="40803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334000"/>
            <a:ext cx="9144000" cy="1524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1" b="35729"/>
          <a:stretch/>
        </p:blipFill>
        <p:spPr>
          <a:xfrm>
            <a:off x="3663449" y="876272"/>
            <a:ext cx="5562599" cy="6014219"/>
          </a:xfrm>
          <a:prstGeom prst="rect">
            <a:avLst/>
          </a:prstGeom>
        </p:spPr>
      </p:pic>
      <p:sp>
        <p:nvSpPr>
          <p:cNvPr id="14" name="Title 2"/>
          <p:cNvSpPr>
            <a:spLocks noGrp="1"/>
          </p:cNvSpPr>
          <p:nvPr>
            <p:ph type="title"/>
          </p:nvPr>
        </p:nvSpPr>
        <p:spPr>
          <a:xfrm>
            <a:off x="457200" y="162479"/>
            <a:ext cx="8229600" cy="1143000"/>
          </a:xfrm>
        </p:spPr>
        <p:txBody>
          <a:bodyPr/>
          <a:lstStyle/>
          <a:p>
            <a:r>
              <a:rPr lang="en-US" b="1" dirty="0"/>
              <a:t>Core Faculty</a:t>
            </a:r>
          </a:p>
        </p:txBody>
      </p:sp>
      <p:sp>
        <p:nvSpPr>
          <p:cNvPr id="4" name="Rectangle 3"/>
          <p:cNvSpPr/>
          <p:nvPr/>
        </p:nvSpPr>
        <p:spPr>
          <a:xfrm>
            <a:off x="2057400" y="1135945"/>
            <a:ext cx="2138983" cy="338554"/>
          </a:xfrm>
          <a:prstGeom prst="rect">
            <a:avLst/>
          </a:prstGeom>
        </p:spPr>
        <p:txBody>
          <a:bodyPr wrap="none">
            <a:spAutoFit/>
          </a:bodyPr>
          <a:lstStyle/>
          <a:p>
            <a:pPr lvl="0"/>
            <a:r>
              <a:rPr lang="en-US" sz="1600" b="1" dirty="0">
                <a:solidFill>
                  <a:srgbClr val="0B3D29"/>
                </a:solidFill>
                <a:latin typeface="Myriad Pro" pitchFamily="34" charset="0"/>
              </a:rPr>
              <a:t>Dr. Robert Wassmer</a:t>
            </a:r>
          </a:p>
        </p:txBody>
      </p:sp>
      <p:sp>
        <p:nvSpPr>
          <p:cNvPr id="5" name="Rectangle 4"/>
          <p:cNvSpPr/>
          <p:nvPr/>
        </p:nvSpPr>
        <p:spPr>
          <a:xfrm>
            <a:off x="2129118" y="1455060"/>
            <a:ext cx="6705600" cy="1799532"/>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Director, Master’s Program in Urban Land Development at Sac State</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Research appears in </a:t>
            </a:r>
            <a:r>
              <a:rPr lang="en-US" sz="1250" i="1" dirty="0">
                <a:solidFill>
                  <a:srgbClr val="0B3D29"/>
                </a:solidFill>
                <a:latin typeface="Myriad Pro" pitchFamily="34" charset="0"/>
                <a:ea typeface="ＭＳ Ｐゴシック" panose="020B0600070205080204" pitchFamily="34" charset="-128"/>
              </a:rPr>
              <a:t>Economics of Education Review, Government and Policy, Land Economics, Urban Studies</a:t>
            </a:r>
            <a:endParaRPr lang="en-US" sz="1250" dirty="0">
              <a:solidFill>
                <a:srgbClr val="0B3D29"/>
              </a:solidFill>
              <a:latin typeface="Myriad Pro" pitchFamily="34" charset="0"/>
              <a:ea typeface="ＭＳ Ｐゴシック" panose="020B0600070205080204" pitchFamily="34" charset="-128"/>
            </a:endParaRP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Presented his report,  “The Relative Importance of Supply and Demand Factors in Determining Preschool Attendance and Hours Attended,”  at Western Economic Association Meeting , 2014</a:t>
            </a:r>
          </a:p>
          <a:p>
            <a:pPr marL="285750" lvl="0" indent="-285750">
              <a:lnSpc>
                <a:spcPct val="150000"/>
              </a:lnSpc>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Areas of Research: </a:t>
            </a:r>
            <a:r>
              <a:rPr lang="en-US" sz="1200" dirty="0">
                <a:solidFill>
                  <a:srgbClr val="0B3D29"/>
                </a:solidFill>
                <a:latin typeface="Myriad Pro" pitchFamily="34" charset="0"/>
                <a:ea typeface="ＭＳ Ｐゴシック" panose="020B0600070205080204" pitchFamily="34" charset="-128"/>
              </a:rPr>
              <a:t>topics relating to state/local public finance and urban economic development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19200"/>
            <a:ext cx="1458191" cy="1822739"/>
          </a:xfrm>
          <a:prstGeom prst="rect">
            <a:avLst/>
          </a:prstGeom>
        </p:spPr>
      </p:pic>
    </p:spTree>
    <p:extLst>
      <p:ext uri="{BB962C8B-B14F-4D97-AF65-F5344CB8AC3E}">
        <p14:creationId xmlns:p14="http://schemas.microsoft.com/office/powerpoint/2010/main" val="1818392499"/>
      </p:ext>
    </p:extLst>
  </p:cSld>
  <p:clrMapOvr>
    <a:masterClrMapping/>
  </p:clrMapOvr>
  <mc:AlternateContent xmlns:mc="http://schemas.openxmlformats.org/markup-compatibility/2006" xmlns:p14="http://schemas.microsoft.com/office/powerpoint/2010/main">
    <mc:Choice Requires="p14">
      <p:transition spd="slow" p14:dur="2000" advTm="31647"/>
    </mc:Choice>
    <mc:Fallback xmlns="">
      <p:transition spd="slow" advTm="316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34000"/>
            <a:ext cx="9144000" cy="1524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35729"/>
          <a:stretch/>
        </p:blipFill>
        <p:spPr>
          <a:xfrm>
            <a:off x="3687529" y="843781"/>
            <a:ext cx="5562599" cy="6014219"/>
          </a:xfrm>
          <a:prstGeom prst="rect">
            <a:avLst/>
          </a:prstGeom>
        </p:spPr>
      </p:pic>
      <p:sp>
        <p:nvSpPr>
          <p:cNvPr id="7" name="Title 2"/>
          <p:cNvSpPr>
            <a:spLocks noGrp="1"/>
          </p:cNvSpPr>
          <p:nvPr>
            <p:ph type="title"/>
          </p:nvPr>
        </p:nvSpPr>
        <p:spPr>
          <a:xfrm>
            <a:off x="457200" y="162479"/>
            <a:ext cx="8229600" cy="1143000"/>
          </a:xfrm>
        </p:spPr>
        <p:txBody>
          <a:bodyPr/>
          <a:lstStyle/>
          <a:p>
            <a:r>
              <a:rPr lang="en-US" b="1" dirty="0"/>
              <a:t>Affiliated Faculty</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93" y="1674310"/>
            <a:ext cx="1329962" cy="1733007"/>
          </a:xfrm>
          <a:prstGeom prst="rect">
            <a:avLst/>
          </a:prstGeom>
        </p:spPr>
      </p:pic>
      <p:sp>
        <p:nvSpPr>
          <p:cNvPr id="2" name="Rectangle 1"/>
          <p:cNvSpPr/>
          <p:nvPr/>
        </p:nvSpPr>
        <p:spPr>
          <a:xfrm>
            <a:off x="2190648" y="1426623"/>
            <a:ext cx="1543884" cy="338554"/>
          </a:xfrm>
          <a:prstGeom prst="rect">
            <a:avLst/>
          </a:prstGeom>
        </p:spPr>
        <p:txBody>
          <a:bodyPr wrap="none">
            <a:spAutoFit/>
          </a:bodyPr>
          <a:lstStyle/>
          <a:p>
            <a:pPr lvl="0"/>
            <a:r>
              <a:rPr lang="en-US" sz="1600" b="1" dirty="0">
                <a:solidFill>
                  <a:srgbClr val="0B3D29"/>
                </a:solidFill>
                <a:latin typeface="Myriad Pro"/>
              </a:rPr>
              <a:t>Dr. Frank Lilly</a:t>
            </a:r>
          </a:p>
        </p:txBody>
      </p:sp>
      <p:sp>
        <p:nvSpPr>
          <p:cNvPr id="3" name="Rectangle 2"/>
          <p:cNvSpPr/>
          <p:nvPr/>
        </p:nvSpPr>
        <p:spPr>
          <a:xfrm>
            <a:off x="2194775" y="3968097"/>
            <a:ext cx="2457981" cy="338554"/>
          </a:xfrm>
          <a:prstGeom prst="rect">
            <a:avLst/>
          </a:prstGeom>
        </p:spPr>
        <p:txBody>
          <a:bodyPr wrap="none">
            <a:spAutoFit/>
          </a:bodyPr>
          <a:lstStyle/>
          <a:p>
            <a:pPr lvl="0"/>
            <a:r>
              <a:rPr lang="en-US" sz="1600" b="1" dirty="0">
                <a:solidFill>
                  <a:srgbClr val="0B3D29"/>
                </a:solidFill>
                <a:latin typeface="Myriad Pro"/>
              </a:rPr>
              <a:t>Dr. Alexander Gonzalez</a:t>
            </a:r>
          </a:p>
        </p:txBody>
      </p:sp>
      <p:sp>
        <p:nvSpPr>
          <p:cNvPr id="4" name="Rectangle 3"/>
          <p:cNvSpPr/>
          <p:nvPr/>
        </p:nvSpPr>
        <p:spPr>
          <a:xfrm>
            <a:off x="2267538" y="1788142"/>
            <a:ext cx="6266861" cy="1650452"/>
          </a:xfrm>
          <a:prstGeom prst="rect">
            <a:avLst/>
          </a:prstGeom>
        </p:spPr>
        <p:txBody>
          <a:bodyPr wrap="square">
            <a:spAutoFit/>
          </a:bodyPr>
          <a:lstStyle/>
          <a:p>
            <a:pPr marL="285750" lvl="0" indent="-285750">
              <a:lnSpc>
                <a:spcPct val="150000"/>
              </a:lnSpc>
              <a:spcBef>
                <a:spcPct val="20000"/>
              </a:spcBef>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Recipient of CSUS Outstanding Teaching Award 2012-2013</a:t>
            </a:r>
          </a:p>
          <a:p>
            <a:pPr marL="285750" lvl="0" indent="-285750">
              <a:lnSpc>
                <a:spcPct val="150000"/>
              </a:lnSpc>
              <a:spcBef>
                <a:spcPct val="20000"/>
              </a:spcBef>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Co-Director of Accelerated College Entrance Program and serves the university in numerous capacities</a:t>
            </a:r>
          </a:p>
          <a:p>
            <a:pPr marL="285750" lvl="0" indent="-285750">
              <a:lnSpc>
                <a:spcPct val="150000"/>
              </a:lnSpc>
              <a:spcBef>
                <a:spcPct val="20000"/>
              </a:spcBef>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Areas of Research: Appreciative Inquiry, Creativity and Dual Enrollment</a:t>
            </a:r>
          </a:p>
          <a:p>
            <a:pPr marL="285750" lvl="0" indent="-285750">
              <a:lnSpc>
                <a:spcPct val="150000"/>
              </a:lnSpc>
              <a:spcBef>
                <a:spcPct val="20000"/>
              </a:spcBef>
              <a:buFont typeface="Arial" panose="020B0604020202020204" pitchFamily="34" charset="0"/>
              <a:buChar char="•"/>
              <a:defRPr/>
            </a:pPr>
            <a:r>
              <a:rPr lang="en-US" sz="1250" dirty="0">
                <a:solidFill>
                  <a:srgbClr val="0B3D29"/>
                </a:solidFill>
                <a:latin typeface="Myriad Pro" pitchFamily="34" charset="0"/>
                <a:ea typeface="ＭＳ Ｐゴシック" panose="020B0600070205080204" pitchFamily="34" charset="-128"/>
              </a:rPr>
              <a:t>Ph.D., McGill University</a:t>
            </a:r>
          </a:p>
        </p:txBody>
      </p:sp>
      <p:sp>
        <p:nvSpPr>
          <p:cNvPr id="10" name="Rectangle 9"/>
          <p:cNvSpPr/>
          <p:nvPr/>
        </p:nvSpPr>
        <p:spPr>
          <a:xfrm>
            <a:off x="2282049" y="4413150"/>
            <a:ext cx="6229938" cy="957955"/>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1250" dirty="0">
                <a:solidFill>
                  <a:srgbClr val="0B3D29"/>
                </a:solidFill>
                <a:latin typeface="Myriad Pro"/>
              </a:rPr>
              <a:t>Served as president of CSU Sacramento (2003-2015)</a:t>
            </a:r>
          </a:p>
          <a:p>
            <a:pPr marL="285750" lvl="0" indent="-285750">
              <a:lnSpc>
                <a:spcPct val="150000"/>
              </a:lnSpc>
              <a:buFont typeface="Arial" panose="020B0604020202020204" pitchFamily="34" charset="0"/>
              <a:buChar char="•"/>
            </a:pPr>
            <a:r>
              <a:rPr lang="en-US" sz="1250" dirty="0">
                <a:solidFill>
                  <a:srgbClr val="0B3D29"/>
                </a:solidFill>
                <a:latin typeface="Myriad Pro"/>
              </a:rPr>
              <a:t>Served as president of CSU San Marcos (1997-2003)</a:t>
            </a:r>
          </a:p>
          <a:p>
            <a:pPr marL="285750" lvl="0" indent="-285750">
              <a:lnSpc>
                <a:spcPct val="150000"/>
              </a:lnSpc>
              <a:buFont typeface="Arial" panose="020B0604020202020204" pitchFamily="34" charset="0"/>
              <a:buChar char="•"/>
            </a:pPr>
            <a:r>
              <a:rPr lang="en-US" sz="1250" dirty="0">
                <a:solidFill>
                  <a:srgbClr val="0B3D29"/>
                </a:solidFill>
                <a:latin typeface="Myriad Pro"/>
              </a:rPr>
              <a:t>Masters &amp; Ph.D., UC Santa Cruz</a:t>
            </a:r>
          </a:p>
        </p:txBody>
      </p:sp>
      <p:pic>
        <p:nvPicPr>
          <p:cNvPr id="11" name="Picture 10">
            <a:extLst>
              <a:ext uri="{FF2B5EF4-FFF2-40B4-BE49-F238E27FC236}">
                <a16:creationId xmlns:a16="http://schemas.microsoft.com/office/drawing/2014/main" id="{664DC013-DE0C-8D4A-A948-661398A96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93" y="3850890"/>
            <a:ext cx="1383365" cy="1733007"/>
          </a:xfrm>
          <a:prstGeom prst="rect">
            <a:avLst/>
          </a:prstGeom>
        </p:spPr>
      </p:pic>
    </p:spTree>
    <p:extLst>
      <p:ext uri="{BB962C8B-B14F-4D97-AF65-F5344CB8AC3E}">
        <p14:creationId xmlns:p14="http://schemas.microsoft.com/office/powerpoint/2010/main" val="3834804011"/>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spd="slow" advTm="3112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4" y="0"/>
            <a:ext cx="9192524" cy="7086600"/>
          </a:xfrm>
          <a:prstGeom prst="rect">
            <a:avLst/>
          </a:prstGeom>
        </p:spPr>
      </p:pic>
    </p:spTree>
    <p:extLst>
      <p:ext uri="{BB962C8B-B14F-4D97-AF65-F5344CB8AC3E}">
        <p14:creationId xmlns:p14="http://schemas.microsoft.com/office/powerpoint/2010/main" val="193909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88925"/>
            <a:ext cx="8229600" cy="1066800"/>
          </a:xfrm>
        </p:spPr>
        <p:txBody>
          <a:bodyPr>
            <a:normAutofit fontScale="90000"/>
          </a:bodyPr>
          <a:lstStyle/>
          <a:p>
            <a:r>
              <a:rPr lang="en-US" dirty="0"/>
              <a:t>Notable professional accomplishments</a:t>
            </a:r>
          </a:p>
        </p:txBody>
      </p:sp>
      <p:sp>
        <p:nvSpPr>
          <p:cNvPr id="16" name="Rectangle 15"/>
          <p:cNvSpPr/>
          <p:nvPr/>
        </p:nvSpPr>
        <p:spPr>
          <a:xfrm>
            <a:off x="211307" y="4200392"/>
            <a:ext cx="2170521" cy="1046440"/>
          </a:xfrm>
          <a:prstGeom prst="rect">
            <a:avLst/>
          </a:prstGeom>
        </p:spPr>
        <p:txBody>
          <a:bodyPr wrap="square">
            <a:spAutoFit/>
          </a:bodyPr>
          <a:lstStyle/>
          <a:p>
            <a:pPr algn="ctr"/>
            <a:r>
              <a:rPr lang="en-US" sz="1400" b="1" dirty="0">
                <a:solidFill>
                  <a:schemeClr val="accent2"/>
                </a:solidFill>
              </a:rPr>
              <a:t>Dr. Jeffrey </a:t>
            </a:r>
            <a:r>
              <a:rPr lang="en-US" sz="1400" b="1" dirty="0" err="1">
                <a:solidFill>
                  <a:schemeClr val="accent2"/>
                </a:solidFill>
              </a:rPr>
              <a:t>Mrizek</a:t>
            </a:r>
            <a:r>
              <a:rPr lang="en-US" sz="1400" b="1" dirty="0">
                <a:solidFill>
                  <a:schemeClr val="accent2"/>
                </a:solidFill>
              </a:rPr>
              <a:t>:</a:t>
            </a:r>
            <a:endParaRPr lang="en-US" sz="1400" dirty="0">
              <a:solidFill>
                <a:schemeClr val="accent2"/>
              </a:solidFill>
            </a:endParaRPr>
          </a:p>
          <a:p>
            <a:pPr algn="ctr"/>
            <a:r>
              <a:rPr lang="en-US" sz="1200" dirty="0">
                <a:solidFill>
                  <a:schemeClr val="accent2"/>
                </a:solidFill>
              </a:rPr>
              <a:t>Dean of Career Technical Education, CA Community College Chancellor's Office</a:t>
            </a:r>
          </a:p>
          <a:p>
            <a:pPr algn="ctr"/>
            <a:r>
              <a:rPr lang="en-US" sz="1200" i="1" dirty="0">
                <a:solidFill>
                  <a:schemeClr val="accent2"/>
                </a:solidFill>
              </a:rPr>
              <a:t>Cohort 7</a:t>
            </a:r>
          </a:p>
        </p:txBody>
      </p:sp>
      <p:sp>
        <p:nvSpPr>
          <p:cNvPr id="9" name="Rectangle 8"/>
          <p:cNvSpPr/>
          <p:nvPr/>
        </p:nvSpPr>
        <p:spPr>
          <a:xfrm>
            <a:off x="2415695" y="4200392"/>
            <a:ext cx="1828801" cy="861774"/>
          </a:xfrm>
          <a:prstGeom prst="rect">
            <a:avLst/>
          </a:prstGeom>
        </p:spPr>
        <p:txBody>
          <a:bodyPr wrap="square">
            <a:spAutoFit/>
          </a:bodyPr>
          <a:lstStyle/>
          <a:p>
            <a:pPr algn="ctr"/>
            <a:r>
              <a:rPr lang="en-US" sz="1400" b="1" dirty="0">
                <a:solidFill>
                  <a:schemeClr val="accent2"/>
                </a:solidFill>
              </a:rPr>
              <a:t>Dr. Daren </a:t>
            </a:r>
            <a:r>
              <a:rPr lang="en-US" sz="1400" b="1" dirty="0" err="1">
                <a:solidFill>
                  <a:schemeClr val="accent2"/>
                </a:solidFill>
              </a:rPr>
              <a:t>Otten</a:t>
            </a:r>
            <a:r>
              <a:rPr lang="en-US" sz="1400" b="1" dirty="0">
                <a:solidFill>
                  <a:schemeClr val="accent2"/>
                </a:solidFill>
              </a:rPr>
              <a:t>:</a:t>
            </a:r>
            <a:endParaRPr lang="en-US" sz="1400" dirty="0">
              <a:solidFill>
                <a:schemeClr val="accent2"/>
              </a:solidFill>
            </a:endParaRPr>
          </a:p>
          <a:p>
            <a:pPr algn="ctr"/>
            <a:r>
              <a:rPr lang="en-US" sz="1200" dirty="0">
                <a:solidFill>
                  <a:schemeClr val="accent2"/>
                </a:solidFill>
              </a:rPr>
              <a:t>President/Superintendent</a:t>
            </a:r>
            <a:br>
              <a:rPr lang="en-US" sz="1200" dirty="0">
                <a:solidFill>
                  <a:schemeClr val="accent2"/>
                </a:solidFill>
              </a:rPr>
            </a:br>
            <a:r>
              <a:rPr lang="en-US" sz="1200" dirty="0">
                <a:solidFill>
                  <a:schemeClr val="accent2"/>
                </a:solidFill>
              </a:rPr>
              <a:t>Copper Mountain College</a:t>
            </a:r>
          </a:p>
          <a:p>
            <a:pPr algn="ctr"/>
            <a:r>
              <a:rPr lang="en-US" sz="1200" i="1" dirty="0">
                <a:solidFill>
                  <a:schemeClr val="accent2"/>
                </a:solidFill>
              </a:rPr>
              <a:t>Cohort 5</a:t>
            </a:r>
          </a:p>
        </p:txBody>
      </p:sp>
      <p:sp>
        <p:nvSpPr>
          <p:cNvPr id="10" name="Rectangle 9"/>
          <p:cNvSpPr/>
          <p:nvPr/>
        </p:nvSpPr>
        <p:spPr>
          <a:xfrm>
            <a:off x="4436252" y="4184384"/>
            <a:ext cx="2057400" cy="1046440"/>
          </a:xfrm>
          <a:prstGeom prst="rect">
            <a:avLst/>
          </a:prstGeom>
        </p:spPr>
        <p:txBody>
          <a:bodyPr wrap="square">
            <a:spAutoFit/>
          </a:bodyPr>
          <a:lstStyle/>
          <a:p>
            <a:pPr algn="ctr"/>
            <a:r>
              <a:rPr lang="en-US" sz="1400" b="1" dirty="0">
                <a:solidFill>
                  <a:schemeClr val="accent2"/>
                </a:solidFill>
              </a:rPr>
              <a:t>Dr. Erik Cooper</a:t>
            </a:r>
            <a:r>
              <a:rPr lang="en-US" sz="1400" dirty="0">
                <a:solidFill>
                  <a:schemeClr val="accent2"/>
                </a:solidFill>
              </a:rPr>
              <a:t>: </a:t>
            </a:r>
          </a:p>
          <a:p>
            <a:pPr algn="ctr"/>
            <a:r>
              <a:rPr lang="en-US" sz="1200" dirty="0">
                <a:solidFill>
                  <a:schemeClr val="accent2"/>
                </a:solidFill>
              </a:rPr>
              <a:t>Dean of Planning, Research and Resource Development, </a:t>
            </a:r>
          </a:p>
          <a:p>
            <a:pPr algn="ctr"/>
            <a:r>
              <a:rPr lang="en-US" sz="1200" dirty="0">
                <a:solidFill>
                  <a:schemeClr val="accent2"/>
                </a:solidFill>
              </a:rPr>
              <a:t>Sierra College</a:t>
            </a:r>
          </a:p>
          <a:p>
            <a:pPr algn="ctr"/>
            <a:r>
              <a:rPr lang="en-US" sz="1200" i="1" dirty="0">
                <a:solidFill>
                  <a:schemeClr val="accent2"/>
                </a:solidFill>
              </a:rPr>
              <a:t>Cohort 5</a:t>
            </a:r>
          </a:p>
        </p:txBody>
      </p:sp>
      <p:sp>
        <p:nvSpPr>
          <p:cNvPr id="11" name="Rectangle 10"/>
          <p:cNvSpPr/>
          <p:nvPr/>
        </p:nvSpPr>
        <p:spPr>
          <a:xfrm>
            <a:off x="6539950" y="4174020"/>
            <a:ext cx="2322921" cy="861774"/>
          </a:xfrm>
          <a:prstGeom prst="rect">
            <a:avLst/>
          </a:prstGeom>
        </p:spPr>
        <p:txBody>
          <a:bodyPr wrap="square">
            <a:spAutoFit/>
          </a:bodyPr>
          <a:lstStyle/>
          <a:p>
            <a:pPr algn="ctr"/>
            <a:r>
              <a:rPr lang="en-US" sz="1400" b="1" dirty="0">
                <a:solidFill>
                  <a:schemeClr val="accent2"/>
                </a:solidFill>
              </a:rPr>
              <a:t>Dr. </a:t>
            </a:r>
            <a:r>
              <a:rPr lang="en-US" sz="1400" b="1" dirty="0" err="1">
                <a:solidFill>
                  <a:schemeClr val="accent2"/>
                </a:solidFill>
              </a:rPr>
              <a:t>Delmy</a:t>
            </a:r>
            <a:r>
              <a:rPr lang="en-US" sz="1400" b="1" dirty="0">
                <a:solidFill>
                  <a:schemeClr val="accent2"/>
                </a:solidFill>
              </a:rPr>
              <a:t> Spencer:</a:t>
            </a:r>
            <a:endParaRPr lang="en-US" sz="1400" dirty="0">
              <a:solidFill>
                <a:schemeClr val="accent2"/>
              </a:solidFill>
            </a:endParaRPr>
          </a:p>
          <a:p>
            <a:pPr algn="ctr"/>
            <a:r>
              <a:rPr lang="en-US" sz="1200" dirty="0">
                <a:solidFill>
                  <a:schemeClr val="accent2"/>
                </a:solidFill>
              </a:rPr>
              <a:t>Dean of Student Services</a:t>
            </a:r>
          </a:p>
          <a:p>
            <a:pPr algn="ctr"/>
            <a:r>
              <a:rPr lang="en-US" sz="1200" dirty="0">
                <a:solidFill>
                  <a:schemeClr val="accent2"/>
                </a:solidFill>
              </a:rPr>
              <a:t>Yuba College</a:t>
            </a:r>
          </a:p>
          <a:p>
            <a:pPr algn="ctr"/>
            <a:r>
              <a:rPr lang="en-US" sz="1200" i="1" dirty="0">
                <a:solidFill>
                  <a:schemeClr val="accent2"/>
                </a:solidFill>
              </a:rPr>
              <a:t>Cohort 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4" y="2044700"/>
            <a:ext cx="1524589"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056" y="2032000"/>
            <a:ext cx="1544848" cy="1930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792" y="2032000"/>
            <a:ext cx="1544320" cy="193040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194" t="5135" r="7690" b="16817"/>
          <a:stretch/>
        </p:blipFill>
        <p:spPr>
          <a:xfrm>
            <a:off x="6858000" y="2032000"/>
            <a:ext cx="1686822" cy="1930400"/>
          </a:xfrm>
          <a:prstGeom prst="rect">
            <a:avLst/>
          </a:prstGeom>
        </p:spPr>
      </p:pic>
    </p:spTree>
    <p:extLst>
      <p:ext uri="{BB962C8B-B14F-4D97-AF65-F5344CB8AC3E}">
        <p14:creationId xmlns:p14="http://schemas.microsoft.com/office/powerpoint/2010/main" val="176930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3387"/>
            <a:ext cx="1515698" cy="1534933"/>
          </a:xfrm>
          <a:prstGeom prst="rect">
            <a:avLst/>
          </a:prstGeom>
        </p:spPr>
      </p:pic>
      <p:sp>
        <p:nvSpPr>
          <p:cNvPr id="5" name="TextBox 4"/>
          <p:cNvSpPr txBox="1"/>
          <p:nvPr/>
        </p:nvSpPr>
        <p:spPr>
          <a:xfrm>
            <a:off x="2133600" y="751880"/>
            <a:ext cx="6542240" cy="1046440"/>
          </a:xfrm>
          <a:prstGeom prst="rect">
            <a:avLst/>
          </a:prstGeom>
          <a:noFill/>
        </p:spPr>
        <p:txBody>
          <a:bodyPr wrap="none" rtlCol="0">
            <a:spAutoFit/>
          </a:bodyPr>
          <a:lstStyle/>
          <a:p>
            <a:pPr algn="ctr"/>
            <a:r>
              <a:rPr lang="en-US" sz="2200" dirty="0">
                <a:solidFill>
                  <a:schemeClr val="accent6"/>
                </a:solidFill>
              </a:rPr>
              <a:t>Introduction to the Doctorate in Educational Leadership</a:t>
            </a:r>
          </a:p>
          <a:p>
            <a:pPr algn="ctr"/>
            <a:endParaRPr lang="en-US" sz="2000" dirty="0">
              <a:solidFill>
                <a:schemeClr val="accent6"/>
              </a:solidFill>
            </a:endParaRPr>
          </a:p>
          <a:p>
            <a:pPr algn="ctr"/>
            <a:r>
              <a:rPr lang="en-US" sz="2000" u="sng" dirty="0">
                <a:solidFill>
                  <a:schemeClr val="accent6"/>
                </a:solidFill>
                <a:hlinkClick r:id="rId3"/>
              </a:rPr>
              <a:t>https://</a:t>
            </a:r>
            <a:r>
              <a:rPr lang="en-US" sz="2000" u="sng" dirty="0" err="1">
                <a:solidFill>
                  <a:schemeClr val="accent6"/>
                </a:solidFill>
                <a:hlinkClick r:id="rId3"/>
              </a:rPr>
              <a:t>youtu.be</a:t>
            </a:r>
            <a:r>
              <a:rPr lang="en-US" sz="2000" u="sng" dirty="0">
                <a:solidFill>
                  <a:schemeClr val="accent6"/>
                </a:solidFill>
                <a:hlinkClick r:id="rId3"/>
              </a:rPr>
              <a:t>/GOxvLUGk0kQ</a:t>
            </a:r>
            <a:endParaRPr lang="en-US" sz="2000" dirty="0">
              <a:solidFill>
                <a:schemeClr val="accent6"/>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84" y="2590800"/>
            <a:ext cx="4163643" cy="2971800"/>
          </a:xfrm>
          <a:prstGeom prst="rect">
            <a:avLst/>
          </a:prstGeom>
        </p:spPr>
      </p:pic>
    </p:spTree>
    <p:extLst>
      <p:ext uri="{BB962C8B-B14F-4D97-AF65-F5344CB8AC3E}">
        <p14:creationId xmlns:p14="http://schemas.microsoft.com/office/powerpoint/2010/main" val="322451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316" y="685801"/>
            <a:ext cx="8229600" cy="1066800"/>
          </a:xfrm>
        </p:spPr>
        <p:txBody>
          <a:bodyPr>
            <a:normAutofit fontScale="90000"/>
          </a:bodyPr>
          <a:lstStyle/>
          <a:p>
            <a:r>
              <a:rPr lang="en-US" dirty="0"/>
              <a:t>Notable professional accomplishments</a:t>
            </a:r>
          </a:p>
        </p:txBody>
      </p:sp>
      <p:sp>
        <p:nvSpPr>
          <p:cNvPr id="6" name="Rectangle 5"/>
          <p:cNvSpPr/>
          <p:nvPr/>
        </p:nvSpPr>
        <p:spPr>
          <a:xfrm>
            <a:off x="2698151" y="3962400"/>
            <a:ext cx="1853335" cy="1338828"/>
          </a:xfrm>
          <a:prstGeom prst="rect">
            <a:avLst/>
          </a:prstGeom>
        </p:spPr>
        <p:txBody>
          <a:bodyPr wrap="square">
            <a:spAutoFit/>
          </a:bodyPr>
          <a:lstStyle/>
          <a:p>
            <a:pPr marL="45720" indent="0" algn="ctr">
              <a:buNone/>
            </a:pPr>
            <a:r>
              <a:rPr lang="en-US" sz="1400" b="1" dirty="0">
                <a:solidFill>
                  <a:schemeClr val="accent2"/>
                </a:solidFill>
              </a:rPr>
              <a:t>Dr. Viridiana Diaz </a:t>
            </a:r>
          </a:p>
          <a:p>
            <a:pPr marL="45720" indent="0" algn="ctr">
              <a:buNone/>
            </a:pPr>
            <a:r>
              <a:rPr lang="en-US" sz="1100" dirty="0">
                <a:solidFill>
                  <a:schemeClr val="accent2"/>
                </a:solidFill>
              </a:rPr>
              <a:t>Assistant Vice President, Strategic Diversity Initiatives, and Director, College Migrant Assistance Program, Sacramento State </a:t>
            </a:r>
            <a:r>
              <a:rPr lang="en-US" sz="1100" i="1" dirty="0">
                <a:solidFill>
                  <a:schemeClr val="accent2"/>
                </a:solidFill>
              </a:rPr>
              <a:t>Cohor</a:t>
            </a:r>
            <a:r>
              <a:rPr lang="en-US" sz="1200" i="1" dirty="0">
                <a:solidFill>
                  <a:schemeClr val="accent2"/>
                </a:solidFill>
              </a:rPr>
              <a:t>t 3</a:t>
            </a:r>
          </a:p>
        </p:txBody>
      </p:sp>
      <p:sp>
        <p:nvSpPr>
          <p:cNvPr id="8" name="Rectangle 7"/>
          <p:cNvSpPr/>
          <p:nvPr/>
        </p:nvSpPr>
        <p:spPr>
          <a:xfrm>
            <a:off x="442743" y="3982760"/>
            <a:ext cx="1828800" cy="1046440"/>
          </a:xfrm>
          <a:prstGeom prst="rect">
            <a:avLst/>
          </a:prstGeom>
        </p:spPr>
        <p:txBody>
          <a:bodyPr wrap="square">
            <a:spAutoFit/>
          </a:bodyPr>
          <a:lstStyle/>
          <a:p>
            <a:pPr algn="ctr"/>
            <a:r>
              <a:rPr lang="en-US" sz="1400" b="1" dirty="0">
                <a:solidFill>
                  <a:schemeClr val="accent2"/>
                </a:solidFill>
              </a:rPr>
              <a:t>Dr. Jenni Murphy</a:t>
            </a:r>
          </a:p>
          <a:p>
            <a:pPr algn="ctr"/>
            <a:r>
              <a:rPr lang="en-US" sz="1200" dirty="0">
                <a:solidFill>
                  <a:schemeClr val="accent2"/>
                </a:solidFill>
              </a:rPr>
              <a:t>Dean, College of Continuing Education, Sacramento State</a:t>
            </a:r>
          </a:p>
          <a:p>
            <a:pPr algn="ctr"/>
            <a:r>
              <a:rPr lang="en-US" sz="1200" i="1" dirty="0">
                <a:solidFill>
                  <a:schemeClr val="accent2"/>
                </a:solidFill>
              </a:rPr>
              <a:t>Cohort 3</a:t>
            </a:r>
          </a:p>
        </p:txBody>
      </p:sp>
      <p:sp>
        <p:nvSpPr>
          <p:cNvPr id="11" name="Rectangle 10"/>
          <p:cNvSpPr/>
          <p:nvPr/>
        </p:nvSpPr>
        <p:spPr>
          <a:xfrm>
            <a:off x="5027942" y="3982760"/>
            <a:ext cx="1643045" cy="1046440"/>
          </a:xfrm>
          <a:prstGeom prst="rect">
            <a:avLst/>
          </a:prstGeom>
        </p:spPr>
        <p:txBody>
          <a:bodyPr wrap="square">
            <a:spAutoFit/>
          </a:bodyPr>
          <a:lstStyle/>
          <a:p>
            <a:pPr algn="ctr"/>
            <a:r>
              <a:rPr lang="en-US" sz="1400" b="1" dirty="0">
                <a:solidFill>
                  <a:schemeClr val="accent2"/>
                </a:solidFill>
              </a:rPr>
              <a:t>Dr. Daryl Camp</a:t>
            </a:r>
          </a:p>
          <a:p>
            <a:pPr algn="ctr"/>
            <a:r>
              <a:rPr lang="en-US" sz="1200" dirty="0">
                <a:solidFill>
                  <a:schemeClr val="accent2"/>
                </a:solidFill>
              </a:rPr>
              <a:t>Superintendent, </a:t>
            </a:r>
          </a:p>
          <a:p>
            <a:pPr algn="ctr"/>
            <a:r>
              <a:rPr lang="en-US" sz="1200" dirty="0">
                <a:solidFill>
                  <a:schemeClr val="accent2"/>
                </a:solidFill>
              </a:rPr>
              <a:t>San Lorenzo Unified School District</a:t>
            </a:r>
          </a:p>
          <a:p>
            <a:pPr algn="ctr"/>
            <a:r>
              <a:rPr lang="en-US" sz="1200" i="1" dirty="0">
                <a:solidFill>
                  <a:schemeClr val="accent2"/>
                </a:solidFill>
              </a:rPr>
              <a:t>Cohort 4</a:t>
            </a:r>
          </a:p>
        </p:txBody>
      </p:sp>
      <p:sp>
        <p:nvSpPr>
          <p:cNvPr id="13" name="Rectangle 12"/>
          <p:cNvSpPr/>
          <p:nvPr/>
        </p:nvSpPr>
        <p:spPr>
          <a:xfrm>
            <a:off x="6858000" y="3982760"/>
            <a:ext cx="2084378" cy="1215717"/>
          </a:xfrm>
          <a:prstGeom prst="rect">
            <a:avLst/>
          </a:prstGeom>
        </p:spPr>
        <p:txBody>
          <a:bodyPr wrap="square">
            <a:spAutoFit/>
          </a:bodyPr>
          <a:lstStyle/>
          <a:p>
            <a:pPr algn="ctr"/>
            <a:r>
              <a:rPr lang="en-US" sz="1400" b="1" dirty="0">
                <a:solidFill>
                  <a:schemeClr val="accent2"/>
                </a:solidFill>
              </a:rPr>
              <a:t>Dr. Eva </a:t>
            </a:r>
            <a:r>
              <a:rPr lang="en-US" sz="1400" b="1" dirty="0" err="1">
                <a:solidFill>
                  <a:schemeClr val="accent2"/>
                </a:solidFill>
              </a:rPr>
              <a:t>Munguía</a:t>
            </a:r>
            <a:endParaRPr lang="en-US" sz="1400" b="1" dirty="0">
              <a:solidFill>
                <a:schemeClr val="accent2"/>
              </a:solidFill>
            </a:endParaRPr>
          </a:p>
          <a:p>
            <a:pPr algn="ctr"/>
            <a:r>
              <a:rPr lang="en-US" sz="1200" dirty="0">
                <a:solidFill>
                  <a:schemeClr val="accent2"/>
                </a:solidFill>
              </a:rPr>
              <a:t>Dean, Counseling</a:t>
            </a:r>
          </a:p>
          <a:p>
            <a:pPr algn="ctr"/>
            <a:r>
              <a:rPr lang="en-US" sz="1200" dirty="0">
                <a:solidFill>
                  <a:schemeClr val="accent2"/>
                </a:solidFill>
              </a:rPr>
              <a:t>and Student Success, </a:t>
            </a:r>
          </a:p>
          <a:p>
            <a:pPr algn="ctr"/>
            <a:r>
              <a:rPr lang="en-US" sz="1200" dirty="0">
                <a:solidFill>
                  <a:schemeClr val="accent2"/>
                </a:solidFill>
              </a:rPr>
              <a:t>Ohlone College</a:t>
            </a:r>
          </a:p>
          <a:p>
            <a:pPr algn="ctr"/>
            <a:r>
              <a:rPr lang="en-US" sz="1200" i="1" dirty="0">
                <a:solidFill>
                  <a:schemeClr val="accent2"/>
                </a:solidFill>
              </a:rPr>
              <a:t>Cohort 2</a:t>
            </a:r>
          </a:p>
          <a:p>
            <a:pPr algn="ctr"/>
            <a:endParaRPr lang="en-US" sz="1100" dirty="0">
              <a:solidFill>
                <a:schemeClr val="accent2"/>
              </a:solidFill>
            </a:endParaRPr>
          </a:p>
        </p:txBody>
      </p:sp>
      <p:pic>
        <p:nvPicPr>
          <p:cNvPr id="7" name="Picture 6"/>
          <p:cNvPicPr>
            <a:picLocks noChangeAspect="1"/>
          </p:cNvPicPr>
          <p:nvPr/>
        </p:nvPicPr>
        <p:blipFill rotWithShape="1">
          <a:blip r:embed="rId3"/>
          <a:srcRect b="10630"/>
          <a:stretch/>
        </p:blipFill>
        <p:spPr>
          <a:xfrm>
            <a:off x="2870007" y="1754229"/>
            <a:ext cx="1530736" cy="2055771"/>
          </a:xfrm>
          <a:prstGeom prst="rect">
            <a:avLst/>
          </a:prstGeom>
        </p:spPr>
      </p:pic>
      <p:pic>
        <p:nvPicPr>
          <p:cNvPr id="12" name="Picture 11">
            <a:extLst>
              <a:ext uri="{FF2B5EF4-FFF2-40B4-BE49-F238E27FC236}">
                <a16:creationId xmlns:a16="http://schemas.microsoft.com/office/drawing/2014/main" id="{30493D0C-E177-B24D-8077-67AAEFEC9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82" y="1756128"/>
            <a:ext cx="1655834" cy="2037950"/>
          </a:xfrm>
          <a:prstGeom prst="rect">
            <a:avLst/>
          </a:prstGeom>
        </p:spPr>
      </p:pic>
      <p:pic>
        <p:nvPicPr>
          <p:cNvPr id="17" name="Picture 16">
            <a:extLst>
              <a:ext uri="{FF2B5EF4-FFF2-40B4-BE49-F238E27FC236}">
                <a16:creationId xmlns:a16="http://schemas.microsoft.com/office/drawing/2014/main" id="{62D3D273-8E90-0F41-86A6-77516CB61464}"/>
              </a:ext>
            </a:extLst>
          </p:cNvPr>
          <p:cNvPicPr>
            <a:picLocks noChangeAspect="1"/>
          </p:cNvPicPr>
          <p:nvPr/>
        </p:nvPicPr>
        <p:blipFill rotWithShape="1">
          <a:blip r:embed="rId5"/>
          <a:srcRect l="31804" t="-1201" r="22000" b="3361"/>
          <a:stretch/>
        </p:blipFill>
        <p:spPr>
          <a:xfrm>
            <a:off x="4911619" y="1744604"/>
            <a:ext cx="1539546" cy="2037950"/>
          </a:xfrm>
          <a:prstGeom prst="rect">
            <a:avLst/>
          </a:prstGeom>
        </p:spPr>
      </p:pic>
      <p:pic>
        <p:nvPicPr>
          <p:cNvPr id="18" name="Picture 17">
            <a:extLst>
              <a:ext uri="{FF2B5EF4-FFF2-40B4-BE49-F238E27FC236}">
                <a16:creationId xmlns:a16="http://schemas.microsoft.com/office/drawing/2014/main" id="{B1668144-59DC-F649-B646-1F0D7EEC6362}"/>
              </a:ext>
            </a:extLst>
          </p:cNvPr>
          <p:cNvPicPr>
            <a:picLocks noChangeAspect="1"/>
          </p:cNvPicPr>
          <p:nvPr/>
        </p:nvPicPr>
        <p:blipFill rotWithShape="1">
          <a:blip r:embed="rId6">
            <a:extLst>
              <a:ext uri="{28A0092B-C50C-407E-A947-70E740481C1C}">
                <a14:useLocalDpi xmlns:a14="http://schemas.microsoft.com/office/drawing/2010/main" val="0"/>
              </a:ext>
            </a:extLst>
          </a:blip>
          <a:srcRect r="11248"/>
          <a:stretch/>
        </p:blipFill>
        <p:spPr>
          <a:xfrm>
            <a:off x="7010400" y="1761470"/>
            <a:ext cx="1539547" cy="2012214"/>
          </a:xfrm>
          <a:prstGeom prst="rect">
            <a:avLst/>
          </a:prstGeom>
        </p:spPr>
      </p:pic>
    </p:spTree>
    <p:extLst>
      <p:ext uri="{BB962C8B-B14F-4D97-AF65-F5344CB8AC3E}">
        <p14:creationId xmlns:p14="http://schemas.microsoft.com/office/powerpoint/2010/main" val="194519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83558059"/>
              </p:ext>
            </p:extLst>
          </p:nvPr>
        </p:nvGraphicFramePr>
        <p:xfrm>
          <a:off x="879836" y="914400"/>
          <a:ext cx="7551470" cy="62618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06730" y="381000"/>
            <a:ext cx="7200561" cy="646331"/>
          </a:xfrm>
          <a:prstGeom prst="rect">
            <a:avLst/>
          </a:prstGeom>
          <a:noFill/>
        </p:spPr>
        <p:txBody>
          <a:bodyPr wrap="none" rtlCol="0">
            <a:spAutoFit/>
          </a:bodyPr>
          <a:lstStyle/>
          <a:p>
            <a:pPr algn="ctr"/>
            <a:r>
              <a:rPr lang="en-US" sz="3600" b="1" dirty="0">
                <a:latin typeface="+mj-lt"/>
              </a:rPr>
              <a:t>STUDENT INFORMATION BY GENDER</a:t>
            </a:r>
          </a:p>
        </p:txBody>
      </p:sp>
      <p:sp>
        <p:nvSpPr>
          <p:cNvPr id="3" name="Text Placeholder 2"/>
          <p:cNvSpPr>
            <a:spLocks noGrp="1"/>
          </p:cNvSpPr>
          <p:nvPr>
            <p:ph type="body" idx="1"/>
          </p:nvPr>
        </p:nvSpPr>
        <p:spPr>
          <a:xfrm>
            <a:off x="5562600" y="1371600"/>
            <a:ext cx="3240087" cy="783418"/>
          </a:xfrm>
        </p:spPr>
        <p:txBody>
          <a:bodyPr>
            <a:noAutofit/>
          </a:bodyPr>
          <a:lstStyle/>
          <a:p>
            <a:endParaRPr lang="en-US" sz="1600" dirty="0"/>
          </a:p>
          <a:p>
            <a:endParaRPr lang="en-US" sz="1600" dirty="0">
              <a:solidFill>
                <a:schemeClr val="tx1"/>
              </a:solidFill>
            </a:endParaRPr>
          </a:p>
          <a:p>
            <a:pPr algn="ctr"/>
            <a:r>
              <a:rPr lang="en-US" sz="2000" dirty="0">
                <a:solidFill>
                  <a:schemeClr val="tx1"/>
                </a:solidFill>
              </a:rPr>
              <a:t>Student Information</a:t>
            </a:r>
          </a:p>
          <a:p>
            <a:pPr algn="ctr"/>
            <a:r>
              <a:rPr lang="en-US" sz="2000" dirty="0">
                <a:solidFill>
                  <a:schemeClr val="tx1"/>
                </a:solidFill>
              </a:rPr>
              <a:t> Cohorts 1-12</a:t>
            </a:r>
          </a:p>
        </p:txBody>
      </p:sp>
    </p:spTree>
    <p:extLst>
      <p:ext uri="{BB962C8B-B14F-4D97-AF65-F5344CB8AC3E}">
        <p14:creationId xmlns:p14="http://schemas.microsoft.com/office/powerpoint/2010/main" val="214305513"/>
      </p:ext>
    </p:extLst>
  </p:cSld>
  <p:clrMapOvr>
    <a:masterClrMapping/>
  </p:clrMapOvr>
  <mc:AlternateContent xmlns:mc="http://schemas.openxmlformats.org/markup-compatibility/2006" xmlns:p14="http://schemas.microsoft.com/office/powerpoint/2010/main">
    <mc:Choice Requires="p14">
      <p:transition spd="slow" p14:dur="2000" advTm="30726"/>
    </mc:Choice>
    <mc:Fallback xmlns="">
      <p:transition spd="slow" advTm="3072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480210"/>
            <a:ext cx="6096000" cy="646331"/>
          </a:xfrm>
          <a:prstGeom prst="rect">
            <a:avLst/>
          </a:prstGeom>
          <a:noFill/>
        </p:spPr>
        <p:txBody>
          <a:bodyPr wrap="square" rtlCol="0">
            <a:spAutoFit/>
          </a:bodyPr>
          <a:lstStyle/>
          <a:p>
            <a:pPr algn="ctr"/>
            <a:r>
              <a:rPr lang="en-US" sz="3600" b="1" dirty="0">
                <a:solidFill>
                  <a:schemeClr val="tx2"/>
                </a:solidFill>
                <a:latin typeface="+mj-lt"/>
              </a:rPr>
              <a:t>STUDENT EMPHASIS</a:t>
            </a:r>
          </a:p>
        </p:txBody>
      </p:sp>
      <p:sp>
        <p:nvSpPr>
          <p:cNvPr id="6" name="Right Arrow 5"/>
          <p:cNvSpPr/>
          <p:nvPr/>
        </p:nvSpPr>
        <p:spPr>
          <a:xfrm>
            <a:off x="304800" y="5806440"/>
            <a:ext cx="1905000" cy="74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Alumni Perspective </a:t>
            </a:r>
          </a:p>
        </p:txBody>
      </p:sp>
      <p:sp>
        <p:nvSpPr>
          <p:cNvPr id="9" name="Rounded Rectangular Callout 8"/>
          <p:cNvSpPr/>
          <p:nvPr/>
        </p:nvSpPr>
        <p:spPr>
          <a:xfrm>
            <a:off x="2438400" y="5884164"/>
            <a:ext cx="6553200" cy="591312"/>
          </a:xfrm>
          <a:prstGeom prst="wedgeRoundRectCallout">
            <a:avLst>
              <a:gd name="adj1" fmla="val -20833"/>
              <a:gd name="adj2" fmla="val 70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100" b="1" i="1" dirty="0">
                <a:solidFill>
                  <a:schemeClr val="tx1"/>
                </a:solidFill>
              </a:rPr>
              <a:t>“The cohort is the reason I went into the Ed.D. program at CSUS and it is the reason I graduated with my doctorate. I could not have done it without my cohort.”</a:t>
            </a:r>
          </a:p>
        </p:txBody>
      </p:sp>
      <p:graphicFrame>
        <p:nvGraphicFramePr>
          <p:cNvPr id="11" name="Chart 10"/>
          <p:cNvGraphicFramePr>
            <a:graphicFrameLocks/>
          </p:cNvGraphicFramePr>
          <p:nvPr>
            <p:extLst>
              <p:ext uri="{D42A27DB-BD31-4B8C-83A1-F6EECF244321}">
                <p14:modId xmlns:p14="http://schemas.microsoft.com/office/powerpoint/2010/main" val="3532918061"/>
              </p:ext>
            </p:extLst>
          </p:nvPr>
        </p:nvGraphicFramePr>
        <p:xfrm>
          <a:off x="533400" y="914400"/>
          <a:ext cx="80772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idx="1"/>
          </p:nvPr>
        </p:nvSpPr>
        <p:spPr>
          <a:xfrm>
            <a:off x="6324600" y="989076"/>
            <a:ext cx="2173287" cy="859618"/>
          </a:xfrm>
        </p:spPr>
        <p:txBody>
          <a:bodyPr>
            <a:noAutofit/>
          </a:bodyPr>
          <a:lstStyle/>
          <a:p>
            <a:pPr algn="ctr"/>
            <a:r>
              <a:rPr lang="en-US" sz="2000" dirty="0">
                <a:solidFill>
                  <a:schemeClr val="tx1"/>
                </a:solidFill>
              </a:rPr>
              <a:t>Student Emphasis </a:t>
            </a:r>
          </a:p>
          <a:p>
            <a:pPr algn="ctr"/>
            <a:r>
              <a:rPr lang="en-US" sz="2000" dirty="0">
                <a:solidFill>
                  <a:schemeClr val="tx1"/>
                </a:solidFill>
              </a:rPr>
              <a:t>Cohorts 1-12</a:t>
            </a:r>
          </a:p>
        </p:txBody>
      </p:sp>
    </p:spTree>
    <p:extLst>
      <p:ext uri="{BB962C8B-B14F-4D97-AF65-F5344CB8AC3E}">
        <p14:creationId xmlns:p14="http://schemas.microsoft.com/office/powerpoint/2010/main" val="2664877099"/>
      </p:ext>
    </p:extLst>
  </p:cSld>
  <p:clrMapOvr>
    <a:masterClrMapping/>
  </p:clrMapOvr>
  <mc:AlternateContent xmlns:mc="http://schemas.openxmlformats.org/markup-compatibility/2006" xmlns:p14="http://schemas.microsoft.com/office/powerpoint/2010/main">
    <mc:Choice Requires="p14">
      <p:transition spd="slow" p14:dur="2000" advTm="31645"/>
    </mc:Choice>
    <mc:Fallback xmlns="">
      <p:transition spd="slow" advTm="31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tgtEl>
                                          <p:spTgt spid="9">
                                            <p:bg/>
                                          </p:spTgt>
                                        </p:tgtEl>
                                      </p:cBhvr>
                                    </p:animEffect>
                                    <p:anim calcmode="lin" valueType="num">
                                      <p:cBhvr>
                                        <p:cTn id="19" dur="1000" fill="hold"/>
                                        <p:tgtEl>
                                          <p:spTgt spid="9">
                                            <p:bg/>
                                          </p:spTgt>
                                        </p:tgtEl>
                                        <p:attrNameLst>
                                          <p:attrName>ppt_x</p:attrName>
                                        </p:attrNameLst>
                                      </p:cBhvr>
                                      <p:tavLst>
                                        <p:tav tm="0">
                                          <p:val>
                                            <p:strVal val="#ppt_x"/>
                                          </p:val>
                                        </p:tav>
                                        <p:tav tm="100000">
                                          <p:val>
                                            <p:strVal val="#ppt_x"/>
                                          </p:val>
                                        </p:tav>
                                      </p:tavLst>
                                    </p:anim>
                                    <p:anim calcmode="lin" valueType="num">
                                      <p:cBhvr>
                                        <p:cTn id="20" dur="1000" fill="hold"/>
                                        <p:tgtEl>
                                          <p:spTgt spid="9">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9"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0" y="962915"/>
            <a:ext cx="3011487" cy="866430"/>
          </a:xfrm>
        </p:spPr>
        <p:txBody>
          <a:bodyPr>
            <a:noAutofit/>
          </a:bodyPr>
          <a:lstStyle/>
          <a:p>
            <a:pPr algn="ctr"/>
            <a:endParaRPr lang="en-US" dirty="0">
              <a:solidFill>
                <a:schemeClr val="tx1"/>
              </a:solidFill>
            </a:endParaRPr>
          </a:p>
          <a:p>
            <a:pPr algn="ctr"/>
            <a:r>
              <a:rPr lang="en-US" dirty="0">
                <a:solidFill>
                  <a:schemeClr val="tx1"/>
                </a:solidFill>
              </a:rPr>
              <a:t>Student Emphasis</a:t>
            </a:r>
          </a:p>
          <a:p>
            <a:pPr algn="ctr"/>
            <a:r>
              <a:rPr lang="en-US" dirty="0">
                <a:solidFill>
                  <a:schemeClr val="tx1"/>
                </a:solidFill>
              </a:rPr>
              <a:t>Cohorts 1-12</a:t>
            </a:r>
          </a:p>
        </p:txBody>
      </p:sp>
      <p:sp>
        <p:nvSpPr>
          <p:cNvPr id="7" name="TextBox 6"/>
          <p:cNvSpPr txBox="1"/>
          <p:nvPr/>
        </p:nvSpPr>
        <p:spPr>
          <a:xfrm>
            <a:off x="304800" y="304800"/>
            <a:ext cx="8305800" cy="646331"/>
          </a:xfrm>
          <a:prstGeom prst="rect">
            <a:avLst/>
          </a:prstGeom>
          <a:noFill/>
        </p:spPr>
        <p:txBody>
          <a:bodyPr wrap="square" rtlCol="0">
            <a:spAutoFit/>
          </a:bodyPr>
          <a:lstStyle/>
          <a:p>
            <a:pPr algn="ctr"/>
            <a:r>
              <a:rPr lang="en-US" sz="3600" b="1" dirty="0">
                <a:solidFill>
                  <a:schemeClr val="tx2"/>
                </a:solidFill>
                <a:latin typeface="+mj-lt"/>
              </a:rPr>
              <a:t>STUDENT EMPHASIS BY GENDER</a:t>
            </a:r>
          </a:p>
        </p:txBody>
      </p:sp>
      <p:graphicFrame>
        <p:nvGraphicFramePr>
          <p:cNvPr id="5" name="Chart 4"/>
          <p:cNvGraphicFramePr>
            <a:graphicFrameLocks/>
          </p:cNvGraphicFramePr>
          <p:nvPr>
            <p:extLst>
              <p:ext uri="{D42A27DB-BD31-4B8C-83A1-F6EECF244321}">
                <p14:modId xmlns:p14="http://schemas.microsoft.com/office/powerpoint/2010/main" val="1485442823"/>
              </p:ext>
            </p:extLst>
          </p:nvPr>
        </p:nvGraphicFramePr>
        <p:xfrm>
          <a:off x="801687" y="1524000"/>
          <a:ext cx="7924800" cy="4955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886139"/>
      </p:ext>
    </p:extLst>
  </p:cSld>
  <p:clrMapOvr>
    <a:masterClrMapping/>
  </p:clrMapOvr>
  <mc:AlternateContent xmlns:mc="http://schemas.openxmlformats.org/markup-compatibility/2006" xmlns:p14="http://schemas.microsoft.com/office/powerpoint/2010/main">
    <mc:Choice Requires="p14">
      <p:transition spd="slow" p14:dur="2000" advTm="30554"/>
    </mc:Choice>
    <mc:Fallback xmlns="">
      <p:transition spd="slow" advTm="3055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375D-D72D-4741-B8EE-3A0B671E32BF}"/>
              </a:ext>
            </a:extLst>
          </p:cNvPr>
          <p:cNvSpPr txBox="1">
            <a:spLocks/>
          </p:cNvSpPr>
          <p:nvPr/>
        </p:nvSpPr>
        <p:spPr>
          <a:xfrm>
            <a:off x="762000" y="457200"/>
            <a:ext cx="7772400" cy="588182"/>
          </a:xfrm>
          <a:prstGeom prst="rect">
            <a:avLst/>
          </a:prstGeom>
        </p:spPr>
        <p:txBody>
          <a:bodyPr>
            <a:noAutofit/>
          </a:bodyPr>
          <a:lstStyle>
            <a:lvl1pPr algn="ctr" defTabSz="457200" rtl="0" eaLnBrk="1" latinLnBrk="0" hangingPunct="1">
              <a:spcBef>
                <a:spcPct val="0"/>
              </a:spcBef>
              <a:buNone/>
              <a:defRPr sz="4400" kern="1200">
                <a:solidFill>
                  <a:srgbClr val="B6A771"/>
                </a:solidFill>
                <a:latin typeface="+mj-lt"/>
                <a:ea typeface="+mj-ea"/>
                <a:cs typeface="+mj-cs"/>
              </a:defRPr>
            </a:lvl1pPr>
          </a:lstStyle>
          <a:p>
            <a:r>
              <a:rPr lang="en-US" b="1" dirty="0">
                <a:solidFill>
                  <a:schemeClr val="tx1"/>
                </a:solidFill>
              </a:rPr>
              <a:t>STUDENT DEMOGRAPHICS</a:t>
            </a:r>
          </a:p>
        </p:txBody>
      </p:sp>
      <p:pic>
        <p:nvPicPr>
          <p:cNvPr id="6" name="Picture 5">
            <a:extLst>
              <a:ext uri="{FF2B5EF4-FFF2-40B4-BE49-F238E27FC236}">
                <a16:creationId xmlns:a16="http://schemas.microsoft.com/office/drawing/2014/main" id="{8FEFA41D-6AA6-4F4B-8471-DC768B511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14" y="1295400"/>
            <a:ext cx="7955036" cy="4051300"/>
          </a:xfrm>
          <a:prstGeom prst="rect">
            <a:avLst/>
          </a:prstGeom>
        </p:spPr>
      </p:pic>
    </p:spTree>
    <p:extLst>
      <p:ext uri="{BB962C8B-B14F-4D97-AF65-F5344CB8AC3E}">
        <p14:creationId xmlns:p14="http://schemas.microsoft.com/office/powerpoint/2010/main" val="27608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594"/>
            <a:ext cx="7772400" cy="808598"/>
          </a:xfrm>
        </p:spPr>
        <p:txBody>
          <a:bodyPr/>
          <a:lstStyle/>
          <a:p>
            <a:r>
              <a:rPr lang="en-US" dirty="0"/>
              <a:t>Ed.D. Student Enrollment</a:t>
            </a:r>
          </a:p>
        </p:txBody>
      </p:sp>
      <p:sp>
        <p:nvSpPr>
          <p:cNvPr id="5" name="Explosion 2 4"/>
          <p:cNvSpPr/>
          <p:nvPr/>
        </p:nvSpPr>
        <p:spPr>
          <a:xfrm rot="2264818">
            <a:off x="6027188" y="1363220"/>
            <a:ext cx="2893836" cy="30050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2409102"/>
            <a:ext cx="2514600" cy="923330"/>
          </a:xfrm>
          <a:prstGeom prst="rect">
            <a:avLst/>
          </a:prstGeom>
          <a:noFill/>
        </p:spPr>
        <p:txBody>
          <a:bodyPr wrap="square" rtlCol="0">
            <a:spAutoFit/>
          </a:bodyPr>
          <a:lstStyle/>
          <a:p>
            <a:pPr algn="ctr"/>
            <a:r>
              <a:rPr lang="en-US" dirty="0"/>
              <a:t>Average number of students in a cohort:</a:t>
            </a:r>
          </a:p>
          <a:p>
            <a:pPr algn="ctr"/>
            <a:r>
              <a:rPr lang="en-US" dirty="0"/>
              <a:t>18</a:t>
            </a:r>
          </a:p>
        </p:txBody>
      </p:sp>
      <p:sp>
        <p:nvSpPr>
          <p:cNvPr id="7" name="Right Arrow 6"/>
          <p:cNvSpPr/>
          <p:nvPr/>
        </p:nvSpPr>
        <p:spPr>
          <a:xfrm>
            <a:off x="448056" y="5792724"/>
            <a:ext cx="2209800" cy="74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Alumni Perspective </a:t>
            </a:r>
          </a:p>
        </p:txBody>
      </p:sp>
      <p:sp>
        <p:nvSpPr>
          <p:cNvPr id="9" name="Rounded Rectangular Callout 8"/>
          <p:cNvSpPr/>
          <p:nvPr/>
        </p:nvSpPr>
        <p:spPr>
          <a:xfrm>
            <a:off x="3078479" y="5951220"/>
            <a:ext cx="5882641" cy="457200"/>
          </a:xfrm>
          <a:prstGeom prst="wedgeRoundRectCallout">
            <a:avLst>
              <a:gd name="adj1" fmla="val -20268"/>
              <a:gd name="adj2" fmla="val 77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“Tremendous program geared toward working professionals with families.”</a:t>
            </a:r>
          </a:p>
        </p:txBody>
      </p:sp>
      <p:graphicFrame>
        <p:nvGraphicFramePr>
          <p:cNvPr id="11" name="Chart 10"/>
          <p:cNvGraphicFramePr/>
          <p:nvPr>
            <p:extLst>
              <p:ext uri="{D42A27DB-BD31-4B8C-83A1-F6EECF244321}">
                <p14:modId xmlns:p14="http://schemas.microsoft.com/office/powerpoint/2010/main" val="463401003"/>
              </p:ext>
            </p:extLst>
          </p:nvPr>
        </p:nvGraphicFramePr>
        <p:xfrm>
          <a:off x="259079" y="1426315"/>
          <a:ext cx="5638800" cy="376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1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tgtEl>
                                          <p:spTgt spid="9">
                                            <p:bg/>
                                          </p:spTgt>
                                        </p:tgtEl>
                                      </p:cBhvr>
                                    </p:animEffect>
                                    <p:anim calcmode="lin" valueType="num">
                                      <p:cBhvr>
                                        <p:cTn id="19" dur="1000" fill="hold"/>
                                        <p:tgtEl>
                                          <p:spTgt spid="9">
                                            <p:bg/>
                                          </p:spTgt>
                                        </p:tgtEl>
                                        <p:attrNameLst>
                                          <p:attrName>ppt_x</p:attrName>
                                        </p:attrNameLst>
                                      </p:cBhvr>
                                      <p:tavLst>
                                        <p:tav tm="0">
                                          <p:val>
                                            <p:strVal val="#ppt_x"/>
                                          </p:val>
                                        </p:tav>
                                        <p:tav tm="100000">
                                          <p:val>
                                            <p:strVal val="#ppt_x"/>
                                          </p:val>
                                        </p:tav>
                                      </p:tavLst>
                                    </p:anim>
                                    <p:anim calcmode="lin" valueType="num">
                                      <p:cBhvr>
                                        <p:cTn id="20" dur="1000" fill="hold"/>
                                        <p:tgtEl>
                                          <p:spTgt spid="9">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12ED-23F9-354F-B661-5DE6CF56505D}"/>
              </a:ext>
            </a:extLst>
          </p:cNvPr>
          <p:cNvSpPr>
            <a:spLocks noGrp="1"/>
          </p:cNvSpPr>
          <p:nvPr>
            <p:ph type="title"/>
          </p:nvPr>
        </p:nvSpPr>
        <p:spPr>
          <a:xfrm>
            <a:off x="685800" y="609600"/>
            <a:ext cx="3163887" cy="511981"/>
          </a:xfrm>
        </p:spPr>
        <p:txBody>
          <a:bodyPr>
            <a:normAutofit fontScale="90000"/>
          </a:bodyPr>
          <a:lstStyle/>
          <a:p>
            <a:r>
              <a:rPr lang="en-US" sz="3200" dirty="0">
                <a:latin typeface="Myriad Pro" panose="020B0503030403020204" pitchFamily="34" charset="0"/>
              </a:rPr>
              <a:t>Tuition &amp; Fees</a:t>
            </a:r>
            <a:br>
              <a:rPr lang="en-US" sz="3200" dirty="0">
                <a:latin typeface="Myriad Pro" panose="020B0503030403020204" pitchFamily="34" charset="0"/>
              </a:rPr>
            </a:br>
            <a:r>
              <a:rPr lang="en-US" sz="1600" b="0" dirty="0">
                <a:latin typeface="Myriad Pro" panose="020B0503030403020204" pitchFamily="34" charset="0"/>
              </a:rPr>
              <a:t>(2020—21 fees TBD)</a:t>
            </a:r>
          </a:p>
        </p:txBody>
      </p:sp>
      <p:sp>
        <p:nvSpPr>
          <p:cNvPr id="3" name="Text Placeholder 2">
            <a:extLst>
              <a:ext uri="{FF2B5EF4-FFF2-40B4-BE49-F238E27FC236}">
                <a16:creationId xmlns:a16="http://schemas.microsoft.com/office/drawing/2014/main" id="{09AB1368-C9D1-A147-B60A-997C9AF043F2}"/>
              </a:ext>
            </a:extLst>
          </p:cNvPr>
          <p:cNvSpPr>
            <a:spLocks noGrp="1"/>
          </p:cNvSpPr>
          <p:nvPr>
            <p:ph type="body" idx="1"/>
          </p:nvPr>
        </p:nvSpPr>
        <p:spPr>
          <a:xfrm>
            <a:off x="381000" y="4343400"/>
            <a:ext cx="3657600" cy="1500187"/>
          </a:xfrm>
        </p:spPr>
        <p:txBody>
          <a:bodyPr>
            <a:noAutofit/>
          </a:bodyPr>
          <a:lstStyle/>
          <a:p>
            <a:r>
              <a:rPr lang="en-US" sz="1400" dirty="0">
                <a:solidFill>
                  <a:schemeClr val="tx2"/>
                </a:solidFill>
                <a:latin typeface="Myriad Pro" panose="020B0503030403020204" pitchFamily="34" charset="0"/>
              </a:rPr>
              <a:t>Fall 2019</a:t>
            </a:r>
            <a:br>
              <a:rPr lang="en-US" sz="1400" dirty="0">
                <a:solidFill>
                  <a:schemeClr val="tx2"/>
                </a:solidFill>
                <a:latin typeface="Myriad Pro" panose="020B0503030403020204" pitchFamily="34" charset="0"/>
              </a:rPr>
            </a:br>
            <a:r>
              <a:rPr lang="en-US" sz="1400" dirty="0">
                <a:solidFill>
                  <a:schemeClr val="tx2"/>
                </a:solidFill>
                <a:latin typeface="Myriad Pro" panose="020B0503030403020204" pitchFamily="34" charset="0"/>
              </a:rPr>
              <a:t>$5,919 + $813 (campus fees) = $6,732</a:t>
            </a:r>
            <a:br>
              <a:rPr lang="en-US" sz="1400" dirty="0">
                <a:solidFill>
                  <a:schemeClr val="tx2"/>
                </a:solidFill>
                <a:latin typeface="Myriad Pro" panose="020B0503030403020204" pitchFamily="34" charset="0"/>
              </a:rPr>
            </a:br>
            <a:br>
              <a:rPr lang="en-US" sz="1400" dirty="0">
                <a:solidFill>
                  <a:schemeClr val="tx2"/>
                </a:solidFill>
                <a:latin typeface="Myriad Pro" panose="020B0503030403020204" pitchFamily="34" charset="0"/>
              </a:rPr>
            </a:br>
            <a:r>
              <a:rPr lang="en-US" sz="1400" dirty="0">
                <a:solidFill>
                  <a:schemeClr val="tx2"/>
                </a:solidFill>
                <a:latin typeface="Myriad Pro" panose="020B0503030403020204" pitchFamily="34" charset="0"/>
              </a:rPr>
              <a:t>Spring 2019</a:t>
            </a:r>
            <a:br>
              <a:rPr lang="en-US" sz="1400" dirty="0">
                <a:solidFill>
                  <a:schemeClr val="tx2"/>
                </a:solidFill>
                <a:latin typeface="Myriad Pro" panose="020B0503030403020204" pitchFamily="34" charset="0"/>
              </a:rPr>
            </a:br>
            <a:r>
              <a:rPr lang="en-US" sz="1400" dirty="0">
                <a:solidFill>
                  <a:schemeClr val="tx2"/>
                </a:solidFill>
                <a:latin typeface="Myriad Pro" panose="020B0503030403020204" pitchFamily="34" charset="0"/>
              </a:rPr>
              <a:t>$5,919 + $813 (campus fees) = $6,732</a:t>
            </a:r>
          </a:p>
          <a:p>
            <a:endParaRPr lang="en-US" sz="1400" dirty="0">
              <a:solidFill>
                <a:schemeClr val="tx2"/>
              </a:solidFill>
              <a:latin typeface="Myriad Pro" panose="020B0503030403020204" pitchFamily="34" charset="0"/>
            </a:endParaRPr>
          </a:p>
          <a:p>
            <a:r>
              <a:rPr lang="en-US" sz="1400" dirty="0">
                <a:solidFill>
                  <a:schemeClr val="tx2"/>
                </a:solidFill>
                <a:latin typeface="Myriad Pro" panose="020B0503030403020204" pitchFamily="34" charset="0"/>
              </a:rPr>
              <a:t>Summer tuition 2019*</a:t>
            </a:r>
            <a:br>
              <a:rPr lang="en-US" sz="1400" dirty="0">
                <a:solidFill>
                  <a:schemeClr val="tx2"/>
                </a:solidFill>
                <a:latin typeface="Myriad Pro" panose="020B0503030403020204" pitchFamily="34" charset="0"/>
              </a:rPr>
            </a:br>
            <a:r>
              <a:rPr lang="en-US" sz="1400" dirty="0">
                <a:solidFill>
                  <a:schemeClr val="tx2"/>
                </a:solidFill>
                <a:latin typeface="Myriad Pro" panose="020B0503030403020204" pitchFamily="34" charset="0"/>
              </a:rPr>
              <a:t>$5,919 + $365 (campus fees) = $6,284</a:t>
            </a:r>
          </a:p>
          <a:p>
            <a:endParaRPr lang="en-US" sz="1400" dirty="0">
              <a:solidFill>
                <a:schemeClr val="tx2"/>
              </a:solidFill>
              <a:latin typeface="Myriad Pro" panose="020B0503030403020204" pitchFamily="34" charset="0"/>
            </a:endParaRPr>
          </a:p>
          <a:p>
            <a:r>
              <a:rPr lang="en-US" sz="1400" dirty="0">
                <a:solidFill>
                  <a:schemeClr val="tx2"/>
                </a:solidFill>
                <a:latin typeface="Myriad Pro" panose="020B0503030403020204" pitchFamily="34" charset="0"/>
              </a:rPr>
              <a:t>Tuition &amp; Fees for 12-month Study</a:t>
            </a:r>
          </a:p>
          <a:p>
            <a:r>
              <a:rPr lang="en-US" sz="1400" dirty="0">
                <a:solidFill>
                  <a:schemeClr val="tx2"/>
                </a:solidFill>
                <a:latin typeface="Myriad Pro" panose="020B0503030403020204" pitchFamily="34" charset="0"/>
              </a:rPr>
              <a:t>$19,748</a:t>
            </a:r>
          </a:p>
          <a:p>
            <a:endParaRPr lang="en-US" sz="1400" dirty="0">
              <a:solidFill>
                <a:schemeClr val="tx2"/>
              </a:solidFill>
              <a:latin typeface="Myriad Pro" panose="020B0503030403020204" pitchFamily="34" charset="0"/>
            </a:endParaRPr>
          </a:p>
          <a:p>
            <a:r>
              <a:rPr lang="en-US" sz="1400" dirty="0">
                <a:solidFill>
                  <a:schemeClr val="tx2"/>
                </a:solidFill>
                <a:latin typeface="Myriad Pro" panose="020B0503030403020204" pitchFamily="34" charset="0"/>
              </a:rPr>
              <a:t>* The doctorate program has a summer session after Years 1 and 2.</a:t>
            </a: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p:txBody>
      </p:sp>
      <p:pic>
        <p:nvPicPr>
          <p:cNvPr id="10" name="Picture 9">
            <a:extLst>
              <a:ext uri="{FF2B5EF4-FFF2-40B4-BE49-F238E27FC236}">
                <a16:creationId xmlns:a16="http://schemas.microsoft.com/office/drawing/2014/main" id="{BCC2A9CB-4000-6B46-9377-88EE135BD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122" y="381000"/>
            <a:ext cx="3304580" cy="4953000"/>
          </a:xfrm>
          <a:prstGeom prst="rect">
            <a:avLst/>
          </a:prstGeom>
        </p:spPr>
      </p:pic>
    </p:spTree>
    <p:extLst>
      <p:ext uri="{BB962C8B-B14F-4D97-AF65-F5344CB8AC3E}">
        <p14:creationId xmlns:p14="http://schemas.microsoft.com/office/powerpoint/2010/main" val="39523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39385B-C449-AC44-B8FA-F3B25F2FE21E}"/>
              </a:ext>
            </a:extLst>
          </p:cNvPr>
          <p:cNvSpPr txBox="1"/>
          <p:nvPr/>
        </p:nvSpPr>
        <p:spPr>
          <a:xfrm>
            <a:off x="533400" y="457200"/>
            <a:ext cx="4648200" cy="5386090"/>
          </a:xfrm>
          <a:prstGeom prst="rect">
            <a:avLst/>
          </a:prstGeom>
          <a:noFill/>
          <a:ln cmpd="dbl">
            <a:noFill/>
          </a:ln>
          <a:effectLst/>
        </p:spPr>
        <p:txBody>
          <a:bodyPr wrap="square" rtlCol="0">
            <a:spAutoFit/>
          </a:bodyPr>
          <a:lstStyle/>
          <a:p>
            <a:pPr algn="ctr"/>
            <a:r>
              <a:rPr lang="en-US" sz="2800" b="1" dirty="0">
                <a:latin typeface="Myriad Pro" panose="020B0503030403020204" pitchFamily="34" charset="0"/>
              </a:rPr>
              <a:t>Funding &amp; Publishing</a:t>
            </a:r>
          </a:p>
          <a:p>
            <a:pPr algn="ctr"/>
            <a:r>
              <a:rPr lang="en-US" sz="2800" b="1" dirty="0">
                <a:latin typeface="Myriad Pro" panose="020B0503030403020204" pitchFamily="34" charset="0"/>
              </a:rPr>
              <a:t>Opportunities</a:t>
            </a:r>
          </a:p>
          <a:p>
            <a:endParaRPr lang="en-US" dirty="0">
              <a:latin typeface="Myriad Pro" panose="020B0503030403020204" pitchFamily="34" charset="0"/>
            </a:endParaRPr>
          </a:p>
          <a:p>
            <a:endParaRPr lang="en-US" dirty="0">
              <a:latin typeface="Myriad Pro" panose="020B0503030403020204" pitchFamily="34" charset="0"/>
            </a:endParaRPr>
          </a:p>
          <a:p>
            <a:pPr marL="285750" indent="-285750">
              <a:buFont typeface="Arial" panose="020B0604020202020204" pitchFamily="34" charset="0"/>
              <a:buChar char="•"/>
            </a:pPr>
            <a:r>
              <a:rPr lang="en-US" dirty="0">
                <a:latin typeface="Myriad Pro" panose="020B0503030403020204" pitchFamily="34" charset="0"/>
              </a:rPr>
              <a:t>Research Assistantships ($6,000/semester)</a:t>
            </a:r>
          </a:p>
          <a:p>
            <a:pPr marL="285750" indent="-285750">
              <a:buFont typeface="Arial" panose="020B0604020202020204" pitchFamily="34" charset="0"/>
              <a:buChar char="•"/>
            </a:pPr>
            <a:endParaRPr lang="en-US" dirty="0">
              <a:latin typeface="Myriad Pro" panose="020B0503030403020204" pitchFamily="34" charset="0"/>
            </a:endParaRPr>
          </a:p>
          <a:p>
            <a:pPr marL="285750" indent="-285750">
              <a:buFont typeface="Arial" panose="020B0604020202020204" pitchFamily="34" charset="0"/>
              <a:buChar char="•"/>
            </a:pPr>
            <a:r>
              <a:rPr lang="en-US" dirty="0">
                <a:latin typeface="Myriad Pro" panose="020B0503030403020204" pitchFamily="34" charset="0"/>
              </a:rPr>
              <a:t>CSU Trustee’s Award ($6,000 scholarship)</a:t>
            </a:r>
          </a:p>
          <a:p>
            <a:endParaRPr lang="en-US" dirty="0">
              <a:latin typeface="Myriad Pro" panose="020B0503030403020204" pitchFamily="34" charset="0"/>
            </a:endParaRPr>
          </a:p>
          <a:p>
            <a:pPr marL="285750" indent="-285750">
              <a:buFont typeface="Arial" panose="020B0604020202020204" pitchFamily="34" charset="0"/>
              <a:buChar char="•"/>
            </a:pPr>
            <a:r>
              <a:rPr lang="en-US" dirty="0">
                <a:latin typeface="Myriad Pro" panose="020B0503030403020204" pitchFamily="34" charset="0"/>
              </a:rPr>
              <a:t>CSBA Fellowship ($1,000 + publication + travel to present at AEC)</a:t>
            </a:r>
          </a:p>
          <a:p>
            <a:pPr marL="285750" indent="-285750">
              <a:buFont typeface="Arial" panose="020B0604020202020204" pitchFamily="34" charset="0"/>
              <a:buChar char="•"/>
            </a:pPr>
            <a:endParaRPr lang="en-US" dirty="0">
              <a:latin typeface="Myriad Pro" panose="020B0503030403020204" pitchFamily="34" charset="0"/>
            </a:endParaRPr>
          </a:p>
          <a:p>
            <a:pPr marL="285750" indent="-285750">
              <a:buFont typeface="Arial" panose="020B0604020202020204" pitchFamily="34" charset="0"/>
              <a:buChar char="•"/>
            </a:pPr>
            <a:r>
              <a:rPr lang="en-US" dirty="0">
                <a:latin typeface="Myriad Pro" panose="020B0503030403020204" pitchFamily="34" charset="0"/>
              </a:rPr>
              <a:t>Travel funds for presenting at conferences ($600)</a:t>
            </a:r>
          </a:p>
          <a:p>
            <a:pPr marL="285750" indent="-285750">
              <a:buFont typeface="Arial" panose="020B0604020202020204" pitchFamily="34" charset="0"/>
              <a:buChar char="•"/>
            </a:pPr>
            <a:endParaRPr lang="en-US" dirty="0">
              <a:latin typeface="Myriad Pro" panose="020B0503030403020204" pitchFamily="34" charset="0"/>
            </a:endParaRPr>
          </a:p>
          <a:p>
            <a:pPr marL="285750" indent="-285750">
              <a:buFont typeface="Arial" panose="020B0604020202020204" pitchFamily="34" charset="0"/>
              <a:buChar char="•"/>
            </a:pPr>
            <a:r>
              <a:rPr lang="en-US" dirty="0">
                <a:latin typeface="Myriad Pro" panose="020B0503030403020204" pitchFamily="34" charset="0"/>
              </a:rPr>
              <a:t>Publishing opportunities with professors</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F7CA678B-9142-7645-8634-A79BF7E8B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461" y="450112"/>
            <a:ext cx="2308234" cy="2948332"/>
          </a:xfrm>
          <a:prstGeom prst="rect">
            <a:avLst/>
          </a:prstGeom>
        </p:spPr>
      </p:pic>
      <p:pic>
        <p:nvPicPr>
          <p:cNvPr id="8" name="Picture 7">
            <a:extLst>
              <a:ext uri="{FF2B5EF4-FFF2-40B4-BE49-F238E27FC236}">
                <a16:creationId xmlns:a16="http://schemas.microsoft.com/office/drawing/2014/main" id="{77777663-8B37-1F45-A5DC-4570418B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323323"/>
            <a:ext cx="1979832" cy="2057400"/>
          </a:xfrm>
          <a:prstGeom prst="rect">
            <a:avLst/>
          </a:prstGeom>
          <a:ln>
            <a:solidFill>
              <a:schemeClr val="tx2"/>
            </a:solidFill>
          </a:ln>
        </p:spPr>
      </p:pic>
      <p:pic>
        <p:nvPicPr>
          <p:cNvPr id="5" name="Picture 4">
            <a:extLst>
              <a:ext uri="{FF2B5EF4-FFF2-40B4-BE49-F238E27FC236}">
                <a16:creationId xmlns:a16="http://schemas.microsoft.com/office/drawing/2014/main" id="{D05F47F3-7045-254D-B29C-EDA8D30C5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577" y="2278719"/>
            <a:ext cx="2137482" cy="1836082"/>
          </a:xfrm>
          <a:prstGeom prst="rect">
            <a:avLst/>
          </a:prstGeom>
        </p:spPr>
      </p:pic>
      <p:pic>
        <p:nvPicPr>
          <p:cNvPr id="9" name="Picture 8">
            <a:extLst>
              <a:ext uri="{FF2B5EF4-FFF2-40B4-BE49-F238E27FC236}">
                <a16:creationId xmlns:a16="http://schemas.microsoft.com/office/drawing/2014/main" id="{AA3380F8-F006-2F4E-B107-8D92C725E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4851" y="3161872"/>
            <a:ext cx="1195695" cy="396500"/>
          </a:xfrm>
          <a:prstGeom prst="rect">
            <a:avLst/>
          </a:prstGeom>
        </p:spPr>
      </p:pic>
      <p:pic>
        <p:nvPicPr>
          <p:cNvPr id="4" name="Picture 3">
            <a:extLst>
              <a:ext uri="{FF2B5EF4-FFF2-40B4-BE49-F238E27FC236}">
                <a16:creationId xmlns:a16="http://schemas.microsoft.com/office/drawing/2014/main" id="{BD09E1D7-68F4-4344-B94F-EE48EF3A0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652" y="3161872"/>
            <a:ext cx="1829852" cy="2368043"/>
          </a:xfrm>
          <a:prstGeom prst="rect">
            <a:avLst/>
          </a:prstGeom>
        </p:spPr>
      </p:pic>
    </p:spTree>
    <p:extLst>
      <p:ext uri="{BB962C8B-B14F-4D97-AF65-F5344CB8AC3E}">
        <p14:creationId xmlns:p14="http://schemas.microsoft.com/office/powerpoint/2010/main" val="168880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9722-B1F1-3949-9DFA-FCCF50E09EC3}"/>
              </a:ext>
            </a:extLst>
          </p:cNvPr>
          <p:cNvSpPr>
            <a:spLocks noGrp="1"/>
          </p:cNvSpPr>
          <p:nvPr>
            <p:ph type="title"/>
          </p:nvPr>
        </p:nvSpPr>
        <p:spPr>
          <a:xfrm>
            <a:off x="649287" y="762000"/>
            <a:ext cx="7772400" cy="1362075"/>
          </a:xfrm>
        </p:spPr>
        <p:txBody>
          <a:bodyPr/>
          <a:lstStyle/>
          <a:p>
            <a:r>
              <a:rPr lang="en-US" dirty="0"/>
              <a:t>Free Summer Writing Course</a:t>
            </a:r>
          </a:p>
        </p:txBody>
      </p:sp>
      <p:sp>
        <p:nvSpPr>
          <p:cNvPr id="3" name="Text Placeholder 2">
            <a:extLst>
              <a:ext uri="{FF2B5EF4-FFF2-40B4-BE49-F238E27FC236}">
                <a16:creationId xmlns:a16="http://schemas.microsoft.com/office/drawing/2014/main" id="{9ED63B8C-061B-E84F-AEC8-D1AB1A77BA1B}"/>
              </a:ext>
            </a:extLst>
          </p:cNvPr>
          <p:cNvSpPr>
            <a:spLocks noGrp="1"/>
          </p:cNvSpPr>
          <p:nvPr>
            <p:ph type="body" idx="1"/>
          </p:nvPr>
        </p:nvSpPr>
        <p:spPr>
          <a:xfrm>
            <a:off x="615617" y="3657600"/>
            <a:ext cx="7772400" cy="1500187"/>
          </a:xfrm>
        </p:spPr>
        <p:txBody>
          <a:bodyPr>
            <a:noAutofit/>
          </a:bodyPr>
          <a:lstStyle/>
          <a:p>
            <a:pPr algn="l"/>
            <a:r>
              <a:rPr lang="en-US" sz="1800" dirty="0">
                <a:solidFill>
                  <a:schemeClr val="tx2"/>
                </a:solidFill>
                <a:latin typeface="Myriad Pro" panose="020B0503030403020204" pitchFamily="34" charset="0"/>
              </a:rPr>
              <a:t>Student comments:</a:t>
            </a:r>
          </a:p>
          <a:p>
            <a:pPr algn="l"/>
            <a:endParaRPr lang="en-US" sz="1800" dirty="0">
              <a:solidFill>
                <a:schemeClr val="tx2"/>
              </a:solidFill>
              <a:latin typeface="Myriad Pro" panose="020B0503030403020204" pitchFamily="34" charset="0"/>
            </a:endParaRPr>
          </a:p>
          <a:p>
            <a:pPr algn="l"/>
            <a:r>
              <a:rPr lang="en-US" sz="1800" dirty="0">
                <a:solidFill>
                  <a:schemeClr val="tx2"/>
                </a:solidFill>
                <a:latin typeface="Myriad Pro" panose="020B0503030403020204" pitchFamily="34" charset="0"/>
              </a:rPr>
              <a:t>“Dr. Merrill provided an engaging and extremely useful seminar. I am confident that the skills practiced and resources provided will be quite useful for the EdD program.”</a:t>
            </a:r>
          </a:p>
          <a:p>
            <a:pPr algn="l"/>
            <a:endParaRPr lang="en-US" sz="1800" dirty="0">
              <a:solidFill>
                <a:schemeClr val="tx2"/>
              </a:solidFill>
              <a:latin typeface="Myriad Pro" panose="020B0503030403020204" pitchFamily="34" charset="0"/>
            </a:endParaRPr>
          </a:p>
          <a:p>
            <a:pPr algn="l"/>
            <a:r>
              <a:rPr lang="en-US" sz="1800" dirty="0">
                <a:solidFill>
                  <a:schemeClr val="tx2"/>
                </a:solidFill>
                <a:latin typeface="Myriad Pro" panose="020B0503030403020204" pitchFamily="34" charset="0"/>
              </a:rPr>
              <a:t>“Dr. Merrill's planning and delivery were impeccable. I am grateful that what I learned exceeded my expectations for a two day course and will positively affect my writing for the rest of my career/life. If this is the type of instruction Cohort 13 can expect from other professors, we have a lot more to look forward to than I originally anticipated.”</a:t>
            </a:r>
          </a:p>
        </p:txBody>
      </p:sp>
    </p:spTree>
    <p:extLst>
      <p:ext uri="{BB962C8B-B14F-4D97-AF65-F5344CB8AC3E}">
        <p14:creationId xmlns:p14="http://schemas.microsoft.com/office/powerpoint/2010/main" val="38345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76200"/>
            <a:ext cx="7772400" cy="1362075"/>
          </a:xfrm>
        </p:spPr>
        <p:txBody>
          <a:bodyPr>
            <a:noAutofit/>
          </a:bodyPr>
          <a:lstStyle/>
          <a:p>
            <a:r>
              <a:rPr lang="en-US" sz="3000" dirty="0"/>
              <a:t>The Journal of Transformational Leadership and Policy Studies (JTLPS)</a:t>
            </a:r>
          </a:p>
        </p:txBody>
      </p:sp>
      <p:sp>
        <p:nvSpPr>
          <p:cNvPr id="3" name="Content Placeholder 2"/>
          <p:cNvSpPr>
            <a:spLocks noGrp="1"/>
          </p:cNvSpPr>
          <p:nvPr>
            <p:ph type="body" idx="1"/>
          </p:nvPr>
        </p:nvSpPr>
        <p:spPr>
          <a:xfrm>
            <a:off x="457200" y="4267200"/>
            <a:ext cx="4436770" cy="1500187"/>
          </a:xfrm>
        </p:spPr>
        <p:txBody>
          <a:bodyPr>
            <a:noAutofit/>
          </a:bodyPr>
          <a:lstStyle/>
          <a:p>
            <a:endParaRPr lang="en-US" sz="1800" dirty="0">
              <a:solidFill>
                <a:schemeClr val="tx1"/>
              </a:solidFill>
            </a:endParaRPr>
          </a:p>
          <a:p>
            <a:r>
              <a:rPr lang="en-US" sz="1800" dirty="0">
                <a:solidFill>
                  <a:schemeClr val="tx1"/>
                </a:solidFill>
              </a:rPr>
              <a:t>Hosted by the CSU, Sacramento Doctorate in Educational Leadership Program and Ed.D. Programs from across the CSU System. </a:t>
            </a:r>
          </a:p>
          <a:p>
            <a:endParaRPr lang="en-US" sz="1800" dirty="0">
              <a:solidFill>
                <a:schemeClr val="tx1"/>
              </a:solidFill>
            </a:endParaRPr>
          </a:p>
          <a:p>
            <a:r>
              <a:rPr lang="en-US" sz="1800" dirty="0">
                <a:solidFill>
                  <a:schemeClr val="tx1"/>
                </a:solidFill>
              </a:rPr>
              <a:t>Publishes studies focused on leadership practices for educational leaders in PreK-16 </a:t>
            </a:r>
          </a:p>
          <a:p>
            <a:endParaRPr lang="en-US" sz="1800" dirty="0">
              <a:solidFill>
                <a:schemeClr val="tx1"/>
              </a:solidFill>
            </a:endParaRPr>
          </a:p>
          <a:p>
            <a:r>
              <a:rPr lang="en-US" sz="1800" dirty="0">
                <a:solidFill>
                  <a:schemeClr val="tx1"/>
                </a:solidFill>
              </a:rPr>
              <a:t>Currently shown is the cover of the Seventh volume of the newest publication, released December 2018. </a:t>
            </a:r>
          </a:p>
          <a:p>
            <a:endParaRPr lang="en-US" sz="1800" dirty="0">
              <a:solidFill>
                <a:schemeClr val="tx1"/>
              </a:solidFill>
            </a:endParaRPr>
          </a:p>
          <a:p>
            <a:r>
              <a:rPr lang="en-US" sz="1800" dirty="0">
                <a:solidFill>
                  <a:schemeClr val="tx1"/>
                </a:solidFill>
              </a:rPr>
              <a:t>Journal can be found at: </a:t>
            </a:r>
            <a:r>
              <a:rPr lang="en-US" sz="1800" dirty="0">
                <a:solidFill>
                  <a:schemeClr val="tx1"/>
                </a:solidFill>
                <a:hlinkClick r:id="rId2">
                  <a:extLst>
                    <a:ext uri="{A12FA001-AC4F-418D-AE19-62706E023703}">
                      <ahyp:hlinkClr xmlns:ahyp="http://schemas.microsoft.com/office/drawing/2018/hyperlinkcolor" val="tx"/>
                    </a:ext>
                  </a:extLst>
                </a:hlinkClick>
              </a:rPr>
              <a:t>https://journals.calstate.edu/jtlps/</a:t>
            </a:r>
            <a:endParaRPr lang="en-US" sz="1800" dirty="0">
              <a:solidFill>
                <a:schemeClr val="tx1"/>
              </a:solidFill>
            </a:endParaRPr>
          </a:p>
        </p:txBody>
      </p:sp>
      <p:pic>
        <p:nvPicPr>
          <p:cNvPr id="5" name="Picture 4">
            <a:extLst>
              <a:ext uri="{FF2B5EF4-FFF2-40B4-BE49-F238E27FC236}">
                <a16:creationId xmlns:a16="http://schemas.microsoft.com/office/drawing/2014/main" id="{D89FD0E2-DF3A-4643-B070-EBF0DA683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772" y="1219200"/>
            <a:ext cx="3356264" cy="4343400"/>
          </a:xfrm>
          <a:prstGeom prst="rect">
            <a:avLst/>
          </a:prstGeom>
        </p:spPr>
      </p:pic>
    </p:spTree>
    <p:extLst>
      <p:ext uri="{BB962C8B-B14F-4D97-AF65-F5344CB8AC3E}">
        <p14:creationId xmlns:p14="http://schemas.microsoft.com/office/powerpoint/2010/main" val="259455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Mission</a:t>
            </a:r>
          </a:p>
        </p:txBody>
      </p:sp>
      <p:sp>
        <p:nvSpPr>
          <p:cNvPr id="3" name="Content Placeholder 2"/>
          <p:cNvSpPr>
            <a:spLocks noGrp="1"/>
          </p:cNvSpPr>
          <p:nvPr>
            <p:ph idx="1"/>
          </p:nvPr>
        </p:nvSpPr>
        <p:spPr>
          <a:xfrm>
            <a:off x="457200" y="1295400"/>
            <a:ext cx="8229600" cy="4126525"/>
          </a:xfrm>
        </p:spPr>
        <p:txBody>
          <a:bodyPr>
            <a:normAutofit/>
          </a:bodyPr>
          <a:lstStyle/>
          <a:p>
            <a:pPr marL="0" indent="0" algn="ctr">
              <a:buNone/>
            </a:pPr>
            <a:r>
              <a:rPr lang="en-US" sz="2000" dirty="0"/>
              <a:t>The mission of Sacramento State’s </a:t>
            </a:r>
            <a:r>
              <a:rPr lang="en-US" sz="2000" dirty="0" err="1"/>
              <a:t>Ed.D</a:t>
            </a:r>
            <a:r>
              <a:rPr lang="en-US" sz="2000" dirty="0"/>
              <a:t>. program is to address the urgent need for well prepared individuals to assume key leadership positions in the state’s public K-12 schools and community colleges.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3936208" cy="324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5-Point Star 3"/>
          <p:cNvSpPr/>
          <p:nvPr/>
        </p:nvSpPr>
        <p:spPr>
          <a:xfrm>
            <a:off x="4482704" y="2667000"/>
            <a:ext cx="457200" cy="381000"/>
          </a:xfrm>
          <a:prstGeom prst="star5">
            <a:avLst/>
          </a:prstGeom>
          <a:solidFill>
            <a:schemeClr val="accent3">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533400"/>
            <a:ext cx="3124200" cy="2062103"/>
          </a:xfrm>
          <a:prstGeom prst="rect">
            <a:avLst/>
          </a:prstGeom>
          <a:noFill/>
        </p:spPr>
        <p:txBody>
          <a:bodyPr wrap="square" rtlCol="0">
            <a:spAutoFit/>
          </a:bodyPr>
          <a:lstStyle/>
          <a:p>
            <a:pPr algn="ctr"/>
            <a:r>
              <a:rPr lang="en-US" sz="3200" i="1" dirty="0">
                <a:solidFill>
                  <a:schemeClr val="accent2">
                    <a:lumMod val="75000"/>
                  </a:schemeClr>
                </a:solidFill>
                <a:latin typeface="+mj-lt"/>
              </a:rPr>
              <a:t>Recent Outstanding</a:t>
            </a:r>
          </a:p>
          <a:p>
            <a:pPr algn="ctr"/>
            <a:r>
              <a:rPr lang="en-US" sz="3200" i="1" dirty="0">
                <a:solidFill>
                  <a:schemeClr val="accent2">
                    <a:lumMod val="75000"/>
                  </a:schemeClr>
                </a:solidFill>
                <a:latin typeface="+mj-lt"/>
              </a:rPr>
              <a:t>Dissertation Showcase</a:t>
            </a:r>
          </a:p>
        </p:txBody>
      </p:sp>
      <p:pic>
        <p:nvPicPr>
          <p:cNvPr id="3" name="Picture 2">
            <a:extLst>
              <a:ext uri="{FF2B5EF4-FFF2-40B4-BE49-F238E27FC236}">
                <a16:creationId xmlns:a16="http://schemas.microsoft.com/office/drawing/2014/main" id="{84DDE0DB-1A61-8249-804F-CA707EE5D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04800"/>
            <a:ext cx="3600149" cy="5334000"/>
          </a:xfrm>
          <a:prstGeom prst="rect">
            <a:avLst/>
          </a:prstGeom>
        </p:spPr>
      </p:pic>
    </p:spTree>
    <p:extLst>
      <p:ext uri="{BB962C8B-B14F-4D97-AF65-F5344CB8AC3E}">
        <p14:creationId xmlns:p14="http://schemas.microsoft.com/office/powerpoint/2010/main" val="333849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252640"/>
          </a:xfrm>
        </p:spPr>
        <p:txBody>
          <a:bodyPr>
            <a:normAutofit fontScale="90000"/>
          </a:bodyPr>
          <a:lstStyle/>
          <a:p>
            <a:pPr>
              <a:lnSpc>
                <a:spcPct val="150000"/>
              </a:lnSpc>
            </a:pPr>
            <a:r>
              <a:rPr lang="en-US" sz="3300" b="1" dirty="0"/>
              <a:t>Events </a:t>
            </a:r>
            <a:br>
              <a:rPr lang="en-US" sz="3300" b="1" dirty="0"/>
            </a:br>
            <a:r>
              <a:rPr lang="en-US" sz="1600" b="1" i="1" dirty="0"/>
              <a:t>Celebration of Education Leadership and Policy</a:t>
            </a:r>
            <a:br>
              <a:rPr lang="en-US" sz="1600" i="1" dirty="0"/>
            </a:br>
            <a:endParaRPr lang="en-US" sz="1600" i="1" dirty="0"/>
          </a:p>
        </p:txBody>
      </p:sp>
      <p:sp>
        <p:nvSpPr>
          <p:cNvPr id="3" name="Text Placeholder 2"/>
          <p:cNvSpPr>
            <a:spLocks noGrp="1"/>
          </p:cNvSpPr>
          <p:nvPr>
            <p:ph type="body" idx="1"/>
          </p:nvPr>
        </p:nvSpPr>
        <p:spPr>
          <a:xfrm>
            <a:off x="4711393" y="4219069"/>
            <a:ext cx="4323554" cy="1016733"/>
          </a:xfrm>
        </p:spPr>
        <p:txBody>
          <a:bodyPr>
            <a:noAutofit/>
          </a:bodyPr>
          <a:lstStyle/>
          <a:p>
            <a:pPr algn="ctr">
              <a:lnSpc>
                <a:spcPct val="150000"/>
              </a:lnSpc>
            </a:pPr>
            <a:r>
              <a:rPr lang="en-US" sz="1400" i="1" dirty="0"/>
              <a:t>Journal of Transformative Leadership and Policy Studies </a:t>
            </a:r>
            <a:r>
              <a:rPr lang="en-US" sz="1400" dirty="0"/>
              <a:t>"Meet the Editors" reception</a:t>
            </a:r>
            <a:endParaRPr lang="en-US" sz="1400" b="0" dirty="0"/>
          </a:p>
        </p:txBody>
      </p:sp>
      <p:pic>
        <p:nvPicPr>
          <p:cNvPr id="1026" name="Picture 2" descr="nevarez-loeza.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67599" y="2590800"/>
            <a:ext cx="3080713" cy="1894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dh-huffmangraphic.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47800"/>
            <a:ext cx="443760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046003"/>
            <a:ext cx="4038600" cy="2379597"/>
          </a:xfrm>
          <a:prstGeom prst="rect">
            <a:avLst/>
          </a:prstGeom>
        </p:spPr>
      </p:pic>
    </p:spTree>
    <p:extLst>
      <p:ext uri="{BB962C8B-B14F-4D97-AF65-F5344CB8AC3E}">
        <p14:creationId xmlns:p14="http://schemas.microsoft.com/office/powerpoint/2010/main" val="3832392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2179"/>
            <a:ext cx="8229600" cy="851301"/>
          </a:xfrm>
        </p:spPr>
        <p:txBody>
          <a:bodyPr/>
          <a:lstStyle/>
          <a:p>
            <a:r>
              <a:rPr lang="en-US" b="1" i="1" dirty="0"/>
              <a:t>Visiting Scholars</a:t>
            </a:r>
          </a:p>
        </p:txBody>
      </p:sp>
      <p:sp>
        <p:nvSpPr>
          <p:cNvPr id="10" name="TextBox 9"/>
          <p:cNvSpPr txBox="1"/>
          <p:nvPr/>
        </p:nvSpPr>
        <p:spPr>
          <a:xfrm>
            <a:off x="228600" y="5671551"/>
            <a:ext cx="4969871" cy="2092881"/>
          </a:xfrm>
          <a:prstGeom prst="rect">
            <a:avLst/>
          </a:prstGeom>
          <a:noFill/>
        </p:spPr>
        <p:txBody>
          <a:bodyPr wrap="square" rtlCol="0">
            <a:spAutoFit/>
          </a:bodyPr>
          <a:lstStyle/>
          <a:p>
            <a:pPr fontAlgn="base"/>
            <a:r>
              <a:rPr lang="en-US" dirty="0">
                <a:solidFill>
                  <a:schemeClr val="bg1"/>
                </a:solidFill>
                <a:latin typeface="Adobe Devanagari" panose="02040503050201020203" pitchFamily="18" charset="0"/>
                <a:cs typeface="Adobe Devanagari" panose="02040503050201020203" pitchFamily="18" charset="0"/>
              </a:rPr>
              <a:t>UT Austin Professor Terrance L. Green</a:t>
            </a:r>
            <a:br>
              <a:rPr lang="en-US" dirty="0">
                <a:solidFill>
                  <a:schemeClr val="bg1"/>
                </a:solidFill>
                <a:latin typeface="Adobe Devanagari" panose="02040503050201020203" pitchFamily="18" charset="0"/>
                <a:cs typeface="Adobe Devanagari" panose="02040503050201020203" pitchFamily="18" charset="0"/>
              </a:rPr>
            </a:br>
            <a:r>
              <a:rPr lang="en-US" dirty="0">
                <a:solidFill>
                  <a:schemeClr val="bg1"/>
                </a:solidFill>
                <a:latin typeface="Adobe Devanagari" panose="02040503050201020203" pitchFamily="18" charset="0"/>
                <a:cs typeface="Adobe Devanagari" panose="02040503050201020203" pitchFamily="18" charset="0"/>
              </a:rPr>
              <a:t>‘Leading for Equity in School-Community Engagement: Closing Opportunity and Equity Gaps’</a:t>
            </a:r>
            <a:br>
              <a:rPr lang="en-US" dirty="0">
                <a:solidFill>
                  <a:schemeClr val="bg1"/>
                </a:solidFill>
                <a:latin typeface="Adobe Devanagari" panose="02040503050201020203" pitchFamily="18" charset="0"/>
                <a:cs typeface="Adobe Devanagari" panose="02040503050201020203" pitchFamily="18" charset="0"/>
              </a:rPr>
            </a:br>
            <a:br>
              <a:rPr lang="en-US" sz="2000" dirty="0">
                <a:solidFill>
                  <a:schemeClr val="bg1"/>
                </a:solidFill>
                <a:latin typeface="Adobe Devanagari" panose="02040503050201020203" pitchFamily="18" charset="0"/>
                <a:cs typeface="Adobe Devanagari" panose="02040503050201020203" pitchFamily="18" charset="0"/>
              </a:rPr>
            </a:br>
            <a:endParaRPr lang="en-US" sz="2000" dirty="0">
              <a:solidFill>
                <a:schemeClr val="bg1"/>
              </a:solidFill>
              <a:latin typeface="Adobe Devanagari" panose="02040503050201020203" pitchFamily="18" charset="0"/>
              <a:cs typeface="Adobe Devanagari" panose="02040503050201020203" pitchFamily="18" charset="0"/>
            </a:endParaRPr>
          </a:p>
          <a:p>
            <a:br>
              <a:rPr lang="en-US" dirty="0"/>
            </a:b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4121" y="1023479"/>
            <a:ext cx="2911078" cy="31408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672" y="3124200"/>
            <a:ext cx="2795488" cy="27439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12" y="1023479"/>
            <a:ext cx="3556000" cy="2667000"/>
          </a:xfrm>
          <a:prstGeom prst="rect">
            <a:avLst/>
          </a:prstGeom>
        </p:spPr>
      </p:pic>
      <p:pic>
        <p:nvPicPr>
          <p:cNvPr id="7" name="Content Placeholder 6"/>
          <p:cNvPicPr>
            <a:picLocks noGrp="1" noChangeAspect="1"/>
          </p:cNvPicPr>
          <p:nvPr>
            <p:ph sz="half" idx="1"/>
          </p:nvPr>
        </p:nvPicPr>
        <p:blipFill>
          <a:blip r:embed="rId5"/>
          <a:stretch>
            <a:fillRect/>
          </a:stretch>
        </p:blipFill>
        <p:spPr>
          <a:xfrm>
            <a:off x="868068" y="3489193"/>
            <a:ext cx="2321887" cy="2013951"/>
          </a:xfrm>
          <a:prstGeom prst="rect">
            <a:avLst/>
          </a:prstGeom>
        </p:spPr>
      </p:pic>
    </p:spTree>
    <p:extLst>
      <p:ext uri="{BB962C8B-B14F-4D97-AF65-F5344CB8AC3E}">
        <p14:creationId xmlns:p14="http://schemas.microsoft.com/office/powerpoint/2010/main" val="415538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85800" y="1981200"/>
            <a:ext cx="7772400" cy="2362200"/>
          </a:xfrm>
        </p:spPr>
        <p:txBody>
          <a:bodyPr>
            <a:noAutofit/>
          </a:bodyPr>
          <a:lstStyle/>
          <a:p>
            <a:pPr lvl="1">
              <a:spcBef>
                <a:spcPts val="600"/>
              </a:spcBef>
            </a:pPr>
            <a:r>
              <a:rPr lang="en-US" sz="2000" u="sng" dirty="0">
                <a:solidFill>
                  <a:srgbClr val="0070C0"/>
                </a:solidFill>
              </a:rPr>
              <a:t>https://www2.calstate.edu/apply</a:t>
            </a:r>
          </a:p>
          <a:p>
            <a:pPr marL="742950" lvl="1" indent="-285750">
              <a:spcBef>
                <a:spcPts val="600"/>
              </a:spcBef>
              <a:buFont typeface="Arial" panose="020B0604020202020204" pitchFamily="34" charset="0"/>
              <a:buChar char="•"/>
            </a:pPr>
            <a:r>
              <a:rPr lang="en-US" sz="2200" dirty="0">
                <a:solidFill>
                  <a:schemeClr val="tx1"/>
                </a:solidFill>
              </a:rPr>
              <a:t>Complete the Cal State Apply application</a:t>
            </a:r>
          </a:p>
          <a:p>
            <a:pPr marL="742950" lvl="1" indent="-285750">
              <a:spcBef>
                <a:spcPts val="600"/>
              </a:spcBef>
              <a:buFont typeface="Arial" panose="020B0604020202020204" pitchFamily="34" charset="0"/>
              <a:buChar char="•"/>
            </a:pPr>
            <a:r>
              <a:rPr lang="en-US" sz="2200" dirty="0">
                <a:solidFill>
                  <a:schemeClr val="tx1"/>
                </a:solidFill>
              </a:rPr>
              <a:t>Please DO NOT upload any documents to the Cal State Apply website</a:t>
            </a:r>
          </a:p>
          <a:p>
            <a:pPr marL="742950" lvl="1" indent="-285750">
              <a:spcBef>
                <a:spcPts val="600"/>
              </a:spcBef>
              <a:buFont typeface="Arial" panose="020B0604020202020204" pitchFamily="34" charset="0"/>
              <a:buChar char="•"/>
            </a:pPr>
            <a:r>
              <a:rPr lang="en-US" sz="2200" dirty="0">
                <a:solidFill>
                  <a:schemeClr val="tx1"/>
                </a:solidFill>
              </a:rPr>
              <a:t>Within 3 business days, OGS will direct you to the Supplemental Document Upload Website, where you will submit ALL necessary documents</a:t>
            </a:r>
          </a:p>
        </p:txBody>
      </p:sp>
      <p:sp>
        <p:nvSpPr>
          <p:cNvPr id="2" name="Title 1"/>
          <p:cNvSpPr>
            <a:spLocks noGrp="1"/>
          </p:cNvSpPr>
          <p:nvPr>
            <p:ph type="title"/>
          </p:nvPr>
        </p:nvSpPr>
        <p:spPr>
          <a:xfrm>
            <a:off x="815419" y="304801"/>
            <a:ext cx="7772400" cy="762000"/>
          </a:xfrm>
        </p:spPr>
        <p:txBody>
          <a:bodyPr/>
          <a:lstStyle/>
          <a:p>
            <a:r>
              <a:rPr lang="en-US" dirty="0"/>
              <a:t>To Apply…</a:t>
            </a:r>
          </a:p>
        </p:txBody>
      </p:sp>
      <p:sp>
        <p:nvSpPr>
          <p:cNvPr id="4" name="TextBox 3"/>
          <p:cNvSpPr txBox="1"/>
          <p:nvPr/>
        </p:nvSpPr>
        <p:spPr>
          <a:xfrm>
            <a:off x="2771" y="4572000"/>
            <a:ext cx="8153400" cy="461665"/>
          </a:xfrm>
          <a:prstGeom prst="rect">
            <a:avLst/>
          </a:prstGeom>
          <a:noFill/>
        </p:spPr>
        <p:txBody>
          <a:bodyPr wrap="square" rtlCol="0">
            <a:spAutoFit/>
          </a:bodyPr>
          <a:lstStyle/>
          <a:p>
            <a:pPr algn="ctr"/>
            <a:r>
              <a:rPr lang="en-US" sz="2400" b="1" u="sng" dirty="0"/>
              <a:t>Priority deadline: December 1</a:t>
            </a:r>
          </a:p>
        </p:txBody>
      </p:sp>
      <p:sp>
        <p:nvSpPr>
          <p:cNvPr id="5" name="TextBox 4"/>
          <p:cNvSpPr txBox="1"/>
          <p:nvPr/>
        </p:nvSpPr>
        <p:spPr>
          <a:xfrm>
            <a:off x="1168552" y="5105400"/>
            <a:ext cx="6070448" cy="461665"/>
          </a:xfrm>
          <a:prstGeom prst="rect">
            <a:avLst/>
          </a:prstGeom>
          <a:noFill/>
        </p:spPr>
        <p:txBody>
          <a:bodyPr wrap="square" rtlCol="0">
            <a:spAutoFit/>
          </a:bodyPr>
          <a:lstStyle/>
          <a:p>
            <a:pPr algn="ctr"/>
            <a:r>
              <a:rPr lang="en-US" sz="2400" b="1" u="sng" dirty="0">
                <a:solidFill>
                  <a:srgbClr val="FF0000"/>
                </a:solidFill>
              </a:rPr>
              <a:t>Final deadline for Fall admission: March 1</a:t>
            </a:r>
          </a:p>
        </p:txBody>
      </p:sp>
    </p:spTree>
    <p:extLst>
      <p:ext uri="{BB962C8B-B14F-4D97-AF65-F5344CB8AC3E}">
        <p14:creationId xmlns:p14="http://schemas.microsoft.com/office/powerpoint/2010/main" val="294268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Student Learning Objectives</a:t>
            </a:r>
          </a:p>
        </p:txBody>
      </p:sp>
      <p:sp>
        <p:nvSpPr>
          <p:cNvPr id="3" name="Content Placeholder 2"/>
          <p:cNvSpPr>
            <a:spLocks noGrp="1"/>
          </p:cNvSpPr>
          <p:nvPr>
            <p:ph idx="4294967295"/>
          </p:nvPr>
        </p:nvSpPr>
        <p:spPr>
          <a:xfrm>
            <a:off x="609600" y="2286000"/>
            <a:ext cx="8229600" cy="2855913"/>
          </a:xfrm>
        </p:spPr>
        <p:txBody>
          <a:bodyPr/>
          <a:lstStyle/>
          <a:p>
            <a:pPr fontAlgn="auto">
              <a:spcBef>
                <a:spcPts val="0"/>
              </a:spcBef>
              <a:spcAft>
                <a:spcPts val="0"/>
              </a:spcAft>
              <a:buFont typeface="Arial" pitchFamily="34" charset="0"/>
              <a:buChar char="•"/>
              <a:defRPr/>
            </a:pPr>
            <a:r>
              <a:rPr lang="en-US" sz="2000" dirty="0">
                <a:solidFill>
                  <a:schemeClr val="tx1"/>
                </a:solidFill>
              </a:rPr>
              <a:t>The </a:t>
            </a:r>
            <a:r>
              <a:rPr lang="en-US" sz="2000" dirty="0" err="1">
                <a:solidFill>
                  <a:schemeClr val="tx1"/>
                </a:solidFill>
              </a:rPr>
              <a:t>Ed.D</a:t>
            </a:r>
            <a:r>
              <a:rPr lang="en-US" sz="2000" dirty="0">
                <a:solidFill>
                  <a:schemeClr val="tx1"/>
                </a:solidFill>
              </a:rPr>
              <a:t>. Program advances knowledge in the field through distinctive objectives and learning outcomes.</a:t>
            </a:r>
          </a:p>
          <a:p>
            <a:pPr fontAlgn="auto">
              <a:spcBef>
                <a:spcPts val="0"/>
              </a:spcBef>
              <a:spcAft>
                <a:spcPts val="0"/>
              </a:spcAft>
              <a:buFont typeface="Arial" pitchFamily="34" charset="0"/>
              <a:buChar char="•"/>
              <a:defRPr/>
            </a:pPr>
            <a:endParaRPr lang="en-US" sz="2000" dirty="0">
              <a:solidFill>
                <a:schemeClr val="tx1"/>
              </a:solidFill>
            </a:endParaRPr>
          </a:p>
          <a:p>
            <a:pPr fontAlgn="auto">
              <a:spcBef>
                <a:spcPts val="0"/>
              </a:spcBef>
              <a:spcAft>
                <a:spcPts val="0"/>
              </a:spcAft>
              <a:buFont typeface="Arial" pitchFamily="34" charset="0"/>
              <a:buChar char="•"/>
              <a:defRPr/>
            </a:pPr>
            <a:r>
              <a:rPr lang="en-US" sz="2000" dirty="0">
                <a:solidFill>
                  <a:schemeClr val="tx1"/>
                </a:solidFill>
              </a:rPr>
              <a:t>Equips school, district, community college and policy leaders with competencies grounded in strategic thinking and applied research.</a:t>
            </a:r>
          </a:p>
          <a:p>
            <a:pPr fontAlgn="auto">
              <a:spcBef>
                <a:spcPts val="0"/>
              </a:spcBef>
              <a:spcAft>
                <a:spcPts val="0"/>
              </a:spcAft>
              <a:buFont typeface="Arial" pitchFamily="34" charset="0"/>
              <a:buChar char="•"/>
              <a:defRPr/>
            </a:pPr>
            <a:endParaRPr lang="en-US" sz="2000" dirty="0">
              <a:solidFill>
                <a:schemeClr val="tx1"/>
              </a:solidFill>
            </a:endParaRPr>
          </a:p>
          <a:p>
            <a:pPr fontAlgn="auto">
              <a:spcBef>
                <a:spcPts val="0"/>
              </a:spcBef>
              <a:spcAft>
                <a:spcPts val="0"/>
              </a:spcAft>
              <a:buFont typeface="Arial" pitchFamily="34" charset="0"/>
              <a:buChar char="•"/>
              <a:defRPr/>
            </a:pPr>
            <a:r>
              <a:rPr lang="en-US" sz="2000" dirty="0">
                <a:solidFill>
                  <a:schemeClr val="tx1"/>
                </a:solidFill>
              </a:rPr>
              <a:t>A practical skill-based curriculum gives doctoral students the skills to be effective educational leaders.</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Ed.D. Program Themes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7920322"/>
              </p:ext>
            </p:extLst>
          </p:nvPr>
        </p:nvGraphicFramePr>
        <p:xfrm>
          <a:off x="22412" y="1417638"/>
          <a:ext cx="8763000"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Themes</a:t>
            </a:r>
          </a:p>
        </p:txBody>
      </p:sp>
      <p:sp>
        <p:nvSpPr>
          <p:cNvPr id="3" name="Content Placeholder 2"/>
          <p:cNvSpPr>
            <a:spLocks noGrp="1"/>
          </p:cNvSpPr>
          <p:nvPr>
            <p:ph idx="1"/>
          </p:nvPr>
        </p:nvSpPr>
        <p:spPr/>
        <p:txBody>
          <a:bodyPr>
            <a:normAutofit fontScale="62500" lnSpcReduction="20000"/>
          </a:bodyPr>
          <a:lstStyle/>
          <a:p>
            <a:pPr>
              <a:buFont typeface="Arial" panose="020B0604020202020204" pitchFamily="34" charset="0"/>
              <a:buChar char="•"/>
            </a:pPr>
            <a:r>
              <a:rPr lang="en-US" b="1" dirty="0"/>
              <a:t>Transformational Leadership:  </a:t>
            </a:r>
            <a:r>
              <a:rPr lang="en-US" dirty="0"/>
              <a:t>Leaders understand, implement and evaluate strategic equitable leadership practices. These practices are based on various theories, models, and approaches for achieving organizational transformation.</a:t>
            </a:r>
          </a:p>
          <a:p>
            <a:pPr>
              <a:buFont typeface="Arial" panose="020B0604020202020204" pitchFamily="34" charset="0"/>
              <a:buChar char="•"/>
            </a:pPr>
            <a:endParaRPr lang="en-US" b="1" dirty="0"/>
          </a:p>
          <a:p>
            <a:pPr>
              <a:buFont typeface="Arial" panose="020B0604020202020204" pitchFamily="34" charset="0"/>
              <a:buChar char="•"/>
            </a:pPr>
            <a:r>
              <a:rPr lang="en-US" b="1" dirty="0"/>
              <a:t>Critical Policy Analysis and Action: </a:t>
            </a:r>
            <a:r>
              <a:rPr lang="en-US" dirty="0"/>
              <a:t>Students engage in critical analyses of policy at the local, state, national and international levels. Specific California and federal policy environment structures and processes are examined, particularly those impacting education.</a:t>
            </a:r>
            <a:endParaRPr lang="en-US" b="1" dirty="0"/>
          </a:p>
          <a:p>
            <a:pPr>
              <a:buFont typeface="Arial" panose="020B0604020202020204" pitchFamily="34" charset="0"/>
              <a:buChar char="•"/>
            </a:pPr>
            <a:endParaRPr lang="en-US" b="1" dirty="0"/>
          </a:p>
          <a:p>
            <a:pPr>
              <a:buFont typeface="Arial" panose="020B0604020202020204" pitchFamily="34" charset="0"/>
              <a:buChar char="•"/>
            </a:pPr>
            <a:r>
              <a:rPr lang="en-US" b="1" dirty="0"/>
              <a:t>Informed Decision-Making: </a:t>
            </a:r>
            <a:r>
              <a:rPr lang="en-US" dirty="0"/>
              <a:t>Effective decision making considers raw data, stakeholder perspectives and potential consequences of decisions. Students learn skillful decision making strategies in the context of multiple competing interests, problem situations, change and influences of power and control.</a:t>
            </a:r>
            <a:endParaRPr lang="en-US" b="1" dirty="0"/>
          </a:p>
        </p:txBody>
      </p:sp>
      <p:sp>
        <p:nvSpPr>
          <p:cNvPr id="5" name="Right Arrow 4"/>
          <p:cNvSpPr/>
          <p:nvPr/>
        </p:nvSpPr>
        <p:spPr>
          <a:xfrm>
            <a:off x="304800" y="60198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Alumni Perspective </a:t>
            </a:r>
          </a:p>
        </p:txBody>
      </p:sp>
      <p:sp>
        <p:nvSpPr>
          <p:cNvPr id="9" name="Rounded Rectangular Callout 8"/>
          <p:cNvSpPr/>
          <p:nvPr/>
        </p:nvSpPr>
        <p:spPr>
          <a:xfrm>
            <a:off x="2564324" y="6019800"/>
            <a:ext cx="6122476" cy="579120"/>
          </a:xfrm>
          <a:prstGeom prst="wedgeRoundRectCallout">
            <a:avLst>
              <a:gd name="adj1" fmla="val -21046"/>
              <a:gd name="adj2" fmla="val 73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100" b="1" i="1" dirty="0">
                <a:solidFill>
                  <a:schemeClr val="tx1"/>
                </a:solidFill>
              </a:rPr>
              <a:t>“The degree makes me more marketable for district level positions, including the superintendent position. It helps to separate me from other candidates.”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tgtEl>
                                          <p:spTgt spid="9">
                                            <p:bg/>
                                          </p:spTgt>
                                        </p:tgtEl>
                                      </p:cBhvr>
                                    </p:animEffect>
                                    <p:anim calcmode="lin" valueType="num">
                                      <p:cBhvr>
                                        <p:cTn id="19" dur="1000" fill="hold"/>
                                        <p:tgtEl>
                                          <p:spTgt spid="9">
                                            <p:bg/>
                                          </p:spTgt>
                                        </p:tgtEl>
                                        <p:attrNameLst>
                                          <p:attrName>ppt_x</p:attrName>
                                        </p:attrNameLst>
                                      </p:cBhvr>
                                      <p:tavLst>
                                        <p:tav tm="0">
                                          <p:val>
                                            <p:strVal val="#ppt_x"/>
                                          </p:val>
                                        </p:tav>
                                        <p:tav tm="100000">
                                          <p:val>
                                            <p:strVal val="#ppt_x"/>
                                          </p:val>
                                        </p:tav>
                                      </p:tavLst>
                                    </p:anim>
                                    <p:anim calcmode="lin" valueType="num">
                                      <p:cBhvr>
                                        <p:cTn id="20" dur="1000" fill="hold"/>
                                        <p:tgtEl>
                                          <p:spTgt spid="9">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Goals</a:t>
            </a:r>
          </a:p>
        </p:txBody>
      </p:sp>
      <p:sp>
        <p:nvSpPr>
          <p:cNvPr id="3" name="Content Placeholder 2"/>
          <p:cNvSpPr>
            <a:spLocks noGrp="1"/>
          </p:cNvSpPr>
          <p:nvPr>
            <p:ph idx="1"/>
          </p:nvPr>
        </p:nvSpPr>
        <p:spPr/>
        <p:txBody>
          <a:bodyPr>
            <a:normAutofit lnSpcReduction="10000"/>
          </a:bodyPr>
          <a:lstStyle/>
          <a:p>
            <a:pPr marL="0" indent="0">
              <a:buNone/>
            </a:pPr>
            <a:r>
              <a:rPr lang="en-US" sz="2400" dirty="0"/>
              <a:t>Develop leaders that are:</a:t>
            </a:r>
          </a:p>
          <a:p>
            <a:pPr lvl="1">
              <a:buFont typeface="Arial" pitchFamily="34" charset="0"/>
              <a:buChar char="•"/>
            </a:pPr>
            <a:endParaRPr lang="en-US" sz="2000" dirty="0">
              <a:solidFill>
                <a:schemeClr val="tx1"/>
              </a:solidFill>
            </a:endParaRPr>
          </a:p>
          <a:p>
            <a:pPr lvl="1">
              <a:buFont typeface="Arial" pitchFamily="34" charset="0"/>
              <a:buChar char="•"/>
            </a:pPr>
            <a:r>
              <a:rPr lang="en-US" sz="2000" dirty="0">
                <a:solidFill>
                  <a:schemeClr val="tx1"/>
                </a:solidFill>
              </a:rPr>
              <a:t>Visionary and effective education leaders grounded in applied research and policy development</a:t>
            </a:r>
          </a:p>
          <a:p>
            <a:pPr lvl="1">
              <a:buNone/>
            </a:pPr>
            <a:endParaRPr lang="en-US" sz="2000" dirty="0">
              <a:solidFill>
                <a:schemeClr val="tx1"/>
              </a:solidFill>
            </a:endParaRPr>
          </a:p>
          <a:p>
            <a:pPr lvl="1">
              <a:buFont typeface="Arial" pitchFamily="34" charset="0"/>
              <a:buChar char="•"/>
            </a:pPr>
            <a:r>
              <a:rPr lang="en-US" sz="2000" dirty="0">
                <a:solidFill>
                  <a:schemeClr val="tx1"/>
                </a:solidFill>
              </a:rPr>
              <a:t>Knowledgeable education leaders skillful in guiding organizations to increase student achievement while promoting access and equity for all</a:t>
            </a:r>
          </a:p>
          <a:p>
            <a:pPr lvl="1">
              <a:buNone/>
            </a:pPr>
            <a:endParaRPr lang="en-US" sz="2000" dirty="0">
              <a:solidFill>
                <a:schemeClr val="tx1"/>
              </a:solidFill>
            </a:endParaRPr>
          </a:p>
          <a:p>
            <a:pPr lvl="1">
              <a:buFont typeface="Arial" pitchFamily="34" charset="0"/>
              <a:buChar char="•"/>
            </a:pPr>
            <a:r>
              <a:rPr lang="en-US" sz="2000" dirty="0">
                <a:solidFill>
                  <a:schemeClr val="tx1"/>
                </a:solidFill>
              </a:rPr>
              <a:t>Ethical education leaders who model and promote high standards of professional conduct particularly in the development and implementation of education policy and practices impacting all stakeholders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Overview</a:t>
            </a:r>
          </a:p>
        </p:txBody>
      </p:sp>
      <p:sp>
        <p:nvSpPr>
          <p:cNvPr id="3" name="Content Placeholder 2"/>
          <p:cNvSpPr>
            <a:spLocks noGrp="1"/>
          </p:cNvSpPr>
          <p:nvPr>
            <p:ph idx="4294967295"/>
          </p:nvPr>
        </p:nvSpPr>
        <p:spPr>
          <a:xfrm>
            <a:off x="457200" y="1524000"/>
            <a:ext cx="8229600" cy="4125913"/>
          </a:xfrm>
        </p:spPr>
        <p:txBody>
          <a:bodyPr>
            <a:normAutofit fontScale="92500" lnSpcReduction="20000"/>
          </a:bodyPr>
          <a:lstStyle/>
          <a:p>
            <a:pPr algn="ctr"/>
            <a:r>
              <a:rPr lang="en-US" sz="2600" dirty="0">
                <a:solidFill>
                  <a:schemeClr val="tx1"/>
                </a:solidFill>
              </a:rPr>
              <a:t>3 year program (fall, spring, summer)</a:t>
            </a:r>
          </a:p>
          <a:p>
            <a:pPr algn="ctr"/>
            <a:endParaRPr lang="en-US" sz="2600" dirty="0">
              <a:solidFill>
                <a:schemeClr val="tx1"/>
              </a:solidFill>
            </a:endParaRPr>
          </a:p>
          <a:p>
            <a:pPr algn="ctr"/>
            <a:r>
              <a:rPr lang="en-US" sz="2600" dirty="0">
                <a:solidFill>
                  <a:schemeClr val="tx1"/>
                </a:solidFill>
              </a:rPr>
              <a:t>60 units of study</a:t>
            </a:r>
          </a:p>
          <a:p>
            <a:pPr lvl="1" algn="ctr">
              <a:buFont typeface="Arial" panose="020B0604020202020204" pitchFamily="34" charset="0"/>
              <a:buChar char="•"/>
            </a:pPr>
            <a:r>
              <a:rPr lang="en-US" sz="2600" dirty="0">
                <a:solidFill>
                  <a:schemeClr val="tx1"/>
                </a:solidFill>
              </a:rPr>
              <a:t>48 units coursework</a:t>
            </a:r>
          </a:p>
          <a:p>
            <a:pPr lvl="1" algn="ctr">
              <a:buFont typeface="Arial" panose="020B0604020202020204" pitchFamily="34" charset="0"/>
              <a:buChar char="•"/>
            </a:pPr>
            <a:r>
              <a:rPr lang="en-US" sz="2600" dirty="0">
                <a:solidFill>
                  <a:schemeClr val="tx1"/>
                </a:solidFill>
              </a:rPr>
              <a:t>12 units dissertation</a:t>
            </a:r>
          </a:p>
          <a:p>
            <a:pPr algn="ctr"/>
            <a:endParaRPr lang="en-US" sz="2600" dirty="0">
              <a:solidFill>
                <a:schemeClr val="tx1"/>
              </a:solidFill>
            </a:endParaRPr>
          </a:p>
          <a:p>
            <a:pPr algn="ctr"/>
            <a:r>
              <a:rPr lang="en-US" sz="2600" dirty="0">
                <a:solidFill>
                  <a:schemeClr val="tx1"/>
                </a:solidFill>
              </a:rPr>
              <a:t>Written Qualifying Examination</a:t>
            </a:r>
          </a:p>
          <a:p>
            <a:pPr algn="ctr"/>
            <a:endParaRPr lang="en-US" sz="2600" dirty="0">
              <a:solidFill>
                <a:schemeClr val="tx1"/>
              </a:solidFill>
            </a:endParaRPr>
          </a:p>
          <a:p>
            <a:pPr algn="ctr"/>
            <a:r>
              <a:rPr lang="en-US" sz="2600" dirty="0">
                <a:solidFill>
                  <a:schemeClr val="tx1"/>
                </a:solidFill>
              </a:rPr>
              <a:t>Dissertation Proposal and Defense</a:t>
            </a:r>
          </a:p>
          <a:p>
            <a:pPr algn="ctr"/>
            <a:endParaRPr lang="en-US" sz="2600" dirty="0">
              <a:solidFill>
                <a:schemeClr val="tx1"/>
              </a:solidFill>
            </a:endParaRPr>
          </a:p>
          <a:p>
            <a:pPr algn="ctr"/>
            <a:r>
              <a:rPr lang="en-US" sz="2600" dirty="0">
                <a:solidFill>
                  <a:schemeClr val="tx1"/>
                </a:solidFill>
              </a:rPr>
              <a:t>Dissertation Defense</a:t>
            </a:r>
          </a:p>
          <a:p>
            <a:pPr algn="ct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2708111"/>
              </p:ext>
            </p:extLst>
          </p:nvPr>
        </p:nvGraphicFramePr>
        <p:xfrm>
          <a:off x="457200" y="304801"/>
          <a:ext cx="8229600" cy="6166716"/>
        </p:xfrm>
        <a:graphic>
          <a:graphicData uri="http://schemas.openxmlformats.org/drawingml/2006/table">
            <a:tbl>
              <a:tblPr/>
              <a:tblGrid>
                <a:gridCol w="1055078">
                  <a:extLst>
                    <a:ext uri="{9D8B030D-6E8A-4147-A177-3AD203B41FA5}">
                      <a16:colId xmlns:a16="http://schemas.microsoft.com/office/drawing/2014/main" val="20000"/>
                    </a:ext>
                  </a:extLst>
                </a:gridCol>
                <a:gridCol w="2379887">
                  <a:extLst>
                    <a:ext uri="{9D8B030D-6E8A-4147-A177-3AD203B41FA5}">
                      <a16:colId xmlns:a16="http://schemas.microsoft.com/office/drawing/2014/main" val="20001"/>
                    </a:ext>
                  </a:extLst>
                </a:gridCol>
                <a:gridCol w="2556841">
                  <a:extLst>
                    <a:ext uri="{9D8B030D-6E8A-4147-A177-3AD203B41FA5}">
                      <a16:colId xmlns:a16="http://schemas.microsoft.com/office/drawing/2014/main" val="20002"/>
                    </a:ext>
                  </a:extLst>
                </a:gridCol>
                <a:gridCol w="2237794">
                  <a:extLst>
                    <a:ext uri="{9D8B030D-6E8A-4147-A177-3AD203B41FA5}">
                      <a16:colId xmlns:a16="http://schemas.microsoft.com/office/drawing/2014/main" val="20003"/>
                    </a:ext>
                  </a:extLst>
                </a:gridCol>
              </a:tblGrid>
              <a:tr h="34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Term</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Year 1</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Year 2</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Year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554881">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Fall</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Transformational Leadership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Organizational Leadership and Change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Dissertation I (6)</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56722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Policy and Practice for Educational Leaders I (3) </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Policy and Practice for Educational Leaders II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56722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Introduction to </a:t>
                      </a:r>
                      <a:r>
                        <a:rPr kumimoji="0" lang="en-US" sz="1200" b="1" i="0" u="none" strike="noStrike" cap="none" normalizeH="0" baseline="0">
                          <a:ln>
                            <a:noFill/>
                          </a:ln>
                          <a:solidFill>
                            <a:schemeClr val="tx1"/>
                          </a:solidFill>
                          <a:effectLst/>
                          <a:latin typeface="Times New Roman" pitchFamily="18" charset="0"/>
                          <a:cs typeface="Times New Roman" pitchFamily="18" charset="0"/>
                        </a:rPr>
                        <a:t>Educational Research(3</a:t>
                      </a:r>
                      <a:r>
                        <a:rPr kumimoji="0" lang="en-US" sz="1200" b="1"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Quantitative Research Methods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713420">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Spring</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Community and Communication in Educational Leadership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Legal Issues for Educational Leaders (2)</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Dissertation II (6)</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56722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Diversity and Equity in Complex Organizations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Student Services in </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Education (2)</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56722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Qualitative Research Methods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Finance and Budget for Educational Leaders (2)</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64916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Issues in Educational Leadership:  Application and Synthesis (3)</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50049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Qualifying Examination</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Dissertation Defense and Graduation</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567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Summer</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Curriculum &amp; Instruction (3) </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Dissertation Proposal </a:t>
                      </a:r>
                      <a:endParaRPr kumimoji="0" lang="en-US" sz="10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Seminar (6)</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r h="5672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Human Resource Management (3)</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Dissertation Proposal Defense </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powerpoint_fv (3)">
  <a:themeElements>
    <a:clrScheme name="Formal Template">
      <a:dk1>
        <a:srgbClr val="0B3D29"/>
      </a:dk1>
      <a:lt1>
        <a:sysClr val="window" lastClr="FFFFFF"/>
      </a:lt1>
      <a:dk2>
        <a:srgbClr val="05231A"/>
      </a:dk2>
      <a:lt2>
        <a:srgbClr val="E3E0B8"/>
      </a:lt2>
      <a:accent1>
        <a:srgbClr val="B6A771"/>
      </a:accent1>
      <a:accent2>
        <a:srgbClr val="D0CB81"/>
      </a:accent2>
      <a:accent3>
        <a:srgbClr val="147242"/>
      </a:accent3>
      <a:accent4>
        <a:srgbClr val="1C9B40"/>
      </a:accent4>
      <a:accent5>
        <a:srgbClr val="4DAE3D"/>
      </a:accent5>
      <a:accent6>
        <a:srgbClr val="E3E0B8"/>
      </a:accent6>
      <a:hlink>
        <a:srgbClr val="D0CB81"/>
      </a:hlink>
      <a:folHlink>
        <a:srgbClr val="B6A7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powerpoint_fv (3)</Template>
  <TotalTime>4443</TotalTime>
  <Words>1868</Words>
  <Application>Microsoft Macintosh PowerPoint</Application>
  <PresentationFormat>On-screen Show (4:3)</PresentationFormat>
  <Paragraphs>260</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Adobe Devanagari</vt:lpstr>
      <vt:lpstr>Arial</vt:lpstr>
      <vt:lpstr>Calibri</vt:lpstr>
      <vt:lpstr>Myriad Pro</vt:lpstr>
      <vt:lpstr>Times New Roman</vt:lpstr>
      <vt:lpstr>Wingdings</vt:lpstr>
      <vt:lpstr>powerpoint_fv (3)</vt:lpstr>
      <vt:lpstr>PowerPoint Presentation</vt:lpstr>
      <vt:lpstr>PowerPoint Presentation</vt:lpstr>
      <vt:lpstr>Mission</vt:lpstr>
      <vt:lpstr>Student Learning Objectives</vt:lpstr>
      <vt:lpstr>Ed.D. Program Themes</vt:lpstr>
      <vt:lpstr>Program Themes</vt:lpstr>
      <vt:lpstr>Program Goals</vt:lpstr>
      <vt:lpstr>Program Overview</vt:lpstr>
      <vt:lpstr>PowerPoint Presentation</vt:lpstr>
      <vt:lpstr>Graduates of this program are prepared to lead:</vt:lpstr>
      <vt:lpstr>Program Leadership</vt:lpstr>
      <vt:lpstr>Standing Faculty</vt:lpstr>
      <vt:lpstr>Ed.D. Faculty</vt:lpstr>
      <vt:lpstr>Core Faculty</vt:lpstr>
      <vt:lpstr>Ed.D. Faculty</vt:lpstr>
      <vt:lpstr>Core Faculty</vt:lpstr>
      <vt:lpstr>Affiliated Faculty</vt:lpstr>
      <vt:lpstr>PowerPoint Presentation</vt:lpstr>
      <vt:lpstr>Notable professional accomplishments</vt:lpstr>
      <vt:lpstr>Notable professional accomplishments</vt:lpstr>
      <vt:lpstr>PowerPoint Presentation</vt:lpstr>
      <vt:lpstr>PowerPoint Presentation</vt:lpstr>
      <vt:lpstr>PowerPoint Presentation</vt:lpstr>
      <vt:lpstr>PowerPoint Presentation</vt:lpstr>
      <vt:lpstr>Ed.D. Student Enrollment</vt:lpstr>
      <vt:lpstr>Tuition &amp; Fees (2020—21 fees TBD)</vt:lpstr>
      <vt:lpstr>PowerPoint Presentation</vt:lpstr>
      <vt:lpstr>Free Summer Writing Course</vt:lpstr>
      <vt:lpstr>The Journal of Transformational Leadership and Policy Studies (JTLPS)</vt:lpstr>
      <vt:lpstr>PowerPoint Presentation</vt:lpstr>
      <vt:lpstr>Events  Celebration of Education Leadership and Policy </vt:lpstr>
      <vt:lpstr>Visiting Scholars</vt:lpstr>
      <vt:lpstr>To Apply…</vt:lpstr>
    </vt:vector>
  </TitlesOfParts>
  <Company>csus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Doctorate in  Educational Leadership</dc:title>
  <dc:creator>CSU User</dc:creator>
  <cp:lastModifiedBy>Garrett, Kristi A</cp:lastModifiedBy>
  <cp:revision>446</cp:revision>
  <cp:lastPrinted>2014-08-13T20:29:44Z</cp:lastPrinted>
  <dcterms:created xsi:type="dcterms:W3CDTF">2011-02-15T22:12:29Z</dcterms:created>
  <dcterms:modified xsi:type="dcterms:W3CDTF">2019-08-12T19:07:57Z</dcterms:modified>
</cp:coreProperties>
</file>