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374" r:id="rId2"/>
    <p:sldId id="408" r:id="rId3"/>
    <p:sldId id="413" r:id="rId4"/>
    <p:sldId id="436" r:id="rId5"/>
    <p:sldId id="401" r:id="rId6"/>
    <p:sldId id="376" r:id="rId7"/>
    <p:sldId id="399" r:id="rId8"/>
    <p:sldId id="402" r:id="rId9"/>
    <p:sldId id="409" r:id="rId10"/>
    <p:sldId id="375" r:id="rId11"/>
    <p:sldId id="385" r:id="rId12"/>
    <p:sldId id="386" r:id="rId13"/>
    <p:sldId id="389" r:id="rId14"/>
    <p:sldId id="388" r:id="rId15"/>
    <p:sldId id="387" r:id="rId16"/>
    <p:sldId id="435" r:id="rId17"/>
    <p:sldId id="437" r:id="rId18"/>
    <p:sldId id="434" r:id="rId19"/>
    <p:sldId id="411" r:id="rId20"/>
    <p:sldId id="406" r:id="rId21"/>
    <p:sldId id="412" r:id="rId22"/>
    <p:sldId id="378" r:id="rId23"/>
    <p:sldId id="405" r:id="rId24"/>
    <p:sldId id="395" r:id="rId25"/>
    <p:sldId id="407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A924"/>
    <a:srgbClr val="6293E8"/>
    <a:srgbClr val="99864F"/>
    <a:srgbClr val="6F1851"/>
    <a:srgbClr val="0B3D29"/>
    <a:srgbClr val="9B07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DE6EBE-29B6-464A-98EA-241D04C986F5}" v="11" dt="2026-07-15T00:05:32.1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85" autoAdjust="0"/>
    <p:restoredTop sz="91210"/>
  </p:normalViewPr>
  <p:slideViewPr>
    <p:cSldViewPr snapToGrid="0" snapToObjects="1">
      <p:cViewPr varScale="1">
        <p:scale>
          <a:sx n="109" d="100"/>
          <a:sy n="109" d="100"/>
        </p:scale>
        <p:origin x="99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D8EBF-297F-481C-848F-7A5436021F0F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C6CE83-D03E-4A79-B5A9-D37FFE11F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38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us.edu/college/education/student-support/_internal/_documents/immigrants-rising_fafsa-vs-ca-dream-act-apply-to-the-correct-financial-aid-in-ca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dream.csac.ca.gov/landing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7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81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CB811-BF72-BC99-3417-53CAFC5E6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2CDBF0-5007-833E-607D-796219982F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0B46A-6C20-97E1-E19E-C9391E309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Link: https://studentaid.gov/manage-loans/forgiveness-cancellation/teacher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4607B-619E-FD22-B77A-E5E2F6F4C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81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Link: https://studentaid.gov/manage-loans/forgiveness-cancellation/teacher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28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Deidre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45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B345-AFC9-48A1-F83F-DE02277E3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81CF8-08A3-68E1-4745-6A8602A57A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248F04-382F-993A-B0A5-E11AF7E23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Link: https://studentaid.gov/manage-loans/forgiveness-cancellation/teacher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AD4DE-D89A-8554-457C-20CB272AA7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80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6AC9A-5848-3C4D-3499-2E104E7E1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9A1BD9-90D3-F247-F446-5C05DAD58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E9831B-5F94-E0E8-BA53-0D5DF49975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Link: https://studentaid.gov/manage-loans/forgiveness-cancellation/teacher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3FA5A-973B-079A-936C-A3492F7C55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49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many of you have completed a FAFSA or CADAA before? Put thumbs up. Most of you. You must do it again! Even if you are returning to school, complete the forms!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23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35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*More AB 540 Info here: Indicate you are a 5th year undergraduate student. If you have resided in CA for over 1 year and 1 day, you may indicate you are CA resident. </a:t>
            </a:r>
            <a:r>
              <a:rPr lang="en-US" sz="1200" b="1" i="0" u="sng" dirty="0">
                <a:solidFill>
                  <a:srgbClr val="00573D"/>
                </a:solidFill>
                <a:effectLst/>
                <a:latin typeface="Open Sans" panose="020B0606030504020204" pitchFamily="34" charset="0"/>
                <a:hlinkClick r:id="rId3" tooltip="FAFSA vs CA Dream Act apply to the correct financial aid in CA"/>
              </a:rPr>
              <a:t>FAFSA vs CA Dream Act apply to the correct financial aid in CA</a:t>
            </a:r>
            <a:r>
              <a:rPr lang="en-US" sz="1200" b="1" i="0" u="sng" dirty="0">
                <a:solidFill>
                  <a:srgbClr val="00573D"/>
                </a:solidFill>
                <a:effectLst/>
                <a:latin typeface="Open Sans" panose="020B0606030504020204" pitchFamily="34" charset="0"/>
              </a:rPr>
              <a:t>: https://www.csus.edu/college/education/student-support/_internal/_documents/immigrants-rising_fafsa-vs-ca-dream-act-apply-to-the-correct-financial-aid-in-ca.pdf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you’re a noncitizen without a Social Security card or had one issued through the federal Deferred Action for Childhood Arrivals program, you should fill out the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California Dream Act Application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at 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dream.csac.ca.gov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99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The form at the following link explains the eligibility criteria and also serves as your application for Cal Grant. 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818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They don’t have to apply for this. Beth will recommend them to FA office in the summer if they are eligible.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517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Too. Much for now. Delete,.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6CE83-D03E-4A79-B5A9-D37FFE11FD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53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dark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14453" y="1811069"/>
            <a:ext cx="5216389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71109" y="3566844"/>
            <a:ext cx="4573933" cy="365051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71694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2912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8368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14453" y="1811069"/>
            <a:ext cx="5216389" cy="14700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71109" y="3566844"/>
            <a:ext cx="4573933" cy="365051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0B3D2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2536018"/>
            <a:ext cx="7772400" cy="1362075"/>
          </a:xfrm>
        </p:spPr>
        <p:txBody>
          <a:bodyPr anchor="t"/>
          <a:lstStyle>
            <a:lvl1pPr algn="ctr">
              <a:defRPr sz="4000" b="1" cap="none">
                <a:solidFill>
                  <a:srgbClr val="0B3D2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103583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0B3D29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5985933" y="21674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892800" y="23791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B3D2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B3D29"/>
                </a:solidFill>
              </a:defRPr>
            </a:lvl1pPr>
            <a:lvl2pPr>
              <a:defRPr>
                <a:solidFill>
                  <a:srgbClr val="0B3D29"/>
                </a:solidFill>
              </a:defRPr>
            </a:lvl2pPr>
            <a:lvl3pPr>
              <a:defRPr>
                <a:solidFill>
                  <a:srgbClr val="0B3D29"/>
                </a:solidFill>
              </a:defRPr>
            </a:lvl3pPr>
            <a:lvl4pPr>
              <a:defRPr>
                <a:solidFill>
                  <a:srgbClr val="0B3D29"/>
                </a:solidFill>
              </a:defRPr>
            </a:lvl4pPr>
            <a:lvl5pPr>
              <a:defRPr>
                <a:solidFill>
                  <a:srgbClr val="0B3D2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B3D2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B3D29"/>
                </a:solidFill>
              </a:defRPr>
            </a:lvl1pPr>
            <a:lvl2pPr>
              <a:defRPr sz="2400">
                <a:solidFill>
                  <a:srgbClr val="0B3D29"/>
                </a:solidFill>
              </a:defRPr>
            </a:lvl2pPr>
            <a:lvl3pPr>
              <a:defRPr sz="2000">
                <a:solidFill>
                  <a:srgbClr val="0B3D29"/>
                </a:solidFill>
              </a:defRPr>
            </a:lvl3pPr>
            <a:lvl4pPr>
              <a:defRPr sz="1800">
                <a:solidFill>
                  <a:srgbClr val="0B3D29"/>
                </a:solidFill>
              </a:defRPr>
            </a:lvl4pPr>
            <a:lvl5pPr>
              <a:defRPr sz="1800">
                <a:solidFill>
                  <a:srgbClr val="0B3D2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B3D29"/>
                </a:solidFill>
              </a:defRPr>
            </a:lvl1pPr>
            <a:lvl2pPr>
              <a:defRPr sz="2400">
                <a:solidFill>
                  <a:srgbClr val="0B3D29"/>
                </a:solidFill>
              </a:defRPr>
            </a:lvl2pPr>
            <a:lvl3pPr>
              <a:defRPr sz="2000">
                <a:solidFill>
                  <a:srgbClr val="0B3D29"/>
                </a:solidFill>
              </a:defRPr>
            </a:lvl3pPr>
            <a:lvl4pPr>
              <a:defRPr sz="1800">
                <a:solidFill>
                  <a:srgbClr val="0B3D29"/>
                </a:solidFill>
              </a:defRPr>
            </a:lvl4pPr>
            <a:lvl5pPr>
              <a:defRPr sz="1800">
                <a:solidFill>
                  <a:srgbClr val="0B3D2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rmation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79580" y="748998"/>
            <a:ext cx="5007220" cy="4282306"/>
          </a:xfrm>
        </p:spPr>
        <p:txBody>
          <a:bodyPr/>
          <a:lstStyle>
            <a:lvl1pPr marL="0" indent="0">
              <a:spcBef>
                <a:spcPts val="1776"/>
              </a:spcBef>
              <a:buFontTx/>
              <a:buNone/>
              <a:defRPr sz="2400" b="1">
                <a:solidFill>
                  <a:srgbClr val="0B3D29"/>
                </a:solidFill>
              </a:defRPr>
            </a:lvl1pPr>
            <a:lvl2pPr marL="0" indent="0">
              <a:buFontTx/>
              <a:buNone/>
              <a:defRPr sz="2000">
                <a:solidFill>
                  <a:srgbClr val="0B3D29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B3D2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B3D2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B3D29"/>
                </a:solidFill>
              </a:defRPr>
            </a:lvl1pPr>
            <a:lvl2pPr>
              <a:defRPr sz="2000">
                <a:solidFill>
                  <a:srgbClr val="0B3D29"/>
                </a:solidFill>
              </a:defRPr>
            </a:lvl2pPr>
            <a:lvl3pPr>
              <a:defRPr sz="1800">
                <a:solidFill>
                  <a:srgbClr val="0B3D29"/>
                </a:solidFill>
              </a:defRPr>
            </a:lvl3pPr>
            <a:lvl4pPr>
              <a:defRPr sz="1600">
                <a:solidFill>
                  <a:srgbClr val="0B3D29"/>
                </a:solidFill>
              </a:defRPr>
            </a:lvl4pPr>
            <a:lvl5pPr>
              <a:defRPr sz="1600">
                <a:solidFill>
                  <a:srgbClr val="0B3D29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B3D2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B3D29"/>
                </a:solidFill>
              </a:defRPr>
            </a:lvl1pPr>
            <a:lvl2pPr>
              <a:defRPr sz="2000">
                <a:solidFill>
                  <a:srgbClr val="0B3D29"/>
                </a:solidFill>
              </a:defRPr>
            </a:lvl2pPr>
            <a:lvl3pPr>
              <a:defRPr sz="1800">
                <a:solidFill>
                  <a:srgbClr val="0B3D29"/>
                </a:solidFill>
              </a:defRPr>
            </a:lvl3pPr>
            <a:lvl4pPr>
              <a:defRPr sz="1600">
                <a:solidFill>
                  <a:srgbClr val="0B3D29"/>
                </a:solidFill>
              </a:defRPr>
            </a:lvl4pPr>
            <a:lvl5pPr>
              <a:defRPr sz="1600">
                <a:solidFill>
                  <a:srgbClr val="0B3D29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B3D2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B3D2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(dark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2536018"/>
            <a:ext cx="7772400" cy="1362075"/>
          </a:xfrm>
        </p:spPr>
        <p:txBody>
          <a:bodyPr anchor="t"/>
          <a:lstStyle>
            <a:lvl1pPr algn="ctr">
              <a:defRPr sz="40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103583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5985933" y="21674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892800" y="23791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(light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716945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B3D29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29120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83683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B3D2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rmation (dark)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79580" y="748998"/>
            <a:ext cx="5007220" cy="4282306"/>
          </a:xfrm>
        </p:spPr>
        <p:txBody>
          <a:bodyPr/>
          <a:lstStyle>
            <a:lvl1pPr marL="0" indent="0">
              <a:spcBef>
                <a:spcPts val="1776"/>
              </a:spcBef>
              <a:buFontTx/>
              <a:buNone/>
              <a:defRPr sz="2400" b="1">
                <a:solidFill>
                  <a:srgbClr val="DEA924"/>
                </a:solidFill>
              </a:defRPr>
            </a:lvl1pPr>
            <a:lvl2pPr marL="0" indent="0">
              <a:buFontTx/>
              <a:buNone/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126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8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DEA924"/>
        </a:buClr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EA924"/>
        </a:buClr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DEA924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DEA924"/>
        </a:buClr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DEA924"/>
        </a:buClr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essoms@csus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igueroaramirez@csus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ac.ca.gov/sites/default/files/2025-10/G44-Teaching-Credential-Program-2025-26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aid.gov/tcli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aid.gov/understand-aid/types/grants/teach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studentaid.gov/teach-initial-and-subsequent-counselin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ac.ca.gov/golden-state-teacher-grant-progra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gstg.csac.ca.gov/" TargetMode="External"/><Relationship Id="rId4" Type="http://schemas.openxmlformats.org/officeDocument/2006/relationships/hyperlink" Target="https://forms.office.com/Pages/ResponsePage.aspx?id=fVUTCIHw1Eilt6owqs2Dmp5YdPFwEV9KrXmtar-vYX9UQlM0TUVBQkc1MTNCUVlOUkMzUDk1TE5QUi4u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ac.ca.gov/california-golden-state-teacher-grant-gstg-program-0" TargetMode="External"/><Relationship Id="rId2" Type="http://schemas.openxmlformats.org/officeDocument/2006/relationships/hyperlink" Target="https://www.csac.ca.gov/golden-state-teacher-grant-program" TargetMode="Externa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tc.ca.gov/program-sponsors/grant-funded-programs/student-teacher-stipend/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lp.calstate.edu/about-us/financial-aid-scholarships/csu-residency-year-scholarship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us.edu/apply/financial-aid-scholarships/_internal/_documents/2026-lpd.pdf" TargetMode="External"/><Relationship Id="rId2" Type="http://schemas.openxmlformats.org/officeDocument/2006/relationships/hyperlink" Target="https://www.csus.edu/student-life/student-service-center/financial-aid-processes.html#loss-of-income-for-student-spouse-parent-dependent-student" TargetMode="Externa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us.edu/student-life/student-service-center/financial-aid-processes.html#student-budget-increase-appeal-e-form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hoolsfirstfcu.org/membership/students/#benefits" TargetMode="Externa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us.edu/student-affairs/crisis-assistance-resource-education-support/calfresh-application-assistance.html" TargetMode="External"/><Relationship Id="rId7" Type="http://schemas.openxmlformats.org/officeDocument/2006/relationships/hyperlink" Target="https://www.csus.edu/student-life/health-counseling/basic-needs-resource-center/about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csus.edu/student-affairs/crisis-assistance-resource-education-support/student-emergency-services.html" TargetMode="External"/><Relationship Id="rId5" Type="http://schemas.openxmlformats.org/officeDocument/2006/relationships/hyperlink" Target="https://www.csus.edu/student-affairs/crisis-assistance-resource-education-support/emergency-grant-category-criteria.html" TargetMode="External"/><Relationship Id="rId4" Type="http://schemas.openxmlformats.org/officeDocument/2006/relationships/hyperlink" Target="https://www.csus.edu/student-affairs/centers-programs/parents-families/hornet-family-study-care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tc.ca.gov/aspiring-educators/apply/online-application/direct-submission/" TargetMode="Externa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aid.gov/manage-loans/forgiveness-cancellation/teacher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Pages/ResponsePage.aspx?id=fVUTCIHw1Eilt6owqs2Dmp5YdPFwEV9KrXmtar-vYX9UQlM0TUVBQkc1MTNCUVlOUkMzUDk1TE5QUi4u" TargetMode="External"/><Relationship Id="rId13" Type="http://schemas.openxmlformats.org/officeDocument/2006/relationships/hyperlink" Target="https://www.edjoin.org/" TargetMode="External"/><Relationship Id="rId3" Type="http://schemas.openxmlformats.org/officeDocument/2006/relationships/hyperlink" Target="https://studentaid.gov/h/apply-for-aid/fafsa" TargetMode="External"/><Relationship Id="rId7" Type="http://schemas.openxmlformats.org/officeDocument/2006/relationships/hyperlink" Target="https://studentaid.gov/understand-aid/types/grants/teach" TargetMode="External"/><Relationship Id="rId12" Type="http://schemas.openxmlformats.org/officeDocument/2006/relationships/hyperlink" Target="https://www.ctc.ca.gov/aspiring-educators/appl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csac.ca.gov/sites/default/files/2025-10/G44-Teaching-Credential-Program-2025-26.pdf" TargetMode="External"/><Relationship Id="rId11" Type="http://schemas.openxmlformats.org/officeDocument/2006/relationships/hyperlink" Target="https://www.csus.edu/student-affairs/crisis-assistance-resource-education-support/" TargetMode="External"/><Relationship Id="rId5" Type="http://schemas.openxmlformats.org/officeDocument/2006/relationships/hyperlink" Target="https://www.schoolsfirstfcu.org/membership/students/" TargetMode="External"/><Relationship Id="rId10" Type="http://schemas.openxmlformats.org/officeDocument/2006/relationships/hyperlink" Target="https://www.csus.edu/student-life/student-service-center/financial-aid-processes.html#loss-of-income-appeal-for-student-spouse-e-form" TargetMode="External"/><Relationship Id="rId4" Type="http://schemas.openxmlformats.org/officeDocument/2006/relationships/hyperlink" Target="https://dream.csac.ca.gov/landing" TargetMode="External"/><Relationship Id="rId9" Type="http://schemas.openxmlformats.org/officeDocument/2006/relationships/hyperlink" Target="https://www.csus.edu/student-life/student-service-center/financial-aid-processes.html#student-budget-increase-appeal-e-form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figueroaramirez@csus.edu" TargetMode="External"/><Relationship Id="rId2" Type="http://schemas.openxmlformats.org/officeDocument/2006/relationships/hyperlink" Target="mailto:sessoms@csus.ed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hoolsfirstfcu.org/membership/student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fsapartners.ed.gov/sites/default/files/2023-06/H450PrivateEducationLoanApplicantSelfCertificationForm.pdf" TargetMode="External"/><Relationship Id="rId4" Type="http://schemas.openxmlformats.org/officeDocument/2006/relationships/hyperlink" Target="https://www.schoolsfirstfcu.org/products/just-for-school-employees/higher-education-loan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aid.gov/apply-for-aid/fafsa/filling-ou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studentaid.gov/help/how-correct-fafs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eam.csac.ca.gov/land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figueroaramirez@csus.edu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321424" y="557281"/>
            <a:ext cx="5822575" cy="1937933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Education Specialist Teaching Credential Programs: How to Finance Your Credential</a:t>
            </a:r>
            <a:br>
              <a:rPr lang="en-US" sz="4000" dirty="0"/>
            </a:br>
            <a:endParaRPr lang="en-US" sz="320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414413" y="2690364"/>
            <a:ext cx="5636595" cy="1937933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Dr. Deidre Sessoms, Professor Emerita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hlinkClick r:id="rId3"/>
              </a:rPr>
              <a:t>sessoms@csus.edu</a:t>
            </a:r>
            <a:endParaRPr lang="en-US" sz="18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Dr. Karina Figueroa-Ramirez, Equity Coordinator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hlinkClick r:id="rId4"/>
              </a:rPr>
              <a:t>figueroaramirez@csus.edu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endParaRPr lang="en-US" sz="2400" dirty="0">
              <a:solidFill>
                <a:schemeClr val="bg1"/>
              </a:solidFill>
            </a:endParaRPr>
          </a:p>
          <a:p>
            <a:pPr algn="ctr"/>
            <a:endParaRPr lang="en-US" sz="1800" dirty="0">
              <a:solidFill>
                <a:schemeClr val="bg1"/>
              </a:solidFill>
            </a:endParaRPr>
          </a:p>
          <a:p>
            <a:pPr algn="ctr"/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450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85F8-C3D7-5F47-8D7C-9A23FDC4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642" y="0"/>
            <a:ext cx="7772400" cy="1362075"/>
          </a:xfrm>
        </p:spPr>
        <p:txBody>
          <a:bodyPr>
            <a:normAutofit/>
          </a:bodyPr>
          <a:lstStyle/>
          <a:p>
            <a:r>
              <a:rPr lang="en-US" dirty="0"/>
              <a:t>Pell &amp; Cal Grant Funding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8BB7C-9973-C84C-9E5F-4B0288E08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889441"/>
            <a:ext cx="9144000" cy="4124130"/>
          </a:xfrm>
        </p:spPr>
        <p:txBody>
          <a:bodyPr anchor="t"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80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If received Pell funds as an undergrad, you are eligible for one additional year while in the credential program.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</a:rPr>
              <a:t>Pell Determined by Fin Aid; you don’t do anything; check your FA package</a:t>
            </a:r>
            <a:endParaRPr lang="en-US" sz="220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280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If received a Cal Grant as an undergrad,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AND completed your BA in spring 2025 or </a:t>
            </a:r>
            <a:r>
              <a:rPr lang="en-US" sz="2800" b="1" dirty="0">
                <a:solidFill>
                  <a:schemeClr val="tx1"/>
                </a:solidFill>
                <a:latin typeface="Calibri" panose="020F0502020204030204" pitchFamily="34" charset="0"/>
              </a:rPr>
              <a:t>later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, you may be eligible for one additional year of support:</a:t>
            </a:r>
            <a:endParaRPr lang="en-US" sz="2800" i="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hlinkClick r:id="rId3"/>
              </a:rPr>
              <a:t>A</a:t>
            </a:r>
            <a:r>
              <a:rPr lang="en-US" sz="2200" i="0" dirty="0">
                <a:solidFill>
                  <a:schemeClr val="tx1"/>
                </a:solidFill>
                <a:effectLst/>
                <a:latin typeface="Calibri" panose="020F0502020204030204" pitchFamily="34" charset="0"/>
                <a:hlinkClick r:id="rId3"/>
              </a:rPr>
              <a:t>pply directly </a:t>
            </a:r>
            <a:r>
              <a:rPr lang="en-US" sz="220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with the California Student Aid Commission (CSAC) for 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</a:rPr>
              <a:t>the Cal Grant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2200" i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NOTE: if you already have the SUG (State University Grant) you can’t also have the Cal Grant</a:t>
            </a:r>
          </a:p>
        </p:txBody>
      </p:sp>
    </p:spTree>
    <p:extLst>
      <p:ext uri="{BB962C8B-B14F-4D97-AF65-F5344CB8AC3E}">
        <p14:creationId xmlns:p14="http://schemas.microsoft.com/office/powerpoint/2010/main" val="4039108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85F8-C3D7-5F47-8D7C-9A23FDC4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7" y="423849"/>
            <a:ext cx="7772400" cy="608885"/>
          </a:xfrm>
        </p:spPr>
        <p:txBody>
          <a:bodyPr>
            <a:noAutofit/>
          </a:bodyPr>
          <a:lstStyle/>
          <a:p>
            <a:r>
              <a:rPr lang="en-US" sz="3600" dirty="0"/>
              <a:t>TEACH Grant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8BB7C-9973-C84C-9E5F-4B0288E08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233" y="1639924"/>
            <a:ext cx="8197533" cy="3807501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900" dirty="0">
                <a:solidFill>
                  <a:schemeClr val="tx1"/>
                </a:solidFill>
                <a:latin typeface=""/>
              </a:rPr>
              <a:t>About $3700 this year</a:t>
            </a:r>
          </a:p>
          <a:p>
            <a:pPr algn="l"/>
            <a:r>
              <a:rPr lang="en-US" sz="2900" dirty="0">
                <a:solidFill>
                  <a:schemeClr val="tx1"/>
                </a:solidFill>
                <a:latin typeface=""/>
              </a:rPr>
              <a:t>Must have overall GPA 3.25 or above </a:t>
            </a:r>
          </a:p>
          <a:p>
            <a:pPr algn="l"/>
            <a:endParaRPr lang="en-US" sz="3300" dirty="0">
              <a:solidFill>
                <a:srgbClr val="277F60"/>
              </a:solidFill>
              <a:latin typeface=""/>
            </a:endParaRPr>
          </a:p>
          <a:p>
            <a:pPr algn="l"/>
            <a:r>
              <a:rPr lang="en-US" sz="3300" dirty="0">
                <a:solidFill>
                  <a:srgbClr val="277F60"/>
                </a:solidFill>
                <a:latin typeface=""/>
              </a:rPr>
              <a:t>TEACH Grant</a:t>
            </a:r>
            <a:r>
              <a:rPr lang="en-US" sz="3300" dirty="0">
                <a:solidFill>
                  <a:srgbClr val="212529"/>
                </a:solidFill>
                <a:latin typeface=""/>
              </a:rPr>
              <a:t> requires </a:t>
            </a:r>
            <a:r>
              <a:rPr lang="en-US" sz="3300" dirty="0">
                <a:solidFill>
                  <a:srgbClr val="277F60"/>
                </a:solidFill>
                <a:latin typeface=""/>
              </a:rPr>
              <a:t>service obligation</a:t>
            </a:r>
          </a:p>
          <a:p>
            <a:pPr marL="973138" lvl="2" indent="-4572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"/>
              </a:rPr>
              <a:t>Service Obligation = teach for 4 years within 8 years after finishing the credential, in your high-needs area, in a </a:t>
            </a:r>
            <a:r>
              <a:rPr lang="en-US" sz="2900" dirty="0">
                <a:solidFill>
                  <a:schemeClr val="tx1"/>
                </a:solidFill>
                <a:latin typeface=""/>
                <a:hlinkClick r:id="rId3"/>
              </a:rPr>
              <a:t>low-income public school</a:t>
            </a:r>
            <a:endParaRPr lang="en-US" sz="2900" dirty="0">
              <a:solidFill>
                <a:schemeClr val="tx1"/>
              </a:solidFill>
              <a:latin typeface=""/>
            </a:endParaRPr>
          </a:p>
          <a:p>
            <a:pPr marL="973138" lvl="2" indent="-457200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rgbClr val="212529"/>
                </a:solidFill>
                <a:latin typeface=""/>
              </a:rPr>
              <a:t>If you don't complete the service obligation, the TEACH Grant will be converted to a </a:t>
            </a:r>
            <a:r>
              <a:rPr lang="en-US" sz="2900" dirty="0">
                <a:solidFill>
                  <a:srgbClr val="277F60"/>
                </a:solidFill>
                <a:latin typeface=""/>
              </a:rPr>
              <a:t>loan</a:t>
            </a:r>
            <a:r>
              <a:rPr lang="en-US" sz="2900" dirty="0">
                <a:solidFill>
                  <a:srgbClr val="212529"/>
                </a:solidFill>
                <a:latin typeface=""/>
              </a:rPr>
              <a:t> that you must repay, with interest.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700" dirty="0">
              <a:solidFill>
                <a:schemeClr val="tx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52276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85F8-C3D7-5F47-8D7C-9A23FDC4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7" y="423849"/>
            <a:ext cx="7772400" cy="608885"/>
          </a:xfrm>
        </p:spPr>
        <p:txBody>
          <a:bodyPr>
            <a:normAutofit/>
          </a:bodyPr>
          <a:lstStyle/>
          <a:p>
            <a:r>
              <a:rPr lang="en-US" sz="2800" dirty="0">
                <a:hlinkClick r:id="rId3"/>
              </a:rPr>
              <a:t>TEACH Grant</a:t>
            </a:r>
            <a:r>
              <a:rPr lang="en-US" sz="2800" dirty="0"/>
              <a:t> Process at Sac State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8BB7C-9973-C84C-9E5F-4B0288E08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855" y="1471873"/>
            <a:ext cx="8896864" cy="4138095"/>
          </a:xfrm>
        </p:spPr>
        <p:txBody>
          <a:bodyPr>
            <a:normAutofit lnSpcReduction="10000"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You don’t apply! </a:t>
            </a:r>
            <a:r>
              <a:rPr lang="en-US" sz="2400" dirty="0">
                <a:solidFill>
                  <a:schemeClr val="tx1"/>
                </a:solidFill>
                <a:latin typeface=""/>
              </a:rPr>
              <a:t>(first set of names were sent to FA in May; GPA is being recalculated at end of summer 2026)</a:t>
            </a:r>
            <a:endParaRPr lang="en-US" sz="2400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Check Student Center “to do” list;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hlinkClick r:id="rId4"/>
              </a:rPr>
              <a:t>TEACH Grant Counseling</a:t>
            </a:r>
            <a:endParaRPr lang="en-US" sz="2400" dirty="0">
              <a:solidFill>
                <a:schemeClr val="tx1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TEACH Grant Agreement to Serve (ATS)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 enrolls you in TEACH Grant Program, which takes another 2 weeks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 disburses TEACH Grant Funds before 4</a:t>
            </a:r>
            <a:r>
              <a:rPr lang="en-US" sz="2400" baseline="30000" dirty="0">
                <a:solidFill>
                  <a:schemeClr val="tx1"/>
                </a:solidFill>
              </a:rPr>
              <a:t>th</a:t>
            </a:r>
            <a:r>
              <a:rPr lang="en-US" sz="2400" dirty="0">
                <a:solidFill>
                  <a:schemeClr val="tx1"/>
                </a:solidFill>
              </a:rPr>
              <a:t> week of semester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YOU MUST submit verification to TEACH Grant EACH year you teach until 4 years are complete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797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85F8-C3D7-5F47-8D7C-9A23FDC4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7" y="423849"/>
            <a:ext cx="7772400" cy="608885"/>
          </a:xfrm>
        </p:spPr>
        <p:txBody>
          <a:bodyPr>
            <a:noAutofit/>
          </a:bodyPr>
          <a:lstStyle/>
          <a:p>
            <a:r>
              <a:rPr lang="en-US" sz="3600" dirty="0">
                <a:hlinkClick r:id="rId3"/>
              </a:rPr>
              <a:t>Golden State Teacher Grant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8BB7C-9973-C84C-9E5F-4B0288E08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510" y="1602408"/>
            <a:ext cx="8197533" cy="3807501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"/>
              </a:rPr>
              <a:t>Probably between $10k and $20k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"/>
              </a:rPr>
              <a:t>Sign up for more info </a:t>
            </a:r>
            <a:r>
              <a:rPr lang="en-US" sz="2900" dirty="0">
                <a:solidFill>
                  <a:schemeClr val="tx1"/>
                </a:solidFill>
                <a:latin typeface=""/>
                <a:hlinkClick r:id="rId4"/>
              </a:rPr>
              <a:t>at this link</a:t>
            </a:r>
            <a:r>
              <a:rPr lang="en-US" sz="2900" dirty="0">
                <a:solidFill>
                  <a:schemeClr val="tx1"/>
                </a:solidFill>
                <a:latin typeface=""/>
              </a:rPr>
              <a:t>; </a:t>
            </a:r>
            <a:r>
              <a:rPr lang="en-US" sz="2900" dirty="0">
                <a:solidFill>
                  <a:schemeClr val="tx1"/>
                </a:solidFill>
                <a:latin typeface=""/>
                <a:hlinkClick r:id="rId5"/>
              </a:rPr>
              <a:t>application</a:t>
            </a:r>
            <a:r>
              <a:rPr lang="en-US" sz="2900" dirty="0">
                <a:solidFill>
                  <a:schemeClr val="tx1"/>
                </a:solidFill>
                <a:latin typeface=""/>
              </a:rPr>
              <a:t> will open in July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"/>
              </a:rPr>
              <a:t>Must complete the FAFSA or Dream Act Application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"/>
              </a:rPr>
              <a:t>GSTG has a “service obligation”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tx1"/>
                </a:solidFill>
                <a:latin typeface=""/>
              </a:rPr>
              <a:t>Interns are NOT eligible</a:t>
            </a:r>
          </a:p>
          <a:p>
            <a:pPr algn="l"/>
            <a:endParaRPr lang="en-US" sz="2700" dirty="0">
              <a:solidFill>
                <a:schemeClr val="tx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634551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85F8-C3D7-5F47-8D7C-9A23FDC4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7" y="423849"/>
            <a:ext cx="7772400" cy="608885"/>
          </a:xfrm>
        </p:spPr>
        <p:txBody>
          <a:bodyPr>
            <a:normAutofit/>
          </a:bodyPr>
          <a:lstStyle/>
          <a:p>
            <a:r>
              <a:rPr lang="en-US" sz="3200" dirty="0">
                <a:hlinkClick r:id="rId2"/>
              </a:rPr>
              <a:t>Golden State Teacher Grant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8BB7C-9973-C84C-9E5F-4B0288E08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855" y="1117543"/>
            <a:ext cx="8896864" cy="4138095"/>
          </a:xfrm>
        </p:spPr>
        <p:txBody>
          <a:bodyPr>
            <a:normAutofit/>
          </a:bodyPr>
          <a:lstStyle/>
          <a:p>
            <a:pPr marL="515938" lvl="2"/>
            <a:r>
              <a:rPr lang="en-US" sz="2900" dirty="0">
                <a:solidFill>
                  <a:schemeClr val="tx1"/>
                </a:solidFill>
                <a:latin typeface=""/>
              </a:rPr>
              <a:t>Service Obligation = teach for 4 years within 8 years after finishing the credential, in a </a:t>
            </a:r>
            <a:r>
              <a:rPr lang="en-US" sz="2900" dirty="0">
                <a:solidFill>
                  <a:schemeClr val="tx1"/>
                </a:solidFill>
                <a:latin typeface=""/>
                <a:hlinkClick r:id="rId3"/>
              </a:rPr>
              <a:t>priority school</a:t>
            </a:r>
            <a:r>
              <a:rPr lang="en-US" sz="2900" dirty="0">
                <a:solidFill>
                  <a:schemeClr val="tx1"/>
                </a:solidFill>
                <a:latin typeface=""/>
              </a:rPr>
              <a:t>.</a:t>
            </a:r>
            <a:r>
              <a:rPr lang="en-US" sz="2900" b="0" i="0" dirty="0">
                <a:solidFill>
                  <a:srgbClr val="212529"/>
                </a:solidFill>
                <a:effectLst/>
                <a:latin typeface=""/>
              </a:rPr>
              <a:t> OR teach for 2 years within 4 (we aren’t sure yet which will apply for 2026-27)</a:t>
            </a:r>
          </a:p>
          <a:p>
            <a:pPr marL="515938" lvl="2"/>
            <a:endParaRPr lang="en-US" sz="2900" dirty="0">
              <a:solidFill>
                <a:srgbClr val="212529"/>
              </a:solidFill>
              <a:latin typeface=""/>
            </a:endParaRPr>
          </a:p>
          <a:p>
            <a:pPr marL="515938" lvl="2"/>
            <a:r>
              <a:rPr lang="en-US" sz="2900" b="0" i="0" dirty="0">
                <a:solidFill>
                  <a:srgbClr val="212529"/>
                </a:solidFill>
                <a:effectLst/>
                <a:latin typeface=""/>
              </a:rPr>
              <a:t>If you don't complete the service obligation, the grant must be repaid (e.g. teach for only 1 year = repay 75%).</a:t>
            </a:r>
          </a:p>
          <a:p>
            <a:pPr marL="800100" lvl="1" indent="-342900">
              <a:buFont typeface="Wingdings" pitchFamily="2" charset="2"/>
              <a:buChar char="v"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435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85F8-C3D7-5F47-8D7C-9A23FDC4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7" y="423849"/>
            <a:ext cx="7772400" cy="608885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Golden State Teacher Grant</a:t>
            </a:r>
            <a:br>
              <a:rPr lang="en-US" sz="2800" dirty="0"/>
            </a:br>
            <a:r>
              <a:rPr lang="en-US" sz="2800" dirty="0"/>
              <a:t>Process at Sac State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8BB7C-9973-C84C-9E5F-4B0288E08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855" y="1471873"/>
            <a:ext cx="8896864" cy="4138095"/>
          </a:xfrm>
        </p:spPr>
        <p:txBody>
          <a:bodyPr>
            <a:norm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Apply as SOON as the application opens (probably July)!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FA begins certifying eligibility; takes 2-4 weeks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Check your email! California Student Aid Commission sends notice of a Service Agreement to sign on their website.</a:t>
            </a:r>
            <a:endParaRPr lang="en-US" sz="2000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$$ sent to Sac State in 6-8 weeks; check your Sac State email!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Fall – SOONEST you may get $$ is late September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Spring – SOONEST you may get $$ is late February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$$ MAY go to repay loans in your FA package rather than come to you as cash, IF your package includes loans</a:t>
            </a:r>
          </a:p>
          <a:p>
            <a:pPr lvl="1"/>
            <a:endParaRPr lang="en-US" sz="2200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096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BCE0C-CA12-5C14-136A-C4F01F20C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7A60B-2607-091F-EB82-8715846E4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7" y="423849"/>
            <a:ext cx="7772400" cy="608885"/>
          </a:xfrm>
        </p:spPr>
        <p:txBody>
          <a:bodyPr>
            <a:normAutofit/>
          </a:bodyPr>
          <a:lstStyle/>
          <a:p>
            <a:r>
              <a:rPr lang="en-US" sz="2800" dirty="0">
                <a:hlinkClick r:id="rId2"/>
              </a:rPr>
              <a:t>Student Teacher Stipend Program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542BE-E94C-B486-4FE0-D4CB8AB6A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055" y="1359952"/>
            <a:ext cx="8896864" cy="4138095"/>
          </a:xfrm>
        </p:spPr>
        <p:txBody>
          <a:bodyPr>
            <a:normAutofit/>
          </a:bodyPr>
          <a:lstStyle/>
          <a:p>
            <a:pPr lvl="1"/>
            <a:r>
              <a:rPr lang="en-US" sz="2400" dirty="0">
                <a:solidFill>
                  <a:schemeClr val="tx1"/>
                </a:solidFill>
              </a:rPr>
              <a:t>$10,000 STSP is a new program in California for future teachers</a:t>
            </a:r>
          </a:p>
          <a:p>
            <a:pPr lvl="1"/>
            <a:endParaRPr lang="en-US" sz="2200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YOU don’t apply; we work with your student teaching district to submit an application for you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You CANNOT be a teacher of record and also receive the STS; (i.e. no teacher interns, no teaching on a PIP/STSP credential)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Not all local districts are participating</a:t>
            </a:r>
          </a:p>
          <a:p>
            <a:pPr lvl="1"/>
            <a:endParaRPr lang="en-US" sz="2000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54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AA314-684C-9217-AFD4-FA0F8E64D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57AE3-CDA8-A2DF-81BD-752B20372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7" y="423849"/>
            <a:ext cx="7772400" cy="608885"/>
          </a:xfrm>
        </p:spPr>
        <p:txBody>
          <a:bodyPr>
            <a:normAutofit/>
          </a:bodyPr>
          <a:lstStyle/>
          <a:p>
            <a:r>
              <a:rPr lang="en-US" sz="2800" dirty="0">
                <a:hlinkClick r:id="rId2"/>
              </a:rPr>
              <a:t>CSU Residency Scholarship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08A9D-B87A-2EFF-0D5A-2BDBD44B1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055" y="1359952"/>
            <a:ext cx="8896864" cy="4138095"/>
          </a:xfrm>
        </p:spPr>
        <p:txBody>
          <a:bodyPr>
            <a:normAutofit/>
          </a:bodyPr>
          <a:lstStyle/>
          <a:p>
            <a:pPr algn="l"/>
            <a:r>
              <a:rPr lang="en-US" sz="2200" dirty="0">
                <a:solidFill>
                  <a:schemeClr val="tx1"/>
                </a:solidFill>
              </a:rPr>
              <a:t>$5,000 scholarships </a:t>
            </a:r>
          </a:p>
          <a:p>
            <a:pPr algn="l"/>
            <a:r>
              <a:rPr lang="en-US" dirty="0"/>
              <a:t>Scholarship award criteria for applicants:</a:t>
            </a:r>
          </a:p>
          <a:p>
            <a:pPr marL="457200" indent="-457200" algn="l">
              <a:buAutoNum type="arabicPeriod"/>
            </a:pPr>
            <a:r>
              <a:rPr lang="en-US" dirty="0"/>
              <a:t>Interest in teaching English learners, earning a bilingual credential, teaching in urban or high-need schools, or </a:t>
            </a:r>
            <a:r>
              <a:rPr lang="en-US" b="1" dirty="0"/>
              <a:t>supporting students with special needs</a:t>
            </a:r>
            <a:r>
              <a:rPr lang="en-US" dirty="0"/>
              <a:t>;</a:t>
            </a:r>
          </a:p>
          <a:p>
            <a:pPr marL="457200" indent="-457200" algn="l">
              <a:buAutoNum type="arabicPeriod"/>
            </a:pPr>
            <a:r>
              <a:rPr lang="en-US" dirty="0"/>
              <a:t>Financial need as determined by the campus Financial Aid Office;</a:t>
            </a:r>
          </a:p>
          <a:p>
            <a:pPr marL="457200" indent="-457200" algn="l">
              <a:buAutoNum type="arabicPeriod"/>
            </a:pPr>
            <a:r>
              <a:rPr lang="en-US" dirty="0"/>
              <a:t>Enrolled in an approved CSU residency program (Multiple Subject, Single Subject, Education Specialist, or PK-3) during the semester of the awarded scholarship; NOT an INTERN or teaching full time on a STSP or PIP credential!</a:t>
            </a:r>
          </a:p>
          <a:p>
            <a:pPr marL="457200" indent="-457200" algn="l">
              <a:buAutoNum type="arabicPeriod"/>
            </a:pPr>
            <a:r>
              <a:rPr lang="en-US" dirty="0"/>
              <a:t>Good academic standing.</a:t>
            </a:r>
          </a:p>
          <a:p>
            <a:pPr lvl="1"/>
            <a:endParaRPr lang="en-US" sz="2200" dirty="0">
              <a:solidFill>
                <a:schemeClr val="tx1"/>
              </a:solidFill>
            </a:endParaRPr>
          </a:p>
          <a:p>
            <a:pPr lvl="1"/>
            <a:endParaRPr lang="en-US" sz="2000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58BDAD-AAD3-508A-C712-779A5B530538}"/>
              </a:ext>
            </a:extLst>
          </p:cNvPr>
          <p:cNvSpPr txBox="1"/>
          <p:nvPr/>
        </p:nvSpPr>
        <p:spPr>
          <a:xfrm>
            <a:off x="1512277" y="44782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963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DEDCB-9CAF-D3DE-0650-5AAB14D7F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90E2-D0FC-D0A6-AD3C-70720879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95249"/>
            <a:ext cx="7772400" cy="1362075"/>
          </a:xfrm>
        </p:spPr>
        <p:txBody>
          <a:bodyPr/>
          <a:lstStyle/>
          <a:p>
            <a:r>
              <a:rPr lang="en-US" dirty="0"/>
              <a:t>Need MORE money than FA offered in your package…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44173-21E9-DA72-9E3E-04F9065B3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657" y="2687961"/>
            <a:ext cx="8197533" cy="4575157"/>
          </a:xfrm>
        </p:spPr>
        <p:txBody>
          <a:bodyPr>
            <a:normAutofit/>
          </a:bodyPr>
          <a:lstStyle/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v"/>
            </a:pPr>
            <a:r>
              <a:rPr lang="en-US" sz="2400" b="1" dirty="0">
                <a:solidFill>
                  <a:schemeClr val="tx1"/>
                </a:solidFill>
              </a:rPr>
              <a:t>LOSS OF INCOME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sz="2200" dirty="0">
                <a:solidFill>
                  <a:schemeClr val="tx1"/>
                </a:solidFill>
              </a:rPr>
              <a:t>The amount you are awarded in your FA package is based on your FAFSA/ </a:t>
            </a:r>
            <a:r>
              <a:rPr lang="en-US" sz="2200" b="1" dirty="0">
                <a:solidFill>
                  <a:schemeClr val="tx1"/>
                </a:solidFill>
              </a:rPr>
              <a:t>PRIOR salary</a:t>
            </a:r>
            <a:r>
              <a:rPr lang="en-US" sz="2200" dirty="0">
                <a:solidFill>
                  <a:schemeClr val="tx1"/>
                </a:solidFill>
              </a:rPr>
              <a:t>; 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sz="2200" dirty="0">
                <a:solidFill>
                  <a:schemeClr val="tx1"/>
                </a:solidFill>
              </a:rPr>
              <a:t>if you will work less or quit your job during the credential program, you can submit an APPEAL for Loss of Income by using the </a:t>
            </a:r>
            <a:r>
              <a:rPr lang="en-US" sz="2200" dirty="0">
                <a:solidFill>
                  <a:schemeClr val="tx1"/>
                </a:solidFill>
                <a:hlinkClick r:id="rId2"/>
              </a:rPr>
              <a:t>Loss of Income Appeal  </a:t>
            </a:r>
            <a:r>
              <a:rPr lang="en-US" sz="2200" dirty="0">
                <a:solidFill>
                  <a:schemeClr val="tx1"/>
                </a:solidFill>
              </a:rPr>
              <a:t>process (starting in July)</a:t>
            </a:r>
          </a:p>
          <a:p>
            <a:pPr marL="800100" lvl="1" indent="-342900">
              <a:buFont typeface="Wingdings" pitchFamily="2" charset="2"/>
              <a:buChar char="v"/>
            </a:pPr>
            <a:r>
              <a:rPr lang="en-US" sz="2200" dirty="0">
                <a:solidFill>
                  <a:schemeClr val="tx1"/>
                </a:solidFill>
              </a:rPr>
              <a:t>LAST year’s form </a:t>
            </a:r>
            <a:r>
              <a:rPr lang="en-US" sz="2200" dirty="0">
                <a:solidFill>
                  <a:schemeClr val="tx1"/>
                </a:solidFill>
                <a:hlinkClick r:id="rId3"/>
              </a:rPr>
              <a:t>is found here </a:t>
            </a:r>
            <a:r>
              <a:rPr lang="en-US" sz="2200" dirty="0">
                <a:solidFill>
                  <a:schemeClr val="tx1"/>
                </a:solidFill>
              </a:rPr>
              <a:t>(so you can start gathering information)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marL="800100" lvl="1" indent="-342900">
              <a:buFont typeface="Wingdings" pitchFamily="2" charset="2"/>
              <a:buChar char="v"/>
            </a:pPr>
            <a:endParaRPr lang="en-US" sz="22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v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v"/>
            </a:pPr>
            <a:endParaRPr lang="en-US" sz="2400" dirty="0">
              <a:solidFill>
                <a:schemeClr val="tx1"/>
              </a:solidFill>
            </a:endParaRPr>
          </a:p>
          <a:p>
            <a:pPr marL="800100" lvl="1" indent="-342900">
              <a:buFont typeface="Wingdings" pitchFamily="2" charset="2"/>
              <a:buChar char="v"/>
            </a:pP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34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29C3A-B24E-8355-BF41-4AE62A783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63D56-DA80-147A-972A-33A146858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7" y="365974"/>
            <a:ext cx="7772400" cy="608885"/>
          </a:xfrm>
        </p:spPr>
        <p:txBody>
          <a:bodyPr>
            <a:noAutofit/>
          </a:bodyPr>
          <a:lstStyle/>
          <a:p>
            <a:r>
              <a:rPr lang="en-US" sz="3200" dirty="0"/>
              <a:t>You MAY be eligible for a Budget Increase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FEE5F-A31D-62F2-F30C-F81615B11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855" y="1471873"/>
            <a:ext cx="8896864" cy="4138095"/>
          </a:xfrm>
        </p:spPr>
        <p:txBody>
          <a:bodyPr>
            <a:normAutofit/>
          </a:bodyPr>
          <a:lstStyle/>
          <a:p>
            <a:pPr lvl="1"/>
            <a:endParaRPr lang="en-US" sz="2200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C721C7-CA72-EE17-6DFA-5C048CCAEBF7}"/>
              </a:ext>
            </a:extLst>
          </p:cNvPr>
          <p:cNvSpPr txBox="1"/>
          <p:nvPr/>
        </p:nvSpPr>
        <p:spPr>
          <a:xfrm>
            <a:off x="289368" y="1248032"/>
            <a:ext cx="857684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schemeClr val="tx1"/>
                </a:solidFill>
              </a:rPr>
              <a:t>BUDGET INCREASE</a:t>
            </a:r>
            <a:r>
              <a:rPr lang="en-US" sz="2400" dirty="0">
                <a:solidFill>
                  <a:schemeClr val="tx1"/>
                </a:solidFill>
              </a:rPr>
              <a:t>: You can qualify for additional </a:t>
            </a:r>
            <a:r>
              <a:rPr lang="en-US" sz="2400" b="1" dirty="0">
                <a:solidFill>
                  <a:schemeClr val="tx1"/>
                </a:solidFill>
              </a:rPr>
              <a:t>student loan </a:t>
            </a:r>
            <a:r>
              <a:rPr lang="en-US" sz="2400" dirty="0">
                <a:solidFill>
                  <a:schemeClr val="tx1"/>
                </a:solidFill>
              </a:rPr>
              <a:t>amounts for specific reasons using a </a:t>
            </a:r>
            <a:r>
              <a:rPr lang="en-US" sz="2400" dirty="0">
                <a:solidFill>
                  <a:schemeClr val="tx1"/>
                </a:solidFill>
                <a:hlinkClick r:id="rId2"/>
              </a:rPr>
              <a:t>Budget Increase Appeal form </a:t>
            </a:r>
            <a:r>
              <a:rPr lang="en-US" sz="2400" dirty="0">
                <a:solidFill>
                  <a:schemeClr val="tx1"/>
                </a:solidFill>
              </a:rPr>
              <a:t>(form available in September &amp; February)</a:t>
            </a:r>
          </a:p>
          <a:p>
            <a:pPr algn="l"/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Safety-related car expenses up to $2000 for the vehicle used for transportation to/from school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Health insurance premiums and/or medical, dental, or vision expenses up to $4000 which are not covered by insurance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Child-care expenses up to $4000 for your children up to age 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$1500 for one-time purchase of a computer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Wingdings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8188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34013-4F2A-5C50-512B-099E8D37A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35768"/>
            <a:ext cx="7772400" cy="1362075"/>
          </a:xfrm>
        </p:spPr>
        <p:txBody>
          <a:bodyPr/>
          <a:lstStyle/>
          <a:p>
            <a:r>
              <a:rPr lang="en-US" dirty="0"/>
              <a:t>CSUS Financial Aid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4E7247-C603-B1C4-B778-B9F1522F6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87" y="1314451"/>
            <a:ext cx="7772400" cy="3185622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You are not eligible for “regular” financial aid </a:t>
            </a:r>
          </a:p>
          <a:p>
            <a:r>
              <a:rPr lang="en-US" sz="2800" dirty="0"/>
              <a:t>this summer</a:t>
            </a:r>
          </a:p>
          <a:p>
            <a:r>
              <a:rPr lang="en-US" sz="2800" dirty="0"/>
              <a:t>You WILL be eligible for financial aid </a:t>
            </a:r>
          </a:p>
          <a:p>
            <a:r>
              <a:rPr lang="en-US" sz="2800" dirty="0"/>
              <a:t>this fall and next spring!</a:t>
            </a:r>
          </a:p>
          <a:p>
            <a:endParaRPr lang="en-US" sz="2800" dirty="0"/>
          </a:p>
          <a:p>
            <a:r>
              <a:rPr lang="en-US" sz="2800" dirty="0"/>
              <a:t>For this summer, an option is </a:t>
            </a:r>
            <a:r>
              <a:rPr lang="en-US" sz="2800" dirty="0">
                <a:hlinkClick r:id="rId2"/>
              </a:rPr>
              <a:t>SchoolsFirst Credit Union </a:t>
            </a:r>
            <a:r>
              <a:rPr lang="en-US" sz="2800" dirty="0"/>
              <a:t>for a personal loan for schooling to become a teacher</a:t>
            </a:r>
          </a:p>
        </p:txBody>
      </p:sp>
    </p:spTree>
    <p:extLst>
      <p:ext uri="{BB962C8B-B14F-4D97-AF65-F5344CB8AC3E}">
        <p14:creationId xmlns:p14="http://schemas.microsoft.com/office/powerpoint/2010/main" val="2831069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A4BB01-987F-4BF2-971C-9A1869527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 </a:t>
            </a:r>
          </a:p>
        </p:txBody>
      </p:sp>
      <p:pic>
        <p:nvPicPr>
          <p:cNvPr id="7" name="Graphic 6" descr="Questions with solid fill">
            <a:extLst>
              <a:ext uri="{FF2B5EF4-FFF2-40B4-BE49-F238E27FC236}">
                <a16:creationId xmlns:a16="http://schemas.microsoft.com/office/drawing/2014/main" id="{C6455878-037F-4391-9238-6CB82E5483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27583" y="3832779"/>
            <a:ext cx="1362074" cy="136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76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23E49-5620-F0DE-16FB-1CA4A53C0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405E6-4D90-2D19-132C-53B0D5F96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1567543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CARES at Sac State</a:t>
            </a:r>
            <a:endParaRPr lang="en-US" b="1" dirty="0"/>
          </a:p>
          <a:p>
            <a:r>
              <a:rPr lang="en-US" sz="1800" b="1" dirty="0"/>
              <a:t>Crisis Assistance &amp; Resource Education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E13F7-883C-94A6-6CA3-85D25A4DF9B6}"/>
              </a:ext>
            </a:extLst>
          </p:cNvPr>
          <p:cNvSpPr txBox="1"/>
          <p:nvPr/>
        </p:nvSpPr>
        <p:spPr>
          <a:xfrm>
            <a:off x="307910" y="1381332"/>
            <a:ext cx="8836090" cy="5627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hlinkClick r:id="rId3"/>
              </a:rPr>
              <a:t>CalFresh Application Assistance</a:t>
            </a:r>
            <a:endParaRPr lang="en-US" sz="2800"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hlinkClick r:id="rId4"/>
              </a:rPr>
              <a:t>Childcare Grant</a:t>
            </a:r>
            <a:r>
              <a:rPr lang="en-US" sz="2800" dirty="0"/>
              <a:t> – if selected, up to $1k/month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hlinkClick r:id="rId5"/>
              </a:rPr>
              <a:t>Emergency Grant</a:t>
            </a:r>
            <a:r>
              <a:rPr lang="en-US" sz="2800" dirty="0"/>
              <a:t> – emergency childcare costs, housing, utilities, food, transportation (including gas to campus)</a:t>
            </a: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hlinkClick r:id="rId6"/>
              </a:rPr>
              <a:t>Emergency Housing Services</a:t>
            </a:r>
            <a:endParaRPr lang="en-US" sz="28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hlinkClick r:id="rId7"/>
              </a:rPr>
              <a:t>Basic Needs Resource Center </a:t>
            </a:r>
            <a:r>
              <a:rPr lang="en-US" sz="2800" dirty="0"/>
              <a:t>– the Well 1031, make an appt up to once/week for food &amp; non-food items</a:t>
            </a:r>
          </a:p>
          <a:p>
            <a:pPr>
              <a:lnSpc>
                <a:spcPct val="150000"/>
              </a:lnSpc>
              <a:buClr>
                <a:schemeClr val="accent6"/>
              </a:buClr>
            </a:pPr>
            <a:endParaRPr lang="en-US" sz="2800"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7448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BF877-7718-ED45-B305-C2E41FD79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8450"/>
            <a:ext cx="7772400" cy="747510"/>
          </a:xfrm>
        </p:spPr>
        <p:txBody>
          <a:bodyPr/>
          <a:lstStyle/>
          <a:p>
            <a:r>
              <a:rPr lang="en-US" dirty="0"/>
              <a:t>Consider Substitute Teaching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22129-2CF7-FE4C-9C37-CD8F101D9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017038"/>
            <a:ext cx="9144000" cy="4460032"/>
          </a:xfrm>
        </p:spPr>
        <p:txBody>
          <a:bodyPr anchor="t"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800" dirty="0"/>
              <a:t>Apply in school districts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800" dirty="0"/>
              <a:t>There are guidelines for subbing during credential program (check with your program coordinator first)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800" dirty="0"/>
              <a:t>How to get started: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hlinkClick r:id="rId2"/>
              </a:rPr>
              <a:t>Apply to CTC </a:t>
            </a:r>
            <a:r>
              <a:rPr lang="en-US" sz="2400" dirty="0">
                <a:solidFill>
                  <a:schemeClr val="tx1"/>
                </a:solidFill>
              </a:rPr>
              <a:t>for your 30-day substitute permit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Create an account on </a:t>
            </a:r>
            <a:r>
              <a:rPr lang="en-US" sz="2400" dirty="0" err="1">
                <a:solidFill>
                  <a:schemeClr val="tx1"/>
                </a:solidFill>
              </a:rPr>
              <a:t>edjoin.org</a:t>
            </a:r>
            <a:r>
              <a:rPr lang="en-US" sz="2400" dirty="0">
                <a:solidFill>
                  <a:schemeClr val="tx1"/>
                </a:solidFill>
              </a:rPr>
              <a:t> and upload all corresponding documents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Obtain 3 letters of recommendation, if you don’t already have them</a:t>
            </a:r>
          </a:p>
        </p:txBody>
      </p:sp>
    </p:spTree>
    <p:extLst>
      <p:ext uri="{BB962C8B-B14F-4D97-AF65-F5344CB8AC3E}">
        <p14:creationId xmlns:p14="http://schemas.microsoft.com/office/powerpoint/2010/main" val="762496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75E40-EF4D-0C11-BCA1-9E5D70134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0"/>
            <a:ext cx="9144000" cy="1567543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Federal </a:t>
            </a:r>
            <a:r>
              <a:rPr lang="en-US" sz="4000" b="1" dirty="0">
                <a:hlinkClick r:id="rId3"/>
              </a:rPr>
              <a:t>Teacher Loan Forgiveness </a:t>
            </a:r>
            <a:r>
              <a:rPr lang="en-US" sz="4000" b="1" dirty="0"/>
              <a:t>Program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30056F-0D71-40D5-A47B-846C0D0BBC91}"/>
              </a:ext>
            </a:extLst>
          </p:cNvPr>
          <p:cNvSpPr txBox="1"/>
          <p:nvPr/>
        </p:nvSpPr>
        <p:spPr>
          <a:xfrm>
            <a:off x="307910" y="1288734"/>
            <a:ext cx="88360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Teach for 5+ years in low-income school</a:t>
            </a:r>
          </a:p>
          <a:p>
            <a:pPr>
              <a:lnSpc>
                <a:spcPct val="200000"/>
              </a:lnSpc>
              <a:buClr>
                <a:schemeClr val="accent6"/>
              </a:buClr>
            </a:pPr>
            <a:endParaRPr lang="en-US" sz="28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Can forgive up to $17,500 if your primary responsibility is to provide special education to children with disabilities </a:t>
            </a:r>
          </a:p>
          <a:p>
            <a:pPr>
              <a:buClr>
                <a:schemeClr val="accent6"/>
              </a:buClr>
            </a:pPr>
            <a:endParaRPr lang="en-US" sz="28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Additional loan forgiveness programs you may be eligible for</a:t>
            </a:r>
          </a:p>
        </p:txBody>
      </p:sp>
    </p:spTree>
    <p:extLst>
      <p:ext uri="{BB962C8B-B14F-4D97-AF65-F5344CB8AC3E}">
        <p14:creationId xmlns:p14="http://schemas.microsoft.com/office/powerpoint/2010/main" val="1371963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E077E-E1C9-E527-E615-984AA554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9454"/>
            <a:ext cx="7772400" cy="1362075"/>
          </a:xfrm>
        </p:spPr>
        <p:txBody>
          <a:bodyPr/>
          <a:lstStyle/>
          <a:p>
            <a:r>
              <a:rPr lang="en-US" dirty="0"/>
              <a:t>NEXT STEPS!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C7FB1E-C138-49E9-E67B-B4AE5A1FA4F7}"/>
              </a:ext>
            </a:extLst>
          </p:cNvPr>
          <p:cNvSpPr txBox="1"/>
          <p:nvPr/>
        </p:nvSpPr>
        <p:spPr>
          <a:xfrm>
            <a:off x="685800" y="564299"/>
            <a:ext cx="7772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/>
              <a:t>Submit </a:t>
            </a:r>
            <a:r>
              <a:rPr lang="en-US" sz="2400" dirty="0">
                <a:hlinkClick r:id="rId3"/>
              </a:rPr>
              <a:t>FAFSA</a:t>
            </a:r>
            <a:r>
              <a:rPr lang="en-US" sz="2400" dirty="0"/>
              <a:t> or </a:t>
            </a:r>
            <a:r>
              <a:rPr lang="en-US" sz="2400" dirty="0">
                <a:hlinkClick r:id="rId4"/>
              </a:rPr>
              <a:t>CADAA</a:t>
            </a:r>
            <a:r>
              <a:rPr lang="en-US" sz="2400" dirty="0"/>
              <a:t> if not already submitted</a:t>
            </a:r>
          </a:p>
          <a:p>
            <a:pPr marL="342900" indent="-342900">
              <a:buAutoNum type="arabicPeriod"/>
            </a:pPr>
            <a:r>
              <a:rPr lang="en-US" sz="2400" dirty="0"/>
              <a:t>Join </a:t>
            </a:r>
            <a:r>
              <a:rPr lang="en-US" sz="2400" dirty="0">
                <a:hlinkClick r:id="rId5"/>
              </a:rPr>
              <a:t>SchoolsFirst</a:t>
            </a:r>
            <a:r>
              <a:rPr lang="en-US" sz="2400" dirty="0"/>
              <a:t> &amp; apply for a summer loan if necessary</a:t>
            </a:r>
          </a:p>
          <a:p>
            <a:pPr marL="342900" indent="-342900">
              <a:buAutoNum type="arabicPeriod"/>
            </a:pPr>
            <a:r>
              <a:rPr lang="en-US" sz="2400" dirty="0"/>
              <a:t>Apply for </a:t>
            </a:r>
            <a:r>
              <a:rPr lang="en-US" sz="2400" dirty="0">
                <a:hlinkClick r:id="rId6"/>
              </a:rPr>
              <a:t>Cal Grant </a:t>
            </a:r>
            <a:r>
              <a:rPr lang="en-US" sz="2400" dirty="0"/>
              <a:t>if eligible</a:t>
            </a:r>
          </a:p>
          <a:p>
            <a:pPr marL="342900" indent="-342900">
              <a:buFontTx/>
              <a:buAutoNum type="arabicPeriod"/>
            </a:pPr>
            <a:r>
              <a:rPr lang="en-US" sz="2400" dirty="0"/>
              <a:t>Check your CSUS FA package for </a:t>
            </a:r>
            <a:r>
              <a:rPr lang="en-US" sz="2400" dirty="0">
                <a:hlinkClick r:id="rId7"/>
              </a:rPr>
              <a:t>TEACH grant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/>
              <a:t>Sign up for information </a:t>
            </a:r>
            <a:r>
              <a:rPr lang="en-US" sz="2400" dirty="0">
                <a:hlinkClick r:id="rId8"/>
              </a:rPr>
              <a:t>on Golden State Teacher Grant </a:t>
            </a:r>
            <a:r>
              <a:rPr lang="en-US" sz="2400" dirty="0"/>
              <a:t>&amp; apply in July if interested</a:t>
            </a:r>
          </a:p>
          <a:p>
            <a:pPr marL="342900" indent="-342900">
              <a:buAutoNum type="arabicPeriod"/>
            </a:pPr>
            <a:r>
              <a:rPr lang="en-US" sz="2400" dirty="0"/>
              <a:t>Apply for CSU Residency Scholarship</a:t>
            </a:r>
          </a:p>
          <a:p>
            <a:pPr marL="342900" indent="-342900">
              <a:buAutoNum type="arabicPeriod"/>
            </a:pPr>
            <a:r>
              <a:rPr lang="en-US" sz="2400" dirty="0"/>
              <a:t>Submit </a:t>
            </a:r>
            <a:r>
              <a:rPr lang="en-US" sz="2400" dirty="0">
                <a:hlinkClick r:id="rId9"/>
              </a:rPr>
              <a:t>Budget Increase </a:t>
            </a:r>
            <a:r>
              <a:rPr lang="en-US" sz="2400" dirty="0"/>
              <a:t>(July) and/or </a:t>
            </a:r>
            <a:r>
              <a:rPr lang="en-US" sz="2400" dirty="0">
                <a:hlinkClick r:id="rId10"/>
              </a:rPr>
              <a:t>Loss of Income </a:t>
            </a:r>
            <a:r>
              <a:rPr lang="en-US" sz="2400" dirty="0"/>
              <a:t>(September) forms if appropriate</a:t>
            </a:r>
          </a:p>
          <a:p>
            <a:pPr marL="342900" indent="-342900">
              <a:buAutoNum type="arabicPeriod"/>
            </a:pPr>
            <a:r>
              <a:rPr lang="en-US" sz="2400" dirty="0"/>
              <a:t>Check out </a:t>
            </a:r>
            <a:r>
              <a:rPr lang="en-US" sz="2400" dirty="0">
                <a:hlinkClick r:id="rId11"/>
              </a:rPr>
              <a:t>CARES office </a:t>
            </a:r>
            <a:r>
              <a:rPr lang="en-US" sz="2400" dirty="0"/>
              <a:t>at Sac State</a:t>
            </a:r>
          </a:p>
          <a:p>
            <a:pPr marL="342900" indent="-342900">
              <a:buAutoNum type="arabicPeriod"/>
            </a:pPr>
            <a:r>
              <a:rPr lang="en-US" sz="2400" dirty="0">
                <a:hlinkClick r:id="rId12"/>
              </a:rPr>
              <a:t>Apply to CTC </a:t>
            </a:r>
            <a:r>
              <a:rPr lang="en-US" sz="2400" dirty="0"/>
              <a:t>for 30-day Sub Permit if interested</a:t>
            </a:r>
          </a:p>
          <a:p>
            <a:pPr marL="342900" indent="-342900">
              <a:buAutoNum type="arabicPeriod"/>
            </a:pPr>
            <a:r>
              <a:rPr lang="en-US" sz="2400" dirty="0">
                <a:hlinkClick r:id="rId13"/>
              </a:rPr>
              <a:t>Apply on </a:t>
            </a:r>
            <a:r>
              <a:rPr lang="en-US" sz="2400" dirty="0" err="1">
                <a:hlinkClick r:id="rId13"/>
              </a:rPr>
              <a:t>EdJoin</a:t>
            </a:r>
            <a:r>
              <a:rPr lang="en-US" sz="2400" dirty="0">
                <a:hlinkClick r:id="rId13"/>
              </a:rPr>
              <a:t> </a:t>
            </a:r>
            <a:r>
              <a:rPr lang="en-US" sz="2400" dirty="0"/>
              <a:t>to be a substitute teacher if interested</a:t>
            </a:r>
          </a:p>
          <a:p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69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8984AE7-E83F-4A78-ACF7-F61DC5BEC8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7969" y="1811069"/>
            <a:ext cx="5756031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Questions?</a:t>
            </a:r>
            <a:br>
              <a:rPr lang="en-US" dirty="0"/>
            </a:br>
            <a:r>
              <a:rPr lang="en-US" dirty="0">
                <a:hlinkClick r:id="rId2"/>
              </a:rPr>
              <a:t>sessoms@csus.edu</a:t>
            </a:r>
            <a:br>
              <a:rPr lang="en-US" dirty="0"/>
            </a:br>
            <a:r>
              <a:rPr lang="en-US" dirty="0">
                <a:hlinkClick r:id="rId3"/>
              </a:rPr>
              <a:t>figueroaramirez@csus.edu</a:t>
            </a:r>
            <a:br>
              <a:rPr lang="en-US" dirty="0"/>
            </a:b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1531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9CF01-D47D-52BD-6B08-A9DEEDE50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AE6A7-FCF9-1344-B6A5-BE8CDB136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-300403"/>
            <a:ext cx="9144000" cy="1567543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SchoolsFirst Credit Union</a:t>
            </a:r>
            <a:endParaRPr lang="en-US" sz="1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F0D7B-F2D4-40BB-6885-F2659A6C0CEC}"/>
              </a:ext>
            </a:extLst>
          </p:cNvPr>
          <p:cNvSpPr txBox="1"/>
          <p:nvPr/>
        </p:nvSpPr>
        <p:spPr>
          <a:xfrm>
            <a:off x="307910" y="834174"/>
            <a:ext cx="8836090" cy="6057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You are </a:t>
            </a:r>
            <a:r>
              <a:rPr lang="en-US" sz="2800" dirty="0">
                <a:hlinkClick r:id="rId3"/>
              </a:rPr>
              <a:t>eligible to join </a:t>
            </a:r>
            <a:r>
              <a:rPr lang="en-US" sz="2800" dirty="0"/>
              <a:t>this credit union as a future (and current, for some of you), teacher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SchoolsFirst offers loans for tuition, fees, books, etc. called a Special Curriculum Loan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For a </a:t>
            </a:r>
            <a:r>
              <a:rPr lang="en-US" sz="2800" dirty="0">
                <a:hlinkClick r:id="rId4"/>
              </a:rPr>
              <a:t>Special Curriculum loan</a:t>
            </a:r>
            <a:r>
              <a:rPr lang="en-US" sz="2800" dirty="0"/>
              <a:t>, you must </a:t>
            </a:r>
            <a:r>
              <a:rPr lang="en-US" sz="2800" dirty="0">
                <a:hlinkClick r:id="rId5"/>
              </a:rPr>
              <a:t>complete this form</a:t>
            </a:r>
            <a:r>
              <a:rPr lang="en-US" sz="2800" dirty="0"/>
              <a:t>.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When the form asks for “Student’s Cost of Attendance (COA) for the period of enrollment covered by the loan” for SUMMER that amount is $12,842.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Your “estimated financial assistance” = 0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4466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423DF-2A9F-6854-FBE4-2950FDDF0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F61D2-B33A-3215-7B2F-1ED5A1390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-171450"/>
            <a:ext cx="9144000" cy="1567543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SchoolsFirst Credit Union</a:t>
            </a:r>
            <a:endParaRPr lang="en-US" sz="1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865D8A-2CCC-B0D9-815E-3B016903B883}"/>
              </a:ext>
            </a:extLst>
          </p:cNvPr>
          <p:cNvSpPr txBox="1"/>
          <p:nvPr/>
        </p:nvSpPr>
        <p:spPr>
          <a:xfrm>
            <a:off x="307910" y="1185864"/>
            <a:ext cx="8836090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To start the process, phone SchoolsFirst 800-462-8328 </a:t>
            </a:r>
            <a:r>
              <a:rPr lang="en-US" sz="2800" dirty="0" err="1"/>
              <a:t>ext</a:t>
            </a:r>
            <a:r>
              <a:rPr lang="en-US" sz="2800" dirty="0"/>
              <a:t> 6557 or go into a SchoolsFirst branch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It takes about 3 days from applying to receiving the $$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Current APR is 5% with up to 5 years (60 months) term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Can borrow up to $15,000 BUT recommend you borrow </a:t>
            </a:r>
            <a:r>
              <a:rPr lang="en-US" sz="2800" b="1" dirty="0"/>
              <a:t>NO MORE THAN COA </a:t>
            </a:r>
            <a:r>
              <a:rPr lang="en-US" sz="2800" dirty="0"/>
              <a:t>which is </a:t>
            </a:r>
            <a:r>
              <a:rPr lang="en-US" sz="2800" b="1" dirty="0"/>
              <a:t>$12,842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/>
              <a:t>You will need to upload a copy of your unofficial transcript to prove you are in a credential program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endParaRPr lang="en-US" sz="2800"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v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0840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9FFAB-3BC4-4909-B0FC-FCA5BB97A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693" y="1980193"/>
            <a:ext cx="7772400" cy="1362075"/>
          </a:xfrm>
        </p:spPr>
        <p:txBody>
          <a:bodyPr anchor="ctr">
            <a:normAutofit/>
          </a:bodyPr>
          <a:lstStyle/>
          <a:p>
            <a:r>
              <a:rPr lang="en-US" sz="4800" dirty="0"/>
              <a:t>FAFSA and CADAA </a:t>
            </a:r>
          </a:p>
        </p:txBody>
      </p:sp>
      <p:pic>
        <p:nvPicPr>
          <p:cNvPr id="6" name="Graphic 5" descr="Document with solid fill">
            <a:extLst>
              <a:ext uri="{FF2B5EF4-FFF2-40B4-BE49-F238E27FC236}">
                <a16:creationId xmlns:a16="http://schemas.microsoft.com/office/drawing/2014/main" id="{52FF01C2-9ABC-4B16-AB04-50B9E9189E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902" y="2204031"/>
            <a:ext cx="914400" cy="914400"/>
          </a:xfrm>
          <a:prstGeom prst="rect">
            <a:avLst/>
          </a:prstGeom>
        </p:spPr>
      </p:pic>
      <p:pic>
        <p:nvPicPr>
          <p:cNvPr id="7" name="Graphic 6" descr="Document with solid fill">
            <a:extLst>
              <a:ext uri="{FF2B5EF4-FFF2-40B4-BE49-F238E27FC236}">
                <a16:creationId xmlns:a16="http://schemas.microsoft.com/office/drawing/2014/main" id="{CC6FAE39-F78F-4DA7-9E99-F0F1E2BCF0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7513" y="22040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18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85F8-C3D7-5F47-8D7C-9A23FDC4C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71"/>
            <a:ext cx="9144000" cy="608885"/>
          </a:xfrm>
        </p:spPr>
        <p:txBody>
          <a:bodyPr>
            <a:noAutofit/>
          </a:bodyPr>
          <a:lstStyle/>
          <a:p>
            <a:r>
              <a:rPr lang="en-US" dirty="0"/>
              <a:t>Free Application for Federal Student Aid (FAFSA)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8BB7C-9973-C84C-9E5F-4B0288E08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65314" y="1101011"/>
            <a:ext cx="9069354" cy="3340359"/>
          </a:xfrm>
        </p:spPr>
        <p:txBody>
          <a:bodyPr>
            <a:noAutofit/>
          </a:bodyPr>
          <a:lstStyle/>
          <a:p>
            <a:pPr marL="1257300" lvl="2" indent="-342900">
              <a:buFont typeface="Wingdings" pitchFamily="2" charset="2"/>
              <a:buChar char="v"/>
            </a:pPr>
            <a:r>
              <a:rPr lang="en-US" sz="3600" b="1" dirty="0">
                <a:solidFill>
                  <a:schemeClr val="tx1"/>
                </a:solidFill>
                <a:latin typeface="+mj-lt"/>
              </a:rPr>
              <a:t>Complete your </a:t>
            </a:r>
            <a:r>
              <a:rPr lang="en-US" sz="3600" b="1" dirty="0">
                <a:solidFill>
                  <a:schemeClr val="tx1"/>
                </a:solidFill>
                <a:latin typeface="+mj-lt"/>
                <a:hlinkClick r:id="rId3"/>
              </a:rPr>
              <a:t>FAFSA</a:t>
            </a:r>
            <a:endParaRPr lang="en-US" sz="3600" b="1" dirty="0">
              <a:solidFill>
                <a:schemeClr val="tx1"/>
              </a:solidFill>
              <a:latin typeface="+mj-lt"/>
            </a:endParaRPr>
          </a:p>
          <a:p>
            <a:pPr marL="1714500" lvl="3" indent="-342900"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ASAP</a:t>
            </a:r>
          </a:p>
          <a:p>
            <a:pPr marL="1714500" lvl="3" indent="-342900"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Apply as a </a:t>
            </a:r>
            <a:r>
              <a:rPr lang="en-US" sz="2800" b="1" dirty="0">
                <a:solidFill>
                  <a:schemeClr val="tx1"/>
                </a:solidFill>
                <a:latin typeface="+mj-lt"/>
              </a:rPr>
              <a:t>5</a:t>
            </a:r>
            <a:r>
              <a:rPr lang="en-US" sz="2800" b="1" baseline="30000" dirty="0">
                <a:solidFill>
                  <a:schemeClr val="tx1"/>
                </a:solidFill>
                <a:latin typeface="+mj-lt"/>
              </a:rPr>
              <a:t>th</a:t>
            </a:r>
            <a:r>
              <a:rPr lang="en-US" sz="2800" b="1" dirty="0">
                <a:solidFill>
                  <a:schemeClr val="tx1"/>
                </a:solidFill>
                <a:latin typeface="+mj-lt"/>
              </a:rPr>
              <a:t> year undergraduate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student (if you applied as a Master’s student, you need to </a:t>
            </a:r>
            <a:r>
              <a:rPr lang="en-US" sz="2800" dirty="0">
                <a:solidFill>
                  <a:schemeClr val="tx1"/>
                </a:solidFill>
                <a:latin typeface="+mj-lt"/>
                <a:hlinkClick r:id="rId4"/>
              </a:rPr>
              <a:t>correct the application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16702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5D672CF-0F92-43C6-B3A1-66E7122A9C06}"/>
              </a:ext>
            </a:extLst>
          </p:cNvPr>
          <p:cNvSpPr txBox="1"/>
          <p:nvPr/>
        </p:nvSpPr>
        <p:spPr>
          <a:xfrm>
            <a:off x="0" y="9330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hlinkClick r:id="rId3"/>
              </a:rPr>
              <a:t>California Dream Act Application </a:t>
            </a:r>
            <a:r>
              <a:rPr lang="en-US" sz="4000" b="1" dirty="0"/>
              <a:t>(CADAA)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F6AEA9-B8E7-4993-8373-7E61E7A136DE}"/>
              </a:ext>
            </a:extLst>
          </p:cNvPr>
          <p:cNvSpPr txBox="1"/>
          <p:nvPr/>
        </p:nvSpPr>
        <p:spPr>
          <a:xfrm>
            <a:off x="530583" y="986546"/>
            <a:ext cx="803365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3600" b="1" dirty="0">
                <a:latin typeface="+mj-lt"/>
              </a:rPr>
              <a:t>DACA, </a:t>
            </a:r>
            <a:r>
              <a:rPr lang="en-US" sz="3600" b="1" dirty="0" err="1">
                <a:latin typeface="+mj-lt"/>
              </a:rPr>
              <a:t>Undocu</a:t>
            </a:r>
            <a:r>
              <a:rPr lang="en-US" sz="3600" b="1" dirty="0">
                <a:latin typeface="+mj-lt"/>
              </a:rPr>
              <a:t>-students CADAA rather than FAFSA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b="1" dirty="0">
                <a:latin typeface="+mj-lt"/>
              </a:rPr>
              <a:t>ARE</a:t>
            </a:r>
            <a:r>
              <a:rPr lang="en-US" sz="2800" dirty="0">
                <a:latin typeface="+mj-lt"/>
              </a:rPr>
              <a:t> eligible for CA state aid &amp; COE scholarships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+mj-lt"/>
              </a:rPr>
              <a:t>Eligible for the AB 540 CA Grant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+mj-lt"/>
              </a:rPr>
              <a:t>Apply as a 5</a:t>
            </a:r>
            <a:r>
              <a:rPr lang="en-US" sz="2800" baseline="30000" dirty="0">
                <a:latin typeface="+mj-lt"/>
              </a:rPr>
              <a:t>th</a:t>
            </a:r>
            <a:r>
              <a:rPr lang="en-US" sz="2800" dirty="0">
                <a:latin typeface="+mj-lt"/>
              </a:rPr>
              <a:t> year undergraduate; if you have resided in CA for over 1 year + 1 day can indicate you are a CA resident</a:t>
            </a:r>
          </a:p>
          <a:p>
            <a:pPr marL="742950" lvl="1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+mj-lt"/>
                <a:hlinkClick r:id="rId4"/>
              </a:rPr>
              <a:t>figueroaramirez@csus.edu</a:t>
            </a:r>
            <a:r>
              <a:rPr lang="en-US" sz="2800" dirty="0">
                <a:latin typeface="+mj-lt"/>
              </a:rPr>
              <a:t>; Dr. Karina Figueroa-Ramirez for assistance</a:t>
            </a:r>
          </a:p>
        </p:txBody>
      </p:sp>
    </p:spTree>
    <p:extLst>
      <p:ext uri="{BB962C8B-B14F-4D97-AF65-F5344CB8AC3E}">
        <p14:creationId xmlns:p14="http://schemas.microsoft.com/office/powerpoint/2010/main" val="1718661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9FFAB-3BC4-4909-B0FC-FCA5BB97A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942" y="1854980"/>
            <a:ext cx="7772400" cy="1362075"/>
          </a:xfrm>
        </p:spPr>
        <p:txBody>
          <a:bodyPr anchor="ctr">
            <a:normAutofit/>
          </a:bodyPr>
          <a:lstStyle/>
          <a:p>
            <a:r>
              <a:rPr lang="en-US" sz="4800" dirty="0"/>
              <a:t>Grants and Scholarships </a:t>
            </a:r>
          </a:p>
        </p:txBody>
      </p:sp>
      <p:pic>
        <p:nvPicPr>
          <p:cNvPr id="4" name="Graphic 3" descr="Dollar with solid fill">
            <a:extLst>
              <a:ext uri="{FF2B5EF4-FFF2-40B4-BE49-F238E27FC236}">
                <a16:creationId xmlns:a16="http://schemas.microsoft.com/office/drawing/2014/main" id="{C7C27E9A-5B6B-4467-9EA8-DF16D39C8F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12769" y="1032157"/>
            <a:ext cx="914400" cy="914400"/>
          </a:xfrm>
          <a:prstGeom prst="rect">
            <a:avLst/>
          </a:prstGeom>
        </p:spPr>
      </p:pic>
      <p:pic>
        <p:nvPicPr>
          <p:cNvPr id="5" name="Graphic 4" descr="Dollar with solid fill">
            <a:extLst>
              <a:ext uri="{FF2B5EF4-FFF2-40B4-BE49-F238E27FC236}">
                <a16:creationId xmlns:a16="http://schemas.microsoft.com/office/drawing/2014/main" id="{95476C32-9661-4EBA-A212-2F7F6ED1FA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14800" y="1032157"/>
            <a:ext cx="914400" cy="914400"/>
          </a:xfrm>
          <a:prstGeom prst="rect">
            <a:avLst/>
          </a:prstGeom>
        </p:spPr>
      </p:pic>
      <p:pic>
        <p:nvPicPr>
          <p:cNvPr id="6" name="Graphic 5" descr="Dollar with solid fill">
            <a:extLst>
              <a:ext uri="{FF2B5EF4-FFF2-40B4-BE49-F238E27FC236}">
                <a16:creationId xmlns:a16="http://schemas.microsoft.com/office/drawing/2014/main" id="{0FF71F0E-AF44-46C5-AB91-C3DFBC267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12769" y="3241506"/>
            <a:ext cx="914400" cy="914400"/>
          </a:xfrm>
          <a:prstGeom prst="rect">
            <a:avLst/>
          </a:prstGeom>
        </p:spPr>
      </p:pic>
      <p:pic>
        <p:nvPicPr>
          <p:cNvPr id="7" name="Graphic 6" descr="Dollar with solid fill">
            <a:extLst>
              <a:ext uri="{FF2B5EF4-FFF2-40B4-BE49-F238E27FC236}">
                <a16:creationId xmlns:a16="http://schemas.microsoft.com/office/drawing/2014/main" id="{01927F79-7FE0-402D-A875-E381064D6A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81942" y="32415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32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DC716-753E-7B3B-A5B1-8E0EE9043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398608"/>
            <a:ext cx="7772400" cy="1362075"/>
          </a:xfrm>
        </p:spPr>
        <p:txBody>
          <a:bodyPr/>
          <a:lstStyle/>
          <a:p>
            <a:r>
              <a:rPr lang="en-US" dirty="0"/>
              <a:t>Possibilities…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0764A8-5BB1-7101-41CA-9EBABD4B3960}"/>
              </a:ext>
            </a:extLst>
          </p:cNvPr>
          <p:cNvSpPr txBox="1"/>
          <p:nvPr/>
        </p:nvSpPr>
        <p:spPr>
          <a:xfrm>
            <a:off x="722313" y="1394460"/>
            <a:ext cx="76787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/>
              <a:t>Pell Grant</a:t>
            </a:r>
          </a:p>
          <a:p>
            <a:pPr marL="342900" indent="-342900">
              <a:buAutoNum type="arabicPeriod"/>
            </a:pPr>
            <a:r>
              <a:rPr lang="en-US" sz="2800" dirty="0"/>
              <a:t>Cal Grant</a:t>
            </a:r>
          </a:p>
          <a:p>
            <a:pPr marL="342900" indent="-342900">
              <a:buAutoNum type="arabicPeriod"/>
            </a:pPr>
            <a:r>
              <a:rPr lang="en-US" sz="2800" dirty="0"/>
              <a:t>TEACH grant</a:t>
            </a:r>
          </a:p>
          <a:p>
            <a:pPr marL="342900" indent="-342900">
              <a:buAutoNum type="arabicPeriod"/>
            </a:pPr>
            <a:r>
              <a:rPr lang="en-US" sz="2800" dirty="0"/>
              <a:t>Golden State Teacher Grant</a:t>
            </a:r>
          </a:p>
          <a:p>
            <a:pPr marL="342900" indent="-342900">
              <a:buAutoNum type="arabicPeriod"/>
            </a:pPr>
            <a:r>
              <a:rPr lang="en-US" sz="2800" dirty="0"/>
              <a:t>Student Teacher Stipend Program</a:t>
            </a:r>
          </a:p>
          <a:p>
            <a:pPr marL="342900" indent="-342900">
              <a:buAutoNum type="arabicPeriod"/>
            </a:pPr>
            <a:r>
              <a:rPr lang="en-US" sz="2800" dirty="0"/>
              <a:t>CSU Residency Scholarship</a:t>
            </a:r>
          </a:p>
          <a:p>
            <a:pPr marL="342900" indent="-342900">
              <a:buAutoNum type="arabicPeriod"/>
            </a:pPr>
            <a:r>
              <a:rPr lang="en-US" sz="2800" dirty="0"/>
              <a:t>CARES at Sac State</a:t>
            </a:r>
          </a:p>
          <a:p>
            <a:pPr marL="342900" indent="-342900">
              <a:buAutoNum type="arabicPeriod"/>
            </a:pPr>
            <a:r>
              <a:rPr lang="en-US" sz="2800" dirty="0"/>
              <a:t>Substitute Teaching</a:t>
            </a:r>
          </a:p>
          <a:p>
            <a:pPr marL="342900" indent="-342900">
              <a:buAutoNum type="arabicPeriod"/>
            </a:pPr>
            <a:r>
              <a:rPr lang="en-US" sz="2800" dirty="0"/>
              <a:t>Federal Loan Forgiveness Program</a:t>
            </a:r>
          </a:p>
        </p:txBody>
      </p:sp>
    </p:spTree>
    <p:extLst>
      <p:ext uri="{BB962C8B-B14F-4D97-AF65-F5344CB8AC3E}">
        <p14:creationId xmlns:p14="http://schemas.microsoft.com/office/powerpoint/2010/main" val="176889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B3D29"/>
      </a:dk1>
      <a:lt1>
        <a:sysClr val="window" lastClr="FFFFFF"/>
      </a:lt1>
      <a:dk2>
        <a:srgbClr val="147242"/>
      </a:dk2>
      <a:lt2>
        <a:srgbClr val="E4E0B8"/>
      </a:lt2>
      <a:accent1>
        <a:srgbClr val="DEA924"/>
      </a:accent1>
      <a:accent2>
        <a:srgbClr val="701851"/>
      </a:accent2>
      <a:accent3>
        <a:srgbClr val="B6521F"/>
      </a:accent3>
      <a:accent4>
        <a:srgbClr val="4CAE3D"/>
      </a:accent4>
      <a:accent5>
        <a:srgbClr val="D28423"/>
      </a:accent5>
      <a:accent6>
        <a:srgbClr val="F5BB24"/>
      </a:accent6>
      <a:hlink>
        <a:srgbClr val="1C9B40"/>
      </a:hlink>
      <a:folHlink>
        <a:srgbClr val="FAAA2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85440</TotalTime>
  <Words>1784</Words>
  <Application>Microsoft Macintosh PowerPoint</Application>
  <PresentationFormat>On-screen Show (4:3)</PresentationFormat>
  <Paragraphs>177</Paragraphs>
  <Slides>25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Open Sans</vt:lpstr>
      <vt:lpstr>Wingdings</vt:lpstr>
      <vt:lpstr>Office Theme</vt:lpstr>
      <vt:lpstr>Education Specialist Teaching Credential Programs: How to Finance Your Credential </vt:lpstr>
      <vt:lpstr>CSUS Financial Aid</vt:lpstr>
      <vt:lpstr>PowerPoint Presentation</vt:lpstr>
      <vt:lpstr>PowerPoint Presentation</vt:lpstr>
      <vt:lpstr>FAFSA and CADAA </vt:lpstr>
      <vt:lpstr>Free Application for Federal Student Aid (FAFSA)</vt:lpstr>
      <vt:lpstr>PowerPoint Presentation</vt:lpstr>
      <vt:lpstr>Grants and Scholarships </vt:lpstr>
      <vt:lpstr>Possibilities…</vt:lpstr>
      <vt:lpstr>Pell &amp; Cal Grant Funding</vt:lpstr>
      <vt:lpstr>TEACH Grant</vt:lpstr>
      <vt:lpstr>TEACH Grant Process at Sac State</vt:lpstr>
      <vt:lpstr>Golden State Teacher Grant</vt:lpstr>
      <vt:lpstr>Golden State Teacher Grant</vt:lpstr>
      <vt:lpstr>Golden State Teacher Grant Process at Sac State</vt:lpstr>
      <vt:lpstr>Student Teacher Stipend Program</vt:lpstr>
      <vt:lpstr>CSU Residency Scholarship</vt:lpstr>
      <vt:lpstr>Need MORE money than FA offered in your package…</vt:lpstr>
      <vt:lpstr>You MAY be eligible for a Budget Increase</vt:lpstr>
      <vt:lpstr>Additional Resources </vt:lpstr>
      <vt:lpstr>PowerPoint Presentation</vt:lpstr>
      <vt:lpstr>Consider Substitute Teaching</vt:lpstr>
      <vt:lpstr>PowerPoint Presentation</vt:lpstr>
      <vt:lpstr>NEXT STEPS!</vt:lpstr>
      <vt:lpstr>Questions? sessoms@csus.edu figueroaramirez@csus.edu  </vt:lpstr>
    </vt:vector>
  </TitlesOfParts>
  <Company>Page Design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Eric</dc:creator>
  <cp:lastModifiedBy>Sessoms, Deidre B</cp:lastModifiedBy>
  <cp:revision>253</cp:revision>
  <dcterms:created xsi:type="dcterms:W3CDTF">2015-02-04T23:49:06Z</dcterms:created>
  <dcterms:modified xsi:type="dcterms:W3CDTF">2026-07-15T00:05:52Z</dcterms:modified>
</cp:coreProperties>
</file>