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media/image4.jp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423" r:id="rId3"/>
    <p:sldId id="425" r:id="rId4"/>
    <p:sldId id="426" r:id="rId5"/>
    <p:sldId id="427" r:id="rId6"/>
    <p:sldId id="422" r:id="rId7"/>
    <p:sldId id="428" r:id="rId8"/>
    <p:sldId id="257" r:id="rId9"/>
    <p:sldId id="258" r:id="rId10"/>
    <p:sldId id="259" r:id="rId11"/>
    <p:sldId id="281" r:id="rId12"/>
    <p:sldId id="261" r:id="rId13"/>
    <p:sldId id="419" r:id="rId14"/>
    <p:sldId id="418" r:id="rId15"/>
    <p:sldId id="265" r:id="rId16"/>
    <p:sldId id="263" r:id="rId17"/>
    <p:sldId id="413" r:id="rId18"/>
    <p:sldId id="279" r:id="rId19"/>
    <p:sldId id="280" r:id="rId20"/>
    <p:sldId id="266" r:id="rId21"/>
    <p:sldId id="268" r:id="rId22"/>
    <p:sldId id="267" r:id="rId23"/>
    <p:sldId id="273" r:id="rId24"/>
    <p:sldId id="269" r:id="rId25"/>
    <p:sldId id="282" r:id="rId26"/>
    <p:sldId id="430" r:id="rId27"/>
    <p:sldId id="270" r:id="rId28"/>
    <p:sldId id="272" r:id="rId29"/>
    <p:sldId id="271" r:id="rId30"/>
    <p:sldId id="278" r:id="rId31"/>
    <p:sldId id="416" r:id="rId32"/>
    <p:sldId id="283" r:id="rId33"/>
    <p:sldId id="275" r:id="rId34"/>
    <p:sldId id="285" r:id="rId35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4E8F00"/>
    <a:srgbClr val="008F00"/>
    <a:srgbClr val="F79E00"/>
    <a:srgbClr val="FFD579"/>
    <a:srgbClr val="D6D6D6"/>
    <a:srgbClr val="93F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65"/>
    <p:restoredTop sz="80814"/>
  </p:normalViewPr>
  <p:slideViewPr>
    <p:cSldViewPr>
      <p:cViewPr varScale="1">
        <p:scale>
          <a:sx n="80" d="100"/>
          <a:sy n="80" d="100"/>
        </p:scale>
        <p:origin x="1112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09020-8527-C24E-998A-DE02FD36B7AB}" type="datetimeFigureOut">
              <a:rPr lang="en-US" smtClean="0"/>
              <a:t>7/15/25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EEED0-C283-594D-81AC-0031BD09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4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EEED0-C283-594D-81AC-0031BD0982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38E8E-0EB2-2BEB-36AF-997F726F3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004995-C945-F668-CC00-FF4EA194BE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9D0BCF-6116-F8F3-33E2-22F5E8E0CB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STAR Residency? EGUSD?</a:t>
            </a: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Woodland Joint USD?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Diverse Educators (WAUSD), %80 tuition paid, $600 p/month when living in district boundaries, up to $10,000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add’l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incentives</a:t>
            </a:r>
          </a:p>
          <a:p>
            <a:pPr marL="1270" algn="ctr">
              <a:lnSpc>
                <a:spcPct val="100000"/>
              </a:lnSpc>
              <a:spcBef>
                <a:spcPts val="1135"/>
              </a:spcBef>
            </a:pPr>
            <a:r>
              <a:rPr lang="en-US" sz="1200" b="1" spc="-32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lang="en-US" sz="1200" b="1" spc="3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1135"/>
              </a:spcBef>
            </a:pPr>
            <a:r>
              <a:rPr lang="en-US" sz="1200" b="1" spc="30" dirty="0">
                <a:solidFill>
                  <a:srgbClr val="231F20"/>
                </a:solidFill>
                <a:latin typeface="Arial"/>
                <a:cs typeface="Arial"/>
              </a:rPr>
              <a:t>SMTR: </a:t>
            </a:r>
            <a:r>
              <a:rPr lang="en-US" sz="1200" b="1" spc="95" dirty="0">
                <a:solidFill>
                  <a:srgbClr val="231F20"/>
                </a:solidFill>
                <a:latin typeface="Arial"/>
                <a:cs typeface="Arial"/>
              </a:rPr>
              <a:t>University</a:t>
            </a:r>
            <a:r>
              <a:rPr lang="en-US" sz="1200" b="1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200" b="1" spc="105" dirty="0">
                <a:solidFill>
                  <a:srgbClr val="231F20"/>
                </a:solidFill>
                <a:latin typeface="Arial"/>
                <a:cs typeface="Arial"/>
              </a:rPr>
              <a:t>Partner:</a:t>
            </a:r>
            <a:r>
              <a:rPr lang="en-US" sz="12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200" spc="135" dirty="0">
                <a:solidFill>
                  <a:srgbClr val="231F20"/>
                </a:solidFill>
                <a:latin typeface="Arial"/>
                <a:cs typeface="Arial"/>
              </a:rPr>
              <a:t>Sacramento</a:t>
            </a:r>
            <a:r>
              <a:rPr lang="en-US"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200" spc="114" dirty="0">
                <a:solidFill>
                  <a:srgbClr val="231F20"/>
                </a:solidFill>
                <a:latin typeface="Arial"/>
                <a:cs typeface="Arial"/>
              </a:rPr>
              <a:t>State</a:t>
            </a:r>
            <a:r>
              <a:rPr lang="en-US" sz="1200" spc="-1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lang="en-US" sz="1200" b="1" dirty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r>
              <a:rPr lang="en-US" sz="1200" b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200" b="1" spc="75" dirty="0">
                <a:solidFill>
                  <a:srgbClr val="231F20"/>
                </a:solidFill>
                <a:latin typeface="Arial"/>
                <a:cs typeface="Arial"/>
              </a:rPr>
              <a:t>School</a:t>
            </a:r>
            <a:r>
              <a:rPr lang="en-US" sz="1200" b="1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200" b="1" spc="105" dirty="0">
                <a:solidFill>
                  <a:srgbClr val="231F20"/>
                </a:solidFill>
                <a:latin typeface="Arial"/>
                <a:cs typeface="Arial"/>
              </a:rPr>
              <a:t>District</a:t>
            </a:r>
            <a:r>
              <a:rPr lang="en-US" sz="1200" b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200" b="1" spc="90" dirty="0">
                <a:solidFill>
                  <a:srgbClr val="231F20"/>
                </a:solidFill>
                <a:latin typeface="Arial"/>
                <a:cs typeface="Arial"/>
              </a:rPr>
              <a:t>Partners</a:t>
            </a:r>
            <a:r>
              <a:rPr lang="en-US" sz="1200" spc="90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r>
              <a:rPr lang="en-US"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100" spc="114" dirty="0">
                <a:solidFill>
                  <a:srgbClr val="231F20"/>
                </a:solidFill>
                <a:latin typeface="Arial"/>
                <a:cs typeface="Arial"/>
              </a:rPr>
              <a:t>Twin</a:t>
            </a:r>
            <a:r>
              <a:rPr lang="en-US"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100" spc="60" dirty="0">
                <a:solidFill>
                  <a:srgbClr val="231F20"/>
                </a:solidFill>
                <a:latin typeface="Arial"/>
                <a:cs typeface="Arial"/>
              </a:rPr>
              <a:t>Rivers</a:t>
            </a:r>
            <a:r>
              <a:rPr lang="en-US"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100" spc="125" dirty="0">
                <a:solidFill>
                  <a:srgbClr val="231F20"/>
                </a:solidFill>
                <a:latin typeface="Arial"/>
                <a:cs typeface="Arial"/>
              </a:rPr>
              <a:t>Uniﬁed,</a:t>
            </a:r>
            <a:r>
              <a:rPr lang="en-US" sz="11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100" spc="80" dirty="0">
                <a:solidFill>
                  <a:srgbClr val="231F20"/>
                </a:solidFill>
                <a:latin typeface="Arial"/>
                <a:cs typeface="Arial"/>
              </a:rPr>
              <a:t>Davis</a:t>
            </a:r>
            <a:r>
              <a:rPr lang="en-US"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100" spc="140" dirty="0">
                <a:solidFill>
                  <a:srgbClr val="231F20"/>
                </a:solidFill>
                <a:latin typeface="Arial"/>
                <a:cs typeface="Arial"/>
              </a:rPr>
              <a:t>Joint</a:t>
            </a:r>
            <a:r>
              <a:rPr lang="en-US"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100" spc="114" dirty="0">
                <a:solidFill>
                  <a:srgbClr val="231F20"/>
                </a:solidFill>
                <a:latin typeface="Arial"/>
                <a:cs typeface="Arial"/>
              </a:rPr>
              <a:t>Uniﬁed,</a:t>
            </a:r>
            <a:endParaRPr lang="en-US" sz="1100" dirty="0">
              <a:latin typeface="Arial"/>
              <a:cs typeface="Arial"/>
            </a:endParaRPr>
          </a:p>
          <a:p>
            <a:pPr marL="12700" marR="5080" indent="635" algn="ctr">
              <a:lnSpc>
                <a:spcPct val="142300"/>
              </a:lnSpc>
              <a:spcBef>
                <a:spcPts val="105"/>
              </a:spcBef>
            </a:pPr>
            <a:r>
              <a:rPr lang="en-US" sz="1100" spc="125" dirty="0">
                <a:solidFill>
                  <a:srgbClr val="231F20"/>
                </a:solidFill>
                <a:latin typeface="Arial"/>
                <a:cs typeface="Arial"/>
              </a:rPr>
              <a:t>Sacramento</a:t>
            </a:r>
            <a:r>
              <a:rPr lang="en-US" sz="11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100" spc="100" dirty="0">
                <a:solidFill>
                  <a:srgbClr val="231F20"/>
                </a:solidFill>
                <a:latin typeface="Arial"/>
                <a:cs typeface="Arial"/>
              </a:rPr>
              <a:t>City</a:t>
            </a:r>
            <a:r>
              <a:rPr lang="en-US" sz="11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100" spc="125" dirty="0">
                <a:solidFill>
                  <a:srgbClr val="231F20"/>
                </a:solidFill>
                <a:latin typeface="Arial"/>
                <a:cs typeface="Arial"/>
              </a:rPr>
              <a:t>Uniﬁed,</a:t>
            </a:r>
            <a:r>
              <a:rPr lang="en-US" sz="11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100" spc="95" dirty="0">
                <a:solidFill>
                  <a:srgbClr val="231F20"/>
                </a:solidFill>
                <a:latin typeface="Arial"/>
                <a:cs typeface="Arial"/>
              </a:rPr>
              <a:t>Elk</a:t>
            </a:r>
            <a:r>
              <a:rPr lang="en-US" sz="11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100" spc="70" dirty="0">
                <a:solidFill>
                  <a:srgbClr val="231F20"/>
                </a:solidFill>
                <a:latin typeface="Arial"/>
                <a:cs typeface="Arial"/>
              </a:rPr>
              <a:t>Grove</a:t>
            </a:r>
            <a:r>
              <a:rPr lang="en-US" sz="11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100" spc="125" dirty="0">
                <a:solidFill>
                  <a:srgbClr val="231F20"/>
                </a:solidFill>
                <a:latin typeface="Arial"/>
                <a:cs typeface="Arial"/>
              </a:rPr>
              <a:t>Uniﬁed,</a:t>
            </a:r>
            <a:r>
              <a:rPr lang="en-US" sz="11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100" spc="160" dirty="0">
                <a:solidFill>
                  <a:srgbClr val="231F20"/>
                </a:solidFill>
                <a:latin typeface="Arial"/>
                <a:cs typeface="Arial"/>
              </a:rPr>
              <a:t>Washington</a:t>
            </a:r>
            <a:r>
              <a:rPr lang="en-US" sz="11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100" spc="125" dirty="0">
                <a:solidFill>
                  <a:srgbClr val="231F20"/>
                </a:solidFill>
                <a:latin typeface="Arial"/>
                <a:cs typeface="Arial"/>
              </a:rPr>
              <a:t>Uniﬁed,</a:t>
            </a:r>
            <a:r>
              <a:rPr lang="en-US" sz="11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100" spc="85" dirty="0">
                <a:solidFill>
                  <a:srgbClr val="231F20"/>
                </a:solidFill>
                <a:latin typeface="Arial"/>
                <a:cs typeface="Arial"/>
              </a:rPr>
              <a:t>California </a:t>
            </a:r>
            <a:r>
              <a:rPr lang="en-US" sz="1100" spc="120" dirty="0">
                <a:solidFill>
                  <a:srgbClr val="231F20"/>
                </a:solidFill>
                <a:latin typeface="Arial"/>
                <a:cs typeface="Arial"/>
              </a:rPr>
              <a:t>Montessori</a:t>
            </a:r>
            <a:r>
              <a:rPr lang="en-US" sz="11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100" spc="90" dirty="0">
                <a:solidFill>
                  <a:srgbClr val="231F20"/>
                </a:solidFill>
                <a:latin typeface="Arial"/>
                <a:cs typeface="Arial"/>
              </a:rPr>
              <a:t>Project,</a:t>
            </a:r>
            <a:r>
              <a:rPr lang="en-US" sz="11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100" dirty="0">
                <a:solidFill>
                  <a:srgbClr val="231F20"/>
                </a:solidFill>
                <a:latin typeface="Arial"/>
                <a:cs typeface="Arial"/>
              </a:rPr>
              <a:t>St.</a:t>
            </a:r>
            <a:r>
              <a:rPr lang="en-US" sz="11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100" spc="155" dirty="0">
                <a:solidFill>
                  <a:srgbClr val="231F20"/>
                </a:solidFill>
                <a:latin typeface="Arial"/>
                <a:cs typeface="Arial"/>
              </a:rPr>
              <a:t>Hope</a:t>
            </a:r>
            <a:r>
              <a:rPr lang="en-US" sz="11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100" spc="140" dirty="0">
                <a:solidFill>
                  <a:srgbClr val="231F20"/>
                </a:solidFill>
                <a:latin typeface="Arial"/>
                <a:cs typeface="Arial"/>
              </a:rPr>
              <a:t>Public</a:t>
            </a:r>
            <a:r>
              <a:rPr lang="en-US" sz="11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100" spc="60" dirty="0">
                <a:solidFill>
                  <a:srgbClr val="231F20"/>
                </a:solidFill>
                <a:latin typeface="Arial"/>
                <a:cs typeface="Arial"/>
              </a:rPr>
              <a:t>Schools,</a:t>
            </a:r>
            <a:r>
              <a:rPr lang="en-US" sz="11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100" spc="165" dirty="0">
                <a:solidFill>
                  <a:srgbClr val="231F20"/>
                </a:solidFill>
                <a:latin typeface="Arial"/>
                <a:cs typeface="Arial"/>
              </a:rPr>
              <a:t>Woodland</a:t>
            </a:r>
            <a:r>
              <a:rPr lang="en-US" sz="11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100" spc="140" dirty="0">
                <a:solidFill>
                  <a:srgbClr val="231F20"/>
                </a:solidFill>
                <a:latin typeface="Arial"/>
                <a:cs typeface="Arial"/>
              </a:rPr>
              <a:t>Joint</a:t>
            </a:r>
            <a:r>
              <a:rPr lang="en-US" sz="11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100" spc="125" dirty="0">
                <a:solidFill>
                  <a:srgbClr val="231F20"/>
                </a:solidFill>
                <a:latin typeface="Arial"/>
                <a:cs typeface="Arial"/>
              </a:rPr>
              <a:t>Uniﬁed,</a:t>
            </a:r>
            <a:r>
              <a:rPr lang="en-US" sz="11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100" spc="95" dirty="0">
                <a:solidFill>
                  <a:srgbClr val="231F20"/>
                </a:solidFill>
                <a:latin typeface="Arial"/>
                <a:cs typeface="Arial"/>
              </a:rPr>
              <a:t>Esparto </a:t>
            </a:r>
            <a:r>
              <a:rPr lang="en-US" sz="1100" spc="125" dirty="0">
                <a:solidFill>
                  <a:srgbClr val="231F20"/>
                </a:solidFill>
                <a:latin typeface="Arial"/>
                <a:cs typeface="Arial"/>
              </a:rPr>
              <a:t>Uniﬁed,</a:t>
            </a:r>
            <a:r>
              <a:rPr lang="en-US"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100" spc="140" dirty="0">
                <a:solidFill>
                  <a:srgbClr val="231F20"/>
                </a:solidFill>
                <a:latin typeface="Arial"/>
                <a:cs typeface="Arial"/>
              </a:rPr>
              <a:t>Winters</a:t>
            </a:r>
            <a:r>
              <a:rPr lang="en-US" sz="11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100" spc="140" dirty="0">
                <a:solidFill>
                  <a:srgbClr val="231F20"/>
                </a:solidFill>
                <a:latin typeface="Arial"/>
                <a:cs typeface="Arial"/>
              </a:rPr>
              <a:t>Joint</a:t>
            </a:r>
            <a:r>
              <a:rPr lang="en-US"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100" spc="150" dirty="0">
                <a:solidFill>
                  <a:srgbClr val="231F20"/>
                </a:solidFill>
                <a:latin typeface="Arial"/>
                <a:cs typeface="Arial"/>
              </a:rPr>
              <a:t>Uniﬁed</a:t>
            </a:r>
            <a:endParaRPr lang="en-US" sz="1100" dirty="0">
              <a:latin typeface="Arial"/>
              <a:cs typeface="Arial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5D2FC-E302-A6AA-7842-CF33493CCC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EEED0-C283-594D-81AC-0031BD09822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5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" y="254000"/>
            <a:ext cx="9677400" cy="69622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97493" y="1530136"/>
            <a:ext cx="5181600" cy="6661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0B3D2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0B3D2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0B3D2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0B3D2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0B3D2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" y="254000"/>
            <a:ext cx="9677400" cy="69622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0B3D2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4544" y="2874154"/>
            <a:ext cx="8549640" cy="677108"/>
          </a:xfrm>
        </p:spPr>
        <p:txBody>
          <a:bodyPr anchor="t"/>
          <a:lstStyle>
            <a:lvl1pPr algn="ctr">
              <a:defRPr sz="4400" b="1" cap="none">
                <a:solidFill>
                  <a:srgbClr val="0B3D2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94544" y="2535600"/>
            <a:ext cx="8549640" cy="338554"/>
          </a:xfrm>
        </p:spPr>
        <p:txBody>
          <a:bodyPr anchor="b"/>
          <a:lstStyle>
            <a:lvl1pPr marL="0" indent="0" algn="ctr">
              <a:buNone/>
              <a:defRPr sz="2200">
                <a:solidFill>
                  <a:srgbClr val="0B3D29"/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584526" y="2456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482080" y="26963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9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light)" type="blank">
  <p:cSld name="Blank (light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1"/>
          <p:cNvSpPr txBox="1">
            <a:spLocks noGrp="1"/>
          </p:cNvSpPr>
          <p:nvPr>
            <p:ph type="sldNum" idx="12"/>
          </p:nvPr>
        </p:nvSpPr>
        <p:spPr>
          <a:xfrm>
            <a:off x="9412462" y="7177552"/>
            <a:ext cx="603570" cy="5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7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0500" y="5327456"/>
            <a:ext cx="9677400" cy="21909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4971" y="725464"/>
            <a:ext cx="9468457" cy="666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0B3D2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7991" y="1374703"/>
            <a:ext cx="6757670" cy="4114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0B3D2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igueroaramirez@csus.ed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carlsen.center@csus.ed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figueroaramirez@csus.edu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cexams.nesinc.com/PageView.aspx?f=GEN_Tests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edeq@csus.edu" TargetMode="External"/><Relationship Id="rId2" Type="http://schemas.openxmlformats.org/officeDocument/2006/relationships/hyperlink" Target="mailto:figueroaramirez@csus.edu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coe-cred@csus.edu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aciraulo@csus.edu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hyperlink" Target="mailto:Figueroaramirez@csus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EdEq@csus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" y="508001"/>
            <a:ext cx="9677400" cy="72643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36859" y="866381"/>
            <a:ext cx="5498465" cy="259750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438150" algn="ctr">
              <a:lnSpc>
                <a:spcPts val="4990"/>
              </a:lnSpc>
              <a:spcBef>
                <a:spcPts val="254"/>
              </a:spcBef>
            </a:pPr>
            <a:r>
              <a:rPr lang="en-US" b="0" spc="-210" dirty="0">
                <a:solidFill>
                  <a:schemeClr val="bg1"/>
                </a:solidFill>
                <a:latin typeface="Avenir Book" panose="02000503020000020003" pitchFamily="2" charset="0"/>
              </a:rPr>
              <a:t>How to Fund your Teaching Credential: </a:t>
            </a:r>
            <a:r>
              <a:rPr lang="en-US" sz="3200" b="0" spc="-210" dirty="0">
                <a:solidFill>
                  <a:schemeClr val="bg1"/>
                </a:solidFill>
                <a:latin typeface="Avenir Book" panose="02000503020000020003" pitchFamily="2" charset="0"/>
              </a:rPr>
              <a:t>FAFSA, grants, scholarships, residencies</a:t>
            </a:r>
            <a:endParaRPr sz="3200" b="0" spc="-335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1202" y="3463886"/>
            <a:ext cx="5889778" cy="24211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3520" marR="217170" algn="ctr">
              <a:lnSpc>
                <a:spcPct val="118400"/>
              </a:lnSpc>
              <a:spcBef>
                <a:spcPts val="105"/>
              </a:spcBef>
            </a:pPr>
            <a:endParaRPr lang="en-US" sz="1600" spc="-6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23520" marR="217170" algn="ctr">
              <a:lnSpc>
                <a:spcPct val="118400"/>
              </a:lnSpc>
              <a:spcBef>
                <a:spcPts val="105"/>
              </a:spcBef>
            </a:pPr>
            <a:r>
              <a:rPr sz="240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spc="-60" dirty="0">
                <a:solidFill>
                  <a:schemeClr val="bg1"/>
                </a:solidFill>
                <a:latin typeface="Arial"/>
                <a:cs typeface="Arial"/>
              </a:rPr>
              <a:t>Dr. Figueroa-Ramírez </a:t>
            </a:r>
            <a:r>
              <a:rPr sz="2400" u="heavy" spc="-55" dirty="0">
                <a:solidFill>
                  <a:schemeClr val="bg1"/>
                </a:solidFill>
                <a:uFill>
                  <a:solidFill>
                    <a:srgbClr val="1C9A67"/>
                  </a:solidFill>
                </a:u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figueroaramirez@csus.edu</a:t>
            </a:r>
            <a:r>
              <a:rPr sz="2400" spc="-55" dirty="0">
                <a:solidFill>
                  <a:srgbClr val="1C9A67"/>
                </a:solidFill>
                <a:latin typeface="Arial"/>
                <a:cs typeface="Arial"/>
              </a:rPr>
              <a:t> </a:t>
            </a:r>
            <a:endParaRPr lang="en-US" sz="2400" spc="-18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23520" marR="217170" algn="ctr">
              <a:lnSpc>
                <a:spcPct val="118400"/>
              </a:lnSpc>
              <a:spcBef>
                <a:spcPts val="105"/>
              </a:spcBef>
            </a:pP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Equity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lang="en-US" sz="2400" spc="-10" dirty="0">
                <a:solidFill>
                  <a:srgbClr val="FFFFFF"/>
                </a:solidFill>
                <a:latin typeface="Arial"/>
                <a:cs typeface="Arial"/>
              </a:rPr>
              <a:t> Peer Mentors</a:t>
            </a:r>
          </a:p>
          <a:p>
            <a:pPr marL="223520" marR="217170" algn="ctr">
              <a:lnSpc>
                <a:spcPct val="118400"/>
              </a:lnSpc>
              <a:spcBef>
                <a:spcPts val="105"/>
              </a:spcBef>
            </a:pPr>
            <a:r>
              <a:rPr lang="en-US" sz="2400" spc="-10" dirty="0" err="1">
                <a:solidFill>
                  <a:srgbClr val="FFFFFF"/>
                </a:solidFill>
                <a:latin typeface="Arial"/>
                <a:cs typeface="Arial"/>
              </a:rPr>
              <a:t>edeq@csus.edu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1600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879626-822F-D87B-FFC3-28B471E74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265" y="5487137"/>
            <a:ext cx="882053" cy="8820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795A3A-557F-7AD3-13DF-420A35E05904}"/>
              </a:ext>
            </a:extLst>
          </p:cNvPr>
          <p:cNvSpPr txBox="1"/>
          <p:nvPr/>
        </p:nvSpPr>
        <p:spPr>
          <a:xfrm>
            <a:off x="4719244" y="5603874"/>
            <a:ext cx="38463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2800" dirty="0">
                <a:solidFill>
                  <a:schemeClr val="bg1"/>
                </a:solidFill>
              </a:rPr>
              <a:t>@</a:t>
            </a:r>
            <a:r>
              <a:rPr lang="en-US" sz="2800" dirty="0" err="1">
                <a:solidFill>
                  <a:schemeClr val="bg1"/>
                </a:solidFill>
              </a:rPr>
              <a:t>sacstate_edequity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4949" y="557823"/>
            <a:ext cx="8948420" cy="1315103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3628390" marR="5080" indent="-3616325">
              <a:lnSpc>
                <a:spcPts val="4990"/>
              </a:lnSpc>
              <a:spcBef>
                <a:spcPts val="254"/>
              </a:spcBef>
            </a:pPr>
            <a:r>
              <a:rPr spc="-320" dirty="0"/>
              <a:t>Free</a:t>
            </a:r>
            <a:r>
              <a:rPr spc="-185" dirty="0"/>
              <a:t> </a:t>
            </a:r>
            <a:r>
              <a:rPr spc="-270" dirty="0"/>
              <a:t>Application</a:t>
            </a:r>
            <a:r>
              <a:rPr spc="-175" dirty="0"/>
              <a:t> </a:t>
            </a:r>
            <a:r>
              <a:rPr spc="-204" dirty="0"/>
              <a:t>for</a:t>
            </a:r>
            <a:r>
              <a:rPr spc="-185" dirty="0"/>
              <a:t> </a:t>
            </a:r>
            <a:r>
              <a:rPr spc="-300" dirty="0"/>
              <a:t>Federal</a:t>
            </a:r>
            <a:r>
              <a:rPr spc="-180" dirty="0"/>
              <a:t> </a:t>
            </a:r>
            <a:r>
              <a:rPr spc="-270" dirty="0"/>
              <a:t>Student</a:t>
            </a:r>
            <a:r>
              <a:rPr spc="-185" dirty="0"/>
              <a:t> </a:t>
            </a:r>
            <a:r>
              <a:rPr spc="-345" dirty="0"/>
              <a:t>Aid </a:t>
            </a:r>
            <a:r>
              <a:rPr spc="-530" dirty="0"/>
              <a:t>(F</a:t>
            </a:r>
            <a:r>
              <a:rPr lang="en-US" spc="-530" dirty="0"/>
              <a:t> </a:t>
            </a:r>
            <a:r>
              <a:rPr spc="-530" dirty="0"/>
              <a:t>A</a:t>
            </a:r>
            <a:r>
              <a:rPr lang="en-US" spc="-530" dirty="0"/>
              <a:t> </a:t>
            </a:r>
            <a:r>
              <a:rPr spc="-530" dirty="0"/>
              <a:t>F</a:t>
            </a:r>
            <a:r>
              <a:rPr lang="en-US" spc="-530" dirty="0"/>
              <a:t> </a:t>
            </a:r>
            <a:r>
              <a:rPr spc="-530" dirty="0"/>
              <a:t>S</a:t>
            </a:r>
            <a:r>
              <a:rPr lang="en-US" spc="-530" dirty="0"/>
              <a:t> </a:t>
            </a:r>
            <a:r>
              <a:rPr spc="-530" dirty="0"/>
              <a:t>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3244" y="2057400"/>
            <a:ext cx="8291830" cy="2684068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883285" lvl="1" indent="-361950">
              <a:lnSpc>
                <a:spcPct val="100000"/>
              </a:lnSpc>
              <a:spcBef>
                <a:spcPts val="655"/>
              </a:spcBef>
              <a:buClr>
                <a:srgbClr val="DEA924"/>
              </a:buClr>
              <a:buFont typeface="Wingdings"/>
              <a:buChar char=""/>
              <a:tabLst>
                <a:tab pos="883285" algn="l"/>
              </a:tabLst>
            </a:pPr>
            <a:r>
              <a:rPr lang="en-US" sz="3000" spc="-70" dirty="0">
                <a:solidFill>
                  <a:srgbClr val="0B3D29"/>
                </a:solidFill>
                <a:latin typeface="Arial"/>
                <a:cs typeface="Arial"/>
              </a:rPr>
              <a:t>Application opens December 1, 2025</a:t>
            </a:r>
          </a:p>
          <a:p>
            <a:pPr marL="883285" lvl="1" indent="-361950">
              <a:lnSpc>
                <a:spcPct val="100000"/>
              </a:lnSpc>
              <a:spcBef>
                <a:spcPts val="655"/>
              </a:spcBef>
              <a:buClr>
                <a:srgbClr val="DEA924"/>
              </a:buClr>
              <a:buFont typeface="Wingdings"/>
              <a:buChar char=""/>
              <a:tabLst>
                <a:tab pos="883285" algn="l"/>
              </a:tabLst>
            </a:pPr>
            <a:r>
              <a:rPr sz="3000" spc="-70" dirty="0">
                <a:solidFill>
                  <a:srgbClr val="0B3D29"/>
                </a:solidFill>
                <a:latin typeface="Arial"/>
                <a:cs typeface="Arial"/>
              </a:rPr>
              <a:t>P</a:t>
            </a:r>
            <a:r>
              <a:rPr lang="en-US" sz="3000" spc="-70" dirty="0">
                <a:solidFill>
                  <a:srgbClr val="0B3D29"/>
                </a:solidFill>
                <a:latin typeface="Arial"/>
                <a:cs typeface="Arial"/>
              </a:rPr>
              <a:t>riority d</a:t>
            </a:r>
            <a:r>
              <a:rPr sz="3000" spc="-125" dirty="0">
                <a:solidFill>
                  <a:srgbClr val="0B3D29"/>
                </a:solidFill>
                <a:latin typeface="Arial"/>
                <a:cs typeface="Arial"/>
              </a:rPr>
              <a:t>eadline</a:t>
            </a:r>
            <a:r>
              <a:rPr sz="3000" spc="-17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B3D29"/>
                </a:solidFill>
                <a:latin typeface="Arial"/>
                <a:cs typeface="Arial"/>
              </a:rPr>
              <a:t>to</a:t>
            </a:r>
            <a:r>
              <a:rPr sz="3000" spc="-16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100" dirty="0">
                <a:solidFill>
                  <a:srgbClr val="0B3D29"/>
                </a:solidFill>
                <a:latin typeface="Arial"/>
                <a:cs typeface="Arial"/>
              </a:rPr>
              <a:t>submit</a:t>
            </a:r>
            <a:r>
              <a:rPr sz="3000" spc="-15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165" dirty="0">
                <a:solidFill>
                  <a:srgbClr val="0B3D29"/>
                </a:solidFill>
                <a:latin typeface="Arial"/>
                <a:cs typeface="Arial"/>
              </a:rPr>
              <a:t>is</a:t>
            </a:r>
            <a:r>
              <a:rPr sz="3000" spc="-15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lang="en-US" sz="3000" dirty="0">
                <a:solidFill>
                  <a:srgbClr val="0B3D29"/>
                </a:solidFill>
                <a:latin typeface="Arial"/>
                <a:cs typeface="Arial"/>
              </a:rPr>
              <a:t>4/2</a:t>
            </a:r>
            <a:endParaRPr sz="3000" dirty="0">
              <a:latin typeface="Arial"/>
              <a:cs typeface="Arial"/>
            </a:endParaRPr>
          </a:p>
          <a:p>
            <a:pPr marL="883285" lvl="1" indent="-361950">
              <a:lnSpc>
                <a:spcPct val="100000"/>
              </a:lnSpc>
              <a:spcBef>
                <a:spcPts val="695"/>
              </a:spcBef>
              <a:buClr>
                <a:srgbClr val="DEA924"/>
              </a:buClr>
              <a:buFont typeface="Wingdings"/>
              <a:buChar char=""/>
              <a:tabLst>
                <a:tab pos="883285" algn="l"/>
              </a:tabLst>
            </a:pPr>
            <a:r>
              <a:rPr sz="3000" spc="-135" dirty="0">
                <a:solidFill>
                  <a:srgbClr val="0B3D29"/>
                </a:solidFill>
                <a:highlight>
                  <a:srgbClr val="FFFF00"/>
                </a:highlight>
                <a:latin typeface="Arial"/>
                <a:cs typeface="Arial"/>
              </a:rPr>
              <a:t>Apply</a:t>
            </a:r>
            <a:r>
              <a:rPr sz="3000" spc="-180" dirty="0">
                <a:solidFill>
                  <a:srgbClr val="0B3D29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3000" spc="-295" dirty="0">
                <a:solidFill>
                  <a:srgbClr val="0B3D29"/>
                </a:solidFill>
                <a:highlight>
                  <a:srgbClr val="FFFF00"/>
                </a:highlight>
                <a:latin typeface="Arial"/>
                <a:cs typeface="Arial"/>
              </a:rPr>
              <a:t>as</a:t>
            </a:r>
            <a:r>
              <a:rPr sz="3000" spc="-170" dirty="0">
                <a:solidFill>
                  <a:srgbClr val="0B3D29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3000" spc="-240" dirty="0">
                <a:solidFill>
                  <a:srgbClr val="0B3D29"/>
                </a:solidFill>
                <a:highlight>
                  <a:srgbClr val="FFFF00"/>
                </a:highlight>
                <a:latin typeface="Arial"/>
                <a:cs typeface="Arial"/>
              </a:rPr>
              <a:t>a</a:t>
            </a:r>
            <a:r>
              <a:rPr sz="3000" spc="-185" dirty="0">
                <a:solidFill>
                  <a:srgbClr val="0B3D29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3000" b="1" spc="-35" dirty="0">
                <a:solidFill>
                  <a:srgbClr val="0B3D29"/>
                </a:solidFill>
                <a:highlight>
                  <a:srgbClr val="FFFF00"/>
                </a:highlight>
                <a:latin typeface="Arial"/>
                <a:cs typeface="Arial"/>
              </a:rPr>
              <a:t>5</a:t>
            </a:r>
            <a:r>
              <a:rPr sz="3000" b="1" spc="-52" baseline="25000" dirty="0">
                <a:solidFill>
                  <a:srgbClr val="0B3D29"/>
                </a:solidFill>
                <a:highlight>
                  <a:srgbClr val="FFFF00"/>
                </a:highlight>
                <a:latin typeface="Arial"/>
                <a:cs typeface="Arial"/>
              </a:rPr>
              <a:t>th</a:t>
            </a:r>
            <a:r>
              <a:rPr sz="3000" b="1" spc="-30" baseline="25000" dirty="0">
                <a:solidFill>
                  <a:srgbClr val="0B3D29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3000" b="1" spc="-200" dirty="0">
                <a:solidFill>
                  <a:srgbClr val="0B3D29"/>
                </a:solidFill>
                <a:highlight>
                  <a:srgbClr val="FFFF00"/>
                </a:highlight>
                <a:latin typeface="Arial"/>
                <a:cs typeface="Arial"/>
              </a:rPr>
              <a:t>year</a:t>
            </a:r>
            <a:r>
              <a:rPr sz="3000" b="1" spc="-165" dirty="0">
                <a:solidFill>
                  <a:srgbClr val="0B3D29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3000" b="1" spc="-225" dirty="0">
                <a:solidFill>
                  <a:srgbClr val="0B3D29"/>
                </a:solidFill>
                <a:highlight>
                  <a:srgbClr val="FFFF00"/>
                </a:highlight>
                <a:latin typeface="Arial"/>
                <a:cs typeface="Arial"/>
              </a:rPr>
              <a:t>undergraduate</a:t>
            </a:r>
            <a:r>
              <a:rPr sz="3000" b="1" spc="-180" dirty="0">
                <a:solidFill>
                  <a:srgbClr val="0B3D29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0B3D29"/>
                </a:solidFill>
                <a:highlight>
                  <a:srgbClr val="FFFF00"/>
                </a:highlight>
                <a:latin typeface="Arial"/>
                <a:cs typeface="Arial"/>
              </a:rPr>
              <a:t>student</a:t>
            </a:r>
            <a:r>
              <a:rPr lang="en-US" sz="3000" spc="-10" dirty="0">
                <a:solidFill>
                  <a:srgbClr val="0B3D29"/>
                </a:solidFill>
                <a:highlight>
                  <a:srgbClr val="FFFF00"/>
                </a:highlight>
                <a:latin typeface="Arial"/>
                <a:cs typeface="Arial"/>
              </a:rPr>
              <a:t>, “undergraduate and beyond”</a:t>
            </a:r>
            <a:endParaRPr sz="3000" dirty="0">
              <a:highlight>
                <a:srgbClr val="FFFF00"/>
              </a:highlight>
              <a:latin typeface="Arial"/>
              <a:cs typeface="Arial"/>
            </a:endParaRPr>
          </a:p>
          <a:p>
            <a:pPr marL="883285" lvl="1" indent="-361950">
              <a:lnSpc>
                <a:spcPct val="100000"/>
              </a:lnSpc>
              <a:spcBef>
                <a:spcPts val="600"/>
              </a:spcBef>
              <a:buClr>
                <a:srgbClr val="DEA924"/>
              </a:buClr>
              <a:buFont typeface="Wingdings"/>
              <a:buChar char=""/>
              <a:tabLst>
                <a:tab pos="883285" algn="l"/>
              </a:tabLst>
            </a:pPr>
            <a:r>
              <a:rPr sz="3000" spc="-150" dirty="0">
                <a:solidFill>
                  <a:srgbClr val="0B3D29"/>
                </a:solidFill>
                <a:latin typeface="Arial"/>
                <a:cs typeface="Arial"/>
              </a:rPr>
              <a:t>Drop-</a:t>
            </a:r>
            <a:r>
              <a:rPr sz="3000" spc="-50" dirty="0">
                <a:solidFill>
                  <a:srgbClr val="0B3D29"/>
                </a:solidFill>
                <a:latin typeface="Arial"/>
                <a:cs typeface="Arial"/>
              </a:rPr>
              <a:t>in</a:t>
            </a:r>
            <a:r>
              <a:rPr sz="3000" spc="-15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95" dirty="0">
                <a:solidFill>
                  <a:srgbClr val="0B3D29"/>
                </a:solidFill>
                <a:latin typeface="Arial"/>
                <a:cs typeface="Arial"/>
              </a:rPr>
              <a:t>clinic</a:t>
            </a:r>
            <a:r>
              <a:rPr lang="en-US" sz="3000" spc="-95" dirty="0">
                <a:solidFill>
                  <a:srgbClr val="0B3D29"/>
                </a:solidFill>
                <a:latin typeface="Arial"/>
                <a:cs typeface="Arial"/>
              </a:rPr>
              <a:t>s</a:t>
            </a:r>
            <a:r>
              <a:rPr sz="3000" spc="-14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150" dirty="0">
                <a:solidFill>
                  <a:srgbClr val="0B3D29"/>
                </a:solidFill>
                <a:latin typeface="Arial"/>
                <a:cs typeface="Arial"/>
              </a:rPr>
              <a:t>available</a:t>
            </a:r>
            <a:r>
              <a:rPr lang="en-US" sz="3000" spc="-150" dirty="0">
                <a:solidFill>
                  <a:srgbClr val="0B3D29"/>
                </a:solidFill>
                <a:latin typeface="Arial"/>
                <a:cs typeface="Arial"/>
              </a:rPr>
              <a:t> January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B3313A-7329-001B-06BB-A8AA7192FCCB}"/>
              </a:ext>
            </a:extLst>
          </p:cNvPr>
          <p:cNvSpPr txBox="1"/>
          <p:nvPr/>
        </p:nvSpPr>
        <p:spPr>
          <a:xfrm>
            <a:off x="2057400" y="4709732"/>
            <a:ext cx="502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https://</a:t>
            </a:r>
            <a:r>
              <a:rPr lang="en-US" sz="2400" dirty="0" err="1">
                <a:latin typeface="Avenir Book" panose="02000503020000020003" pitchFamily="2" charset="0"/>
              </a:rPr>
              <a:t>www.usa.gov</a:t>
            </a:r>
            <a:r>
              <a:rPr lang="en-US" sz="2400" dirty="0">
                <a:latin typeface="Avenir Book" panose="02000503020000020003" pitchFamily="2" charset="0"/>
              </a:rPr>
              <a:t>/</a:t>
            </a:r>
            <a:r>
              <a:rPr lang="en-US" sz="2400" dirty="0" err="1">
                <a:latin typeface="Avenir Book" panose="02000503020000020003" pitchFamily="2" charset="0"/>
              </a:rPr>
              <a:t>fafsa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pic>
        <p:nvPicPr>
          <p:cNvPr id="11" name="Graphic 10" descr="Apple with solid fill">
            <a:extLst>
              <a:ext uri="{FF2B5EF4-FFF2-40B4-BE49-F238E27FC236}">
                <a16:creationId xmlns:a16="http://schemas.microsoft.com/office/drawing/2014/main" id="{FCC2437B-6272-6441-51E7-B9C3486F1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811" y="445224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213EF4-DEB2-8856-42BF-67A966A3B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2C67A2F7-75CB-F84C-1BC3-5870D1F47EA7}"/>
              </a:ext>
            </a:extLst>
          </p:cNvPr>
          <p:cNvSpPr txBox="1"/>
          <p:nvPr/>
        </p:nvSpPr>
        <p:spPr>
          <a:xfrm>
            <a:off x="883285" y="1118376"/>
            <a:ext cx="8291830" cy="2961067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883285" lvl="1" indent="-361950">
              <a:lnSpc>
                <a:spcPct val="100000"/>
              </a:lnSpc>
              <a:spcBef>
                <a:spcPts val="655"/>
              </a:spcBef>
              <a:buClr>
                <a:srgbClr val="DEA924"/>
              </a:buClr>
              <a:buFont typeface="Wingdings"/>
              <a:buChar char=""/>
              <a:tabLst>
                <a:tab pos="883285" algn="l"/>
              </a:tabLst>
            </a:pPr>
            <a:r>
              <a:rPr lang="en-US" sz="2800" spc="-70" dirty="0">
                <a:solidFill>
                  <a:srgbClr val="0B3D29"/>
                </a:solidFill>
                <a:latin typeface="Arial"/>
                <a:cs typeface="Arial"/>
              </a:rPr>
              <a:t>DACA, </a:t>
            </a:r>
            <a:r>
              <a:rPr lang="en-US" sz="2800" spc="-70" dirty="0" err="1">
                <a:solidFill>
                  <a:srgbClr val="0B3D29"/>
                </a:solidFill>
                <a:latin typeface="Arial"/>
                <a:cs typeface="Arial"/>
              </a:rPr>
              <a:t>Undocu</a:t>
            </a:r>
            <a:r>
              <a:rPr lang="en-US" sz="2800" spc="-70" dirty="0">
                <a:solidFill>
                  <a:srgbClr val="0B3D29"/>
                </a:solidFill>
                <a:latin typeface="Arial"/>
                <a:cs typeface="Arial"/>
              </a:rPr>
              <a:t>-students CADAA rather than FAFSA</a:t>
            </a:r>
          </a:p>
          <a:p>
            <a:pPr marL="883285" lvl="1" indent="-361950">
              <a:lnSpc>
                <a:spcPct val="100000"/>
              </a:lnSpc>
              <a:spcBef>
                <a:spcPts val="655"/>
              </a:spcBef>
              <a:buClr>
                <a:srgbClr val="DEA924"/>
              </a:buClr>
              <a:buFont typeface="Wingdings"/>
              <a:buChar char=""/>
              <a:tabLst>
                <a:tab pos="883285" algn="l"/>
              </a:tabLst>
            </a:pPr>
            <a:r>
              <a:rPr lang="en-US" sz="2800" spc="-70" dirty="0">
                <a:solidFill>
                  <a:srgbClr val="0B3D29"/>
                </a:solidFill>
                <a:latin typeface="Arial"/>
                <a:cs typeface="Arial"/>
              </a:rPr>
              <a:t>Not eligible for federal aid but ARE eligible for CA state aid, COE Scholarships, AB 540 CA Grant</a:t>
            </a:r>
            <a:endParaRPr sz="2800" dirty="0">
              <a:latin typeface="Arial"/>
              <a:cs typeface="Arial"/>
            </a:endParaRPr>
          </a:p>
          <a:p>
            <a:pPr marL="883285" lvl="1" indent="-361950">
              <a:lnSpc>
                <a:spcPct val="100000"/>
              </a:lnSpc>
              <a:spcBef>
                <a:spcPts val="695"/>
              </a:spcBef>
              <a:buClr>
                <a:srgbClr val="DEA924"/>
              </a:buClr>
              <a:buFont typeface="Wingdings"/>
              <a:buChar char=""/>
              <a:tabLst>
                <a:tab pos="883285" algn="l"/>
              </a:tabLst>
            </a:pPr>
            <a:r>
              <a:rPr sz="2800" spc="-135" dirty="0">
                <a:solidFill>
                  <a:srgbClr val="0B3D29"/>
                </a:solidFill>
                <a:highlight>
                  <a:srgbClr val="FFFF00"/>
                </a:highlight>
                <a:latin typeface="Arial"/>
                <a:cs typeface="Arial"/>
              </a:rPr>
              <a:t>Apply</a:t>
            </a:r>
            <a:r>
              <a:rPr sz="2800" spc="-180" dirty="0">
                <a:solidFill>
                  <a:srgbClr val="0B3D29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800" spc="-295" dirty="0">
                <a:solidFill>
                  <a:srgbClr val="0B3D29"/>
                </a:solidFill>
                <a:highlight>
                  <a:srgbClr val="FFFF00"/>
                </a:highlight>
                <a:latin typeface="Arial"/>
                <a:cs typeface="Arial"/>
              </a:rPr>
              <a:t>as</a:t>
            </a:r>
            <a:r>
              <a:rPr sz="2800" spc="-170" dirty="0">
                <a:solidFill>
                  <a:srgbClr val="0B3D29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800" spc="-240" dirty="0">
                <a:solidFill>
                  <a:srgbClr val="0B3D29"/>
                </a:solidFill>
                <a:highlight>
                  <a:srgbClr val="FFFF00"/>
                </a:highlight>
                <a:latin typeface="Arial"/>
                <a:cs typeface="Arial"/>
              </a:rPr>
              <a:t>a</a:t>
            </a:r>
            <a:r>
              <a:rPr sz="2800" spc="-185" dirty="0">
                <a:solidFill>
                  <a:srgbClr val="0B3D29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800" b="1" spc="-35" dirty="0">
                <a:solidFill>
                  <a:srgbClr val="0B3D29"/>
                </a:solidFill>
                <a:highlight>
                  <a:srgbClr val="FFFF00"/>
                </a:highlight>
                <a:latin typeface="Arial"/>
                <a:cs typeface="Arial"/>
              </a:rPr>
              <a:t>5</a:t>
            </a:r>
            <a:r>
              <a:rPr sz="2800" b="1" spc="-52" baseline="25000" dirty="0">
                <a:solidFill>
                  <a:srgbClr val="0B3D29"/>
                </a:solidFill>
                <a:highlight>
                  <a:srgbClr val="FFFF00"/>
                </a:highlight>
                <a:latin typeface="Arial"/>
                <a:cs typeface="Arial"/>
              </a:rPr>
              <a:t>th</a:t>
            </a:r>
            <a:r>
              <a:rPr sz="2800" b="1" spc="-30" baseline="25000" dirty="0">
                <a:solidFill>
                  <a:srgbClr val="0B3D29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800" b="1" spc="-200" dirty="0">
                <a:solidFill>
                  <a:srgbClr val="0B3D29"/>
                </a:solidFill>
                <a:highlight>
                  <a:srgbClr val="FFFF00"/>
                </a:highlight>
                <a:latin typeface="Arial"/>
                <a:cs typeface="Arial"/>
              </a:rPr>
              <a:t>year</a:t>
            </a:r>
            <a:r>
              <a:rPr sz="2800" b="1" spc="-165" dirty="0">
                <a:solidFill>
                  <a:srgbClr val="0B3D29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800" b="1" spc="-225" dirty="0">
                <a:solidFill>
                  <a:srgbClr val="0B3D29"/>
                </a:solidFill>
                <a:highlight>
                  <a:srgbClr val="FFFF00"/>
                </a:highlight>
                <a:latin typeface="Arial"/>
                <a:cs typeface="Arial"/>
              </a:rPr>
              <a:t>undergraduate</a:t>
            </a:r>
            <a:r>
              <a:rPr sz="2800" b="1" spc="-180" dirty="0">
                <a:solidFill>
                  <a:srgbClr val="0B3D29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B3D29"/>
                </a:solidFill>
                <a:highlight>
                  <a:srgbClr val="FFFF00"/>
                </a:highlight>
                <a:latin typeface="Arial"/>
                <a:cs typeface="Arial"/>
              </a:rPr>
              <a:t>student</a:t>
            </a:r>
            <a:endParaRPr sz="2800" dirty="0">
              <a:highlight>
                <a:srgbClr val="FFFF00"/>
              </a:highlight>
              <a:latin typeface="Arial"/>
              <a:cs typeface="Arial"/>
            </a:endParaRPr>
          </a:p>
          <a:p>
            <a:pPr marL="883285" lvl="1" indent="-361950">
              <a:lnSpc>
                <a:spcPct val="100000"/>
              </a:lnSpc>
              <a:spcBef>
                <a:spcPts val="600"/>
              </a:spcBef>
              <a:buClr>
                <a:srgbClr val="DEA924"/>
              </a:buClr>
              <a:buFont typeface="Wingdings"/>
              <a:buChar char=""/>
              <a:tabLst>
                <a:tab pos="883285" algn="l"/>
              </a:tabLst>
            </a:pPr>
            <a:r>
              <a:rPr lang="en-US" sz="2800" spc="-150" dirty="0">
                <a:solidFill>
                  <a:srgbClr val="0B3D29"/>
                </a:solidFill>
                <a:latin typeface="Arial"/>
                <a:cs typeface="Arial"/>
              </a:rPr>
              <a:t>Visit the Dreamer Resource Center (DRC)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6F97C-DD60-82CD-37D0-96FA85FA3B3E}"/>
              </a:ext>
            </a:extLst>
          </p:cNvPr>
          <p:cNvSpPr txBox="1"/>
          <p:nvPr/>
        </p:nvSpPr>
        <p:spPr>
          <a:xfrm>
            <a:off x="2057400" y="4709732"/>
            <a:ext cx="502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https://</a:t>
            </a:r>
            <a:r>
              <a:rPr lang="en-US" sz="2400" dirty="0" err="1">
                <a:latin typeface="Avenir Book" panose="02000503020000020003" pitchFamily="2" charset="0"/>
              </a:rPr>
              <a:t>www.usa.gov</a:t>
            </a:r>
            <a:r>
              <a:rPr lang="en-US" sz="2400" dirty="0">
                <a:latin typeface="Avenir Book" panose="02000503020000020003" pitchFamily="2" charset="0"/>
              </a:rPr>
              <a:t>/</a:t>
            </a:r>
            <a:r>
              <a:rPr lang="en-US" sz="2400" dirty="0" err="1">
                <a:latin typeface="Avenir Book" panose="02000503020000020003" pitchFamily="2" charset="0"/>
              </a:rPr>
              <a:t>fafsa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pic>
        <p:nvPicPr>
          <p:cNvPr id="11" name="Graphic 10" descr="Apple with solid fill">
            <a:extLst>
              <a:ext uri="{FF2B5EF4-FFF2-40B4-BE49-F238E27FC236}">
                <a16:creationId xmlns:a16="http://schemas.microsoft.com/office/drawing/2014/main" id="{7AE72718-0C01-CB2C-4B9A-D3CE7E11A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811" y="4452245"/>
            <a:ext cx="914400" cy="9144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7542EE4-4FE9-0229-E566-CAC063BC0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9468457" cy="553998"/>
          </a:xfrm>
        </p:spPr>
        <p:txBody>
          <a:bodyPr/>
          <a:lstStyle/>
          <a:p>
            <a:r>
              <a:rPr lang="en-US" sz="3600" dirty="0"/>
              <a:t>California Dream Act Application (CADAA)</a:t>
            </a:r>
          </a:p>
        </p:txBody>
      </p:sp>
    </p:spTree>
    <p:extLst>
      <p:ext uri="{BB962C8B-B14F-4D97-AF65-F5344CB8AC3E}">
        <p14:creationId xmlns:p14="http://schemas.microsoft.com/office/powerpoint/2010/main" val="2960286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" y="6036462"/>
            <a:ext cx="9677400" cy="148193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19785" y="1932063"/>
            <a:ext cx="8857615" cy="10668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065" marR="666750" algn="l">
              <a:lnSpc>
                <a:spcPct val="101699"/>
              </a:lnSpc>
              <a:spcBef>
                <a:spcPts val="55"/>
              </a:spcBef>
              <a:buClr>
                <a:srgbClr val="DEA924"/>
              </a:buClr>
              <a:tabLst>
                <a:tab pos="375285" algn="l"/>
              </a:tabLst>
            </a:pPr>
            <a:r>
              <a:rPr sz="2300" dirty="0">
                <a:solidFill>
                  <a:srgbClr val="0B3D29"/>
                </a:solidFill>
                <a:latin typeface="Arial"/>
                <a:cs typeface="Arial"/>
              </a:rPr>
              <a:t>If</a:t>
            </a:r>
            <a:r>
              <a:rPr sz="2300" spc="-6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300" spc="-100" dirty="0">
                <a:solidFill>
                  <a:srgbClr val="0B3D29"/>
                </a:solidFill>
                <a:latin typeface="Arial"/>
                <a:cs typeface="Arial"/>
              </a:rPr>
              <a:t>you</a:t>
            </a:r>
            <a:r>
              <a:rPr sz="2300" spc="-7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300" spc="-75" dirty="0">
                <a:solidFill>
                  <a:srgbClr val="0B3D29"/>
                </a:solidFill>
                <a:latin typeface="Arial"/>
                <a:cs typeface="Arial"/>
              </a:rPr>
              <a:t>complete</a:t>
            </a:r>
            <a:r>
              <a:rPr sz="2300" spc="-6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300" spc="-65" dirty="0">
                <a:solidFill>
                  <a:srgbClr val="0B3D29"/>
                </a:solidFill>
                <a:latin typeface="Arial"/>
                <a:cs typeface="Arial"/>
              </a:rPr>
              <a:t>credential</a:t>
            </a:r>
            <a:r>
              <a:rPr sz="2300" spc="-7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300" spc="-90" dirty="0">
                <a:solidFill>
                  <a:srgbClr val="0B3D29"/>
                </a:solidFill>
                <a:latin typeface="Arial"/>
                <a:cs typeface="Arial"/>
              </a:rPr>
              <a:t>program</a:t>
            </a:r>
            <a:r>
              <a:rPr sz="2300" spc="-5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300" spc="-65" dirty="0">
                <a:solidFill>
                  <a:srgbClr val="0B3D29"/>
                </a:solidFill>
                <a:latin typeface="Arial"/>
                <a:cs typeface="Arial"/>
              </a:rPr>
              <a:t>requirements,</a:t>
            </a:r>
            <a:r>
              <a:rPr sz="2300" spc="-7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300" spc="-95" dirty="0">
                <a:solidFill>
                  <a:srgbClr val="0B3D29"/>
                </a:solidFill>
                <a:latin typeface="Arial"/>
                <a:cs typeface="Arial"/>
              </a:rPr>
              <a:t>you</a:t>
            </a:r>
            <a:r>
              <a:rPr sz="2300" spc="-6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300" spc="-275" dirty="0">
                <a:solidFill>
                  <a:srgbClr val="0B3D29"/>
                </a:solidFill>
                <a:latin typeface="Arial"/>
                <a:cs typeface="Arial"/>
              </a:rPr>
              <a:t>CAN</a:t>
            </a:r>
            <a:r>
              <a:rPr sz="2300" spc="-5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0B3D29"/>
                </a:solidFill>
                <a:latin typeface="Arial"/>
                <a:cs typeface="Arial"/>
              </a:rPr>
              <a:t>be </a:t>
            </a:r>
            <a:r>
              <a:rPr sz="2300" spc="-85" dirty="0">
                <a:solidFill>
                  <a:srgbClr val="0B3D29"/>
                </a:solidFill>
                <a:latin typeface="Arial"/>
                <a:cs typeface="Arial"/>
              </a:rPr>
              <a:t>recommended</a:t>
            </a:r>
            <a:r>
              <a:rPr sz="2300" spc="-6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B3D29"/>
                </a:solidFill>
                <a:latin typeface="Arial"/>
                <a:cs typeface="Arial"/>
              </a:rPr>
              <a:t>for</a:t>
            </a:r>
            <a:r>
              <a:rPr sz="2300" spc="-7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300" spc="-80" dirty="0">
                <a:solidFill>
                  <a:srgbClr val="0B3D29"/>
                </a:solidFill>
                <a:latin typeface="Arial"/>
                <a:cs typeface="Arial"/>
              </a:rPr>
              <a:t>state</a:t>
            </a:r>
            <a:r>
              <a:rPr sz="2300" spc="-5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300" spc="-90" dirty="0">
                <a:solidFill>
                  <a:srgbClr val="0B3D29"/>
                </a:solidFill>
                <a:latin typeface="Arial"/>
                <a:cs typeface="Arial"/>
              </a:rPr>
              <a:t>licensure</a:t>
            </a:r>
            <a:r>
              <a:rPr sz="2300" spc="-5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300" spc="-70" dirty="0">
                <a:solidFill>
                  <a:srgbClr val="0B3D29"/>
                </a:solidFill>
                <a:latin typeface="Arial"/>
                <a:cs typeface="Arial"/>
              </a:rPr>
              <a:t>(teaching/counselor </a:t>
            </a:r>
            <a:r>
              <a:rPr sz="2300" spc="-25" dirty="0">
                <a:solidFill>
                  <a:srgbClr val="0B3D29"/>
                </a:solidFill>
                <a:latin typeface="Arial"/>
                <a:cs typeface="Arial"/>
              </a:rPr>
              <a:t>credential)</a:t>
            </a:r>
            <a:r>
              <a:rPr lang="en-US" sz="2300" spc="-25" dirty="0">
                <a:solidFill>
                  <a:srgbClr val="0B3D29"/>
                </a:solidFill>
                <a:latin typeface="Arial"/>
                <a:cs typeface="Arial"/>
              </a:rPr>
              <a:t> at Sacramento State.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DB2788A-4BE5-5920-2AF2-AB1D7B0BE5F5}"/>
              </a:ext>
            </a:extLst>
          </p:cNvPr>
          <p:cNvSpPr/>
          <p:nvPr/>
        </p:nvSpPr>
        <p:spPr>
          <a:xfrm>
            <a:off x="381000" y="3376106"/>
            <a:ext cx="2667000" cy="1865831"/>
          </a:xfrm>
          <a:prstGeom prst="roundRect">
            <a:avLst/>
          </a:prstGeom>
          <a:solidFill>
            <a:srgbClr val="008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ITIN, 9-digit number for ID purpose only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96B2C44-E3DF-A762-4688-608E792F4564}"/>
              </a:ext>
            </a:extLst>
          </p:cNvPr>
          <p:cNvSpPr/>
          <p:nvPr/>
        </p:nvSpPr>
        <p:spPr>
          <a:xfrm>
            <a:off x="3544302" y="3368084"/>
            <a:ext cx="2895600" cy="1865832"/>
          </a:xfrm>
          <a:prstGeom prst="roundRect">
            <a:avLst/>
          </a:prstGeom>
          <a:solidFill>
            <a:srgbClr val="008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ITIN is not a work permit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2E79CBF-7D8C-D4C0-6242-F685C654D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92" y="426663"/>
            <a:ext cx="8315629" cy="984885"/>
          </a:xfrm>
        </p:spPr>
        <p:txBody>
          <a:bodyPr/>
          <a:lstStyle/>
          <a:p>
            <a:pPr algn="ctr"/>
            <a:r>
              <a:rPr lang="en-US" sz="3200" dirty="0"/>
              <a:t>Individual Taxpayer Identification Number (ITIN)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8203024-8000-8237-F494-3D0F2E752200}"/>
              </a:ext>
            </a:extLst>
          </p:cNvPr>
          <p:cNvSpPr/>
          <p:nvPr/>
        </p:nvSpPr>
        <p:spPr>
          <a:xfrm>
            <a:off x="6781800" y="3376106"/>
            <a:ext cx="2895600" cy="1865832"/>
          </a:xfrm>
          <a:prstGeom prst="roundRect">
            <a:avLst/>
          </a:prstGeom>
          <a:solidFill>
            <a:srgbClr val="008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Use to obtain Certificate of Clearance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A017E-1A57-ABD9-9C0E-5DF5DFD96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23092"/>
            <a:ext cx="8630257" cy="677108"/>
          </a:xfrm>
        </p:spPr>
        <p:txBody>
          <a:bodyPr/>
          <a:lstStyle/>
          <a:p>
            <a:r>
              <a:rPr lang="en-US" sz="4400" dirty="0">
                <a:latin typeface="Avenir Book" panose="02000503020000020003" pitchFamily="2" charset="0"/>
              </a:rPr>
              <a:t>The Carlsen Center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492FE-1652-5C4B-B3CC-45193A9C8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600200"/>
            <a:ext cx="6757670" cy="3816429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Entrepreneurship and Innovation</a:t>
            </a:r>
          </a:p>
          <a:p>
            <a:endParaRPr lang="en-US" sz="2400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For assistance to apply for a Contractor License</a:t>
            </a:r>
          </a:p>
          <a:p>
            <a:endParaRPr lang="en-US" sz="2400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r>
              <a:rPr lang="en-US" sz="2400" b="1" i="0" dirty="0">
                <a:solidFill>
                  <a:srgbClr val="333333"/>
                </a:solidFill>
                <a:effectLst/>
                <a:latin typeface="Avenir Book" panose="02000503020000020003" pitchFamily="2" charset="0"/>
              </a:rPr>
              <a:t>The Carlsen Center for Innovation &amp; Entrepreneurship</a:t>
            </a:r>
            <a:br>
              <a:rPr lang="en-US" sz="2400" dirty="0">
                <a:latin typeface="Avenir Book" panose="02000503020000020003" pitchFamily="2" charset="0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Avenir Book" panose="02000503020000020003" pitchFamily="2" charset="0"/>
              </a:rPr>
              <a:t>Sac State Library, Room 1520</a:t>
            </a:r>
            <a:br>
              <a:rPr lang="en-US" sz="2400" dirty="0">
                <a:latin typeface="Avenir Book" panose="02000503020000020003" pitchFamily="2" charset="0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Avenir Book" panose="02000503020000020003" pitchFamily="2" charset="0"/>
              </a:rPr>
              <a:t>Mon. – Fri. 8 a.m. – 5 p.m.</a:t>
            </a:r>
          </a:p>
          <a:p>
            <a:r>
              <a:rPr lang="en-US" sz="2400" b="0" i="0" dirty="0">
                <a:solidFill>
                  <a:srgbClr val="333333"/>
                </a:solidFill>
                <a:effectLst/>
                <a:latin typeface="Avenir Book" panose="02000503020000020003" pitchFamily="2" charset="0"/>
              </a:rPr>
              <a:t>Phone: (916) 278-5001</a:t>
            </a:r>
            <a:br>
              <a:rPr lang="en-US" sz="2400" dirty="0">
                <a:latin typeface="Avenir Book" panose="02000503020000020003" pitchFamily="2" charset="0"/>
              </a:rPr>
            </a:br>
            <a:r>
              <a:rPr lang="en-US" sz="2400" b="1" i="0" u="sng" dirty="0">
                <a:solidFill>
                  <a:srgbClr val="004E38"/>
                </a:solidFill>
                <a:effectLst/>
                <a:latin typeface="Avenir Book" panose="02000503020000020003" pitchFamily="2" charset="0"/>
                <a:hlinkClick r:id="rId2"/>
              </a:rPr>
              <a:t>carlsen.center@csus.edu</a:t>
            </a:r>
            <a:endParaRPr lang="en-US" sz="24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249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4B667-0961-D752-294E-BCACCA23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71" y="381000"/>
            <a:ext cx="9468457" cy="666115"/>
          </a:xfrm>
        </p:spPr>
        <p:txBody>
          <a:bodyPr/>
          <a:lstStyle/>
          <a:p>
            <a:pPr algn="ctr"/>
            <a:r>
              <a:rPr lang="en-US" dirty="0"/>
              <a:t>Students with an ITIN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F3942-A86B-C4B0-F1D2-CA0A7B7B1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047115"/>
            <a:ext cx="8686800" cy="4924425"/>
          </a:xfrm>
        </p:spPr>
        <p:txBody>
          <a:bodyPr/>
          <a:lstStyle/>
          <a:p>
            <a:r>
              <a:rPr lang="en-US" sz="2000" dirty="0">
                <a:highlight>
                  <a:srgbClr val="FFFF00"/>
                </a:highlight>
              </a:rPr>
              <a:t>On campus: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Dreamer Resource Center (follow on Instagram/social media for workshop updates)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CARES office (emergency grant-</a:t>
            </a:r>
            <a:r>
              <a:rPr lang="en-US" sz="2000" dirty="0" err="1"/>
              <a:t>Undocu</a:t>
            </a:r>
            <a:r>
              <a:rPr lang="en-US" sz="2000" dirty="0"/>
              <a:t> can apply)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ASI student scholarships </a:t>
            </a:r>
          </a:p>
          <a:p>
            <a:endParaRPr lang="en-US" sz="2000" dirty="0"/>
          </a:p>
          <a:p>
            <a:r>
              <a:rPr lang="en-US" sz="2000" dirty="0">
                <a:highlight>
                  <a:srgbClr val="FFFF00"/>
                </a:highlight>
              </a:rPr>
              <a:t>Off campus: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Immigrants Rising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CHIRLA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 Rural Legal Assistance</a:t>
            </a:r>
          </a:p>
          <a:p>
            <a:endParaRPr lang="en-US" sz="2000" dirty="0"/>
          </a:p>
          <a:p>
            <a:r>
              <a:rPr lang="en-US" sz="2000" dirty="0">
                <a:highlight>
                  <a:srgbClr val="FFFF00"/>
                </a:highlight>
              </a:rPr>
              <a:t>Online: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dirty="0" err="1"/>
              <a:t>Dream.US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International Empowerment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Dreamersroadmap.org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762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6021" y="420664"/>
            <a:ext cx="680720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5" dirty="0"/>
              <a:t>Cal</a:t>
            </a:r>
            <a:r>
              <a:rPr spc="-200" dirty="0"/>
              <a:t> </a:t>
            </a:r>
            <a:r>
              <a:rPr spc="-270" dirty="0"/>
              <a:t>Grant</a:t>
            </a:r>
            <a:r>
              <a:rPr spc="-200" dirty="0"/>
              <a:t> </a:t>
            </a:r>
            <a:r>
              <a:rPr spc="-100" dirty="0"/>
              <a:t>&amp;</a:t>
            </a:r>
            <a:r>
              <a:rPr spc="-195" dirty="0"/>
              <a:t> </a:t>
            </a:r>
            <a:r>
              <a:rPr spc="-285" dirty="0"/>
              <a:t>Pell</a:t>
            </a:r>
            <a:r>
              <a:rPr spc="-195" dirty="0"/>
              <a:t> </a:t>
            </a:r>
            <a:r>
              <a:rPr spc="-270" dirty="0"/>
              <a:t>Grant</a:t>
            </a:r>
            <a:r>
              <a:rPr spc="-200" dirty="0"/>
              <a:t> </a:t>
            </a:r>
            <a:r>
              <a:rPr spc="-385" dirty="0"/>
              <a:t>Funding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4574" y="1615614"/>
            <a:ext cx="9476105" cy="313563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14960" marR="27940" indent="-308610">
              <a:lnSpc>
                <a:spcPts val="3500"/>
              </a:lnSpc>
              <a:spcBef>
                <a:spcPts val="300"/>
              </a:spcBef>
              <a:buClr>
                <a:srgbClr val="DEA924"/>
              </a:buClr>
              <a:buSzPct val="96666"/>
              <a:buFont typeface="Wingdings"/>
              <a:buChar char=""/>
              <a:tabLst>
                <a:tab pos="314960" algn="l"/>
                <a:tab pos="347345" algn="l"/>
              </a:tabLst>
            </a:pPr>
            <a:r>
              <a:rPr sz="3000" spc="-1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	If</a:t>
            </a:r>
            <a:r>
              <a:rPr sz="3000" spc="-16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3000" spc="-15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received</a:t>
            </a:r>
            <a:r>
              <a:rPr sz="3000" spc="-16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3000" spc="-18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Pell</a:t>
            </a:r>
            <a:r>
              <a:rPr sz="3000" spc="-16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3000" spc="-12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funds,</a:t>
            </a:r>
            <a:r>
              <a:rPr sz="3000" spc="-15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3000" spc="-14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you</a:t>
            </a:r>
            <a:r>
              <a:rPr sz="3000" spc="-16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3000" spc="-204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may</a:t>
            </a:r>
            <a:r>
              <a:rPr sz="3000" spc="-16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3000" spc="-16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be</a:t>
            </a:r>
            <a:r>
              <a:rPr sz="3000" spc="-17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3000" spc="-10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eligible</a:t>
            </a:r>
            <a:r>
              <a:rPr sz="3000" spc="-17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3000" spc="-2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for</a:t>
            </a:r>
            <a:r>
              <a:rPr sz="3000" spc="-16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3000" spc="-14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one</a:t>
            </a:r>
            <a:r>
              <a:rPr sz="3000" spc="-17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3000" spc="-4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additional </a:t>
            </a:r>
            <a:r>
              <a:rPr sz="3000" spc="-16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year</a:t>
            </a:r>
            <a:r>
              <a:rPr sz="3000" spc="-15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3000" spc="-7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while</a:t>
            </a:r>
            <a:r>
              <a:rPr sz="3000" spc="-16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3000" spc="-5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in</a:t>
            </a:r>
            <a:r>
              <a:rPr sz="3000" spc="-16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3000" spc="-6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the</a:t>
            </a:r>
            <a:r>
              <a:rPr sz="3000" spc="-16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3000" spc="-10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credential</a:t>
            </a:r>
            <a:r>
              <a:rPr sz="3000" spc="-15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3000" spc="-1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program.</a:t>
            </a:r>
            <a:endParaRPr sz="3000" dirty="0">
              <a:latin typeface="Avenir Book" panose="02000503020000020003" pitchFamily="2" charset="0"/>
              <a:cs typeface="Arial"/>
            </a:endParaRPr>
          </a:p>
          <a:p>
            <a:pPr marL="797560" lvl="1" indent="-301625">
              <a:lnSpc>
                <a:spcPct val="100000"/>
              </a:lnSpc>
              <a:spcBef>
                <a:spcPts val="509"/>
              </a:spcBef>
              <a:buClr>
                <a:srgbClr val="DEA924"/>
              </a:buClr>
              <a:buFont typeface="Wingdings"/>
              <a:buChar char=""/>
              <a:tabLst>
                <a:tab pos="797560" algn="l"/>
              </a:tabLst>
            </a:pPr>
            <a:r>
              <a:rPr sz="2300" spc="-13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Pell</a:t>
            </a:r>
            <a:r>
              <a:rPr sz="2300" spc="-10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2300" spc="-7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Determined</a:t>
            </a:r>
            <a:r>
              <a:rPr sz="2300" spc="-9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2300" spc="-10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by</a:t>
            </a:r>
            <a:r>
              <a:rPr sz="2300" spc="-8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2300" spc="-14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Fin</a:t>
            </a:r>
            <a:r>
              <a:rPr sz="2300" spc="-9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Aid</a:t>
            </a:r>
            <a:r>
              <a:rPr sz="2300" spc="-10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230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from</a:t>
            </a:r>
            <a:r>
              <a:rPr sz="2300" spc="-7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2300" spc="-5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your</a:t>
            </a:r>
            <a:r>
              <a:rPr sz="2300" spc="-10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2300" spc="-37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FAFSA</a:t>
            </a:r>
            <a:endParaRPr sz="2300" dirty="0">
              <a:latin typeface="Avenir Book" panose="02000503020000020003" pitchFamily="2" charset="0"/>
              <a:cs typeface="Arial"/>
            </a:endParaRPr>
          </a:p>
          <a:p>
            <a:pPr marL="314960" marR="430530" indent="-308610">
              <a:lnSpc>
                <a:spcPct val="100000"/>
              </a:lnSpc>
              <a:spcBef>
                <a:spcPts val="645"/>
              </a:spcBef>
              <a:buClr>
                <a:srgbClr val="DEA924"/>
              </a:buClr>
              <a:buSzPct val="96666"/>
              <a:buFont typeface="Wingdings"/>
              <a:buChar char=""/>
              <a:tabLst>
                <a:tab pos="314960" algn="l"/>
                <a:tab pos="347345" algn="l"/>
              </a:tabLst>
            </a:pPr>
            <a:r>
              <a:rPr sz="3000" spc="-1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	If</a:t>
            </a:r>
            <a:r>
              <a:rPr sz="3000" spc="-16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3000" spc="-15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received</a:t>
            </a:r>
            <a:r>
              <a:rPr sz="3000" spc="-16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3000" spc="-24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a</a:t>
            </a:r>
            <a:r>
              <a:rPr sz="3000" spc="-17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3000" u="heavy" spc="-280" dirty="0">
                <a:solidFill>
                  <a:srgbClr val="1C9B40"/>
                </a:solidFill>
                <a:uFill>
                  <a:solidFill>
                    <a:srgbClr val="1C9B40"/>
                  </a:solidFill>
                </a:uFill>
                <a:latin typeface="Avenir Book" panose="02000503020000020003" pitchFamily="2" charset="0"/>
                <a:cs typeface="Arial"/>
              </a:rPr>
              <a:t>Cal</a:t>
            </a:r>
            <a:r>
              <a:rPr sz="3000" u="heavy" spc="-155" dirty="0">
                <a:solidFill>
                  <a:srgbClr val="1C9B40"/>
                </a:solidFill>
                <a:uFill>
                  <a:solidFill>
                    <a:srgbClr val="1C9B40"/>
                  </a:solidFill>
                </a:uFill>
                <a:latin typeface="Avenir Book" panose="02000503020000020003" pitchFamily="2" charset="0"/>
                <a:cs typeface="Arial"/>
              </a:rPr>
              <a:t> </a:t>
            </a:r>
            <a:r>
              <a:rPr sz="3000" u="heavy" spc="-165" dirty="0">
                <a:solidFill>
                  <a:srgbClr val="1C9B40"/>
                </a:solidFill>
                <a:uFill>
                  <a:solidFill>
                    <a:srgbClr val="1C9B40"/>
                  </a:solidFill>
                </a:uFill>
                <a:latin typeface="Avenir Book" panose="02000503020000020003" pitchFamily="2" charset="0"/>
                <a:cs typeface="Arial"/>
              </a:rPr>
              <a:t>Grant</a:t>
            </a:r>
            <a:r>
              <a:rPr sz="3000" u="heavy" spc="-280" dirty="0">
                <a:solidFill>
                  <a:srgbClr val="1C9B40"/>
                </a:solidFill>
                <a:uFill>
                  <a:solidFill>
                    <a:srgbClr val="1C9B40"/>
                  </a:solidFill>
                </a:uFill>
                <a:latin typeface="Avenir Book" panose="02000503020000020003" pitchFamily="2" charset="0"/>
                <a:cs typeface="Arial"/>
              </a:rPr>
              <a:t> </a:t>
            </a:r>
            <a:r>
              <a:rPr sz="3000" spc="-30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as</a:t>
            </a:r>
            <a:r>
              <a:rPr sz="3000" spc="-15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3000" spc="-18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an</a:t>
            </a:r>
            <a:r>
              <a:rPr sz="3000" spc="-16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3000" spc="-14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undergrad,</a:t>
            </a:r>
            <a:r>
              <a:rPr sz="3000" spc="-15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3000" spc="-22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can</a:t>
            </a:r>
            <a:r>
              <a:rPr sz="3000" spc="-16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3000" spc="-15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receive</a:t>
            </a:r>
            <a:r>
              <a:rPr sz="3000" spc="-16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3000" spc="-114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up</a:t>
            </a:r>
            <a:r>
              <a:rPr sz="3000" spc="-16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3000" spc="-2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to </a:t>
            </a:r>
            <a:r>
              <a:rPr sz="3000" spc="-15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one</a:t>
            </a:r>
            <a:r>
              <a:rPr sz="3000" spc="-16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3000" spc="-8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additional</a:t>
            </a:r>
            <a:r>
              <a:rPr sz="3000" spc="-14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3000" spc="-7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while</a:t>
            </a:r>
            <a:r>
              <a:rPr sz="3000" spc="-16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3000" spc="-5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in</a:t>
            </a:r>
            <a:r>
              <a:rPr sz="3000" spc="-15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3000" spc="-6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the</a:t>
            </a:r>
            <a:r>
              <a:rPr sz="3000" spc="-16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3000" spc="-11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credential</a:t>
            </a:r>
            <a:r>
              <a:rPr sz="3000" spc="-15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3000" spc="-1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program.</a:t>
            </a:r>
            <a:endParaRPr sz="3000" dirty="0">
              <a:latin typeface="Avenir Book" panose="02000503020000020003" pitchFamily="2" charset="0"/>
              <a:cs typeface="Arial"/>
            </a:endParaRPr>
          </a:p>
          <a:p>
            <a:pPr marL="797560" marR="5080" lvl="1" indent="-301625">
              <a:lnSpc>
                <a:spcPct val="101699"/>
              </a:lnSpc>
              <a:spcBef>
                <a:spcPts val="555"/>
              </a:spcBef>
              <a:buClr>
                <a:srgbClr val="DEA924"/>
              </a:buClr>
              <a:buFont typeface="Wingdings"/>
              <a:buChar char=""/>
              <a:tabLst>
                <a:tab pos="798830" algn="l"/>
              </a:tabLst>
            </a:pPr>
            <a:r>
              <a:rPr sz="2300" spc="-9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Apply</a:t>
            </a:r>
            <a:r>
              <a:rPr sz="2300" spc="-8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2300" spc="-4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directly</a:t>
            </a:r>
            <a:r>
              <a:rPr sz="2300" spc="-7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230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with</a:t>
            </a:r>
            <a:r>
              <a:rPr sz="2300" spc="-8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2300" spc="-1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the</a:t>
            </a:r>
            <a:r>
              <a:rPr sz="2300" spc="-7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2300" spc="-8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California </a:t>
            </a:r>
            <a:r>
              <a:rPr sz="2300" spc="-8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Student</a:t>
            </a:r>
            <a:r>
              <a:rPr sz="2300" spc="-9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Aid</a:t>
            </a:r>
            <a:r>
              <a:rPr sz="2300" spc="-8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2300" spc="-12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Commission</a:t>
            </a:r>
            <a:r>
              <a:rPr sz="2300" spc="-8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2300" spc="-28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(C</a:t>
            </a:r>
            <a:r>
              <a:rPr lang="en-US" sz="2300" spc="-28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2300" spc="-28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S</a:t>
            </a:r>
            <a:r>
              <a:rPr lang="en-US" sz="2300" spc="-28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2300" spc="-28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A</a:t>
            </a:r>
            <a:r>
              <a:rPr lang="en-US" sz="2300" spc="-28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2300" spc="-28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C)</a:t>
            </a:r>
            <a:r>
              <a:rPr sz="2300" spc="-9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230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for</a:t>
            </a:r>
            <a:r>
              <a:rPr sz="2300" spc="-9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2300" spc="-25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the </a:t>
            </a:r>
            <a:r>
              <a:rPr sz="2300" spc="-204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Cal</a:t>
            </a:r>
            <a:r>
              <a:rPr sz="2300" spc="-9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2300" spc="-10" dirty="0">
                <a:solidFill>
                  <a:srgbClr val="0B3D29"/>
                </a:solidFill>
                <a:latin typeface="Avenir Book" panose="02000503020000020003" pitchFamily="2" charset="0"/>
                <a:cs typeface="Arial"/>
              </a:rPr>
              <a:t>Grant</a:t>
            </a:r>
            <a:endParaRPr sz="2300" dirty="0">
              <a:latin typeface="Avenir Book" panose="02000503020000020003" pitchFamily="2" charset="0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576066" y="929003"/>
            <a:ext cx="2906268" cy="4293617"/>
            <a:chOff x="3799332" y="1345183"/>
            <a:chExt cx="1892935" cy="331342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99332" y="1345183"/>
              <a:ext cx="972312" cy="9723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3044" y="1345183"/>
              <a:ext cx="972312" cy="9723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9332" y="3686048"/>
              <a:ext cx="972312" cy="9723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19828" y="3686048"/>
              <a:ext cx="972312" cy="972312"/>
            </a:xfrm>
            <a:prstGeom prst="rect">
              <a:avLst/>
            </a:prstGeom>
          </p:spPr>
        </p:pic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2E6D66A2-9B81-0A0B-1F29-5D2FD60E3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657" y="2429317"/>
            <a:ext cx="8295335" cy="12926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Grants, Scholarships &amp; Residency Options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652204-08E6-4122-B5B7-102FD581E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990600"/>
            <a:ext cx="5056508" cy="65437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26647E-BAA1-57B8-734F-1D15F3A10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683251"/>
            <a:ext cx="5768244" cy="707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62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7BB4DD1-E6C0-4961-D746-107D8515A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596563"/>
              </p:ext>
            </p:extLst>
          </p:nvPr>
        </p:nvGraphicFramePr>
        <p:xfrm>
          <a:off x="552450" y="457200"/>
          <a:ext cx="8953500" cy="59436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1872">
                  <a:extLst>
                    <a:ext uri="{9D8B030D-6E8A-4147-A177-3AD203B41FA5}">
                      <a16:colId xmlns:a16="http://schemas.microsoft.com/office/drawing/2014/main" val="2900013296"/>
                    </a:ext>
                  </a:extLst>
                </a:gridCol>
                <a:gridCol w="1530513">
                  <a:extLst>
                    <a:ext uri="{9D8B030D-6E8A-4147-A177-3AD203B41FA5}">
                      <a16:colId xmlns:a16="http://schemas.microsoft.com/office/drawing/2014/main" val="1322127697"/>
                    </a:ext>
                  </a:extLst>
                </a:gridCol>
                <a:gridCol w="4821115">
                  <a:extLst>
                    <a:ext uri="{9D8B030D-6E8A-4147-A177-3AD203B41FA5}">
                      <a16:colId xmlns:a16="http://schemas.microsoft.com/office/drawing/2014/main" val="154479440"/>
                    </a:ext>
                  </a:extLst>
                </a:gridCol>
              </a:tblGrid>
              <a:tr h="5804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Funding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160709"/>
                  </a:ext>
                </a:extLst>
              </a:tr>
              <a:tr h="812648">
                <a:tc>
                  <a:txBody>
                    <a:bodyPr/>
                    <a:lstStyle/>
                    <a:p>
                      <a:r>
                        <a:rPr lang="en-US" sz="2000" dirty="0"/>
                        <a:t>Golden State Teacher 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Up to $10,000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Agree to teach in a priority school, 4 years upon completing cred program. (</a:t>
                      </a:r>
                      <a:r>
                        <a:rPr lang="en-US" sz="2000" dirty="0" err="1"/>
                        <a:t>Undocu</a:t>
                      </a:r>
                      <a:r>
                        <a:rPr lang="en-US" sz="2000" dirty="0"/>
                        <a:t>?)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224377"/>
                  </a:ext>
                </a:extLst>
              </a:tr>
              <a:tr h="1856225">
                <a:tc>
                  <a:txBody>
                    <a:bodyPr/>
                    <a:lstStyle/>
                    <a:p>
                      <a:r>
                        <a:rPr lang="en-US" sz="2000" dirty="0"/>
                        <a:t>Cal 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Up to $13,000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Cal Grant A and B recipients may be eligible, complete your FAFSA. If you have dependents, you may be eligible for another $6,000 through the Students with Dependent Children Grant.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667241"/>
                  </a:ext>
                </a:extLst>
              </a:tr>
              <a:tr h="725855">
                <a:tc>
                  <a:txBody>
                    <a:bodyPr/>
                    <a:lstStyle/>
                    <a:p>
                      <a:r>
                        <a:rPr lang="en-US" sz="2000" dirty="0"/>
                        <a:t>Pell 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Up to $7,000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May be eligible, complete your FAFSA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256894"/>
                  </a:ext>
                </a:extLst>
              </a:tr>
              <a:tr h="812648">
                <a:tc>
                  <a:txBody>
                    <a:bodyPr/>
                    <a:lstStyle/>
                    <a:p>
                      <a:r>
                        <a:rPr lang="en-US" sz="2000" dirty="0"/>
                        <a:t>Teach 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Up to $4,000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Per year, agree to teach in a high need field</a:t>
                      </a:r>
                      <a:r>
                        <a:rPr lang="en-US" sz="2000"/>
                        <a:t>, low-income </a:t>
                      </a:r>
                      <a:r>
                        <a:rPr lang="en-US" sz="2000" dirty="0"/>
                        <a:t>school, 4 years.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200999"/>
                  </a:ext>
                </a:extLst>
              </a:tr>
              <a:tr h="1155762">
                <a:tc>
                  <a:txBody>
                    <a:bodyPr/>
                    <a:lstStyle/>
                    <a:p>
                      <a:r>
                        <a:rPr lang="en-US" sz="2000" dirty="0"/>
                        <a:t>COE Scholarships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We award over $100,000 in scholarship awards every year. Apply through COE scholarship portal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033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478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C015D-97AA-8E57-9479-1742EE280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7138D35-950A-B752-973C-099654B54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452717"/>
              </p:ext>
            </p:extLst>
          </p:nvPr>
        </p:nvGraphicFramePr>
        <p:xfrm>
          <a:off x="609600" y="609600"/>
          <a:ext cx="8877300" cy="5715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79728">
                  <a:extLst>
                    <a:ext uri="{9D8B030D-6E8A-4147-A177-3AD203B41FA5}">
                      <a16:colId xmlns:a16="http://schemas.microsoft.com/office/drawing/2014/main" val="2900013296"/>
                    </a:ext>
                  </a:extLst>
                </a:gridCol>
                <a:gridCol w="1517487">
                  <a:extLst>
                    <a:ext uri="{9D8B030D-6E8A-4147-A177-3AD203B41FA5}">
                      <a16:colId xmlns:a16="http://schemas.microsoft.com/office/drawing/2014/main" val="1322127697"/>
                    </a:ext>
                  </a:extLst>
                </a:gridCol>
                <a:gridCol w="4780085">
                  <a:extLst>
                    <a:ext uri="{9D8B030D-6E8A-4147-A177-3AD203B41FA5}">
                      <a16:colId xmlns:a16="http://schemas.microsoft.com/office/drawing/2014/main" val="154479440"/>
                    </a:ext>
                  </a:extLst>
                </a:gridCol>
              </a:tblGrid>
              <a:tr h="6851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Funding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160709"/>
                  </a:ext>
                </a:extLst>
              </a:tr>
              <a:tr h="1610023">
                <a:tc>
                  <a:txBody>
                    <a:bodyPr/>
                    <a:lstStyle/>
                    <a:p>
                      <a:r>
                        <a:rPr lang="en-US" sz="2200" dirty="0"/>
                        <a:t>Math and Science Teacher Initiative (MSTI)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Varies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Scholarships available for undergraduate and current teacher candidates that are pursuing a math or science teaching credential.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224377"/>
                  </a:ext>
                </a:extLst>
              </a:tr>
              <a:tr h="955969">
                <a:tc>
                  <a:txBody>
                    <a:bodyPr/>
                    <a:lstStyle/>
                    <a:p>
                      <a:r>
                        <a:rPr lang="en-US" sz="2200" dirty="0"/>
                        <a:t>NOYCE Scholarship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2025-2026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Check back. Not currently being offered. </a:t>
                      </a:r>
                    </a:p>
                    <a:p>
                      <a:r>
                        <a:rPr lang="en-US" sz="2200" dirty="0"/>
                        <a:t>Math and science teachers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256894"/>
                  </a:ext>
                </a:extLst>
              </a:tr>
              <a:tr h="1610023">
                <a:tc>
                  <a:txBody>
                    <a:bodyPr/>
                    <a:lstStyle/>
                    <a:p>
                      <a:r>
                        <a:rPr lang="en-US" sz="2200" dirty="0"/>
                        <a:t>Ed Equity Program fee waivers, resource library 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Varies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Inquire </a:t>
                      </a:r>
                      <a:r>
                        <a:rPr lang="en-US" sz="2200" dirty="0">
                          <a:hlinkClick r:id="rId2"/>
                        </a:rPr>
                        <a:t>figueroaramirez@csus.edu</a:t>
                      </a:r>
                      <a:r>
                        <a:rPr lang="en-US" sz="2200" dirty="0"/>
                        <a:t> for eligibility for a test fee waiver, fingerprinting/livescan, </a:t>
                      </a:r>
                      <a:r>
                        <a:rPr lang="en-US" sz="2200" dirty="0" err="1"/>
                        <a:t>edTPA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200999"/>
                  </a:ext>
                </a:extLst>
              </a:tr>
              <a:tr h="8538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033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529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312625" y="381000"/>
            <a:ext cx="9433149" cy="408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568" tIns="50270" rIns="100568" bIns="50270" anchor="t" anchorCtr="0">
            <a:spAutoFit/>
          </a:bodyPr>
          <a:lstStyle/>
          <a:p>
            <a:pPr algn="ctr" rtl="0">
              <a:buClr>
                <a:srgbClr val="000000"/>
              </a:buClr>
              <a:buSzPts val="2400"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CSET Registration Procedures</a:t>
            </a:r>
            <a:endParaRPr sz="3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rtl="0">
              <a:buClr>
                <a:srgbClr val="000000"/>
              </a:buClr>
              <a:buSzPts val="2400"/>
            </a:pPr>
            <a:endParaRPr sz="264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2920" indent="-458216" algn="l" rtl="0">
              <a:lnSpc>
                <a:spcPct val="90000"/>
              </a:lnSpc>
              <a:buClr>
                <a:schemeClr val="accent2"/>
              </a:buClr>
              <a:buSzPts val="2960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Login to Pearson System Registration to choose a test center and date: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https://www.ctcexams.nesinc.com/PageView.aspx?f=GEN_Tests.htm</a:t>
            </a: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2920" indent="-458216" algn="l" rtl="0">
              <a:lnSpc>
                <a:spcPct val="90000"/>
              </a:lnSpc>
              <a:buClr>
                <a:schemeClr val="accent2"/>
              </a:buClr>
              <a:buSzPts val="2960"/>
              <a:buChar char="•"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2920" indent="-458216" algn="l" rtl="0">
              <a:lnSpc>
                <a:spcPct val="90000"/>
              </a:lnSpc>
              <a:spcBef>
                <a:spcPts val="651"/>
              </a:spcBef>
              <a:buClr>
                <a:schemeClr val="accent2"/>
              </a:buClr>
              <a:buSzPts val="2960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Offered online or in person as Computer-Based Testing (CBT)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2920" indent="-458216" algn="l" rtl="0">
              <a:lnSpc>
                <a:spcPct val="90000"/>
              </a:lnSpc>
              <a:spcBef>
                <a:spcPts val="651"/>
              </a:spcBef>
              <a:buClr>
                <a:schemeClr val="accent2"/>
              </a:buClr>
              <a:buSzPts val="2960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for scores to be sent via email or hard copy in the mail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2920" indent="-458216" algn="l" rtl="0">
              <a:lnSpc>
                <a:spcPct val="90000"/>
              </a:lnSpc>
              <a:spcBef>
                <a:spcPts val="651"/>
              </a:spcBef>
              <a:buClr>
                <a:schemeClr val="accent2"/>
              </a:buClr>
              <a:buSzPts val="2960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within 5 weeks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2920" indent="-458216" algn="l" rtl="0">
              <a:lnSpc>
                <a:spcPct val="90000"/>
              </a:lnSpc>
              <a:spcBef>
                <a:spcPts val="651"/>
              </a:spcBef>
              <a:buClr>
                <a:schemeClr val="accent2"/>
              </a:buClr>
              <a:buSzPts val="2960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Proctor exam results may be delayed additional 2 weeks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>
            <a:spLocks noGrp="1"/>
          </p:cNvSpPr>
          <p:nvPr>
            <p:ph type="sldNum" idx="12"/>
          </p:nvPr>
        </p:nvSpPr>
        <p:spPr>
          <a:xfrm>
            <a:off x="9412462" y="7080747"/>
            <a:ext cx="603570" cy="577500"/>
          </a:xfrm>
          <a:prstGeom prst="rect">
            <a:avLst/>
          </a:prstGeom>
        </p:spPr>
        <p:txBody>
          <a:bodyPr spcFirstLastPara="1" wrap="square" lIns="100568" tIns="100568" rIns="100568" bIns="100568" anchor="t" anchorCtr="0">
            <a:noAutofit/>
          </a:bodyPr>
          <a:lstStyle/>
          <a:p>
            <a:pPr rtl="0"/>
            <a:fld id="{00000000-1234-1234-1234-123412341234}" type="slidenum">
              <a:rPr lang="en-US" sz="2420"/>
              <a:pPr rtl="0"/>
              <a:t>2</a:t>
            </a:fld>
            <a:endParaRPr sz="341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75412" y="1770542"/>
            <a:ext cx="8019415" cy="3815079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496570" marR="655955" indent="-483870">
              <a:lnSpc>
                <a:spcPts val="3290"/>
              </a:lnSpc>
              <a:spcBef>
                <a:spcPts val="570"/>
              </a:spcBef>
              <a:buClr>
                <a:srgbClr val="DEA924"/>
              </a:buClr>
              <a:buChar char="•"/>
              <a:tabLst>
                <a:tab pos="496570" algn="l"/>
              </a:tabLst>
            </a:pP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Apply</a:t>
            </a:r>
            <a:r>
              <a:rPr sz="3100" spc="-10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in</a:t>
            </a:r>
            <a:r>
              <a:rPr sz="3100" spc="-9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lang="en-US" sz="3100" spc="-95" dirty="0">
                <a:solidFill>
                  <a:srgbClr val="0B3D29"/>
                </a:solidFill>
                <a:latin typeface="Arial"/>
                <a:cs typeface="Arial"/>
              </a:rPr>
              <a:t>May/</a:t>
            </a: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June</a:t>
            </a:r>
            <a:r>
              <a:rPr sz="3100" spc="-10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–</a:t>
            </a:r>
            <a:r>
              <a:rPr sz="3100" spc="-10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NOT</a:t>
            </a:r>
            <a:r>
              <a:rPr sz="3100" spc="-15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spc="-20" dirty="0">
                <a:solidFill>
                  <a:srgbClr val="0B3D29"/>
                </a:solidFill>
                <a:latin typeface="Arial"/>
                <a:cs typeface="Arial"/>
              </a:rPr>
              <a:t>competing</a:t>
            </a:r>
            <a:r>
              <a:rPr sz="3100" spc="-10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0B3D29"/>
                </a:solidFill>
                <a:latin typeface="Arial"/>
                <a:cs typeface="Arial"/>
              </a:rPr>
              <a:t>against anyone!</a:t>
            </a:r>
            <a:endParaRPr sz="3100" dirty="0">
              <a:latin typeface="Arial"/>
              <a:cs typeface="Arial"/>
            </a:endParaRPr>
          </a:p>
          <a:p>
            <a:pPr marL="495934" indent="-483234">
              <a:lnSpc>
                <a:spcPct val="100000"/>
              </a:lnSpc>
              <a:spcBef>
                <a:spcPts val="345"/>
              </a:spcBef>
              <a:buClr>
                <a:srgbClr val="DEA924"/>
              </a:buClr>
              <a:buChar char="•"/>
              <a:tabLst>
                <a:tab pos="495934" algn="l"/>
              </a:tabLst>
            </a:pP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Up</a:t>
            </a:r>
            <a:r>
              <a:rPr sz="3100" spc="-7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to</a:t>
            </a:r>
            <a:r>
              <a:rPr sz="3100" spc="-7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0B3D29"/>
                </a:solidFill>
                <a:latin typeface="Arial"/>
                <a:cs typeface="Arial"/>
              </a:rPr>
              <a:t>$</a:t>
            </a:r>
            <a:r>
              <a:rPr lang="en-US" sz="3100" spc="-10" dirty="0">
                <a:solidFill>
                  <a:srgbClr val="0B3D29"/>
                </a:solidFill>
                <a:latin typeface="Arial"/>
                <a:cs typeface="Arial"/>
              </a:rPr>
              <a:t>1</a:t>
            </a:r>
            <a:r>
              <a:rPr sz="3100" spc="-10" dirty="0">
                <a:solidFill>
                  <a:srgbClr val="0B3D29"/>
                </a:solidFill>
                <a:latin typeface="Arial"/>
                <a:cs typeface="Arial"/>
              </a:rPr>
              <a:t>0,000</a:t>
            </a:r>
            <a:endParaRPr sz="3100" dirty="0">
              <a:latin typeface="Arial"/>
              <a:cs typeface="Arial"/>
            </a:endParaRPr>
          </a:p>
          <a:p>
            <a:pPr marL="495934" indent="-483234">
              <a:lnSpc>
                <a:spcPct val="100000"/>
              </a:lnSpc>
              <a:spcBef>
                <a:spcPts val="285"/>
              </a:spcBef>
              <a:buClr>
                <a:srgbClr val="DEA924"/>
              </a:buClr>
              <a:buChar char="•"/>
              <a:tabLst>
                <a:tab pos="495934" algn="l"/>
              </a:tabLst>
            </a:pP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Must</a:t>
            </a:r>
            <a:r>
              <a:rPr sz="3100" spc="-12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be</a:t>
            </a:r>
            <a:r>
              <a:rPr sz="3100" spc="-13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0B3D29"/>
                </a:solidFill>
                <a:latin typeface="Arial"/>
                <a:cs typeface="Arial"/>
              </a:rPr>
              <a:t>enrolled</a:t>
            </a:r>
            <a:r>
              <a:rPr sz="3100" spc="-12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in</a:t>
            </a:r>
            <a:r>
              <a:rPr sz="3100" spc="-13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the</a:t>
            </a:r>
            <a:r>
              <a:rPr sz="3100" spc="-12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0B3D29"/>
                </a:solidFill>
                <a:latin typeface="Arial"/>
                <a:cs typeface="Arial"/>
              </a:rPr>
              <a:t>credential</a:t>
            </a:r>
            <a:r>
              <a:rPr sz="3100" spc="-11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0B3D29"/>
                </a:solidFill>
                <a:latin typeface="Arial"/>
                <a:cs typeface="Arial"/>
              </a:rPr>
              <a:t>program</a:t>
            </a:r>
            <a:endParaRPr sz="3100" dirty="0">
              <a:latin typeface="Arial"/>
              <a:cs typeface="Arial"/>
            </a:endParaRPr>
          </a:p>
          <a:p>
            <a:pPr marL="496570" marR="5080" indent="-483870">
              <a:lnSpc>
                <a:spcPts val="3290"/>
              </a:lnSpc>
              <a:spcBef>
                <a:spcPts val="755"/>
              </a:spcBef>
              <a:buClr>
                <a:srgbClr val="DEA924"/>
              </a:buClr>
              <a:buChar char="•"/>
              <a:tabLst>
                <a:tab pos="496570" algn="l"/>
              </a:tabLst>
            </a:pP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Must</a:t>
            </a:r>
            <a:r>
              <a:rPr sz="3100" spc="-13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0B3D29"/>
                </a:solidFill>
                <a:latin typeface="Arial"/>
                <a:cs typeface="Arial"/>
              </a:rPr>
              <a:t>commit</a:t>
            </a:r>
            <a:r>
              <a:rPr sz="3100" spc="-13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to</a:t>
            </a:r>
            <a:r>
              <a:rPr sz="3100" spc="-13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work</a:t>
            </a:r>
            <a:r>
              <a:rPr sz="3100" spc="-12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at</a:t>
            </a:r>
            <a:r>
              <a:rPr sz="3100" spc="-13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a</a:t>
            </a:r>
            <a:r>
              <a:rPr sz="3100" spc="-13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“priority</a:t>
            </a:r>
            <a:r>
              <a:rPr sz="3100" spc="-13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school”</a:t>
            </a:r>
            <a:r>
              <a:rPr sz="3100" spc="-12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spc="-25" dirty="0">
                <a:solidFill>
                  <a:srgbClr val="0B3D29"/>
                </a:solidFill>
                <a:latin typeface="Arial"/>
                <a:cs typeface="Arial"/>
              </a:rPr>
              <a:t>in </a:t>
            </a:r>
            <a:r>
              <a:rPr sz="3100" spc="-10" dirty="0">
                <a:solidFill>
                  <a:srgbClr val="0B3D29"/>
                </a:solidFill>
                <a:latin typeface="Arial"/>
                <a:cs typeface="Arial"/>
              </a:rPr>
              <a:t>CA</a:t>
            </a:r>
            <a:r>
              <a:rPr sz="3100" spc="-21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for</a:t>
            </a:r>
            <a:r>
              <a:rPr sz="3100" spc="-15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4</a:t>
            </a:r>
            <a:r>
              <a:rPr sz="3100" spc="-10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years</a:t>
            </a:r>
            <a:r>
              <a:rPr sz="3100" spc="-10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within</a:t>
            </a:r>
            <a:r>
              <a:rPr sz="3100" spc="-10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8</a:t>
            </a:r>
            <a:r>
              <a:rPr sz="3100" spc="-10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years</a:t>
            </a:r>
            <a:r>
              <a:rPr sz="3100" spc="-10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of</a:t>
            </a:r>
            <a:r>
              <a:rPr sz="3100" spc="-10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0B3D29"/>
                </a:solidFill>
                <a:latin typeface="Arial"/>
                <a:cs typeface="Arial"/>
              </a:rPr>
              <a:t>completion</a:t>
            </a:r>
            <a:endParaRPr sz="3100" dirty="0">
              <a:latin typeface="Arial"/>
              <a:cs typeface="Arial"/>
            </a:endParaRPr>
          </a:p>
          <a:p>
            <a:pPr marL="496570" marR="629285" indent="-483870">
              <a:lnSpc>
                <a:spcPts val="3290"/>
              </a:lnSpc>
              <a:spcBef>
                <a:spcPts val="840"/>
              </a:spcBef>
              <a:buClr>
                <a:srgbClr val="DEA924"/>
              </a:buClr>
              <a:buChar char="•"/>
              <a:tabLst>
                <a:tab pos="496570" algn="l"/>
              </a:tabLst>
            </a:pP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Must</a:t>
            </a:r>
            <a:r>
              <a:rPr sz="3100" spc="-19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0B3D29"/>
                </a:solidFill>
                <a:latin typeface="Arial"/>
                <a:cs typeface="Arial"/>
              </a:rPr>
              <a:t>complete</a:t>
            </a:r>
            <a:r>
              <a:rPr sz="3100" spc="-9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the</a:t>
            </a:r>
            <a:r>
              <a:rPr sz="3100" spc="-10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spc="-55" dirty="0">
                <a:solidFill>
                  <a:srgbClr val="0B3D29"/>
                </a:solidFill>
                <a:latin typeface="Arial"/>
                <a:cs typeface="Arial"/>
              </a:rPr>
              <a:t>FAFSA</a:t>
            </a:r>
            <a:r>
              <a:rPr sz="3100" spc="-204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or</a:t>
            </a:r>
            <a:r>
              <a:rPr sz="3100" spc="-9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spc="-35" dirty="0">
                <a:solidFill>
                  <a:srgbClr val="0B3D29"/>
                </a:solidFill>
                <a:latin typeface="Arial"/>
                <a:cs typeface="Arial"/>
              </a:rPr>
              <a:t>Dream</a:t>
            </a:r>
            <a:r>
              <a:rPr sz="3100" spc="-21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spc="-25" dirty="0">
                <a:solidFill>
                  <a:srgbClr val="0B3D29"/>
                </a:solidFill>
                <a:latin typeface="Arial"/>
                <a:cs typeface="Arial"/>
              </a:rPr>
              <a:t>Act </a:t>
            </a:r>
            <a:r>
              <a:rPr sz="3100" spc="-10" dirty="0">
                <a:solidFill>
                  <a:srgbClr val="0B3D29"/>
                </a:solidFill>
                <a:latin typeface="Arial"/>
                <a:cs typeface="Arial"/>
              </a:rPr>
              <a:t>Application</a:t>
            </a:r>
            <a:endParaRPr sz="3100" dirty="0">
              <a:latin typeface="Arial"/>
              <a:cs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267838-5895-9933-0ABA-90ADD6F17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Golden State Teacher Grant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9600" y="1391579"/>
            <a:ext cx="8375015" cy="399097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495934" indent="-483234">
              <a:lnSpc>
                <a:spcPct val="100000"/>
              </a:lnSpc>
              <a:spcBef>
                <a:spcPts val="720"/>
              </a:spcBef>
              <a:buClr>
                <a:srgbClr val="DEA924"/>
              </a:buClr>
              <a:buChar char="•"/>
              <a:tabLst>
                <a:tab pos="495934" algn="l"/>
              </a:tabLst>
            </a:pPr>
            <a:r>
              <a:rPr sz="2900" dirty="0">
                <a:solidFill>
                  <a:srgbClr val="0B3D29"/>
                </a:solidFill>
                <a:latin typeface="Arial"/>
                <a:cs typeface="Arial"/>
              </a:rPr>
              <a:t>Up</a:t>
            </a:r>
            <a:r>
              <a:rPr sz="2900" spc="-10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B3D29"/>
                </a:solidFill>
                <a:latin typeface="Arial"/>
                <a:cs typeface="Arial"/>
              </a:rPr>
              <a:t>to</a:t>
            </a:r>
            <a:r>
              <a:rPr sz="2900" spc="-10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B3D29"/>
                </a:solidFill>
                <a:latin typeface="Arial"/>
                <a:cs typeface="Arial"/>
              </a:rPr>
              <a:t>$4,000</a:t>
            </a:r>
            <a:r>
              <a:rPr sz="2900" spc="-10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B3D29"/>
                </a:solidFill>
                <a:latin typeface="Arial"/>
                <a:cs typeface="Arial"/>
              </a:rPr>
              <a:t>per</a:t>
            </a:r>
            <a:r>
              <a:rPr sz="2900" spc="-9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900" spc="-20" dirty="0">
                <a:solidFill>
                  <a:srgbClr val="0B3D29"/>
                </a:solidFill>
                <a:latin typeface="Arial"/>
                <a:cs typeface="Arial"/>
              </a:rPr>
              <a:t>year</a:t>
            </a:r>
            <a:endParaRPr sz="2900" dirty="0">
              <a:latin typeface="Arial"/>
              <a:cs typeface="Arial"/>
            </a:endParaRPr>
          </a:p>
          <a:p>
            <a:pPr marL="495934" indent="-483234">
              <a:lnSpc>
                <a:spcPct val="100000"/>
              </a:lnSpc>
              <a:spcBef>
                <a:spcPts val="625"/>
              </a:spcBef>
              <a:buClr>
                <a:srgbClr val="DEA924"/>
              </a:buClr>
              <a:buChar char="•"/>
              <a:tabLst>
                <a:tab pos="495934" algn="l"/>
              </a:tabLst>
            </a:pPr>
            <a:r>
              <a:rPr sz="2900" dirty="0">
                <a:solidFill>
                  <a:srgbClr val="0B3D29"/>
                </a:solidFill>
                <a:latin typeface="Arial"/>
                <a:cs typeface="Arial"/>
              </a:rPr>
              <a:t>Must</a:t>
            </a:r>
            <a:r>
              <a:rPr sz="2900" spc="-15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B3D29"/>
                </a:solidFill>
                <a:latin typeface="Arial"/>
                <a:cs typeface="Arial"/>
              </a:rPr>
              <a:t>have</a:t>
            </a:r>
            <a:r>
              <a:rPr sz="2900" spc="-10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B3D29"/>
                </a:solidFill>
                <a:latin typeface="Arial"/>
                <a:cs typeface="Arial"/>
              </a:rPr>
              <a:t>overall</a:t>
            </a:r>
            <a:r>
              <a:rPr sz="2900" spc="-9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900" spc="-114" dirty="0">
                <a:solidFill>
                  <a:srgbClr val="0B3D29"/>
                </a:solidFill>
                <a:latin typeface="Arial"/>
                <a:cs typeface="Arial"/>
              </a:rPr>
              <a:t>GPA</a:t>
            </a:r>
            <a:r>
              <a:rPr sz="2900" spc="-20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B3D29"/>
                </a:solidFill>
                <a:latin typeface="Arial"/>
                <a:cs typeface="Arial"/>
              </a:rPr>
              <a:t>3.25</a:t>
            </a:r>
            <a:r>
              <a:rPr sz="2900" spc="-10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B3D29"/>
                </a:solidFill>
                <a:latin typeface="Arial"/>
                <a:cs typeface="Arial"/>
              </a:rPr>
              <a:t>or</a:t>
            </a:r>
            <a:r>
              <a:rPr sz="2900" spc="-10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900" spc="-10" dirty="0">
                <a:solidFill>
                  <a:srgbClr val="0B3D29"/>
                </a:solidFill>
                <a:latin typeface="Arial"/>
                <a:cs typeface="Arial"/>
              </a:rPr>
              <a:t>above</a:t>
            </a:r>
            <a:endParaRPr sz="2900" dirty="0">
              <a:latin typeface="Arial"/>
              <a:cs typeface="Arial"/>
            </a:endParaRPr>
          </a:p>
          <a:p>
            <a:pPr marL="495934" indent="-483234">
              <a:lnSpc>
                <a:spcPct val="100000"/>
              </a:lnSpc>
              <a:spcBef>
                <a:spcPts val="625"/>
              </a:spcBef>
              <a:buClr>
                <a:srgbClr val="DEA924"/>
              </a:buClr>
              <a:buChar char="•"/>
              <a:tabLst>
                <a:tab pos="495934" algn="l"/>
              </a:tabLst>
            </a:pPr>
            <a:r>
              <a:rPr sz="2900" dirty="0">
                <a:solidFill>
                  <a:srgbClr val="0B3D29"/>
                </a:solidFill>
                <a:latin typeface="Arial"/>
                <a:cs typeface="Arial"/>
              </a:rPr>
              <a:t>Must</a:t>
            </a:r>
            <a:r>
              <a:rPr sz="2900" spc="-10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B3D29"/>
                </a:solidFill>
                <a:latin typeface="Arial"/>
                <a:cs typeface="Arial"/>
              </a:rPr>
              <a:t>prepare</a:t>
            </a:r>
            <a:r>
              <a:rPr sz="2900" spc="-11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B3D29"/>
                </a:solidFill>
                <a:latin typeface="Arial"/>
                <a:cs typeface="Arial"/>
              </a:rPr>
              <a:t>to</a:t>
            </a:r>
            <a:r>
              <a:rPr sz="2900" spc="-114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B3D29"/>
                </a:solidFill>
                <a:latin typeface="Arial"/>
                <a:cs typeface="Arial"/>
              </a:rPr>
              <a:t>teach</a:t>
            </a:r>
            <a:r>
              <a:rPr sz="2900" spc="-114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B3D29"/>
                </a:solidFill>
                <a:latin typeface="Arial"/>
                <a:cs typeface="Arial"/>
              </a:rPr>
              <a:t>in</a:t>
            </a:r>
            <a:r>
              <a:rPr sz="2900" spc="-114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B3D29"/>
                </a:solidFill>
                <a:latin typeface="Arial"/>
                <a:cs typeface="Arial"/>
              </a:rPr>
              <a:t>a</a:t>
            </a:r>
            <a:r>
              <a:rPr sz="2900" spc="-11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B3D29"/>
                </a:solidFill>
                <a:latin typeface="Arial"/>
                <a:cs typeface="Arial"/>
              </a:rPr>
              <a:t>“high</a:t>
            </a:r>
            <a:r>
              <a:rPr sz="2900" spc="-114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B3D29"/>
                </a:solidFill>
                <a:latin typeface="Arial"/>
                <a:cs typeface="Arial"/>
              </a:rPr>
              <a:t>needs”</a:t>
            </a:r>
            <a:r>
              <a:rPr sz="2900" spc="-10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900" spc="-10" dirty="0">
                <a:solidFill>
                  <a:srgbClr val="0B3D29"/>
                </a:solidFill>
                <a:latin typeface="Arial"/>
                <a:cs typeface="Arial"/>
              </a:rPr>
              <a:t>area:</a:t>
            </a:r>
            <a:endParaRPr sz="2900" dirty="0">
              <a:latin typeface="Arial"/>
              <a:cs typeface="Arial"/>
            </a:endParaRPr>
          </a:p>
          <a:p>
            <a:pPr marL="979805" lvl="1" indent="-483234">
              <a:lnSpc>
                <a:spcPct val="100000"/>
              </a:lnSpc>
              <a:spcBef>
                <a:spcPts val="635"/>
              </a:spcBef>
              <a:buClr>
                <a:srgbClr val="DEA924"/>
              </a:buClr>
              <a:buChar char="•"/>
              <a:tabLst>
                <a:tab pos="979805" algn="l"/>
              </a:tabLst>
            </a:pPr>
            <a:r>
              <a:rPr sz="2600" dirty="0">
                <a:solidFill>
                  <a:srgbClr val="0B3D29"/>
                </a:solidFill>
                <a:latin typeface="Arial"/>
                <a:cs typeface="Arial"/>
              </a:rPr>
              <a:t>Special</a:t>
            </a:r>
            <a:r>
              <a:rPr sz="2600" spc="5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0B3D29"/>
                </a:solidFill>
                <a:latin typeface="Arial"/>
                <a:cs typeface="Arial"/>
              </a:rPr>
              <a:t>Education</a:t>
            </a:r>
            <a:endParaRPr sz="2600" dirty="0">
              <a:latin typeface="Arial"/>
              <a:cs typeface="Arial"/>
            </a:endParaRPr>
          </a:p>
          <a:p>
            <a:pPr marL="979805" lvl="1" indent="-483234">
              <a:lnSpc>
                <a:spcPct val="100000"/>
              </a:lnSpc>
              <a:spcBef>
                <a:spcPts val="675"/>
              </a:spcBef>
              <a:buClr>
                <a:srgbClr val="DEA924"/>
              </a:buClr>
              <a:buChar char="•"/>
              <a:tabLst>
                <a:tab pos="979805" algn="l"/>
              </a:tabLst>
            </a:pPr>
            <a:r>
              <a:rPr sz="2600" dirty="0">
                <a:solidFill>
                  <a:srgbClr val="0B3D29"/>
                </a:solidFill>
                <a:latin typeface="Arial"/>
                <a:cs typeface="Arial"/>
              </a:rPr>
              <a:t>Single</a:t>
            </a:r>
            <a:r>
              <a:rPr sz="2600" spc="6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B3D29"/>
                </a:solidFill>
                <a:latin typeface="Arial"/>
                <a:cs typeface="Arial"/>
              </a:rPr>
              <a:t>Subject</a:t>
            </a:r>
            <a:r>
              <a:rPr sz="2600" spc="6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B3D29"/>
                </a:solidFill>
                <a:latin typeface="Arial"/>
                <a:cs typeface="Arial"/>
              </a:rPr>
              <a:t>–</a:t>
            </a:r>
            <a:r>
              <a:rPr sz="2600" spc="6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B3D29"/>
                </a:solidFill>
                <a:latin typeface="Arial"/>
                <a:cs typeface="Arial"/>
              </a:rPr>
              <a:t>math,</a:t>
            </a:r>
            <a:r>
              <a:rPr sz="2600" spc="6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B3D29"/>
                </a:solidFill>
                <a:latin typeface="Arial"/>
                <a:cs typeface="Arial"/>
              </a:rPr>
              <a:t>science,</a:t>
            </a:r>
            <a:r>
              <a:rPr sz="2600" spc="6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B3D29"/>
                </a:solidFill>
                <a:latin typeface="Arial"/>
                <a:cs typeface="Arial"/>
              </a:rPr>
              <a:t>world</a:t>
            </a:r>
            <a:r>
              <a:rPr sz="2600" spc="6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0B3D29"/>
                </a:solidFill>
                <a:latin typeface="Arial"/>
                <a:cs typeface="Arial"/>
              </a:rPr>
              <a:t>language</a:t>
            </a:r>
            <a:endParaRPr sz="2600" dirty="0">
              <a:latin typeface="Arial"/>
              <a:cs typeface="Arial"/>
            </a:endParaRPr>
          </a:p>
          <a:p>
            <a:pPr marL="979805" lvl="1" indent="-483234">
              <a:lnSpc>
                <a:spcPct val="100000"/>
              </a:lnSpc>
              <a:spcBef>
                <a:spcPts val="695"/>
              </a:spcBef>
              <a:buClr>
                <a:srgbClr val="DEA924"/>
              </a:buClr>
              <a:buChar char="•"/>
              <a:tabLst>
                <a:tab pos="979805" algn="l"/>
              </a:tabLst>
            </a:pPr>
            <a:r>
              <a:rPr sz="2600" dirty="0">
                <a:solidFill>
                  <a:srgbClr val="0B3D29"/>
                </a:solidFill>
                <a:latin typeface="Arial"/>
                <a:cs typeface="Arial"/>
              </a:rPr>
              <a:t>Bilingual</a:t>
            </a:r>
            <a:r>
              <a:rPr sz="2600" spc="-11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0B3D29"/>
                </a:solidFill>
                <a:latin typeface="Arial"/>
                <a:cs typeface="Arial"/>
              </a:rPr>
              <a:t>Authorization</a:t>
            </a:r>
            <a:endParaRPr sz="2600" dirty="0">
              <a:latin typeface="Arial"/>
              <a:cs typeface="Arial"/>
            </a:endParaRPr>
          </a:p>
          <a:p>
            <a:pPr marL="630555" marR="5080" indent="-483870">
              <a:lnSpc>
                <a:spcPts val="3379"/>
              </a:lnSpc>
              <a:spcBef>
                <a:spcPts val="880"/>
              </a:spcBef>
              <a:buClr>
                <a:srgbClr val="DEA924"/>
              </a:buClr>
              <a:buChar char="•"/>
              <a:tabLst>
                <a:tab pos="1027430" algn="l"/>
              </a:tabLst>
            </a:pPr>
            <a:r>
              <a:rPr sz="2900" spc="-20" dirty="0">
                <a:solidFill>
                  <a:srgbClr val="0B3D29"/>
                </a:solidFill>
                <a:latin typeface="Arial"/>
                <a:cs typeface="Arial"/>
              </a:rPr>
              <a:t>ALL</a:t>
            </a:r>
            <a:r>
              <a:rPr sz="2900" spc="-18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B3D29"/>
                </a:solidFill>
                <a:latin typeface="Arial"/>
                <a:cs typeface="Arial"/>
              </a:rPr>
              <a:t>of</a:t>
            </a:r>
            <a:r>
              <a:rPr sz="2900" spc="-14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B3D29"/>
                </a:solidFill>
                <a:latin typeface="Arial"/>
                <a:cs typeface="Arial"/>
              </a:rPr>
              <a:t>our</a:t>
            </a:r>
            <a:r>
              <a:rPr sz="2900" spc="-10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900" spc="-10" dirty="0">
                <a:solidFill>
                  <a:srgbClr val="0B3D29"/>
                </a:solidFill>
                <a:latin typeface="Arial"/>
                <a:cs typeface="Arial"/>
              </a:rPr>
              <a:t>accepted</a:t>
            </a:r>
            <a:r>
              <a:rPr sz="2900" spc="-114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B3D29"/>
                </a:solidFill>
                <a:latin typeface="Arial"/>
                <a:cs typeface="Arial"/>
              </a:rPr>
              <a:t>students</a:t>
            </a:r>
            <a:r>
              <a:rPr sz="2900" spc="-11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B3D29"/>
                </a:solidFill>
                <a:latin typeface="Arial"/>
                <a:cs typeface="Arial"/>
              </a:rPr>
              <a:t>are</a:t>
            </a:r>
            <a:r>
              <a:rPr sz="2900" spc="-12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900" spc="-10" dirty="0">
                <a:solidFill>
                  <a:srgbClr val="0B3D29"/>
                </a:solidFill>
                <a:latin typeface="Arial"/>
                <a:cs typeface="Arial"/>
              </a:rPr>
              <a:t>considered</a:t>
            </a:r>
            <a:r>
              <a:rPr sz="2900" spc="-114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900" spc="-25" dirty="0">
                <a:solidFill>
                  <a:srgbClr val="0B3D29"/>
                </a:solidFill>
                <a:latin typeface="Arial"/>
                <a:cs typeface="Arial"/>
              </a:rPr>
              <a:t>for 	</a:t>
            </a:r>
            <a:r>
              <a:rPr sz="2900" dirty="0">
                <a:solidFill>
                  <a:srgbClr val="0B3D29"/>
                </a:solidFill>
                <a:latin typeface="Arial"/>
                <a:cs typeface="Arial"/>
              </a:rPr>
              <a:t>this</a:t>
            </a:r>
            <a:r>
              <a:rPr sz="2900" spc="-11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B3D29"/>
                </a:solidFill>
                <a:latin typeface="Arial"/>
                <a:cs typeface="Arial"/>
              </a:rPr>
              <a:t>grant;</a:t>
            </a:r>
            <a:r>
              <a:rPr sz="2900" spc="-9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B3D29"/>
                </a:solidFill>
                <a:latin typeface="Arial"/>
                <a:cs typeface="Arial"/>
              </a:rPr>
              <a:t>you</a:t>
            </a:r>
            <a:r>
              <a:rPr sz="2900" spc="-11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B3D29"/>
                </a:solidFill>
                <a:latin typeface="Arial"/>
                <a:cs typeface="Arial"/>
              </a:rPr>
              <a:t>don’t</a:t>
            </a:r>
            <a:r>
              <a:rPr sz="2900" spc="-9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B3D29"/>
                </a:solidFill>
                <a:latin typeface="Arial"/>
                <a:cs typeface="Arial"/>
              </a:rPr>
              <a:t>have</a:t>
            </a:r>
            <a:r>
              <a:rPr sz="2900" spc="-11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B3D29"/>
                </a:solidFill>
                <a:latin typeface="Arial"/>
                <a:cs typeface="Arial"/>
              </a:rPr>
              <a:t>to</a:t>
            </a:r>
            <a:r>
              <a:rPr sz="2900" spc="-11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B3D29"/>
                </a:solidFill>
                <a:latin typeface="Arial"/>
                <a:cs typeface="Arial"/>
              </a:rPr>
              <a:t>submit</a:t>
            </a:r>
            <a:r>
              <a:rPr sz="2900" spc="-9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B3D29"/>
                </a:solidFill>
                <a:latin typeface="Arial"/>
                <a:cs typeface="Arial"/>
              </a:rPr>
              <a:t>an</a:t>
            </a:r>
            <a:r>
              <a:rPr sz="2900" spc="-11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900" spc="-20" dirty="0">
                <a:solidFill>
                  <a:srgbClr val="0B3D29"/>
                </a:solidFill>
                <a:latin typeface="Arial"/>
                <a:cs typeface="Arial"/>
              </a:rPr>
              <a:t>app.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7266FC-7292-C79E-7013-0DAA5A17B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Teach Grant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75412" y="2200724"/>
            <a:ext cx="7960995" cy="226568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495934" indent="-483234">
              <a:lnSpc>
                <a:spcPct val="100000"/>
              </a:lnSpc>
              <a:spcBef>
                <a:spcPts val="795"/>
              </a:spcBef>
              <a:buClr>
                <a:srgbClr val="DEA924"/>
              </a:buClr>
              <a:buChar char="•"/>
              <a:tabLst>
                <a:tab pos="495934" algn="l"/>
              </a:tabLst>
            </a:pP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Overall</a:t>
            </a:r>
            <a:r>
              <a:rPr sz="3100" spc="-13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0B3D29"/>
                </a:solidFill>
                <a:latin typeface="Arial"/>
                <a:cs typeface="Arial"/>
              </a:rPr>
              <a:t>deadline</a:t>
            </a:r>
            <a:r>
              <a:rPr sz="3100" spc="-15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is</a:t>
            </a:r>
            <a:r>
              <a:rPr sz="3100" spc="-14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spc="-25" dirty="0">
                <a:solidFill>
                  <a:srgbClr val="0B3D29"/>
                </a:solidFill>
                <a:latin typeface="Arial"/>
                <a:cs typeface="Arial"/>
              </a:rPr>
              <a:t>3/2</a:t>
            </a:r>
            <a:r>
              <a:rPr lang="en-US" sz="3100" spc="-25" dirty="0">
                <a:solidFill>
                  <a:srgbClr val="0B3D29"/>
                </a:solidFill>
                <a:latin typeface="Arial"/>
                <a:cs typeface="Arial"/>
              </a:rPr>
              <a:t>/2026</a:t>
            </a:r>
            <a:endParaRPr sz="3100" dirty="0">
              <a:latin typeface="Arial"/>
              <a:cs typeface="Arial"/>
            </a:endParaRPr>
          </a:p>
          <a:p>
            <a:pPr marL="495934" indent="-483234">
              <a:lnSpc>
                <a:spcPct val="100000"/>
              </a:lnSpc>
              <a:spcBef>
                <a:spcPts val="695"/>
              </a:spcBef>
              <a:buClr>
                <a:srgbClr val="DEA924"/>
              </a:buClr>
              <a:buChar char="•"/>
              <a:tabLst>
                <a:tab pos="495934" algn="l"/>
              </a:tabLst>
            </a:pP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OUR</a:t>
            </a:r>
            <a:r>
              <a:rPr sz="3100" spc="-10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0B3D29"/>
                </a:solidFill>
                <a:latin typeface="Arial"/>
                <a:cs typeface="Arial"/>
              </a:rPr>
              <a:t>deadline</a:t>
            </a:r>
            <a:r>
              <a:rPr sz="3100" spc="-10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is</a:t>
            </a:r>
            <a:r>
              <a:rPr sz="3100" spc="-9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spc="-20" dirty="0">
                <a:solidFill>
                  <a:srgbClr val="0B3D29"/>
                </a:solidFill>
                <a:latin typeface="Arial"/>
                <a:cs typeface="Arial"/>
              </a:rPr>
              <a:t>3/22</a:t>
            </a:r>
            <a:r>
              <a:rPr lang="en-US" sz="3100" spc="-20" dirty="0">
                <a:solidFill>
                  <a:srgbClr val="0B3D29"/>
                </a:solidFill>
                <a:latin typeface="Arial"/>
                <a:cs typeface="Arial"/>
              </a:rPr>
              <a:t>/2026</a:t>
            </a:r>
            <a:endParaRPr sz="3100" dirty="0">
              <a:latin typeface="Arial"/>
              <a:cs typeface="Arial"/>
            </a:endParaRPr>
          </a:p>
          <a:p>
            <a:pPr marL="495934" indent="-483234">
              <a:lnSpc>
                <a:spcPct val="100000"/>
              </a:lnSpc>
              <a:spcBef>
                <a:spcPts val="670"/>
              </a:spcBef>
              <a:buClr>
                <a:srgbClr val="DEA924"/>
              </a:buClr>
              <a:buChar char="•"/>
              <a:tabLst>
                <a:tab pos="495934" algn="l"/>
              </a:tabLst>
            </a:pPr>
            <a:r>
              <a:rPr sz="3100" u="heavy" dirty="0">
                <a:solidFill>
                  <a:srgbClr val="FAAA26"/>
                </a:solidFill>
                <a:uFill>
                  <a:solidFill>
                    <a:srgbClr val="FAAA26"/>
                  </a:solidFill>
                </a:uFill>
                <a:latin typeface="Arial"/>
                <a:cs typeface="Arial"/>
              </a:rPr>
              <a:t>COE</a:t>
            </a:r>
            <a:r>
              <a:rPr sz="3100" u="heavy" spc="-120" dirty="0">
                <a:solidFill>
                  <a:srgbClr val="FAAA26"/>
                </a:solidFill>
                <a:uFill>
                  <a:solidFill>
                    <a:srgbClr val="FAAA26"/>
                  </a:solidFill>
                </a:uFill>
                <a:latin typeface="Arial"/>
                <a:cs typeface="Arial"/>
              </a:rPr>
              <a:t> </a:t>
            </a:r>
            <a:r>
              <a:rPr sz="3100" u="heavy" spc="-20" dirty="0">
                <a:solidFill>
                  <a:srgbClr val="FAAA26"/>
                </a:solidFill>
                <a:uFill>
                  <a:solidFill>
                    <a:srgbClr val="FAAA26"/>
                  </a:solidFill>
                </a:uFill>
                <a:latin typeface="Arial"/>
                <a:cs typeface="Arial"/>
              </a:rPr>
              <a:t>webpage</a:t>
            </a:r>
            <a:r>
              <a:rPr sz="3100" u="heavy" spc="-135" dirty="0">
                <a:solidFill>
                  <a:srgbClr val="FAAA26"/>
                </a:solidFill>
                <a:uFill>
                  <a:solidFill>
                    <a:srgbClr val="FAAA26"/>
                  </a:solidFill>
                </a:u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with</a:t>
            </a:r>
            <a:r>
              <a:rPr sz="3100" spc="-114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spc="-20" dirty="0">
                <a:solidFill>
                  <a:srgbClr val="0B3D29"/>
                </a:solidFill>
                <a:latin typeface="Arial"/>
                <a:cs typeface="Arial"/>
              </a:rPr>
              <a:t>scholarship</a:t>
            </a:r>
            <a:r>
              <a:rPr sz="3100" spc="-114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0B3D29"/>
                </a:solidFill>
                <a:latin typeface="Arial"/>
                <a:cs typeface="Arial"/>
              </a:rPr>
              <a:t>information</a:t>
            </a:r>
            <a:endParaRPr sz="3100" dirty="0">
              <a:latin typeface="Arial"/>
              <a:cs typeface="Arial"/>
            </a:endParaRPr>
          </a:p>
          <a:p>
            <a:pPr marL="495934" indent="-483234">
              <a:lnSpc>
                <a:spcPct val="100000"/>
              </a:lnSpc>
              <a:spcBef>
                <a:spcPts val="700"/>
              </a:spcBef>
              <a:buClr>
                <a:srgbClr val="DEA924"/>
              </a:buClr>
              <a:buChar char="•"/>
              <a:tabLst>
                <a:tab pos="495934" algn="l"/>
              </a:tabLst>
            </a:pP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CSUS</a:t>
            </a:r>
            <a:r>
              <a:rPr sz="3100" spc="-7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u="heavy" spc="-30" dirty="0">
                <a:solidFill>
                  <a:srgbClr val="1C9B40"/>
                </a:solidFill>
                <a:uFill>
                  <a:solidFill>
                    <a:srgbClr val="1C9B40"/>
                  </a:solidFill>
                </a:uFill>
                <a:latin typeface="Arial"/>
                <a:cs typeface="Arial"/>
              </a:rPr>
              <a:t>Scholarships</a:t>
            </a:r>
            <a:r>
              <a:rPr sz="3100" u="heavy" spc="-200" dirty="0">
                <a:solidFill>
                  <a:srgbClr val="1C9B40"/>
                </a:solidFill>
                <a:uFill>
                  <a:solidFill>
                    <a:srgbClr val="1C9B40"/>
                  </a:solidFill>
                </a:uFill>
                <a:latin typeface="Arial"/>
                <a:cs typeface="Arial"/>
              </a:rPr>
              <a:t> </a:t>
            </a:r>
            <a:r>
              <a:rPr sz="3100" u="heavy" spc="-10" dirty="0">
                <a:solidFill>
                  <a:srgbClr val="1C9B40"/>
                </a:solidFill>
                <a:uFill>
                  <a:solidFill>
                    <a:srgbClr val="1C9B40"/>
                  </a:solidFill>
                </a:uFill>
                <a:latin typeface="Arial"/>
                <a:cs typeface="Arial"/>
              </a:rPr>
              <a:t>Application</a:t>
            </a:r>
            <a:r>
              <a:rPr sz="3100" u="heavy" spc="-55" dirty="0">
                <a:solidFill>
                  <a:srgbClr val="1C9B40"/>
                </a:solidFill>
                <a:uFill>
                  <a:solidFill>
                    <a:srgbClr val="1C9B40"/>
                  </a:solidFill>
                </a:uFill>
                <a:latin typeface="Arial"/>
                <a:cs typeface="Arial"/>
              </a:rPr>
              <a:t> </a:t>
            </a:r>
            <a:r>
              <a:rPr sz="3100" u="heavy" spc="-20" dirty="0">
                <a:solidFill>
                  <a:srgbClr val="1C9B40"/>
                </a:solidFill>
                <a:uFill>
                  <a:solidFill>
                    <a:srgbClr val="1C9B40"/>
                  </a:solidFill>
                </a:uFill>
                <a:latin typeface="Arial"/>
                <a:cs typeface="Arial"/>
              </a:rPr>
              <a:t>page</a:t>
            </a:r>
            <a:endParaRPr sz="3100" dirty="0">
              <a:latin typeface="Arial"/>
              <a:cs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D6CE96-0FE6-747E-9BFF-5BEF9865E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Sac </a:t>
            </a:r>
            <a:r>
              <a:rPr lang="en-US" b="0" dirty="0" err="1"/>
              <a:t>StateScholarships</a:t>
            </a:r>
            <a:r>
              <a:rPr lang="en-US" b="0" dirty="0"/>
              <a:t> (COE)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61874" y="1472358"/>
            <a:ext cx="8611235" cy="3634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680" indent="-352425">
              <a:lnSpc>
                <a:spcPts val="3600"/>
              </a:lnSpc>
              <a:spcBef>
                <a:spcPts val="100"/>
              </a:spcBef>
              <a:buClr>
                <a:srgbClr val="F5BB24"/>
              </a:buClr>
              <a:buSzPct val="96666"/>
              <a:buFont typeface="Wingdings"/>
              <a:buChar char=""/>
              <a:tabLst>
                <a:tab pos="360680" algn="l"/>
              </a:tabLst>
            </a:pPr>
            <a:r>
              <a:rPr sz="3000" spc="-160" dirty="0">
                <a:solidFill>
                  <a:srgbClr val="0B3D29"/>
                </a:solidFill>
                <a:latin typeface="Arial"/>
                <a:cs typeface="Arial"/>
              </a:rPr>
              <a:t>Provide</a:t>
            </a:r>
            <a:r>
              <a:rPr sz="3000" spc="-16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180" dirty="0">
                <a:solidFill>
                  <a:srgbClr val="0B3D29"/>
                </a:solidFill>
                <a:latin typeface="Arial"/>
                <a:cs typeface="Arial"/>
              </a:rPr>
              <a:t>resources</a:t>
            </a:r>
            <a:r>
              <a:rPr sz="3000" spc="-14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165" dirty="0">
                <a:solidFill>
                  <a:srgbClr val="0B3D29"/>
                </a:solidFill>
                <a:latin typeface="Arial"/>
                <a:cs typeface="Arial"/>
              </a:rPr>
              <a:t>and</a:t>
            </a:r>
            <a:r>
              <a:rPr sz="3000" spc="-15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0B3D29"/>
                </a:solidFill>
                <a:latin typeface="Arial"/>
                <a:cs typeface="Arial"/>
              </a:rPr>
              <a:t>support</a:t>
            </a:r>
            <a:endParaRPr sz="3000" dirty="0">
              <a:latin typeface="Arial"/>
              <a:cs typeface="Arial"/>
            </a:endParaRPr>
          </a:p>
          <a:p>
            <a:pPr marL="810260" lvl="1" indent="-301625">
              <a:lnSpc>
                <a:spcPts val="3000"/>
              </a:lnSpc>
              <a:buClr>
                <a:srgbClr val="F5BB24"/>
              </a:buClr>
              <a:buFont typeface="Wingdings"/>
              <a:buChar char=""/>
              <a:tabLst>
                <a:tab pos="810260" algn="l"/>
              </a:tabLst>
            </a:pPr>
            <a:r>
              <a:rPr sz="2500" spc="-125" dirty="0">
                <a:solidFill>
                  <a:srgbClr val="0B3D29"/>
                </a:solidFill>
                <a:latin typeface="Arial"/>
                <a:cs typeface="Arial"/>
              </a:rPr>
              <a:t>Pell</a:t>
            </a:r>
            <a:r>
              <a:rPr sz="2500" spc="-12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65" dirty="0">
                <a:solidFill>
                  <a:srgbClr val="0B3D29"/>
                </a:solidFill>
                <a:latin typeface="Arial"/>
                <a:cs typeface="Arial"/>
              </a:rPr>
              <a:t>eligible,</a:t>
            </a:r>
            <a:r>
              <a:rPr sz="2500" spc="-12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50" dirty="0">
                <a:solidFill>
                  <a:srgbClr val="0B3D29"/>
                </a:solidFill>
                <a:latin typeface="Arial"/>
                <a:cs typeface="Arial"/>
              </a:rPr>
              <a:t>bilingual,1</a:t>
            </a:r>
            <a:r>
              <a:rPr sz="2550" spc="-75" baseline="26143" dirty="0">
                <a:solidFill>
                  <a:srgbClr val="0B3D29"/>
                </a:solidFill>
                <a:latin typeface="Arial"/>
                <a:cs typeface="Arial"/>
              </a:rPr>
              <a:t>st</a:t>
            </a:r>
            <a:r>
              <a:rPr sz="2550" spc="127" baseline="26143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0B3D29"/>
                </a:solidFill>
                <a:latin typeface="Arial"/>
                <a:cs typeface="Arial"/>
              </a:rPr>
              <a:t>Gen</a:t>
            </a:r>
            <a:endParaRPr sz="2500" dirty="0">
              <a:latin typeface="Arial"/>
              <a:cs typeface="Arial"/>
            </a:endParaRPr>
          </a:p>
          <a:p>
            <a:pPr marL="382905" indent="-357505">
              <a:lnSpc>
                <a:spcPts val="3600"/>
              </a:lnSpc>
              <a:spcBef>
                <a:spcPts val="5"/>
              </a:spcBef>
              <a:buClr>
                <a:srgbClr val="F5BB24"/>
              </a:buClr>
              <a:buSzPct val="63333"/>
              <a:buFont typeface="Wingdings"/>
              <a:buChar char=""/>
              <a:tabLst>
                <a:tab pos="382905" algn="l"/>
              </a:tabLst>
            </a:pPr>
            <a:r>
              <a:rPr sz="3000" spc="-225" dirty="0">
                <a:solidFill>
                  <a:srgbClr val="0B3D29"/>
                </a:solidFill>
                <a:latin typeface="Arial"/>
                <a:cs typeface="Arial"/>
              </a:rPr>
              <a:t>Services</a:t>
            </a:r>
            <a:r>
              <a:rPr sz="3000" spc="-13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0B3D29"/>
                </a:solidFill>
                <a:latin typeface="Arial"/>
                <a:cs typeface="Arial"/>
              </a:rPr>
              <a:t>Include</a:t>
            </a:r>
            <a:endParaRPr sz="3000" dirty="0">
              <a:latin typeface="Arial"/>
              <a:cs typeface="Arial"/>
            </a:endParaRPr>
          </a:p>
          <a:p>
            <a:pPr marL="810260" lvl="1" indent="-301625">
              <a:lnSpc>
                <a:spcPts val="3000"/>
              </a:lnSpc>
              <a:buClr>
                <a:srgbClr val="F5BB24"/>
              </a:buClr>
              <a:buFont typeface="Wingdings"/>
              <a:buChar char=""/>
              <a:tabLst>
                <a:tab pos="810260" algn="l"/>
              </a:tabLst>
            </a:pPr>
            <a:r>
              <a:rPr sz="2500" spc="-165" dirty="0">
                <a:solidFill>
                  <a:srgbClr val="0B3D29"/>
                </a:solidFill>
                <a:latin typeface="Arial"/>
                <a:cs typeface="Arial"/>
              </a:rPr>
              <a:t>Peer</a:t>
            </a:r>
            <a:r>
              <a:rPr sz="2500" spc="-7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80" dirty="0">
                <a:solidFill>
                  <a:srgbClr val="0B3D29"/>
                </a:solidFill>
                <a:latin typeface="Arial"/>
                <a:cs typeface="Arial"/>
              </a:rPr>
              <a:t>mentors</a:t>
            </a:r>
            <a:r>
              <a:rPr sz="2500" spc="-7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0B3D29"/>
                </a:solidFill>
                <a:latin typeface="Arial"/>
                <a:cs typeface="Arial"/>
              </a:rPr>
              <a:t>&amp;Tutoring</a:t>
            </a:r>
            <a:endParaRPr sz="2500" dirty="0">
              <a:latin typeface="Arial"/>
              <a:cs typeface="Arial"/>
            </a:endParaRPr>
          </a:p>
          <a:p>
            <a:pPr marL="810260" lvl="1" indent="-301625">
              <a:lnSpc>
                <a:spcPct val="100000"/>
              </a:lnSpc>
              <a:spcBef>
                <a:spcPts val="25"/>
              </a:spcBef>
              <a:buClr>
                <a:srgbClr val="F5BB24"/>
              </a:buClr>
              <a:buFont typeface="Wingdings"/>
              <a:buChar char=""/>
              <a:tabLst>
                <a:tab pos="810260" algn="l"/>
              </a:tabLst>
            </a:pPr>
            <a:r>
              <a:rPr sz="2500" spc="-105" dirty="0">
                <a:solidFill>
                  <a:srgbClr val="0B3D29"/>
                </a:solidFill>
                <a:latin typeface="Arial"/>
                <a:cs typeface="Arial"/>
              </a:rPr>
              <a:t>Evaluation</a:t>
            </a:r>
            <a:r>
              <a:rPr sz="2500" spc="-9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B3D29"/>
                </a:solidFill>
                <a:latin typeface="Arial"/>
                <a:cs typeface="Arial"/>
              </a:rPr>
              <a:t>for</a:t>
            </a:r>
            <a:r>
              <a:rPr sz="2500" spc="-10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55" dirty="0">
                <a:solidFill>
                  <a:srgbClr val="0B3D29"/>
                </a:solidFill>
                <a:latin typeface="Arial"/>
                <a:cs typeface="Arial"/>
              </a:rPr>
              <a:t>bilingual</a:t>
            </a:r>
            <a:r>
              <a:rPr sz="2500" spc="-10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65" dirty="0">
                <a:solidFill>
                  <a:srgbClr val="0B3D29"/>
                </a:solidFill>
                <a:latin typeface="Arial"/>
                <a:cs typeface="Arial"/>
              </a:rPr>
              <a:t>authorizations,</a:t>
            </a:r>
            <a:r>
              <a:rPr sz="2500" spc="-10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330" dirty="0">
                <a:solidFill>
                  <a:srgbClr val="0B3D29"/>
                </a:solidFill>
                <a:latin typeface="Arial"/>
                <a:cs typeface="Arial"/>
              </a:rPr>
              <a:t>BSR,</a:t>
            </a:r>
            <a:r>
              <a:rPr sz="2500" spc="-10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114" dirty="0">
                <a:solidFill>
                  <a:srgbClr val="0B3D29"/>
                </a:solidFill>
                <a:latin typeface="Arial"/>
                <a:cs typeface="Arial"/>
              </a:rPr>
              <a:t>and</a:t>
            </a:r>
            <a:r>
              <a:rPr sz="2500" spc="-9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325" dirty="0">
                <a:solidFill>
                  <a:srgbClr val="0B3D29"/>
                </a:solidFill>
                <a:latin typeface="Arial"/>
                <a:cs typeface="Arial"/>
              </a:rPr>
              <a:t>SMC</a:t>
            </a:r>
            <a:endParaRPr sz="2500" dirty="0">
              <a:latin typeface="Arial"/>
              <a:cs typeface="Arial"/>
            </a:endParaRPr>
          </a:p>
          <a:p>
            <a:pPr marL="810260" lvl="1" indent="-301625">
              <a:lnSpc>
                <a:spcPct val="100000"/>
              </a:lnSpc>
              <a:spcBef>
                <a:spcPts val="95"/>
              </a:spcBef>
              <a:buClr>
                <a:srgbClr val="F5BB24"/>
              </a:buClr>
              <a:buFont typeface="Wingdings"/>
              <a:buChar char=""/>
              <a:tabLst>
                <a:tab pos="810260" algn="l"/>
              </a:tabLst>
            </a:pPr>
            <a:r>
              <a:rPr sz="2500" spc="-155" dirty="0">
                <a:solidFill>
                  <a:srgbClr val="0B3D29"/>
                </a:solidFill>
                <a:latin typeface="Arial"/>
                <a:cs typeface="Arial"/>
              </a:rPr>
              <a:t>Assistance</a:t>
            </a:r>
            <a:r>
              <a:rPr sz="2500" spc="-6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B3D29"/>
                </a:solidFill>
                <a:latin typeface="Arial"/>
                <a:cs typeface="Arial"/>
              </a:rPr>
              <a:t>with</a:t>
            </a:r>
            <a:r>
              <a:rPr sz="2500" spc="-6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295" dirty="0">
                <a:solidFill>
                  <a:srgbClr val="0B3D29"/>
                </a:solidFill>
                <a:latin typeface="Arial"/>
                <a:cs typeface="Arial"/>
              </a:rPr>
              <a:t>DACA</a:t>
            </a:r>
            <a:r>
              <a:rPr sz="2500" spc="-6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114" dirty="0">
                <a:solidFill>
                  <a:srgbClr val="0B3D29"/>
                </a:solidFill>
                <a:latin typeface="Arial"/>
                <a:cs typeface="Arial"/>
              </a:rPr>
              <a:t>and</a:t>
            </a:r>
            <a:r>
              <a:rPr sz="2500" spc="-5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114" dirty="0">
                <a:solidFill>
                  <a:srgbClr val="0B3D29"/>
                </a:solidFill>
                <a:latin typeface="Arial"/>
                <a:cs typeface="Arial"/>
              </a:rPr>
              <a:t>Undocu</a:t>
            </a:r>
            <a:r>
              <a:rPr sz="2500" spc="-7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60" dirty="0">
                <a:solidFill>
                  <a:srgbClr val="0B3D29"/>
                </a:solidFill>
                <a:latin typeface="Arial"/>
                <a:cs typeface="Arial"/>
              </a:rPr>
              <a:t>financial</a:t>
            </a:r>
            <a:r>
              <a:rPr sz="2500" spc="-80" dirty="0">
                <a:solidFill>
                  <a:srgbClr val="0B3D29"/>
                </a:solidFill>
                <a:latin typeface="Arial"/>
                <a:cs typeface="Arial"/>
              </a:rPr>
              <a:t> aid</a:t>
            </a:r>
            <a:r>
              <a:rPr sz="2500" spc="-6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40" dirty="0">
                <a:solidFill>
                  <a:srgbClr val="0B3D29"/>
                </a:solidFill>
                <a:latin typeface="Arial"/>
                <a:cs typeface="Arial"/>
              </a:rPr>
              <a:t>applications</a:t>
            </a:r>
            <a:endParaRPr sz="2500" dirty="0">
              <a:latin typeface="Arial"/>
              <a:cs typeface="Arial"/>
            </a:endParaRPr>
          </a:p>
          <a:p>
            <a:pPr marL="810260" marR="76835" lvl="1" indent="-301625">
              <a:lnSpc>
                <a:spcPts val="3100"/>
              </a:lnSpc>
              <a:spcBef>
                <a:spcPts val="20"/>
              </a:spcBef>
              <a:buClr>
                <a:srgbClr val="F5BB24"/>
              </a:buClr>
              <a:buFont typeface="Wingdings"/>
              <a:buChar char=""/>
              <a:tabLst>
                <a:tab pos="811530" algn="l"/>
              </a:tabLst>
            </a:pPr>
            <a:r>
              <a:rPr sz="2500" spc="-25" dirty="0">
                <a:solidFill>
                  <a:srgbClr val="0B3D29"/>
                </a:solidFill>
                <a:latin typeface="Arial"/>
                <a:cs typeface="Arial"/>
              </a:rPr>
              <a:t>Multilingual</a:t>
            </a:r>
            <a:r>
              <a:rPr sz="2500" spc="-9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150" dirty="0">
                <a:solidFill>
                  <a:srgbClr val="0B3D29"/>
                </a:solidFill>
                <a:latin typeface="Arial"/>
                <a:cs typeface="Arial"/>
              </a:rPr>
              <a:t>(Spanish,</a:t>
            </a:r>
            <a:r>
              <a:rPr sz="2500" spc="-8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120" dirty="0">
                <a:solidFill>
                  <a:srgbClr val="0B3D29"/>
                </a:solidFill>
                <a:latin typeface="Arial"/>
                <a:cs typeface="Arial"/>
              </a:rPr>
              <a:t>Hmong)</a:t>
            </a:r>
            <a:r>
              <a:rPr sz="2500" spc="-9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>
                <a:solidFill>
                  <a:srgbClr val="0B3D29"/>
                </a:solidFill>
                <a:latin typeface="Arial"/>
                <a:cs typeface="Arial"/>
              </a:rPr>
              <a:t>&amp;</a:t>
            </a:r>
            <a:r>
              <a:rPr sz="2500" spc="-75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10">
                <a:solidFill>
                  <a:srgbClr val="0B3D29"/>
                </a:solidFill>
                <a:latin typeface="Arial"/>
                <a:cs typeface="Arial"/>
              </a:rPr>
              <a:t>first</a:t>
            </a:r>
            <a:r>
              <a:rPr lang="en-US" sz="2500" spc="-90" dirty="0">
                <a:solidFill>
                  <a:srgbClr val="0B3D29"/>
                </a:solidFill>
                <a:latin typeface="Arial"/>
                <a:cs typeface="Arial"/>
              </a:rPr>
              <a:t>-</a:t>
            </a:r>
            <a:r>
              <a:rPr sz="2500" spc="-75">
                <a:solidFill>
                  <a:srgbClr val="0B3D29"/>
                </a:solidFill>
                <a:latin typeface="Arial"/>
                <a:cs typeface="Arial"/>
              </a:rPr>
              <a:t>generation </a:t>
            </a:r>
            <a:r>
              <a:rPr sz="2500" spc="-55" dirty="0">
                <a:solidFill>
                  <a:srgbClr val="0B3D29"/>
                </a:solidFill>
                <a:latin typeface="Arial"/>
                <a:cs typeface="Arial"/>
              </a:rPr>
              <a:t>applicants 	</a:t>
            </a:r>
            <a:r>
              <a:rPr sz="2500" spc="-65" dirty="0">
                <a:solidFill>
                  <a:srgbClr val="0B3D29"/>
                </a:solidFill>
                <a:latin typeface="Arial"/>
                <a:cs typeface="Arial"/>
              </a:rPr>
              <a:t>eligible</a:t>
            </a:r>
            <a:r>
              <a:rPr sz="2500" spc="-9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B3D29"/>
                </a:solidFill>
                <a:latin typeface="Arial"/>
                <a:cs typeface="Arial"/>
              </a:rPr>
              <a:t>for</a:t>
            </a:r>
            <a:r>
              <a:rPr sz="2500" spc="-9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50" dirty="0">
                <a:solidFill>
                  <a:srgbClr val="0B3D29"/>
                </a:solidFill>
                <a:latin typeface="Arial"/>
                <a:cs typeface="Arial"/>
              </a:rPr>
              <a:t>test</a:t>
            </a:r>
            <a:r>
              <a:rPr sz="2500" spc="-10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95" dirty="0">
                <a:solidFill>
                  <a:srgbClr val="0B3D29"/>
                </a:solidFill>
                <a:latin typeface="Arial"/>
                <a:cs typeface="Arial"/>
              </a:rPr>
              <a:t>fee</a:t>
            </a:r>
            <a:r>
              <a:rPr sz="2500" spc="-8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100" dirty="0">
                <a:solidFill>
                  <a:srgbClr val="0B3D29"/>
                </a:solidFill>
                <a:latin typeface="Arial"/>
                <a:cs typeface="Arial"/>
              </a:rPr>
              <a:t>waivers </a:t>
            </a:r>
            <a:r>
              <a:rPr sz="2500" dirty="0">
                <a:solidFill>
                  <a:srgbClr val="0B3D29"/>
                </a:solidFill>
                <a:latin typeface="Arial"/>
                <a:cs typeface="Arial"/>
              </a:rPr>
              <a:t>&amp;</a:t>
            </a:r>
            <a:r>
              <a:rPr sz="2500" spc="-8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0B3D29"/>
                </a:solidFill>
                <a:latin typeface="Arial"/>
                <a:cs typeface="Arial"/>
              </a:rPr>
              <a:t>other</a:t>
            </a:r>
            <a:r>
              <a:rPr sz="2500" spc="-10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0B3D29"/>
                </a:solidFill>
                <a:latin typeface="Arial"/>
                <a:cs typeface="Arial"/>
              </a:rPr>
              <a:t>support</a:t>
            </a:r>
            <a:endParaRPr sz="2500">
              <a:latin typeface="Arial"/>
              <a:cs typeface="Arial"/>
            </a:endParaRPr>
          </a:p>
          <a:p>
            <a:pPr marL="327025" indent="-301625">
              <a:lnSpc>
                <a:spcPts val="2875"/>
              </a:lnSpc>
              <a:buClr>
                <a:srgbClr val="F5BB24"/>
              </a:buClr>
              <a:buFont typeface="Wingdings"/>
              <a:buChar char=""/>
              <a:tabLst>
                <a:tab pos="327025" algn="l"/>
              </a:tabLst>
            </a:pPr>
            <a:r>
              <a:rPr sz="2500" spc="-170" dirty="0">
                <a:solidFill>
                  <a:srgbClr val="0B3D29"/>
                </a:solidFill>
                <a:latin typeface="Arial"/>
                <a:cs typeface="Arial"/>
              </a:rPr>
              <a:t>Eureka</a:t>
            </a:r>
            <a:r>
              <a:rPr sz="2500" spc="-7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95" dirty="0">
                <a:solidFill>
                  <a:srgbClr val="0B3D29"/>
                </a:solidFill>
                <a:latin typeface="Arial"/>
                <a:cs typeface="Arial"/>
              </a:rPr>
              <a:t>Hall</a:t>
            </a:r>
            <a:r>
              <a:rPr sz="2500" spc="-8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110" dirty="0">
                <a:solidFill>
                  <a:srgbClr val="0B3D29"/>
                </a:solidFill>
                <a:latin typeface="Arial"/>
                <a:cs typeface="Arial"/>
              </a:rPr>
              <a:t>437,</a:t>
            </a:r>
            <a:r>
              <a:rPr sz="2500" spc="-8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u="heavy" spc="-110" dirty="0">
                <a:solidFill>
                  <a:srgbClr val="1C9B40"/>
                </a:solidFill>
                <a:uFill>
                  <a:solidFill>
                    <a:srgbClr val="1C9B40"/>
                  </a:solidFill>
                </a:uFill>
                <a:latin typeface="Arial"/>
                <a:cs typeface="Arial"/>
                <a:hlinkClick r:id="rId2"/>
              </a:rPr>
              <a:t>figueroaramirez@csus.edu</a:t>
            </a:r>
            <a:r>
              <a:rPr sz="2500" spc="-75" dirty="0">
                <a:solidFill>
                  <a:srgbClr val="1C9B4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B3D29"/>
                </a:solidFill>
                <a:latin typeface="Arial"/>
                <a:cs typeface="Arial"/>
              </a:rPr>
              <a:t>or</a:t>
            </a:r>
            <a:r>
              <a:rPr sz="2500" spc="-8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u="heavy" spc="-65" dirty="0">
                <a:solidFill>
                  <a:srgbClr val="1C9B40"/>
                </a:solidFill>
                <a:uFill>
                  <a:solidFill>
                    <a:srgbClr val="1C9B40"/>
                  </a:solidFill>
                </a:uFill>
                <a:latin typeface="Arial"/>
                <a:cs typeface="Arial"/>
                <a:hlinkClick r:id="rId3"/>
              </a:rPr>
              <a:t>edeq@csus.edu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860094D-EEE7-A354-D299-C38D2D817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College of Education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9600" y="1524000"/>
            <a:ext cx="8340725" cy="359521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495934" indent="-483234">
              <a:lnSpc>
                <a:spcPct val="100000"/>
              </a:lnSpc>
              <a:spcBef>
                <a:spcPts val="795"/>
              </a:spcBef>
              <a:buClr>
                <a:srgbClr val="DEA924"/>
              </a:buClr>
              <a:buChar char="•"/>
              <a:tabLst>
                <a:tab pos="495934" algn="l"/>
              </a:tabLst>
            </a:pPr>
            <a:r>
              <a:rPr lang="en-US" sz="3100" dirty="0">
                <a:solidFill>
                  <a:srgbClr val="0B3D29"/>
                </a:solidFill>
                <a:latin typeface="Arial"/>
                <a:cs typeface="Arial"/>
              </a:rPr>
              <a:t>Math and Science Teacher Initiative (MSTI) </a:t>
            </a: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$500</a:t>
            </a:r>
            <a:r>
              <a:rPr sz="3100" spc="-15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lang="en-US" sz="3100" spc="-150" dirty="0">
                <a:solidFill>
                  <a:srgbClr val="0B3D29"/>
                </a:solidFill>
                <a:latin typeface="Arial"/>
                <a:cs typeface="Arial"/>
              </a:rPr>
              <a:t>-</a:t>
            </a:r>
            <a:r>
              <a:rPr sz="3100" spc="-10" dirty="0">
                <a:solidFill>
                  <a:srgbClr val="0B3D29"/>
                </a:solidFill>
                <a:latin typeface="Arial"/>
                <a:cs typeface="Arial"/>
              </a:rPr>
              <a:t>$</a:t>
            </a:r>
            <a:r>
              <a:rPr lang="en-US" sz="3100" spc="-10" dirty="0">
                <a:solidFill>
                  <a:srgbClr val="0B3D29"/>
                </a:solidFill>
                <a:latin typeface="Arial"/>
                <a:cs typeface="Arial"/>
              </a:rPr>
              <a:t>2</a:t>
            </a:r>
            <a:r>
              <a:rPr sz="3100" spc="-10" dirty="0">
                <a:solidFill>
                  <a:srgbClr val="0B3D29"/>
                </a:solidFill>
                <a:latin typeface="Arial"/>
                <a:cs typeface="Arial"/>
              </a:rPr>
              <a:t>,</a:t>
            </a:r>
            <a:r>
              <a:rPr lang="en-US" sz="3100" spc="-10" dirty="0">
                <a:solidFill>
                  <a:srgbClr val="0B3D29"/>
                </a:solidFill>
                <a:latin typeface="Arial"/>
                <a:cs typeface="Arial"/>
              </a:rPr>
              <a:t>5</a:t>
            </a:r>
            <a:r>
              <a:rPr sz="3100" spc="-10" dirty="0">
                <a:solidFill>
                  <a:srgbClr val="0B3D29"/>
                </a:solidFill>
                <a:latin typeface="Arial"/>
                <a:cs typeface="Arial"/>
              </a:rPr>
              <a:t>00</a:t>
            </a:r>
            <a:r>
              <a:rPr lang="en-US" sz="3100" spc="-10" dirty="0">
                <a:solidFill>
                  <a:srgbClr val="0B3D29"/>
                </a:solidFill>
                <a:latin typeface="Arial"/>
                <a:cs typeface="Arial"/>
              </a:rPr>
              <a:t> funds about 12 candidates</a:t>
            </a:r>
            <a:endParaRPr sz="3100" dirty="0">
              <a:latin typeface="Arial"/>
              <a:cs typeface="Arial"/>
            </a:endParaRPr>
          </a:p>
          <a:p>
            <a:pPr marL="496570" marR="5080" indent="-483870">
              <a:lnSpc>
                <a:spcPts val="3700"/>
              </a:lnSpc>
              <a:spcBef>
                <a:spcPts val="835"/>
              </a:spcBef>
              <a:buClr>
                <a:srgbClr val="DEA924"/>
              </a:buClr>
              <a:buChar char="•"/>
              <a:tabLst>
                <a:tab pos="496570" algn="l"/>
              </a:tabLst>
            </a:pP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We</a:t>
            </a:r>
            <a:r>
              <a:rPr sz="3100" spc="-14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will</a:t>
            </a:r>
            <a:r>
              <a:rPr sz="3100" spc="-13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email</a:t>
            </a:r>
            <a:r>
              <a:rPr sz="3100" spc="-13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every</a:t>
            </a:r>
            <a:r>
              <a:rPr sz="3100" spc="-14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future</a:t>
            </a:r>
            <a:r>
              <a:rPr sz="3100" spc="-14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STEM</a:t>
            </a:r>
            <a:r>
              <a:rPr sz="3100" spc="-15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0B3D29"/>
                </a:solidFill>
                <a:latin typeface="Arial"/>
                <a:cs typeface="Arial"/>
              </a:rPr>
              <a:t>teacher</a:t>
            </a:r>
            <a:r>
              <a:rPr sz="3100" spc="-14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spc="-20" dirty="0">
                <a:solidFill>
                  <a:srgbClr val="0B3D29"/>
                </a:solidFill>
                <a:latin typeface="Arial"/>
                <a:cs typeface="Arial"/>
              </a:rPr>
              <a:t>with </a:t>
            </a:r>
            <a:r>
              <a:rPr sz="3100" spc="-10" dirty="0">
                <a:solidFill>
                  <a:srgbClr val="0B3D29"/>
                </a:solidFill>
                <a:latin typeface="Arial"/>
                <a:cs typeface="Arial"/>
              </a:rPr>
              <a:t>application</a:t>
            </a:r>
            <a:r>
              <a:rPr sz="3100" spc="-19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0B3D29"/>
                </a:solidFill>
                <a:latin typeface="Arial"/>
                <a:cs typeface="Arial"/>
              </a:rPr>
              <a:t>information</a:t>
            </a:r>
            <a:endParaRPr sz="3100" dirty="0">
              <a:latin typeface="Arial"/>
              <a:cs typeface="Arial"/>
            </a:endParaRPr>
          </a:p>
          <a:p>
            <a:pPr marL="496570" marR="619125" indent="-483870">
              <a:lnSpc>
                <a:spcPts val="3600"/>
              </a:lnSpc>
              <a:spcBef>
                <a:spcPts val="790"/>
              </a:spcBef>
              <a:buClr>
                <a:srgbClr val="DEA924"/>
              </a:buClr>
              <a:buChar char="•"/>
              <a:tabLst>
                <a:tab pos="496570" algn="l"/>
              </a:tabLst>
            </a:pPr>
            <a:r>
              <a:rPr lang="en-US" sz="3100" dirty="0">
                <a:solidFill>
                  <a:srgbClr val="0B3D29"/>
                </a:solidFill>
                <a:latin typeface="Arial"/>
                <a:cs typeface="Arial"/>
              </a:rPr>
              <a:t>Not currently offered, check back 2025-2026 </a:t>
            </a: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Noyce</a:t>
            </a:r>
            <a:r>
              <a:rPr sz="3100" spc="-14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NSF</a:t>
            </a:r>
            <a:r>
              <a:rPr sz="3100" spc="-14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0B3D29"/>
                </a:solidFill>
                <a:latin typeface="Arial"/>
                <a:cs typeface="Arial"/>
              </a:rPr>
              <a:t>Scholarship:</a:t>
            </a:r>
            <a:r>
              <a:rPr sz="3100" spc="-14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0B3D29"/>
                </a:solidFill>
                <a:latin typeface="Arial"/>
                <a:cs typeface="Arial"/>
              </a:rPr>
              <a:t>$15,000</a:t>
            </a:r>
            <a:r>
              <a:rPr sz="3100" spc="-14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0B3D29"/>
                </a:solidFill>
                <a:latin typeface="Arial"/>
                <a:cs typeface="Arial"/>
              </a:rPr>
              <a:t>(usually </a:t>
            </a:r>
            <a:r>
              <a:rPr sz="3100" dirty="0">
                <a:solidFill>
                  <a:srgbClr val="0B3D29"/>
                </a:solidFill>
                <a:latin typeface="Arial"/>
                <a:cs typeface="Arial"/>
              </a:rPr>
              <a:t>fund</a:t>
            </a:r>
            <a:r>
              <a:rPr sz="3100" spc="-15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0B3D29"/>
                </a:solidFill>
                <a:latin typeface="Arial"/>
                <a:cs typeface="Arial"/>
              </a:rPr>
              <a:t>around</a:t>
            </a:r>
            <a:r>
              <a:rPr sz="3100" spc="-15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100" spc="-35" dirty="0">
                <a:solidFill>
                  <a:srgbClr val="0B3D29"/>
                </a:solidFill>
                <a:latin typeface="Arial"/>
                <a:cs typeface="Arial"/>
              </a:rPr>
              <a:t>5-</a:t>
            </a:r>
            <a:r>
              <a:rPr sz="3100" spc="-25" dirty="0">
                <a:solidFill>
                  <a:srgbClr val="0B3D29"/>
                </a:solidFill>
                <a:latin typeface="Arial"/>
                <a:cs typeface="Arial"/>
              </a:rPr>
              <a:t>8</a:t>
            </a:r>
            <a:r>
              <a:rPr lang="en-US" sz="3100" spc="-25" dirty="0">
                <a:solidFill>
                  <a:srgbClr val="0B3D29"/>
                </a:solidFill>
                <a:latin typeface="Arial"/>
                <a:cs typeface="Arial"/>
              </a:rPr>
              <a:t> recipients</a:t>
            </a:r>
            <a:r>
              <a:rPr sz="3100" spc="-25" dirty="0">
                <a:solidFill>
                  <a:srgbClr val="0B3D29"/>
                </a:solidFill>
                <a:latin typeface="Arial"/>
                <a:cs typeface="Arial"/>
              </a:rPr>
              <a:t>)</a:t>
            </a:r>
            <a:endParaRPr sz="3100" dirty="0">
              <a:latin typeface="Arial"/>
              <a:cs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D6D7D9-5CC3-33A2-F8ED-B6920E262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Future Math and Science Teachers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6BCFE-4947-8EB1-FE8A-2083E857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0"/>
            <a:ext cx="8077200" cy="12926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Teacher Residency Grants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3A629C-07CF-476F-35D7-5E5843E4F540}"/>
              </a:ext>
            </a:extLst>
          </p:cNvPr>
          <p:cNvSpPr txBox="1"/>
          <p:nvPr/>
        </p:nvSpPr>
        <p:spPr>
          <a:xfrm>
            <a:off x="1295400" y="1562755"/>
            <a:ext cx="8382000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Inspired by the medical school approach to training doctors, where instruction and practice are combined. Once you earn your bachelor’s degree, as a teacher resident you will student teach with an experienced mentor teacher.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You’ll engage in this pre-service clinical practice 3-4 days a week while completing coursework to earn a Preliminary credential. 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After receiving the credential, you will likely serve as teacher of record (a full-time teacher) in the same district where you conducted your pre-service clinical practice. 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Apply once you’re admitted (May/June)</a:t>
            </a:r>
          </a:p>
        </p:txBody>
      </p:sp>
      <p:pic>
        <p:nvPicPr>
          <p:cNvPr id="8" name="Graphic 7" descr="Badge 1 outline">
            <a:extLst>
              <a:ext uri="{FF2B5EF4-FFF2-40B4-BE49-F238E27FC236}">
                <a16:creationId xmlns:a16="http://schemas.microsoft.com/office/drawing/2014/main" id="{65B95AEA-9D87-0615-1E19-41FCEF094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1681018"/>
            <a:ext cx="914400" cy="914400"/>
          </a:xfrm>
          <a:prstGeom prst="rect">
            <a:avLst/>
          </a:prstGeom>
        </p:spPr>
      </p:pic>
      <p:pic>
        <p:nvPicPr>
          <p:cNvPr id="10" name="Graphic 9" descr="Badge outline">
            <a:extLst>
              <a:ext uri="{FF2B5EF4-FFF2-40B4-BE49-F238E27FC236}">
                <a16:creationId xmlns:a16="http://schemas.microsoft.com/office/drawing/2014/main" id="{44381375-1233-4F53-E9EE-7E4CFD7E9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968" y="3136173"/>
            <a:ext cx="914400" cy="914400"/>
          </a:xfrm>
          <a:prstGeom prst="rect">
            <a:avLst/>
          </a:prstGeom>
        </p:spPr>
      </p:pic>
      <p:pic>
        <p:nvPicPr>
          <p:cNvPr id="12" name="Graphic 11" descr="Badge 3 outline">
            <a:extLst>
              <a:ext uri="{FF2B5EF4-FFF2-40B4-BE49-F238E27FC236}">
                <a16:creationId xmlns:a16="http://schemas.microsoft.com/office/drawing/2014/main" id="{26665EE2-E340-6FD7-BE65-662B372D06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6936" y="4267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84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1100D-2187-FB77-ABE6-A71E8F28D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06CF52-E8AF-E629-68EF-DF04895AF81F}"/>
              </a:ext>
            </a:extLst>
          </p:cNvPr>
          <p:cNvSpPr/>
          <p:nvPr/>
        </p:nvSpPr>
        <p:spPr>
          <a:xfrm>
            <a:off x="443755" y="2124337"/>
            <a:ext cx="1996888" cy="31802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Diverse Educators (WAUSD),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540" dirty="0">
                <a:latin typeface="Arial" panose="020B0604020202020204" pitchFamily="34" charset="0"/>
                <a:cs typeface="Arial" panose="020B0604020202020204" pitchFamily="34" charset="0"/>
              </a:rPr>
              <a:t>%80 tuition paid, $600 p/month when living in district boundaries, up to $10,000 </a:t>
            </a:r>
            <a:r>
              <a:rPr lang="en-US" sz="1540" dirty="0" err="1">
                <a:latin typeface="Arial" panose="020B0604020202020204" pitchFamily="34" charset="0"/>
                <a:cs typeface="Arial" panose="020B0604020202020204" pitchFamily="34" charset="0"/>
              </a:rPr>
              <a:t>add’l</a:t>
            </a:r>
            <a:r>
              <a:rPr lang="en-US" sz="1540" dirty="0">
                <a:latin typeface="Arial" panose="020B0604020202020204" pitchFamily="34" charset="0"/>
                <a:cs typeface="Arial" panose="020B0604020202020204" pitchFamily="34" charset="0"/>
              </a:rPr>
              <a:t> incentives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AB00F7-9571-D4E8-D02F-0E4174DA851C}"/>
              </a:ext>
            </a:extLst>
          </p:cNvPr>
          <p:cNvSpPr/>
          <p:nvPr/>
        </p:nvSpPr>
        <p:spPr>
          <a:xfrm>
            <a:off x="2736477" y="2111188"/>
            <a:ext cx="1996888" cy="31802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BRIDGE (SCUSD)</a:t>
            </a:r>
          </a:p>
          <a:p>
            <a:endParaRPr lang="en-US" sz="213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35" dirty="0">
                <a:latin typeface="Arial" panose="020B0604020202020204" pitchFamily="34" charset="0"/>
                <a:cs typeface="Arial" panose="020B0604020202020204" pitchFamily="34" charset="0"/>
              </a:rPr>
              <a:t>Multiple and Single Subject </a:t>
            </a:r>
            <a:r>
              <a:rPr lang="en-US" sz="1760" dirty="0">
                <a:latin typeface="Arial" panose="020B0604020202020204" pitchFamily="34" charset="0"/>
                <a:cs typeface="Arial" panose="020B0604020202020204" pitchFamily="34" charset="0"/>
              </a:rPr>
              <a:t>are eligible, must teach in SCUSD, up to $20,000?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A37EA5-88AB-1751-D6EF-B210433B5C74}"/>
              </a:ext>
            </a:extLst>
          </p:cNvPr>
          <p:cNvSpPr/>
          <p:nvPr/>
        </p:nvSpPr>
        <p:spPr>
          <a:xfrm>
            <a:off x="7321922" y="2124337"/>
            <a:ext cx="1996888" cy="31802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887554">
              <a:defRPr/>
            </a:pPr>
            <a:r>
              <a:rPr lang="en-US" sz="2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SMTR </a:t>
            </a:r>
          </a:p>
          <a:p>
            <a:pPr defTabSz="887554">
              <a:defRPr/>
            </a:pPr>
            <a:r>
              <a:rPr lang="en-US" sz="2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Education</a:t>
            </a:r>
          </a:p>
          <a:p>
            <a:pPr defTabSz="887554">
              <a:defRPr/>
            </a:pPr>
            <a:endParaRPr lang="en-US" sz="2330" spc="-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87554">
              <a:defRPr/>
            </a:pPr>
            <a:r>
              <a:rPr lang="en-US" sz="176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Credential candidates; must teach in a partner district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EF6F1A-A232-013F-6873-2CF4CC7DACFB}"/>
              </a:ext>
            </a:extLst>
          </p:cNvPr>
          <p:cNvSpPr/>
          <p:nvPr/>
        </p:nvSpPr>
        <p:spPr>
          <a:xfrm>
            <a:off x="5029200" y="2124337"/>
            <a:ext cx="1996888" cy="31802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887554">
              <a:defRPr/>
            </a:pPr>
            <a:r>
              <a:rPr lang="en-US" sz="233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Natomas USD</a:t>
            </a:r>
          </a:p>
          <a:p>
            <a:pPr defTabSz="887554">
              <a:defRPr/>
            </a:pPr>
            <a:r>
              <a:rPr lang="en-US" sz="233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Diverse Educators Program</a:t>
            </a:r>
          </a:p>
          <a:p>
            <a:pPr defTabSz="887554">
              <a:defRPr/>
            </a:pPr>
            <a:endParaRPr lang="en-US" sz="2330" spc="-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87554">
              <a:defRPr/>
            </a:pPr>
            <a:r>
              <a:rPr lang="en-US" sz="154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$500 stipend monthly, if living in district, </a:t>
            </a:r>
            <a:r>
              <a:rPr lang="en-US" sz="1540" spc="-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add’l</a:t>
            </a:r>
            <a:r>
              <a:rPr lang="en-US" sz="154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stipend</a:t>
            </a:r>
          </a:p>
        </p:txBody>
      </p:sp>
    </p:spTree>
    <p:extLst>
      <p:ext uri="{BB962C8B-B14F-4D97-AF65-F5344CB8AC3E}">
        <p14:creationId xmlns:p14="http://schemas.microsoft.com/office/powerpoint/2010/main" val="1287963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AF3772-2D3C-64F9-802E-B606CD90F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372" y="3220085"/>
            <a:ext cx="9230028" cy="66611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Additional Resources</a:t>
            </a:r>
          </a:p>
        </p:txBody>
      </p:sp>
      <p:pic>
        <p:nvPicPr>
          <p:cNvPr id="9" name="Graphic 8" descr="Books outline">
            <a:extLst>
              <a:ext uri="{FF2B5EF4-FFF2-40B4-BE49-F238E27FC236}">
                <a16:creationId xmlns:a16="http://schemas.microsoft.com/office/drawing/2014/main" id="{5EBA2F99-EC54-9307-73DA-527BDD6B5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2800" y="3095942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0545" y="286552"/>
            <a:ext cx="645541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60" dirty="0"/>
              <a:t>Consider</a:t>
            </a:r>
            <a:r>
              <a:rPr spc="-190" dirty="0"/>
              <a:t> </a:t>
            </a:r>
            <a:r>
              <a:rPr spc="-275" dirty="0"/>
              <a:t>Substitute</a:t>
            </a:r>
            <a:r>
              <a:rPr spc="-185" dirty="0"/>
              <a:t> </a:t>
            </a:r>
            <a:r>
              <a:rPr spc="-420" dirty="0"/>
              <a:t>Teaching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4574" y="1268541"/>
            <a:ext cx="9255760" cy="37985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74650" indent="-361950">
              <a:lnSpc>
                <a:spcPct val="100000"/>
              </a:lnSpc>
              <a:spcBef>
                <a:spcPts val="700"/>
              </a:spcBef>
              <a:buClr>
                <a:srgbClr val="DEA924"/>
              </a:buClr>
              <a:buFont typeface="Wingdings"/>
              <a:buChar char=""/>
              <a:tabLst>
                <a:tab pos="374650" algn="l"/>
              </a:tabLst>
            </a:pPr>
            <a:r>
              <a:rPr sz="3000" spc="-135" dirty="0">
                <a:solidFill>
                  <a:srgbClr val="0B3D29"/>
                </a:solidFill>
                <a:latin typeface="Arial"/>
                <a:cs typeface="Arial"/>
              </a:rPr>
              <a:t>Apply</a:t>
            </a:r>
            <a:r>
              <a:rPr sz="3000" spc="-17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55" dirty="0">
                <a:solidFill>
                  <a:srgbClr val="0B3D29"/>
                </a:solidFill>
                <a:latin typeface="Arial"/>
                <a:cs typeface="Arial"/>
              </a:rPr>
              <a:t>in</a:t>
            </a:r>
            <a:r>
              <a:rPr sz="3000" spc="-16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155" dirty="0">
                <a:solidFill>
                  <a:srgbClr val="0B3D29"/>
                </a:solidFill>
                <a:latin typeface="Arial"/>
                <a:cs typeface="Arial"/>
              </a:rPr>
              <a:t>school</a:t>
            </a:r>
            <a:r>
              <a:rPr sz="3000" spc="-16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0B3D29"/>
                </a:solidFill>
                <a:latin typeface="Arial"/>
                <a:cs typeface="Arial"/>
              </a:rPr>
              <a:t>districts</a:t>
            </a:r>
            <a:endParaRPr sz="3000">
              <a:latin typeface="Arial"/>
              <a:cs typeface="Arial"/>
            </a:endParaRPr>
          </a:p>
          <a:p>
            <a:pPr marL="374650" indent="-361950">
              <a:lnSpc>
                <a:spcPct val="100000"/>
              </a:lnSpc>
              <a:spcBef>
                <a:spcPts val="600"/>
              </a:spcBef>
              <a:buClr>
                <a:srgbClr val="DEA924"/>
              </a:buClr>
              <a:buFont typeface="Wingdings"/>
              <a:buChar char=""/>
              <a:tabLst>
                <a:tab pos="374650" algn="l"/>
              </a:tabLst>
            </a:pPr>
            <a:r>
              <a:rPr sz="3000" spc="-190" dirty="0">
                <a:solidFill>
                  <a:srgbClr val="0B3D29"/>
                </a:solidFill>
                <a:latin typeface="Arial"/>
                <a:cs typeface="Arial"/>
              </a:rPr>
              <a:t>There</a:t>
            </a:r>
            <a:r>
              <a:rPr sz="3000" spc="-15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160" dirty="0">
                <a:solidFill>
                  <a:srgbClr val="0B3D29"/>
                </a:solidFill>
                <a:latin typeface="Arial"/>
                <a:cs typeface="Arial"/>
              </a:rPr>
              <a:t>are</a:t>
            </a:r>
            <a:r>
              <a:rPr sz="3000" spc="-15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140" dirty="0">
                <a:solidFill>
                  <a:srgbClr val="0B3D29"/>
                </a:solidFill>
                <a:latin typeface="Arial"/>
                <a:cs typeface="Arial"/>
              </a:rPr>
              <a:t>guidelines </a:t>
            </a:r>
            <a:r>
              <a:rPr sz="3000" dirty="0">
                <a:solidFill>
                  <a:srgbClr val="0B3D29"/>
                </a:solidFill>
                <a:latin typeface="Arial"/>
                <a:cs typeface="Arial"/>
              </a:rPr>
              <a:t>to</a:t>
            </a:r>
            <a:r>
              <a:rPr sz="3000" spc="-15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160" dirty="0">
                <a:solidFill>
                  <a:srgbClr val="0B3D29"/>
                </a:solidFill>
                <a:latin typeface="Arial"/>
                <a:cs typeface="Arial"/>
              </a:rPr>
              <a:t>subbing</a:t>
            </a:r>
            <a:r>
              <a:rPr sz="3000" spc="-15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105" dirty="0">
                <a:solidFill>
                  <a:srgbClr val="0B3D29"/>
                </a:solidFill>
                <a:latin typeface="Arial"/>
                <a:cs typeface="Arial"/>
              </a:rPr>
              <a:t>during</a:t>
            </a:r>
            <a:r>
              <a:rPr sz="3000" spc="-15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110" dirty="0">
                <a:solidFill>
                  <a:srgbClr val="0B3D29"/>
                </a:solidFill>
                <a:latin typeface="Arial"/>
                <a:cs typeface="Arial"/>
              </a:rPr>
              <a:t>credential</a:t>
            </a:r>
            <a:r>
              <a:rPr sz="3000" spc="-14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45" dirty="0">
                <a:solidFill>
                  <a:srgbClr val="0B3D29"/>
                </a:solidFill>
                <a:latin typeface="Arial"/>
                <a:cs typeface="Arial"/>
              </a:rPr>
              <a:t>program</a:t>
            </a:r>
            <a:endParaRPr sz="3000">
              <a:latin typeface="Arial"/>
              <a:cs typeface="Arial"/>
            </a:endParaRPr>
          </a:p>
          <a:p>
            <a:pPr marL="374650" indent="-361950">
              <a:lnSpc>
                <a:spcPct val="100000"/>
              </a:lnSpc>
              <a:spcBef>
                <a:spcPts val="695"/>
              </a:spcBef>
              <a:buClr>
                <a:srgbClr val="DEA924"/>
              </a:buClr>
              <a:buFont typeface="Wingdings"/>
              <a:buChar char=""/>
              <a:tabLst>
                <a:tab pos="374650" algn="l"/>
              </a:tabLst>
            </a:pPr>
            <a:r>
              <a:rPr sz="3000" spc="-120" dirty="0">
                <a:solidFill>
                  <a:srgbClr val="0B3D29"/>
                </a:solidFill>
                <a:latin typeface="Arial"/>
                <a:cs typeface="Arial"/>
              </a:rPr>
              <a:t>What</a:t>
            </a:r>
            <a:r>
              <a:rPr sz="3000" spc="-16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B3D29"/>
                </a:solidFill>
                <a:latin typeface="Arial"/>
                <a:cs typeface="Arial"/>
              </a:rPr>
              <a:t>to</a:t>
            </a:r>
            <a:r>
              <a:rPr sz="3000" spc="-16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105" dirty="0">
                <a:solidFill>
                  <a:srgbClr val="0B3D29"/>
                </a:solidFill>
                <a:latin typeface="Arial"/>
                <a:cs typeface="Arial"/>
              </a:rPr>
              <a:t>do</a:t>
            </a:r>
            <a:r>
              <a:rPr sz="3000" spc="-16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50" dirty="0">
                <a:solidFill>
                  <a:srgbClr val="0B3D29"/>
                </a:solidFill>
                <a:latin typeface="Arial"/>
                <a:cs typeface="Arial"/>
              </a:rPr>
              <a:t>right</a:t>
            </a:r>
            <a:r>
              <a:rPr sz="3000" spc="-15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0B3D29"/>
                </a:solidFill>
                <a:latin typeface="Arial"/>
                <a:cs typeface="Arial"/>
              </a:rPr>
              <a:t>now:</a:t>
            </a:r>
            <a:endParaRPr sz="3000">
              <a:latin typeface="Arial"/>
              <a:cs typeface="Arial"/>
            </a:endParaRPr>
          </a:p>
          <a:p>
            <a:pPr marL="857885" marR="1096645" lvl="1" indent="-361950">
              <a:lnSpc>
                <a:spcPct val="103200"/>
              </a:lnSpc>
              <a:spcBef>
                <a:spcPts val="525"/>
              </a:spcBef>
              <a:buClr>
                <a:srgbClr val="DEA924"/>
              </a:buClr>
              <a:buFont typeface="Wingdings"/>
              <a:buChar char=""/>
              <a:tabLst>
                <a:tab pos="859155" algn="l"/>
              </a:tabLst>
            </a:pPr>
            <a:r>
              <a:rPr sz="2500" spc="-145" dirty="0">
                <a:solidFill>
                  <a:srgbClr val="0B3D29"/>
                </a:solidFill>
                <a:latin typeface="Arial"/>
                <a:cs typeface="Arial"/>
              </a:rPr>
              <a:t>Create</a:t>
            </a:r>
            <a:r>
              <a:rPr sz="2500" spc="-7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140" dirty="0">
                <a:solidFill>
                  <a:srgbClr val="0B3D29"/>
                </a:solidFill>
                <a:latin typeface="Arial"/>
                <a:cs typeface="Arial"/>
              </a:rPr>
              <a:t>an</a:t>
            </a:r>
            <a:r>
              <a:rPr sz="2500" spc="-7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95" dirty="0">
                <a:solidFill>
                  <a:srgbClr val="0B3D29"/>
                </a:solidFill>
                <a:latin typeface="Arial"/>
                <a:cs typeface="Arial"/>
              </a:rPr>
              <a:t>account</a:t>
            </a:r>
            <a:r>
              <a:rPr sz="2500" spc="-9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75" dirty="0">
                <a:solidFill>
                  <a:srgbClr val="0B3D29"/>
                </a:solidFill>
                <a:latin typeface="Arial"/>
                <a:cs typeface="Arial"/>
              </a:rPr>
              <a:t>on</a:t>
            </a:r>
            <a:r>
              <a:rPr sz="2500" spc="-7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u="heavy" spc="-65" dirty="0">
                <a:solidFill>
                  <a:srgbClr val="1C9B40"/>
                </a:solidFill>
                <a:uFill>
                  <a:solidFill>
                    <a:srgbClr val="1C9B40"/>
                  </a:solidFill>
                </a:uFill>
                <a:latin typeface="Arial"/>
                <a:cs typeface="Arial"/>
              </a:rPr>
              <a:t>edjoin.org</a:t>
            </a:r>
            <a:r>
              <a:rPr sz="2500" u="heavy" spc="-229" dirty="0">
                <a:solidFill>
                  <a:srgbClr val="1C9B40"/>
                </a:solidFill>
                <a:uFill>
                  <a:solidFill>
                    <a:srgbClr val="1C9B40"/>
                  </a:solidFill>
                </a:uFill>
                <a:latin typeface="Arial"/>
                <a:cs typeface="Arial"/>
              </a:rPr>
              <a:t> </a:t>
            </a:r>
            <a:r>
              <a:rPr sz="2500" spc="-114" dirty="0">
                <a:solidFill>
                  <a:srgbClr val="0B3D29"/>
                </a:solidFill>
                <a:latin typeface="Arial"/>
                <a:cs typeface="Arial"/>
              </a:rPr>
              <a:t>and</a:t>
            </a:r>
            <a:r>
              <a:rPr sz="2500" spc="-7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80" dirty="0">
                <a:solidFill>
                  <a:srgbClr val="0B3D29"/>
                </a:solidFill>
                <a:latin typeface="Arial"/>
                <a:cs typeface="Arial"/>
              </a:rPr>
              <a:t>upload</a:t>
            </a:r>
            <a:r>
              <a:rPr sz="2500" spc="-7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45" dirty="0">
                <a:solidFill>
                  <a:srgbClr val="0B3D29"/>
                </a:solidFill>
                <a:latin typeface="Arial"/>
                <a:cs typeface="Arial"/>
              </a:rPr>
              <a:t>all</a:t>
            </a:r>
            <a:r>
              <a:rPr sz="2500" spc="-9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0B3D29"/>
                </a:solidFill>
                <a:latin typeface="Arial"/>
                <a:cs typeface="Arial"/>
              </a:rPr>
              <a:t>required 	documents</a:t>
            </a:r>
            <a:endParaRPr sz="2500">
              <a:latin typeface="Arial"/>
              <a:cs typeface="Arial"/>
            </a:endParaRPr>
          </a:p>
          <a:p>
            <a:pPr marL="857885" marR="311150" lvl="1" indent="-361950">
              <a:lnSpc>
                <a:spcPct val="103200"/>
              </a:lnSpc>
              <a:spcBef>
                <a:spcPts val="500"/>
              </a:spcBef>
              <a:buClr>
                <a:srgbClr val="DEA924"/>
              </a:buClr>
              <a:buFont typeface="Wingdings"/>
              <a:buChar char=""/>
              <a:tabLst>
                <a:tab pos="859155" algn="l"/>
              </a:tabLst>
            </a:pPr>
            <a:r>
              <a:rPr sz="2500" spc="-90" dirty="0">
                <a:solidFill>
                  <a:srgbClr val="0B3D29"/>
                </a:solidFill>
                <a:latin typeface="Arial"/>
                <a:cs typeface="Arial"/>
              </a:rPr>
              <a:t>Obtain</a:t>
            </a:r>
            <a:r>
              <a:rPr sz="2500" spc="-8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130" dirty="0">
                <a:solidFill>
                  <a:srgbClr val="0B3D29"/>
                </a:solidFill>
                <a:latin typeface="Arial"/>
                <a:cs typeface="Arial"/>
              </a:rPr>
              <a:t>3</a:t>
            </a:r>
            <a:r>
              <a:rPr sz="2500" spc="-8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40" dirty="0">
                <a:solidFill>
                  <a:srgbClr val="0B3D29"/>
                </a:solidFill>
                <a:latin typeface="Arial"/>
                <a:cs typeface="Arial"/>
              </a:rPr>
              <a:t>letters</a:t>
            </a:r>
            <a:r>
              <a:rPr sz="2500" spc="-8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B3D29"/>
                </a:solidFill>
                <a:latin typeface="Arial"/>
                <a:cs typeface="Arial"/>
              </a:rPr>
              <a:t>of</a:t>
            </a:r>
            <a:r>
              <a:rPr sz="2500" spc="-7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70" dirty="0">
                <a:solidFill>
                  <a:srgbClr val="0B3D29"/>
                </a:solidFill>
                <a:latin typeface="Arial"/>
                <a:cs typeface="Arial"/>
              </a:rPr>
              <a:t>recommendation,</a:t>
            </a:r>
            <a:r>
              <a:rPr sz="2500" spc="-8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B3D29"/>
                </a:solidFill>
                <a:latin typeface="Arial"/>
                <a:cs typeface="Arial"/>
              </a:rPr>
              <a:t>if</a:t>
            </a:r>
            <a:r>
              <a:rPr sz="2500" spc="-8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100" dirty="0">
                <a:solidFill>
                  <a:srgbClr val="0B3D29"/>
                </a:solidFill>
                <a:latin typeface="Arial"/>
                <a:cs typeface="Arial"/>
              </a:rPr>
              <a:t>you</a:t>
            </a:r>
            <a:r>
              <a:rPr sz="2500" spc="-7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B3D29"/>
                </a:solidFill>
                <a:latin typeface="Arial"/>
                <a:cs typeface="Arial"/>
              </a:rPr>
              <a:t>don’t</a:t>
            </a:r>
            <a:r>
              <a:rPr sz="2500" spc="-9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100" dirty="0">
                <a:solidFill>
                  <a:srgbClr val="0B3D29"/>
                </a:solidFill>
                <a:latin typeface="Arial"/>
                <a:cs typeface="Arial"/>
              </a:rPr>
              <a:t>already</a:t>
            </a:r>
            <a:r>
              <a:rPr sz="2500" spc="-7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70" dirty="0">
                <a:solidFill>
                  <a:srgbClr val="0B3D29"/>
                </a:solidFill>
                <a:latin typeface="Arial"/>
                <a:cs typeface="Arial"/>
              </a:rPr>
              <a:t>have 	</a:t>
            </a:r>
            <a:r>
              <a:rPr sz="2500" spc="-20" dirty="0">
                <a:solidFill>
                  <a:srgbClr val="0B3D29"/>
                </a:solidFill>
                <a:latin typeface="Arial"/>
                <a:cs typeface="Arial"/>
              </a:rPr>
              <a:t>them</a:t>
            </a:r>
            <a:endParaRPr sz="2500">
              <a:latin typeface="Arial"/>
              <a:cs typeface="Arial"/>
            </a:endParaRPr>
          </a:p>
          <a:p>
            <a:pPr marL="857885" lvl="1" indent="-361950">
              <a:lnSpc>
                <a:spcPct val="100000"/>
              </a:lnSpc>
              <a:spcBef>
                <a:spcPts val="600"/>
              </a:spcBef>
              <a:buClr>
                <a:srgbClr val="DEA924"/>
              </a:buClr>
              <a:buFont typeface="Wingdings"/>
              <a:buChar char=""/>
              <a:tabLst>
                <a:tab pos="857885" algn="l"/>
              </a:tabLst>
            </a:pPr>
            <a:r>
              <a:rPr sz="2500" spc="-55" dirty="0">
                <a:solidFill>
                  <a:srgbClr val="0B3D29"/>
                </a:solidFill>
                <a:latin typeface="Arial"/>
                <a:cs typeface="Arial"/>
              </a:rPr>
              <a:t>District</a:t>
            </a:r>
            <a:r>
              <a:rPr sz="2500" spc="-9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80" dirty="0">
                <a:solidFill>
                  <a:srgbClr val="0B3D29"/>
                </a:solidFill>
                <a:latin typeface="Arial"/>
                <a:cs typeface="Arial"/>
              </a:rPr>
              <a:t>offices</a:t>
            </a:r>
            <a:r>
              <a:rPr sz="2500" spc="-8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B3D29"/>
                </a:solidFill>
                <a:latin typeface="Arial"/>
                <a:cs typeface="Arial"/>
              </a:rPr>
              <a:t>will</a:t>
            </a:r>
            <a:r>
              <a:rPr sz="2500" spc="-9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60" dirty="0">
                <a:solidFill>
                  <a:srgbClr val="0B3D29"/>
                </a:solidFill>
                <a:latin typeface="Arial"/>
                <a:cs typeface="Arial"/>
              </a:rPr>
              <a:t>help</a:t>
            </a:r>
            <a:r>
              <a:rPr sz="2500" spc="-7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100" dirty="0">
                <a:solidFill>
                  <a:srgbClr val="0B3D29"/>
                </a:solidFill>
                <a:latin typeface="Arial"/>
                <a:cs typeface="Arial"/>
              </a:rPr>
              <a:t>you</a:t>
            </a:r>
            <a:r>
              <a:rPr sz="2500" spc="-8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90" dirty="0">
                <a:solidFill>
                  <a:srgbClr val="0B3D29"/>
                </a:solidFill>
                <a:latin typeface="Arial"/>
                <a:cs typeface="Arial"/>
              </a:rPr>
              <a:t>get </a:t>
            </a:r>
            <a:r>
              <a:rPr sz="2500" dirty="0">
                <a:solidFill>
                  <a:srgbClr val="0B3D29"/>
                </a:solidFill>
                <a:latin typeface="Arial"/>
                <a:cs typeface="Arial"/>
              </a:rPr>
              <a:t>the</a:t>
            </a:r>
            <a:r>
              <a:rPr sz="2500" spc="-7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50" dirty="0">
                <a:solidFill>
                  <a:srgbClr val="0B3D29"/>
                </a:solidFill>
                <a:latin typeface="Arial"/>
                <a:cs typeface="Arial"/>
              </a:rPr>
              <a:t>substitute</a:t>
            </a:r>
            <a:r>
              <a:rPr sz="2500" spc="-7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0B3D29"/>
                </a:solidFill>
                <a:latin typeface="Arial"/>
                <a:cs typeface="Arial"/>
              </a:rPr>
              <a:t>permit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9943" y="762000"/>
            <a:ext cx="9468457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300" dirty="0"/>
              <a:t>Federal</a:t>
            </a:r>
            <a:r>
              <a:rPr spc="-190" dirty="0"/>
              <a:t> </a:t>
            </a:r>
            <a:r>
              <a:rPr spc="-370" dirty="0"/>
              <a:t>Teacher</a:t>
            </a:r>
            <a:r>
              <a:rPr spc="-185" dirty="0"/>
              <a:t> </a:t>
            </a:r>
            <a:r>
              <a:rPr spc="-420" dirty="0"/>
              <a:t>Loan</a:t>
            </a:r>
            <a:r>
              <a:rPr spc="-175" dirty="0"/>
              <a:t> </a:t>
            </a:r>
            <a:r>
              <a:rPr spc="-395" dirty="0"/>
              <a:t>Forgiveness</a:t>
            </a:r>
            <a:r>
              <a:rPr spc="-180" dirty="0"/>
              <a:t> </a:t>
            </a:r>
            <a:r>
              <a:rPr spc="-365" dirty="0"/>
              <a:t>Program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8041" y="1828800"/>
            <a:ext cx="8362315" cy="3282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980" indent="-340995">
              <a:lnSpc>
                <a:spcPct val="100000"/>
              </a:lnSpc>
              <a:spcBef>
                <a:spcPts val="100"/>
              </a:spcBef>
              <a:buClr>
                <a:srgbClr val="F5BB24"/>
              </a:buClr>
              <a:buSzPct val="96666"/>
              <a:buFont typeface="Wingdings"/>
              <a:buChar char=""/>
              <a:tabLst>
                <a:tab pos="347980" algn="l"/>
              </a:tabLst>
            </a:pPr>
            <a:r>
              <a:rPr sz="3000" spc="-300" dirty="0">
                <a:solidFill>
                  <a:srgbClr val="0B3D29"/>
                </a:solidFill>
                <a:latin typeface="Arial"/>
                <a:cs typeface="Arial"/>
              </a:rPr>
              <a:t>Teach</a:t>
            </a:r>
            <a:r>
              <a:rPr sz="3000" spc="-16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0B3D29"/>
                </a:solidFill>
                <a:latin typeface="Arial"/>
                <a:cs typeface="Arial"/>
              </a:rPr>
              <a:t>for</a:t>
            </a:r>
            <a:r>
              <a:rPr sz="3000" spc="-15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220" dirty="0">
                <a:solidFill>
                  <a:srgbClr val="0B3D29"/>
                </a:solidFill>
                <a:latin typeface="Arial"/>
                <a:cs typeface="Arial"/>
              </a:rPr>
              <a:t>5+</a:t>
            </a:r>
            <a:r>
              <a:rPr sz="3000" spc="-15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215" dirty="0">
                <a:solidFill>
                  <a:srgbClr val="0B3D29"/>
                </a:solidFill>
                <a:latin typeface="Arial"/>
                <a:cs typeface="Arial"/>
              </a:rPr>
              <a:t>years</a:t>
            </a:r>
            <a:r>
              <a:rPr sz="3000" spc="-15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55" dirty="0">
                <a:solidFill>
                  <a:srgbClr val="0B3D29"/>
                </a:solidFill>
                <a:latin typeface="Arial"/>
                <a:cs typeface="Arial"/>
              </a:rPr>
              <a:t>in</a:t>
            </a:r>
            <a:r>
              <a:rPr sz="3000" spc="-15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90" dirty="0">
                <a:solidFill>
                  <a:srgbClr val="0B3D29"/>
                </a:solidFill>
                <a:latin typeface="Arial"/>
                <a:cs typeface="Arial"/>
              </a:rPr>
              <a:t>low-</a:t>
            </a:r>
            <a:r>
              <a:rPr sz="3000" spc="-140" dirty="0">
                <a:solidFill>
                  <a:srgbClr val="0B3D29"/>
                </a:solidFill>
                <a:latin typeface="Arial"/>
                <a:cs typeface="Arial"/>
              </a:rPr>
              <a:t>income</a:t>
            </a:r>
            <a:r>
              <a:rPr sz="3000" spc="-16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0B3D29"/>
                </a:solidFill>
                <a:latin typeface="Arial"/>
                <a:cs typeface="Arial"/>
              </a:rPr>
              <a:t>school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F5BB24"/>
              </a:buClr>
              <a:buFont typeface="Wingdings"/>
              <a:buChar char=""/>
            </a:pPr>
            <a:endParaRPr sz="3000" dirty="0">
              <a:latin typeface="Arial"/>
              <a:cs typeface="Arial"/>
            </a:endParaRPr>
          </a:p>
          <a:p>
            <a:pPr marL="347980" indent="-340995">
              <a:lnSpc>
                <a:spcPct val="100000"/>
              </a:lnSpc>
              <a:buClr>
                <a:srgbClr val="F5BB24"/>
              </a:buClr>
              <a:buSzPct val="96666"/>
              <a:buFont typeface="Wingdings"/>
              <a:buChar char=""/>
              <a:tabLst>
                <a:tab pos="347980" algn="l"/>
              </a:tabLst>
            </a:pPr>
            <a:r>
              <a:rPr sz="3000" spc="-70" dirty="0">
                <a:solidFill>
                  <a:srgbClr val="0B3D29"/>
                </a:solidFill>
                <a:latin typeface="Arial"/>
                <a:cs typeface="Arial"/>
              </a:rPr>
              <a:t>Math,</a:t>
            </a:r>
            <a:r>
              <a:rPr sz="3000" spc="-15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240" dirty="0">
                <a:solidFill>
                  <a:srgbClr val="0B3D29"/>
                </a:solidFill>
                <a:latin typeface="Arial"/>
                <a:cs typeface="Arial"/>
              </a:rPr>
              <a:t>Science</a:t>
            </a:r>
            <a:r>
              <a:rPr sz="3000" spc="-17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30" dirty="0">
                <a:solidFill>
                  <a:srgbClr val="0B3D29"/>
                </a:solidFill>
                <a:latin typeface="Arial"/>
                <a:cs typeface="Arial"/>
              </a:rPr>
              <a:t>or</a:t>
            </a:r>
            <a:r>
              <a:rPr sz="3000" spc="-16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210" dirty="0">
                <a:solidFill>
                  <a:srgbClr val="0B3D29"/>
                </a:solidFill>
                <a:latin typeface="Arial"/>
                <a:cs typeface="Arial"/>
              </a:rPr>
              <a:t>Special</a:t>
            </a:r>
            <a:r>
              <a:rPr sz="3000" spc="-16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355" dirty="0">
                <a:solidFill>
                  <a:srgbClr val="0B3D29"/>
                </a:solidFill>
                <a:latin typeface="Arial"/>
                <a:cs typeface="Arial"/>
              </a:rPr>
              <a:t>Ed</a:t>
            </a:r>
            <a:r>
              <a:rPr sz="3000" spc="-15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265" dirty="0">
                <a:solidFill>
                  <a:srgbClr val="0B3D29"/>
                </a:solidFill>
                <a:latin typeface="Arial"/>
                <a:cs typeface="Arial"/>
              </a:rPr>
              <a:t>=</a:t>
            </a:r>
            <a:r>
              <a:rPr sz="3000" spc="-16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114" dirty="0">
                <a:solidFill>
                  <a:srgbClr val="0B3D29"/>
                </a:solidFill>
                <a:latin typeface="Arial"/>
                <a:cs typeface="Arial"/>
              </a:rPr>
              <a:t>up</a:t>
            </a:r>
            <a:r>
              <a:rPr sz="3000" spc="-16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B3D29"/>
                </a:solidFill>
                <a:latin typeface="Arial"/>
                <a:cs typeface="Arial"/>
              </a:rPr>
              <a:t>to</a:t>
            </a:r>
            <a:r>
              <a:rPr sz="3000" spc="-16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155" dirty="0">
                <a:solidFill>
                  <a:srgbClr val="0B3D29"/>
                </a:solidFill>
                <a:latin typeface="Arial"/>
                <a:cs typeface="Arial"/>
              </a:rPr>
              <a:t>$17,500</a:t>
            </a:r>
            <a:r>
              <a:rPr sz="3000" spc="-16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70" dirty="0">
                <a:solidFill>
                  <a:srgbClr val="0B3D29"/>
                </a:solidFill>
                <a:latin typeface="Arial"/>
                <a:cs typeface="Arial"/>
              </a:rPr>
              <a:t>forgiven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5BB24"/>
              </a:buClr>
              <a:buFont typeface="Wingdings"/>
              <a:buChar char=""/>
            </a:pPr>
            <a:endParaRPr sz="3000" dirty="0">
              <a:latin typeface="Arial"/>
              <a:cs typeface="Arial"/>
            </a:endParaRPr>
          </a:p>
          <a:p>
            <a:pPr marL="347980" indent="-340995">
              <a:lnSpc>
                <a:spcPct val="100000"/>
              </a:lnSpc>
              <a:buClr>
                <a:srgbClr val="F5BB24"/>
              </a:buClr>
              <a:buSzPct val="96666"/>
              <a:buFont typeface="Wingdings"/>
              <a:buChar char=""/>
              <a:tabLst>
                <a:tab pos="347980" algn="l"/>
              </a:tabLst>
            </a:pPr>
            <a:r>
              <a:rPr sz="3000" spc="-360" dirty="0">
                <a:solidFill>
                  <a:srgbClr val="0B3D29"/>
                </a:solidFill>
                <a:latin typeface="Arial"/>
                <a:cs typeface="Arial"/>
              </a:rPr>
              <a:t>ANY</a:t>
            </a:r>
            <a:r>
              <a:rPr sz="3000" spc="-16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60" dirty="0">
                <a:solidFill>
                  <a:srgbClr val="0B3D29"/>
                </a:solidFill>
                <a:latin typeface="Arial"/>
                <a:cs typeface="Arial"/>
              </a:rPr>
              <a:t>other</a:t>
            </a:r>
            <a:r>
              <a:rPr sz="3000" spc="-16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120" dirty="0">
                <a:solidFill>
                  <a:srgbClr val="0B3D29"/>
                </a:solidFill>
                <a:latin typeface="Arial"/>
                <a:cs typeface="Arial"/>
              </a:rPr>
              <a:t>subject</a:t>
            </a:r>
            <a:r>
              <a:rPr sz="3000" spc="-15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265" dirty="0">
                <a:solidFill>
                  <a:srgbClr val="0B3D29"/>
                </a:solidFill>
                <a:latin typeface="Arial"/>
                <a:cs typeface="Arial"/>
              </a:rPr>
              <a:t>=</a:t>
            </a:r>
            <a:r>
              <a:rPr sz="3000" spc="-15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114" dirty="0">
                <a:solidFill>
                  <a:srgbClr val="0B3D29"/>
                </a:solidFill>
                <a:latin typeface="Arial"/>
                <a:cs typeface="Arial"/>
              </a:rPr>
              <a:t>up</a:t>
            </a:r>
            <a:r>
              <a:rPr sz="3000" spc="-16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B3D29"/>
                </a:solidFill>
                <a:latin typeface="Arial"/>
                <a:cs typeface="Arial"/>
              </a:rPr>
              <a:t>to</a:t>
            </a:r>
            <a:r>
              <a:rPr sz="3000" spc="-16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155" dirty="0">
                <a:solidFill>
                  <a:srgbClr val="0B3D29"/>
                </a:solidFill>
                <a:latin typeface="Arial"/>
                <a:cs typeface="Arial"/>
              </a:rPr>
              <a:t>$5,000</a:t>
            </a:r>
            <a:r>
              <a:rPr sz="3000" spc="-16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0B3D29"/>
                </a:solidFill>
                <a:latin typeface="Arial"/>
                <a:cs typeface="Arial"/>
              </a:rPr>
              <a:t>forgiven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5BB24"/>
              </a:buClr>
              <a:buFont typeface="Wingdings"/>
              <a:buChar char=""/>
            </a:pPr>
            <a:endParaRPr sz="3000" dirty="0">
              <a:latin typeface="Arial"/>
              <a:cs typeface="Arial"/>
            </a:endParaRPr>
          </a:p>
          <a:p>
            <a:pPr marL="347980" indent="-340995">
              <a:lnSpc>
                <a:spcPct val="100000"/>
              </a:lnSpc>
              <a:spcBef>
                <a:spcPts val="5"/>
              </a:spcBef>
              <a:buClr>
                <a:srgbClr val="F5BB24"/>
              </a:buClr>
              <a:buSzPct val="96666"/>
              <a:buFont typeface="Wingdings"/>
              <a:buChar char=""/>
              <a:tabLst>
                <a:tab pos="347980" algn="l"/>
              </a:tabLst>
            </a:pPr>
            <a:r>
              <a:rPr sz="3000" spc="-50" dirty="0" err="1">
                <a:solidFill>
                  <a:srgbClr val="0B3D29"/>
                </a:solidFill>
                <a:latin typeface="Arial"/>
                <a:cs typeface="Arial"/>
              </a:rPr>
              <a:t>studentaid.gov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/>
          <p:nvPr/>
        </p:nvSpPr>
        <p:spPr>
          <a:xfrm>
            <a:off x="706807" y="471985"/>
            <a:ext cx="8398678" cy="4135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568" tIns="50270" rIns="100568" bIns="50270" anchor="t" anchorCtr="0">
            <a:spAutoFit/>
          </a:bodyPr>
          <a:lstStyle/>
          <a:p>
            <a:pPr algn="ctr" rtl="0">
              <a:buClr>
                <a:srgbClr val="000000"/>
              </a:buClr>
              <a:buSzPts val="2800"/>
            </a:pPr>
            <a:r>
              <a:rPr lang="en-US" sz="308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CSET Breakdown</a:t>
            </a:r>
            <a:endParaRPr sz="198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4325" indent="-314325" algn="l" rtl="0">
              <a:spcBef>
                <a:spcPts val="524"/>
              </a:spcBef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980" b="1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 Subtests &amp; times vary</a:t>
            </a:r>
            <a:endParaRPr sz="198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4325" indent="-314325" algn="l" rtl="0">
              <a:spcBef>
                <a:spcPts val="486"/>
              </a:spcBef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98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Subtest I ONLY = 180 min. (3 hrs.)</a:t>
            </a:r>
            <a:endParaRPr sz="198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>
              <a:spcBef>
                <a:spcPts val="486"/>
              </a:spcBef>
              <a:buClr>
                <a:srgbClr val="000000"/>
              </a:buClr>
              <a:buSzPts val="1800"/>
            </a:pPr>
            <a:r>
              <a:rPr lang="en-US" sz="198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(52 Multiple Choice; 4 Constructed Responses)</a:t>
            </a:r>
            <a:endParaRPr sz="198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4325" indent="-314325" algn="l" rtl="0">
              <a:spcBef>
                <a:spcPts val="486"/>
              </a:spcBef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98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Subtest II ONLY = 180 min. (3 hrs.)</a:t>
            </a:r>
            <a:endParaRPr sz="198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>
              <a:spcBef>
                <a:spcPts val="486"/>
              </a:spcBef>
              <a:buClr>
                <a:srgbClr val="000000"/>
              </a:buClr>
              <a:buSzPts val="1800"/>
            </a:pPr>
            <a:r>
              <a:rPr lang="en-US" sz="198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(52 Multiple Choice; 4 Constructed Responses)</a:t>
            </a:r>
            <a:endParaRPr sz="198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4325" indent="-314325" algn="l" rtl="0">
              <a:spcBef>
                <a:spcPts val="486"/>
              </a:spcBef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98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Subtest III ONLY= 135 min. (2.25 hrs.)</a:t>
            </a:r>
            <a:endParaRPr sz="198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>
              <a:spcBef>
                <a:spcPts val="486"/>
              </a:spcBef>
              <a:buClr>
                <a:srgbClr val="000000"/>
              </a:buClr>
              <a:buSzPts val="1800"/>
            </a:pPr>
            <a:r>
              <a:rPr lang="en-US" sz="198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(39 Multiple Choice; 3 Constructed Responses)</a:t>
            </a:r>
            <a:endParaRPr sz="198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4325" indent="-314325" algn="l" rtl="0">
              <a:spcBef>
                <a:spcPts val="486"/>
              </a:spcBef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98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All Subtests Taken Together= 300 min. (5 hrs.)</a:t>
            </a:r>
            <a:endParaRPr sz="198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>
              <a:buClr>
                <a:srgbClr val="000000"/>
              </a:buClr>
              <a:buSzPts val="1800"/>
            </a:pPr>
            <a:br>
              <a:rPr lang="en-US" sz="198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98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4500" y="3886200"/>
            <a:ext cx="6629400" cy="341421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B6A7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B6A7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B6A7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B6A7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B6A7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B6A77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B6A77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B6A77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B6A77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rtl="0"/>
            <a:fld id="{00000000-1234-1234-1234-123412341234}" type="slidenum">
              <a:rPr lang="en-US" smtClean="0"/>
              <a:pPr algn="r" rtl="0"/>
              <a:t>3</a:t>
            </a:fld>
            <a:endParaRPr sz="242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3564E-AD4F-17BB-7425-727480263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725464"/>
            <a:ext cx="9230027" cy="492443"/>
          </a:xfrm>
        </p:spPr>
        <p:txBody>
          <a:bodyPr/>
          <a:lstStyle/>
          <a:p>
            <a:r>
              <a:rPr lang="en-US" sz="3200" dirty="0"/>
              <a:t>State and Federal Financial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4F63F-4882-5443-0BD0-1596ABBA2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1" y="1374702"/>
            <a:ext cx="8458200" cy="3077766"/>
          </a:xfrm>
        </p:spPr>
        <p:txBody>
          <a:bodyPr/>
          <a:lstStyle/>
          <a:p>
            <a:r>
              <a:rPr lang="en-US" dirty="0"/>
              <a:t>You may qualify for public resources such as: </a:t>
            </a:r>
          </a:p>
          <a:p>
            <a:endParaRPr lang="en-US" dirty="0"/>
          </a:p>
          <a:p>
            <a:r>
              <a:rPr lang="en-US" dirty="0"/>
              <a:t>• CalFresh and WIC </a:t>
            </a:r>
          </a:p>
          <a:p>
            <a:r>
              <a:rPr lang="en-US" dirty="0"/>
              <a:t>• Medi-Cal </a:t>
            </a:r>
          </a:p>
          <a:p>
            <a:r>
              <a:rPr lang="en-US" dirty="0"/>
              <a:t>• Utility discounts (see the CARE/FERA Program and LIHEAP) </a:t>
            </a:r>
          </a:p>
          <a:p>
            <a:r>
              <a:rPr lang="en-US" dirty="0"/>
              <a:t>• Childcare and Family Care </a:t>
            </a:r>
          </a:p>
          <a:p>
            <a:r>
              <a:rPr lang="en-US" dirty="0"/>
              <a:t>• Public transportation discount</a:t>
            </a:r>
          </a:p>
        </p:txBody>
      </p:sp>
    </p:spTree>
    <p:extLst>
      <p:ext uri="{BB962C8B-B14F-4D97-AF65-F5344CB8AC3E}">
        <p14:creationId xmlns:p14="http://schemas.microsoft.com/office/powerpoint/2010/main" val="3533116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2D88B-7725-EC89-BB56-D9A9694DE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964" y="2590800"/>
            <a:ext cx="9468457" cy="666115"/>
          </a:xfrm>
        </p:spPr>
        <p:txBody>
          <a:bodyPr/>
          <a:lstStyle/>
          <a:p>
            <a:r>
              <a:rPr lang="en-US" dirty="0"/>
              <a:t>Program Costs</a:t>
            </a:r>
          </a:p>
        </p:txBody>
      </p:sp>
    </p:spTree>
    <p:extLst>
      <p:ext uri="{BB962C8B-B14F-4D97-AF65-F5344CB8AC3E}">
        <p14:creationId xmlns:p14="http://schemas.microsoft.com/office/powerpoint/2010/main" val="3307547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2663" y="468676"/>
            <a:ext cx="4906537" cy="6525999"/>
            <a:chOff x="0" y="0"/>
            <a:chExt cx="8920975" cy="9878513"/>
          </a:xfrm>
        </p:grpSpPr>
        <p:sp>
          <p:nvSpPr>
            <p:cNvPr id="3" name="object 3"/>
            <p:cNvSpPr/>
            <p:nvPr/>
          </p:nvSpPr>
          <p:spPr>
            <a:xfrm>
              <a:off x="436742" y="2546840"/>
              <a:ext cx="8484233" cy="7331673"/>
            </a:xfrm>
            <a:custGeom>
              <a:avLst/>
              <a:gdLst/>
              <a:ahLst/>
              <a:cxnLst/>
              <a:rect l="l" t="t" r="r" b="b"/>
              <a:pathLst>
                <a:path w="7708900" h="7010400">
                  <a:moveTo>
                    <a:pt x="7515522" y="7010338"/>
                  </a:moveTo>
                  <a:lnTo>
                    <a:pt x="192961" y="7010338"/>
                  </a:lnTo>
                  <a:lnTo>
                    <a:pt x="158276" y="7005317"/>
                  </a:lnTo>
                  <a:lnTo>
                    <a:pt x="95570" y="6967789"/>
                  </a:lnTo>
                  <a:lnTo>
                    <a:pt x="68639" y="6937042"/>
                  </a:lnTo>
                  <a:lnTo>
                    <a:pt x="45382" y="6899481"/>
                  </a:lnTo>
                  <a:lnTo>
                    <a:pt x="26344" y="6855985"/>
                  </a:lnTo>
                  <a:lnTo>
                    <a:pt x="12072" y="6807435"/>
                  </a:lnTo>
                  <a:lnTo>
                    <a:pt x="3108" y="6754710"/>
                  </a:lnTo>
                  <a:lnTo>
                    <a:pt x="0" y="6698692"/>
                  </a:lnTo>
                  <a:lnTo>
                    <a:pt x="0" y="311646"/>
                  </a:lnTo>
                  <a:lnTo>
                    <a:pt x="3108" y="255627"/>
                  </a:lnTo>
                  <a:lnTo>
                    <a:pt x="12072" y="202903"/>
                  </a:lnTo>
                  <a:lnTo>
                    <a:pt x="26344" y="154352"/>
                  </a:lnTo>
                  <a:lnTo>
                    <a:pt x="45382" y="110856"/>
                  </a:lnTo>
                  <a:lnTo>
                    <a:pt x="68639" y="73295"/>
                  </a:lnTo>
                  <a:lnTo>
                    <a:pt x="95570" y="42549"/>
                  </a:lnTo>
                  <a:lnTo>
                    <a:pt x="158276" y="5021"/>
                  </a:lnTo>
                  <a:lnTo>
                    <a:pt x="192961" y="0"/>
                  </a:lnTo>
                  <a:lnTo>
                    <a:pt x="7515522" y="0"/>
                  </a:lnTo>
                  <a:lnTo>
                    <a:pt x="7582852" y="19497"/>
                  </a:lnTo>
                  <a:lnTo>
                    <a:pt x="7639844" y="73295"/>
                  </a:lnTo>
                  <a:lnTo>
                    <a:pt x="7663101" y="110856"/>
                  </a:lnTo>
                  <a:lnTo>
                    <a:pt x="7682138" y="154352"/>
                  </a:lnTo>
                  <a:lnTo>
                    <a:pt x="7696411" y="202903"/>
                  </a:lnTo>
                  <a:lnTo>
                    <a:pt x="7705374" y="255627"/>
                  </a:lnTo>
                  <a:lnTo>
                    <a:pt x="7708483" y="311646"/>
                  </a:lnTo>
                  <a:lnTo>
                    <a:pt x="7708483" y="6698692"/>
                  </a:lnTo>
                  <a:lnTo>
                    <a:pt x="7706079" y="6747739"/>
                  </a:lnTo>
                  <a:lnTo>
                    <a:pt x="7699010" y="6795136"/>
                  </a:lnTo>
                  <a:lnTo>
                    <a:pt x="7687492" y="6840046"/>
                  </a:lnTo>
                  <a:lnTo>
                    <a:pt x="7671738" y="6881632"/>
                  </a:lnTo>
                  <a:lnTo>
                    <a:pt x="7651965" y="6919057"/>
                  </a:lnTo>
                  <a:lnTo>
                    <a:pt x="7622577" y="6957975"/>
                  </a:lnTo>
                  <a:lnTo>
                    <a:pt x="7589365" y="6986614"/>
                  </a:lnTo>
                  <a:lnTo>
                    <a:pt x="7553343" y="7004294"/>
                  </a:lnTo>
                  <a:lnTo>
                    <a:pt x="7515522" y="7010338"/>
                  </a:lnTo>
                  <a:close/>
                </a:path>
              </a:pathLst>
            </a:custGeom>
            <a:solidFill>
              <a:srgbClr val="D6D07A"/>
            </a:solidFill>
          </p:spPr>
          <p:txBody>
            <a:bodyPr wrap="square" lIns="0" tIns="0" rIns="0" bIns="0" rtlCol="0"/>
            <a:lstStyle/>
            <a:p>
              <a:endParaRPr sz="99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578285" cy="2748104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178978" y="1057276"/>
            <a:ext cx="4879421" cy="5256485"/>
            <a:chOff x="9416324" y="0"/>
            <a:chExt cx="8871675" cy="955724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75475" y="0"/>
              <a:ext cx="2412524" cy="281465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416324" y="1349318"/>
              <a:ext cx="8484235" cy="8207927"/>
            </a:xfrm>
            <a:custGeom>
              <a:avLst/>
              <a:gdLst/>
              <a:ahLst/>
              <a:cxnLst/>
              <a:rect l="l" t="t" r="r" b="b"/>
              <a:pathLst>
                <a:path w="8484235" h="7010400">
                  <a:moveTo>
                    <a:pt x="8265405" y="7010338"/>
                  </a:moveTo>
                  <a:lnTo>
                    <a:pt x="218632" y="7010338"/>
                  </a:lnTo>
                  <a:lnTo>
                    <a:pt x="175779" y="7004206"/>
                  </a:lnTo>
                  <a:lnTo>
                    <a:pt x="134963" y="6986268"/>
                  </a:lnTo>
                  <a:lnTo>
                    <a:pt x="97333" y="6957212"/>
                  </a:lnTo>
                  <a:lnTo>
                    <a:pt x="64035" y="6917725"/>
                  </a:lnTo>
                  <a:lnTo>
                    <a:pt x="41631" y="6879749"/>
                  </a:lnTo>
                  <a:lnTo>
                    <a:pt x="23782" y="6837553"/>
                  </a:lnTo>
                  <a:lnTo>
                    <a:pt x="10732" y="6791986"/>
                  </a:lnTo>
                  <a:lnTo>
                    <a:pt x="2723" y="6743897"/>
                  </a:lnTo>
                  <a:lnTo>
                    <a:pt x="0" y="6694135"/>
                  </a:lnTo>
                  <a:lnTo>
                    <a:pt x="0" y="316203"/>
                  </a:lnTo>
                  <a:lnTo>
                    <a:pt x="2723" y="266438"/>
                  </a:lnTo>
                  <a:lnTo>
                    <a:pt x="10732" y="218347"/>
                  </a:lnTo>
                  <a:lnTo>
                    <a:pt x="23782" y="172780"/>
                  </a:lnTo>
                  <a:lnTo>
                    <a:pt x="41631" y="130585"/>
                  </a:lnTo>
                  <a:lnTo>
                    <a:pt x="64035" y="92612"/>
                  </a:lnTo>
                  <a:lnTo>
                    <a:pt x="97333" y="53125"/>
                  </a:lnTo>
                  <a:lnTo>
                    <a:pt x="134963" y="24069"/>
                  </a:lnTo>
                  <a:lnTo>
                    <a:pt x="175779" y="6131"/>
                  </a:lnTo>
                  <a:lnTo>
                    <a:pt x="218632" y="0"/>
                  </a:lnTo>
                  <a:lnTo>
                    <a:pt x="8265405" y="0"/>
                  </a:lnTo>
                  <a:lnTo>
                    <a:pt x="8308256" y="6131"/>
                  </a:lnTo>
                  <a:lnTo>
                    <a:pt x="8349070" y="24069"/>
                  </a:lnTo>
                  <a:lnTo>
                    <a:pt x="8386700" y="53125"/>
                  </a:lnTo>
                  <a:lnTo>
                    <a:pt x="8419999" y="92612"/>
                  </a:lnTo>
                  <a:lnTo>
                    <a:pt x="8442404" y="130585"/>
                  </a:lnTo>
                  <a:lnTo>
                    <a:pt x="8460254" y="172780"/>
                  </a:lnTo>
                  <a:lnTo>
                    <a:pt x="8473305" y="218347"/>
                  </a:lnTo>
                  <a:lnTo>
                    <a:pt x="8481314" y="266438"/>
                  </a:lnTo>
                  <a:lnTo>
                    <a:pt x="8484038" y="316203"/>
                  </a:lnTo>
                  <a:lnTo>
                    <a:pt x="8484038" y="6694135"/>
                  </a:lnTo>
                  <a:lnTo>
                    <a:pt x="8481314" y="6743897"/>
                  </a:lnTo>
                  <a:lnTo>
                    <a:pt x="8473305" y="6791986"/>
                  </a:lnTo>
                  <a:lnTo>
                    <a:pt x="8460254" y="6837553"/>
                  </a:lnTo>
                  <a:lnTo>
                    <a:pt x="8442404" y="6879749"/>
                  </a:lnTo>
                  <a:lnTo>
                    <a:pt x="8419999" y="6917725"/>
                  </a:lnTo>
                  <a:lnTo>
                    <a:pt x="8386700" y="6957212"/>
                  </a:lnTo>
                  <a:lnTo>
                    <a:pt x="8349070" y="6986268"/>
                  </a:lnTo>
                  <a:lnTo>
                    <a:pt x="8308256" y="7004206"/>
                  </a:lnTo>
                  <a:lnTo>
                    <a:pt x="8265405" y="7010338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 sz="990"/>
            </a:p>
          </p:txBody>
        </p:sp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03686" y="3435075"/>
            <a:ext cx="343963" cy="56915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89850" y="3447100"/>
            <a:ext cx="343963" cy="56915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03686" y="4548682"/>
            <a:ext cx="343963" cy="56915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68581" y="4556780"/>
            <a:ext cx="343963" cy="56915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53029" y="5564640"/>
            <a:ext cx="343963" cy="569153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62794" y="233671"/>
            <a:ext cx="7419301" cy="1090752"/>
          </a:xfrm>
          <a:prstGeom prst="rect">
            <a:avLst/>
          </a:prstGeom>
        </p:spPr>
        <p:txBody>
          <a:bodyPr vert="horz" wrap="square" lIns="0" tIns="409643" rIns="0" bIns="0" rtlCol="0" anchor="ctr">
            <a:spAutoFit/>
          </a:bodyPr>
          <a:lstStyle/>
          <a:p>
            <a:pPr marL="3197384">
              <a:spcBef>
                <a:spcPts val="75"/>
              </a:spcBef>
            </a:pPr>
            <a:r>
              <a:rPr sz="4400" spc="259" dirty="0">
                <a:latin typeface="Avenir Book" panose="02000503020000020003" pitchFamily="2" charset="0"/>
                <a:cs typeface="Times New Roman"/>
              </a:rPr>
              <a:t>Program</a:t>
            </a:r>
            <a:r>
              <a:rPr sz="4400" spc="-99" dirty="0">
                <a:latin typeface="Avenir Book" panose="02000503020000020003" pitchFamily="2" charset="0"/>
                <a:cs typeface="Times New Roman"/>
              </a:rPr>
              <a:t> </a:t>
            </a:r>
            <a:r>
              <a:rPr sz="4400" spc="168" dirty="0">
                <a:latin typeface="Avenir Book" panose="02000503020000020003" pitchFamily="2" charset="0"/>
                <a:cs typeface="Times New Roman"/>
              </a:rPr>
              <a:t>Costs</a:t>
            </a:r>
            <a:endParaRPr sz="4400" dirty="0">
              <a:latin typeface="Avenir Book" panose="02000503020000020003" pitchFamily="2" charset="0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2184" y="2218250"/>
            <a:ext cx="3949548" cy="4095511"/>
          </a:xfrm>
          <a:prstGeom prst="rect">
            <a:avLst/>
          </a:prstGeom>
        </p:spPr>
        <p:txBody>
          <a:bodyPr vert="horz" wrap="square" lIns="0" tIns="8032" rIns="0" bIns="0" rtlCol="0">
            <a:spAutoFit/>
          </a:bodyPr>
          <a:lstStyle/>
          <a:p>
            <a:pPr marL="368459">
              <a:spcBef>
                <a:spcPts val="63"/>
              </a:spcBef>
            </a:pPr>
            <a:r>
              <a:rPr sz="2400" spc="-6" dirty="0">
                <a:solidFill>
                  <a:srgbClr val="004B34"/>
                </a:solidFill>
                <a:latin typeface="Arial"/>
                <a:cs typeface="Arial"/>
              </a:rPr>
              <a:t>2024-</a:t>
            </a:r>
            <a:r>
              <a:rPr sz="2400" dirty="0">
                <a:solidFill>
                  <a:srgbClr val="004B34"/>
                </a:solidFill>
                <a:latin typeface="Arial"/>
                <a:cs typeface="Arial"/>
              </a:rPr>
              <a:t>2025</a:t>
            </a:r>
            <a:r>
              <a:rPr sz="2400" spc="-31" dirty="0">
                <a:solidFill>
                  <a:srgbClr val="004B34"/>
                </a:solidFill>
                <a:latin typeface="Arial"/>
                <a:cs typeface="Arial"/>
              </a:rPr>
              <a:t> </a:t>
            </a:r>
            <a:r>
              <a:rPr sz="2400" spc="-6" dirty="0">
                <a:solidFill>
                  <a:srgbClr val="004B34"/>
                </a:solidFill>
                <a:latin typeface="Arial"/>
                <a:cs typeface="Arial"/>
              </a:rPr>
              <a:t>Tuition/Fees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7"/>
              </a:spcBef>
            </a:pPr>
            <a:endParaRPr dirty="0">
              <a:latin typeface="Arial"/>
              <a:cs typeface="Arial"/>
            </a:endParaRPr>
          </a:p>
          <a:p>
            <a:pPr marL="6985" marR="2794">
              <a:lnSpc>
                <a:spcPct val="140000"/>
              </a:lnSpc>
            </a:pPr>
            <a:r>
              <a:rPr sz="1760" b="1" spc="-105" dirty="0">
                <a:latin typeface="Arial"/>
                <a:cs typeface="Arial"/>
              </a:rPr>
              <a:t>Credential</a:t>
            </a:r>
            <a:r>
              <a:rPr sz="1760" b="1" spc="-75" dirty="0">
                <a:latin typeface="Arial"/>
                <a:cs typeface="Arial"/>
              </a:rPr>
              <a:t> </a:t>
            </a:r>
            <a:r>
              <a:rPr sz="1760" spc="-28" dirty="0">
                <a:latin typeface="Arial"/>
                <a:cs typeface="Arial"/>
              </a:rPr>
              <a:t>(first</a:t>
            </a:r>
            <a:r>
              <a:rPr sz="1760" spc="-80" dirty="0">
                <a:latin typeface="Arial"/>
                <a:cs typeface="Arial"/>
              </a:rPr>
              <a:t> </a:t>
            </a:r>
            <a:r>
              <a:rPr sz="1760" spc="-91" dirty="0">
                <a:latin typeface="Arial"/>
                <a:cs typeface="Arial"/>
              </a:rPr>
              <a:t>1</a:t>
            </a:r>
            <a:r>
              <a:rPr sz="1760" spc="-212" dirty="0">
                <a:latin typeface="Arial"/>
                <a:cs typeface="Arial"/>
              </a:rPr>
              <a:t> </a:t>
            </a:r>
            <a:r>
              <a:rPr sz="1760" spc="-6" dirty="0">
                <a:latin typeface="Arial"/>
                <a:cs typeface="Arial"/>
              </a:rPr>
              <a:t>or</a:t>
            </a:r>
            <a:r>
              <a:rPr sz="1760" spc="-80" dirty="0">
                <a:latin typeface="Arial"/>
                <a:cs typeface="Arial"/>
              </a:rPr>
              <a:t> </a:t>
            </a:r>
            <a:r>
              <a:rPr sz="1760" spc="-91" dirty="0">
                <a:latin typeface="Arial"/>
                <a:cs typeface="Arial"/>
              </a:rPr>
              <a:t>2</a:t>
            </a:r>
            <a:r>
              <a:rPr sz="1760" spc="-80" dirty="0">
                <a:latin typeface="Arial"/>
                <a:cs typeface="Arial"/>
              </a:rPr>
              <a:t> </a:t>
            </a:r>
            <a:r>
              <a:rPr sz="1760" spc="-110" dirty="0">
                <a:latin typeface="Arial"/>
                <a:cs typeface="Arial"/>
              </a:rPr>
              <a:t>years)</a:t>
            </a:r>
            <a:r>
              <a:rPr sz="1760" spc="-83" dirty="0">
                <a:latin typeface="Arial"/>
                <a:cs typeface="Arial"/>
              </a:rPr>
              <a:t> </a:t>
            </a:r>
            <a:endParaRPr lang="en-US" sz="1760" spc="-83" dirty="0">
              <a:latin typeface="Arial"/>
              <a:cs typeface="Arial"/>
            </a:endParaRPr>
          </a:p>
          <a:p>
            <a:pPr marL="6985" marR="2794">
              <a:lnSpc>
                <a:spcPct val="140000"/>
              </a:lnSpc>
            </a:pPr>
            <a:r>
              <a:rPr sz="1760" spc="-47" dirty="0">
                <a:latin typeface="Arial"/>
                <a:cs typeface="Arial"/>
              </a:rPr>
              <a:t>Full-</a:t>
            </a:r>
            <a:r>
              <a:rPr sz="1760" spc="-11" dirty="0">
                <a:latin typeface="Arial"/>
                <a:cs typeface="Arial"/>
              </a:rPr>
              <a:t>time </a:t>
            </a:r>
            <a:r>
              <a:rPr sz="1760" spc="-97" dirty="0">
                <a:latin typeface="Arial"/>
                <a:cs typeface="Arial"/>
              </a:rPr>
              <a:t>(&gt;6.1</a:t>
            </a:r>
            <a:r>
              <a:rPr sz="1760" spc="-72" dirty="0">
                <a:latin typeface="Arial"/>
                <a:cs typeface="Arial"/>
              </a:rPr>
              <a:t> </a:t>
            </a:r>
            <a:r>
              <a:rPr sz="1760" spc="-47" dirty="0">
                <a:latin typeface="Arial"/>
                <a:cs typeface="Arial"/>
              </a:rPr>
              <a:t>units):</a:t>
            </a:r>
            <a:r>
              <a:rPr sz="1760" spc="-55" dirty="0">
                <a:latin typeface="Arial"/>
                <a:cs typeface="Arial"/>
              </a:rPr>
              <a:t> </a:t>
            </a:r>
            <a:r>
              <a:rPr sz="1760" b="1" spc="-53" dirty="0">
                <a:latin typeface="Arial"/>
                <a:cs typeface="Arial"/>
              </a:rPr>
              <a:t>$4,498/semester</a:t>
            </a:r>
            <a:endParaRPr sz="1760" dirty="0">
              <a:latin typeface="Arial"/>
              <a:cs typeface="Arial"/>
            </a:endParaRPr>
          </a:p>
          <a:p>
            <a:pPr marL="13272" marR="171133">
              <a:lnSpc>
                <a:spcPct val="140000"/>
              </a:lnSpc>
            </a:pPr>
            <a:endParaRPr lang="en-US" sz="1760" dirty="0">
              <a:latin typeface="Arial"/>
              <a:cs typeface="Arial"/>
            </a:endParaRPr>
          </a:p>
          <a:p>
            <a:pPr marL="13272" marR="171133">
              <a:lnSpc>
                <a:spcPct val="140000"/>
              </a:lnSpc>
            </a:pPr>
            <a:r>
              <a:rPr sz="1760" b="1" spc="-83" dirty="0">
                <a:latin typeface="Arial"/>
                <a:cs typeface="Arial"/>
              </a:rPr>
              <a:t>Master</a:t>
            </a:r>
            <a:r>
              <a:rPr sz="1760" b="1" spc="-77" dirty="0">
                <a:latin typeface="Arial"/>
                <a:cs typeface="Arial"/>
              </a:rPr>
              <a:t> </a:t>
            </a:r>
            <a:r>
              <a:rPr sz="1760" b="1" spc="-88" dirty="0">
                <a:latin typeface="Arial"/>
                <a:cs typeface="Arial"/>
              </a:rPr>
              <a:t>of</a:t>
            </a:r>
            <a:r>
              <a:rPr sz="1760" b="1" spc="-77" dirty="0">
                <a:latin typeface="Arial"/>
                <a:cs typeface="Arial"/>
              </a:rPr>
              <a:t> </a:t>
            </a:r>
            <a:r>
              <a:rPr sz="1760" b="1" spc="-138" dirty="0">
                <a:latin typeface="Arial"/>
                <a:cs typeface="Arial"/>
              </a:rPr>
              <a:t>Arts</a:t>
            </a:r>
            <a:r>
              <a:rPr sz="1760" b="1" spc="-75" dirty="0">
                <a:latin typeface="Arial"/>
                <a:cs typeface="Arial"/>
              </a:rPr>
              <a:t> </a:t>
            </a:r>
            <a:r>
              <a:rPr sz="1760" b="1" spc="-99" dirty="0">
                <a:latin typeface="Arial"/>
                <a:cs typeface="Arial"/>
              </a:rPr>
              <a:t>in</a:t>
            </a:r>
            <a:r>
              <a:rPr sz="1760" b="1" spc="-77" dirty="0">
                <a:latin typeface="Arial"/>
                <a:cs typeface="Arial"/>
              </a:rPr>
              <a:t> </a:t>
            </a:r>
            <a:r>
              <a:rPr sz="1760" b="1" spc="-174" dirty="0">
                <a:latin typeface="Arial"/>
                <a:cs typeface="Arial"/>
              </a:rPr>
              <a:t>Teaching</a:t>
            </a:r>
            <a:r>
              <a:rPr sz="1760" b="1" spc="-75" dirty="0">
                <a:latin typeface="Arial"/>
                <a:cs typeface="Arial"/>
              </a:rPr>
              <a:t> </a:t>
            </a:r>
            <a:r>
              <a:rPr sz="1760" b="1" spc="-124" dirty="0">
                <a:latin typeface="Arial"/>
                <a:cs typeface="Arial"/>
              </a:rPr>
              <a:t>(MAT)</a:t>
            </a:r>
            <a:r>
              <a:rPr sz="1760" b="1" spc="-58" dirty="0">
                <a:latin typeface="Arial"/>
                <a:cs typeface="Arial"/>
              </a:rPr>
              <a:t> </a:t>
            </a:r>
            <a:r>
              <a:rPr sz="1760" spc="-14" dirty="0">
                <a:latin typeface="Arial"/>
                <a:cs typeface="Arial"/>
              </a:rPr>
              <a:t>(3 </a:t>
            </a:r>
            <a:r>
              <a:rPr sz="1760" spc="-102" dirty="0">
                <a:latin typeface="Arial"/>
                <a:cs typeface="Arial"/>
              </a:rPr>
              <a:t>semesters)</a:t>
            </a:r>
            <a:r>
              <a:rPr sz="1760" spc="-69" dirty="0">
                <a:latin typeface="Arial"/>
                <a:cs typeface="Arial"/>
              </a:rPr>
              <a:t> </a:t>
            </a:r>
            <a:r>
              <a:rPr sz="1760" spc="-33" dirty="0">
                <a:latin typeface="Arial"/>
                <a:cs typeface="Arial"/>
              </a:rPr>
              <a:t>part-</a:t>
            </a:r>
            <a:r>
              <a:rPr sz="1760" spc="-31" dirty="0">
                <a:latin typeface="Arial"/>
                <a:cs typeface="Arial"/>
              </a:rPr>
              <a:t>time</a:t>
            </a:r>
            <a:r>
              <a:rPr sz="1760" spc="-66" dirty="0">
                <a:latin typeface="Arial"/>
                <a:cs typeface="Arial"/>
              </a:rPr>
              <a:t> </a:t>
            </a:r>
            <a:r>
              <a:rPr sz="1760" spc="-97" dirty="0">
                <a:latin typeface="Arial"/>
                <a:cs typeface="Arial"/>
              </a:rPr>
              <a:t>(&gt;6.1</a:t>
            </a:r>
            <a:r>
              <a:rPr sz="1760" spc="-66" dirty="0">
                <a:latin typeface="Arial"/>
                <a:cs typeface="Arial"/>
              </a:rPr>
              <a:t> </a:t>
            </a:r>
            <a:r>
              <a:rPr sz="1760" spc="-6" dirty="0">
                <a:latin typeface="Arial"/>
                <a:cs typeface="Arial"/>
              </a:rPr>
              <a:t>units):</a:t>
            </a:r>
            <a:endParaRPr sz="1760" dirty="0">
              <a:latin typeface="Arial"/>
              <a:cs typeface="Arial"/>
            </a:endParaRPr>
          </a:p>
          <a:p>
            <a:pPr marL="13272">
              <a:spcBef>
                <a:spcPts val="845"/>
              </a:spcBef>
            </a:pPr>
            <a:r>
              <a:rPr sz="1760" b="1" spc="-58" dirty="0">
                <a:latin typeface="Arial"/>
                <a:cs typeface="Arial"/>
              </a:rPr>
              <a:t>$3,175/semester</a:t>
            </a:r>
            <a:endParaRPr sz="1760" dirty="0">
              <a:latin typeface="Arial"/>
              <a:cs typeface="Arial"/>
            </a:endParaRPr>
          </a:p>
          <a:p>
            <a:pPr>
              <a:spcBef>
                <a:spcPts val="418"/>
              </a:spcBef>
            </a:pPr>
            <a:endParaRPr sz="1760" dirty="0">
              <a:latin typeface="Arial"/>
              <a:cs typeface="Arial"/>
            </a:endParaRPr>
          </a:p>
          <a:p>
            <a:pPr marL="89059" algn="ctr">
              <a:spcBef>
                <a:spcPts val="3"/>
              </a:spcBef>
            </a:pPr>
            <a:r>
              <a:rPr sz="715" spc="-152" dirty="0">
                <a:latin typeface="Arial"/>
                <a:cs typeface="Arial"/>
              </a:rPr>
              <a:t>\</a:t>
            </a:r>
            <a:r>
              <a:rPr lang="en-US" sz="2000" spc="-152" dirty="0">
                <a:latin typeface="Arial"/>
                <a:cs typeface="Arial"/>
              </a:rPr>
              <a:t>+</a:t>
            </a:r>
            <a:r>
              <a:rPr sz="1760" b="1" spc="-152" dirty="0">
                <a:latin typeface="Arial"/>
                <a:cs typeface="Arial"/>
              </a:rPr>
              <a:t>Books</a:t>
            </a:r>
            <a:endParaRPr lang="en-US" sz="1760" b="1" spc="-88" dirty="0">
              <a:latin typeface="Arial"/>
              <a:cs typeface="Arial"/>
            </a:endParaRPr>
          </a:p>
          <a:p>
            <a:pPr marL="89059" algn="ctr">
              <a:spcBef>
                <a:spcPts val="3"/>
              </a:spcBef>
            </a:pPr>
            <a:r>
              <a:rPr lang="en-US" sz="1760" b="1" spc="-88" dirty="0">
                <a:latin typeface="Arial"/>
                <a:cs typeface="Arial"/>
              </a:rPr>
              <a:t>+</a:t>
            </a:r>
            <a:r>
              <a:rPr sz="1760" b="1" spc="-163" dirty="0" err="1">
                <a:latin typeface="Arial"/>
                <a:cs typeface="Arial"/>
              </a:rPr>
              <a:t>Taskstream</a:t>
            </a:r>
            <a:r>
              <a:rPr sz="1760" b="1" spc="-88" dirty="0">
                <a:latin typeface="Arial"/>
                <a:cs typeface="Arial"/>
              </a:rPr>
              <a:t> </a:t>
            </a:r>
            <a:r>
              <a:rPr sz="1760" b="1" spc="-152" dirty="0">
                <a:latin typeface="Arial"/>
                <a:cs typeface="Arial"/>
              </a:rPr>
              <a:t>account</a:t>
            </a:r>
            <a:endParaRPr lang="en-US" sz="1760" b="1" spc="-152" dirty="0">
              <a:latin typeface="Arial"/>
              <a:cs typeface="Arial"/>
            </a:endParaRPr>
          </a:p>
          <a:p>
            <a:pPr marL="89059" algn="ctr">
              <a:spcBef>
                <a:spcPts val="3"/>
              </a:spcBef>
            </a:pPr>
            <a:r>
              <a:rPr lang="en-US" sz="1760" b="1" spc="-152" dirty="0">
                <a:latin typeface="Arial"/>
                <a:cs typeface="Arial"/>
              </a:rPr>
              <a:t>+ Parking fees</a:t>
            </a:r>
            <a:endParaRPr sz="176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75134" y="2034482"/>
            <a:ext cx="4274820" cy="746774"/>
          </a:xfrm>
          <a:prstGeom prst="rect">
            <a:avLst/>
          </a:prstGeom>
        </p:spPr>
        <p:txBody>
          <a:bodyPr vert="horz" wrap="square" lIns="0" tIns="8032" rIns="0" bIns="0" rtlCol="0">
            <a:spAutoFit/>
          </a:bodyPr>
          <a:lstStyle/>
          <a:p>
            <a:pPr marL="6985" algn="ctr">
              <a:spcBef>
                <a:spcPts val="63"/>
              </a:spcBef>
            </a:pPr>
            <a:r>
              <a:rPr sz="2400" dirty="0">
                <a:solidFill>
                  <a:srgbClr val="004B34"/>
                </a:solidFill>
                <a:latin typeface="Arial"/>
                <a:cs typeface="Arial"/>
              </a:rPr>
              <a:t>With</a:t>
            </a:r>
            <a:r>
              <a:rPr sz="2400" spc="-31" dirty="0">
                <a:solidFill>
                  <a:srgbClr val="004B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4B34"/>
                </a:solidFill>
                <a:latin typeface="Arial"/>
                <a:cs typeface="Arial"/>
              </a:rPr>
              <a:t>Sac</a:t>
            </a:r>
            <a:r>
              <a:rPr sz="2400" spc="-31" dirty="0">
                <a:solidFill>
                  <a:srgbClr val="004B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4B34"/>
                </a:solidFill>
                <a:latin typeface="Arial"/>
                <a:cs typeface="Arial"/>
              </a:rPr>
              <a:t>State’s</a:t>
            </a:r>
            <a:r>
              <a:rPr sz="2400" spc="-61" dirty="0">
                <a:solidFill>
                  <a:srgbClr val="004B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4B34"/>
                </a:solidFill>
                <a:latin typeface="Arial"/>
                <a:cs typeface="Arial"/>
              </a:rPr>
              <a:t>Tuition/Fees</a:t>
            </a:r>
            <a:r>
              <a:rPr sz="2400" spc="-31" dirty="0">
                <a:solidFill>
                  <a:srgbClr val="004B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4B34"/>
                </a:solidFill>
                <a:latin typeface="Arial"/>
                <a:cs typeface="Arial"/>
              </a:rPr>
              <a:t>you</a:t>
            </a:r>
            <a:r>
              <a:rPr sz="2400" spc="-28" dirty="0">
                <a:solidFill>
                  <a:srgbClr val="004B34"/>
                </a:solidFill>
                <a:latin typeface="Arial"/>
                <a:cs typeface="Arial"/>
              </a:rPr>
              <a:t> </a:t>
            </a:r>
            <a:r>
              <a:rPr sz="2400" spc="-11" dirty="0">
                <a:solidFill>
                  <a:srgbClr val="004B34"/>
                </a:solidFill>
                <a:latin typeface="Arial"/>
                <a:cs typeface="Arial"/>
              </a:rPr>
              <a:t>get</a:t>
            </a:r>
            <a:r>
              <a:rPr spc="-11" dirty="0">
                <a:solidFill>
                  <a:srgbClr val="004B34"/>
                </a:solidFill>
                <a:latin typeface="Arial"/>
                <a:cs typeface="Arial"/>
              </a:rPr>
              <a:t>:</a:t>
            </a:r>
            <a:endParaRPr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99427" y="3184080"/>
            <a:ext cx="1659636" cy="901754"/>
          </a:xfrm>
          <a:prstGeom prst="rect">
            <a:avLst/>
          </a:prstGeom>
        </p:spPr>
        <p:txBody>
          <a:bodyPr vert="horz" wrap="square" lIns="0" tIns="6636" rIns="0" bIns="0" rtlCol="0">
            <a:spAutoFit/>
          </a:bodyPr>
          <a:lstStyle/>
          <a:p>
            <a:pPr marL="6985" marR="2794">
              <a:lnSpc>
                <a:spcPct val="140900"/>
              </a:lnSpc>
              <a:spcBef>
                <a:spcPts val="53"/>
              </a:spcBef>
            </a:pPr>
            <a:r>
              <a:rPr sz="1430" dirty="0">
                <a:solidFill>
                  <a:srgbClr val="004B34"/>
                </a:solidFill>
                <a:latin typeface="Arial"/>
                <a:cs typeface="Arial"/>
              </a:rPr>
              <a:t>free</a:t>
            </a:r>
            <a:r>
              <a:rPr sz="1430" spc="-17" dirty="0">
                <a:solidFill>
                  <a:srgbClr val="004B34"/>
                </a:solidFill>
                <a:latin typeface="Arial"/>
                <a:cs typeface="Arial"/>
              </a:rPr>
              <a:t> </a:t>
            </a:r>
            <a:r>
              <a:rPr sz="1430" dirty="0">
                <a:solidFill>
                  <a:srgbClr val="004B34"/>
                </a:solidFill>
                <a:latin typeface="Arial"/>
                <a:cs typeface="Arial"/>
              </a:rPr>
              <a:t>healthcare</a:t>
            </a:r>
            <a:r>
              <a:rPr sz="1430" spc="-17" dirty="0">
                <a:solidFill>
                  <a:srgbClr val="004B34"/>
                </a:solidFill>
                <a:latin typeface="Arial"/>
                <a:cs typeface="Arial"/>
              </a:rPr>
              <a:t> </a:t>
            </a:r>
            <a:r>
              <a:rPr sz="1430" spc="-14" dirty="0">
                <a:solidFill>
                  <a:srgbClr val="004B34"/>
                </a:solidFill>
                <a:latin typeface="Arial"/>
                <a:cs typeface="Arial"/>
              </a:rPr>
              <a:t>on </a:t>
            </a:r>
            <a:r>
              <a:rPr sz="1430" dirty="0">
                <a:solidFill>
                  <a:srgbClr val="004B34"/>
                </a:solidFill>
                <a:latin typeface="Arial"/>
                <a:cs typeface="Arial"/>
              </a:rPr>
              <a:t>campus for </a:t>
            </a:r>
            <a:r>
              <a:rPr sz="1430" spc="-6" dirty="0">
                <a:solidFill>
                  <a:srgbClr val="004B34"/>
                </a:solidFill>
                <a:latin typeface="Arial"/>
                <a:cs typeface="Arial"/>
              </a:rPr>
              <a:t>student, </a:t>
            </a:r>
            <a:r>
              <a:rPr sz="1430" dirty="0">
                <a:solidFill>
                  <a:srgbClr val="004B34"/>
                </a:solidFill>
                <a:latin typeface="Arial"/>
                <a:cs typeface="Arial"/>
              </a:rPr>
              <a:t>including</a:t>
            </a:r>
            <a:r>
              <a:rPr sz="1430" spc="-22" dirty="0">
                <a:solidFill>
                  <a:srgbClr val="004B34"/>
                </a:solidFill>
                <a:latin typeface="Arial"/>
                <a:cs typeface="Arial"/>
              </a:rPr>
              <a:t> </a:t>
            </a:r>
            <a:r>
              <a:rPr sz="1430" spc="-6" dirty="0">
                <a:solidFill>
                  <a:srgbClr val="004B34"/>
                </a:solidFill>
                <a:latin typeface="Arial"/>
                <a:cs typeface="Arial"/>
              </a:rPr>
              <a:t>counseling</a:t>
            </a:r>
            <a:endParaRPr sz="143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46255" y="3333307"/>
            <a:ext cx="1971167" cy="587629"/>
          </a:xfrm>
          <a:prstGeom prst="rect">
            <a:avLst/>
          </a:prstGeom>
        </p:spPr>
        <p:txBody>
          <a:bodyPr vert="horz" wrap="square" lIns="0" tIns="6636" rIns="0" bIns="0" rtlCol="0">
            <a:spAutoFit/>
          </a:bodyPr>
          <a:lstStyle/>
          <a:p>
            <a:pPr marL="6985" marR="2794">
              <a:lnSpc>
                <a:spcPct val="140000"/>
              </a:lnSpc>
              <a:spcBef>
                <a:spcPts val="53"/>
              </a:spcBef>
            </a:pPr>
            <a:r>
              <a:rPr sz="1430" dirty="0">
                <a:solidFill>
                  <a:srgbClr val="004B34"/>
                </a:solidFill>
                <a:latin typeface="Arial"/>
                <a:cs typeface="Arial"/>
              </a:rPr>
              <a:t>free</a:t>
            </a:r>
            <a:r>
              <a:rPr sz="1430" spc="-42" dirty="0">
                <a:solidFill>
                  <a:srgbClr val="004B34"/>
                </a:solidFill>
                <a:latin typeface="Arial"/>
                <a:cs typeface="Arial"/>
              </a:rPr>
              <a:t> </a:t>
            </a:r>
            <a:r>
              <a:rPr sz="1430" dirty="0">
                <a:solidFill>
                  <a:srgbClr val="004B34"/>
                </a:solidFill>
                <a:latin typeface="Arial"/>
                <a:cs typeface="Arial"/>
              </a:rPr>
              <a:t>gym</a:t>
            </a:r>
            <a:r>
              <a:rPr sz="1430" spc="-38" dirty="0">
                <a:solidFill>
                  <a:srgbClr val="004B34"/>
                </a:solidFill>
                <a:latin typeface="Arial"/>
                <a:cs typeface="Arial"/>
              </a:rPr>
              <a:t> </a:t>
            </a:r>
            <a:r>
              <a:rPr sz="1430" spc="-6" dirty="0">
                <a:solidFill>
                  <a:srgbClr val="004B34"/>
                </a:solidFill>
                <a:latin typeface="Arial"/>
                <a:cs typeface="Arial"/>
              </a:rPr>
              <a:t>membership</a:t>
            </a:r>
            <a:r>
              <a:rPr sz="1430" spc="-38" dirty="0">
                <a:solidFill>
                  <a:srgbClr val="004B34"/>
                </a:solidFill>
                <a:latin typeface="Arial"/>
                <a:cs typeface="Arial"/>
              </a:rPr>
              <a:t> </a:t>
            </a:r>
            <a:r>
              <a:rPr sz="1430" spc="-14" dirty="0">
                <a:solidFill>
                  <a:srgbClr val="004B34"/>
                </a:solidFill>
                <a:latin typeface="Arial"/>
                <a:cs typeface="Arial"/>
              </a:rPr>
              <a:t>at </a:t>
            </a:r>
            <a:r>
              <a:rPr sz="1430" dirty="0">
                <a:solidFill>
                  <a:srgbClr val="004B34"/>
                </a:solidFill>
                <a:latin typeface="Arial"/>
                <a:cs typeface="Arial"/>
              </a:rPr>
              <a:t>The</a:t>
            </a:r>
            <a:r>
              <a:rPr sz="1430" spc="-33" dirty="0">
                <a:solidFill>
                  <a:srgbClr val="004B34"/>
                </a:solidFill>
                <a:latin typeface="Arial"/>
                <a:cs typeface="Arial"/>
              </a:rPr>
              <a:t> </a:t>
            </a:r>
            <a:r>
              <a:rPr sz="1430" spc="-11" dirty="0">
                <a:solidFill>
                  <a:srgbClr val="004B34"/>
                </a:solidFill>
                <a:latin typeface="Arial"/>
                <a:cs typeface="Arial"/>
              </a:rPr>
              <a:t>WELL</a:t>
            </a:r>
            <a:endParaRPr sz="143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99428" y="4629257"/>
            <a:ext cx="1365219" cy="22711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985">
              <a:spcBef>
                <a:spcPts val="55"/>
              </a:spcBef>
            </a:pPr>
            <a:r>
              <a:rPr sz="1430" dirty="0">
                <a:solidFill>
                  <a:srgbClr val="004B34"/>
                </a:solidFill>
                <a:latin typeface="Arial"/>
                <a:cs typeface="Arial"/>
              </a:rPr>
              <a:t>free</a:t>
            </a:r>
            <a:r>
              <a:rPr sz="1430" spc="-77" dirty="0">
                <a:solidFill>
                  <a:srgbClr val="004B34"/>
                </a:solidFill>
                <a:latin typeface="Arial"/>
                <a:cs typeface="Arial"/>
              </a:rPr>
              <a:t> </a:t>
            </a:r>
            <a:r>
              <a:rPr sz="1430" spc="-6" dirty="0">
                <a:solidFill>
                  <a:srgbClr val="004B34"/>
                </a:solidFill>
                <a:latin typeface="Arial"/>
                <a:cs typeface="Arial"/>
              </a:rPr>
              <a:t>Transit</a:t>
            </a:r>
            <a:r>
              <a:rPr sz="1430" spc="-53" dirty="0">
                <a:solidFill>
                  <a:srgbClr val="004B34"/>
                </a:solidFill>
                <a:latin typeface="Arial"/>
                <a:cs typeface="Arial"/>
              </a:rPr>
              <a:t> </a:t>
            </a:r>
            <a:r>
              <a:rPr sz="1430" spc="-11" dirty="0">
                <a:solidFill>
                  <a:srgbClr val="004B34"/>
                </a:solidFill>
                <a:latin typeface="Arial"/>
                <a:cs typeface="Arial"/>
              </a:rPr>
              <a:t>Card</a:t>
            </a:r>
            <a:endParaRPr sz="143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56396" y="5385370"/>
            <a:ext cx="2816003" cy="587629"/>
          </a:xfrm>
          <a:prstGeom prst="rect">
            <a:avLst/>
          </a:prstGeom>
        </p:spPr>
        <p:txBody>
          <a:bodyPr vert="horz" wrap="square" lIns="0" tIns="6636" rIns="0" bIns="0" rtlCol="0">
            <a:spAutoFit/>
          </a:bodyPr>
          <a:lstStyle/>
          <a:p>
            <a:pPr marL="6985" marR="2794">
              <a:lnSpc>
                <a:spcPct val="140000"/>
              </a:lnSpc>
              <a:spcBef>
                <a:spcPts val="53"/>
              </a:spcBef>
            </a:pPr>
            <a:r>
              <a:rPr sz="1430" dirty="0">
                <a:solidFill>
                  <a:srgbClr val="004B34"/>
                </a:solidFill>
                <a:latin typeface="Arial"/>
                <a:cs typeface="Arial"/>
              </a:rPr>
              <a:t>access</a:t>
            </a:r>
            <a:r>
              <a:rPr sz="1430" spc="-44" dirty="0">
                <a:solidFill>
                  <a:srgbClr val="004B34"/>
                </a:solidFill>
                <a:latin typeface="Arial"/>
                <a:cs typeface="Arial"/>
              </a:rPr>
              <a:t> </a:t>
            </a:r>
            <a:r>
              <a:rPr sz="1430" dirty="0">
                <a:solidFill>
                  <a:srgbClr val="004B34"/>
                </a:solidFill>
                <a:latin typeface="Arial"/>
                <a:cs typeface="Arial"/>
              </a:rPr>
              <a:t>to</a:t>
            </a:r>
            <a:r>
              <a:rPr sz="1430" spc="-44" dirty="0">
                <a:solidFill>
                  <a:srgbClr val="004B34"/>
                </a:solidFill>
                <a:latin typeface="Arial"/>
                <a:cs typeface="Arial"/>
              </a:rPr>
              <a:t> </a:t>
            </a:r>
            <a:r>
              <a:rPr sz="1430" dirty="0">
                <a:solidFill>
                  <a:srgbClr val="004B34"/>
                </a:solidFill>
                <a:latin typeface="Arial"/>
                <a:cs typeface="Arial"/>
              </a:rPr>
              <a:t>Sac</a:t>
            </a:r>
            <a:r>
              <a:rPr sz="1430" spc="-44" dirty="0">
                <a:solidFill>
                  <a:srgbClr val="004B34"/>
                </a:solidFill>
                <a:latin typeface="Arial"/>
                <a:cs typeface="Arial"/>
              </a:rPr>
              <a:t> </a:t>
            </a:r>
            <a:r>
              <a:rPr sz="1430" dirty="0">
                <a:solidFill>
                  <a:srgbClr val="004B34"/>
                </a:solidFill>
                <a:latin typeface="Arial"/>
                <a:cs typeface="Arial"/>
              </a:rPr>
              <a:t>State’s</a:t>
            </a:r>
            <a:r>
              <a:rPr sz="1430" spc="-44" dirty="0">
                <a:solidFill>
                  <a:srgbClr val="004B34"/>
                </a:solidFill>
                <a:latin typeface="Arial"/>
                <a:cs typeface="Arial"/>
              </a:rPr>
              <a:t> </a:t>
            </a:r>
            <a:r>
              <a:rPr sz="1430" dirty="0">
                <a:solidFill>
                  <a:srgbClr val="004B34"/>
                </a:solidFill>
                <a:latin typeface="Arial"/>
                <a:cs typeface="Arial"/>
              </a:rPr>
              <a:t>weekly</a:t>
            </a:r>
            <a:r>
              <a:rPr sz="1430" spc="-44" dirty="0">
                <a:solidFill>
                  <a:srgbClr val="004B34"/>
                </a:solidFill>
                <a:latin typeface="Arial"/>
                <a:cs typeface="Arial"/>
              </a:rPr>
              <a:t> </a:t>
            </a:r>
            <a:r>
              <a:rPr sz="1430" spc="-11" dirty="0">
                <a:solidFill>
                  <a:srgbClr val="004B34"/>
                </a:solidFill>
                <a:latin typeface="Arial"/>
                <a:cs typeface="Arial"/>
              </a:rPr>
              <a:t>Food </a:t>
            </a:r>
            <a:r>
              <a:rPr sz="1430" dirty="0">
                <a:solidFill>
                  <a:srgbClr val="004B34"/>
                </a:solidFill>
                <a:latin typeface="Arial"/>
                <a:cs typeface="Arial"/>
              </a:rPr>
              <a:t>Pantry</a:t>
            </a:r>
            <a:r>
              <a:rPr sz="1430" spc="-44" dirty="0">
                <a:solidFill>
                  <a:srgbClr val="004B34"/>
                </a:solidFill>
                <a:latin typeface="Arial"/>
                <a:cs typeface="Arial"/>
              </a:rPr>
              <a:t> </a:t>
            </a:r>
            <a:r>
              <a:rPr sz="1430" dirty="0">
                <a:solidFill>
                  <a:srgbClr val="004B34"/>
                </a:solidFill>
                <a:latin typeface="Arial"/>
                <a:cs typeface="Arial"/>
              </a:rPr>
              <a:t>with</a:t>
            </a:r>
            <a:r>
              <a:rPr sz="1430" spc="-44" dirty="0">
                <a:solidFill>
                  <a:srgbClr val="004B34"/>
                </a:solidFill>
                <a:latin typeface="Arial"/>
                <a:cs typeface="Arial"/>
              </a:rPr>
              <a:t> </a:t>
            </a:r>
            <a:r>
              <a:rPr sz="1430" dirty="0">
                <a:solidFill>
                  <a:srgbClr val="004B34"/>
                </a:solidFill>
                <a:latin typeface="Arial"/>
                <a:cs typeface="Arial"/>
              </a:rPr>
              <a:t>groceries</a:t>
            </a:r>
            <a:r>
              <a:rPr sz="1430" spc="-44" dirty="0">
                <a:solidFill>
                  <a:srgbClr val="004B34"/>
                </a:solidFill>
                <a:latin typeface="Arial"/>
                <a:cs typeface="Arial"/>
              </a:rPr>
              <a:t> </a:t>
            </a:r>
            <a:r>
              <a:rPr sz="1430" dirty="0">
                <a:solidFill>
                  <a:srgbClr val="004B34"/>
                </a:solidFill>
                <a:latin typeface="Arial"/>
                <a:cs typeface="Arial"/>
              </a:rPr>
              <a:t>and</a:t>
            </a:r>
            <a:r>
              <a:rPr sz="1430" spc="-44" dirty="0">
                <a:solidFill>
                  <a:srgbClr val="004B34"/>
                </a:solidFill>
                <a:latin typeface="Arial"/>
                <a:cs typeface="Arial"/>
              </a:rPr>
              <a:t> </a:t>
            </a:r>
            <a:r>
              <a:rPr sz="1430" spc="-6" dirty="0">
                <a:solidFill>
                  <a:srgbClr val="004B34"/>
                </a:solidFill>
                <a:latin typeface="Arial"/>
                <a:cs typeface="Arial"/>
              </a:rPr>
              <a:t>toiletries</a:t>
            </a:r>
            <a:endParaRPr sz="143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31893" y="4359336"/>
            <a:ext cx="1416209" cy="587629"/>
          </a:xfrm>
          <a:prstGeom prst="rect">
            <a:avLst/>
          </a:prstGeom>
        </p:spPr>
        <p:txBody>
          <a:bodyPr vert="horz" wrap="square" lIns="0" tIns="6636" rIns="0" bIns="0" rtlCol="0">
            <a:spAutoFit/>
          </a:bodyPr>
          <a:lstStyle/>
          <a:p>
            <a:pPr marL="6985" marR="2794">
              <a:lnSpc>
                <a:spcPct val="140000"/>
              </a:lnSpc>
              <a:spcBef>
                <a:spcPts val="53"/>
              </a:spcBef>
            </a:pPr>
            <a:r>
              <a:rPr sz="1430" dirty="0">
                <a:solidFill>
                  <a:srgbClr val="004B34"/>
                </a:solidFill>
                <a:latin typeface="Arial"/>
                <a:cs typeface="Arial"/>
              </a:rPr>
              <a:t>CalFresh</a:t>
            </a:r>
            <a:r>
              <a:rPr sz="1430" spc="-61" dirty="0">
                <a:solidFill>
                  <a:srgbClr val="004B34"/>
                </a:solidFill>
                <a:latin typeface="Arial"/>
                <a:cs typeface="Arial"/>
              </a:rPr>
              <a:t> </a:t>
            </a:r>
            <a:r>
              <a:rPr sz="1430" dirty="0">
                <a:solidFill>
                  <a:srgbClr val="004B34"/>
                </a:solidFill>
                <a:latin typeface="Arial"/>
                <a:cs typeface="Arial"/>
              </a:rPr>
              <a:t>card</a:t>
            </a:r>
            <a:r>
              <a:rPr sz="1430" spc="-61" dirty="0">
                <a:solidFill>
                  <a:srgbClr val="004B34"/>
                </a:solidFill>
                <a:latin typeface="Arial"/>
                <a:cs typeface="Arial"/>
              </a:rPr>
              <a:t> </a:t>
            </a:r>
            <a:r>
              <a:rPr sz="1430" spc="-14" dirty="0">
                <a:solidFill>
                  <a:srgbClr val="004B34"/>
                </a:solidFill>
                <a:latin typeface="Arial"/>
                <a:cs typeface="Arial"/>
              </a:rPr>
              <a:t>for </a:t>
            </a:r>
            <a:r>
              <a:rPr sz="1430" dirty="0">
                <a:solidFill>
                  <a:srgbClr val="004B34"/>
                </a:solidFill>
                <a:latin typeface="Arial"/>
                <a:cs typeface="Arial"/>
              </a:rPr>
              <a:t>food</a:t>
            </a:r>
            <a:r>
              <a:rPr sz="1430" spc="-25" dirty="0">
                <a:solidFill>
                  <a:srgbClr val="004B34"/>
                </a:solidFill>
                <a:latin typeface="Arial"/>
                <a:cs typeface="Arial"/>
              </a:rPr>
              <a:t> </a:t>
            </a:r>
            <a:r>
              <a:rPr sz="1430" dirty="0">
                <a:solidFill>
                  <a:srgbClr val="004B34"/>
                </a:solidFill>
                <a:latin typeface="Arial"/>
                <a:cs typeface="Arial"/>
              </a:rPr>
              <a:t>(if</a:t>
            </a:r>
            <a:r>
              <a:rPr sz="1430" spc="-25" dirty="0">
                <a:solidFill>
                  <a:srgbClr val="004B34"/>
                </a:solidFill>
                <a:latin typeface="Arial"/>
                <a:cs typeface="Arial"/>
              </a:rPr>
              <a:t> </a:t>
            </a:r>
            <a:r>
              <a:rPr sz="1430" spc="-6" dirty="0">
                <a:solidFill>
                  <a:srgbClr val="004B34"/>
                </a:solidFill>
                <a:latin typeface="Arial"/>
                <a:cs typeface="Arial"/>
              </a:rPr>
              <a:t>eligible)</a:t>
            </a:r>
            <a:endParaRPr sz="1430">
              <a:latin typeface="Arial"/>
              <a:cs typeface="Arial"/>
            </a:endParaRPr>
          </a:p>
        </p:txBody>
      </p:sp>
      <p:pic>
        <p:nvPicPr>
          <p:cNvPr id="24" name="object 11">
            <a:extLst>
              <a:ext uri="{FF2B5EF4-FFF2-40B4-BE49-F238E27FC236}">
                <a16:creationId xmlns:a16="http://schemas.microsoft.com/office/drawing/2014/main" id="{4D5F0C55-6DB9-AB6D-F1D8-F91A07A1801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6335" y="2865922"/>
            <a:ext cx="343963" cy="569153"/>
          </a:xfrm>
          <a:prstGeom prst="rect">
            <a:avLst/>
          </a:prstGeom>
        </p:spPr>
      </p:pic>
      <p:pic>
        <p:nvPicPr>
          <p:cNvPr id="25" name="object 11">
            <a:extLst>
              <a:ext uri="{FF2B5EF4-FFF2-40B4-BE49-F238E27FC236}">
                <a16:creationId xmlns:a16="http://schemas.microsoft.com/office/drawing/2014/main" id="{0CB1E016-FF2F-1DCE-7557-7665821E4B8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3981" y="3932602"/>
            <a:ext cx="343963" cy="569153"/>
          </a:xfrm>
          <a:prstGeom prst="rect">
            <a:avLst/>
          </a:prstGeom>
        </p:spPr>
      </p:pic>
      <p:pic>
        <p:nvPicPr>
          <p:cNvPr id="26" name="object 11">
            <a:extLst>
              <a:ext uri="{FF2B5EF4-FFF2-40B4-BE49-F238E27FC236}">
                <a16:creationId xmlns:a16="http://schemas.microsoft.com/office/drawing/2014/main" id="{54B70804-6555-DC93-277D-0398A63CCF1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8357" y="5501251"/>
            <a:ext cx="343963" cy="56915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39021" y="1518477"/>
            <a:ext cx="7915909" cy="395160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495934" indent="-483234">
              <a:lnSpc>
                <a:spcPct val="100000"/>
              </a:lnSpc>
              <a:spcBef>
                <a:spcPts val="385"/>
              </a:spcBef>
              <a:buClr>
                <a:srgbClr val="DEA924"/>
              </a:buClr>
              <a:buAutoNum type="arabicPeriod"/>
              <a:tabLst>
                <a:tab pos="495934" algn="l"/>
              </a:tabLst>
            </a:pPr>
            <a:r>
              <a:rPr lang="en-US" sz="3000" spc="-229" dirty="0">
                <a:solidFill>
                  <a:srgbClr val="0B3D29"/>
                </a:solidFill>
                <a:latin typeface="Arial"/>
                <a:cs typeface="Arial"/>
              </a:rPr>
              <a:t>Complete your </a:t>
            </a:r>
            <a:r>
              <a:rPr sz="3000" spc="-340" dirty="0">
                <a:solidFill>
                  <a:srgbClr val="0B3D29"/>
                </a:solidFill>
                <a:latin typeface="Arial"/>
                <a:cs typeface="Arial"/>
              </a:rPr>
              <a:t>FAFSA/CADAA</a:t>
            </a:r>
            <a:endParaRPr sz="3000" dirty="0">
              <a:latin typeface="Arial"/>
              <a:cs typeface="Arial"/>
            </a:endParaRPr>
          </a:p>
          <a:p>
            <a:pPr marL="495934" marR="54610" indent="-483870">
              <a:lnSpc>
                <a:spcPct val="89000"/>
              </a:lnSpc>
              <a:spcBef>
                <a:spcPts val="685"/>
              </a:spcBef>
              <a:buClr>
                <a:srgbClr val="DEA924"/>
              </a:buClr>
              <a:buAutoNum type="arabicPeriod"/>
              <a:tabLst>
                <a:tab pos="495934" algn="l"/>
              </a:tabLst>
            </a:pPr>
            <a:r>
              <a:rPr sz="3000" spc="-265" dirty="0">
                <a:solidFill>
                  <a:srgbClr val="0B3D29"/>
                </a:solidFill>
                <a:latin typeface="Arial"/>
                <a:cs typeface="Arial"/>
              </a:rPr>
              <a:t>Check</a:t>
            </a:r>
            <a:r>
              <a:rPr sz="3000" spc="-15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110" dirty="0">
                <a:solidFill>
                  <a:srgbClr val="0B3D29"/>
                </a:solidFill>
                <a:latin typeface="Arial"/>
                <a:cs typeface="Arial"/>
              </a:rPr>
              <a:t>your</a:t>
            </a:r>
            <a:r>
              <a:rPr sz="3000" spc="-15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125" dirty="0">
                <a:solidFill>
                  <a:srgbClr val="0B3D29"/>
                </a:solidFill>
                <a:latin typeface="Arial"/>
                <a:cs typeface="Arial"/>
              </a:rPr>
              <a:t>email</a:t>
            </a:r>
            <a:r>
              <a:rPr sz="3000" spc="-15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90" dirty="0">
                <a:solidFill>
                  <a:srgbClr val="0B3D29"/>
                </a:solidFill>
                <a:latin typeface="Arial"/>
                <a:cs typeface="Arial"/>
              </a:rPr>
              <a:t>regularly!</a:t>
            </a:r>
            <a:r>
              <a:rPr sz="3000" spc="-14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335" dirty="0">
                <a:solidFill>
                  <a:srgbClr val="0B3D29"/>
                </a:solidFill>
                <a:latin typeface="Arial"/>
                <a:cs typeface="Arial"/>
              </a:rPr>
              <a:t>You</a:t>
            </a:r>
            <a:r>
              <a:rPr sz="3000" spc="-15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120" dirty="0">
                <a:solidFill>
                  <a:srgbClr val="0B3D29"/>
                </a:solidFill>
                <a:latin typeface="Arial"/>
                <a:cs typeface="Arial"/>
              </a:rPr>
              <a:t>must</a:t>
            </a:r>
            <a:r>
              <a:rPr sz="3000" spc="-15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0B3D29"/>
                </a:solidFill>
                <a:latin typeface="Arial"/>
                <a:cs typeface="Arial"/>
              </a:rPr>
              <a:t>be </a:t>
            </a:r>
            <a:r>
              <a:rPr sz="3000" b="1" spc="-175" dirty="0">
                <a:solidFill>
                  <a:srgbClr val="0B3D29"/>
                </a:solidFill>
                <a:latin typeface="Arial"/>
                <a:cs typeface="Arial"/>
              </a:rPr>
              <a:t>interviewed</a:t>
            </a:r>
            <a:r>
              <a:rPr sz="3000" b="1" spc="-14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B3D29"/>
                </a:solidFill>
                <a:latin typeface="Arial"/>
                <a:cs typeface="Arial"/>
              </a:rPr>
              <a:t>&amp;</a:t>
            </a:r>
            <a:r>
              <a:rPr sz="3000" spc="-14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b="1" spc="-229" dirty="0">
                <a:solidFill>
                  <a:srgbClr val="0B3D29"/>
                </a:solidFill>
                <a:latin typeface="Arial"/>
                <a:cs typeface="Arial"/>
              </a:rPr>
              <a:t>submit</a:t>
            </a:r>
            <a:r>
              <a:rPr sz="3000" b="1" spc="-12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b="1" spc="-185" dirty="0">
                <a:solidFill>
                  <a:srgbClr val="0B3D29"/>
                </a:solidFill>
                <a:latin typeface="Arial"/>
                <a:cs typeface="Arial"/>
              </a:rPr>
              <a:t>information</a:t>
            </a:r>
            <a:r>
              <a:rPr sz="3000" b="1" spc="-15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95" dirty="0">
                <a:solidFill>
                  <a:srgbClr val="0B3D29"/>
                </a:solidFill>
                <a:latin typeface="Arial"/>
                <a:cs typeface="Arial"/>
              </a:rPr>
              <a:t>about</a:t>
            </a:r>
            <a:r>
              <a:rPr sz="3000" spc="-13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0B3D29"/>
                </a:solidFill>
                <a:latin typeface="Arial"/>
                <a:cs typeface="Arial"/>
              </a:rPr>
              <a:t>how </a:t>
            </a:r>
            <a:r>
              <a:rPr sz="3000" spc="-150" dirty="0">
                <a:solidFill>
                  <a:srgbClr val="0B3D29"/>
                </a:solidFill>
                <a:latin typeface="Arial"/>
                <a:cs typeface="Arial"/>
              </a:rPr>
              <a:t>you</a:t>
            </a:r>
            <a:r>
              <a:rPr sz="3000" spc="-14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160" dirty="0">
                <a:solidFill>
                  <a:srgbClr val="0B3D29"/>
                </a:solidFill>
                <a:latin typeface="Arial"/>
                <a:cs typeface="Arial"/>
              </a:rPr>
              <a:t>are</a:t>
            </a:r>
            <a:r>
              <a:rPr sz="3000" spc="-15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120" dirty="0">
                <a:solidFill>
                  <a:srgbClr val="0B3D29"/>
                </a:solidFill>
                <a:latin typeface="Arial"/>
                <a:cs typeface="Arial"/>
              </a:rPr>
              <a:t>meeting</a:t>
            </a:r>
            <a:r>
              <a:rPr sz="3000" spc="-15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135" dirty="0">
                <a:solidFill>
                  <a:srgbClr val="0B3D29"/>
                </a:solidFill>
                <a:latin typeface="Arial"/>
                <a:cs typeface="Arial"/>
              </a:rPr>
              <a:t>entrance</a:t>
            </a:r>
            <a:r>
              <a:rPr sz="3000" spc="-15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120" dirty="0">
                <a:solidFill>
                  <a:srgbClr val="0B3D29"/>
                </a:solidFill>
                <a:latin typeface="Arial"/>
                <a:cs typeface="Arial"/>
              </a:rPr>
              <a:t>requirements</a:t>
            </a:r>
            <a:r>
              <a:rPr sz="3000" spc="-13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509" dirty="0">
                <a:solidFill>
                  <a:srgbClr val="0B3D29"/>
                </a:solidFill>
                <a:latin typeface="Arial"/>
                <a:cs typeface="Arial"/>
              </a:rPr>
              <a:t>BEFORE </a:t>
            </a:r>
            <a:r>
              <a:rPr sz="3000" spc="-130" dirty="0">
                <a:solidFill>
                  <a:srgbClr val="0B3D29"/>
                </a:solidFill>
                <a:latin typeface="Arial"/>
                <a:cs typeface="Arial"/>
              </a:rPr>
              <a:t>we</a:t>
            </a:r>
            <a:r>
              <a:rPr sz="3000" spc="-16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220" dirty="0">
                <a:solidFill>
                  <a:srgbClr val="0B3D29"/>
                </a:solidFill>
                <a:latin typeface="Arial"/>
                <a:cs typeface="Arial"/>
              </a:rPr>
              <a:t>can</a:t>
            </a:r>
            <a:r>
              <a:rPr sz="3000" spc="-15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225" dirty="0">
                <a:solidFill>
                  <a:srgbClr val="0B3D29"/>
                </a:solidFill>
                <a:latin typeface="Arial"/>
                <a:cs typeface="Arial"/>
              </a:rPr>
              <a:t>make</a:t>
            </a:r>
            <a:r>
              <a:rPr sz="3000" spc="-16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185" dirty="0">
                <a:solidFill>
                  <a:srgbClr val="0B3D29"/>
                </a:solidFill>
                <a:latin typeface="Arial"/>
                <a:cs typeface="Arial"/>
              </a:rPr>
              <a:t>an</a:t>
            </a:r>
            <a:r>
              <a:rPr sz="3000" spc="-15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180" dirty="0">
                <a:solidFill>
                  <a:srgbClr val="0B3D29"/>
                </a:solidFill>
                <a:latin typeface="Arial"/>
                <a:cs typeface="Arial"/>
              </a:rPr>
              <a:t>admissions</a:t>
            </a:r>
            <a:r>
              <a:rPr sz="3000" spc="-140" dirty="0">
                <a:solidFill>
                  <a:srgbClr val="0B3D29"/>
                </a:solidFill>
                <a:latin typeface="Arial"/>
                <a:cs typeface="Arial"/>
              </a:rPr>
              <a:t> decision. </a:t>
            </a:r>
            <a:r>
              <a:rPr sz="3000" spc="-275" dirty="0">
                <a:solidFill>
                  <a:srgbClr val="0B3D29"/>
                </a:solidFill>
                <a:latin typeface="Arial"/>
                <a:cs typeface="Arial"/>
              </a:rPr>
              <a:t>Send</a:t>
            </a:r>
            <a:r>
              <a:rPr sz="3000" spc="-15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0B3D29"/>
                </a:solidFill>
                <a:latin typeface="Arial"/>
                <a:cs typeface="Arial"/>
              </a:rPr>
              <a:t>to </a:t>
            </a:r>
            <a:r>
              <a:rPr sz="3000" spc="-180" dirty="0">
                <a:solidFill>
                  <a:srgbClr val="0B3D29"/>
                </a:solidFill>
                <a:latin typeface="Arial"/>
                <a:cs typeface="Arial"/>
                <a:hlinkClick r:id="rId2"/>
              </a:rPr>
              <a:t>coe-</a:t>
            </a:r>
            <a:r>
              <a:rPr sz="3000" spc="-105" dirty="0">
                <a:solidFill>
                  <a:srgbClr val="0B3D29"/>
                </a:solidFill>
                <a:latin typeface="Arial"/>
                <a:cs typeface="Arial"/>
                <a:hlinkClick r:id="rId2"/>
              </a:rPr>
              <a:t>cred@csus.edu!</a:t>
            </a:r>
            <a:endParaRPr sz="3000" dirty="0">
              <a:latin typeface="Arial"/>
              <a:cs typeface="Arial"/>
            </a:endParaRPr>
          </a:p>
          <a:p>
            <a:pPr marL="495934" marR="5080" indent="-483870">
              <a:lnSpc>
                <a:spcPct val="89000"/>
              </a:lnSpc>
              <a:spcBef>
                <a:spcPts val="710"/>
              </a:spcBef>
              <a:buClr>
                <a:srgbClr val="DEA924"/>
              </a:buClr>
              <a:buAutoNum type="arabicPeriod"/>
              <a:tabLst>
                <a:tab pos="495934" algn="l"/>
              </a:tabLst>
            </a:pPr>
            <a:r>
              <a:rPr sz="3000" spc="-254" dirty="0">
                <a:solidFill>
                  <a:srgbClr val="0B3D29"/>
                </a:solidFill>
                <a:latin typeface="Arial"/>
                <a:cs typeface="Arial"/>
              </a:rPr>
              <a:t>We</a:t>
            </a:r>
            <a:r>
              <a:rPr sz="3000" spc="-17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B3D29"/>
                </a:solidFill>
                <a:latin typeface="Arial"/>
                <a:cs typeface="Arial"/>
              </a:rPr>
              <a:t>will</a:t>
            </a:r>
            <a:r>
              <a:rPr sz="3000" spc="-16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125" dirty="0">
                <a:solidFill>
                  <a:srgbClr val="0B3D29"/>
                </a:solidFill>
                <a:latin typeface="Arial"/>
                <a:cs typeface="Arial"/>
              </a:rPr>
              <a:t>host</a:t>
            </a:r>
            <a:r>
              <a:rPr sz="3000" spc="-16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90" dirty="0">
                <a:solidFill>
                  <a:srgbClr val="0B3D29"/>
                </a:solidFill>
                <a:latin typeface="Arial"/>
                <a:cs typeface="Arial"/>
              </a:rPr>
              <a:t>another</a:t>
            </a:r>
            <a:r>
              <a:rPr sz="3000" spc="-17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130" dirty="0">
                <a:solidFill>
                  <a:srgbClr val="0B3D29"/>
                </a:solidFill>
                <a:latin typeface="Arial"/>
                <a:cs typeface="Arial"/>
              </a:rPr>
              <a:t>workshop</a:t>
            </a:r>
            <a:r>
              <a:rPr sz="3000" spc="-16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45" dirty="0">
                <a:solidFill>
                  <a:srgbClr val="0B3D29"/>
                </a:solidFill>
                <a:latin typeface="Arial"/>
                <a:cs typeface="Arial"/>
              </a:rPr>
              <a:t>in</a:t>
            </a:r>
            <a:r>
              <a:rPr sz="3000" spc="-165" dirty="0">
                <a:solidFill>
                  <a:srgbClr val="0B3D29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3000" spc="-150" dirty="0">
                <a:solidFill>
                  <a:srgbClr val="0B3D29"/>
                </a:solidFill>
                <a:highlight>
                  <a:srgbClr val="FFFF00"/>
                </a:highlight>
                <a:latin typeface="Arial"/>
                <a:cs typeface="Arial"/>
              </a:rPr>
              <a:t>May</a:t>
            </a:r>
            <a:r>
              <a:rPr sz="3000" spc="-175" dirty="0">
                <a:solidFill>
                  <a:srgbClr val="0B3D29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B3D29"/>
                </a:solidFill>
                <a:latin typeface="Arial"/>
                <a:cs typeface="Arial"/>
              </a:rPr>
              <a:t>with</a:t>
            </a:r>
            <a:r>
              <a:rPr sz="3000" spc="-16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35" dirty="0">
                <a:solidFill>
                  <a:srgbClr val="0B3D29"/>
                </a:solidFill>
                <a:latin typeface="Arial"/>
                <a:cs typeface="Arial"/>
              </a:rPr>
              <a:t>next </a:t>
            </a:r>
            <a:r>
              <a:rPr sz="3000" spc="-195" dirty="0">
                <a:solidFill>
                  <a:srgbClr val="0B3D29"/>
                </a:solidFill>
                <a:latin typeface="Arial"/>
                <a:cs typeface="Arial"/>
              </a:rPr>
              <a:t>steps</a:t>
            </a:r>
            <a:r>
              <a:rPr sz="3000" spc="-14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35" dirty="0">
                <a:solidFill>
                  <a:srgbClr val="0B3D29"/>
                </a:solidFill>
                <a:latin typeface="Arial"/>
                <a:cs typeface="Arial"/>
              </a:rPr>
              <a:t>for</a:t>
            </a:r>
            <a:r>
              <a:rPr sz="3000" spc="-14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85" dirty="0">
                <a:solidFill>
                  <a:srgbClr val="0B3D29"/>
                </a:solidFill>
                <a:latin typeface="Arial"/>
                <a:cs typeface="Arial"/>
              </a:rPr>
              <a:t>all</a:t>
            </a:r>
            <a:r>
              <a:rPr sz="3000" spc="-15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55" dirty="0">
                <a:solidFill>
                  <a:srgbClr val="0B3D29"/>
                </a:solidFill>
                <a:latin typeface="Arial"/>
                <a:cs typeface="Arial"/>
              </a:rPr>
              <a:t>the</a:t>
            </a:r>
            <a:r>
              <a:rPr sz="3000" spc="-16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160" dirty="0">
                <a:solidFill>
                  <a:srgbClr val="0B3D29"/>
                </a:solidFill>
                <a:latin typeface="Arial"/>
                <a:cs typeface="Arial"/>
              </a:rPr>
              <a:t>grants</a:t>
            </a:r>
            <a:r>
              <a:rPr sz="3000" spc="-14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165" dirty="0">
                <a:solidFill>
                  <a:srgbClr val="0B3D29"/>
                </a:solidFill>
                <a:latin typeface="Arial"/>
                <a:cs typeface="Arial"/>
              </a:rPr>
              <a:t>and</a:t>
            </a:r>
            <a:r>
              <a:rPr sz="3000" spc="-14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105" dirty="0">
                <a:solidFill>
                  <a:srgbClr val="0B3D29"/>
                </a:solidFill>
                <a:latin typeface="Arial"/>
                <a:cs typeface="Arial"/>
              </a:rPr>
              <a:t>financial</a:t>
            </a:r>
            <a:r>
              <a:rPr sz="3000" spc="-15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80" dirty="0">
                <a:solidFill>
                  <a:srgbClr val="0B3D29"/>
                </a:solidFill>
                <a:latin typeface="Arial"/>
                <a:cs typeface="Arial"/>
              </a:rPr>
              <a:t>assistance </a:t>
            </a:r>
            <a:r>
              <a:rPr sz="3000" spc="-130" dirty="0">
                <a:solidFill>
                  <a:srgbClr val="0B3D29"/>
                </a:solidFill>
                <a:latin typeface="Arial"/>
                <a:cs typeface="Arial"/>
              </a:rPr>
              <a:t>we</a:t>
            </a:r>
            <a:r>
              <a:rPr sz="3000" spc="-165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145" dirty="0">
                <a:solidFill>
                  <a:srgbClr val="0B3D29"/>
                </a:solidFill>
                <a:latin typeface="Arial"/>
                <a:cs typeface="Arial"/>
              </a:rPr>
              <a:t>described</a:t>
            </a:r>
            <a:r>
              <a:rPr sz="3000" spc="-160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0B3D29"/>
                </a:solidFill>
                <a:latin typeface="Arial"/>
                <a:cs typeface="Arial"/>
              </a:rPr>
              <a:t>here.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1347C02-EB4A-ED14-439C-4181001F7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Next steps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8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239" y="6201879"/>
            <a:ext cx="10058400" cy="145622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29986" y="1201879"/>
            <a:ext cx="3912648" cy="1657890"/>
          </a:xfrm>
          <a:prstGeom prst="rect">
            <a:avLst/>
          </a:prstGeom>
          <a:solidFill>
            <a:srgbClr val="ECECEC"/>
          </a:solidFill>
          <a:ln w="3809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699" algn="ctr">
              <a:lnSpc>
                <a:spcPts val="2935"/>
              </a:lnSpc>
            </a:pPr>
            <a:endParaRPr lang="en-US" sz="2970" b="1" spc="-204" dirty="0">
              <a:solidFill>
                <a:srgbClr val="0B3D29"/>
              </a:solidFill>
              <a:latin typeface="Arial"/>
              <a:cs typeface="Arial"/>
            </a:endParaRPr>
          </a:p>
          <a:p>
            <a:pPr marR="699" algn="ctr">
              <a:lnSpc>
                <a:spcPts val="2935"/>
              </a:lnSpc>
            </a:pPr>
            <a:r>
              <a:rPr sz="2970" spc="-204" dirty="0">
                <a:solidFill>
                  <a:srgbClr val="0B3D29"/>
                </a:solidFill>
                <a:latin typeface="Arial"/>
                <a:cs typeface="Arial"/>
              </a:rPr>
              <a:t>Student</a:t>
            </a:r>
            <a:r>
              <a:rPr sz="2970" spc="-152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lang="en-US" sz="2970" spc="-399" dirty="0">
                <a:solidFill>
                  <a:srgbClr val="0B3D29"/>
                </a:solidFill>
                <a:latin typeface="Arial"/>
                <a:cs typeface="Arial"/>
              </a:rPr>
              <a:t>S u c c e s s</a:t>
            </a:r>
            <a:r>
              <a:rPr sz="2970" spc="-149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2970" spc="-220" dirty="0">
                <a:solidFill>
                  <a:srgbClr val="0B3D29"/>
                </a:solidFill>
                <a:latin typeface="Arial"/>
                <a:cs typeface="Arial"/>
              </a:rPr>
              <a:t>Center</a:t>
            </a:r>
            <a:endParaRPr sz="297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970" spc="-237" dirty="0">
                <a:solidFill>
                  <a:srgbClr val="0B3D29"/>
                </a:solidFill>
                <a:latin typeface="Arial"/>
                <a:cs typeface="Arial"/>
              </a:rPr>
              <a:t>(Advising)</a:t>
            </a:r>
            <a:endParaRPr lang="en-US" sz="2970" spc="-234" dirty="0">
              <a:solidFill>
                <a:srgbClr val="0B3D29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endParaRPr sz="297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1730" y="2889668"/>
            <a:ext cx="4080904" cy="13864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985" marR="2794" algn="ctr">
              <a:spcBef>
                <a:spcPts val="55"/>
              </a:spcBef>
            </a:pPr>
            <a:r>
              <a:rPr sz="2640" spc="-239" dirty="0">
                <a:solidFill>
                  <a:schemeClr val="bg1"/>
                </a:solidFill>
                <a:latin typeface="Arial"/>
                <a:cs typeface="Arial"/>
              </a:rPr>
              <a:t>Ashley</a:t>
            </a:r>
            <a:r>
              <a:rPr sz="2640" spc="-12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640" spc="-193" dirty="0" err="1">
                <a:solidFill>
                  <a:schemeClr val="bg1"/>
                </a:solidFill>
                <a:latin typeface="Arial"/>
                <a:cs typeface="Arial"/>
              </a:rPr>
              <a:t>Ciraulo</a:t>
            </a:r>
            <a:r>
              <a:rPr sz="2640" spc="-193" dirty="0">
                <a:solidFill>
                  <a:schemeClr val="bg1"/>
                </a:solidFill>
                <a:latin typeface="Arial"/>
                <a:cs typeface="Arial"/>
              </a:rPr>
              <a:t>-</a:t>
            </a:r>
            <a:r>
              <a:rPr sz="2640" spc="-163" dirty="0">
                <a:solidFill>
                  <a:schemeClr val="bg1"/>
                </a:solidFill>
                <a:latin typeface="Arial"/>
                <a:cs typeface="Arial"/>
              </a:rPr>
              <a:t>Stuart</a:t>
            </a:r>
            <a:endParaRPr lang="en-US" sz="2640" spc="-163" dirty="0">
              <a:solidFill>
                <a:schemeClr val="bg1"/>
              </a:solidFill>
              <a:latin typeface="Arial"/>
              <a:cs typeface="Arial"/>
            </a:endParaRPr>
          </a:p>
          <a:p>
            <a:pPr marL="6985" marR="2794" algn="ctr">
              <a:spcBef>
                <a:spcPts val="55"/>
              </a:spcBef>
            </a:pPr>
            <a:r>
              <a:rPr sz="2640" spc="-266" dirty="0">
                <a:solidFill>
                  <a:schemeClr val="bg1"/>
                </a:solidFill>
                <a:latin typeface="Arial"/>
                <a:cs typeface="Arial"/>
              </a:rPr>
              <a:t>Lead</a:t>
            </a:r>
            <a:r>
              <a:rPr sz="2640" spc="-132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640" spc="-234" dirty="0">
                <a:solidFill>
                  <a:schemeClr val="bg1"/>
                </a:solidFill>
                <a:latin typeface="Arial"/>
                <a:cs typeface="Arial"/>
              </a:rPr>
              <a:t>Advisor</a:t>
            </a:r>
            <a:endParaRPr sz="264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08966" marR="104077" algn="ctr">
              <a:spcBef>
                <a:spcPts val="38"/>
              </a:spcBef>
            </a:pPr>
            <a:r>
              <a:rPr spc="-77" dirty="0">
                <a:solidFill>
                  <a:schemeClr val="bg1"/>
                </a:solidFill>
                <a:latin typeface="Arial"/>
                <a:cs typeface="Arial"/>
              </a:rPr>
              <a:t>Expertise:</a:t>
            </a:r>
            <a:r>
              <a:rPr spc="-72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pc="-53" dirty="0">
                <a:solidFill>
                  <a:schemeClr val="bg1"/>
                </a:solidFill>
                <a:latin typeface="Arial"/>
                <a:cs typeface="Arial"/>
              </a:rPr>
              <a:t>Application</a:t>
            </a:r>
            <a:r>
              <a:rPr spc="-72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pc="-132" dirty="0">
                <a:solidFill>
                  <a:schemeClr val="bg1"/>
                </a:solidFill>
                <a:latin typeface="Arial"/>
                <a:cs typeface="Arial"/>
              </a:rPr>
              <a:t>Process</a:t>
            </a:r>
            <a:r>
              <a:rPr spc="-72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pc="-28" dirty="0">
                <a:solidFill>
                  <a:schemeClr val="bg1"/>
                </a:solidFill>
                <a:latin typeface="Arial"/>
                <a:cs typeface="Arial"/>
              </a:rPr>
              <a:t>&amp; </a:t>
            </a:r>
            <a:r>
              <a:rPr spc="-72" dirty="0">
                <a:solidFill>
                  <a:schemeClr val="bg1"/>
                </a:solidFill>
                <a:latin typeface="Arial"/>
                <a:cs typeface="Arial"/>
              </a:rPr>
              <a:t>Undergraduate</a:t>
            </a:r>
            <a:r>
              <a:rPr spc="-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pc="-6" dirty="0">
                <a:solidFill>
                  <a:schemeClr val="bg1"/>
                </a:solidFill>
                <a:latin typeface="Arial"/>
                <a:cs typeface="Arial"/>
              </a:rPr>
              <a:t>pathways</a:t>
            </a:r>
            <a:endParaRPr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05892" y="4289734"/>
            <a:ext cx="2160833" cy="56105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77534">
              <a:spcBef>
                <a:spcPts val="55"/>
              </a:spcBef>
            </a:pPr>
            <a:r>
              <a:rPr sz="1650" spc="-75" dirty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spc="-75" dirty="0">
                <a:solidFill>
                  <a:schemeClr val="bg1"/>
                </a:solidFill>
                <a:latin typeface="Arial"/>
                <a:cs typeface="Arial"/>
              </a:rPr>
              <a:t>916)</a:t>
            </a:r>
            <a:r>
              <a:rPr spc="-6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pc="-80" dirty="0">
                <a:solidFill>
                  <a:schemeClr val="bg1"/>
                </a:solidFill>
                <a:latin typeface="Arial"/>
                <a:cs typeface="Arial"/>
              </a:rPr>
              <a:t>278-</a:t>
            </a:r>
            <a:r>
              <a:rPr spc="-11" dirty="0">
                <a:solidFill>
                  <a:schemeClr val="bg1"/>
                </a:solidFill>
                <a:latin typeface="Arial"/>
                <a:cs typeface="Arial"/>
              </a:rPr>
              <a:t>6403</a:t>
            </a:r>
            <a:endParaRPr dirty="0">
              <a:solidFill>
                <a:schemeClr val="bg1"/>
              </a:solidFill>
              <a:latin typeface="Arial"/>
              <a:cs typeface="Arial"/>
            </a:endParaRPr>
          </a:p>
          <a:p>
            <a:pPr marL="6985">
              <a:spcBef>
                <a:spcPts val="6"/>
              </a:spcBef>
            </a:pPr>
            <a:r>
              <a:rPr u="heavy" spc="-80" dirty="0">
                <a:solidFill>
                  <a:schemeClr val="bg1"/>
                </a:solidFill>
                <a:uFill>
                  <a:solidFill>
                    <a:srgbClr val="0D5531"/>
                  </a:solidFill>
                </a:u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aciraulo@csus.edu</a:t>
            </a:r>
            <a:endParaRPr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72130" y="6323406"/>
            <a:ext cx="205010" cy="23557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985">
              <a:spcBef>
                <a:spcPts val="55"/>
              </a:spcBef>
            </a:pPr>
            <a:r>
              <a:rPr sz="1485" spc="-63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1485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29200" y="1201879"/>
            <a:ext cx="4442810" cy="1640449"/>
          </a:xfrm>
          <a:prstGeom prst="rect">
            <a:avLst/>
          </a:prstGeom>
          <a:solidFill>
            <a:srgbClr val="ECECEC"/>
          </a:solidFill>
          <a:ln w="3809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04"/>
              </a:lnSpc>
            </a:pPr>
            <a:endParaRPr lang="en-US" sz="3080" spc="-231" dirty="0">
              <a:solidFill>
                <a:srgbClr val="0B3D29"/>
              </a:solidFill>
              <a:latin typeface="Arial"/>
              <a:cs typeface="Arial"/>
            </a:endParaRPr>
          </a:p>
          <a:p>
            <a:pPr algn="ctr">
              <a:lnSpc>
                <a:spcPts val="2704"/>
              </a:lnSpc>
            </a:pPr>
            <a:r>
              <a:rPr sz="3080" spc="-231" dirty="0">
                <a:solidFill>
                  <a:srgbClr val="0B3D29"/>
                </a:solidFill>
                <a:latin typeface="Arial"/>
                <a:cs typeface="Arial"/>
              </a:rPr>
              <a:t>E</a:t>
            </a:r>
            <a:r>
              <a:rPr lang="en-US" sz="3080" spc="-231" dirty="0">
                <a:solidFill>
                  <a:srgbClr val="0B3D29"/>
                </a:solidFill>
                <a:latin typeface="Arial"/>
                <a:cs typeface="Arial"/>
              </a:rPr>
              <a:t> d u c a t </a:t>
            </a:r>
            <a:r>
              <a:rPr lang="en-US" sz="3080" spc="-231" dirty="0" err="1">
                <a:solidFill>
                  <a:srgbClr val="0B3D29"/>
                </a:solidFill>
                <a:latin typeface="Arial"/>
                <a:cs typeface="Arial"/>
              </a:rPr>
              <a:t>i</a:t>
            </a:r>
            <a:r>
              <a:rPr lang="en-US" sz="3080" spc="-231" dirty="0">
                <a:solidFill>
                  <a:srgbClr val="0B3D29"/>
                </a:solidFill>
                <a:latin typeface="Arial"/>
                <a:cs typeface="Arial"/>
              </a:rPr>
              <a:t> o n a l</a:t>
            </a:r>
            <a:r>
              <a:rPr sz="3080" spc="-149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lang="en-US" sz="3080" spc="-149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3080" spc="-237" dirty="0">
                <a:solidFill>
                  <a:srgbClr val="0B3D29"/>
                </a:solidFill>
                <a:latin typeface="Arial"/>
                <a:cs typeface="Arial"/>
              </a:rPr>
              <a:t>E</a:t>
            </a:r>
            <a:r>
              <a:rPr lang="en-US" sz="3080" spc="-237" dirty="0">
                <a:solidFill>
                  <a:srgbClr val="0B3D29"/>
                </a:solidFill>
                <a:latin typeface="Arial"/>
                <a:cs typeface="Arial"/>
              </a:rPr>
              <a:t> q u </a:t>
            </a:r>
            <a:r>
              <a:rPr lang="en-US" sz="3080" spc="-237" dirty="0" err="1">
                <a:solidFill>
                  <a:srgbClr val="0B3D29"/>
                </a:solidFill>
                <a:latin typeface="Arial"/>
                <a:cs typeface="Arial"/>
              </a:rPr>
              <a:t>i</a:t>
            </a:r>
            <a:r>
              <a:rPr lang="en-US" sz="3080" spc="-237" dirty="0">
                <a:solidFill>
                  <a:srgbClr val="0B3D29"/>
                </a:solidFill>
                <a:latin typeface="Arial"/>
                <a:cs typeface="Arial"/>
              </a:rPr>
              <a:t> t y</a:t>
            </a:r>
            <a:endParaRPr sz="308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080" spc="-259" dirty="0">
                <a:solidFill>
                  <a:srgbClr val="0B3D29"/>
                </a:solidFill>
                <a:latin typeface="Arial"/>
                <a:cs typeface="Arial"/>
              </a:rPr>
              <a:t>Program</a:t>
            </a:r>
            <a:r>
              <a:rPr sz="3080" spc="-152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endParaRPr lang="en-US" sz="3080" spc="-152" dirty="0">
              <a:solidFill>
                <a:srgbClr val="0B3D29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endParaRPr sz="308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4572000" y="2934164"/>
            <a:ext cx="5305140" cy="213173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54718" marR="149829" algn="ctr">
              <a:spcBef>
                <a:spcPts val="55"/>
              </a:spcBef>
            </a:pPr>
            <a:r>
              <a:rPr sz="2860" spc="-204" dirty="0">
                <a:solidFill>
                  <a:schemeClr val="bg1"/>
                </a:solidFill>
              </a:rPr>
              <a:t>Dr.</a:t>
            </a:r>
            <a:r>
              <a:rPr sz="2860" spc="-126" dirty="0">
                <a:solidFill>
                  <a:schemeClr val="bg1"/>
                </a:solidFill>
              </a:rPr>
              <a:t> </a:t>
            </a:r>
            <a:r>
              <a:rPr sz="2860" spc="-215" dirty="0">
                <a:solidFill>
                  <a:schemeClr val="bg1"/>
                </a:solidFill>
              </a:rPr>
              <a:t>Karina</a:t>
            </a:r>
            <a:r>
              <a:rPr sz="2860" spc="-130" dirty="0">
                <a:solidFill>
                  <a:schemeClr val="bg1"/>
                </a:solidFill>
              </a:rPr>
              <a:t> </a:t>
            </a:r>
            <a:r>
              <a:rPr sz="2860" spc="-209" dirty="0">
                <a:solidFill>
                  <a:schemeClr val="bg1"/>
                </a:solidFill>
              </a:rPr>
              <a:t>Figueroa-</a:t>
            </a:r>
            <a:r>
              <a:rPr sz="2860" spc="-218" dirty="0">
                <a:solidFill>
                  <a:schemeClr val="bg1"/>
                </a:solidFill>
              </a:rPr>
              <a:t>Ramirez</a:t>
            </a:r>
            <a:r>
              <a:rPr lang="en-US" sz="2860" spc="-218" dirty="0">
                <a:solidFill>
                  <a:schemeClr val="bg1"/>
                </a:solidFill>
              </a:rPr>
              <a:t> </a:t>
            </a:r>
          </a:p>
          <a:p>
            <a:pPr marL="154718" marR="149829" algn="ctr">
              <a:spcBef>
                <a:spcPts val="55"/>
              </a:spcBef>
            </a:pPr>
            <a:r>
              <a:rPr sz="2400" spc="-366" dirty="0">
                <a:solidFill>
                  <a:schemeClr val="bg1"/>
                </a:solidFill>
              </a:rPr>
              <a:t>Ed</a:t>
            </a:r>
            <a:r>
              <a:rPr sz="2400" spc="-132" dirty="0">
                <a:solidFill>
                  <a:schemeClr val="bg1"/>
                </a:solidFill>
              </a:rPr>
              <a:t> </a:t>
            </a:r>
            <a:r>
              <a:rPr sz="2400" spc="-207" dirty="0">
                <a:solidFill>
                  <a:schemeClr val="bg1"/>
                </a:solidFill>
              </a:rPr>
              <a:t>Equity</a:t>
            </a:r>
            <a:r>
              <a:rPr sz="2400" spc="-130" dirty="0">
                <a:solidFill>
                  <a:schemeClr val="bg1"/>
                </a:solidFill>
              </a:rPr>
              <a:t> </a:t>
            </a:r>
            <a:r>
              <a:rPr sz="2400" spc="-201" dirty="0">
                <a:solidFill>
                  <a:schemeClr val="bg1"/>
                </a:solidFill>
              </a:rPr>
              <a:t>Coordinator</a:t>
            </a:r>
          </a:p>
          <a:p>
            <a:pPr marL="6636" marR="2794" indent="-1048" algn="ctr">
              <a:spcBef>
                <a:spcPts val="38"/>
              </a:spcBef>
            </a:pPr>
            <a:r>
              <a:rPr lang="en-US" sz="1800" spc="-77" dirty="0">
                <a:solidFill>
                  <a:schemeClr val="bg1"/>
                </a:solidFill>
              </a:rPr>
              <a:t>A</a:t>
            </a:r>
            <a:r>
              <a:rPr sz="1800" spc="-50" dirty="0">
                <a:solidFill>
                  <a:schemeClr val="bg1"/>
                </a:solidFill>
              </a:rPr>
              <a:t>pplication</a:t>
            </a:r>
            <a:r>
              <a:rPr sz="1800" spc="-72" dirty="0">
                <a:solidFill>
                  <a:schemeClr val="bg1"/>
                </a:solidFill>
              </a:rPr>
              <a:t> </a:t>
            </a:r>
            <a:r>
              <a:rPr sz="1800" spc="-80" dirty="0">
                <a:solidFill>
                  <a:schemeClr val="bg1"/>
                </a:solidFill>
              </a:rPr>
              <a:t>and</a:t>
            </a:r>
            <a:r>
              <a:rPr sz="1800" spc="-72" dirty="0">
                <a:solidFill>
                  <a:schemeClr val="bg1"/>
                </a:solidFill>
              </a:rPr>
              <a:t> </a:t>
            </a:r>
            <a:r>
              <a:rPr sz="1800" spc="-80" dirty="0">
                <a:solidFill>
                  <a:schemeClr val="bg1"/>
                </a:solidFill>
              </a:rPr>
              <a:t>scholarship</a:t>
            </a:r>
            <a:r>
              <a:rPr sz="1800" spc="-72" dirty="0">
                <a:solidFill>
                  <a:schemeClr val="bg1"/>
                </a:solidFill>
              </a:rPr>
              <a:t> </a:t>
            </a:r>
            <a:r>
              <a:rPr sz="1800" spc="-50" dirty="0">
                <a:solidFill>
                  <a:schemeClr val="bg1"/>
                </a:solidFill>
              </a:rPr>
              <a:t>assistance </a:t>
            </a:r>
            <a:r>
              <a:rPr sz="1800" dirty="0">
                <a:solidFill>
                  <a:schemeClr val="bg1"/>
                </a:solidFill>
              </a:rPr>
              <a:t>for</a:t>
            </a:r>
            <a:r>
              <a:rPr sz="1800" spc="-88" dirty="0">
                <a:solidFill>
                  <a:schemeClr val="bg1"/>
                </a:solidFill>
              </a:rPr>
              <a:t> </a:t>
            </a:r>
            <a:r>
              <a:rPr sz="1800" spc="-77" dirty="0">
                <a:solidFill>
                  <a:schemeClr val="bg1"/>
                </a:solidFill>
              </a:rPr>
              <a:t>diverse</a:t>
            </a:r>
            <a:r>
              <a:rPr sz="1800" spc="-86" dirty="0">
                <a:solidFill>
                  <a:schemeClr val="bg1"/>
                </a:solidFill>
              </a:rPr>
              <a:t> </a:t>
            </a:r>
            <a:r>
              <a:rPr sz="1800" spc="-80" dirty="0">
                <a:solidFill>
                  <a:schemeClr val="bg1"/>
                </a:solidFill>
              </a:rPr>
              <a:t>candidates</a:t>
            </a:r>
            <a:r>
              <a:rPr sz="1800" spc="-88" dirty="0">
                <a:solidFill>
                  <a:schemeClr val="bg1"/>
                </a:solidFill>
              </a:rPr>
              <a:t> </a:t>
            </a:r>
            <a:r>
              <a:rPr sz="1800" spc="-53" dirty="0">
                <a:solidFill>
                  <a:schemeClr val="bg1"/>
                </a:solidFill>
              </a:rPr>
              <a:t>(including</a:t>
            </a:r>
            <a:r>
              <a:rPr sz="1800" spc="-86" dirty="0">
                <a:solidFill>
                  <a:schemeClr val="bg1"/>
                </a:solidFill>
              </a:rPr>
              <a:t> </a:t>
            </a:r>
            <a:r>
              <a:rPr sz="1800" spc="-157" dirty="0">
                <a:solidFill>
                  <a:schemeClr val="bg1"/>
                </a:solidFill>
              </a:rPr>
              <a:t>DACA),</a:t>
            </a:r>
            <a:r>
              <a:rPr sz="1800" spc="-88" dirty="0">
                <a:solidFill>
                  <a:schemeClr val="bg1"/>
                </a:solidFill>
              </a:rPr>
              <a:t> </a:t>
            </a:r>
            <a:r>
              <a:rPr sz="1800" spc="-28" dirty="0">
                <a:solidFill>
                  <a:schemeClr val="bg1"/>
                </a:solidFill>
              </a:rPr>
              <a:t>bilingual </a:t>
            </a:r>
            <a:r>
              <a:rPr sz="1800" spc="-44" dirty="0">
                <a:solidFill>
                  <a:schemeClr val="bg1"/>
                </a:solidFill>
              </a:rPr>
              <a:t>authorization</a:t>
            </a:r>
            <a:r>
              <a:rPr sz="1800" spc="-69" dirty="0">
                <a:solidFill>
                  <a:schemeClr val="bg1"/>
                </a:solidFill>
              </a:rPr>
              <a:t> </a:t>
            </a:r>
            <a:r>
              <a:rPr sz="1800" spc="-6" dirty="0">
                <a:solidFill>
                  <a:schemeClr val="bg1"/>
                </a:solidFill>
              </a:rPr>
              <a:t>advising</a:t>
            </a:r>
            <a:endParaRPr sz="1800" dirty="0">
              <a:solidFill>
                <a:schemeClr val="bg1"/>
              </a:solidFill>
            </a:endParaRPr>
          </a:p>
          <a:p>
            <a:pPr marL="3493" algn="ctr">
              <a:spcBef>
                <a:spcPts val="1331"/>
              </a:spcBef>
            </a:pPr>
            <a:r>
              <a:rPr sz="1980" u="heavy" spc="-6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Figueroaramirez@csus.edu</a:t>
            </a:r>
            <a:endParaRPr sz="1980" dirty="0">
              <a:solidFill>
                <a:schemeClr val="bg1"/>
              </a:solidFill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98845" y="5961506"/>
            <a:ext cx="594812" cy="58267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043395" y="5961506"/>
            <a:ext cx="3734632" cy="1115466"/>
          </a:xfrm>
          <a:prstGeom prst="rect">
            <a:avLst/>
          </a:prstGeom>
        </p:spPr>
        <p:txBody>
          <a:bodyPr vert="horz" wrap="square" lIns="0" tIns="185452" rIns="0" bIns="0" rtlCol="0">
            <a:spAutoFit/>
          </a:bodyPr>
          <a:lstStyle/>
          <a:p>
            <a:pPr marL="22003" algn="ctr">
              <a:spcBef>
                <a:spcPts val="1461"/>
              </a:spcBef>
            </a:pPr>
            <a:r>
              <a:rPr sz="2035" spc="-55" dirty="0">
                <a:solidFill>
                  <a:srgbClr val="0B3D29"/>
                </a:solidFill>
                <a:latin typeface="Arial"/>
                <a:cs typeface="Arial"/>
              </a:rPr>
              <a:t>@</a:t>
            </a:r>
            <a:r>
              <a:rPr sz="2035" spc="-55" dirty="0" err="1">
                <a:solidFill>
                  <a:srgbClr val="0B3D29"/>
                </a:solidFill>
                <a:latin typeface="Arial"/>
                <a:cs typeface="Arial"/>
              </a:rPr>
              <a:t>sacstate_edequity</a:t>
            </a:r>
            <a:endParaRPr sz="2035" dirty="0">
              <a:latin typeface="Arial"/>
              <a:cs typeface="Arial"/>
            </a:endParaRPr>
          </a:p>
          <a:p>
            <a:pPr marL="6985" marR="2794">
              <a:spcBef>
                <a:spcPts val="1065"/>
              </a:spcBef>
            </a:pPr>
            <a:r>
              <a:rPr sz="1540" b="1" spc="-69" dirty="0" err="1">
                <a:solidFill>
                  <a:srgbClr val="0B3D29"/>
                </a:solidFill>
                <a:latin typeface="Arial"/>
                <a:cs typeface="Arial"/>
              </a:rPr>
              <a:t>Undo</a:t>
            </a:r>
            <a:r>
              <a:rPr lang="en-US" sz="1540" b="1" spc="-69" dirty="0" err="1">
                <a:solidFill>
                  <a:srgbClr val="0B3D29"/>
                </a:solidFill>
                <a:latin typeface="Arial"/>
                <a:cs typeface="Arial"/>
              </a:rPr>
              <a:t>cu</a:t>
            </a:r>
            <a:r>
              <a:rPr lang="en-US" sz="1540" b="1" spc="-69" dirty="0">
                <a:solidFill>
                  <a:srgbClr val="0B3D29"/>
                </a:solidFill>
                <a:latin typeface="Arial"/>
                <a:cs typeface="Arial"/>
              </a:rPr>
              <a:t>-</a:t>
            </a:r>
            <a:r>
              <a:rPr sz="1540" b="1" spc="-72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1540" b="1" spc="-58" dirty="0">
                <a:solidFill>
                  <a:srgbClr val="0B3D29"/>
                </a:solidFill>
                <a:latin typeface="Arial"/>
                <a:cs typeface="Arial"/>
              </a:rPr>
              <a:t>students</a:t>
            </a:r>
            <a:r>
              <a:rPr sz="1540" b="1" spc="-69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1540" b="1" spc="-50" dirty="0">
                <a:solidFill>
                  <a:srgbClr val="0B3D29"/>
                </a:solidFill>
                <a:latin typeface="Arial"/>
                <a:cs typeface="Arial"/>
              </a:rPr>
              <a:t>-</a:t>
            </a:r>
            <a:r>
              <a:rPr sz="1540" b="1" spc="-69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1540" b="1" spc="-38" dirty="0">
                <a:solidFill>
                  <a:srgbClr val="0B3D29"/>
                </a:solidFill>
                <a:latin typeface="Arial"/>
                <a:cs typeface="Arial"/>
              </a:rPr>
              <a:t>visit</a:t>
            </a:r>
            <a:r>
              <a:rPr sz="1540" b="1" spc="-69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1540" b="1" spc="-25" dirty="0">
                <a:solidFill>
                  <a:srgbClr val="0B3D29"/>
                </a:solidFill>
                <a:latin typeface="Arial"/>
                <a:cs typeface="Arial"/>
              </a:rPr>
              <a:t>the</a:t>
            </a:r>
            <a:r>
              <a:rPr sz="1540" b="1" spc="-69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1540" b="1" spc="-212" dirty="0">
                <a:solidFill>
                  <a:srgbClr val="0B3D29"/>
                </a:solidFill>
                <a:latin typeface="Arial"/>
                <a:cs typeface="Arial"/>
              </a:rPr>
              <a:t>Sac </a:t>
            </a:r>
            <a:r>
              <a:rPr sz="1540" b="1" spc="-91" dirty="0">
                <a:solidFill>
                  <a:srgbClr val="0B3D29"/>
                </a:solidFill>
                <a:latin typeface="Arial"/>
                <a:cs typeface="Arial"/>
              </a:rPr>
              <a:t>State</a:t>
            </a:r>
            <a:r>
              <a:rPr sz="1540" b="1" spc="-72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1540" b="1" spc="-77" dirty="0">
                <a:solidFill>
                  <a:srgbClr val="0B3D29"/>
                </a:solidFill>
                <a:latin typeface="Arial"/>
                <a:cs typeface="Arial"/>
              </a:rPr>
              <a:t>Dreamer</a:t>
            </a:r>
            <a:r>
              <a:rPr sz="1540" b="1" spc="-72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1540" b="1" spc="-116" dirty="0">
                <a:solidFill>
                  <a:srgbClr val="0B3D29"/>
                </a:solidFill>
                <a:latin typeface="Arial"/>
                <a:cs typeface="Arial"/>
              </a:rPr>
              <a:t>Resource</a:t>
            </a:r>
            <a:r>
              <a:rPr sz="1540" b="1" spc="-72" dirty="0">
                <a:solidFill>
                  <a:srgbClr val="0B3D29"/>
                </a:solidFill>
                <a:latin typeface="Arial"/>
                <a:cs typeface="Arial"/>
              </a:rPr>
              <a:t> </a:t>
            </a:r>
            <a:r>
              <a:rPr sz="1540" b="1" spc="-6" dirty="0">
                <a:solidFill>
                  <a:srgbClr val="0B3D29"/>
                </a:solidFill>
                <a:latin typeface="Arial"/>
                <a:cs typeface="Arial"/>
              </a:rPr>
              <a:t>Center</a:t>
            </a:r>
            <a:endParaRPr sz="1540" b="1" dirty="0">
              <a:latin typeface="Arial"/>
              <a:cs typeface="Arial"/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5E398BD5-E1EA-FE0A-2639-F8D925D10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767" y="350984"/>
            <a:ext cx="9468457" cy="666115"/>
          </a:xfrm>
        </p:spPr>
        <p:txBody>
          <a:bodyPr/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College of Education Contacts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561B-87CE-98A0-F349-EA36DB0A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533400"/>
            <a:ext cx="6410629" cy="430887"/>
          </a:xfrm>
        </p:spPr>
        <p:txBody>
          <a:bodyPr/>
          <a:lstStyle/>
          <a:p>
            <a:pPr algn="ctr"/>
            <a:r>
              <a:rPr lang="en-US" sz="2800" b="1" kern="0" dirty="0">
                <a:solidFill>
                  <a:srgbClr val="201F1E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Tips to prepare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65917-16F3-F260-30FD-894476A5A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143000"/>
            <a:ext cx="8724900" cy="4401205"/>
          </a:xfrm>
        </p:spPr>
        <p:txBody>
          <a:bodyPr/>
          <a:lstStyle/>
          <a:p>
            <a:pPr marL="342900" marR="0" lvl="0" indent="-342900" fontAlgn="base">
              <a:buAutoNum type="arabicPeriod"/>
              <a:tabLst>
                <a:tab pos="344170" algn="l"/>
              </a:tabLst>
            </a:pPr>
            <a:r>
              <a:rPr lang="en-US" sz="1800" kern="0" dirty="0">
                <a:solidFill>
                  <a:srgbClr val="201F1E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Take the practice tests for each subtest required for your credential. Time yourself for </a:t>
            </a:r>
            <a:r>
              <a:rPr lang="en-US" sz="1800" u="sng" kern="0" dirty="0">
                <a:solidFill>
                  <a:srgbClr val="201F1E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each subtest</a:t>
            </a:r>
            <a:r>
              <a:rPr lang="en-US" sz="1800" kern="0" dirty="0">
                <a:solidFill>
                  <a:srgbClr val="201F1E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 Do not take all practice tests in one sitting. Consider spacing them out with a significant break (hours or even days) in between each practice subtest. (You can sequence the actual subtest exams this way too). </a:t>
            </a:r>
          </a:p>
          <a:p>
            <a:pPr marL="342900" marR="0" lvl="0" indent="-342900" fontAlgn="base">
              <a:buAutoNum type="arabicPeriod"/>
              <a:tabLst>
                <a:tab pos="344170" algn="l"/>
              </a:tabLst>
            </a:pPr>
            <a:endParaRPr lang="en-US" sz="1800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buAutoNum type="arabicPeriod"/>
              <a:tabLst>
                <a:tab pos="344170" algn="l"/>
              </a:tabLst>
            </a:pPr>
            <a:r>
              <a:rPr lang="en-US" sz="1800" kern="0" dirty="0">
                <a:solidFill>
                  <a:srgbClr val="201F1E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Grade yourself; the answers are available towards the end of the practice test. </a:t>
            </a:r>
          </a:p>
          <a:p>
            <a:pPr marR="0" lvl="0" fontAlgn="base">
              <a:tabLst>
                <a:tab pos="344170" algn="l"/>
              </a:tabLst>
            </a:pPr>
            <a:r>
              <a:rPr lang="en-US" sz="1800" kern="0" dirty="0">
                <a:solidFill>
                  <a:srgbClr val="201F1E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fontAlgn="base">
              <a:tabLst>
                <a:tab pos="344170" algn="l"/>
              </a:tabLst>
            </a:pPr>
            <a:r>
              <a:rPr lang="en-US" sz="1800" dirty="0">
                <a:solidFill>
                  <a:srgbClr val="201F1E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1800" kern="0" dirty="0">
                <a:solidFill>
                  <a:srgbClr val="201F1E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Analyze and evaluate your results: identify your strengths and weaknesses in all sections. </a:t>
            </a:r>
            <a:r>
              <a:rPr lang="en-US" sz="1800" kern="0" dirty="0">
                <a:solidFill>
                  <a:srgbClr val="201F1E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Create an Action Plan </a:t>
            </a:r>
            <a:r>
              <a:rPr lang="en-US" sz="1800" kern="0" dirty="0">
                <a:solidFill>
                  <a:srgbClr val="201F1E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– decide how much time you will require in tutoring for corresponding sections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 fontAlgn="base">
              <a:tabLst>
                <a:tab pos="344170" algn="l"/>
              </a:tabLst>
            </a:pPr>
            <a:endParaRPr lang="en-US" sz="1800" dirty="0">
              <a:solidFill>
                <a:srgbClr val="201F1E"/>
              </a:solidFill>
              <a:latin typeface="Avenir Book" panose="02000503020000020003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fontAlgn="base">
              <a:tabLst>
                <a:tab pos="344170" algn="l"/>
              </a:tabLst>
            </a:pPr>
            <a:r>
              <a:rPr lang="en-US" sz="1800" kern="0" dirty="0">
                <a:solidFill>
                  <a:srgbClr val="201F1E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4. If you score lower than a 75% we recommend you contact us for a follow up appointment with one of our Peer Mentors/Tutors at</a:t>
            </a:r>
            <a:r>
              <a:rPr lang="en-US" sz="1800" kern="0" dirty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 </a:t>
            </a:r>
            <a:r>
              <a:rPr lang="en-US" sz="1800" kern="0" dirty="0">
                <a:solidFill>
                  <a:srgbClr val="0000FF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EdEq@csus.edu</a:t>
            </a:r>
            <a:r>
              <a:rPr lang="en-US" sz="1800" kern="0" dirty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 </a:t>
            </a:r>
            <a:r>
              <a:rPr lang="en-US" sz="1800" kern="0" dirty="0">
                <a:solidFill>
                  <a:srgbClr val="201F1E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and let us know which subtests you need further support. Tutoring for the three subtests will be available throughout summer 2025 via email and zoom.  </a:t>
            </a:r>
          </a:p>
          <a:p>
            <a:pPr marR="0" lvl="0" fontAlgn="base">
              <a:tabLst>
                <a:tab pos="344170" algn="l"/>
              </a:tabLst>
            </a:pP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28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9BB8C-A010-8093-09B6-F8E0935F9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from those who passed: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CB272-7877-D0EC-BF8A-4E674AD67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594" y="1662514"/>
            <a:ext cx="8551209" cy="4447371"/>
          </a:xfrm>
        </p:spPr>
        <p:txBody>
          <a:bodyPr/>
          <a:lstStyle/>
          <a:p>
            <a:pPr marL="0" marR="0" fontAlgn="base">
              <a:buNone/>
            </a:pPr>
            <a:r>
              <a:rPr lang="en-US" sz="2200" kern="0" dirty="0">
                <a:solidFill>
                  <a:srgbClr val="201F1E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• Set aside minimum</a:t>
            </a:r>
            <a:r>
              <a:rPr lang="en-US" sz="2200" kern="0" dirty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 </a:t>
            </a:r>
            <a:r>
              <a:rPr lang="en-US" sz="2200" b="1" kern="0" dirty="0">
                <a:solidFill>
                  <a:srgbClr val="201F1E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3-4 hours</a:t>
            </a:r>
            <a:r>
              <a:rPr lang="en-US" sz="2200" kern="0" dirty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 </a:t>
            </a:r>
            <a:r>
              <a:rPr lang="en-US" sz="2200" kern="0" dirty="0">
                <a:solidFill>
                  <a:srgbClr val="201F1E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each day and dedicate this time to study </a:t>
            </a:r>
            <a:r>
              <a:rPr lang="en-US" sz="2200" b="1" kern="0" dirty="0">
                <a:solidFill>
                  <a:srgbClr val="201F1E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one</a:t>
            </a:r>
            <a:r>
              <a:rPr lang="en-US" sz="2200" kern="0" dirty="0">
                <a:solidFill>
                  <a:srgbClr val="201F1E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section/subtest at a time</a:t>
            </a:r>
            <a:r>
              <a:rPr lang="en-US" sz="2200" kern="0" dirty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 </a:t>
            </a:r>
            <a:r>
              <a:rPr lang="en-US" sz="2200" kern="0" dirty="0">
                <a:solidFill>
                  <a:srgbClr val="201F1E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fontAlgn="base">
              <a:buNone/>
            </a:pPr>
            <a:r>
              <a:rPr lang="en-US" sz="2200" kern="0" dirty="0">
                <a:solidFill>
                  <a:srgbClr val="201F1E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• Write as much as you know for each</a:t>
            </a:r>
            <a:r>
              <a:rPr lang="en-US" sz="2200" kern="0" dirty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 </a:t>
            </a:r>
            <a:r>
              <a:rPr lang="en-US" sz="2200" kern="0" dirty="0">
                <a:solidFill>
                  <a:srgbClr val="201F1E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topic. Writing can be good practice for remembering key terms.</a:t>
            </a:r>
            <a:r>
              <a:rPr lang="en-US" sz="2200" kern="0" dirty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 </a:t>
            </a:r>
            <a:r>
              <a:rPr lang="en-US" sz="2200" kern="0" dirty="0">
                <a:solidFill>
                  <a:srgbClr val="201F1E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fontAlgn="base">
              <a:buNone/>
            </a:pPr>
            <a:r>
              <a:rPr lang="en-US" sz="2200" kern="0" dirty="0">
                <a:solidFill>
                  <a:srgbClr val="201F1E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• YouTube will become your best friend. Typing in "CSET</a:t>
            </a:r>
            <a:r>
              <a:rPr lang="en-US" sz="2200" kern="0" dirty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 </a:t>
            </a:r>
            <a:r>
              <a:rPr lang="en-US" sz="2200" kern="0" dirty="0">
                <a:solidFill>
                  <a:srgbClr val="201F1E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Multiple Subjects" will</a:t>
            </a:r>
            <a:r>
              <a:rPr lang="en-US" sz="2200" kern="0" dirty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 </a:t>
            </a:r>
            <a:r>
              <a:rPr lang="en-US" sz="2200" b="1" kern="0" dirty="0">
                <a:solidFill>
                  <a:srgbClr val="201F1E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not</a:t>
            </a:r>
            <a:r>
              <a:rPr lang="en-US" sz="2200" kern="0" dirty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 </a:t>
            </a:r>
            <a:r>
              <a:rPr lang="en-US" sz="2200" kern="0" dirty="0">
                <a:solidFill>
                  <a:srgbClr val="201F1E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return helpful videos. Instead, search for specific</a:t>
            </a:r>
            <a:r>
              <a:rPr lang="en-US" sz="2200" kern="0" dirty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 </a:t>
            </a:r>
            <a:r>
              <a:rPr lang="en-US" sz="2200" kern="0" dirty="0">
                <a:solidFill>
                  <a:srgbClr val="201F1E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topics</a:t>
            </a:r>
            <a:r>
              <a:rPr lang="en-US" sz="2200" kern="0" dirty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 </a:t>
            </a:r>
            <a:r>
              <a:rPr lang="en-US" sz="2200" kern="0" dirty="0">
                <a:solidFill>
                  <a:srgbClr val="201F1E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like "The</a:t>
            </a:r>
            <a:r>
              <a:rPr lang="en-US" sz="2200" kern="0" dirty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 </a:t>
            </a:r>
            <a:r>
              <a:rPr lang="en-US" sz="2200" kern="0" dirty="0">
                <a:solidFill>
                  <a:srgbClr val="201F1E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Water Cycle" </a:t>
            </a:r>
            <a:endParaRPr lang="en-US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fontAlgn="base"/>
            <a:r>
              <a:rPr lang="en-US" sz="2200" kern="0" dirty="0">
                <a:solidFill>
                  <a:srgbClr val="201F1E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• Watch documentaries. This is especially helpful with</a:t>
            </a:r>
            <a:r>
              <a:rPr lang="en-US" sz="2200" kern="0" dirty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 </a:t>
            </a:r>
            <a:r>
              <a:rPr lang="en-US" sz="2200" kern="0" dirty="0">
                <a:solidFill>
                  <a:srgbClr val="201F1E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2200" kern="0" dirty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 </a:t>
            </a:r>
            <a:r>
              <a:rPr lang="en-US" sz="2200" kern="0" dirty="0">
                <a:solidFill>
                  <a:srgbClr val="201F1E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Multiple Subject </a:t>
            </a:r>
            <a:r>
              <a:rPr lang="en-US" sz="2200" kern="0" dirty="0">
                <a:solidFill>
                  <a:srgbClr val="201F1E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social science section (subtest I). </a:t>
            </a:r>
            <a:endParaRPr lang="en-US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3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BBB18-3992-93FE-11F4-5600D1057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EB4AD-5ADF-50FF-B1DA-E98E9731F9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oster for a school exam&#10;&#10;AI-generated content may be incorrect.">
            <a:extLst>
              <a:ext uri="{FF2B5EF4-FFF2-40B4-BE49-F238E27FC236}">
                <a16:creationId xmlns:a16="http://schemas.microsoft.com/office/drawing/2014/main" id="{59A4D14F-844B-09FD-42DE-6B95C25CB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1" y="387645"/>
            <a:ext cx="4624294" cy="59866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BA0107-D5C8-59C9-DB6D-C6AA35D73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549" y="439594"/>
            <a:ext cx="4624294" cy="598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5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2F5C-3E9C-1004-59B6-9B1CACF1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71" y="725464"/>
            <a:ext cx="9468457" cy="1292662"/>
          </a:xfrm>
        </p:spPr>
        <p:txBody>
          <a:bodyPr/>
          <a:lstStyle/>
          <a:p>
            <a:r>
              <a:rPr lang="en-US" dirty="0"/>
              <a:t>San Diego County Office of Education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B9AB8-8827-6C85-36FB-A50507EEA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991" y="2362200"/>
            <a:ext cx="6757670" cy="7694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Offers free test prep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Registration is free and online</a:t>
            </a:r>
          </a:p>
        </p:txBody>
      </p:sp>
    </p:spTree>
    <p:extLst>
      <p:ext uri="{BB962C8B-B14F-4D97-AF65-F5344CB8AC3E}">
        <p14:creationId xmlns:p14="http://schemas.microsoft.com/office/powerpoint/2010/main" val="323784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40293" y="1770662"/>
            <a:ext cx="7543800" cy="2676374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1112" marR="5080">
              <a:lnSpc>
                <a:spcPts val="4010"/>
              </a:lnSpc>
              <a:spcBef>
                <a:spcPts val="270"/>
              </a:spcBef>
              <a:tabLst>
                <a:tab pos="444500" algn="l"/>
              </a:tabLst>
            </a:pPr>
            <a:r>
              <a:rPr sz="3400" spc="-36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3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235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3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135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3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125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3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400" spc="-165" dirty="0">
                <a:solidFill>
                  <a:srgbClr val="FFFFFF"/>
                </a:solidFill>
                <a:latin typeface="Arial"/>
                <a:cs typeface="Arial"/>
              </a:rPr>
              <a:t> $60,000 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145" dirty="0">
                <a:solidFill>
                  <a:srgbClr val="FFFFFF"/>
                </a:solidFill>
                <a:latin typeface="Arial"/>
                <a:cs typeface="Arial"/>
              </a:rPr>
              <a:t>pay </a:t>
            </a:r>
            <a:r>
              <a:rPr sz="3400" spc="-2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3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11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3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Arial"/>
                <a:cs typeface="Arial"/>
              </a:rPr>
              <a:t>credential</a:t>
            </a:r>
            <a:endParaRPr lang="en-US" sz="3400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1112" marR="5080">
              <a:lnSpc>
                <a:spcPts val="4010"/>
              </a:lnSpc>
              <a:spcBef>
                <a:spcPts val="270"/>
              </a:spcBef>
              <a:tabLst>
                <a:tab pos="444500" algn="l"/>
              </a:tabLst>
            </a:pPr>
            <a:endParaRPr lang="en-US" sz="3400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1112" marR="5080">
              <a:lnSpc>
                <a:spcPts val="4010"/>
              </a:lnSpc>
              <a:spcBef>
                <a:spcPts val="270"/>
              </a:spcBef>
              <a:tabLst>
                <a:tab pos="444500" algn="l"/>
              </a:tabLst>
            </a:pPr>
            <a:r>
              <a:rPr lang="en-US" sz="3400" spc="-10" dirty="0">
                <a:solidFill>
                  <a:srgbClr val="FFFFFF"/>
                </a:solidFill>
                <a:latin typeface="Arial"/>
                <a:cs typeface="Arial"/>
              </a:rPr>
              <a:t>Studies show that student teacher models are most effective</a:t>
            </a:r>
            <a:endParaRPr sz="3400" dirty="0">
              <a:latin typeface="Arial"/>
              <a:cs typeface="Arial"/>
            </a:endParaRPr>
          </a:p>
        </p:txBody>
      </p:sp>
      <p:pic>
        <p:nvPicPr>
          <p:cNvPr id="8" name="Graphic 7" descr="Money with solid fill">
            <a:extLst>
              <a:ext uri="{FF2B5EF4-FFF2-40B4-BE49-F238E27FC236}">
                <a16:creationId xmlns:a16="http://schemas.microsoft.com/office/drawing/2014/main" id="{7FFC8C31-1146-4E71-5332-5B13A0789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799" y="3552050"/>
            <a:ext cx="914400" cy="914400"/>
          </a:xfrm>
          <a:prstGeom prst="rect">
            <a:avLst/>
          </a:prstGeom>
        </p:spPr>
      </p:pic>
      <p:pic>
        <p:nvPicPr>
          <p:cNvPr id="12" name="Graphic 11" descr="Money with solid fill">
            <a:extLst>
              <a:ext uri="{FF2B5EF4-FFF2-40B4-BE49-F238E27FC236}">
                <a16:creationId xmlns:a16="http://schemas.microsoft.com/office/drawing/2014/main" id="{E62FD80D-A54D-43C2-6ED2-EC8EF60E2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4307" y="1786704"/>
            <a:ext cx="914400" cy="9144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A368A70D-C254-13F4-ECC5-28BCBF7D5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838200"/>
            <a:ext cx="6377813" cy="64633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Why is this Important?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534CED-D458-9490-DF61-802B5AC7E56C}"/>
              </a:ext>
            </a:extLst>
          </p:cNvPr>
          <p:cNvSpPr txBox="1"/>
          <p:nvPr/>
        </p:nvSpPr>
        <p:spPr>
          <a:xfrm>
            <a:off x="1676400" y="1665568"/>
            <a:ext cx="7162800" cy="3526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5080" algn="l">
              <a:lnSpc>
                <a:spcPct val="117900"/>
              </a:lnSpc>
            </a:pPr>
            <a:r>
              <a:rPr lang="en-US" sz="3200" spc="-70" dirty="0">
                <a:solidFill>
                  <a:srgbClr val="FFFFFF"/>
                </a:solidFill>
                <a:latin typeface="Arial"/>
                <a:cs typeface="Arial"/>
              </a:rPr>
              <a:t>March</a:t>
            </a:r>
            <a:r>
              <a:rPr lang="en-US"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spc="-95" dirty="0">
                <a:solidFill>
                  <a:srgbClr val="FFFFFF"/>
                </a:solidFill>
                <a:latin typeface="Arial"/>
                <a:cs typeface="Arial"/>
              </a:rPr>
              <a:t>22,</a:t>
            </a:r>
            <a:r>
              <a:rPr lang="en-US"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spc="-114" dirty="0">
                <a:solidFill>
                  <a:srgbClr val="FFFFFF"/>
                </a:solidFill>
                <a:latin typeface="Arial"/>
                <a:cs typeface="Arial"/>
              </a:rPr>
              <a:t>2026</a:t>
            </a:r>
            <a:r>
              <a:rPr lang="en-US"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spc="-75" dirty="0">
                <a:solidFill>
                  <a:srgbClr val="FFFFFF"/>
                </a:solidFill>
                <a:latin typeface="Arial"/>
                <a:cs typeface="Arial"/>
              </a:rPr>
              <a:t>deadline</a:t>
            </a:r>
            <a:r>
              <a:rPr lang="en-US"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lang="en-US"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spc="-55" dirty="0">
                <a:solidFill>
                  <a:srgbClr val="FFFFFF"/>
                </a:solidFill>
                <a:latin typeface="Arial"/>
                <a:cs typeface="Arial"/>
              </a:rPr>
              <a:t>submit</a:t>
            </a:r>
            <a:r>
              <a:rPr lang="en-US" sz="3200" spc="-75" dirty="0">
                <a:solidFill>
                  <a:srgbClr val="FFFFFF"/>
                </a:solidFill>
                <a:latin typeface="Arial"/>
                <a:cs typeface="Arial"/>
              </a:rPr>
              <a:t> COE </a:t>
            </a:r>
            <a:r>
              <a:rPr lang="en-US" sz="3200" spc="-95" dirty="0">
                <a:solidFill>
                  <a:srgbClr val="FFFFFF"/>
                </a:solidFill>
                <a:latin typeface="Arial"/>
                <a:cs typeface="Arial"/>
              </a:rPr>
              <a:t>scholarship</a:t>
            </a:r>
            <a:r>
              <a:rPr lang="en-US"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spc="-60" dirty="0">
                <a:solidFill>
                  <a:srgbClr val="FFFFFF"/>
                </a:solidFill>
                <a:latin typeface="Arial"/>
                <a:cs typeface="Arial"/>
              </a:rPr>
              <a:t>applications</a:t>
            </a:r>
          </a:p>
          <a:p>
            <a:pPr marL="12065" marR="5080" algn="l">
              <a:lnSpc>
                <a:spcPct val="117900"/>
              </a:lnSpc>
            </a:pPr>
            <a:endParaRPr lang="en-US" sz="3200" spc="-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065" marR="5080" algn="l">
              <a:lnSpc>
                <a:spcPct val="117900"/>
              </a:lnSpc>
            </a:pPr>
            <a:endParaRPr lang="en-US" sz="3200" spc="-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065" marR="5080" algn="l">
              <a:lnSpc>
                <a:spcPct val="117900"/>
              </a:lnSpc>
            </a:pPr>
            <a:r>
              <a:rPr lang="en-US" sz="3200" spc="-40" dirty="0">
                <a:solidFill>
                  <a:srgbClr val="FFFFFF"/>
                </a:solidFill>
                <a:latin typeface="Arial"/>
                <a:cs typeface="Arial"/>
              </a:rPr>
              <a:t>April</a:t>
            </a:r>
            <a:r>
              <a:rPr lang="en-US"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spc="-85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lang="en-US"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spc="-114" dirty="0">
                <a:solidFill>
                  <a:srgbClr val="FFFFFF"/>
                </a:solidFill>
                <a:latin typeface="Arial"/>
                <a:cs typeface="Arial"/>
              </a:rPr>
              <a:t>2026</a:t>
            </a:r>
            <a:r>
              <a:rPr lang="en-US"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spc="-75" dirty="0">
                <a:solidFill>
                  <a:srgbClr val="FFFFFF"/>
                </a:solidFill>
                <a:latin typeface="Arial"/>
                <a:cs typeface="Arial"/>
              </a:rPr>
              <a:t>deadline</a:t>
            </a:r>
            <a:r>
              <a:rPr lang="en-US"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lang="en-US"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spc="-55" dirty="0">
                <a:solidFill>
                  <a:srgbClr val="FFFFFF"/>
                </a:solidFill>
                <a:latin typeface="Arial"/>
                <a:cs typeface="Arial"/>
              </a:rPr>
              <a:t>submit</a:t>
            </a:r>
            <a:r>
              <a:rPr lang="en-US"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spc="-295" dirty="0">
                <a:solidFill>
                  <a:srgbClr val="FFFFFF"/>
                </a:solidFill>
                <a:latin typeface="Arial"/>
                <a:cs typeface="Arial"/>
              </a:rPr>
              <a:t>FAFSA</a:t>
            </a:r>
            <a:r>
              <a:rPr lang="en-US"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spc="-1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lang="en-US"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spc="-10" dirty="0">
                <a:solidFill>
                  <a:srgbClr val="FFFFFF"/>
                </a:solidFill>
                <a:latin typeface="Arial"/>
                <a:cs typeface="Arial"/>
              </a:rPr>
              <a:t>CADAA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9" name="Graphic 8" descr="Alarm Ringing with solid fill">
            <a:extLst>
              <a:ext uri="{FF2B5EF4-FFF2-40B4-BE49-F238E27FC236}">
                <a16:creationId xmlns:a16="http://schemas.microsoft.com/office/drawing/2014/main" id="{0CAF206C-AACF-C1D9-4313-95A627104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00" y="1752600"/>
            <a:ext cx="914400" cy="914400"/>
          </a:xfrm>
          <a:prstGeom prst="rect">
            <a:avLst/>
          </a:prstGeom>
        </p:spPr>
      </p:pic>
      <p:pic>
        <p:nvPicPr>
          <p:cNvPr id="10" name="Graphic 9" descr="Alarm Ringing with solid fill">
            <a:extLst>
              <a:ext uri="{FF2B5EF4-FFF2-40B4-BE49-F238E27FC236}">
                <a16:creationId xmlns:a16="http://schemas.microsoft.com/office/drawing/2014/main" id="{6E4B4A84-7E49-C6FF-1919-0D3985EC7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00" y="4038600"/>
            <a:ext cx="914400" cy="9144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44CD29E8-4799-750E-C450-C05966AB6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FAFSA and CADAA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134092</TotalTime>
  <Words>2009</Words>
  <Application>Microsoft Macintosh PowerPoint</Application>
  <PresentationFormat>Custom</PresentationFormat>
  <Paragraphs>256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Aptos</vt:lpstr>
      <vt:lpstr>Arial</vt:lpstr>
      <vt:lpstr>Avenir Book</vt:lpstr>
      <vt:lpstr>Calibri</vt:lpstr>
      <vt:lpstr>Times New Roman</vt:lpstr>
      <vt:lpstr>Wingdings</vt:lpstr>
      <vt:lpstr>Office Theme</vt:lpstr>
      <vt:lpstr>How to Fund your Teaching Credential: FAFSA, grants, scholarships, residencies</vt:lpstr>
      <vt:lpstr>PowerPoint Presentation</vt:lpstr>
      <vt:lpstr>PowerPoint Presentation</vt:lpstr>
      <vt:lpstr>Tips to prepare</vt:lpstr>
      <vt:lpstr>Tips from those who passed:</vt:lpstr>
      <vt:lpstr>PowerPoint Presentation</vt:lpstr>
      <vt:lpstr>San Diego County Office of Education</vt:lpstr>
      <vt:lpstr>Why is this Important?</vt:lpstr>
      <vt:lpstr>FAFSA and CADAA</vt:lpstr>
      <vt:lpstr>Free Application for Federal Student Aid (F A F S A)</vt:lpstr>
      <vt:lpstr>California Dream Act Application (CADAA)</vt:lpstr>
      <vt:lpstr>Individual Taxpayer Identification Number (ITIN)</vt:lpstr>
      <vt:lpstr>The Carlsen Center</vt:lpstr>
      <vt:lpstr>Students with an ITIN</vt:lpstr>
      <vt:lpstr>Cal Grant &amp; Pell Grant Funding</vt:lpstr>
      <vt:lpstr>Grants, Scholarships &amp; Residency Options</vt:lpstr>
      <vt:lpstr>PowerPoint Presentation</vt:lpstr>
      <vt:lpstr>PowerPoint Presentation</vt:lpstr>
      <vt:lpstr>PowerPoint Presentation</vt:lpstr>
      <vt:lpstr>Golden State Teacher Grant</vt:lpstr>
      <vt:lpstr>Teach Grant</vt:lpstr>
      <vt:lpstr>Sac StateScholarships (COE)</vt:lpstr>
      <vt:lpstr>College of Education</vt:lpstr>
      <vt:lpstr>Future Math and Science Teachers</vt:lpstr>
      <vt:lpstr>Teacher Residency Grants</vt:lpstr>
      <vt:lpstr>PowerPoint Presentation</vt:lpstr>
      <vt:lpstr>Additional Resources</vt:lpstr>
      <vt:lpstr>Consider Substitute Teaching</vt:lpstr>
      <vt:lpstr>Federal Teacher Loan Forgiveness Program</vt:lpstr>
      <vt:lpstr>State and Federal Financial Resources</vt:lpstr>
      <vt:lpstr>Program Costs</vt:lpstr>
      <vt:lpstr>Program Costs</vt:lpstr>
      <vt:lpstr>Next steps</vt:lpstr>
      <vt:lpstr>College of Education 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UPDATED Feb24 Financing Your Cred Program 1</dc:title>
  <dc:creator>Sessoms, Deidre B</dc:creator>
  <cp:lastModifiedBy>Figueroa-Ramirez, Karina</cp:lastModifiedBy>
  <cp:revision>91</cp:revision>
  <dcterms:created xsi:type="dcterms:W3CDTF">2024-09-18T21:31:18Z</dcterms:created>
  <dcterms:modified xsi:type="dcterms:W3CDTF">2025-07-15T23:03:15Z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2024-02-21T00:00:00Z</vt:filetime>
  </property>
  <property fmtid="{D5CDD505-2E9C-101B-9397-08002B2CF9AE}" pid="3" name="Creator">
    <vt:lpwstr>PowerPoint</vt:lpwstr>
  </property>
  <property fmtid="{D5CDD505-2E9C-101B-9397-08002B2CF9AE}" pid="4" name="LastSaved">
    <vt:filetime>2024-09-18T00:00:00Z</vt:filetime>
  </property>
  <property fmtid="{D5CDD505-2E9C-101B-9397-08002B2CF9AE}" pid="5" name="Producer">
    <vt:lpwstr>macOS Version 14.3.1 (Build 23D60) Quartz PDFContext</vt:lpwstr>
  </property>
</Properties>
</file>