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Agrandir Wide" panose="020B0604020202020204" charset="0"/>
      <p:regular r:id="rId23"/>
    </p:embeddedFont>
    <p:embeddedFont>
      <p:font typeface="Agrandir Wide Thin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yriad Pro" panose="020B0604020202020204" charset="0"/>
      <p:regular r:id="rId29"/>
    </p:embeddedFont>
    <p:embeddedFont>
      <p:font typeface="Trajan Pro" panose="02020502050506020301" pitchFamily="18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65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sus.edu/college/health-human-services/internal/rtp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s.edu/college/health-human-services/internal/rtp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s.edu/college/health-human-services/internal/rtp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guirem@csus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rummetth@csus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98763" y="0"/>
            <a:ext cx="6989237" cy="10287000"/>
          </a:xfrm>
          <a:custGeom>
            <a:avLst/>
            <a:gdLst/>
            <a:ahLst/>
            <a:cxnLst/>
            <a:rect l="l" t="t" r="r" b="b"/>
            <a:pathLst>
              <a:path w="6989237" h="10287000">
                <a:moveTo>
                  <a:pt x="0" y="0"/>
                </a:moveTo>
                <a:lnTo>
                  <a:pt x="6989237" y="0"/>
                </a:lnTo>
                <a:lnTo>
                  <a:pt x="69892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538" r="-303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832333" y="75735"/>
            <a:ext cx="6025009" cy="10135530"/>
          </a:xfrm>
          <a:custGeom>
            <a:avLst/>
            <a:gdLst/>
            <a:ahLst/>
            <a:cxnLst/>
            <a:rect l="l" t="t" r="r" b="b"/>
            <a:pathLst>
              <a:path w="6025009" h="10135530">
                <a:moveTo>
                  <a:pt x="0" y="0"/>
                </a:moveTo>
                <a:lnTo>
                  <a:pt x="6025010" y="0"/>
                </a:lnTo>
                <a:lnTo>
                  <a:pt x="6025010" y="10135530"/>
                </a:lnTo>
                <a:lnTo>
                  <a:pt x="0" y="10135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583780" y="469428"/>
            <a:ext cx="1273562" cy="1289910"/>
          </a:xfrm>
          <a:custGeom>
            <a:avLst/>
            <a:gdLst/>
            <a:ahLst/>
            <a:cxnLst/>
            <a:rect l="l" t="t" r="r" b="b"/>
            <a:pathLst>
              <a:path w="1273562" h="1289910">
                <a:moveTo>
                  <a:pt x="0" y="0"/>
                </a:moveTo>
                <a:lnTo>
                  <a:pt x="1273563" y="0"/>
                </a:lnTo>
                <a:lnTo>
                  <a:pt x="1273563" y="1289910"/>
                </a:lnTo>
                <a:lnTo>
                  <a:pt x="0" y="12899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3913788"/>
            <a:ext cx="7145690" cy="325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125B50"/>
                </a:solidFill>
                <a:latin typeface="Trajan Pro"/>
              </a:rPr>
              <a:t>RTP COMMITTEE WORKSHOP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050188"/>
            <a:ext cx="924346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125B50"/>
                </a:solidFill>
                <a:latin typeface="Myriad Pro"/>
              </a:rPr>
              <a:t>COLLEGE OF HEALTH &amp; HUMAN SERVICES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944455"/>
            <a:ext cx="2956891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43927"/>
                </a:solidFill>
                <a:latin typeface="Myriad Pro"/>
              </a:rPr>
              <a:t>September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2703"/>
            <a:ext cx="2273981" cy="7241595"/>
          </a:xfrm>
          <a:custGeom>
            <a:avLst/>
            <a:gdLst/>
            <a:ahLst/>
            <a:cxnLst/>
            <a:rect l="l" t="t" r="r" b="b"/>
            <a:pathLst>
              <a:path w="2273981" h="7241595">
                <a:moveTo>
                  <a:pt x="0" y="0"/>
                </a:moveTo>
                <a:lnTo>
                  <a:pt x="2273981" y="0"/>
                </a:lnTo>
                <a:lnTo>
                  <a:pt x="2273981" y="7241594"/>
                </a:lnTo>
                <a:lnTo>
                  <a:pt x="0" y="724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4961" t="-11173" r="-63500" b="-56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649657" y="5887302"/>
            <a:ext cx="5609643" cy="4001071"/>
          </a:xfrm>
          <a:custGeom>
            <a:avLst/>
            <a:gdLst/>
            <a:ahLst/>
            <a:cxnLst/>
            <a:rect l="l" t="t" r="r" b="b"/>
            <a:pathLst>
              <a:path w="5609643" h="4001071">
                <a:moveTo>
                  <a:pt x="0" y="0"/>
                </a:moveTo>
                <a:lnTo>
                  <a:pt x="5609643" y="0"/>
                </a:lnTo>
                <a:lnTo>
                  <a:pt x="5609643" y="4001071"/>
                </a:lnTo>
                <a:lnTo>
                  <a:pt x="0" y="4001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579105" y="2370672"/>
            <a:ext cx="13085895" cy="325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Faculty member has “edit/upload” access and Department Chair has “view” access until file closure date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Upon file closure Dean’s Office will add the Access Log and grant access to Primary Committee during the primary review period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Once Primary review period ends access is removed, and then granted to Secondary Committee during the secondary review period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Training guides on OneDrive are available on the </a:t>
            </a:r>
            <a:r>
              <a:rPr lang="en-US" sz="2400" u="sng">
                <a:solidFill>
                  <a:srgbClr val="125B50"/>
                </a:solidFill>
                <a:latin typeface="Myriad Pro"/>
                <a:hlinkClick r:id="rId4" tooltip="https://www.csus.edu/college/health-human-services/internal/rtp.html"/>
              </a:rPr>
              <a:t>HHS RTP website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55450" y="1341728"/>
            <a:ext cx="9612952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125B50"/>
                </a:solidFill>
                <a:latin typeface="Trajan Pro"/>
              </a:rPr>
              <a:t>ONEDRIVE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55450" y="5839083"/>
            <a:ext cx="9612952" cy="462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125B50"/>
                </a:solidFill>
                <a:latin typeface="Trajan Pro"/>
              </a:rPr>
              <a:t>WPAF ACCESS LOG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97911" y="6296404"/>
            <a:ext cx="8061106" cy="142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Spreadsheet within each faculty member’s WPAF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Each reviewer </a:t>
            </a:r>
            <a:r>
              <a:rPr lang="en-US" sz="2400" u="sng">
                <a:solidFill>
                  <a:srgbClr val="125B50"/>
                </a:solidFill>
                <a:latin typeface="Myriad Pro"/>
              </a:rPr>
              <a:t>must</a:t>
            </a:r>
            <a:r>
              <a:rPr lang="en-US" sz="2400">
                <a:solidFill>
                  <a:srgbClr val="125B50"/>
                </a:solidFill>
                <a:latin typeface="Myriad Pro"/>
              </a:rPr>
              <a:t> log name &amp; date each time the file is viewed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11041380" y="9534719"/>
            <a:ext cx="1060074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74485" y="3207938"/>
            <a:ext cx="10539030" cy="3143538"/>
          </a:xfrm>
          <a:custGeom>
            <a:avLst/>
            <a:gdLst/>
            <a:ahLst/>
            <a:cxnLst/>
            <a:rect l="l" t="t" r="r" b="b"/>
            <a:pathLst>
              <a:path w="10539030" h="3143538">
                <a:moveTo>
                  <a:pt x="0" y="0"/>
                </a:moveTo>
                <a:lnTo>
                  <a:pt x="10539030" y="0"/>
                </a:lnTo>
                <a:lnTo>
                  <a:pt x="10539030" y="3143538"/>
                </a:lnTo>
                <a:lnTo>
                  <a:pt x="0" y="31435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477717" y="6781924"/>
            <a:ext cx="11332567" cy="2476376"/>
          </a:xfrm>
          <a:custGeom>
            <a:avLst/>
            <a:gdLst/>
            <a:ahLst/>
            <a:cxnLst/>
            <a:rect l="l" t="t" r="r" b="b"/>
            <a:pathLst>
              <a:path w="11332567" h="2476376">
                <a:moveTo>
                  <a:pt x="0" y="0"/>
                </a:moveTo>
                <a:lnTo>
                  <a:pt x="11332566" y="0"/>
                </a:lnTo>
                <a:lnTo>
                  <a:pt x="11332566" y="2476376"/>
                </a:lnTo>
                <a:lnTo>
                  <a:pt x="0" y="247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847725"/>
            <a:ext cx="18288000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25B50"/>
                </a:solidFill>
                <a:latin typeface="Trajan Pro"/>
              </a:rPr>
              <a:t>SUGGESTED FILE NAMING CONVENTION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7163" y="1815465"/>
            <a:ext cx="14546719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For ease for the reviewers, faculty are asked to follow a simple file naming convention, matching the number on their uploaded document to the number in their index.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68369" y="9353550"/>
            <a:ext cx="4198487" cy="369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>
                <a:solidFill>
                  <a:srgbClr val="125B50"/>
                </a:solidFill>
                <a:latin typeface="Myriad Pro"/>
              </a:rPr>
              <a:t>Note: all files have a 30-character limit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6014019" y="0"/>
            <a:ext cx="2273981" cy="8964806"/>
          </a:xfrm>
          <a:custGeom>
            <a:avLst/>
            <a:gdLst/>
            <a:ahLst/>
            <a:cxnLst/>
            <a:rect l="l" t="t" r="r" b="b"/>
            <a:pathLst>
              <a:path w="2273981" h="8964806">
                <a:moveTo>
                  <a:pt x="2273981" y="0"/>
                </a:moveTo>
                <a:lnTo>
                  <a:pt x="0" y="0"/>
                </a:lnTo>
                <a:lnTo>
                  <a:pt x="0" y="8964806"/>
                </a:lnTo>
                <a:lnTo>
                  <a:pt x="2273981" y="8964806"/>
                </a:lnTo>
                <a:lnTo>
                  <a:pt x="2273981" y="0"/>
                </a:lnTo>
                <a:close/>
              </a:path>
            </a:pathLst>
          </a:custGeom>
          <a:blipFill>
            <a:blip r:embed="rId2"/>
            <a:stretch>
              <a:fillRect l="-471243" r="-82958" b="-105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847725"/>
            <a:ext cx="11817359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125B50"/>
                </a:solidFill>
                <a:latin typeface="Trajan Pro"/>
              </a:rPr>
              <a:t>PRIMARY REVIEW DISTRIBUTION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285172"/>
            <a:ext cx="6326776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New Process!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097658"/>
            <a:ext cx="14109191" cy="555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Evaluation Letters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Committee Chairs will be responsible for sending final letters for signature on Letterhead via Acrobat Sign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Signed, PDF letter(s) should be uploaded into OneDrive “Committee” Folder for Dean’s Office to distribute &amp; upload into faculty’s WPAF.  </a:t>
            </a:r>
          </a:p>
          <a:p>
            <a:pPr>
              <a:lnSpc>
                <a:spcPts val="3600"/>
              </a:lnSpc>
            </a:pPr>
            <a:endParaRPr lang="en-US" sz="2400">
              <a:solidFill>
                <a:srgbClr val="125B50"/>
              </a:solidFill>
              <a:latin typeface="Myriad Pro"/>
            </a:endParaRPr>
          </a:p>
          <a:p>
            <a:pPr>
              <a:lnSpc>
                <a:spcPts val="3600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Appendix A (Primary Committee Transmittal Sheet)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Committee Chairs will be responsible for initiating the new Acrobat Sign Workflow and completing the form with the Committee’s vote.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Workflow links are available on the </a:t>
            </a:r>
            <a:r>
              <a:rPr lang="en-US" sz="2400" u="sng">
                <a:solidFill>
                  <a:srgbClr val="125B50"/>
                </a:solidFill>
                <a:latin typeface="Myriad Pro"/>
                <a:hlinkClick r:id="rId3" tooltip="https://www.csus.edu/college/health-human-services/internal/rtp.html"/>
              </a:rPr>
              <a:t>HHS RTP Website</a:t>
            </a:r>
          </a:p>
          <a:p>
            <a:pPr>
              <a:lnSpc>
                <a:spcPts val="3600"/>
              </a:lnSpc>
            </a:pPr>
            <a:endParaRPr lang="en-US" sz="2400" u="sng">
              <a:solidFill>
                <a:srgbClr val="125B50"/>
              </a:solidFill>
              <a:latin typeface="Myriad Pro"/>
              <a:hlinkClick r:id="rId3" tooltip="https://www.csus.edu/college/health-human-services/internal/rtp.html"/>
            </a:endParaRPr>
          </a:p>
          <a:p>
            <a:pPr>
              <a:lnSpc>
                <a:spcPts val="3600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All review letters will be delivered via email &amp; uploaded into the WPAF in OneDrive by the Dean’s Office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6014019" y="0"/>
            <a:ext cx="2273981" cy="8964806"/>
          </a:xfrm>
          <a:custGeom>
            <a:avLst/>
            <a:gdLst/>
            <a:ahLst/>
            <a:cxnLst/>
            <a:rect l="l" t="t" r="r" b="b"/>
            <a:pathLst>
              <a:path w="2273981" h="8964806">
                <a:moveTo>
                  <a:pt x="2273981" y="0"/>
                </a:moveTo>
                <a:lnTo>
                  <a:pt x="0" y="0"/>
                </a:lnTo>
                <a:lnTo>
                  <a:pt x="0" y="8964806"/>
                </a:lnTo>
                <a:lnTo>
                  <a:pt x="2273981" y="8964806"/>
                </a:lnTo>
                <a:lnTo>
                  <a:pt x="2273981" y="0"/>
                </a:lnTo>
                <a:close/>
              </a:path>
            </a:pathLst>
          </a:custGeom>
          <a:blipFill>
            <a:blip r:embed="rId2"/>
            <a:stretch>
              <a:fillRect l="-471243" r="-82958" b="-105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2429241"/>
            <a:ext cx="6471755" cy="6163304"/>
          </a:xfrm>
          <a:custGeom>
            <a:avLst/>
            <a:gdLst/>
            <a:ahLst/>
            <a:cxnLst/>
            <a:rect l="l" t="t" r="r" b="b"/>
            <a:pathLst>
              <a:path w="6471755" h="6163304">
                <a:moveTo>
                  <a:pt x="0" y="0"/>
                </a:moveTo>
                <a:lnTo>
                  <a:pt x="6471755" y="0"/>
                </a:lnTo>
                <a:lnTo>
                  <a:pt x="6471755" y="6163304"/>
                </a:lnTo>
                <a:lnTo>
                  <a:pt x="0" y="61633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691840" y="2429241"/>
            <a:ext cx="6522587" cy="4669953"/>
          </a:xfrm>
          <a:custGeom>
            <a:avLst/>
            <a:gdLst/>
            <a:ahLst/>
            <a:cxnLst/>
            <a:rect l="l" t="t" r="r" b="b"/>
            <a:pathLst>
              <a:path w="6522587" h="4669953">
                <a:moveTo>
                  <a:pt x="0" y="0"/>
                </a:moveTo>
                <a:lnTo>
                  <a:pt x="6522587" y="0"/>
                </a:lnTo>
                <a:lnTo>
                  <a:pt x="6522587" y="4669953"/>
                </a:lnTo>
                <a:lnTo>
                  <a:pt x="0" y="4669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987976" y="847725"/>
            <a:ext cx="4312048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125B50"/>
                </a:solidFill>
                <a:latin typeface="Trajan Pro"/>
              </a:rPr>
              <a:t>APPENDIX 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091936" y="9444182"/>
            <a:ext cx="3167364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13</a:t>
            </a:r>
          </a:p>
          <a:p>
            <a:pPr algn="r">
              <a:lnSpc>
                <a:spcPts val="3359"/>
              </a:lnSpc>
            </a:pPr>
            <a:endParaRPr lang="en-US" sz="2400">
              <a:solidFill>
                <a:srgbClr val="125B50"/>
              </a:solidFill>
              <a:latin typeface="Agrandir Wide Thin"/>
            </a:endParaRPr>
          </a:p>
        </p:txBody>
      </p:sp>
      <p:sp>
        <p:nvSpPr>
          <p:cNvPr id="7" name="AutoShape 7"/>
          <p:cNvSpPr/>
          <p:nvPr/>
        </p:nvSpPr>
        <p:spPr>
          <a:xfrm flipH="1" flipV="1">
            <a:off x="9542825" y="6706529"/>
            <a:ext cx="0" cy="98173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144000" y="7760287"/>
            <a:ext cx="2136560" cy="1498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  <a:spcBef>
                <a:spcPct val="0"/>
              </a:spcBef>
            </a:pPr>
            <a:r>
              <a:rPr lang="en-US" sz="1688">
                <a:solidFill>
                  <a:srgbClr val="125B50"/>
                </a:solidFill>
                <a:latin typeface="Myriad Pro"/>
              </a:rPr>
              <a:t>ENTER “YES” OR “NO” IN THE BOX(ES) THAT CORRESPOND(S) TO THE ACTION(S) CONSIDERED.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10981100" y="6628866"/>
            <a:ext cx="1093431" cy="1045625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087698" y="7760287"/>
            <a:ext cx="2862598" cy="1498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>
                <a:solidFill>
                  <a:srgbClr val="125B50"/>
                </a:solidFill>
                <a:latin typeface="Myriad Pro"/>
              </a:rPr>
              <a:t>FORMAT THE “VOTE” BOX(ES) AS THE NUMBER OF</a:t>
            </a:r>
          </a:p>
          <a:p>
            <a:pPr algn="ctr">
              <a:lnSpc>
                <a:spcPts val="2363"/>
              </a:lnSpc>
            </a:pPr>
            <a:r>
              <a:rPr lang="en-US" sz="1688">
                <a:solidFill>
                  <a:srgbClr val="125B50"/>
                </a:solidFill>
                <a:latin typeface="Myriad Pro"/>
              </a:rPr>
              <a:t>“Y-N” VOTES</a:t>
            </a:r>
          </a:p>
          <a:p>
            <a:pPr algn="ctr">
              <a:lnSpc>
                <a:spcPts val="2363"/>
              </a:lnSpc>
              <a:spcBef>
                <a:spcPct val="0"/>
              </a:spcBef>
            </a:pPr>
            <a:r>
              <a:rPr lang="en-US" sz="1688">
                <a:solidFill>
                  <a:srgbClr val="125B50"/>
                </a:solidFill>
                <a:latin typeface="Myriad Pro"/>
              </a:rPr>
              <a:t>EX: 3-0 IF UNANIMOUS YES, OR 0-3 FOR UNANIMOUS NO</a:t>
            </a:r>
          </a:p>
        </p:txBody>
      </p:sp>
      <p:sp>
        <p:nvSpPr>
          <p:cNvPr id="11" name="AutoShape 11"/>
          <p:cNvSpPr/>
          <p:nvPr/>
        </p:nvSpPr>
        <p:spPr>
          <a:xfrm flipH="1" flipV="1">
            <a:off x="11280560" y="6890225"/>
            <a:ext cx="1353808" cy="798034"/>
          </a:xfrm>
          <a:prstGeom prst="line">
            <a:avLst/>
          </a:prstGeom>
          <a:ln w="38100" cap="flat">
            <a:solidFill>
              <a:srgbClr val="DD971A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H="1" flipV="1">
            <a:off x="14072886" y="6706529"/>
            <a:ext cx="0" cy="981730"/>
          </a:xfrm>
          <a:prstGeom prst="line">
            <a:avLst/>
          </a:prstGeom>
          <a:ln w="38100" cap="flat">
            <a:solidFill>
              <a:srgbClr val="DD971A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6014019" y="0"/>
            <a:ext cx="2273981" cy="8964806"/>
          </a:xfrm>
          <a:custGeom>
            <a:avLst/>
            <a:gdLst/>
            <a:ahLst/>
            <a:cxnLst/>
            <a:rect l="l" t="t" r="r" b="b"/>
            <a:pathLst>
              <a:path w="2273981" h="8964806">
                <a:moveTo>
                  <a:pt x="2273981" y="0"/>
                </a:moveTo>
                <a:lnTo>
                  <a:pt x="0" y="0"/>
                </a:lnTo>
                <a:lnTo>
                  <a:pt x="0" y="8964806"/>
                </a:lnTo>
                <a:lnTo>
                  <a:pt x="2273981" y="8964806"/>
                </a:lnTo>
                <a:lnTo>
                  <a:pt x="2273981" y="0"/>
                </a:lnTo>
                <a:close/>
              </a:path>
            </a:pathLst>
          </a:custGeom>
          <a:blipFill>
            <a:blip r:embed="rId2"/>
            <a:stretch>
              <a:fillRect l="-471243" r="-82958" b="-105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847725"/>
            <a:ext cx="13374405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125B50"/>
                </a:solidFill>
                <a:latin typeface="Trajan Pro"/>
              </a:rPr>
              <a:t>SECONDARY REVIEW DISTRIBUTION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285172"/>
            <a:ext cx="6326776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New Process!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097658"/>
            <a:ext cx="14109191" cy="555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Evaluation Letters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Committee Chairs will be responsible for sending final letters for signature on Letterhead via Acrobat Sign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Signed, PDF letter(s) should be uploaded into OneDrive “Committee” Folder for Dean’s Office to distribute &amp; upload into faculty’s WPAF.  </a:t>
            </a:r>
          </a:p>
          <a:p>
            <a:pPr>
              <a:lnSpc>
                <a:spcPts val="3600"/>
              </a:lnSpc>
            </a:pPr>
            <a:endParaRPr lang="en-US" sz="2400">
              <a:solidFill>
                <a:srgbClr val="125B50"/>
              </a:solidFill>
              <a:latin typeface="Myriad Pro"/>
            </a:endParaRPr>
          </a:p>
          <a:p>
            <a:pPr>
              <a:lnSpc>
                <a:spcPts val="3600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Appendix C (Seondary Committee Transmittal Sheet)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Committee Chairs will be responsible for initiating the new Acrobat Sign Workflow and completing the form with the Committee’s vote.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Workflow links are available on the </a:t>
            </a:r>
            <a:r>
              <a:rPr lang="en-US" sz="2400" u="sng">
                <a:solidFill>
                  <a:srgbClr val="125B50"/>
                </a:solidFill>
                <a:latin typeface="Myriad Pro"/>
                <a:hlinkClick r:id="rId3" tooltip="https://www.csus.edu/college/health-human-services/internal/rtp.html"/>
              </a:rPr>
              <a:t>HHS RTP Website</a:t>
            </a:r>
          </a:p>
          <a:p>
            <a:pPr>
              <a:lnSpc>
                <a:spcPts val="3600"/>
              </a:lnSpc>
            </a:pPr>
            <a:endParaRPr lang="en-US" sz="2400" u="sng">
              <a:solidFill>
                <a:srgbClr val="125B50"/>
              </a:solidFill>
              <a:latin typeface="Myriad Pro"/>
              <a:hlinkClick r:id="rId3" tooltip="https://www.csus.edu/college/health-human-services/internal/rtp.html"/>
            </a:endParaRPr>
          </a:p>
          <a:p>
            <a:pPr>
              <a:lnSpc>
                <a:spcPts val="3600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All review letters will be delivered via email &amp; uploaded into the WPAF in OneDrive by the Dean’s Office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6014019" y="0"/>
            <a:ext cx="2273981" cy="8964806"/>
          </a:xfrm>
          <a:custGeom>
            <a:avLst/>
            <a:gdLst/>
            <a:ahLst/>
            <a:cxnLst/>
            <a:rect l="l" t="t" r="r" b="b"/>
            <a:pathLst>
              <a:path w="2273981" h="8964806">
                <a:moveTo>
                  <a:pt x="2273981" y="0"/>
                </a:moveTo>
                <a:lnTo>
                  <a:pt x="0" y="0"/>
                </a:lnTo>
                <a:lnTo>
                  <a:pt x="0" y="8964806"/>
                </a:lnTo>
                <a:lnTo>
                  <a:pt x="2273981" y="8964806"/>
                </a:lnTo>
                <a:lnTo>
                  <a:pt x="2273981" y="0"/>
                </a:lnTo>
                <a:close/>
              </a:path>
            </a:pathLst>
          </a:custGeom>
          <a:blipFill>
            <a:blip r:embed="rId2"/>
            <a:stretch>
              <a:fillRect l="-471243" r="-82958" b="-105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869719" y="2078579"/>
            <a:ext cx="6175490" cy="5006666"/>
          </a:xfrm>
          <a:custGeom>
            <a:avLst/>
            <a:gdLst/>
            <a:ahLst/>
            <a:cxnLst/>
            <a:rect l="l" t="t" r="r" b="b"/>
            <a:pathLst>
              <a:path w="6175490" h="5006666">
                <a:moveTo>
                  <a:pt x="0" y="0"/>
                </a:moveTo>
                <a:lnTo>
                  <a:pt x="6175490" y="0"/>
                </a:lnTo>
                <a:lnTo>
                  <a:pt x="6175490" y="5006666"/>
                </a:lnTo>
                <a:lnTo>
                  <a:pt x="0" y="5006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H="1" flipV="1">
            <a:off x="9542825" y="6706529"/>
            <a:ext cx="0" cy="98173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flipV="1">
            <a:off x="10981100" y="6628866"/>
            <a:ext cx="1093431" cy="1045625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H="1" flipV="1">
            <a:off x="11280560" y="6890225"/>
            <a:ext cx="1353808" cy="798034"/>
          </a:xfrm>
          <a:prstGeom prst="line">
            <a:avLst/>
          </a:prstGeom>
          <a:ln w="38100" cap="flat">
            <a:solidFill>
              <a:srgbClr val="DD971A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H="1" flipV="1">
            <a:off x="14072886" y="6706529"/>
            <a:ext cx="0" cy="981730"/>
          </a:xfrm>
          <a:prstGeom prst="line">
            <a:avLst/>
          </a:prstGeom>
          <a:ln w="38100" cap="flat">
            <a:solidFill>
              <a:srgbClr val="DD971A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04799" y="1891832"/>
            <a:ext cx="5716250" cy="7255617"/>
          </a:xfrm>
          <a:custGeom>
            <a:avLst/>
            <a:gdLst/>
            <a:ahLst/>
            <a:cxnLst/>
            <a:rect l="l" t="t" r="r" b="b"/>
            <a:pathLst>
              <a:path w="5716250" h="7255617">
                <a:moveTo>
                  <a:pt x="0" y="0"/>
                </a:moveTo>
                <a:lnTo>
                  <a:pt x="5716250" y="0"/>
                </a:lnTo>
                <a:lnTo>
                  <a:pt x="5716250" y="7255617"/>
                </a:lnTo>
                <a:lnTo>
                  <a:pt x="0" y="72556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6987976" y="847725"/>
            <a:ext cx="4312048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125B50"/>
                </a:solidFill>
                <a:latin typeface="Trajan Pro"/>
              </a:rPr>
              <a:t>APPENDIX 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15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7760287"/>
            <a:ext cx="2136560" cy="1498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  <a:spcBef>
                <a:spcPct val="0"/>
              </a:spcBef>
            </a:pPr>
            <a:r>
              <a:rPr lang="en-US" sz="1688">
                <a:solidFill>
                  <a:srgbClr val="125B50"/>
                </a:solidFill>
                <a:latin typeface="Myriad Pro"/>
              </a:rPr>
              <a:t>ENTER “YES” OR “NO” IN THE BOX(ES) THAT CORRESPOND(S) TO THE ACTION(S) CONSIDERED.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87698" y="7760287"/>
            <a:ext cx="2862598" cy="1498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>
                <a:solidFill>
                  <a:srgbClr val="125B50"/>
                </a:solidFill>
                <a:latin typeface="Myriad Pro"/>
              </a:rPr>
              <a:t>FORMAT THE “VOTE” BOX(ES) AS THE NUMBER OF</a:t>
            </a:r>
          </a:p>
          <a:p>
            <a:pPr algn="ctr">
              <a:lnSpc>
                <a:spcPts val="2363"/>
              </a:lnSpc>
            </a:pPr>
            <a:r>
              <a:rPr lang="en-US" sz="1688">
                <a:solidFill>
                  <a:srgbClr val="125B50"/>
                </a:solidFill>
                <a:latin typeface="Myriad Pro"/>
              </a:rPr>
              <a:t>“Y-N” VOTES</a:t>
            </a:r>
          </a:p>
          <a:p>
            <a:pPr algn="ctr">
              <a:lnSpc>
                <a:spcPts val="2363"/>
              </a:lnSpc>
              <a:spcBef>
                <a:spcPct val="0"/>
              </a:spcBef>
            </a:pPr>
            <a:r>
              <a:rPr lang="en-US" sz="1688">
                <a:solidFill>
                  <a:srgbClr val="125B50"/>
                </a:solidFill>
                <a:latin typeface="Myriad Pro"/>
              </a:rPr>
              <a:t>EX: 3-0 IF UNANIMOUS YES, OR 0-3 FOR UNANIMOUS 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120284"/>
          </a:xfrm>
          <a:custGeom>
            <a:avLst/>
            <a:gdLst/>
            <a:ahLst/>
            <a:cxnLst/>
            <a:rect l="l" t="t" r="r" b="b"/>
            <a:pathLst>
              <a:path w="18288000" h="3120284">
                <a:moveTo>
                  <a:pt x="0" y="0"/>
                </a:moveTo>
                <a:lnTo>
                  <a:pt x="18288000" y="0"/>
                </a:lnTo>
                <a:lnTo>
                  <a:pt x="18288000" y="3120284"/>
                </a:lnTo>
                <a:lnTo>
                  <a:pt x="0" y="3120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125" b="-225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88741" y="1838170"/>
            <a:ext cx="14897029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43927"/>
                </a:solidFill>
                <a:latin typeface="Trajan Pro"/>
              </a:rPr>
              <a:t>PROCEDURAL GUIDANCE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8741" y="3269291"/>
            <a:ext cx="16096754" cy="510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WPAF File Closure - 4 PM! 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Faculty submits Verification of File Contents via Adobe Sign on file closure date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After this, no other items may be added or removed from the WPAF, and edit access is removed.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Once closed, files are submitted to Primary Committee for review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Only the Dean’s Office inserts Primary, Chair, Secondary, and Dean’s review letters. </a:t>
            </a:r>
          </a:p>
          <a:p>
            <a:pPr algn="just">
              <a:lnSpc>
                <a:spcPts val="3600"/>
              </a:lnSpc>
            </a:pPr>
            <a:endParaRPr lang="en-US" sz="2400">
              <a:solidFill>
                <a:srgbClr val="125B50"/>
              </a:solidFill>
              <a:latin typeface="Myriad Pro"/>
            </a:endParaRPr>
          </a:p>
          <a:p>
            <a:pPr algn="just">
              <a:lnSpc>
                <a:spcPts val="3600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File Closure Dates: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All Retention (P2-P5): September 18, 2023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All P6, Tenure and/or Promotion: October 9, 2023</a:t>
            </a:r>
          </a:p>
          <a:p>
            <a:pPr algn="just">
              <a:lnSpc>
                <a:spcPts val="3600"/>
              </a:lnSpc>
            </a:pPr>
            <a:endParaRPr lang="en-US" sz="2400">
              <a:solidFill>
                <a:srgbClr val="125B50"/>
              </a:solidFill>
              <a:latin typeface="Myriad Pro"/>
            </a:endParaRPr>
          </a:p>
          <a:p>
            <a:pPr algn="l">
              <a:lnSpc>
                <a:spcPts val="3600"/>
              </a:lnSpc>
            </a:pPr>
            <a:endParaRPr lang="en-US" sz="2400">
              <a:solidFill>
                <a:srgbClr val="125B50"/>
              </a:solidFill>
              <a:latin typeface="Myriad Pr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2703"/>
            <a:ext cx="2273981" cy="7241595"/>
          </a:xfrm>
          <a:custGeom>
            <a:avLst/>
            <a:gdLst/>
            <a:ahLst/>
            <a:cxnLst/>
            <a:rect l="l" t="t" r="r" b="b"/>
            <a:pathLst>
              <a:path w="2273981" h="7241595">
                <a:moveTo>
                  <a:pt x="0" y="0"/>
                </a:moveTo>
                <a:lnTo>
                  <a:pt x="2273981" y="0"/>
                </a:lnTo>
                <a:lnTo>
                  <a:pt x="2273981" y="7241594"/>
                </a:lnTo>
                <a:lnTo>
                  <a:pt x="0" y="724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4961" t="-11173" r="-63500" b="-56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255450" y="1341728"/>
            <a:ext cx="12919487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125B50"/>
                </a:solidFill>
                <a:latin typeface="Trajan Pro"/>
              </a:rPr>
              <a:t>TENURE/PROMOTION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79105" y="2389722"/>
            <a:ext cx="13890660" cy="736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1" lvl="1" indent="-23749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125B50"/>
                </a:solidFill>
                <a:latin typeface="Myriad Pro"/>
              </a:rPr>
              <a:t>Six years is the standard timeline to request tenure &amp; promotion to Associate Professor</a:t>
            </a:r>
          </a:p>
          <a:p>
            <a:pPr marL="949962" lvl="2" indent="-316654">
              <a:lnSpc>
                <a:spcPts val="3300"/>
              </a:lnSpc>
              <a:buFont typeface="Arial"/>
              <a:buChar char="⚬"/>
            </a:pPr>
            <a:r>
              <a:rPr lang="en-US" sz="2200">
                <a:solidFill>
                  <a:srgbClr val="125B50"/>
                </a:solidFill>
                <a:latin typeface="Myriad Pro"/>
              </a:rPr>
              <a:t>Truncated if hired with years toward tenure</a:t>
            </a:r>
          </a:p>
          <a:p>
            <a:pPr marL="474981" lvl="1" indent="-23749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125B50"/>
                </a:solidFill>
                <a:latin typeface="Myriad Pro"/>
              </a:rPr>
              <a:t>Tenure review is required by the sixth probationary year (P6)</a:t>
            </a:r>
          </a:p>
          <a:p>
            <a:pPr marL="474981" lvl="1" indent="-23749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125B50"/>
                </a:solidFill>
                <a:latin typeface="Myriad Pro"/>
              </a:rPr>
              <a:t>Promotion reviews are optional; must indicate in writing if not desired</a:t>
            </a:r>
          </a:p>
          <a:p>
            <a:pPr marL="474981" lvl="1" indent="-23749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125B50"/>
                </a:solidFill>
                <a:latin typeface="Myriad Pro"/>
              </a:rPr>
              <a:t>Once tenure is granted, faculty must be reviewed every five years</a:t>
            </a:r>
          </a:p>
          <a:p>
            <a:pPr>
              <a:lnSpc>
                <a:spcPts val="2250"/>
              </a:lnSpc>
            </a:pPr>
            <a:endParaRPr lang="en-US" sz="2200">
              <a:solidFill>
                <a:srgbClr val="125B50"/>
              </a:solidFill>
              <a:latin typeface="Myriad Pro"/>
            </a:endParaRPr>
          </a:p>
          <a:p>
            <a:pPr>
              <a:lnSpc>
                <a:spcPts val="3300"/>
              </a:lnSpc>
            </a:pPr>
            <a:r>
              <a:rPr lang="en-US" sz="2200">
                <a:solidFill>
                  <a:srgbClr val="125B50"/>
                </a:solidFill>
                <a:latin typeface="Myriad Pro"/>
              </a:rPr>
              <a:t>Early Promotion</a:t>
            </a:r>
          </a:p>
          <a:p>
            <a:pPr marL="474981" lvl="1" indent="-23749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125B50"/>
                </a:solidFill>
                <a:latin typeface="Myriad Pro"/>
              </a:rPr>
              <a:t>“Outstanding” performance in teaching; appropriate academic preparation; “Outstanding” in 2 of the other 3 areas of evaluation</a:t>
            </a:r>
          </a:p>
          <a:p>
            <a:pPr marL="474981" lvl="1" indent="-23749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125B50"/>
                </a:solidFill>
                <a:latin typeface="Myriad Pro"/>
              </a:rPr>
              <a:t>Consider: What is “Outstanding”?</a:t>
            </a:r>
          </a:p>
          <a:p>
            <a:pPr>
              <a:lnSpc>
                <a:spcPts val="2250"/>
              </a:lnSpc>
            </a:pPr>
            <a:endParaRPr lang="en-US" sz="2200">
              <a:solidFill>
                <a:srgbClr val="125B50"/>
              </a:solidFill>
              <a:latin typeface="Myriad Pro"/>
            </a:endParaRPr>
          </a:p>
          <a:p>
            <a:pPr>
              <a:lnSpc>
                <a:spcPts val="3300"/>
              </a:lnSpc>
            </a:pPr>
            <a:r>
              <a:rPr lang="en-US" sz="2200">
                <a:solidFill>
                  <a:srgbClr val="125B50"/>
                </a:solidFill>
                <a:latin typeface="Myriad Pro"/>
              </a:rPr>
              <a:t>Early Tenure</a:t>
            </a:r>
          </a:p>
          <a:p>
            <a:pPr marL="474981" lvl="1" indent="-23749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125B50"/>
                </a:solidFill>
                <a:latin typeface="Myriad Pro"/>
              </a:rPr>
              <a:t>Performance must be substantially beyond that required for tenure after a normal six-year probationary period</a:t>
            </a:r>
          </a:p>
          <a:p>
            <a:pPr marL="474981" lvl="1" indent="-23749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125B50"/>
                </a:solidFill>
                <a:latin typeface="Myriad Pro"/>
              </a:rPr>
              <a:t>Activities bring widespread recognition to the individual and university from the academic community and/or the general public</a:t>
            </a:r>
          </a:p>
          <a:p>
            <a:pPr marL="474981" lvl="1" indent="-237491">
              <a:lnSpc>
                <a:spcPts val="3300"/>
              </a:lnSpc>
              <a:buFont typeface="Arial"/>
              <a:buChar char="•"/>
            </a:pPr>
            <a:r>
              <a:rPr lang="en-US" sz="2200">
                <a:solidFill>
                  <a:srgbClr val="125B50"/>
                </a:solidFill>
                <a:latin typeface="Myriad Pro"/>
              </a:rPr>
              <a:t>“Outstanding” performance in teaching; appropriate academic preparation; “Outstanding” in 2 of the other 3 areas of evaluation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2703"/>
            <a:ext cx="2273981" cy="7241595"/>
          </a:xfrm>
          <a:custGeom>
            <a:avLst/>
            <a:gdLst/>
            <a:ahLst/>
            <a:cxnLst/>
            <a:rect l="l" t="t" r="r" b="b"/>
            <a:pathLst>
              <a:path w="2273981" h="7241595">
                <a:moveTo>
                  <a:pt x="0" y="0"/>
                </a:moveTo>
                <a:lnTo>
                  <a:pt x="2273981" y="0"/>
                </a:lnTo>
                <a:lnTo>
                  <a:pt x="2273981" y="7241594"/>
                </a:lnTo>
                <a:lnTo>
                  <a:pt x="0" y="724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4961" t="-11173" r="-63500" b="-56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255450" y="1341728"/>
            <a:ext cx="12919487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125B50"/>
                </a:solidFill>
                <a:latin typeface="Trajan Pro"/>
              </a:rPr>
              <a:t>TIPS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79105" y="2370672"/>
            <a:ext cx="12919693" cy="328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Review stated action for accuracy (retention, tenure, promotion, early, etc...)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Look for responses to earlier reviews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Be specific in your recommendations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Ask for any items you need to review that are not in the file (not denoted by an asterisk)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Note activities that span timelines and cross categories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Encourage candidates to work on files year-round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Include rebuttal in your review (if applicable)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19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847725"/>
            <a:ext cx="18288000" cy="175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25B50"/>
                </a:solidFill>
                <a:latin typeface="Trajan Pro"/>
              </a:rPr>
              <a:t>COLLEGE OF HHS 2023-24 RTP CALENDAR OF DEADLINES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03B33-C4CB-E838-BDF9-0B0C4734C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618" y="2882776"/>
            <a:ext cx="9704764" cy="62243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55450" y="1341728"/>
            <a:ext cx="6358901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125B50"/>
                </a:solidFill>
                <a:latin typeface="Trajan Pro"/>
              </a:rPr>
              <a:t>AGENDA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79105" y="3156288"/>
            <a:ext cx="9485269" cy="3501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125B50"/>
                </a:solidFill>
                <a:latin typeface="Myriad Pro"/>
              </a:rPr>
              <a:t>Roles and Responsibilities 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125B50"/>
                </a:solidFill>
                <a:latin typeface="Myriad Pro"/>
              </a:rPr>
              <a:t>Primary &amp; Secondary Review Distribution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125B50"/>
                </a:solidFill>
                <a:latin typeface="Myriad Pro"/>
              </a:rPr>
              <a:t>File Organization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125B50"/>
                </a:solidFill>
                <a:latin typeface="Myriad Pro"/>
              </a:rPr>
              <a:t>Acrobat Sign &amp; OneDrive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125B50"/>
                </a:solidFill>
                <a:latin typeface="Myriad Pro"/>
              </a:rPr>
              <a:t>Procedural Guidance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125B50"/>
                </a:solidFill>
                <a:latin typeface="Myriad Pro"/>
              </a:rPr>
              <a:t>23-24 Review Timeline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1522703"/>
            <a:ext cx="2273981" cy="7241595"/>
          </a:xfrm>
          <a:custGeom>
            <a:avLst/>
            <a:gdLst/>
            <a:ahLst/>
            <a:cxnLst/>
            <a:rect l="l" t="t" r="r" b="b"/>
            <a:pathLst>
              <a:path w="2273981" h="7241595">
                <a:moveTo>
                  <a:pt x="0" y="0"/>
                </a:moveTo>
                <a:lnTo>
                  <a:pt x="2273981" y="0"/>
                </a:lnTo>
                <a:lnTo>
                  <a:pt x="2273981" y="7241594"/>
                </a:lnTo>
                <a:lnTo>
                  <a:pt x="0" y="724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4961" t="-11173" r="-63500" b="-566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599622"/>
            <a:ext cx="18288000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25B50"/>
                </a:solidFill>
                <a:latin typeface="Trajan Pro"/>
              </a:rPr>
              <a:t>QUESTIONS?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091936" y="9444508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120284"/>
          </a:xfrm>
          <a:custGeom>
            <a:avLst/>
            <a:gdLst/>
            <a:ahLst/>
            <a:cxnLst/>
            <a:rect l="l" t="t" r="r" b="b"/>
            <a:pathLst>
              <a:path w="18288000" h="3120284">
                <a:moveTo>
                  <a:pt x="0" y="0"/>
                </a:moveTo>
                <a:lnTo>
                  <a:pt x="18288000" y="0"/>
                </a:lnTo>
                <a:lnTo>
                  <a:pt x="18288000" y="3120284"/>
                </a:lnTo>
                <a:lnTo>
                  <a:pt x="0" y="3120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125" b="-225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88741" y="1838170"/>
            <a:ext cx="14897029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43927"/>
                </a:solidFill>
                <a:latin typeface="Trajan Pro"/>
              </a:rPr>
              <a:t>CONTACT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4240048"/>
            <a:ext cx="18288000" cy="369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Dean Mary Maguire</a:t>
            </a:r>
          </a:p>
          <a:p>
            <a:pPr algn="ctr">
              <a:lnSpc>
                <a:spcPts val="3600"/>
              </a:lnSpc>
            </a:pPr>
            <a:r>
              <a:rPr lang="en-US" sz="2400" u="sng">
                <a:solidFill>
                  <a:srgbClr val="DD971A"/>
                </a:solidFill>
                <a:latin typeface="Myriad Pro"/>
                <a:hlinkClick r:id="rId3" tooltip="mailto:maguirem@csus.edu"/>
              </a:rPr>
              <a:t>maguirem@csus.edu</a:t>
            </a:r>
          </a:p>
          <a:p>
            <a:pPr algn="ctr">
              <a:lnSpc>
                <a:spcPts val="3600"/>
              </a:lnSpc>
            </a:pPr>
            <a:endParaRPr lang="en-US" sz="2400" u="sng">
              <a:solidFill>
                <a:srgbClr val="DD971A"/>
              </a:solidFill>
              <a:latin typeface="Myriad Pro"/>
              <a:hlinkClick r:id="rId3" tooltip="mailto:maguirem@csus.edu"/>
            </a:endParaRPr>
          </a:p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Heather Crummett </a:t>
            </a:r>
          </a:p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Budget &amp; Personnel Analyst</a:t>
            </a:r>
          </a:p>
          <a:p>
            <a:pPr algn="ctr">
              <a:lnSpc>
                <a:spcPts val="3600"/>
              </a:lnSpc>
            </a:pPr>
            <a:r>
              <a:rPr lang="en-US" sz="2400" u="sng">
                <a:solidFill>
                  <a:srgbClr val="DD971A"/>
                </a:solidFill>
                <a:latin typeface="Myriad Pro"/>
                <a:hlinkClick r:id="rId4" tooltip="mailto:crummetth@csus.edu"/>
              </a:rPr>
              <a:t>crummetth@csus.edu</a:t>
            </a:r>
          </a:p>
          <a:p>
            <a:pPr algn="ctr">
              <a:lnSpc>
                <a:spcPts val="3600"/>
              </a:lnSpc>
            </a:pPr>
            <a:endParaRPr lang="en-US" sz="2400" u="sng">
              <a:solidFill>
                <a:srgbClr val="DD971A"/>
              </a:solidFill>
              <a:latin typeface="Myriad Pro"/>
              <a:hlinkClick r:id="rId4" tooltip="mailto:crummetth@csus.edu"/>
            </a:endParaRPr>
          </a:p>
          <a:p>
            <a:pPr algn="ctr">
              <a:lnSpc>
                <a:spcPts val="3600"/>
              </a:lnSpc>
            </a:pPr>
            <a:endParaRPr lang="en-US" sz="2400" u="sng">
              <a:solidFill>
                <a:srgbClr val="DD971A"/>
              </a:solidFill>
              <a:latin typeface="Myriad Pro"/>
              <a:hlinkClick r:id="rId4" tooltip="mailto:crummetth@csus.edu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091936" y="9444508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3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3120284"/>
          </a:xfrm>
          <a:custGeom>
            <a:avLst/>
            <a:gdLst/>
            <a:ahLst/>
            <a:cxnLst/>
            <a:rect l="l" t="t" r="r" b="b"/>
            <a:pathLst>
              <a:path w="18288000" h="3120284">
                <a:moveTo>
                  <a:pt x="0" y="0"/>
                </a:moveTo>
                <a:lnTo>
                  <a:pt x="18288000" y="0"/>
                </a:lnTo>
                <a:lnTo>
                  <a:pt x="18288000" y="3120284"/>
                </a:lnTo>
                <a:lnTo>
                  <a:pt x="0" y="3120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125" b="-225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88741" y="1838170"/>
            <a:ext cx="10750738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43927"/>
                </a:solidFill>
                <a:latin typeface="Trajan Pro"/>
              </a:rPr>
              <a:t>ROLES &amp; RESPONSIBILITIES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8741" y="3269291"/>
            <a:ext cx="16096754" cy="6517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Department Chair</a:t>
            </a:r>
          </a:p>
          <a:p>
            <a:pPr marL="1036320" lvl="2" indent="-345440" algn="just">
              <a:lnSpc>
                <a:spcPts val="3600"/>
              </a:lnSpc>
              <a:buFont typeface="Arial"/>
              <a:buChar char="⚬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“Supervise[s] the evaluation of department faculty and staff as required by departmental personnel procedures”</a:t>
            </a:r>
          </a:p>
          <a:p>
            <a:pPr marL="1036320" lvl="2" indent="-345440">
              <a:lnSpc>
                <a:spcPts val="3600"/>
              </a:lnSpc>
              <a:buFont typeface="Arial"/>
              <a:buChar char="⚬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Given “view” access until file closure deadline (unless completing an independent review)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Primary Committee</a:t>
            </a:r>
          </a:p>
          <a:p>
            <a:pPr marL="1036320" lvl="2" indent="-345440">
              <a:lnSpc>
                <a:spcPts val="3600"/>
              </a:lnSpc>
              <a:buFont typeface="Arial"/>
              <a:buChar char="⚬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Department-level review of peers; must be tenured faculty at a higher rank than those being evaluated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Secondary Committee</a:t>
            </a:r>
          </a:p>
          <a:p>
            <a:pPr marL="1036320" lvl="2" indent="-345440">
              <a:lnSpc>
                <a:spcPts val="3600"/>
              </a:lnSpc>
              <a:buFont typeface="Arial"/>
              <a:buChar char="⚬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College-level, independent review; must be tenured faculty at a higher rank than those being evaluated</a:t>
            </a:r>
          </a:p>
          <a:p>
            <a:pPr marL="1036320" lvl="2" indent="-345440">
              <a:lnSpc>
                <a:spcPts val="3600"/>
              </a:lnSpc>
              <a:buFont typeface="Arial"/>
              <a:buChar char="⚬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One representative from each academic department within HHS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Dean</a:t>
            </a:r>
          </a:p>
          <a:p>
            <a:pPr marL="1036320" lvl="2" indent="-345440" algn="just">
              <a:lnSpc>
                <a:spcPts val="3600"/>
              </a:lnSpc>
              <a:buFont typeface="Arial"/>
              <a:buChar char="⚬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Completes a separate and independent review from Primary, Chair (if applicable), and Secondary reviews</a:t>
            </a:r>
          </a:p>
          <a:p>
            <a:pPr marL="1036320" lvl="2" indent="-345440" algn="just">
              <a:lnSpc>
                <a:spcPts val="3600"/>
              </a:lnSpc>
              <a:buFont typeface="Arial"/>
              <a:buChar char="⚬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Final decision in periodic &amp; retention reviews (except P4) 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Provost</a:t>
            </a:r>
          </a:p>
          <a:p>
            <a:pPr marL="1036320" lvl="2" indent="-345440">
              <a:lnSpc>
                <a:spcPts val="3600"/>
              </a:lnSpc>
              <a:buFont typeface="Arial"/>
              <a:buChar char="⚬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Makes the final decision for P4, and all Tenure and/or Promotion files (P6, Early T/P, or Full)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40738" y="3366738"/>
            <a:ext cx="3768401" cy="2211355"/>
            <a:chOff x="0" y="0"/>
            <a:chExt cx="992501" cy="5824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2501" cy="582414"/>
            </a:xfrm>
            <a:custGeom>
              <a:avLst/>
              <a:gdLst/>
              <a:ahLst/>
              <a:cxnLst/>
              <a:rect l="l" t="t" r="r" b="b"/>
              <a:pathLst>
                <a:path w="992501" h="582414">
                  <a:moveTo>
                    <a:pt x="0" y="0"/>
                  </a:moveTo>
                  <a:lnTo>
                    <a:pt x="992501" y="0"/>
                  </a:lnTo>
                  <a:lnTo>
                    <a:pt x="992501" y="582414"/>
                  </a:lnTo>
                  <a:lnTo>
                    <a:pt x="0" y="582414"/>
                  </a:lnTo>
                  <a:close/>
                </a:path>
              </a:pathLst>
            </a:custGeom>
            <a:solidFill>
              <a:srgbClr val="0439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847725"/>
            <a:ext cx="16230600" cy="175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25B50"/>
                </a:solidFill>
                <a:latin typeface="Trajan Pro"/>
              </a:rPr>
              <a:t>RETENTION, TENURE, AND PROMOTION 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25B50"/>
                </a:solidFill>
                <a:latin typeface="Trajan Pro"/>
              </a:rPr>
              <a:t>(ARTP) POLICIES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18857" y="3842385"/>
            <a:ext cx="3968427" cy="1301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C4B581"/>
                </a:solidFill>
                <a:latin typeface="Myriad Pro"/>
              </a:rPr>
              <a:t>MEMORANDUM OF UNDERSTANDING (MOU) FOR UNIT 3 FACULTY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390706" y="3366738"/>
            <a:ext cx="3768401" cy="2211355"/>
            <a:chOff x="0" y="0"/>
            <a:chExt cx="992501" cy="5824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92501" cy="582414"/>
            </a:xfrm>
            <a:custGeom>
              <a:avLst/>
              <a:gdLst/>
              <a:ahLst/>
              <a:cxnLst/>
              <a:rect l="l" t="t" r="r" b="b"/>
              <a:pathLst>
                <a:path w="992501" h="582414">
                  <a:moveTo>
                    <a:pt x="0" y="0"/>
                  </a:moveTo>
                  <a:lnTo>
                    <a:pt x="992501" y="0"/>
                  </a:lnTo>
                  <a:lnTo>
                    <a:pt x="992501" y="582414"/>
                  </a:lnTo>
                  <a:lnTo>
                    <a:pt x="0" y="582414"/>
                  </a:lnTo>
                  <a:close/>
                </a:path>
              </a:pathLst>
            </a:custGeom>
            <a:solidFill>
              <a:srgbClr val="0439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90693" y="3842385"/>
            <a:ext cx="3968427" cy="1301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C4B581"/>
                </a:solidFill>
                <a:latin typeface="Myriad Pro"/>
              </a:rPr>
              <a:t>CSU BOARD OF TRUSTEES POLICIES ON EVALUATION CRITERIA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190375" y="6053678"/>
            <a:ext cx="5907250" cy="1001097"/>
            <a:chOff x="0" y="0"/>
            <a:chExt cx="1555819" cy="2636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55819" cy="263663"/>
            </a:xfrm>
            <a:custGeom>
              <a:avLst/>
              <a:gdLst/>
              <a:ahLst/>
              <a:cxnLst/>
              <a:rect l="l" t="t" r="r" b="b"/>
              <a:pathLst>
                <a:path w="1555819" h="263663">
                  <a:moveTo>
                    <a:pt x="0" y="0"/>
                  </a:moveTo>
                  <a:lnTo>
                    <a:pt x="1555819" y="0"/>
                  </a:lnTo>
                  <a:lnTo>
                    <a:pt x="1555819" y="263663"/>
                  </a:lnTo>
                  <a:lnTo>
                    <a:pt x="0" y="263663"/>
                  </a:lnTo>
                  <a:close/>
                </a:path>
              </a:pathLst>
            </a:custGeom>
            <a:solidFill>
              <a:srgbClr val="0439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4660214" y="6655370"/>
            <a:ext cx="6492240" cy="0"/>
          </a:xfrm>
          <a:prstGeom prst="line">
            <a:avLst/>
          </a:prstGeom>
          <a:ln w="38100" cap="flat">
            <a:solidFill>
              <a:srgbClr val="0439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6131961" y="6142925"/>
            <a:ext cx="6024077" cy="882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C4B581"/>
                </a:solidFill>
                <a:latin typeface="Myriad Pro"/>
              </a:rPr>
              <a:t>SACRAMENTO STATE ARTP POLICY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C4B581"/>
                </a:solidFill>
                <a:latin typeface="Myriad Pro"/>
              </a:rPr>
              <a:t>PRESIDENTIAL MEMORANDUM FSA 00-11</a:t>
            </a:r>
          </a:p>
        </p:txBody>
      </p:sp>
      <p:sp>
        <p:nvSpPr>
          <p:cNvPr id="17" name="AutoShape 17"/>
          <p:cNvSpPr/>
          <p:nvPr/>
        </p:nvSpPr>
        <p:spPr>
          <a:xfrm flipV="1">
            <a:off x="9124950" y="7024940"/>
            <a:ext cx="0" cy="479107"/>
          </a:xfrm>
          <a:prstGeom prst="line">
            <a:avLst/>
          </a:prstGeom>
          <a:ln w="38100" cap="flat">
            <a:solidFill>
              <a:srgbClr val="0439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6190375" y="7396415"/>
            <a:ext cx="5907250" cy="626031"/>
            <a:chOff x="0" y="0"/>
            <a:chExt cx="1555819" cy="1648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55819" cy="164881"/>
            </a:xfrm>
            <a:custGeom>
              <a:avLst/>
              <a:gdLst/>
              <a:ahLst/>
              <a:cxnLst/>
              <a:rect l="l" t="t" r="r" b="b"/>
              <a:pathLst>
                <a:path w="1555819" h="164881">
                  <a:moveTo>
                    <a:pt x="0" y="0"/>
                  </a:moveTo>
                  <a:lnTo>
                    <a:pt x="1555819" y="0"/>
                  </a:lnTo>
                  <a:lnTo>
                    <a:pt x="1555819" y="164881"/>
                  </a:lnTo>
                  <a:lnTo>
                    <a:pt x="0" y="164881"/>
                  </a:lnTo>
                  <a:close/>
                </a:path>
              </a:pathLst>
            </a:custGeom>
            <a:solidFill>
              <a:srgbClr val="0439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131961" y="7425586"/>
            <a:ext cx="6024077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C4B581"/>
                </a:solidFill>
                <a:latin typeface="Myriad Pro"/>
              </a:rPr>
              <a:t>COLLEGE ARTP POLICY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9144000" y="7912313"/>
            <a:ext cx="0" cy="479107"/>
          </a:xfrm>
          <a:prstGeom prst="line">
            <a:avLst/>
          </a:prstGeom>
          <a:ln w="38100" cap="flat">
            <a:solidFill>
              <a:srgbClr val="0439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6190375" y="8391421"/>
            <a:ext cx="5907250" cy="626031"/>
            <a:chOff x="0" y="0"/>
            <a:chExt cx="1555819" cy="16488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55819" cy="164881"/>
            </a:xfrm>
            <a:custGeom>
              <a:avLst/>
              <a:gdLst/>
              <a:ahLst/>
              <a:cxnLst/>
              <a:rect l="l" t="t" r="r" b="b"/>
              <a:pathLst>
                <a:path w="1555819" h="164881">
                  <a:moveTo>
                    <a:pt x="0" y="0"/>
                  </a:moveTo>
                  <a:lnTo>
                    <a:pt x="1555819" y="0"/>
                  </a:lnTo>
                  <a:lnTo>
                    <a:pt x="1555819" y="164881"/>
                  </a:lnTo>
                  <a:lnTo>
                    <a:pt x="0" y="164881"/>
                  </a:lnTo>
                  <a:close/>
                </a:path>
              </a:pathLst>
            </a:custGeom>
            <a:solidFill>
              <a:srgbClr val="0439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131961" y="8420591"/>
            <a:ext cx="6024077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C4B581"/>
                </a:solidFill>
                <a:latin typeface="Myriad Pro"/>
              </a:rPr>
              <a:t>DEPARTMENT ARTP POLICY</a:t>
            </a:r>
          </a:p>
        </p:txBody>
      </p:sp>
      <p:sp>
        <p:nvSpPr>
          <p:cNvPr id="27" name="AutoShape 27"/>
          <p:cNvSpPr/>
          <p:nvPr/>
        </p:nvSpPr>
        <p:spPr>
          <a:xfrm flipV="1">
            <a:off x="4660214" y="5616193"/>
            <a:ext cx="0" cy="1058227"/>
          </a:xfrm>
          <a:prstGeom prst="line">
            <a:avLst/>
          </a:prstGeom>
          <a:ln w="38100" cap="flat">
            <a:solidFill>
              <a:srgbClr val="0439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AutoShape 28"/>
          <p:cNvSpPr/>
          <p:nvPr/>
        </p:nvSpPr>
        <p:spPr>
          <a:xfrm>
            <a:off x="7077911" y="6655370"/>
            <a:ext cx="6492240" cy="0"/>
          </a:xfrm>
          <a:prstGeom prst="line">
            <a:avLst/>
          </a:prstGeom>
          <a:ln w="38100" cap="flat">
            <a:solidFill>
              <a:srgbClr val="0439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 flipV="1">
            <a:off x="13570151" y="5616193"/>
            <a:ext cx="0" cy="1058227"/>
          </a:xfrm>
          <a:prstGeom prst="line">
            <a:avLst/>
          </a:prstGeom>
          <a:ln w="38100" cap="flat">
            <a:solidFill>
              <a:srgbClr val="0439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847725"/>
            <a:ext cx="16230600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25B50"/>
                </a:solidFill>
                <a:latin typeface="Trajan Pro"/>
              </a:rPr>
              <a:t>PROBATIONARY FACULTY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17266" y="1847850"/>
            <a:ext cx="15053468" cy="673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125B50"/>
                </a:solidFill>
                <a:latin typeface="Myriad Pro"/>
              </a:rPr>
              <a:t>P-1: Newly hired probationary faculty members without credit towards tenure. </a:t>
            </a:r>
          </a:p>
          <a:p>
            <a:pPr>
              <a:lnSpc>
                <a:spcPts val="2250"/>
              </a:lnSpc>
            </a:pPr>
            <a:endParaRPr lang="en-US" sz="2799">
              <a:solidFill>
                <a:srgbClr val="125B50"/>
              </a:solidFill>
              <a:latin typeface="Myriad Pro"/>
            </a:endParaRPr>
          </a:p>
          <a:p>
            <a:pPr marL="604519" lvl="1" indent="-302260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125B50"/>
                </a:solidFill>
                <a:latin typeface="Myriad Pro"/>
              </a:rPr>
              <a:t>P-2: Probationary faculty in their second year, or first year hired with one year toward tenure. </a:t>
            </a:r>
          </a:p>
          <a:p>
            <a:pPr>
              <a:lnSpc>
                <a:spcPts val="2250"/>
              </a:lnSpc>
            </a:pPr>
            <a:endParaRPr lang="en-US" sz="2799">
              <a:solidFill>
                <a:srgbClr val="125B50"/>
              </a:solidFill>
              <a:latin typeface="Myriad Pro"/>
            </a:endParaRPr>
          </a:p>
          <a:p>
            <a:pPr marL="604519" lvl="1" indent="-302260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125B50"/>
                </a:solidFill>
                <a:latin typeface="Myriad Pro"/>
              </a:rPr>
              <a:t>P-3: Probationary faculty in their third year, or first year hired with two years toward tenure, or second year hired with one year toward tenure</a:t>
            </a:r>
          </a:p>
          <a:p>
            <a:pPr>
              <a:lnSpc>
                <a:spcPts val="2250"/>
              </a:lnSpc>
            </a:pPr>
            <a:endParaRPr lang="en-US" sz="2799">
              <a:solidFill>
                <a:srgbClr val="125B50"/>
              </a:solidFill>
              <a:latin typeface="Myriad Pro"/>
            </a:endParaRPr>
          </a:p>
          <a:p>
            <a:pPr marL="604519" lvl="1" indent="-302260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125B50"/>
                </a:solidFill>
                <a:latin typeface="Myriad Pro"/>
              </a:rPr>
              <a:t>P-4: Probationary faculty in their fourth year. Final decisions for retention at this level rest with the Provost.</a:t>
            </a:r>
          </a:p>
          <a:p>
            <a:pPr>
              <a:lnSpc>
                <a:spcPts val="2250"/>
              </a:lnSpc>
            </a:pPr>
            <a:endParaRPr lang="en-US" sz="2799">
              <a:solidFill>
                <a:srgbClr val="125B50"/>
              </a:solidFill>
              <a:latin typeface="Myriad Pro"/>
            </a:endParaRPr>
          </a:p>
          <a:p>
            <a:pPr marL="604519" lvl="1" indent="-302260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125B50"/>
                </a:solidFill>
                <a:latin typeface="Myriad Pro"/>
              </a:rPr>
              <a:t>P-5: Probationary faculty in their fifth year. </a:t>
            </a:r>
          </a:p>
          <a:p>
            <a:pPr>
              <a:lnSpc>
                <a:spcPts val="2250"/>
              </a:lnSpc>
            </a:pPr>
            <a:endParaRPr lang="en-US" sz="2799">
              <a:solidFill>
                <a:srgbClr val="125B50"/>
              </a:solidFill>
              <a:latin typeface="Myriad Pro"/>
            </a:endParaRPr>
          </a:p>
          <a:p>
            <a:pPr marL="604519" lvl="1" indent="-302260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125B50"/>
                </a:solidFill>
                <a:latin typeface="Myriad Pro"/>
              </a:rPr>
              <a:t>P-6: Probationary faculty in their sixth year. Faculty in this classification must be reviewed for tenure and/or promotion.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6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3120284"/>
          </a:xfrm>
          <a:custGeom>
            <a:avLst/>
            <a:gdLst/>
            <a:ahLst/>
            <a:cxnLst/>
            <a:rect l="l" t="t" r="r" b="b"/>
            <a:pathLst>
              <a:path w="18288000" h="3120284">
                <a:moveTo>
                  <a:pt x="0" y="0"/>
                </a:moveTo>
                <a:lnTo>
                  <a:pt x="18288000" y="0"/>
                </a:lnTo>
                <a:lnTo>
                  <a:pt x="18288000" y="3120284"/>
                </a:lnTo>
                <a:lnTo>
                  <a:pt x="0" y="3120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125" b="-225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88741" y="1838170"/>
            <a:ext cx="10750738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43927"/>
                </a:solidFill>
                <a:latin typeface="Trajan Pro"/>
              </a:rPr>
              <a:t>PRIMARY COMMITTEE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8741" y="3269291"/>
            <a:ext cx="16096754" cy="648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dirty="0">
                <a:solidFill>
                  <a:srgbClr val="125B50"/>
                </a:solidFill>
                <a:latin typeface="Myriad Pro"/>
              </a:rPr>
              <a:t>Retention 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 dirty="0">
                <a:solidFill>
                  <a:srgbClr val="125B50"/>
                </a:solidFill>
                <a:latin typeface="Myriad Pro"/>
              </a:rPr>
              <a:t>All retention files (P2-P5) may be reviewed by either Tenured Associate or Full Professors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 dirty="0">
                <a:solidFill>
                  <a:srgbClr val="125B50"/>
                </a:solidFill>
                <a:latin typeface="Myriad Pro"/>
              </a:rPr>
              <a:t>WPAF File Closure is September 18 - Primary Committee gains access by September 20. 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 dirty="0">
                <a:solidFill>
                  <a:srgbClr val="125B50"/>
                </a:solidFill>
                <a:latin typeface="Myriad Pro"/>
              </a:rPr>
              <a:t>Note: P4 w/2 years toward tenure has an accelerated timeline; letters are due to Dean’s Office by October 4.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 dirty="0">
                <a:solidFill>
                  <a:srgbClr val="125B50"/>
                </a:solidFill>
                <a:latin typeface="Myriad Pro"/>
              </a:rPr>
              <a:t>All other retention evaluation letters are due to Dean’s Office by October 16</a:t>
            </a:r>
          </a:p>
          <a:p>
            <a:pPr algn="just">
              <a:lnSpc>
                <a:spcPts val="3600"/>
              </a:lnSpc>
            </a:pPr>
            <a:endParaRPr lang="en-US" sz="2400" dirty="0">
              <a:solidFill>
                <a:srgbClr val="125B50"/>
              </a:solidFill>
              <a:latin typeface="Myriad Pro"/>
            </a:endParaRPr>
          </a:p>
          <a:p>
            <a:pPr algn="just">
              <a:lnSpc>
                <a:spcPts val="3600"/>
              </a:lnSpc>
            </a:pPr>
            <a:r>
              <a:rPr lang="en-US" sz="2400" dirty="0">
                <a:solidFill>
                  <a:srgbClr val="125B50"/>
                </a:solidFill>
                <a:latin typeface="Myriad Pro"/>
              </a:rPr>
              <a:t>Tenure and/or Promotion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 dirty="0">
                <a:solidFill>
                  <a:srgbClr val="125B50"/>
                </a:solidFill>
                <a:latin typeface="Myriad Pro"/>
              </a:rPr>
              <a:t>Tenure &amp; Promotion files (early, P6, Full) must be reviewed by tenured faculty at a </a:t>
            </a:r>
            <a:r>
              <a:rPr lang="en-US" sz="2400" u="sng" dirty="0">
                <a:solidFill>
                  <a:srgbClr val="125B50"/>
                </a:solidFill>
                <a:latin typeface="Myriad Pro"/>
              </a:rPr>
              <a:t>higher rank</a:t>
            </a:r>
          </a:p>
          <a:p>
            <a:pPr marL="1036320" lvl="2" indent="-345440">
              <a:lnSpc>
                <a:spcPts val="3600"/>
              </a:lnSpc>
              <a:buFont typeface="Arial"/>
              <a:buChar char="⚬"/>
            </a:pPr>
            <a:r>
              <a:rPr lang="en-US" sz="2400" dirty="0">
                <a:solidFill>
                  <a:srgbClr val="125B50"/>
                </a:solidFill>
                <a:latin typeface="Myriad Pro"/>
              </a:rPr>
              <a:t>i.e., P6 faculty </a:t>
            </a:r>
            <a:r>
              <a:rPr lang="en-US" sz="2400" u="sng" dirty="0">
                <a:solidFill>
                  <a:srgbClr val="125B50"/>
                </a:solidFill>
                <a:latin typeface="Myriad Pro"/>
              </a:rPr>
              <a:t>may</a:t>
            </a:r>
            <a:r>
              <a:rPr lang="en-US" sz="2400" dirty="0">
                <a:solidFill>
                  <a:srgbClr val="125B50"/>
                </a:solidFill>
                <a:latin typeface="Myriad Pro"/>
              </a:rPr>
              <a:t> be reviewed by Tenured Associates, but Associates requesting promotion to Full </a:t>
            </a:r>
            <a:r>
              <a:rPr lang="en-US" sz="2400" u="sng" dirty="0">
                <a:solidFill>
                  <a:srgbClr val="125B50"/>
                </a:solidFill>
                <a:latin typeface="Myriad Pro"/>
              </a:rPr>
              <a:t>must</a:t>
            </a:r>
            <a:r>
              <a:rPr lang="en-US" sz="2400" dirty="0">
                <a:solidFill>
                  <a:srgbClr val="125B50"/>
                </a:solidFill>
                <a:latin typeface="Myriad Pro"/>
              </a:rPr>
              <a:t> be reviewed by Tenured Full professors. 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 dirty="0">
                <a:solidFill>
                  <a:srgbClr val="125B50"/>
                </a:solidFill>
                <a:latin typeface="Myriad Pro"/>
              </a:rPr>
              <a:t>WPAF File Closure is October 9 - Primary Committee gains access by October 11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 dirty="0">
                <a:solidFill>
                  <a:srgbClr val="125B50"/>
                </a:solidFill>
                <a:latin typeface="Myriad Pro"/>
              </a:rPr>
              <a:t>Letters due to Dean’s Office by November 3</a:t>
            </a:r>
          </a:p>
          <a:p>
            <a:pPr algn="just">
              <a:lnSpc>
                <a:spcPts val="3600"/>
              </a:lnSpc>
            </a:pPr>
            <a:endParaRPr lang="en-US" sz="2400" dirty="0">
              <a:solidFill>
                <a:srgbClr val="125B50"/>
              </a:solidFill>
              <a:latin typeface="Myriad Pro"/>
            </a:endParaRPr>
          </a:p>
          <a:p>
            <a:pPr algn="l">
              <a:lnSpc>
                <a:spcPts val="3600"/>
              </a:lnSpc>
            </a:pPr>
            <a:endParaRPr lang="en-US" sz="2400" dirty="0">
              <a:solidFill>
                <a:srgbClr val="125B50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7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3120284"/>
          </a:xfrm>
          <a:custGeom>
            <a:avLst/>
            <a:gdLst/>
            <a:ahLst/>
            <a:cxnLst/>
            <a:rect l="l" t="t" r="r" b="b"/>
            <a:pathLst>
              <a:path w="18288000" h="3120284">
                <a:moveTo>
                  <a:pt x="0" y="0"/>
                </a:moveTo>
                <a:lnTo>
                  <a:pt x="18288000" y="0"/>
                </a:lnTo>
                <a:lnTo>
                  <a:pt x="18288000" y="3120284"/>
                </a:lnTo>
                <a:lnTo>
                  <a:pt x="0" y="3120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125" b="-225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88741" y="1838170"/>
            <a:ext cx="10750738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43927"/>
                </a:solidFill>
                <a:latin typeface="Trajan Pro"/>
              </a:rPr>
              <a:t>SECONDARY COMMITTEE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8741" y="3269291"/>
            <a:ext cx="16096754" cy="6425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Changes for AY 2023/24: P3 &amp; P5 review now with Secondary A</a:t>
            </a:r>
          </a:p>
          <a:p>
            <a:pPr algn="just">
              <a:lnSpc>
                <a:spcPts val="2250"/>
              </a:lnSpc>
            </a:pPr>
            <a:endParaRPr lang="en-US" sz="2400">
              <a:solidFill>
                <a:srgbClr val="125B50"/>
              </a:solidFill>
              <a:latin typeface="Myriad Pro"/>
            </a:endParaRPr>
          </a:p>
          <a:p>
            <a:pPr algn="just">
              <a:lnSpc>
                <a:spcPts val="3600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Secondary A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ALL retention files (P2-P5)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Members are Tenured Associate or Full Professors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Note: P4 w/2 years toward tenure has an accelerated timeline, so Secondary A has two timelines to follow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Letters due to Dean’s Office by November 20 or December 11</a:t>
            </a:r>
          </a:p>
          <a:p>
            <a:pPr algn="just">
              <a:lnSpc>
                <a:spcPts val="2250"/>
              </a:lnSpc>
            </a:pPr>
            <a:endParaRPr lang="en-US" sz="2400">
              <a:solidFill>
                <a:srgbClr val="125B50"/>
              </a:solidFill>
              <a:latin typeface="Myriad Pro"/>
            </a:endParaRPr>
          </a:p>
          <a:p>
            <a:pPr algn="just">
              <a:lnSpc>
                <a:spcPts val="3600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Secondary B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ALL Tenure &amp; Promotion files (early, P6, Full)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Members are Tenured Full Professors ONLY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Letters due to Dean’s Office by February 7</a:t>
            </a:r>
          </a:p>
          <a:p>
            <a:pPr algn="just">
              <a:lnSpc>
                <a:spcPts val="2250"/>
              </a:lnSpc>
            </a:pPr>
            <a:endParaRPr lang="en-US" sz="2400">
              <a:solidFill>
                <a:srgbClr val="125B50"/>
              </a:solidFill>
              <a:latin typeface="Myriad Pro"/>
            </a:endParaRPr>
          </a:p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Committees ensure that all Primary Committees follow policies &amp; procedures while conducting an independent evaluation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8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55450" y="1341728"/>
            <a:ext cx="9612952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125B50"/>
                </a:solidFill>
                <a:latin typeface="Trajan Pro"/>
              </a:rPr>
              <a:t>FILE ORGANIZATION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79105" y="2370672"/>
            <a:ext cx="12919693" cy="652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All WPAFs/PAFs are in OneDrive 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Files are developed by the faculty member &amp; the Dean’s Office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Timeline of materials to include:</a:t>
            </a:r>
          </a:p>
          <a:p>
            <a:pPr marL="1036320" lvl="2" indent="-345440" algn="just">
              <a:lnSpc>
                <a:spcPts val="3600"/>
              </a:lnSpc>
              <a:buFont typeface="Arial"/>
              <a:buChar char="⚬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Retention - </a:t>
            </a:r>
          </a:p>
          <a:p>
            <a:pPr marL="1554480" lvl="3" indent="-388620" algn="just">
              <a:lnSpc>
                <a:spcPts val="3600"/>
              </a:lnSpc>
              <a:buFont typeface="Arial"/>
              <a:buChar char="￭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items from AY 22/23 </a:t>
            </a:r>
          </a:p>
          <a:p>
            <a:pPr marL="1036320" lvl="2" indent="-345440" algn="just">
              <a:lnSpc>
                <a:spcPts val="3600"/>
              </a:lnSpc>
              <a:buFont typeface="Arial"/>
              <a:buChar char="⚬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Tenure and/or Promotion - </a:t>
            </a:r>
          </a:p>
          <a:p>
            <a:pPr marL="1554480" lvl="3" indent="-388620" algn="just">
              <a:lnSpc>
                <a:spcPts val="3600"/>
              </a:lnSpc>
              <a:buFont typeface="Arial"/>
              <a:buChar char="￭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P6 or early T/P: items from hire date to current file closure</a:t>
            </a:r>
          </a:p>
          <a:p>
            <a:pPr marL="1554480" lvl="3" indent="-388620" algn="just">
              <a:lnSpc>
                <a:spcPts val="3600"/>
              </a:lnSpc>
              <a:buFont typeface="Arial"/>
              <a:buChar char="￭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Promotion to Full: items from last review closure to current file closure </a:t>
            </a:r>
          </a:p>
          <a:p>
            <a:pPr marL="518160" lvl="1" indent="-259080" algn="just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Added to file by Dean’s Office:</a:t>
            </a:r>
          </a:p>
          <a:p>
            <a:pPr marL="1036320" lvl="2" indent="-345440" algn="just">
              <a:lnSpc>
                <a:spcPts val="3600"/>
              </a:lnSpc>
              <a:buFont typeface="Arial"/>
              <a:buChar char="⚬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Appointment Letter</a:t>
            </a:r>
          </a:p>
          <a:p>
            <a:pPr marL="1036320" lvl="2" indent="-345440" algn="just">
              <a:lnSpc>
                <a:spcPts val="3600"/>
              </a:lnSpc>
              <a:buFont typeface="Arial"/>
              <a:buChar char="⚬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Access Log </a:t>
            </a:r>
          </a:p>
          <a:p>
            <a:pPr marL="1036320" lvl="2" indent="-345440" algn="just">
              <a:lnSpc>
                <a:spcPts val="3600"/>
              </a:lnSpc>
              <a:buFont typeface="Arial"/>
              <a:buChar char="⚬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Verification of Contents &amp; Transmittal Sheets (Appendices)</a:t>
            </a:r>
          </a:p>
          <a:p>
            <a:pPr marL="1036320" lvl="2" indent="-345440" algn="just">
              <a:lnSpc>
                <a:spcPts val="3600"/>
              </a:lnSpc>
              <a:buFont typeface="Arial"/>
              <a:buChar char="⚬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Current &amp; Past RTP Evaluations</a:t>
            </a:r>
          </a:p>
          <a:p>
            <a:pPr marL="1036320" lvl="2" indent="-345440" algn="just">
              <a:lnSpc>
                <a:spcPts val="3600"/>
              </a:lnSpc>
              <a:buFont typeface="Arial"/>
              <a:buChar char="⚬"/>
            </a:pPr>
            <a:r>
              <a:rPr lang="en-US" sz="2400">
                <a:solidFill>
                  <a:srgbClr val="125B50"/>
                </a:solidFill>
                <a:latin typeface="Myriad Pro"/>
              </a:rPr>
              <a:t>Student Course Evaluations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1522703"/>
            <a:ext cx="2273981" cy="7241595"/>
          </a:xfrm>
          <a:custGeom>
            <a:avLst/>
            <a:gdLst/>
            <a:ahLst/>
            <a:cxnLst/>
            <a:rect l="l" t="t" r="r" b="b"/>
            <a:pathLst>
              <a:path w="2273981" h="7241595">
                <a:moveTo>
                  <a:pt x="0" y="0"/>
                </a:moveTo>
                <a:lnTo>
                  <a:pt x="2273981" y="0"/>
                </a:lnTo>
                <a:lnTo>
                  <a:pt x="2273981" y="7241594"/>
                </a:lnTo>
                <a:lnTo>
                  <a:pt x="0" y="724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4961" t="-11173" r="-63500" b="-566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91936" y="9444182"/>
            <a:ext cx="31673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25B50"/>
                </a:solidFill>
                <a:latin typeface="Agrandir Wide Thin"/>
              </a:rPr>
              <a:t>9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3120284"/>
          </a:xfrm>
          <a:custGeom>
            <a:avLst/>
            <a:gdLst/>
            <a:ahLst/>
            <a:cxnLst/>
            <a:rect l="l" t="t" r="r" b="b"/>
            <a:pathLst>
              <a:path w="18288000" h="3120284">
                <a:moveTo>
                  <a:pt x="0" y="0"/>
                </a:moveTo>
                <a:lnTo>
                  <a:pt x="18288000" y="0"/>
                </a:lnTo>
                <a:lnTo>
                  <a:pt x="18288000" y="3120284"/>
                </a:lnTo>
                <a:lnTo>
                  <a:pt x="0" y="3120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125" b="-225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88741" y="3278816"/>
            <a:ext cx="16096754" cy="649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>
                <a:solidFill>
                  <a:srgbClr val="125B50"/>
                </a:solidFill>
                <a:latin typeface="Myriad Pro"/>
              </a:rPr>
              <a:t>Faculty under evaluation and the custodian of PAFs (Dean’s Office) shall place materials in the WPAF in the following order:</a:t>
            </a:r>
          </a:p>
          <a:p>
            <a:pPr algn="just">
              <a:lnSpc>
                <a:spcPts val="1050"/>
              </a:lnSpc>
            </a:pPr>
            <a:endParaRPr lang="en-US" sz="2399">
              <a:solidFill>
                <a:srgbClr val="125B50"/>
              </a:solidFill>
              <a:latin typeface="Myriad Pro"/>
            </a:endParaRPr>
          </a:p>
          <a:p>
            <a:pPr marL="518160" lvl="1" indent="-259080" algn="just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125B50"/>
                </a:solidFill>
                <a:latin typeface="Myriad Pro"/>
              </a:rPr>
              <a:t> Current RTP Evaluations (DO)</a:t>
            </a:r>
          </a:p>
          <a:p>
            <a:pPr marL="518160" lvl="1" indent="-259080" algn="just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125B50"/>
                </a:solidFill>
                <a:latin typeface="Myriad Pro"/>
              </a:rPr>
              <a:t> CV </a:t>
            </a:r>
            <a:r>
              <a:rPr lang="en-US" sz="2399">
                <a:solidFill>
                  <a:srgbClr val="E6B711"/>
                </a:solidFill>
                <a:latin typeface="Myriad Pro"/>
              </a:rPr>
              <a:t>(Faculty)</a:t>
            </a:r>
          </a:p>
          <a:p>
            <a:pPr marL="518160" lvl="1" indent="-259080" algn="just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125B50"/>
                </a:solidFill>
                <a:latin typeface="Myriad Pro"/>
              </a:rPr>
              <a:t> Index </a:t>
            </a:r>
            <a:r>
              <a:rPr lang="en-US" sz="2399">
                <a:solidFill>
                  <a:srgbClr val="E6B711"/>
                </a:solidFill>
                <a:latin typeface="Myriad Pro"/>
              </a:rPr>
              <a:t>(Faculty)</a:t>
            </a:r>
          </a:p>
          <a:p>
            <a:pPr marL="518160" lvl="1" indent="-259080" algn="just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125B50"/>
                </a:solidFill>
                <a:latin typeface="Myriad Pro"/>
              </a:rPr>
              <a:t> Letter of Transmittal</a:t>
            </a:r>
            <a:r>
              <a:rPr lang="en-US" sz="2399">
                <a:solidFill>
                  <a:srgbClr val="E6B711"/>
                </a:solidFill>
                <a:latin typeface="Myriad Pro"/>
              </a:rPr>
              <a:t> (Faculty)</a:t>
            </a:r>
          </a:p>
          <a:p>
            <a:pPr marL="518160" lvl="1" indent="-259080" algn="just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125B50"/>
                </a:solidFill>
                <a:latin typeface="Myriad Pro"/>
              </a:rPr>
              <a:t> Previous RTP Evaluations (DO)</a:t>
            </a:r>
          </a:p>
          <a:p>
            <a:pPr marL="518160" lvl="1" indent="-259080" algn="just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125B50"/>
                </a:solidFill>
                <a:latin typeface="Myriad Pro"/>
              </a:rPr>
              <a:t> Student Evaluations of Teaching </a:t>
            </a:r>
            <a:r>
              <a:rPr lang="en-US" sz="2399">
                <a:solidFill>
                  <a:srgbClr val="E6B711"/>
                </a:solidFill>
                <a:latin typeface="Myriad Pro"/>
              </a:rPr>
              <a:t>(Faculty)</a:t>
            </a:r>
          </a:p>
          <a:p>
            <a:pPr marL="518160" lvl="1" indent="-259080" algn="just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125B50"/>
                </a:solidFill>
                <a:latin typeface="Myriad Pro"/>
              </a:rPr>
              <a:t> Supporting Docs </a:t>
            </a:r>
            <a:r>
              <a:rPr lang="en-US" sz="2399">
                <a:solidFill>
                  <a:srgbClr val="E6B711"/>
                </a:solidFill>
                <a:latin typeface="Myriad Pro"/>
              </a:rPr>
              <a:t>(Faculty)</a:t>
            </a:r>
          </a:p>
          <a:p>
            <a:pPr marL="1036320" lvl="2" indent="-345440" algn="just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125B50"/>
                </a:solidFill>
                <a:latin typeface="Myriad Pro"/>
              </a:rPr>
              <a:t> Teaching Effectiveness</a:t>
            </a:r>
          </a:p>
          <a:p>
            <a:pPr marL="1036320" lvl="2" indent="-345440" algn="just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125B50"/>
                </a:solidFill>
                <a:latin typeface="Myriad Pro"/>
              </a:rPr>
              <a:t> Scholarship &amp; Creative Activities</a:t>
            </a:r>
          </a:p>
          <a:p>
            <a:pPr marL="1036320" lvl="2" indent="-345440" algn="just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125B50"/>
                </a:solidFill>
                <a:latin typeface="Myriad Pro"/>
              </a:rPr>
              <a:t> Service to Campus, College &amp; Department</a:t>
            </a:r>
          </a:p>
          <a:p>
            <a:pPr marL="1036320" lvl="2" indent="-345440" algn="just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125B50"/>
                </a:solidFill>
                <a:latin typeface="Myriad Pro"/>
              </a:rPr>
              <a:t> Service to Community</a:t>
            </a:r>
          </a:p>
          <a:p>
            <a:pPr marL="518160" lvl="1" indent="-259080" algn="just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125B50"/>
                </a:solidFill>
                <a:latin typeface="Myriad Pro"/>
              </a:rPr>
              <a:t>Verification of File Contents (DO)</a:t>
            </a:r>
          </a:p>
        </p:txBody>
      </p:sp>
      <p:sp>
        <p:nvSpPr>
          <p:cNvPr id="5" name="Freeform 5"/>
          <p:cNvSpPr/>
          <p:nvPr/>
        </p:nvSpPr>
        <p:spPr>
          <a:xfrm>
            <a:off x="11675420" y="4227197"/>
            <a:ext cx="3124773" cy="5340810"/>
          </a:xfrm>
          <a:custGeom>
            <a:avLst/>
            <a:gdLst/>
            <a:ahLst/>
            <a:cxnLst/>
            <a:rect l="l" t="t" r="r" b="b"/>
            <a:pathLst>
              <a:path w="3124773" h="5340810">
                <a:moveTo>
                  <a:pt x="0" y="0"/>
                </a:moveTo>
                <a:lnTo>
                  <a:pt x="3124772" y="0"/>
                </a:lnTo>
                <a:lnTo>
                  <a:pt x="3124772" y="5340810"/>
                </a:lnTo>
                <a:lnTo>
                  <a:pt x="0" y="53408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88741" y="1838170"/>
            <a:ext cx="14897029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43927"/>
                </a:solidFill>
                <a:latin typeface="Trajan Pro"/>
              </a:rPr>
              <a:t>ORGANIZATION OF WPAF IN ONEDRIVE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1616</Words>
  <Application>Microsoft Office PowerPoint</Application>
  <PresentationFormat>Custom</PresentationFormat>
  <Paragraphs>206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Agrandir Wide</vt:lpstr>
      <vt:lpstr>Calibri</vt:lpstr>
      <vt:lpstr>Arial</vt:lpstr>
      <vt:lpstr>Myriad Pro</vt:lpstr>
      <vt:lpstr>Trajan Pro</vt:lpstr>
      <vt:lpstr>Agrandir Wide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Gradient Monotone Minimalist Presentation Template</dc:title>
  <dc:creator>Crummett, Heather</dc:creator>
  <cp:lastModifiedBy>Heather Crummett</cp:lastModifiedBy>
  <cp:revision>2</cp:revision>
  <dcterms:created xsi:type="dcterms:W3CDTF">2006-08-16T00:00:00Z</dcterms:created>
  <dcterms:modified xsi:type="dcterms:W3CDTF">2023-09-14T19:33:45Z</dcterms:modified>
  <dc:identifier>DAFuRbsE2po</dc:identifier>
</cp:coreProperties>
</file>