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1"/>
  </p:handoutMasterIdLst>
  <p:sldIdLst>
    <p:sldId id="256" r:id="rId2"/>
    <p:sldId id="285" r:id="rId3"/>
    <p:sldId id="257" r:id="rId4"/>
    <p:sldId id="267" r:id="rId5"/>
    <p:sldId id="277" r:id="rId6"/>
    <p:sldId id="282" r:id="rId7"/>
    <p:sldId id="291" r:id="rId8"/>
    <p:sldId id="308" r:id="rId9"/>
    <p:sldId id="306" r:id="rId10"/>
    <p:sldId id="309" r:id="rId11"/>
    <p:sldId id="307" r:id="rId12"/>
    <p:sldId id="286" r:id="rId13"/>
    <p:sldId id="302" r:id="rId14"/>
    <p:sldId id="292" r:id="rId15"/>
    <p:sldId id="303" r:id="rId16"/>
    <p:sldId id="293" r:id="rId17"/>
    <p:sldId id="304" r:id="rId18"/>
    <p:sldId id="287" r:id="rId19"/>
    <p:sldId id="290" r:id="rId20"/>
    <p:sldId id="301" r:id="rId21"/>
    <p:sldId id="295" r:id="rId22"/>
    <p:sldId id="296" r:id="rId23"/>
    <p:sldId id="297" r:id="rId24"/>
    <p:sldId id="300" r:id="rId25"/>
    <p:sldId id="274" r:id="rId26"/>
    <p:sldId id="276" r:id="rId27"/>
    <p:sldId id="268" r:id="rId28"/>
    <p:sldId id="269" r:id="rId29"/>
    <p:sldId id="298"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24"/>
    <a:srgbClr val="FF9900"/>
    <a:srgbClr val="6F1851"/>
    <a:srgbClr val="6293E8"/>
    <a:srgbClr val="0B3D29"/>
    <a:srgbClr val="9B0708"/>
    <a:srgbClr val="9986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snapToObjects="1">
      <p:cViewPr varScale="1">
        <p:scale>
          <a:sx n="116" d="100"/>
          <a:sy n="116" d="100"/>
        </p:scale>
        <p:origin x="176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181410-947F-41B1-8E97-CE0A1A80BCDE}" type="datetimeFigureOut">
              <a:rPr lang="en-US" smtClean="0"/>
              <a:t>9/6/2023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38808E1-A1AC-4EEA-9C75-1F2E50FED3BA}" type="slidenum">
              <a:rPr lang="en-US" smtClean="0"/>
              <a:t>‹#›</a:t>
            </a:fld>
            <a:endParaRPr lang="en-US"/>
          </a:p>
        </p:txBody>
      </p:sp>
    </p:spTree>
    <p:extLst>
      <p:ext uri="{BB962C8B-B14F-4D97-AF65-F5344CB8AC3E}">
        <p14:creationId xmlns:p14="http://schemas.microsoft.com/office/powerpoint/2010/main" val="7358695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3" y="1811069"/>
            <a:ext cx="5216389" cy="1470025"/>
          </a:xfrm>
        </p:spPr>
        <p:txBody>
          <a:bodyPr/>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hasCustomPrompt="1"/>
          </p:nvPr>
        </p:nvSpPr>
        <p:spPr>
          <a:xfrm>
            <a:off x="3571109" y="3566844"/>
            <a:ext cx="4573933" cy="365051"/>
          </a:xfrm>
        </p:spPr>
        <p:txBody>
          <a:bodyPr>
            <a:normAutofit/>
          </a:bodyPr>
          <a:lstStyle>
            <a:lvl1pPr marL="0" indent="0" algn="l">
              <a:buNone/>
              <a:defRPr sz="16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3" y="1811069"/>
            <a:ext cx="5216389" cy="1470025"/>
          </a:xfrm>
        </p:spPr>
        <p:txBody>
          <a:bodyPr/>
          <a:lstStyle>
            <a:lvl1pPr algn="l">
              <a:defRPr>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571109" y="3566844"/>
            <a:ext cx="4573933" cy="365051"/>
          </a:xfrm>
        </p:spPr>
        <p:txBody>
          <a:bodyPr>
            <a:normAutofit/>
          </a:bodyPr>
          <a:lstStyle>
            <a:lvl1pPr marL="0" indent="0" algn="l">
              <a:buNone/>
              <a:defRPr sz="1600">
                <a:solidFill>
                  <a:srgbClr val="0B3D2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18"/>
            <a:ext cx="7772400" cy="1362075"/>
          </a:xfrm>
        </p:spPr>
        <p:txBody>
          <a:bodyPr anchor="t"/>
          <a:lstStyle>
            <a:lvl1pPr algn="ctr">
              <a:defRPr sz="4000" b="1" cap="none">
                <a:solidFill>
                  <a:srgbClr val="0B3D29"/>
                </a:solidFill>
              </a:defRPr>
            </a:lvl1pPr>
          </a:lstStyle>
          <a:p>
            <a:r>
              <a:rPr lang="en-US" dirty="0"/>
              <a:t>Click To Edit Master Title Style</a:t>
            </a:r>
          </a:p>
        </p:txBody>
      </p:sp>
      <p:sp>
        <p:nvSpPr>
          <p:cNvPr id="3" name="Text Placeholder 2"/>
          <p:cNvSpPr>
            <a:spLocks noGrp="1"/>
          </p:cNvSpPr>
          <p:nvPr>
            <p:ph type="body" idx="1" hasCustomPrompt="1"/>
          </p:nvPr>
        </p:nvSpPr>
        <p:spPr>
          <a:xfrm>
            <a:off x="722313" y="1035831"/>
            <a:ext cx="7772400" cy="1500187"/>
          </a:xfrm>
        </p:spPr>
        <p:txBody>
          <a:bodyPr anchor="b"/>
          <a:lstStyle>
            <a:lvl1pPr marL="0" indent="0" algn="ctr">
              <a:buNone/>
              <a:defRPr sz="2000">
                <a:solidFill>
                  <a:srgbClr val="0B3D2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TextBox 6"/>
          <p:cNvSpPr txBox="1"/>
          <p:nvPr userDrawn="1"/>
        </p:nvSpPr>
        <p:spPr>
          <a:xfrm>
            <a:off x="5985933" y="2167467"/>
            <a:ext cx="184666" cy="369332"/>
          </a:xfrm>
          <a:prstGeom prst="rect">
            <a:avLst/>
          </a:prstGeom>
          <a:noFill/>
        </p:spPr>
        <p:txBody>
          <a:bodyPr wrap="none" rtlCol="0">
            <a:spAutoFit/>
          </a:bodyPr>
          <a:lstStyle/>
          <a:p>
            <a:endParaRPr lang="en-US" dirty="0"/>
          </a:p>
        </p:txBody>
      </p:sp>
      <p:sp>
        <p:nvSpPr>
          <p:cNvPr id="9" name="TextBox 8"/>
          <p:cNvSpPr txBox="1"/>
          <p:nvPr userDrawn="1"/>
        </p:nvSpPr>
        <p:spPr>
          <a:xfrm>
            <a:off x="5892800" y="2379133"/>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B3D29"/>
                </a:solidFill>
              </a:defRPr>
            </a:lvl1pPr>
            <a:lvl2pPr>
              <a:defRPr>
                <a:solidFill>
                  <a:srgbClr val="0B3D29"/>
                </a:solidFill>
              </a:defRPr>
            </a:lvl2pPr>
            <a:lvl3pPr>
              <a:defRPr>
                <a:solidFill>
                  <a:srgbClr val="0B3D29"/>
                </a:solidFill>
              </a:defRPr>
            </a:lvl3pPr>
            <a:lvl4pPr>
              <a:defRPr>
                <a:solidFill>
                  <a:srgbClr val="0B3D29"/>
                </a:solidFill>
              </a:defRPr>
            </a:lvl4pPr>
            <a:lvl5pPr>
              <a:defRPr>
                <a:solidFill>
                  <a:srgbClr val="0B3D2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B3D29"/>
                </a:solidFill>
              </a:defRPr>
            </a:lvl1pPr>
            <a:lvl2pPr>
              <a:defRPr sz="2400">
                <a:solidFill>
                  <a:srgbClr val="0B3D29"/>
                </a:solidFill>
              </a:defRPr>
            </a:lvl2pPr>
            <a:lvl3pPr>
              <a:defRPr sz="2000">
                <a:solidFill>
                  <a:srgbClr val="0B3D29"/>
                </a:solidFill>
              </a:defRPr>
            </a:lvl3pPr>
            <a:lvl4pPr>
              <a:defRPr sz="1800">
                <a:solidFill>
                  <a:srgbClr val="0B3D29"/>
                </a:solidFill>
              </a:defRPr>
            </a:lvl4pPr>
            <a:lvl5pPr>
              <a:defRPr sz="1800">
                <a:solidFill>
                  <a:srgbClr val="0B3D2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B3D29"/>
                </a:solidFill>
              </a:defRPr>
            </a:lvl1pPr>
            <a:lvl2pPr>
              <a:defRPr sz="2400">
                <a:solidFill>
                  <a:srgbClr val="0B3D29"/>
                </a:solidFill>
              </a:defRPr>
            </a:lvl2pPr>
            <a:lvl3pPr>
              <a:defRPr sz="2000">
                <a:solidFill>
                  <a:srgbClr val="0B3D29"/>
                </a:solidFill>
              </a:defRPr>
            </a:lvl3pPr>
            <a:lvl4pPr>
              <a:defRPr sz="1800">
                <a:solidFill>
                  <a:srgbClr val="0B3D29"/>
                </a:solidFill>
              </a:defRPr>
            </a:lvl4pPr>
            <a:lvl5pPr>
              <a:defRPr sz="1800">
                <a:solidFill>
                  <a:srgbClr val="0B3D2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0" y="748998"/>
            <a:ext cx="5007220" cy="4282306"/>
          </a:xfrm>
        </p:spPr>
        <p:txBody>
          <a:bodyPr/>
          <a:lstStyle>
            <a:lvl1pPr marL="0" indent="0">
              <a:spcBef>
                <a:spcPts val="1776"/>
              </a:spcBef>
              <a:buFontTx/>
              <a:buNone/>
              <a:defRPr sz="2400" b="1">
                <a:solidFill>
                  <a:srgbClr val="0B3D29"/>
                </a:solidFill>
              </a:defRPr>
            </a:lvl1pPr>
            <a:lvl2pPr marL="0" indent="0">
              <a:buFontTx/>
              <a:buNone/>
              <a:defRPr sz="2000">
                <a:solidFill>
                  <a:srgbClr val="0B3D29"/>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B3D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B3D29"/>
                </a:solidFill>
              </a:defRPr>
            </a:lvl1pPr>
            <a:lvl2pPr>
              <a:defRPr sz="2000">
                <a:solidFill>
                  <a:srgbClr val="0B3D29"/>
                </a:solidFill>
              </a:defRPr>
            </a:lvl2pPr>
            <a:lvl3pPr>
              <a:defRPr sz="1800">
                <a:solidFill>
                  <a:srgbClr val="0B3D29"/>
                </a:solidFill>
              </a:defRPr>
            </a:lvl3pPr>
            <a:lvl4pPr>
              <a:defRPr sz="1600">
                <a:solidFill>
                  <a:srgbClr val="0B3D29"/>
                </a:solidFill>
              </a:defRPr>
            </a:lvl4pPr>
            <a:lvl5pPr>
              <a:defRPr sz="1600">
                <a:solidFill>
                  <a:srgbClr val="0B3D29"/>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B3D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B3D29"/>
                </a:solidFill>
              </a:defRPr>
            </a:lvl1pPr>
            <a:lvl2pPr>
              <a:defRPr sz="2000">
                <a:solidFill>
                  <a:srgbClr val="0B3D29"/>
                </a:solidFill>
              </a:defRPr>
            </a:lvl2pPr>
            <a:lvl3pPr>
              <a:defRPr sz="1800">
                <a:solidFill>
                  <a:srgbClr val="0B3D29"/>
                </a:solidFill>
              </a:defRPr>
            </a:lvl3pPr>
            <a:lvl4pPr>
              <a:defRPr sz="1600">
                <a:solidFill>
                  <a:srgbClr val="0B3D29"/>
                </a:solidFill>
              </a:defRPr>
            </a:lvl4pPr>
            <a:lvl5pPr>
              <a:defRPr sz="1600">
                <a:solidFill>
                  <a:srgbClr val="0B3D29"/>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light)">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B3D29"/>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0B3D2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18"/>
            <a:ext cx="7772400" cy="1362075"/>
          </a:xfrm>
        </p:spPr>
        <p:txBody>
          <a:bodyPr anchor="t"/>
          <a:lstStyle>
            <a:lvl1pPr algn="ctr">
              <a:defRPr sz="4000" b="1" cap="none">
                <a:solidFill>
                  <a:schemeClr val="bg1"/>
                </a:solidFill>
              </a:defRPr>
            </a:lvl1pPr>
          </a:lstStyle>
          <a:p>
            <a:r>
              <a:rPr lang="en-US" dirty="0"/>
              <a:t>Click To Edit Master Title Style</a:t>
            </a:r>
          </a:p>
        </p:txBody>
      </p:sp>
      <p:sp>
        <p:nvSpPr>
          <p:cNvPr id="3" name="Text Placeholder 2"/>
          <p:cNvSpPr>
            <a:spLocks noGrp="1"/>
          </p:cNvSpPr>
          <p:nvPr>
            <p:ph type="body" idx="1" hasCustomPrompt="1"/>
          </p:nvPr>
        </p:nvSpPr>
        <p:spPr>
          <a:xfrm>
            <a:off x="722313" y="1035831"/>
            <a:ext cx="7772400" cy="1500187"/>
          </a:xfrm>
        </p:spPr>
        <p:txBody>
          <a:bodyPr anchor="b"/>
          <a:lstStyle>
            <a:lvl1pPr marL="0" indent="0" algn="ctr">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TextBox 6"/>
          <p:cNvSpPr txBox="1"/>
          <p:nvPr userDrawn="1"/>
        </p:nvSpPr>
        <p:spPr>
          <a:xfrm>
            <a:off x="5985933" y="2167467"/>
            <a:ext cx="184666" cy="369332"/>
          </a:xfrm>
          <a:prstGeom prst="rect">
            <a:avLst/>
          </a:prstGeom>
          <a:noFill/>
        </p:spPr>
        <p:txBody>
          <a:bodyPr wrap="none" rtlCol="0">
            <a:spAutoFit/>
          </a:bodyPr>
          <a:lstStyle/>
          <a:p>
            <a:endParaRPr lang="en-US" dirty="0"/>
          </a:p>
        </p:txBody>
      </p:sp>
      <p:sp>
        <p:nvSpPr>
          <p:cNvPr id="9" name="TextBox 8"/>
          <p:cNvSpPr txBox="1"/>
          <p:nvPr userDrawn="1"/>
        </p:nvSpPr>
        <p:spPr>
          <a:xfrm>
            <a:off x="5892800" y="2379133"/>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2000" b="1">
                <a:solidFill>
                  <a:srgbClr val="0B3D29"/>
                </a:solidFill>
              </a:defRPr>
            </a:lvl1pPr>
          </a:lstStyle>
          <a:p>
            <a:r>
              <a:rPr lang="en-US" dirty="0"/>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400">
                <a:solidFill>
                  <a:srgbClr val="0B3D2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Information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0" y="748998"/>
            <a:ext cx="5007220" cy="4282306"/>
          </a:xfrm>
        </p:spPr>
        <p:txBody>
          <a:bodyPr/>
          <a:lstStyle>
            <a:lvl1pPr marL="0" indent="0">
              <a:spcBef>
                <a:spcPts val="1776"/>
              </a:spcBef>
              <a:buFontTx/>
              <a:buNone/>
              <a:defRPr sz="2400" b="1">
                <a:solidFill>
                  <a:srgbClr val="DEA924"/>
                </a:solidFill>
              </a:defRPr>
            </a:lvl1pPr>
            <a:lvl2pPr marL="0" indent="0">
              <a:buFontTx/>
              <a:buNone/>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126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8" r:id="rId5"/>
    <p:sldLayoutId id="2147483653" r:id="rId6"/>
    <p:sldLayoutId id="2147483654" r:id="rId7"/>
    <p:sldLayoutId id="2147483655" r:id="rId8"/>
    <p:sldLayoutId id="2147483656" r:id="rId9"/>
    <p:sldLayoutId id="2147483657"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ctr" defTabSz="4572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457200" rtl="0" eaLnBrk="1" latinLnBrk="0" hangingPunct="1">
        <a:spcBef>
          <a:spcPct val="20000"/>
        </a:spcBef>
        <a:buClr>
          <a:srgbClr val="DEA924"/>
        </a:buClr>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Clr>
          <a:srgbClr val="DEA924"/>
        </a:buClr>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Clr>
          <a:srgbClr val="DEA924"/>
        </a:buClr>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Clr>
          <a:srgbClr val="DEA924"/>
        </a:buClr>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Clr>
          <a:srgbClr val="DEA924"/>
        </a:buClr>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mailto:sac19804@csus.edu" TargetMode="External"/><Relationship Id="rId2" Type="http://schemas.openxmlformats.org/officeDocument/2006/relationships/hyperlink" Target="mailto:maguirem@csus.edu" TargetMode="External"/><Relationship Id="rId1" Type="http://schemas.openxmlformats.org/officeDocument/2006/relationships/slideLayout" Target="../slideLayouts/slideLayout3.xml"/><Relationship Id="rId4" Type="http://schemas.openxmlformats.org/officeDocument/2006/relationships/hyperlink" Target="mailto:crummetth@csus.edu"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csus.edu/college/health-human-services/internal/rtp.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fontScale="90000"/>
          </a:bodyPr>
          <a:lstStyle/>
          <a:p>
            <a:r>
              <a:rPr lang="en-US" dirty="0"/>
              <a:t>College of Health and Human Services RTP Workshop</a:t>
            </a:r>
          </a:p>
        </p:txBody>
      </p:sp>
      <p:sp>
        <p:nvSpPr>
          <p:cNvPr id="9" name="Subtitle 8"/>
          <p:cNvSpPr>
            <a:spLocks noGrp="1"/>
          </p:cNvSpPr>
          <p:nvPr>
            <p:ph type="subTitle" idx="1"/>
          </p:nvPr>
        </p:nvSpPr>
        <p:spPr/>
        <p:txBody>
          <a:bodyPr/>
          <a:lstStyle/>
          <a:p>
            <a:r>
              <a:rPr lang="en-US" dirty="0"/>
              <a:t>September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711D6-3C04-43A4-ACCD-CF4A06996E7C}"/>
              </a:ext>
            </a:extLst>
          </p:cNvPr>
          <p:cNvSpPr>
            <a:spLocks noGrp="1"/>
          </p:cNvSpPr>
          <p:nvPr>
            <p:ph type="title"/>
          </p:nvPr>
        </p:nvSpPr>
        <p:spPr/>
        <p:txBody>
          <a:bodyPr>
            <a:normAutofit fontScale="90000"/>
          </a:bodyPr>
          <a:lstStyle/>
          <a:p>
            <a:r>
              <a:rPr lang="en-US" dirty="0"/>
              <a:t>Suggested File Naming Convention	</a:t>
            </a:r>
          </a:p>
        </p:txBody>
      </p:sp>
      <p:sp>
        <p:nvSpPr>
          <p:cNvPr id="3" name="Content Placeholder 2">
            <a:extLst>
              <a:ext uri="{FF2B5EF4-FFF2-40B4-BE49-F238E27FC236}">
                <a16:creationId xmlns:a16="http://schemas.microsoft.com/office/drawing/2014/main" id="{F8B37A36-7B4C-4CAB-BF71-5EF704C733AD}"/>
              </a:ext>
            </a:extLst>
          </p:cNvPr>
          <p:cNvSpPr>
            <a:spLocks noGrp="1"/>
          </p:cNvSpPr>
          <p:nvPr>
            <p:ph idx="1"/>
          </p:nvPr>
        </p:nvSpPr>
        <p:spPr>
          <a:xfrm>
            <a:off x="457200" y="1129683"/>
            <a:ext cx="8229600" cy="4126525"/>
          </a:xfrm>
        </p:spPr>
        <p:txBody>
          <a:bodyPr>
            <a:normAutofit/>
          </a:bodyPr>
          <a:lstStyle/>
          <a:p>
            <a:r>
              <a:rPr lang="en-US" sz="3000" dirty="0"/>
              <a:t>Match number on uploaded document to index:</a:t>
            </a:r>
          </a:p>
        </p:txBody>
      </p:sp>
      <p:pic>
        <p:nvPicPr>
          <p:cNvPr id="5" name="Picture 4">
            <a:extLst>
              <a:ext uri="{FF2B5EF4-FFF2-40B4-BE49-F238E27FC236}">
                <a16:creationId xmlns:a16="http://schemas.microsoft.com/office/drawing/2014/main" id="{DE5E6A8C-8F59-40EC-B480-8D39F28340AC}"/>
              </a:ext>
            </a:extLst>
          </p:cNvPr>
          <p:cNvPicPr>
            <a:picLocks noChangeAspect="1"/>
          </p:cNvPicPr>
          <p:nvPr/>
        </p:nvPicPr>
        <p:blipFill>
          <a:blip r:embed="rId2"/>
          <a:stretch>
            <a:fillRect/>
          </a:stretch>
        </p:blipFill>
        <p:spPr>
          <a:xfrm>
            <a:off x="1751919" y="1651340"/>
            <a:ext cx="5640161" cy="1677540"/>
          </a:xfrm>
          <a:prstGeom prst="rect">
            <a:avLst/>
          </a:prstGeom>
        </p:spPr>
      </p:pic>
      <p:pic>
        <p:nvPicPr>
          <p:cNvPr id="6" name="Picture 5">
            <a:extLst>
              <a:ext uri="{FF2B5EF4-FFF2-40B4-BE49-F238E27FC236}">
                <a16:creationId xmlns:a16="http://schemas.microsoft.com/office/drawing/2014/main" id="{45564DF9-3B5C-4AB7-84BE-83DECB147FA5}"/>
              </a:ext>
            </a:extLst>
          </p:cNvPr>
          <p:cNvPicPr>
            <a:picLocks noChangeAspect="1"/>
          </p:cNvPicPr>
          <p:nvPr/>
        </p:nvPicPr>
        <p:blipFill>
          <a:blip r:embed="rId3"/>
          <a:stretch>
            <a:fillRect/>
          </a:stretch>
        </p:blipFill>
        <p:spPr>
          <a:xfrm>
            <a:off x="800779" y="3467332"/>
            <a:ext cx="7542439" cy="1650424"/>
          </a:xfrm>
          <a:prstGeom prst="rect">
            <a:avLst/>
          </a:prstGeom>
        </p:spPr>
      </p:pic>
      <p:sp>
        <p:nvSpPr>
          <p:cNvPr id="4" name="TextBox 3">
            <a:extLst>
              <a:ext uri="{FF2B5EF4-FFF2-40B4-BE49-F238E27FC236}">
                <a16:creationId xmlns:a16="http://schemas.microsoft.com/office/drawing/2014/main" id="{36A59B8C-C27C-422E-99CA-A56009BE1BA1}"/>
              </a:ext>
            </a:extLst>
          </p:cNvPr>
          <p:cNvSpPr txBox="1"/>
          <p:nvPr/>
        </p:nvSpPr>
        <p:spPr>
          <a:xfrm flipH="1">
            <a:off x="1219199" y="5475511"/>
            <a:ext cx="3984171" cy="646331"/>
          </a:xfrm>
          <a:prstGeom prst="rect">
            <a:avLst/>
          </a:prstGeom>
          <a:noFill/>
        </p:spPr>
        <p:txBody>
          <a:bodyPr wrap="square" rtlCol="0">
            <a:spAutoFit/>
          </a:bodyPr>
          <a:lstStyle/>
          <a:p>
            <a:r>
              <a:rPr lang="en-US" dirty="0">
                <a:solidFill>
                  <a:schemeClr val="bg1"/>
                </a:solidFill>
              </a:rPr>
              <a:t>Note: Please adhere to a 30 character limit for file all names.</a:t>
            </a:r>
          </a:p>
        </p:txBody>
      </p:sp>
    </p:spTree>
    <p:extLst>
      <p:ext uri="{BB962C8B-B14F-4D97-AF65-F5344CB8AC3E}">
        <p14:creationId xmlns:p14="http://schemas.microsoft.com/office/powerpoint/2010/main" val="127979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2E8D-02FA-4D1A-BD54-220B8001A2E0}"/>
              </a:ext>
            </a:extLst>
          </p:cNvPr>
          <p:cNvSpPr>
            <a:spLocks noGrp="1"/>
          </p:cNvSpPr>
          <p:nvPr>
            <p:ph type="title"/>
          </p:nvPr>
        </p:nvSpPr>
        <p:spPr/>
        <p:txBody>
          <a:bodyPr/>
          <a:lstStyle/>
          <a:p>
            <a:r>
              <a:rPr lang="en-US" dirty="0"/>
              <a:t>Adobe Sign</a:t>
            </a:r>
          </a:p>
        </p:txBody>
      </p:sp>
      <p:sp>
        <p:nvSpPr>
          <p:cNvPr id="3" name="Content Placeholder 2">
            <a:extLst>
              <a:ext uri="{FF2B5EF4-FFF2-40B4-BE49-F238E27FC236}">
                <a16:creationId xmlns:a16="http://schemas.microsoft.com/office/drawing/2014/main" id="{ADE7B8E2-B945-498D-86C8-3BBE0DB92508}"/>
              </a:ext>
            </a:extLst>
          </p:cNvPr>
          <p:cNvSpPr>
            <a:spLocks noGrp="1"/>
          </p:cNvSpPr>
          <p:nvPr>
            <p:ph idx="1"/>
          </p:nvPr>
        </p:nvSpPr>
        <p:spPr/>
        <p:txBody>
          <a:bodyPr/>
          <a:lstStyle/>
          <a:p>
            <a:r>
              <a:rPr lang="en-US" dirty="0"/>
              <a:t>DO will send following through Adobe Sign</a:t>
            </a:r>
          </a:p>
          <a:p>
            <a:pPr lvl="1"/>
            <a:r>
              <a:rPr lang="en-US" dirty="0"/>
              <a:t>Verification of file contents to Faculty and Chair</a:t>
            </a:r>
          </a:p>
          <a:p>
            <a:pPr lvl="2"/>
            <a:r>
              <a:rPr lang="en-US" dirty="0"/>
              <a:t>File Closure Date</a:t>
            </a:r>
          </a:p>
          <a:p>
            <a:pPr lvl="1"/>
            <a:r>
              <a:rPr lang="en-US" dirty="0"/>
              <a:t>Appendices for Primary Committee, Secondary Committee, </a:t>
            </a:r>
            <a:r>
              <a:rPr lang="en-US"/>
              <a:t>and Dean</a:t>
            </a:r>
            <a:endParaRPr lang="en-US" dirty="0"/>
          </a:p>
        </p:txBody>
      </p:sp>
    </p:spTree>
    <p:extLst>
      <p:ext uri="{BB962C8B-B14F-4D97-AF65-F5344CB8AC3E}">
        <p14:creationId xmlns:p14="http://schemas.microsoft.com/office/powerpoint/2010/main" val="309326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of Review</a:t>
            </a:r>
          </a:p>
        </p:txBody>
      </p:sp>
      <p:sp>
        <p:nvSpPr>
          <p:cNvPr id="3" name="Content Placeholder 2"/>
          <p:cNvSpPr>
            <a:spLocks noGrp="1"/>
          </p:cNvSpPr>
          <p:nvPr>
            <p:ph idx="1"/>
          </p:nvPr>
        </p:nvSpPr>
        <p:spPr/>
        <p:txBody>
          <a:bodyPr/>
          <a:lstStyle/>
          <a:p>
            <a:r>
              <a:rPr lang="en-US" dirty="0"/>
              <a:t>Teaching Effectiveness</a:t>
            </a:r>
          </a:p>
          <a:p>
            <a:r>
              <a:rPr lang="en-US" dirty="0"/>
              <a:t>Scholarly and Creative Achievements</a:t>
            </a:r>
          </a:p>
          <a:p>
            <a:r>
              <a:rPr lang="en-US" dirty="0"/>
              <a:t>Contributions to the University</a:t>
            </a:r>
          </a:p>
          <a:p>
            <a:r>
              <a:rPr lang="en-US" dirty="0"/>
              <a:t>Contributions to the Community</a:t>
            </a:r>
          </a:p>
        </p:txBody>
      </p:sp>
    </p:spTree>
    <p:extLst>
      <p:ext uri="{BB962C8B-B14F-4D97-AF65-F5344CB8AC3E}">
        <p14:creationId xmlns:p14="http://schemas.microsoft.com/office/powerpoint/2010/main" val="1170578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Index</a:t>
            </a:r>
          </a:p>
        </p:txBody>
      </p:sp>
      <p:sp>
        <p:nvSpPr>
          <p:cNvPr id="3" name="Content Placeholder 2"/>
          <p:cNvSpPr>
            <a:spLocks noGrp="1"/>
          </p:cNvSpPr>
          <p:nvPr>
            <p:ph idx="1"/>
          </p:nvPr>
        </p:nvSpPr>
        <p:spPr/>
        <p:txBody>
          <a:bodyPr/>
          <a:lstStyle/>
          <a:p>
            <a:pPr marL="0" lvl="0" indent="0">
              <a:spcBef>
                <a:spcPts val="0"/>
              </a:spcBef>
              <a:buNone/>
            </a:pPr>
            <a:r>
              <a:rPr lang="en-US" sz="2400" dirty="0">
                <a:solidFill>
                  <a:prstClr val="white"/>
                </a:solidFill>
              </a:rPr>
              <a:t>Index of items in following section of binder (A-E)</a:t>
            </a:r>
          </a:p>
          <a:p>
            <a:pPr lvl="1">
              <a:spcBef>
                <a:spcPts val="0"/>
              </a:spcBef>
              <a:buFont typeface="+mj-lt"/>
              <a:buAutoNum type="alphaLcPeriod"/>
            </a:pPr>
            <a:r>
              <a:rPr lang="en-US" sz="1800" dirty="0">
                <a:solidFill>
                  <a:prstClr val="white"/>
                </a:solidFill>
              </a:rPr>
              <a:t>Evidence for teaching effectiveness</a:t>
            </a:r>
          </a:p>
          <a:p>
            <a:pPr lvl="2">
              <a:buFont typeface="+mj-lt"/>
              <a:buAutoNum type="romanLcPeriod"/>
            </a:pPr>
            <a:r>
              <a:rPr lang="en-US" sz="1800" dirty="0">
                <a:solidFill>
                  <a:prstClr val="white"/>
                </a:solidFill>
              </a:rPr>
              <a:t>Student evaluations</a:t>
            </a:r>
          </a:p>
          <a:p>
            <a:pPr lvl="2">
              <a:buFont typeface="+mj-lt"/>
              <a:buAutoNum type="romanLcPeriod"/>
            </a:pPr>
            <a:r>
              <a:rPr lang="en-US" sz="1800" dirty="0">
                <a:solidFill>
                  <a:prstClr val="white"/>
                </a:solidFill>
              </a:rPr>
              <a:t>Peer evaluations; if any;</a:t>
            </a:r>
          </a:p>
          <a:p>
            <a:pPr lvl="2">
              <a:buFont typeface="+mj-lt"/>
              <a:buAutoNum type="romanLcPeriod"/>
            </a:pPr>
            <a:r>
              <a:rPr lang="en-US" sz="1800" dirty="0">
                <a:solidFill>
                  <a:prstClr val="white"/>
                </a:solidFill>
              </a:rPr>
              <a:t>Syllabi (at least one for each course taught)</a:t>
            </a:r>
          </a:p>
          <a:p>
            <a:pPr lvl="2">
              <a:buFont typeface="+mj-lt"/>
              <a:buAutoNum type="romanLcPeriod"/>
            </a:pPr>
            <a:r>
              <a:rPr lang="en-US" sz="1800" dirty="0">
                <a:solidFill>
                  <a:prstClr val="white"/>
                </a:solidFill>
              </a:rPr>
              <a:t>Other evidence of teaching effectiveness</a:t>
            </a:r>
          </a:p>
          <a:p>
            <a:pPr lvl="1">
              <a:spcBef>
                <a:spcPts val="0"/>
              </a:spcBef>
              <a:buFont typeface="+mj-lt"/>
              <a:buAutoNum type="alphaLcPeriod"/>
            </a:pPr>
            <a:r>
              <a:rPr lang="en-US" sz="1800" dirty="0">
                <a:solidFill>
                  <a:prstClr val="white"/>
                </a:solidFill>
              </a:rPr>
              <a:t>Evidence for scholarly and creative activities</a:t>
            </a:r>
          </a:p>
          <a:p>
            <a:pPr lvl="1">
              <a:spcBef>
                <a:spcPts val="0"/>
              </a:spcBef>
              <a:buFont typeface="+mj-lt"/>
              <a:buAutoNum type="alphaLcPeriod"/>
            </a:pPr>
            <a:r>
              <a:rPr lang="en-US" sz="1800" dirty="0">
                <a:solidFill>
                  <a:prstClr val="white"/>
                </a:solidFill>
              </a:rPr>
              <a:t>Evidence for institutional service</a:t>
            </a:r>
          </a:p>
          <a:p>
            <a:pPr lvl="1">
              <a:spcBef>
                <a:spcPts val="0"/>
              </a:spcBef>
              <a:buFont typeface="+mj-lt"/>
              <a:buAutoNum type="alphaLcPeriod"/>
            </a:pPr>
            <a:r>
              <a:rPr lang="en-US" sz="1800" dirty="0">
                <a:solidFill>
                  <a:prstClr val="white"/>
                </a:solidFill>
              </a:rPr>
              <a:t>Evidence for community service</a:t>
            </a:r>
          </a:p>
          <a:p>
            <a:pPr lvl="1">
              <a:spcBef>
                <a:spcPts val="0"/>
              </a:spcBef>
              <a:buFont typeface="+mj-lt"/>
              <a:buAutoNum type="alphaLcPeriod"/>
            </a:pPr>
            <a:r>
              <a:rPr lang="en-US" sz="1800" dirty="0">
                <a:solidFill>
                  <a:prstClr val="white"/>
                </a:solidFill>
              </a:rPr>
              <a:t>Other materials required by the College ARTP policies not included elsewhere</a:t>
            </a:r>
            <a:endParaRPr lang="en-US" dirty="0"/>
          </a:p>
        </p:txBody>
      </p:sp>
    </p:spTree>
    <p:extLst>
      <p:ext uri="{BB962C8B-B14F-4D97-AF65-F5344CB8AC3E}">
        <p14:creationId xmlns:p14="http://schemas.microsoft.com/office/powerpoint/2010/main" val="3898993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a:t>
            </a:r>
          </a:p>
        </p:txBody>
      </p:sp>
      <p:sp>
        <p:nvSpPr>
          <p:cNvPr id="3" name="Content Placeholder 2"/>
          <p:cNvSpPr>
            <a:spLocks noGrp="1"/>
          </p:cNvSpPr>
          <p:nvPr>
            <p:ph idx="1"/>
          </p:nvPr>
        </p:nvSpPr>
        <p:spPr>
          <a:xfrm>
            <a:off x="457200" y="1365737"/>
            <a:ext cx="8229600" cy="4126525"/>
          </a:xfrm>
        </p:spPr>
        <p:txBody>
          <a:bodyPr>
            <a:normAutofit lnSpcReduction="10000"/>
          </a:bodyPr>
          <a:lstStyle/>
          <a:p>
            <a:r>
              <a:rPr lang="en-US" dirty="0"/>
              <a:t>A record of activities and materials in the WPAF in outline format</a:t>
            </a:r>
          </a:p>
          <a:p>
            <a:r>
              <a:rPr lang="en-US" dirty="0"/>
              <a:t>Covers time period being reviewed</a:t>
            </a:r>
          </a:p>
          <a:p>
            <a:r>
              <a:rPr lang="en-US" dirty="0"/>
              <a:t>Use asterisk to indicate which items in file</a:t>
            </a:r>
          </a:p>
          <a:p>
            <a:r>
              <a:rPr lang="en-US" dirty="0"/>
              <a:t>Items without asterisk can be called for at any review level with 24 hour notice</a:t>
            </a:r>
          </a:p>
          <a:p>
            <a:r>
              <a:rPr lang="en-US" dirty="0"/>
              <a:t>Most recent items first</a:t>
            </a:r>
          </a:p>
          <a:p>
            <a:r>
              <a:rPr lang="en-US" altLang="en-US" dirty="0"/>
              <a:t>Use “mini” index for each area of review</a:t>
            </a:r>
          </a:p>
          <a:p>
            <a:endParaRPr lang="en-US" dirty="0"/>
          </a:p>
          <a:p>
            <a:pPr marL="0" indent="0">
              <a:buNone/>
            </a:pPr>
            <a:endParaRPr lang="en-US" dirty="0"/>
          </a:p>
        </p:txBody>
      </p:sp>
    </p:spTree>
    <p:extLst>
      <p:ext uri="{BB962C8B-B14F-4D97-AF65-F5344CB8AC3E}">
        <p14:creationId xmlns:p14="http://schemas.microsoft.com/office/powerpoint/2010/main" val="212785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Transmittal</a:t>
            </a:r>
          </a:p>
        </p:txBody>
      </p:sp>
      <p:sp>
        <p:nvSpPr>
          <p:cNvPr id="3" name="Content Placeholder 2"/>
          <p:cNvSpPr>
            <a:spLocks noGrp="1"/>
          </p:cNvSpPr>
          <p:nvPr>
            <p:ph idx="1"/>
          </p:nvPr>
        </p:nvSpPr>
        <p:spPr>
          <a:xfrm>
            <a:off x="457200" y="1365737"/>
            <a:ext cx="8229600" cy="4126525"/>
          </a:xfrm>
        </p:spPr>
        <p:txBody>
          <a:bodyPr>
            <a:normAutofit lnSpcReduction="10000"/>
          </a:bodyPr>
          <a:lstStyle/>
          <a:p>
            <a:r>
              <a:rPr lang="en-US" altLang="en-US" dirty="0"/>
              <a:t>State action requested</a:t>
            </a:r>
          </a:p>
          <a:p>
            <a:r>
              <a:rPr lang="en-US" altLang="en-US" dirty="0"/>
              <a:t>Indicate activity specified as condition of employment, i.e., doctorate</a:t>
            </a:r>
          </a:p>
          <a:p>
            <a:r>
              <a:rPr lang="en-US" altLang="en-US" dirty="0"/>
              <a:t>Summarize activities documented in file for each of four evaluation categories</a:t>
            </a:r>
          </a:p>
          <a:p>
            <a:r>
              <a:rPr lang="en-US" altLang="en-US" dirty="0"/>
              <a:t>Help guide and focus the reader</a:t>
            </a:r>
          </a:p>
          <a:p>
            <a:r>
              <a:rPr lang="en-US" altLang="en-US" dirty="0"/>
              <a:t>Include preferred pronoun (not required)</a:t>
            </a:r>
          </a:p>
          <a:p>
            <a:r>
              <a:rPr lang="en-US" altLang="en-US" dirty="0"/>
              <a:t>Use “mini” letter of transmittal and index</a:t>
            </a:r>
          </a:p>
          <a:p>
            <a:endParaRPr lang="en-US" altLang="en-US" dirty="0"/>
          </a:p>
          <a:p>
            <a:endParaRPr lang="en-US" dirty="0"/>
          </a:p>
        </p:txBody>
      </p:sp>
    </p:spTree>
    <p:extLst>
      <p:ext uri="{BB962C8B-B14F-4D97-AF65-F5344CB8AC3E}">
        <p14:creationId xmlns:p14="http://schemas.microsoft.com/office/powerpoint/2010/main" val="934359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WPAF Closure – 4PM!</a:t>
            </a:r>
          </a:p>
        </p:txBody>
      </p:sp>
      <p:sp>
        <p:nvSpPr>
          <p:cNvPr id="3" name="Content Placeholder 2"/>
          <p:cNvSpPr>
            <a:spLocks noGrp="1"/>
          </p:cNvSpPr>
          <p:nvPr>
            <p:ph idx="1"/>
          </p:nvPr>
        </p:nvSpPr>
        <p:spPr/>
        <p:txBody>
          <a:bodyPr>
            <a:normAutofit fontScale="92500" lnSpcReduction="20000"/>
          </a:bodyPr>
          <a:lstStyle/>
          <a:p>
            <a:r>
              <a:rPr lang="en-US" altLang="en-US" dirty="0"/>
              <a:t>Must verify file contents with Chair</a:t>
            </a:r>
          </a:p>
          <a:p>
            <a:pPr lvl="1"/>
            <a:r>
              <a:rPr lang="en-US" altLang="en-US" dirty="0"/>
              <a:t>DO will send verification of file contents via Adobe Sign on file closure date </a:t>
            </a:r>
          </a:p>
          <a:p>
            <a:pPr lvl="1"/>
            <a:r>
              <a:rPr lang="en-US" altLang="en-US" dirty="0"/>
              <a:t>After this, no other items may be added or removed from the WPAF, Dean’s Office inserts Primary, Secondary and Dean Reviews</a:t>
            </a:r>
          </a:p>
          <a:p>
            <a:pPr lvl="1"/>
            <a:r>
              <a:rPr lang="en-US" altLang="en-US" dirty="0"/>
              <a:t>Once closed, submitted to Primary Committee for review</a:t>
            </a:r>
          </a:p>
          <a:p>
            <a:r>
              <a:rPr lang="en-US" altLang="en-US" dirty="0"/>
              <a:t>9/18 – P2, P3 w/1 </a:t>
            </a:r>
            <a:r>
              <a:rPr lang="en-US" altLang="en-US" dirty="0" err="1"/>
              <a:t>yr</a:t>
            </a:r>
            <a:r>
              <a:rPr lang="en-US" altLang="en-US" dirty="0"/>
              <a:t>, P3, P4, P4 w/2 </a:t>
            </a:r>
            <a:r>
              <a:rPr lang="en-US" altLang="en-US" dirty="0" err="1"/>
              <a:t>yrs</a:t>
            </a:r>
            <a:r>
              <a:rPr lang="en-US" altLang="en-US" dirty="0"/>
              <a:t>, P5</a:t>
            </a:r>
          </a:p>
          <a:p>
            <a:r>
              <a:rPr lang="en-US" altLang="en-US" dirty="0"/>
              <a:t>10/9 – P6, T/P</a:t>
            </a:r>
          </a:p>
          <a:p>
            <a:endParaRPr lang="en-US" dirty="0"/>
          </a:p>
        </p:txBody>
      </p:sp>
    </p:spTree>
    <p:extLst>
      <p:ext uri="{BB962C8B-B14F-4D97-AF65-F5344CB8AC3E}">
        <p14:creationId xmlns:p14="http://schemas.microsoft.com/office/powerpoint/2010/main" val="92149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Department Chair</a:t>
            </a:r>
          </a:p>
        </p:txBody>
      </p:sp>
      <p:sp>
        <p:nvSpPr>
          <p:cNvPr id="3" name="Content Placeholder 2"/>
          <p:cNvSpPr>
            <a:spLocks noGrp="1"/>
          </p:cNvSpPr>
          <p:nvPr>
            <p:ph idx="1"/>
          </p:nvPr>
        </p:nvSpPr>
        <p:spPr/>
        <p:txBody>
          <a:bodyPr/>
          <a:lstStyle/>
          <a:p>
            <a:r>
              <a:rPr lang="en-US" dirty="0"/>
              <a:t>Per University Policy:</a:t>
            </a:r>
          </a:p>
          <a:p>
            <a:pPr lvl="1"/>
            <a:r>
              <a:rPr lang="en-US" dirty="0"/>
              <a:t>“…Supervise the evaluation of department faculty and staff as required by departmental personnel procedures.”</a:t>
            </a:r>
          </a:p>
          <a:p>
            <a:pPr lvl="1"/>
            <a:r>
              <a:rPr lang="en-US" dirty="0"/>
              <a:t>Will be given view access until file closure deadline.</a:t>
            </a:r>
          </a:p>
        </p:txBody>
      </p:sp>
    </p:spTree>
    <p:extLst>
      <p:ext uri="{BB962C8B-B14F-4D97-AF65-F5344CB8AC3E}">
        <p14:creationId xmlns:p14="http://schemas.microsoft.com/office/powerpoint/2010/main" val="1058332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Committee</a:t>
            </a:r>
          </a:p>
        </p:txBody>
      </p:sp>
      <p:sp>
        <p:nvSpPr>
          <p:cNvPr id="3" name="Content Placeholder 2"/>
          <p:cNvSpPr>
            <a:spLocks noGrp="1"/>
          </p:cNvSpPr>
          <p:nvPr>
            <p:ph idx="1"/>
          </p:nvPr>
        </p:nvSpPr>
        <p:spPr/>
        <p:txBody>
          <a:bodyPr>
            <a:normAutofit/>
          </a:bodyPr>
          <a:lstStyle/>
          <a:p>
            <a:r>
              <a:rPr lang="en-US" altLang="en-US" dirty="0"/>
              <a:t>Secondary A: Retention</a:t>
            </a:r>
          </a:p>
          <a:p>
            <a:pPr lvl="1"/>
            <a:r>
              <a:rPr lang="en-US" altLang="en-US" dirty="0"/>
              <a:t>Members are Tenured Assoc or Full</a:t>
            </a:r>
          </a:p>
          <a:p>
            <a:r>
              <a:rPr lang="en-US" altLang="en-US" dirty="0"/>
              <a:t>Secondary B: Tenure and Promotion</a:t>
            </a:r>
          </a:p>
          <a:p>
            <a:pPr lvl="1"/>
            <a:r>
              <a:rPr lang="en-US" altLang="en-US" dirty="0"/>
              <a:t>Members are Tenured Full</a:t>
            </a:r>
          </a:p>
          <a:p>
            <a:r>
              <a:rPr lang="en-US" dirty="0"/>
              <a:t>Ensures Primary Committee follows policies and procedures</a:t>
            </a:r>
          </a:p>
          <a:p>
            <a:r>
              <a:rPr lang="en-US" dirty="0"/>
              <a:t>Conducts independent evaluation</a:t>
            </a:r>
          </a:p>
        </p:txBody>
      </p:sp>
    </p:spTree>
    <p:extLst>
      <p:ext uri="{BB962C8B-B14F-4D97-AF65-F5344CB8AC3E}">
        <p14:creationId xmlns:p14="http://schemas.microsoft.com/office/powerpoint/2010/main" val="1263001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Dean’s Review</a:t>
            </a:r>
          </a:p>
        </p:txBody>
      </p:sp>
      <p:sp>
        <p:nvSpPr>
          <p:cNvPr id="3" name="Content Placeholder 2"/>
          <p:cNvSpPr>
            <a:spLocks noGrp="1"/>
          </p:cNvSpPr>
          <p:nvPr>
            <p:ph idx="1"/>
          </p:nvPr>
        </p:nvSpPr>
        <p:spPr/>
        <p:txBody>
          <a:bodyPr/>
          <a:lstStyle/>
          <a:p>
            <a:r>
              <a:rPr lang="en-US" dirty="0"/>
              <a:t>Separate and independent from Primary, Chair (if applicable), and Secondary reviews</a:t>
            </a:r>
          </a:p>
          <a:p>
            <a:r>
              <a:rPr lang="en-US" dirty="0"/>
              <a:t>P4, P6, and Tenure and/or Promotion go to Provost for final decision </a:t>
            </a:r>
          </a:p>
        </p:txBody>
      </p:sp>
    </p:spTree>
    <p:extLst>
      <p:ext uri="{BB962C8B-B14F-4D97-AF65-F5344CB8AC3E}">
        <p14:creationId xmlns:p14="http://schemas.microsoft.com/office/powerpoint/2010/main" val="234268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fontScale="92500" lnSpcReduction="20000"/>
          </a:bodyPr>
          <a:lstStyle/>
          <a:p>
            <a:r>
              <a:rPr lang="en-US" dirty="0"/>
              <a:t>Overview </a:t>
            </a:r>
          </a:p>
          <a:p>
            <a:r>
              <a:rPr lang="en-US" dirty="0"/>
              <a:t>PAF and 23-24 WPAF</a:t>
            </a:r>
          </a:p>
          <a:p>
            <a:r>
              <a:rPr lang="en-US" dirty="0"/>
              <a:t>OneDrive and Adobe Sign</a:t>
            </a:r>
          </a:p>
          <a:p>
            <a:r>
              <a:rPr lang="en-US" dirty="0"/>
              <a:t>Secondary Committee </a:t>
            </a:r>
          </a:p>
          <a:p>
            <a:r>
              <a:rPr lang="en-US" dirty="0"/>
              <a:t>Dean’s Review</a:t>
            </a:r>
          </a:p>
          <a:p>
            <a:r>
              <a:rPr lang="en-US" dirty="0"/>
              <a:t>Early Tenure and/or Promotion</a:t>
            </a:r>
          </a:p>
          <a:p>
            <a:r>
              <a:rPr lang="en-US" dirty="0"/>
              <a:t>Tips</a:t>
            </a:r>
          </a:p>
          <a:p>
            <a:r>
              <a:rPr lang="en-US" dirty="0"/>
              <a:t>Quality v Quantity</a:t>
            </a:r>
          </a:p>
          <a:p>
            <a:r>
              <a:rPr lang="en-US" dirty="0"/>
              <a:t>23-24 Review Timeline</a:t>
            </a:r>
          </a:p>
        </p:txBody>
      </p:sp>
    </p:spTree>
    <p:extLst>
      <p:ext uri="{BB962C8B-B14F-4D97-AF65-F5344CB8AC3E}">
        <p14:creationId xmlns:p14="http://schemas.microsoft.com/office/powerpoint/2010/main" val="2800347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 Day Rebuttal Period</a:t>
            </a:r>
          </a:p>
        </p:txBody>
      </p:sp>
      <p:sp>
        <p:nvSpPr>
          <p:cNvPr id="3" name="Content Placeholder 2"/>
          <p:cNvSpPr>
            <a:spLocks noGrp="1"/>
          </p:cNvSpPr>
          <p:nvPr>
            <p:ph idx="1"/>
          </p:nvPr>
        </p:nvSpPr>
        <p:spPr/>
        <p:txBody>
          <a:bodyPr>
            <a:normAutofit fontScale="92500" lnSpcReduction="20000"/>
          </a:bodyPr>
          <a:lstStyle/>
          <a:p>
            <a:r>
              <a:rPr lang="en-US" dirty="0"/>
              <a:t>The faculty unit employee may submit a rebuttal statement or response in writing and/or request a meeting be held to discuss the recommendation within ten (10) [calendar] days following receipt of the recommendation.  A copy of the response or rebuttal statement shall accompany the Working Personnel Action File and also be sent to all previous levels of review.  This section shall not require that evaluation timelines be extended.</a:t>
            </a:r>
          </a:p>
        </p:txBody>
      </p:sp>
    </p:spTree>
    <p:extLst>
      <p:ext uri="{BB962C8B-B14F-4D97-AF65-F5344CB8AC3E}">
        <p14:creationId xmlns:p14="http://schemas.microsoft.com/office/powerpoint/2010/main" val="4241741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 Timelines</a:t>
            </a:r>
          </a:p>
        </p:txBody>
      </p:sp>
      <p:sp>
        <p:nvSpPr>
          <p:cNvPr id="3" name="Content Placeholder 2"/>
          <p:cNvSpPr>
            <a:spLocks noGrp="1"/>
          </p:cNvSpPr>
          <p:nvPr>
            <p:ph idx="1"/>
          </p:nvPr>
        </p:nvSpPr>
        <p:spPr/>
        <p:txBody>
          <a:bodyPr>
            <a:normAutofit lnSpcReduction="10000"/>
          </a:bodyPr>
          <a:lstStyle/>
          <a:p>
            <a:r>
              <a:rPr lang="en-US" altLang="en-US" dirty="0"/>
              <a:t>Six years standard time to request Tenure and promotion to Associate Professor</a:t>
            </a:r>
          </a:p>
          <a:p>
            <a:r>
              <a:rPr lang="en-US" altLang="en-US" dirty="0"/>
              <a:t>Tenure review required by the sixth probationary year (P6)</a:t>
            </a:r>
          </a:p>
          <a:p>
            <a:r>
              <a:rPr lang="en-US" altLang="en-US" dirty="0"/>
              <a:t>Promotion reviews are optional; must indicate in writing if not desired</a:t>
            </a:r>
          </a:p>
          <a:p>
            <a:r>
              <a:rPr lang="en-US" altLang="en-US" dirty="0"/>
              <a:t>Post-tenure, all faculty must be reviewed every five years</a:t>
            </a:r>
          </a:p>
          <a:p>
            <a:endParaRPr lang="en-US" dirty="0"/>
          </a:p>
        </p:txBody>
      </p:sp>
    </p:spTree>
    <p:extLst>
      <p:ext uri="{BB962C8B-B14F-4D97-AF65-F5344CB8AC3E}">
        <p14:creationId xmlns:p14="http://schemas.microsoft.com/office/powerpoint/2010/main" val="3462153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Promotion</a:t>
            </a:r>
          </a:p>
        </p:txBody>
      </p:sp>
      <p:sp>
        <p:nvSpPr>
          <p:cNvPr id="3" name="Content Placeholder 2"/>
          <p:cNvSpPr>
            <a:spLocks noGrp="1"/>
          </p:cNvSpPr>
          <p:nvPr>
            <p:ph idx="1"/>
          </p:nvPr>
        </p:nvSpPr>
        <p:spPr/>
        <p:txBody>
          <a:bodyPr/>
          <a:lstStyle/>
          <a:p>
            <a:r>
              <a:rPr lang="en-US" altLang="en-US" dirty="0"/>
              <a:t>Outstanding performance in teaching; appropriate academic preparation;  outstanding in 2 of the other 3 areas of evaluation</a:t>
            </a:r>
          </a:p>
          <a:p>
            <a:r>
              <a:rPr lang="en-US" altLang="en-US" dirty="0"/>
              <a:t>Outstanding?</a:t>
            </a:r>
          </a:p>
          <a:p>
            <a:endParaRPr lang="en-US" dirty="0"/>
          </a:p>
        </p:txBody>
      </p:sp>
    </p:spTree>
    <p:extLst>
      <p:ext uri="{BB962C8B-B14F-4D97-AF65-F5344CB8AC3E}">
        <p14:creationId xmlns:p14="http://schemas.microsoft.com/office/powerpoint/2010/main" val="832928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Tenure</a:t>
            </a:r>
          </a:p>
        </p:txBody>
      </p:sp>
      <p:sp>
        <p:nvSpPr>
          <p:cNvPr id="3" name="Content Placeholder 2"/>
          <p:cNvSpPr>
            <a:spLocks noGrp="1"/>
          </p:cNvSpPr>
          <p:nvPr>
            <p:ph idx="1"/>
          </p:nvPr>
        </p:nvSpPr>
        <p:spPr/>
        <p:txBody>
          <a:bodyPr>
            <a:normAutofit fontScale="92500" lnSpcReduction="10000"/>
          </a:bodyPr>
          <a:lstStyle/>
          <a:p>
            <a:r>
              <a:rPr lang="en-US" altLang="en-US" dirty="0"/>
              <a:t>Performance substantially beyond that required for tenure after normal 6 year probationary period</a:t>
            </a:r>
          </a:p>
          <a:p>
            <a:r>
              <a:rPr lang="en-US" altLang="en-US" dirty="0"/>
              <a:t>Activities bring widespread recognition to individual and university from academic community and / or general public</a:t>
            </a:r>
          </a:p>
          <a:p>
            <a:r>
              <a:rPr lang="en-US" altLang="en-US" dirty="0"/>
              <a:t>Outstanding teaching, appropriate academic preparation; outstanding in 2 of the 3 remaining criteria </a:t>
            </a:r>
          </a:p>
          <a:p>
            <a:endParaRPr lang="en-US" dirty="0"/>
          </a:p>
        </p:txBody>
      </p:sp>
    </p:spTree>
    <p:extLst>
      <p:ext uri="{BB962C8B-B14F-4D97-AF65-F5344CB8AC3E}">
        <p14:creationId xmlns:p14="http://schemas.microsoft.com/office/powerpoint/2010/main" val="123349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a:t>
            </a:r>
          </a:p>
        </p:txBody>
      </p:sp>
      <p:sp>
        <p:nvSpPr>
          <p:cNvPr id="3" name="Content Placeholder 2"/>
          <p:cNvSpPr>
            <a:spLocks noGrp="1"/>
          </p:cNvSpPr>
          <p:nvPr>
            <p:ph idx="1"/>
          </p:nvPr>
        </p:nvSpPr>
        <p:spPr/>
        <p:txBody>
          <a:bodyPr>
            <a:normAutofit fontScale="92500" lnSpcReduction="20000"/>
          </a:bodyPr>
          <a:lstStyle/>
          <a:p>
            <a:r>
              <a:rPr lang="en-US" altLang="en-US" dirty="0"/>
              <a:t>Read and respond to previous reviews</a:t>
            </a:r>
          </a:p>
          <a:p>
            <a:r>
              <a:rPr lang="en-US" altLang="en-US" dirty="0"/>
              <a:t>If no teaching assignment, memo from supervisor indicating work done</a:t>
            </a:r>
          </a:p>
          <a:p>
            <a:r>
              <a:rPr lang="en-US" altLang="en-US" dirty="0"/>
              <a:t>Don’t vary order for presentation of material</a:t>
            </a:r>
          </a:p>
          <a:p>
            <a:r>
              <a:rPr lang="en-US" altLang="en-US" dirty="0"/>
              <a:t>Label each item so relevance is apparent</a:t>
            </a:r>
          </a:p>
          <a:p>
            <a:r>
              <a:rPr lang="en-US" altLang="en-US" dirty="0"/>
              <a:t>Items can only be used in a single category, however, some items cross categories </a:t>
            </a:r>
          </a:p>
          <a:p>
            <a:r>
              <a:rPr lang="en-US" altLang="en-US" dirty="0"/>
              <a:t>Work on your file year-round, finalize before review</a:t>
            </a:r>
          </a:p>
          <a:p>
            <a:pPr marL="0" indent="0">
              <a:buNone/>
            </a:pPr>
            <a:endParaRPr lang="en-US" altLang="en-US" dirty="0"/>
          </a:p>
          <a:p>
            <a:endParaRPr lang="en-US" altLang="en-US" dirty="0"/>
          </a:p>
          <a:p>
            <a:endParaRPr lang="en-US" dirty="0"/>
          </a:p>
        </p:txBody>
      </p:sp>
    </p:spTree>
    <p:extLst>
      <p:ext uri="{BB962C8B-B14F-4D97-AF65-F5344CB8AC3E}">
        <p14:creationId xmlns:p14="http://schemas.microsoft.com/office/powerpoint/2010/main" val="2674175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And now for</a:t>
            </a:r>
            <a:r>
              <a:rPr lang="is-IS" sz="4800" dirty="0"/>
              <a:t>…</a:t>
            </a:r>
            <a:endParaRPr lang="en-US" sz="4800" dirty="0"/>
          </a:p>
        </p:txBody>
      </p:sp>
      <p:sp>
        <p:nvSpPr>
          <p:cNvPr id="3" name="Subtitle 2"/>
          <p:cNvSpPr>
            <a:spLocks noGrp="1"/>
          </p:cNvSpPr>
          <p:nvPr>
            <p:ph idx="1"/>
          </p:nvPr>
        </p:nvSpPr>
        <p:spPr/>
        <p:txBody>
          <a:bodyPr/>
          <a:lstStyle/>
          <a:p>
            <a:pPr marL="0" indent="0" algn="ctr">
              <a:buNone/>
            </a:pPr>
            <a:endParaRPr lang="en-US" sz="4000" dirty="0"/>
          </a:p>
          <a:p>
            <a:pPr marL="0" indent="0" algn="ctr">
              <a:buNone/>
            </a:pPr>
            <a:r>
              <a:rPr lang="en-US" sz="4400" dirty="0"/>
              <a:t>A Discussion About </a:t>
            </a:r>
          </a:p>
          <a:p>
            <a:pPr marL="0" indent="0" algn="ctr">
              <a:buNone/>
            </a:pPr>
            <a:r>
              <a:rPr lang="en-US" sz="4400" u="sng" dirty="0"/>
              <a:t>Quality</a:t>
            </a:r>
            <a:r>
              <a:rPr lang="en-US" sz="4400" dirty="0"/>
              <a:t> over Quantity</a:t>
            </a:r>
          </a:p>
        </p:txBody>
      </p:sp>
    </p:spTree>
    <p:extLst>
      <p:ext uri="{BB962C8B-B14F-4D97-AF65-F5344CB8AC3E}">
        <p14:creationId xmlns:p14="http://schemas.microsoft.com/office/powerpoint/2010/main" val="822251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Quality/Quantity</a:t>
            </a:r>
          </a:p>
        </p:txBody>
      </p:sp>
      <p:sp>
        <p:nvSpPr>
          <p:cNvPr id="3" name="Content Placeholder 2"/>
          <p:cNvSpPr>
            <a:spLocks noGrp="1"/>
          </p:cNvSpPr>
          <p:nvPr>
            <p:ph idx="1"/>
          </p:nvPr>
        </p:nvSpPr>
        <p:spPr/>
        <p:txBody>
          <a:bodyPr>
            <a:normAutofit fontScale="92500" lnSpcReduction="20000"/>
          </a:bodyPr>
          <a:lstStyle/>
          <a:p>
            <a:r>
              <a:rPr lang="en-US" dirty="0"/>
              <a:t>Demonstrated achievement in teaching, scholarship/creative activity, and service.</a:t>
            </a:r>
          </a:p>
          <a:p>
            <a:r>
              <a:rPr lang="en-US" dirty="0"/>
              <a:t>Grounded in academic and disciplinary standards. Know your discipline and how it is evolving.</a:t>
            </a:r>
          </a:p>
          <a:p>
            <a:r>
              <a:rPr lang="en-US" dirty="0"/>
              <a:t>Just enough to make your case, not an ounce more. </a:t>
            </a:r>
          </a:p>
          <a:p>
            <a:r>
              <a:rPr lang="en-US" i="1" dirty="0"/>
              <a:t>Anything</a:t>
            </a:r>
            <a:r>
              <a:rPr lang="en-US" dirty="0"/>
              <a:t> listed in the index can be requested for review. </a:t>
            </a:r>
          </a:p>
          <a:p>
            <a:r>
              <a:rPr lang="en-US" dirty="0"/>
              <a:t>Therefore, </a:t>
            </a:r>
            <a:r>
              <a:rPr lang="en-US" i="1" dirty="0"/>
              <a:t>not</a:t>
            </a:r>
            <a:r>
              <a:rPr lang="en-US" dirty="0"/>
              <a:t> everything needs to be included, just the best of it.</a:t>
            </a:r>
          </a:p>
          <a:p>
            <a:endParaRPr lang="en-US" dirty="0"/>
          </a:p>
        </p:txBody>
      </p:sp>
    </p:spTree>
    <p:extLst>
      <p:ext uri="{BB962C8B-B14F-4D97-AF65-F5344CB8AC3E}">
        <p14:creationId xmlns:p14="http://schemas.microsoft.com/office/powerpoint/2010/main" val="2158418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6328"/>
            <a:ext cx="8229600" cy="1143000"/>
          </a:xfrm>
        </p:spPr>
        <p:txBody>
          <a:bodyPr>
            <a:noAutofit/>
          </a:bodyPr>
          <a:lstStyle/>
          <a:p>
            <a:r>
              <a:rPr lang="en-US" sz="2800" dirty="0"/>
              <a:t>College of HHS 2023-24 RTP Calendar of Deadlines</a:t>
            </a:r>
            <a:br>
              <a:rPr lang="en-US" sz="2800" dirty="0"/>
            </a:br>
            <a:r>
              <a:rPr lang="en-US" sz="2800" dirty="0"/>
              <a:t>Retention</a:t>
            </a:r>
            <a:br>
              <a:rPr lang="en-US" sz="2400" dirty="0"/>
            </a:br>
            <a:endParaRPr lang="en-US" sz="2400" dirty="0"/>
          </a:p>
        </p:txBody>
      </p:sp>
      <p:pic>
        <p:nvPicPr>
          <p:cNvPr id="7" name="Picture 6">
            <a:extLst>
              <a:ext uri="{FF2B5EF4-FFF2-40B4-BE49-F238E27FC236}">
                <a16:creationId xmlns:a16="http://schemas.microsoft.com/office/drawing/2014/main" id="{94E6BFF1-8F64-EC93-53A2-4EDEF88FBD9D}"/>
              </a:ext>
            </a:extLst>
          </p:cNvPr>
          <p:cNvPicPr>
            <a:picLocks noChangeAspect="1"/>
          </p:cNvPicPr>
          <p:nvPr/>
        </p:nvPicPr>
        <p:blipFill>
          <a:blip r:embed="rId2"/>
          <a:stretch>
            <a:fillRect/>
          </a:stretch>
        </p:blipFill>
        <p:spPr>
          <a:xfrm>
            <a:off x="946969" y="1499328"/>
            <a:ext cx="7250062" cy="4012924"/>
          </a:xfrm>
          <a:prstGeom prst="rect">
            <a:avLst/>
          </a:prstGeom>
        </p:spPr>
      </p:pic>
    </p:spTree>
    <p:extLst>
      <p:ext uri="{BB962C8B-B14F-4D97-AF65-F5344CB8AC3E}">
        <p14:creationId xmlns:p14="http://schemas.microsoft.com/office/powerpoint/2010/main" val="3626542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Dean Maguire</a:t>
            </a:r>
          </a:p>
          <a:p>
            <a:pPr marL="0" indent="0">
              <a:buNone/>
            </a:pPr>
            <a:r>
              <a:rPr lang="en-US" dirty="0">
                <a:hlinkClick r:id="rId2"/>
              </a:rPr>
              <a:t>maguirem@csus.edu</a:t>
            </a:r>
            <a:r>
              <a:rPr lang="en-US" dirty="0"/>
              <a:t> </a:t>
            </a:r>
          </a:p>
          <a:p>
            <a:pPr marL="0" indent="0">
              <a:buNone/>
            </a:pPr>
            <a:endParaRPr lang="en-US" dirty="0"/>
          </a:p>
          <a:p>
            <a:pPr marL="0" indent="0">
              <a:buNone/>
            </a:pPr>
            <a:r>
              <a:rPr lang="en-US" dirty="0"/>
              <a:t>Associate Dean Pieretti</a:t>
            </a:r>
          </a:p>
          <a:p>
            <a:pPr marL="0" indent="0">
              <a:buNone/>
            </a:pPr>
            <a:r>
              <a:rPr lang="en-US" dirty="0">
                <a:hlinkClick r:id="rId3"/>
              </a:rPr>
              <a:t>sac19804@csus.edu</a:t>
            </a:r>
            <a:r>
              <a:rPr lang="en-US" dirty="0"/>
              <a:t>	</a:t>
            </a:r>
          </a:p>
          <a:p>
            <a:pPr marL="0" indent="0">
              <a:buNone/>
            </a:pPr>
            <a:endParaRPr lang="en-US" dirty="0"/>
          </a:p>
          <a:p>
            <a:pPr marL="0" indent="0">
              <a:buNone/>
            </a:pPr>
            <a:r>
              <a:rPr lang="en-US" dirty="0"/>
              <a:t>Heather Crummett, Budget Analyst</a:t>
            </a:r>
          </a:p>
          <a:p>
            <a:pPr marL="0" indent="0">
              <a:buNone/>
            </a:pPr>
            <a:r>
              <a:rPr lang="en-US" dirty="0">
                <a:hlinkClick r:id="rId4"/>
              </a:rPr>
              <a:t>crummetth@csus.edu</a:t>
            </a:r>
            <a:r>
              <a:rPr lang="en-US" dirty="0"/>
              <a:t> </a:t>
            </a:r>
          </a:p>
          <a:p>
            <a:pPr marL="0" indent="0">
              <a:buNone/>
            </a:pPr>
            <a:endParaRPr lang="en-US" dirty="0"/>
          </a:p>
        </p:txBody>
      </p:sp>
    </p:spTree>
    <p:extLst>
      <p:ext uri="{BB962C8B-B14F-4D97-AF65-F5344CB8AC3E}">
        <p14:creationId xmlns:p14="http://schemas.microsoft.com/office/powerpoint/2010/main" val="2811308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a:t>Questions?</a:t>
            </a:r>
          </a:p>
        </p:txBody>
      </p:sp>
    </p:spTree>
    <p:extLst>
      <p:ext uri="{BB962C8B-B14F-4D97-AF65-F5344CB8AC3E}">
        <p14:creationId xmlns:p14="http://schemas.microsoft.com/office/powerpoint/2010/main" val="377895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Retention, Tenure and Promotion (ARTP) Policies</a:t>
            </a:r>
            <a:endParaRPr lang="en-US" dirty="0"/>
          </a:p>
        </p:txBody>
      </p:sp>
      <p:pic>
        <p:nvPicPr>
          <p:cNvPr id="5" name="Content Placeholder 4"/>
          <p:cNvPicPr>
            <a:picLocks noGrp="1" noChangeAspect="1"/>
          </p:cNvPicPr>
          <p:nvPr>
            <p:ph idx="1"/>
          </p:nvPr>
        </p:nvPicPr>
        <p:blipFill>
          <a:blip r:embed="rId2"/>
          <a:stretch>
            <a:fillRect/>
          </a:stretch>
        </p:blipFill>
        <p:spPr>
          <a:xfrm>
            <a:off x="5405289" y="1877073"/>
            <a:ext cx="2383743" cy="1091279"/>
          </a:xfrm>
          <a:prstGeom prst="rect">
            <a:avLst/>
          </a:prstGeom>
        </p:spPr>
      </p:pic>
      <p:sp>
        <p:nvSpPr>
          <p:cNvPr id="4" name="Rectangle 21"/>
          <p:cNvSpPr>
            <a:spLocks noChangeArrowheads="1"/>
          </p:cNvSpPr>
          <p:nvPr/>
        </p:nvSpPr>
        <p:spPr bwMode="auto">
          <a:xfrm>
            <a:off x="1058008" y="1872592"/>
            <a:ext cx="2362200" cy="10668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rial" charset="0"/>
              <a:ea typeface="+mn-ea"/>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Memorandum of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Understanding (MOU)</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For Unit 3 Faculty</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rial" charset="0"/>
              <a:ea typeface="+mn-ea"/>
              <a:cs typeface="+mn-cs"/>
            </a:endParaRPr>
          </a:p>
        </p:txBody>
      </p:sp>
      <p:sp>
        <p:nvSpPr>
          <p:cNvPr id="6" name="Line 24"/>
          <p:cNvSpPr>
            <a:spLocks noChangeShapeType="1"/>
          </p:cNvSpPr>
          <p:nvPr/>
        </p:nvSpPr>
        <p:spPr bwMode="auto">
          <a:xfrm>
            <a:off x="1582615" y="2968352"/>
            <a:ext cx="0" cy="1066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25"/>
          <p:cNvSpPr>
            <a:spLocks noChangeShapeType="1"/>
          </p:cNvSpPr>
          <p:nvPr/>
        </p:nvSpPr>
        <p:spPr bwMode="auto">
          <a:xfrm>
            <a:off x="1582615" y="4026877"/>
            <a:ext cx="914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Rectangle 23"/>
          <p:cNvSpPr>
            <a:spLocks noChangeArrowheads="1"/>
          </p:cNvSpPr>
          <p:nvPr/>
        </p:nvSpPr>
        <p:spPr bwMode="auto">
          <a:xfrm>
            <a:off x="2497015" y="3313666"/>
            <a:ext cx="4038600" cy="7620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Sacramento State ARTP Policy</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Presidential Memorandum FSA 00-11</a:t>
            </a:r>
          </a:p>
        </p:txBody>
      </p:sp>
      <p:sp>
        <p:nvSpPr>
          <p:cNvPr id="17" name="Line 28"/>
          <p:cNvSpPr>
            <a:spLocks noChangeShapeType="1"/>
          </p:cNvSpPr>
          <p:nvPr/>
        </p:nvSpPr>
        <p:spPr bwMode="auto">
          <a:xfrm>
            <a:off x="7450014" y="2960077"/>
            <a:ext cx="0" cy="1066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30"/>
          <p:cNvSpPr>
            <a:spLocks noChangeShapeType="1"/>
          </p:cNvSpPr>
          <p:nvPr/>
        </p:nvSpPr>
        <p:spPr bwMode="auto">
          <a:xfrm flipH="1">
            <a:off x="6535614" y="4026877"/>
            <a:ext cx="914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Rectangle 31"/>
          <p:cNvSpPr>
            <a:spLocks noChangeArrowheads="1"/>
          </p:cNvSpPr>
          <p:nvPr/>
        </p:nvSpPr>
        <p:spPr bwMode="auto">
          <a:xfrm>
            <a:off x="3033346" y="4420980"/>
            <a:ext cx="2971800" cy="7620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College ARTP Policy</a:t>
            </a:r>
          </a:p>
        </p:txBody>
      </p:sp>
      <p:sp>
        <p:nvSpPr>
          <p:cNvPr id="20" name="Rectangle 33"/>
          <p:cNvSpPr>
            <a:spLocks noChangeArrowheads="1"/>
          </p:cNvSpPr>
          <p:nvPr/>
        </p:nvSpPr>
        <p:spPr bwMode="auto">
          <a:xfrm>
            <a:off x="3276600" y="5528294"/>
            <a:ext cx="2590800" cy="6858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charset="0"/>
                <a:ea typeface="+mn-ea"/>
                <a:cs typeface="+mn-cs"/>
              </a:rPr>
              <a:t>Department ARTP Policy</a:t>
            </a:r>
          </a:p>
        </p:txBody>
      </p:sp>
      <p:sp>
        <p:nvSpPr>
          <p:cNvPr id="21" name="Line 32"/>
          <p:cNvSpPr>
            <a:spLocks noChangeShapeType="1"/>
          </p:cNvSpPr>
          <p:nvPr/>
        </p:nvSpPr>
        <p:spPr bwMode="auto">
          <a:xfrm>
            <a:off x="4598377" y="4075666"/>
            <a:ext cx="8792" cy="34531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4"/>
          <p:cNvSpPr>
            <a:spLocks noChangeShapeType="1"/>
          </p:cNvSpPr>
          <p:nvPr/>
        </p:nvSpPr>
        <p:spPr bwMode="auto">
          <a:xfrm flipH="1">
            <a:off x="4607169" y="5181599"/>
            <a:ext cx="0" cy="34669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5045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Retention Tenure Promotion (RTP) Flow Process</a:t>
            </a:r>
            <a:endParaRPr lang="en-US" dirty="0"/>
          </a:p>
        </p:txBody>
      </p:sp>
      <p:sp>
        <p:nvSpPr>
          <p:cNvPr id="4" name="Rectangle 5"/>
          <p:cNvSpPr>
            <a:spLocks noChangeArrowheads="1"/>
          </p:cNvSpPr>
          <p:nvPr/>
        </p:nvSpPr>
        <p:spPr bwMode="auto">
          <a:xfrm>
            <a:off x="873369" y="1740877"/>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Primary Level Review</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Department Committee</a:t>
            </a:r>
          </a:p>
        </p:txBody>
      </p:sp>
      <p:sp>
        <p:nvSpPr>
          <p:cNvPr id="5" name="Rectangle 26"/>
          <p:cNvSpPr>
            <a:spLocks noChangeArrowheads="1"/>
          </p:cNvSpPr>
          <p:nvPr/>
        </p:nvSpPr>
        <p:spPr bwMode="auto">
          <a:xfrm>
            <a:off x="4164623" y="1740877"/>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lvl1pPr eaLnBrk="0" hangingPunct="0">
              <a:defRPr sz="2400">
                <a:solidFill>
                  <a:schemeClr val="tx1"/>
                </a:solidFill>
                <a:latin typeface="Verdana" pitchFamily="34" charset="0"/>
                <a:ea typeface="MS PGothic" pitchFamily="34" charset="-128"/>
              </a:defRPr>
            </a:lvl1pPr>
            <a:lvl2pPr marL="742950" indent="-285750" eaLnBrk="0" hangingPunct="0">
              <a:defRPr sz="2400">
                <a:solidFill>
                  <a:schemeClr val="tx1"/>
                </a:solidFill>
                <a:latin typeface="Verdana" pitchFamily="34" charset="0"/>
                <a:ea typeface="MS PGothic" pitchFamily="34" charset="-128"/>
              </a:defRPr>
            </a:lvl2pPr>
            <a:lvl3pPr marL="1143000" indent="-228600" eaLnBrk="0" hangingPunct="0">
              <a:defRPr sz="2400">
                <a:solidFill>
                  <a:schemeClr val="tx1"/>
                </a:solidFill>
                <a:latin typeface="Verdana" pitchFamily="34" charset="0"/>
                <a:ea typeface="MS PGothic" pitchFamily="34" charset="-128"/>
              </a:defRPr>
            </a:lvl3pPr>
            <a:lvl4pPr marL="1600200" indent="-228600" eaLnBrk="0" hangingPunct="0">
              <a:defRPr sz="2400">
                <a:solidFill>
                  <a:schemeClr val="tx1"/>
                </a:solidFill>
                <a:latin typeface="Verdana" pitchFamily="34" charset="0"/>
                <a:ea typeface="MS PGothic" pitchFamily="34" charset="-128"/>
              </a:defRPr>
            </a:lvl4pPr>
            <a:lvl5pPr marL="2057400" indent="-228600" eaLnBrk="0" hangingPunct="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Independent Department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Chair’</a:t>
            </a:r>
            <a:r>
              <a:rPr kumimoji="0" lang="en-US" altLang="ja-JP"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s </a:t>
            </a: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Review</a:t>
            </a:r>
          </a:p>
        </p:txBody>
      </p:sp>
      <p:sp>
        <p:nvSpPr>
          <p:cNvPr id="6" name="Rectangle 10"/>
          <p:cNvSpPr>
            <a:spLocks noChangeArrowheads="1"/>
          </p:cNvSpPr>
          <p:nvPr/>
        </p:nvSpPr>
        <p:spPr bwMode="auto">
          <a:xfrm>
            <a:off x="873369" y="2687515"/>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Secondary Level Review</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College Committee</a:t>
            </a:r>
          </a:p>
        </p:txBody>
      </p:sp>
      <p:sp>
        <p:nvSpPr>
          <p:cNvPr id="7" name="Rectangle 11"/>
          <p:cNvSpPr>
            <a:spLocks noChangeArrowheads="1"/>
          </p:cNvSpPr>
          <p:nvPr/>
        </p:nvSpPr>
        <p:spPr bwMode="auto">
          <a:xfrm>
            <a:off x="873369" y="3634153"/>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lvl1pPr eaLnBrk="0" hangingPunct="0">
              <a:defRPr sz="2400">
                <a:solidFill>
                  <a:schemeClr val="tx1"/>
                </a:solidFill>
                <a:latin typeface="Verdana" pitchFamily="34" charset="0"/>
                <a:ea typeface="MS PGothic" pitchFamily="34" charset="-128"/>
              </a:defRPr>
            </a:lvl1pPr>
            <a:lvl2pPr marL="742950" indent="-285750" eaLnBrk="0" hangingPunct="0">
              <a:defRPr sz="2400">
                <a:solidFill>
                  <a:schemeClr val="tx1"/>
                </a:solidFill>
                <a:latin typeface="Verdana" pitchFamily="34" charset="0"/>
                <a:ea typeface="MS PGothic" pitchFamily="34" charset="-128"/>
              </a:defRPr>
            </a:lvl2pPr>
            <a:lvl3pPr marL="1143000" indent="-228600" eaLnBrk="0" hangingPunct="0">
              <a:defRPr sz="2400">
                <a:solidFill>
                  <a:schemeClr val="tx1"/>
                </a:solidFill>
                <a:latin typeface="Verdana" pitchFamily="34" charset="0"/>
                <a:ea typeface="MS PGothic" pitchFamily="34" charset="-128"/>
              </a:defRPr>
            </a:lvl3pPr>
            <a:lvl4pPr marL="1600200" indent="-228600" eaLnBrk="0" hangingPunct="0">
              <a:defRPr sz="2400">
                <a:solidFill>
                  <a:schemeClr val="tx1"/>
                </a:solidFill>
                <a:latin typeface="Verdana" pitchFamily="34" charset="0"/>
                <a:ea typeface="MS PGothic" pitchFamily="34" charset="-128"/>
              </a:defRPr>
            </a:lvl4pPr>
            <a:lvl5pPr marL="2057400" indent="-228600" eaLnBrk="0" hangingPunct="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Dean’</a:t>
            </a:r>
            <a:r>
              <a:rPr kumimoji="0" lang="en-US" altLang="ja-JP"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rPr>
              <a:t>s Review</a:t>
            </a:r>
            <a:endParaRPr kumimoji="0" lang="en-US" altLang="en-US" sz="1500" b="0" i="0" u="none" strike="noStrike" kern="0" cap="none" spc="0" normalizeH="0" baseline="0" noProof="0" dirty="0">
              <a:ln>
                <a:noFill/>
              </a:ln>
              <a:solidFill>
                <a:srgbClr val="000000"/>
              </a:solidFill>
              <a:effectLst/>
              <a:uLnTx/>
              <a:uFillTx/>
              <a:latin typeface="Arial" pitchFamily="34" charset="0"/>
              <a:ea typeface="MS PGothic" pitchFamily="34" charset="-128"/>
              <a:cs typeface="+mn-cs"/>
            </a:endParaRPr>
          </a:p>
        </p:txBody>
      </p:sp>
      <p:sp>
        <p:nvSpPr>
          <p:cNvPr id="8" name="Rectangle 12"/>
          <p:cNvSpPr>
            <a:spLocks noChangeArrowheads="1"/>
          </p:cNvSpPr>
          <p:nvPr/>
        </p:nvSpPr>
        <p:spPr bwMode="auto">
          <a:xfrm>
            <a:off x="873369" y="4580791"/>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Provost &amp; Vice President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Academic Affairs</a:t>
            </a:r>
          </a:p>
        </p:txBody>
      </p:sp>
      <p:sp>
        <p:nvSpPr>
          <p:cNvPr id="9" name="Rectangle 13"/>
          <p:cNvSpPr>
            <a:spLocks noChangeArrowheads="1"/>
          </p:cNvSpPr>
          <p:nvPr/>
        </p:nvSpPr>
        <p:spPr bwMode="auto">
          <a:xfrm>
            <a:off x="873369" y="5527429"/>
            <a:ext cx="2209800" cy="609600"/>
          </a:xfrm>
          <a:prstGeom prst="rect">
            <a:avLst/>
          </a:prstGeom>
          <a:solidFill>
            <a:sysClr val="window" lastClr="FFFFFF"/>
          </a:solidFill>
          <a:ln w="25400" cap="flat" cmpd="sng" algn="ctr">
            <a:solidFill>
              <a:sysClr val="windowText" lastClr="000000"/>
            </a:solidFill>
            <a:prstDash val="solid"/>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500" b="0" i="0" u="none" strike="noStrike" kern="0" cap="none" spc="0" normalizeH="0" baseline="0" noProof="0" dirty="0">
                <a:ln>
                  <a:noFill/>
                </a:ln>
                <a:solidFill>
                  <a:prstClr val="black"/>
                </a:solidFill>
                <a:effectLst/>
                <a:uLnTx/>
                <a:uFillTx/>
                <a:latin typeface="Arial" charset="0"/>
                <a:ea typeface="+mn-ea"/>
                <a:cs typeface="+mn-cs"/>
              </a:rPr>
              <a:t>Faculty Member</a:t>
            </a:r>
          </a:p>
        </p:txBody>
      </p:sp>
      <p:sp>
        <p:nvSpPr>
          <p:cNvPr id="10" name="Text Box 32"/>
          <p:cNvSpPr txBox="1">
            <a:spLocks noChangeArrowheads="1"/>
          </p:cNvSpPr>
          <p:nvPr/>
        </p:nvSpPr>
        <p:spPr bwMode="auto">
          <a:xfrm>
            <a:off x="2749061" y="2320559"/>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2" name="Text Box 32"/>
          <p:cNvSpPr txBox="1">
            <a:spLocks noChangeArrowheads="1"/>
          </p:cNvSpPr>
          <p:nvPr/>
        </p:nvSpPr>
        <p:spPr bwMode="auto">
          <a:xfrm>
            <a:off x="2753212" y="3257318"/>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3" name="Text Box 32"/>
          <p:cNvSpPr txBox="1">
            <a:spLocks noChangeArrowheads="1"/>
          </p:cNvSpPr>
          <p:nvPr/>
        </p:nvSpPr>
        <p:spPr bwMode="auto">
          <a:xfrm>
            <a:off x="2753212" y="4208895"/>
            <a:ext cx="1174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Recommendation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14" name="Text Box 32"/>
          <p:cNvSpPr txBox="1">
            <a:spLocks noChangeArrowheads="1"/>
          </p:cNvSpPr>
          <p:nvPr/>
        </p:nvSpPr>
        <p:spPr bwMode="auto">
          <a:xfrm>
            <a:off x="2749061" y="5160472"/>
            <a:ext cx="7954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Decision</a:t>
            </a:r>
          </a:p>
          <a:p>
            <a:pPr defTabSz="914400" fontAlgn="base">
              <a:spcBef>
                <a:spcPct val="0"/>
              </a:spcBef>
              <a:spcAft>
                <a:spcPct val="0"/>
              </a:spcAft>
              <a:buFontTx/>
              <a:buNone/>
            </a:pPr>
            <a:r>
              <a:rPr lang="en-US" altLang="en-US" sz="1000" dirty="0">
                <a:solidFill>
                  <a:schemeClr val="accent6"/>
                </a:solidFill>
                <a:latin typeface="Arial" panose="020B0604020202020204" pitchFamily="34" charset="0"/>
              </a:rPr>
              <a:t>Forwarded</a:t>
            </a:r>
          </a:p>
        </p:txBody>
      </p:sp>
      <p:sp>
        <p:nvSpPr>
          <p:cNvPr id="20" name="Line 19"/>
          <p:cNvSpPr>
            <a:spLocks noChangeShapeType="1"/>
          </p:cNvSpPr>
          <p:nvPr/>
        </p:nvSpPr>
        <p:spPr bwMode="auto">
          <a:xfrm>
            <a:off x="1975338" y="4243753"/>
            <a:ext cx="0" cy="337038"/>
          </a:xfrm>
          <a:prstGeom prst="line">
            <a:avLst/>
          </a:prstGeom>
          <a:noFill/>
          <a:ln w="38100">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21" name="Line 19"/>
          <p:cNvSpPr>
            <a:spLocks noChangeShapeType="1"/>
          </p:cNvSpPr>
          <p:nvPr/>
        </p:nvSpPr>
        <p:spPr bwMode="auto">
          <a:xfrm>
            <a:off x="1975338" y="5190391"/>
            <a:ext cx="0" cy="340273"/>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22" name="Line 25"/>
          <p:cNvSpPr>
            <a:spLocks noChangeShapeType="1"/>
          </p:cNvSpPr>
          <p:nvPr/>
        </p:nvSpPr>
        <p:spPr bwMode="auto">
          <a:xfrm>
            <a:off x="3083169" y="2045677"/>
            <a:ext cx="1081454" cy="0"/>
          </a:xfrm>
          <a:prstGeom prst="line">
            <a:avLst/>
          </a:prstGeom>
          <a:noFill/>
          <a:ln w="88900">
            <a:solidFill>
              <a:schemeClr val="accent6"/>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Verdana" panose="020B0604030504040204" pitchFamily="34" charset="0"/>
              <a:ea typeface="MS PGothic" panose="020B0600070205080204" pitchFamily="34" charset="-128"/>
            </a:endParaRPr>
          </a:p>
        </p:txBody>
      </p:sp>
      <p:sp>
        <p:nvSpPr>
          <p:cNvPr id="3" name="Down Arrow 2"/>
          <p:cNvSpPr/>
          <p:nvPr/>
        </p:nvSpPr>
        <p:spPr>
          <a:xfrm>
            <a:off x="1884666" y="2273308"/>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Down Arrow 24"/>
          <p:cNvSpPr/>
          <p:nvPr/>
        </p:nvSpPr>
        <p:spPr>
          <a:xfrm>
            <a:off x="1884666" y="3240530"/>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own Arrow 25"/>
          <p:cNvSpPr/>
          <p:nvPr/>
        </p:nvSpPr>
        <p:spPr>
          <a:xfrm>
            <a:off x="1891094" y="4197400"/>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a:off x="1891094" y="5151344"/>
            <a:ext cx="181344" cy="4640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Down Arrow 27"/>
          <p:cNvSpPr/>
          <p:nvPr/>
        </p:nvSpPr>
        <p:spPr>
          <a:xfrm rot="4376277">
            <a:off x="4079589" y="1594538"/>
            <a:ext cx="204370" cy="231989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981074" y="3050005"/>
            <a:ext cx="2989847" cy="646331"/>
          </a:xfrm>
          <a:prstGeom prst="rect">
            <a:avLst/>
          </a:prstGeom>
          <a:noFill/>
        </p:spPr>
        <p:txBody>
          <a:bodyPr wrap="square" rtlCol="0">
            <a:spAutoFit/>
          </a:bodyPr>
          <a:lstStyle/>
          <a:p>
            <a:r>
              <a:rPr lang="en-US" dirty="0">
                <a:solidFill>
                  <a:srgbClr val="FFC000"/>
                </a:solidFill>
              </a:rPr>
              <a:t>Ten-day rebuttal period after each review</a:t>
            </a:r>
          </a:p>
        </p:txBody>
      </p:sp>
    </p:spTree>
    <p:extLst>
      <p:ext uri="{BB962C8B-B14F-4D97-AF65-F5344CB8AC3E}">
        <p14:creationId xmlns:p14="http://schemas.microsoft.com/office/powerpoint/2010/main" val="33567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390"/>
            <a:ext cx="8229600" cy="1143000"/>
          </a:xfrm>
        </p:spPr>
        <p:txBody>
          <a:bodyPr/>
          <a:lstStyle/>
          <a:p>
            <a:r>
              <a:rPr lang="en-US" dirty="0"/>
              <a:t>Probationary Faculty</a:t>
            </a:r>
          </a:p>
        </p:txBody>
      </p:sp>
      <p:sp>
        <p:nvSpPr>
          <p:cNvPr id="3" name="Content Placeholder 2"/>
          <p:cNvSpPr>
            <a:spLocks noGrp="1"/>
          </p:cNvSpPr>
          <p:nvPr>
            <p:ph idx="1"/>
          </p:nvPr>
        </p:nvSpPr>
        <p:spPr>
          <a:xfrm>
            <a:off x="486561" y="1224389"/>
            <a:ext cx="8229600" cy="4297261"/>
          </a:xfrm>
        </p:spPr>
        <p:txBody>
          <a:bodyPr>
            <a:noAutofit/>
          </a:bodyPr>
          <a:lstStyle/>
          <a:p>
            <a:r>
              <a:rPr lang="en-US" sz="2000" dirty="0">
                <a:solidFill>
                  <a:srgbClr val="FFC000"/>
                </a:solidFill>
              </a:rPr>
              <a:t>P-1: </a:t>
            </a:r>
            <a:r>
              <a:rPr lang="en-US" sz="2000" dirty="0"/>
              <a:t>Newly hired probationary faculty members without credit towards tenure. </a:t>
            </a:r>
          </a:p>
          <a:p>
            <a:r>
              <a:rPr lang="en-US" sz="2000" dirty="0">
                <a:solidFill>
                  <a:srgbClr val="FFC000"/>
                </a:solidFill>
              </a:rPr>
              <a:t>P-2: </a:t>
            </a:r>
            <a:r>
              <a:rPr lang="en-US" sz="2000" dirty="0"/>
              <a:t>Probationary faculty in their second year, or first year hired with one year toward tenure. </a:t>
            </a:r>
          </a:p>
          <a:p>
            <a:r>
              <a:rPr lang="en-US" sz="2000" dirty="0">
                <a:solidFill>
                  <a:srgbClr val="FFC000"/>
                </a:solidFill>
              </a:rPr>
              <a:t>P-3: </a:t>
            </a:r>
            <a:r>
              <a:rPr lang="en-US" sz="2000" dirty="0"/>
              <a:t>Probationary faculty in their third year, or first year hired with two years toward tenure, or second year hired with one year toward tenure</a:t>
            </a:r>
          </a:p>
          <a:p>
            <a:r>
              <a:rPr lang="en-US" sz="2000" dirty="0">
                <a:solidFill>
                  <a:srgbClr val="FFC000"/>
                </a:solidFill>
              </a:rPr>
              <a:t>P-4: </a:t>
            </a:r>
            <a:r>
              <a:rPr lang="en-US" sz="2000" dirty="0"/>
              <a:t>Probationary faculty in their fourth year. Final decisions for retention at this level rest with the Provost.</a:t>
            </a:r>
          </a:p>
          <a:p>
            <a:r>
              <a:rPr lang="en-US" sz="2000" dirty="0">
                <a:solidFill>
                  <a:srgbClr val="FFC000"/>
                </a:solidFill>
              </a:rPr>
              <a:t>P-5: </a:t>
            </a:r>
            <a:r>
              <a:rPr lang="en-US" sz="2000" dirty="0"/>
              <a:t>Probationary faculty in their fifth year. </a:t>
            </a:r>
          </a:p>
          <a:p>
            <a:r>
              <a:rPr lang="en-US" sz="2000" dirty="0">
                <a:solidFill>
                  <a:srgbClr val="FFC000"/>
                </a:solidFill>
              </a:rPr>
              <a:t>P-6: </a:t>
            </a:r>
            <a:r>
              <a:rPr lang="en-US" sz="2000" dirty="0"/>
              <a:t>Probationary faculty in their sixth year. Faculty in this classification must be reviewed for tenure and/or promotion. </a:t>
            </a:r>
          </a:p>
        </p:txBody>
      </p:sp>
    </p:spTree>
    <p:extLst>
      <p:ext uri="{BB962C8B-B14F-4D97-AF65-F5344CB8AC3E}">
        <p14:creationId xmlns:p14="http://schemas.microsoft.com/office/powerpoint/2010/main" val="388468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2023-24 WPAF</a:t>
            </a:r>
          </a:p>
        </p:txBody>
      </p:sp>
      <p:sp>
        <p:nvSpPr>
          <p:cNvPr id="4" name="Content Placeholder 3">
            <a:extLst>
              <a:ext uri="{FF2B5EF4-FFF2-40B4-BE49-F238E27FC236}">
                <a16:creationId xmlns:a16="http://schemas.microsoft.com/office/drawing/2014/main" id="{B7EB4F89-E7C7-4844-A864-D0115EA68879}"/>
              </a:ext>
            </a:extLst>
          </p:cNvPr>
          <p:cNvSpPr>
            <a:spLocks noGrp="1"/>
          </p:cNvSpPr>
          <p:nvPr>
            <p:ph sz="half" idx="2"/>
          </p:nvPr>
        </p:nvSpPr>
        <p:spPr>
          <a:xfrm>
            <a:off x="621102" y="1166018"/>
            <a:ext cx="8133711" cy="4525963"/>
          </a:xfrm>
        </p:spPr>
        <p:txBody>
          <a:bodyPr>
            <a:normAutofit fontScale="77500" lnSpcReduction="20000"/>
          </a:bodyPr>
          <a:lstStyle/>
          <a:p>
            <a:r>
              <a:rPr lang="en-US" dirty="0"/>
              <a:t>One Drive</a:t>
            </a:r>
          </a:p>
          <a:p>
            <a:r>
              <a:rPr lang="en-US" dirty="0"/>
              <a:t>Developed by faculty member and DO</a:t>
            </a:r>
          </a:p>
          <a:p>
            <a:pPr lvl="1"/>
            <a:r>
              <a:rPr lang="en-US" dirty="0"/>
              <a:t>Permanent Custodian is the Dean</a:t>
            </a:r>
          </a:p>
          <a:p>
            <a:r>
              <a:rPr lang="en-US" dirty="0"/>
              <a:t>Timeline of materials to include:</a:t>
            </a:r>
          </a:p>
          <a:p>
            <a:pPr lvl="1"/>
            <a:r>
              <a:rPr lang="en-US" dirty="0"/>
              <a:t>Retention: 22-23 materials</a:t>
            </a:r>
          </a:p>
          <a:p>
            <a:pPr lvl="1"/>
            <a:r>
              <a:rPr lang="en-US" dirty="0"/>
              <a:t>Tenure and/or Promotion: from last review file closure to current file closure</a:t>
            </a:r>
          </a:p>
          <a:p>
            <a:r>
              <a:rPr lang="en-US" dirty="0"/>
              <a:t>Added by college:</a:t>
            </a:r>
          </a:p>
          <a:p>
            <a:pPr lvl="1"/>
            <a:r>
              <a:rPr lang="en-US" dirty="0"/>
              <a:t>Appointment letter</a:t>
            </a:r>
          </a:p>
          <a:p>
            <a:pPr lvl="1"/>
            <a:r>
              <a:rPr lang="en-US" dirty="0"/>
              <a:t>Access log </a:t>
            </a:r>
          </a:p>
          <a:p>
            <a:pPr lvl="1"/>
            <a:r>
              <a:rPr lang="en-US" dirty="0"/>
              <a:t>Transmittal Sheets</a:t>
            </a:r>
          </a:p>
          <a:p>
            <a:pPr lvl="1"/>
            <a:r>
              <a:rPr lang="en-US" dirty="0"/>
              <a:t>Verification of Contents</a:t>
            </a:r>
          </a:p>
          <a:p>
            <a:pPr lvl="1"/>
            <a:r>
              <a:rPr lang="en-US" dirty="0"/>
              <a:t>Current RTP Evaluations</a:t>
            </a:r>
          </a:p>
          <a:p>
            <a:pPr lvl="1"/>
            <a:r>
              <a:rPr lang="en-US" dirty="0"/>
              <a:t>Past RTP Evaluations</a:t>
            </a:r>
          </a:p>
          <a:p>
            <a:pPr lvl="1"/>
            <a:r>
              <a:rPr lang="en-US" dirty="0"/>
              <a:t>Student Evaluations</a:t>
            </a:r>
          </a:p>
          <a:p>
            <a:pPr lvl="1"/>
            <a:endParaRPr lang="en-US" dirty="0"/>
          </a:p>
          <a:p>
            <a:endParaRPr lang="en-US" dirty="0"/>
          </a:p>
        </p:txBody>
      </p:sp>
    </p:spTree>
    <p:extLst>
      <p:ext uri="{BB962C8B-B14F-4D97-AF65-F5344CB8AC3E}">
        <p14:creationId xmlns:p14="http://schemas.microsoft.com/office/powerpoint/2010/main" val="138544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Organization of WPAF </a:t>
            </a:r>
            <a:br>
              <a:rPr lang="en-US" dirty="0"/>
            </a:br>
            <a:r>
              <a:rPr lang="en-US" dirty="0"/>
              <a:t>OneDrive</a:t>
            </a:r>
          </a:p>
        </p:txBody>
      </p:sp>
      <p:sp>
        <p:nvSpPr>
          <p:cNvPr id="3" name="Content Placeholder 2"/>
          <p:cNvSpPr>
            <a:spLocks noGrp="1"/>
          </p:cNvSpPr>
          <p:nvPr>
            <p:ph idx="1"/>
          </p:nvPr>
        </p:nvSpPr>
        <p:spPr/>
        <p:txBody>
          <a:bodyPr>
            <a:normAutofit fontScale="25000" lnSpcReduction="20000"/>
          </a:bodyPr>
          <a:lstStyle/>
          <a:p>
            <a:pPr marL="0" indent="0">
              <a:buNone/>
            </a:pPr>
            <a:r>
              <a:rPr lang="en-US" sz="9600" dirty="0"/>
              <a:t>Faculty under evaluation and custodian of PAFs shall place materials in the WPAF in the following order:</a:t>
            </a:r>
          </a:p>
          <a:p>
            <a:pPr lvl="0">
              <a:spcBef>
                <a:spcPts val="0"/>
              </a:spcBef>
              <a:buFont typeface="+mj-lt"/>
              <a:buAutoNum type="arabicPeriod"/>
            </a:pPr>
            <a:r>
              <a:rPr lang="en-US" sz="9600" dirty="0"/>
              <a:t>Current RTP Evals (DO)</a:t>
            </a:r>
          </a:p>
          <a:p>
            <a:pPr lvl="0">
              <a:spcBef>
                <a:spcPts val="0"/>
              </a:spcBef>
              <a:buFont typeface="+mj-lt"/>
              <a:buAutoNum type="arabicPeriod"/>
            </a:pPr>
            <a:r>
              <a:rPr lang="en-US" sz="9600" dirty="0"/>
              <a:t>CV </a:t>
            </a:r>
            <a:r>
              <a:rPr lang="en-US" sz="9600" dirty="0">
                <a:solidFill>
                  <a:srgbClr val="DEA924"/>
                </a:solidFill>
              </a:rPr>
              <a:t>(Faculty)</a:t>
            </a:r>
          </a:p>
          <a:p>
            <a:pPr lvl="0">
              <a:spcBef>
                <a:spcPts val="0"/>
              </a:spcBef>
              <a:buFont typeface="+mj-lt"/>
              <a:buAutoNum type="arabicPeriod"/>
            </a:pPr>
            <a:r>
              <a:rPr lang="en-US" sz="9600" dirty="0"/>
              <a:t>Index </a:t>
            </a:r>
            <a:r>
              <a:rPr lang="en-US" sz="9600" dirty="0">
                <a:solidFill>
                  <a:srgbClr val="DEA924"/>
                </a:solidFill>
              </a:rPr>
              <a:t>(Faculty)</a:t>
            </a:r>
          </a:p>
          <a:p>
            <a:pPr lvl="0">
              <a:spcBef>
                <a:spcPts val="0"/>
              </a:spcBef>
              <a:buFont typeface="+mj-lt"/>
              <a:buAutoNum type="arabicPeriod"/>
            </a:pPr>
            <a:r>
              <a:rPr lang="en-US" sz="9600" dirty="0"/>
              <a:t>Letter of Transmittal </a:t>
            </a:r>
            <a:r>
              <a:rPr lang="en-US" sz="9600" dirty="0">
                <a:solidFill>
                  <a:srgbClr val="DEA924"/>
                </a:solidFill>
              </a:rPr>
              <a:t>(Faculty)</a:t>
            </a:r>
          </a:p>
          <a:p>
            <a:pPr lvl="0">
              <a:spcBef>
                <a:spcPts val="0"/>
              </a:spcBef>
              <a:buFont typeface="+mj-lt"/>
              <a:buAutoNum type="arabicPeriod"/>
            </a:pPr>
            <a:r>
              <a:rPr lang="en-US" sz="9600" dirty="0"/>
              <a:t>Previous RTP Evals (DO)</a:t>
            </a:r>
          </a:p>
          <a:p>
            <a:pPr lvl="0">
              <a:spcBef>
                <a:spcPts val="0"/>
              </a:spcBef>
              <a:buFont typeface="+mj-lt"/>
              <a:buAutoNum type="arabicPeriod"/>
            </a:pPr>
            <a:r>
              <a:rPr lang="en-US" sz="9600" dirty="0"/>
              <a:t>Student Evals of Teaching (DO)</a:t>
            </a:r>
          </a:p>
          <a:p>
            <a:pPr lvl="0">
              <a:spcBef>
                <a:spcPts val="0"/>
              </a:spcBef>
              <a:buFont typeface="+mj-lt"/>
              <a:buAutoNum type="arabicPeriod"/>
            </a:pPr>
            <a:r>
              <a:rPr lang="en-US" sz="9600" dirty="0"/>
              <a:t>Supporting Docs </a:t>
            </a:r>
            <a:r>
              <a:rPr lang="en-US" sz="9600" dirty="0">
                <a:solidFill>
                  <a:srgbClr val="DEA924"/>
                </a:solidFill>
              </a:rPr>
              <a:t>(Faculty)</a:t>
            </a:r>
          </a:p>
          <a:p>
            <a:pPr lvl="1">
              <a:spcBef>
                <a:spcPts val="0"/>
              </a:spcBef>
              <a:buFont typeface="+mj-lt"/>
              <a:buAutoNum type="arabicPeriod"/>
            </a:pPr>
            <a:r>
              <a:rPr lang="en-US" sz="8000" dirty="0"/>
              <a:t>Teaching Effectiveness</a:t>
            </a:r>
          </a:p>
          <a:p>
            <a:pPr lvl="1">
              <a:spcBef>
                <a:spcPts val="0"/>
              </a:spcBef>
              <a:buFont typeface="+mj-lt"/>
              <a:buAutoNum type="arabicPeriod"/>
            </a:pPr>
            <a:r>
              <a:rPr lang="en-US" sz="8000" dirty="0"/>
              <a:t>Scholarship and Creative Activities</a:t>
            </a:r>
          </a:p>
          <a:p>
            <a:pPr lvl="1">
              <a:spcBef>
                <a:spcPts val="0"/>
              </a:spcBef>
              <a:buFont typeface="+mj-lt"/>
              <a:buAutoNum type="arabicPeriod"/>
            </a:pPr>
            <a:r>
              <a:rPr lang="en-US" sz="8000" dirty="0"/>
              <a:t>Service to Campus, College &amp; Dept</a:t>
            </a:r>
          </a:p>
          <a:p>
            <a:pPr lvl="1">
              <a:spcBef>
                <a:spcPts val="0"/>
              </a:spcBef>
              <a:buFont typeface="+mj-lt"/>
              <a:buAutoNum type="arabicPeriod"/>
            </a:pPr>
            <a:r>
              <a:rPr lang="en-US" sz="8000" dirty="0"/>
              <a:t>Service to Community</a:t>
            </a:r>
          </a:p>
          <a:p>
            <a:pPr>
              <a:spcBef>
                <a:spcPts val="0"/>
              </a:spcBef>
              <a:buFont typeface="+mj-lt"/>
              <a:buAutoNum type="arabicPeriod"/>
            </a:pPr>
            <a:r>
              <a:rPr lang="en-US" sz="9600" dirty="0"/>
              <a:t>Verification of File Contents (DO) </a:t>
            </a:r>
          </a:p>
        </p:txBody>
      </p:sp>
      <p:pic>
        <p:nvPicPr>
          <p:cNvPr id="4" name="Picture 3">
            <a:extLst>
              <a:ext uri="{FF2B5EF4-FFF2-40B4-BE49-F238E27FC236}">
                <a16:creationId xmlns:a16="http://schemas.microsoft.com/office/drawing/2014/main" id="{2EB0B355-DC78-4252-87B4-45704E5A5323}"/>
              </a:ext>
            </a:extLst>
          </p:cNvPr>
          <p:cNvPicPr>
            <a:picLocks noChangeAspect="1"/>
          </p:cNvPicPr>
          <p:nvPr/>
        </p:nvPicPr>
        <p:blipFill>
          <a:blip r:embed="rId2"/>
          <a:stretch>
            <a:fillRect/>
          </a:stretch>
        </p:blipFill>
        <p:spPr>
          <a:xfrm>
            <a:off x="6671200" y="2068521"/>
            <a:ext cx="1860981" cy="3189279"/>
          </a:xfrm>
          <a:prstGeom prst="rect">
            <a:avLst/>
          </a:prstGeom>
        </p:spPr>
      </p:pic>
    </p:spTree>
    <p:extLst>
      <p:ext uri="{BB962C8B-B14F-4D97-AF65-F5344CB8AC3E}">
        <p14:creationId xmlns:p14="http://schemas.microsoft.com/office/powerpoint/2010/main" val="934385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99520F0-7F5D-4BE0-A1E0-8AB5B087C135}"/>
              </a:ext>
            </a:extLst>
          </p:cNvPr>
          <p:cNvSpPr>
            <a:spLocks noGrp="1"/>
          </p:cNvSpPr>
          <p:nvPr>
            <p:ph type="title"/>
          </p:nvPr>
        </p:nvSpPr>
        <p:spPr>
          <a:xfrm>
            <a:off x="457200" y="2191185"/>
            <a:ext cx="8229600" cy="1143000"/>
          </a:xfrm>
        </p:spPr>
        <p:txBody>
          <a:bodyPr/>
          <a:lstStyle/>
          <a:p>
            <a:r>
              <a:rPr lang="en-US" dirty="0"/>
              <a:t>OneDrive</a:t>
            </a:r>
          </a:p>
        </p:txBody>
      </p:sp>
    </p:spTree>
    <p:extLst>
      <p:ext uri="{BB962C8B-B14F-4D97-AF65-F5344CB8AC3E}">
        <p14:creationId xmlns:p14="http://schemas.microsoft.com/office/powerpoint/2010/main" val="127469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A79F-F812-4E38-A2C5-A5085F9586AB}"/>
              </a:ext>
            </a:extLst>
          </p:cNvPr>
          <p:cNvSpPr>
            <a:spLocks noGrp="1"/>
          </p:cNvSpPr>
          <p:nvPr>
            <p:ph type="title"/>
          </p:nvPr>
        </p:nvSpPr>
        <p:spPr/>
        <p:txBody>
          <a:bodyPr/>
          <a:lstStyle/>
          <a:p>
            <a:r>
              <a:rPr lang="en-US" dirty="0"/>
              <a:t>OneDrive</a:t>
            </a:r>
          </a:p>
        </p:txBody>
      </p:sp>
      <p:sp>
        <p:nvSpPr>
          <p:cNvPr id="3" name="Content Placeholder 2">
            <a:extLst>
              <a:ext uri="{FF2B5EF4-FFF2-40B4-BE49-F238E27FC236}">
                <a16:creationId xmlns:a16="http://schemas.microsoft.com/office/drawing/2014/main" id="{9ED485C8-0132-4DEB-B4DC-2A521881565E}"/>
              </a:ext>
            </a:extLst>
          </p:cNvPr>
          <p:cNvSpPr>
            <a:spLocks noGrp="1"/>
          </p:cNvSpPr>
          <p:nvPr>
            <p:ph idx="1"/>
          </p:nvPr>
        </p:nvSpPr>
        <p:spPr/>
        <p:txBody>
          <a:bodyPr>
            <a:normAutofit lnSpcReduction="10000"/>
          </a:bodyPr>
          <a:lstStyle/>
          <a:p>
            <a:r>
              <a:rPr lang="en-US" dirty="0"/>
              <a:t>Faculty member has edit/upload access and Chair has view access until file closure date</a:t>
            </a:r>
          </a:p>
          <a:p>
            <a:r>
              <a:rPr lang="en-US" dirty="0"/>
              <a:t>Upon file closure, DO will grant access to Primary Committee.</a:t>
            </a:r>
          </a:p>
          <a:p>
            <a:r>
              <a:rPr lang="en-US" dirty="0"/>
              <a:t>Training guides are available on our internal </a:t>
            </a:r>
            <a:r>
              <a:rPr lang="en-US" dirty="0">
                <a:hlinkClick r:id="rId2"/>
              </a:rPr>
              <a:t>CHHS RTP Webpage</a:t>
            </a:r>
            <a:endParaRPr lang="en-US" dirty="0"/>
          </a:p>
          <a:p>
            <a:r>
              <a:rPr lang="en-US" dirty="0"/>
              <a:t>Keep file name length reasonable (less than 30 characters)</a:t>
            </a:r>
          </a:p>
        </p:txBody>
      </p:sp>
    </p:spTree>
    <p:extLst>
      <p:ext uri="{BB962C8B-B14F-4D97-AF65-F5344CB8AC3E}">
        <p14:creationId xmlns:p14="http://schemas.microsoft.com/office/powerpoint/2010/main" val="830182949"/>
      </p:ext>
    </p:extLst>
  </p:cSld>
  <p:clrMapOvr>
    <a:masterClrMapping/>
  </p:clrMapOvr>
</p:sld>
</file>

<file path=ppt/theme/theme1.xml><?xml version="1.0" encoding="utf-8"?>
<a:theme xmlns:a="http://schemas.openxmlformats.org/drawingml/2006/main" name="Office Theme">
  <a:themeElements>
    <a:clrScheme name="Custom 2">
      <a:dk1>
        <a:srgbClr val="0B3D29"/>
      </a:dk1>
      <a:lt1>
        <a:sysClr val="window" lastClr="FFFFFF"/>
      </a:lt1>
      <a:dk2>
        <a:srgbClr val="147242"/>
      </a:dk2>
      <a:lt2>
        <a:srgbClr val="E4E0B8"/>
      </a:lt2>
      <a:accent1>
        <a:srgbClr val="DEA924"/>
      </a:accent1>
      <a:accent2>
        <a:srgbClr val="701851"/>
      </a:accent2>
      <a:accent3>
        <a:srgbClr val="B6521F"/>
      </a:accent3>
      <a:accent4>
        <a:srgbClr val="4CAE3D"/>
      </a:accent4>
      <a:accent5>
        <a:srgbClr val="D28423"/>
      </a:accent5>
      <a:accent6>
        <a:srgbClr val="F5BB24"/>
      </a:accent6>
      <a:hlink>
        <a:srgbClr val="1C9B40"/>
      </a:hlink>
      <a:folHlink>
        <a:srgbClr val="FAAA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1229</Words>
  <Application>Microsoft Office PowerPoint</Application>
  <PresentationFormat>On-screen Show (4:3)</PresentationFormat>
  <Paragraphs>185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Verdana</vt:lpstr>
      <vt:lpstr>Office Theme</vt:lpstr>
      <vt:lpstr>College of Health and Human Services RTP Workshop</vt:lpstr>
      <vt:lpstr>Agenda</vt:lpstr>
      <vt:lpstr>Retention, Tenure and Promotion (ARTP) Policies</vt:lpstr>
      <vt:lpstr>Retention Tenure Promotion (RTP) Flow Process</vt:lpstr>
      <vt:lpstr>Probationary Faculty</vt:lpstr>
      <vt:lpstr>2023-24 WPAF</vt:lpstr>
      <vt:lpstr>Organization of WPAF  OneDrive</vt:lpstr>
      <vt:lpstr>OneDrive</vt:lpstr>
      <vt:lpstr>OneDrive</vt:lpstr>
      <vt:lpstr>Suggested File Naming Convention </vt:lpstr>
      <vt:lpstr>Adobe Sign</vt:lpstr>
      <vt:lpstr>Areas of Review</vt:lpstr>
      <vt:lpstr>Index</vt:lpstr>
      <vt:lpstr>Index</vt:lpstr>
      <vt:lpstr>Letter of Transmittal</vt:lpstr>
      <vt:lpstr>WPAF Closure – 4PM!</vt:lpstr>
      <vt:lpstr>Role of Department Chair</vt:lpstr>
      <vt:lpstr>Secondary Committee</vt:lpstr>
      <vt:lpstr>Dean’s Review</vt:lpstr>
      <vt:lpstr>Ten Day Rebuttal Period</vt:lpstr>
      <vt:lpstr>TP Timelines</vt:lpstr>
      <vt:lpstr>Early Promotion</vt:lpstr>
      <vt:lpstr>Early Tenure</vt:lpstr>
      <vt:lpstr>Tips</vt:lpstr>
      <vt:lpstr>And now for…</vt:lpstr>
      <vt:lpstr>Quality/Quantity</vt:lpstr>
      <vt:lpstr>College of HHS 2023-24 RTP Calendar of Deadlines Retention </vt:lpstr>
      <vt:lpstr>Contact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Health and Human Services RTP Workshop</dc:title>
  <dc:creator>Haddan, Amanda L</dc:creator>
  <cp:lastModifiedBy>Crummett, Heather</cp:lastModifiedBy>
  <cp:revision>30</cp:revision>
  <dcterms:created xsi:type="dcterms:W3CDTF">2020-09-11T18:29:06Z</dcterms:created>
  <dcterms:modified xsi:type="dcterms:W3CDTF">2023-09-06T18:22:25Z</dcterms:modified>
</cp:coreProperties>
</file>