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7"/>
  </p:handoutMasterIdLst>
  <p:sldIdLst>
    <p:sldId id="256" r:id="rId2"/>
    <p:sldId id="285" r:id="rId3"/>
    <p:sldId id="257" r:id="rId4"/>
    <p:sldId id="267" r:id="rId5"/>
    <p:sldId id="310" r:id="rId6"/>
    <p:sldId id="296" r:id="rId7"/>
    <p:sldId id="277" r:id="rId8"/>
    <p:sldId id="295" r:id="rId9"/>
    <p:sldId id="282" r:id="rId10"/>
    <p:sldId id="283" r:id="rId11"/>
    <p:sldId id="284" r:id="rId12"/>
    <p:sldId id="291" r:id="rId13"/>
    <p:sldId id="302" r:id="rId14"/>
    <p:sldId id="309" r:id="rId15"/>
    <p:sldId id="286" r:id="rId16"/>
    <p:sldId id="270" r:id="rId17"/>
    <p:sldId id="292" r:id="rId18"/>
    <p:sldId id="294" r:id="rId19"/>
    <p:sldId id="303" r:id="rId20"/>
    <p:sldId id="293" r:id="rId21"/>
    <p:sldId id="304" r:id="rId22"/>
    <p:sldId id="305" r:id="rId23"/>
    <p:sldId id="297" r:id="rId24"/>
    <p:sldId id="287" r:id="rId25"/>
    <p:sldId id="288" r:id="rId26"/>
    <p:sldId id="290" r:id="rId27"/>
    <p:sldId id="301" r:id="rId28"/>
    <p:sldId id="274" r:id="rId29"/>
    <p:sldId id="275" r:id="rId30"/>
    <p:sldId id="276" r:id="rId31"/>
    <p:sldId id="299" r:id="rId32"/>
    <p:sldId id="300" r:id="rId33"/>
    <p:sldId id="311" r:id="rId34"/>
    <p:sldId id="269" r:id="rId35"/>
    <p:sldId id="298" r:id="rId3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EA924"/>
    <a:srgbClr val="6F1851"/>
    <a:srgbClr val="6293E8"/>
    <a:srgbClr val="0B3D29"/>
    <a:srgbClr val="9B0708"/>
    <a:srgbClr val="9986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napToObjects="1">
      <p:cViewPr varScale="1">
        <p:scale>
          <a:sx n="122" d="100"/>
          <a:sy n="122" d="100"/>
        </p:scale>
        <p:origin x="15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181410-947F-41B1-8E97-CE0A1A80BCDE}" type="datetimeFigureOut">
              <a:rPr lang="en-US" smtClean="0"/>
              <a:t>11/2/2023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38808E1-A1AC-4EEA-9C75-1F2E50FED3BA}" type="slidenum">
              <a:rPr lang="en-US" smtClean="0"/>
              <a:t>‹#›</a:t>
            </a:fld>
            <a:endParaRPr lang="en-US"/>
          </a:p>
        </p:txBody>
      </p:sp>
    </p:spTree>
    <p:extLst>
      <p:ext uri="{BB962C8B-B14F-4D97-AF65-F5344CB8AC3E}">
        <p14:creationId xmlns:p14="http://schemas.microsoft.com/office/powerpoint/2010/main" val="7358695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3" y="1811069"/>
            <a:ext cx="5216389" cy="1470025"/>
          </a:xfrm>
        </p:spPr>
        <p:txBody>
          <a:bodyPr/>
          <a:lstStyle>
            <a:lvl1pPr algn="l">
              <a:defRPr>
                <a:solidFill>
                  <a:schemeClr val="bg1"/>
                </a:solidFill>
              </a:defRPr>
            </a:lvl1pPr>
          </a:lstStyle>
          <a:p>
            <a:r>
              <a:rPr lang="en-US" dirty="0"/>
              <a:t>Click to edit Master title style</a:t>
            </a:r>
          </a:p>
        </p:txBody>
      </p:sp>
      <p:sp>
        <p:nvSpPr>
          <p:cNvPr id="3" name="Subtitle 2"/>
          <p:cNvSpPr>
            <a:spLocks noGrp="1"/>
          </p:cNvSpPr>
          <p:nvPr>
            <p:ph type="subTitle" idx="1" hasCustomPrompt="1"/>
          </p:nvPr>
        </p:nvSpPr>
        <p:spPr>
          <a:xfrm>
            <a:off x="3571109" y="3566844"/>
            <a:ext cx="4573933" cy="365051"/>
          </a:xfrm>
        </p:spPr>
        <p:txBody>
          <a:bodyPr>
            <a:normAutofit/>
          </a:bodyPr>
          <a:lstStyle>
            <a:lvl1pPr marL="0" indent="0" algn="l">
              <a:buNone/>
              <a:defRPr sz="16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3" y="1811069"/>
            <a:ext cx="5216389" cy="1470025"/>
          </a:xfrm>
        </p:spPr>
        <p:txBody>
          <a:bodyPr/>
          <a:lstStyle>
            <a:lvl1pPr algn="l">
              <a:defRPr>
                <a:solidFill>
                  <a:schemeClr val="tx1"/>
                </a:solidFill>
              </a:defRPr>
            </a:lvl1pPr>
          </a:lstStyle>
          <a:p>
            <a:r>
              <a:rPr lang="en-US" dirty="0"/>
              <a:t>Click to edit Master title style</a:t>
            </a:r>
          </a:p>
        </p:txBody>
      </p:sp>
      <p:sp>
        <p:nvSpPr>
          <p:cNvPr id="3" name="Subtitle 2"/>
          <p:cNvSpPr>
            <a:spLocks noGrp="1"/>
          </p:cNvSpPr>
          <p:nvPr>
            <p:ph type="subTitle" idx="1" hasCustomPrompt="1"/>
          </p:nvPr>
        </p:nvSpPr>
        <p:spPr>
          <a:xfrm>
            <a:off x="3571109" y="3566844"/>
            <a:ext cx="4573933" cy="365051"/>
          </a:xfrm>
        </p:spPr>
        <p:txBody>
          <a:bodyPr>
            <a:normAutofit/>
          </a:bodyPr>
          <a:lstStyle>
            <a:lvl1pPr marL="0" indent="0" algn="l">
              <a:buNone/>
              <a:defRPr sz="1600">
                <a:solidFill>
                  <a:srgbClr val="0B3D2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18"/>
            <a:ext cx="7772400" cy="1362075"/>
          </a:xfrm>
        </p:spPr>
        <p:txBody>
          <a:bodyPr anchor="t"/>
          <a:lstStyle>
            <a:lvl1pPr algn="ctr">
              <a:defRPr sz="4000" b="1" cap="none">
                <a:solidFill>
                  <a:srgbClr val="0B3D29"/>
                </a:solidFill>
              </a:defRPr>
            </a:lvl1pPr>
          </a:lstStyle>
          <a:p>
            <a:r>
              <a:rPr lang="en-US" dirty="0"/>
              <a:t>Click To Edit Master Title Style</a:t>
            </a:r>
          </a:p>
        </p:txBody>
      </p:sp>
      <p:sp>
        <p:nvSpPr>
          <p:cNvPr id="3" name="Text Placeholder 2"/>
          <p:cNvSpPr>
            <a:spLocks noGrp="1"/>
          </p:cNvSpPr>
          <p:nvPr>
            <p:ph type="body" idx="1" hasCustomPrompt="1"/>
          </p:nvPr>
        </p:nvSpPr>
        <p:spPr>
          <a:xfrm>
            <a:off x="722313" y="1035831"/>
            <a:ext cx="7772400" cy="1500187"/>
          </a:xfrm>
        </p:spPr>
        <p:txBody>
          <a:bodyPr anchor="b"/>
          <a:lstStyle>
            <a:lvl1pPr marL="0" indent="0" algn="ctr">
              <a:buNone/>
              <a:defRPr sz="2000">
                <a:solidFill>
                  <a:srgbClr val="0B3D2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TextBox 6"/>
          <p:cNvSpPr txBox="1"/>
          <p:nvPr userDrawn="1"/>
        </p:nvSpPr>
        <p:spPr>
          <a:xfrm>
            <a:off x="5985933" y="2167467"/>
            <a:ext cx="184666" cy="369332"/>
          </a:xfrm>
          <a:prstGeom prst="rect">
            <a:avLst/>
          </a:prstGeom>
          <a:noFill/>
        </p:spPr>
        <p:txBody>
          <a:bodyPr wrap="none" rtlCol="0">
            <a:spAutoFit/>
          </a:bodyPr>
          <a:lstStyle/>
          <a:p>
            <a:endParaRPr lang="en-US" dirty="0"/>
          </a:p>
        </p:txBody>
      </p:sp>
      <p:sp>
        <p:nvSpPr>
          <p:cNvPr id="9" name="TextBox 8"/>
          <p:cNvSpPr txBox="1"/>
          <p:nvPr userDrawn="1"/>
        </p:nvSpPr>
        <p:spPr>
          <a:xfrm>
            <a:off x="5892800" y="2379133"/>
            <a:ext cx="184666" cy="369332"/>
          </a:xfrm>
          <a:prstGeom prst="rect">
            <a:avLst/>
          </a:prstGeom>
          <a:noFill/>
        </p:spPr>
        <p:txBody>
          <a:bodyPr wrap="none" rtlCol="0">
            <a:spAutoFit/>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B3D29"/>
                </a:solidFill>
              </a:defRPr>
            </a:lvl1pPr>
            <a:lvl2pPr>
              <a:defRPr>
                <a:solidFill>
                  <a:srgbClr val="0B3D29"/>
                </a:solidFill>
              </a:defRPr>
            </a:lvl2pPr>
            <a:lvl3pPr>
              <a:defRPr>
                <a:solidFill>
                  <a:srgbClr val="0B3D29"/>
                </a:solidFill>
              </a:defRPr>
            </a:lvl3pPr>
            <a:lvl4pPr>
              <a:defRPr>
                <a:solidFill>
                  <a:srgbClr val="0B3D29"/>
                </a:solidFill>
              </a:defRPr>
            </a:lvl4pPr>
            <a:lvl5pPr>
              <a:defRPr>
                <a:solidFill>
                  <a:srgbClr val="0B3D2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solidFill>
                  <a:srgbClr val="0B3D29"/>
                </a:solidFill>
              </a:defRPr>
            </a:lvl1pPr>
            <a:lvl2pPr>
              <a:defRPr sz="2400">
                <a:solidFill>
                  <a:srgbClr val="0B3D29"/>
                </a:solidFill>
              </a:defRPr>
            </a:lvl2pPr>
            <a:lvl3pPr>
              <a:defRPr sz="2000">
                <a:solidFill>
                  <a:srgbClr val="0B3D29"/>
                </a:solidFill>
              </a:defRPr>
            </a:lvl3pPr>
            <a:lvl4pPr>
              <a:defRPr sz="1800">
                <a:solidFill>
                  <a:srgbClr val="0B3D29"/>
                </a:solidFill>
              </a:defRPr>
            </a:lvl4pPr>
            <a:lvl5pPr>
              <a:defRPr sz="1800">
                <a:solidFill>
                  <a:srgbClr val="0B3D2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0B3D29"/>
                </a:solidFill>
              </a:defRPr>
            </a:lvl1pPr>
            <a:lvl2pPr>
              <a:defRPr sz="2400">
                <a:solidFill>
                  <a:srgbClr val="0B3D29"/>
                </a:solidFill>
              </a:defRPr>
            </a:lvl2pPr>
            <a:lvl3pPr>
              <a:defRPr sz="2000">
                <a:solidFill>
                  <a:srgbClr val="0B3D29"/>
                </a:solidFill>
              </a:defRPr>
            </a:lvl3pPr>
            <a:lvl4pPr>
              <a:defRPr sz="1800">
                <a:solidFill>
                  <a:srgbClr val="0B3D29"/>
                </a:solidFill>
              </a:defRPr>
            </a:lvl4pPr>
            <a:lvl5pPr>
              <a:defRPr sz="1800">
                <a:solidFill>
                  <a:srgbClr val="0B3D2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rma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0" y="748998"/>
            <a:ext cx="5007220" cy="4282306"/>
          </a:xfrm>
        </p:spPr>
        <p:txBody>
          <a:bodyPr/>
          <a:lstStyle>
            <a:lvl1pPr marL="0" indent="0">
              <a:spcBef>
                <a:spcPts val="1776"/>
              </a:spcBef>
              <a:buFontTx/>
              <a:buNone/>
              <a:defRPr sz="2400" b="1">
                <a:solidFill>
                  <a:srgbClr val="0B3D29"/>
                </a:solidFill>
              </a:defRPr>
            </a:lvl1pPr>
            <a:lvl2pPr marL="0" indent="0">
              <a:buFontTx/>
              <a:buNone/>
              <a:defRPr sz="2000">
                <a:solidFill>
                  <a:srgbClr val="0B3D29"/>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B3D2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0B3D29"/>
                </a:solidFill>
              </a:defRPr>
            </a:lvl1pPr>
            <a:lvl2pPr>
              <a:defRPr sz="2000">
                <a:solidFill>
                  <a:srgbClr val="0B3D29"/>
                </a:solidFill>
              </a:defRPr>
            </a:lvl2pPr>
            <a:lvl3pPr>
              <a:defRPr sz="1800">
                <a:solidFill>
                  <a:srgbClr val="0B3D29"/>
                </a:solidFill>
              </a:defRPr>
            </a:lvl3pPr>
            <a:lvl4pPr>
              <a:defRPr sz="1600">
                <a:solidFill>
                  <a:srgbClr val="0B3D29"/>
                </a:solidFill>
              </a:defRPr>
            </a:lvl4pPr>
            <a:lvl5pPr>
              <a:defRPr sz="1600">
                <a:solidFill>
                  <a:srgbClr val="0B3D29"/>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B3D2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0B3D29"/>
                </a:solidFill>
              </a:defRPr>
            </a:lvl1pPr>
            <a:lvl2pPr>
              <a:defRPr sz="2000">
                <a:solidFill>
                  <a:srgbClr val="0B3D29"/>
                </a:solidFill>
              </a:defRPr>
            </a:lvl2pPr>
            <a:lvl3pPr>
              <a:defRPr sz="1800">
                <a:solidFill>
                  <a:srgbClr val="0B3D29"/>
                </a:solidFill>
              </a:defRPr>
            </a:lvl3pPr>
            <a:lvl4pPr>
              <a:defRPr sz="1600">
                <a:solidFill>
                  <a:srgbClr val="0B3D29"/>
                </a:solidFill>
              </a:defRPr>
            </a:lvl4pPr>
            <a:lvl5pPr>
              <a:defRPr sz="1600">
                <a:solidFill>
                  <a:srgbClr val="0B3D29"/>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light)">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B3D29"/>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rgbClr val="0B3D2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18"/>
            <a:ext cx="7772400" cy="1362075"/>
          </a:xfrm>
        </p:spPr>
        <p:txBody>
          <a:bodyPr anchor="t"/>
          <a:lstStyle>
            <a:lvl1pPr algn="ctr">
              <a:defRPr sz="4000" b="1" cap="none">
                <a:solidFill>
                  <a:schemeClr val="bg1"/>
                </a:solidFill>
              </a:defRPr>
            </a:lvl1pPr>
          </a:lstStyle>
          <a:p>
            <a:r>
              <a:rPr lang="en-US" dirty="0"/>
              <a:t>Click To Edit Master Title Style</a:t>
            </a:r>
          </a:p>
        </p:txBody>
      </p:sp>
      <p:sp>
        <p:nvSpPr>
          <p:cNvPr id="3" name="Text Placeholder 2"/>
          <p:cNvSpPr>
            <a:spLocks noGrp="1"/>
          </p:cNvSpPr>
          <p:nvPr>
            <p:ph type="body" idx="1" hasCustomPrompt="1"/>
          </p:nvPr>
        </p:nvSpPr>
        <p:spPr>
          <a:xfrm>
            <a:off x="722313" y="1035831"/>
            <a:ext cx="7772400" cy="1500187"/>
          </a:xfrm>
        </p:spPr>
        <p:txBody>
          <a:bodyPr anchor="b"/>
          <a:lstStyle>
            <a:lvl1pPr marL="0" indent="0" algn="ctr">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TextBox 6"/>
          <p:cNvSpPr txBox="1"/>
          <p:nvPr userDrawn="1"/>
        </p:nvSpPr>
        <p:spPr>
          <a:xfrm>
            <a:off x="5985933" y="2167467"/>
            <a:ext cx="184666" cy="369332"/>
          </a:xfrm>
          <a:prstGeom prst="rect">
            <a:avLst/>
          </a:prstGeom>
          <a:noFill/>
        </p:spPr>
        <p:txBody>
          <a:bodyPr wrap="none" rtlCol="0">
            <a:spAutoFit/>
          </a:bodyPr>
          <a:lstStyle/>
          <a:p>
            <a:endParaRPr lang="en-US" dirty="0"/>
          </a:p>
        </p:txBody>
      </p:sp>
      <p:sp>
        <p:nvSpPr>
          <p:cNvPr id="9" name="TextBox 8"/>
          <p:cNvSpPr txBox="1"/>
          <p:nvPr userDrawn="1"/>
        </p:nvSpPr>
        <p:spPr>
          <a:xfrm>
            <a:off x="5892800" y="2379133"/>
            <a:ext cx="184666" cy="369332"/>
          </a:xfrm>
          <a:prstGeom prst="rect">
            <a:avLst/>
          </a:prstGeom>
          <a:noFill/>
        </p:spPr>
        <p:txBody>
          <a:bodyPr wrap="none" rtlCol="0">
            <a:spAutoFit/>
          </a:bodyPr>
          <a:lstStyle/>
          <a:p>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2000" b="1">
                <a:solidFill>
                  <a:srgbClr val="0B3D29"/>
                </a:solidFill>
              </a:defRPr>
            </a:lvl1pPr>
          </a:lstStyle>
          <a:p>
            <a:r>
              <a:rPr lang="en-US" dirty="0"/>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400">
                <a:solidFill>
                  <a:srgbClr val="0B3D2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Information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0" y="748998"/>
            <a:ext cx="5007220" cy="4282306"/>
          </a:xfrm>
        </p:spPr>
        <p:txBody>
          <a:bodyPr/>
          <a:lstStyle>
            <a:lvl1pPr marL="0" indent="0">
              <a:spcBef>
                <a:spcPts val="1776"/>
              </a:spcBef>
              <a:buFontTx/>
              <a:buNone/>
              <a:defRPr sz="2400" b="1">
                <a:solidFill>
                  <a:srgbClr val="DEA924"/>
                </a:solidFill>
              </a:defRPr>
            </a:lvl1pPr>
            <a:lvl2pPr marL="0" indent="0">
              <a:buFontTx/>
              <a:buNone/>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dar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126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8" r:id="rId5"/>
    <p:sldLayoutId id="2147483653" r:id="rId6"/>
    <p:sldLayoutId id="2147483654" r:id="rId7"/>
    <p:sldLayoutId id="2147483655" r:id="rId8"/>
    <p:sldLayoutId id="2147483656" r:id="rId9"/>
    <p:sldLayoutId id="2147483657"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xStyles>
    <p:titleStyle>
      <a:lvl1pPr algn="ctr" defTabSz="4572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457200" rtl="0" eaLnBrk="1" latinLnBrk="0" hangingPunct="1">
        <a:spcBef>
          <a:spcPct val="20000"/>
        </a:spcBef>
        <a:buClr>
          <a:srgbClr val="DEA924"/>
        </a:buClr>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Clr>
          <a:srgbClr val="DEA924"/>
        </a:buClr>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Clr>
          <a:srgbClr val="DEA924"/>
        </a:buClr>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Clr>
          <a:srgbClr val="DEA924"/>
        </a:buClr>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Clr>
          <a:srgbClr val="DEA924"/>
        </a:buClr>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mailto:crummetth@csus.edu" TargetMode="External"/><Relationship Id="rId2" Type="http://schemas.openxmlformats.org/officeDocument/2006/relationships/hyperlink" Target="mailto:maguirem@csus.edu"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3614453" y="1192697"/>
            <a:ext cx="5216389" cy="2088398"/>
          </a:xfrm>
        </p:spPr>
        <p:txBody>
          <a:bodyPr>
            <a:normAutofit fontScale="90000"/>
          </a:bodyPr>
          <a:lstStyle/>
          <a:p>
            <a:r>
              <a:rPr lang="en-US" dirty="0"/>
              <a:t>College of Health and Human Services RTP Workshop – </a:t>
            </a:r>
            <a:br>
              <a:rPr lang="en-US" dirty="0"/>
            </a:br>
            <a:r>
              <a:rPr lang="en-US" dirty="0"/>
              <a:t>New Faculty Mentoring</a:t>
            </a:r>
          </a:p>
        </p:txBody>
      </p:sp>
      <p:sp>
        <p:nvSpPr>
          <p:cNvPr id="9" name="Subtitle 8"/>
          <p:cNvSpPr>
            <a:spLocks noGrp="1"/>
          </p:cNvSpPr>
          <p:nvPr>
            <p:ph type="subTitle" idx="1"/>
          </p:nvPr>
        </p:nvSpPr>
        <p:spPr/>
        <p:txBody>
          <a:bodyPr/>
          <a:lstStyle/>
          <a:p>
            <a:r>
              <a:rPr lang="en-US" dirty="0"/>
              <a:t>November, 2023</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Working Personnel Action File (WPAF)</a:t>
            </a:r>
          </a:p>
        </p:txBody>
      </p:sp>
      <p:sp>
        <p:nvSpPr>
          <p:cNvPr id="3" name="Content Placeholder 2"/>
          <p:cNvSpPr>
            <a:spLocks noGrp="1"/>
          </p:cNvSpPr>
          <p:nvPr>
            <p:ph idx="1"/>
          </p:nvPr>
        </p:nvSpPr>
        <p:spPr/>
        <p:txBody>
          <a:bodyPr>
            <a:normAutofit/>
          </a:bodyPr>
          <a:lstStyle/>
          <a:p>
            <a:r>
              <a:rPr lang="en-US" dirty="0"/>
              <a:t>23/24 Format - OneDrive</a:t>
            </a:r>
          </a:p>
          <a:p>
            <a:r>
              <a:rPr lang="en-US" dirty="0"/>
              <a:t>Developed by faculty member</a:t>
            </a:r>
          </a:p>
          <a:p>
            <a:r>
              <a:rPr lang="en-US" dirty="0"/>
              <a:t>Timeline of materials to include:</a:t>
            </a:r>
          </a:p>
          <a:p>
            <a:pPr lvl="1"/>
            <a:r>
              <a:rPr lang="en-US" dirty="0"/>
              <a:t>Retention to Tenure/First Promotion: from appointment date until file closure</a:t>
            </a:r>
          </a:p>
          <a:p>
            <a:pPr lvl="1"/>
            <a:r>
              <a:rPr lang="en-US" dirty="0"/>
              <a:t>Subsequent promotions: from last promotional review closure to current file closure</a:t>
            </a:r>
          </a:p>
          <a:p>
            <a:endParaRPr lang="en-US" dirty="0"/>
          </a:p>
        </p:txBody>
      </p:sp>
    </p:spTree>
    <p:extLst>
      <p:ext uri="{BB962C8B-B14F-4D97-AF65-F5344CB8AC3E}">
        <p14:creationId xmlns:p14="http://schemas.microsoft.com/office/powerpoint/2010/main" val="1643462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Working Personnel Action File (WPAF)</a:t>
            </a:r>
          </a:p>
        </p:txBody>
      </p:sp>
      <p:sp>
        <p:nvSpPr>
          <p:cNvPr id="3" name="Content Placeholder 2"/>
          <p:cNvSpPr>
            <a:spLocks noGrp="1"/>
          </p:cNvSpPr>
          <p:nvPr>
            <p:ph idx="1"/>
          </p:nvPr>
        </p:nvSpPr>
        <p:spPr/>
        <p:txBody>
          <a:bodyPr>
            <a:normAutofit fontScale="77500" lnSpcReduction="20000"/>
          </a:bodyPr>
          <a:lstStyle/>
          <a:p>
            <a:r>
              <a:rPr lang="en-US" dirty="0"/>
              <a:t>Documents added by College:</a:t>
            </a:r>
          </a:p>
          <a:p>
            <a:pPr lvl="1"/>
            <a:r>
              <a:rPr lang="en-US" dirty="0"/>
              <a:t>Appointment letter</a:t>
            </a:r>
          </a:p>
          <a:p>
            <a:pPr lvl="1"/>
            <a:r>
              <a:rPr lang="en-US" dirty="0"/>
              <a:t>Access log and transmittal sheets</a:t>
            </a:r>
          </a:p>
          <a:p>
            <a:pPr lvl="1"/>
            <a:r>
              <a:rPr lang="en-US" dirty="0"/>
              <a:t>Appendices </a:t>
            </a:r>
          </a:p>
          <a:p>
            <a:pPr lvl="1"/>
            <a:r>
              <a:rPr lang="en-US" dirty="0"/>
              <a:t>Verification of Contents</a:t>
            </a:r>
          </a:p>
          <a:p>
            <a:pPr lvl="1"/>
            <a:r>
              <a:rPr lang="en-US" dirty="0"/>
              <a:t>Current Reviewer Evaluations</a:t>
            </a:r>
          </a:p>
          <a:p>
            <a:pPr lvl="1"/>
            <a:r>
              <a:rPr lang="en-US" dirty="0"/>
              <a:t>Past Reviewer Evaluations</a:t>
            </a:r>
          </a:p>
          <a:p>
            <a:r>
              <a:rPr lang="en-US" dirty="0"/>
              <a:t>College inserts student evaluations</a:t>
            </a:r>
          </a:p>
          <a:p>
            <a:r>
              <a:rPr lang="en-US" dirty="0"/>
              <a:t>At the end of review cycle, the Dean updates the PAF and WPAF is returned to candidate</a:t>
            </a:r>
          </a:p>
          <a:p>
            <a:pPr lvl="1"/>
            <a:r>
              <a:rPr lang="en-US" dirty="0"/>
              <a:t>Evaluations, CV, transmittal sheets, index, and appendices</a:t>
            </a:r>
          </a:p>
        </p:txBody>
      </p:sp>
    </p:spTree>
    <p:extLst>
      <p:ext uri="{BB962C8B-B14F-4D97-AF65-F5344CB8AC3E}">
        <p14:creationId xmlns:p14="http://schemas.microsoft.com/office/powerpoint/2010/main" val="665287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Organization of WPAF </a:t>
            </a:r>
            <a:br>
              <a:rPr lang="en-US" dirty="0"/>
            </a:br>
            <a:r>
              <a:rPr lang="en-US" dirty="0"/>
              <a:t>4.08E of UARTP</a:t>
            </a:r>
          </a:p>
        </p:txBody>
      </p:sp>
      <p:sp>
        <p:nvSpPr>
          <p:cNvPr id="3" name="Content Placeholder 2"/>
          <p:cNvSpPr>
            <a:spLocks noGrp="1"/>
          </p:cNvSpPr>
          <p:nvPr>
            <p:ph idx="1"/>
          </p:nvPr>
        </p:nvSpPr>
        <p:spPr/>
        <p:txBody>
          <a:bodyPr>
            <a:normAutofit fontScale="25000" lnSpcReduction="20000"/>
          </a:bodyPr>
          <a:lstStyle/>
          <a:p>
            <a:pPr marL="0" indent="0">
              <a:buNone/>
            </a:pPr>
            <a:r>
              <a:rPr lang="en-US" sz="8000" dirty="0"/>
              <a:t>Faculty under evaluation and custodian of PAFs shall place materials in the WPAF in the following order:</a:t>
            </a:r>
          </a:p>
          <a:p>
            <a:pPr lvl="0">
              <a:spcBef>
                <a:spcPts val="0"/>
              </a:spcBef>
              <a:buFont typeface="+mj-lt"/>
              <a:buAutoNum type="arabicPeriod"/>
            </a:pPr>
            <a:r>
              <a:rPr lang="en-US" sz="8000" dirty="0"/>
              <a:t>Access log</a:t>
            </a:r>
          </a:p>
          <a:p>
            <a:pPr lvl="0">
              <a:spcBef>
                <a:spcPts val="0"/>
              </a:spcBef>
              <a:buFont typeface="+mj-lt"/>
              <a:buAutoNum type="arabicPeriod"/>
            </a:pPr>
            <a:r>
              <a:rPr lang="en-US" sz="8000" dirty="0"/>
              <a:t>Verification of WPAF contents</a:t>
            </a:r>
          </a:p>
          <a:p>
            <a:pPr lvl="0">
              <a:spcBef>
                <a:spcPts val="0"/>
              </a:spcBef>
              <a:buFont typeface="+mj-lt"/>
              <a:buAutoNum type="arabicPeriod"/>
            </a:pPr>
            <a:r>
              <a:rPr lang="en-US" sz="8000" dirty="0"/>
              <a:t>CV/</a:t>
            </a:r>
            <a:r>
              <a:rPr lang="en-US" sz="8000" dirty="0" err="1"/>
              <a:t>resumé</a:t>
            </a:r>
            <a:r>
              <a:rPr lang="en-US" sz="8000" dirty="0"/>
              <a:t> (current CV/</a:t>
            </a:r>
            <a:r>
              <a:rPr lang="en-US" sz="8000" dirty="0" err="1"/>
              <a:t>resumé</a:t>
            </a:r>
            <a:r>
              <a:rPr lang="en-US" sz="8000" dirty="0"/>
              <a:t> and CV/</a:t>
            </a:r>
            <a:r>
              <a:rPr lang="en-US" sz="8000" dirty="0" err="1"/>
              <a:t>resumé</a:t>
            </a:r>
            <a:r>
              <a:rPr lang="en-US" sz="8000" dirty="0"/>
              <a:t> from either the original appointment (for tenure and promotion to Associate Professor) or from the last time the faculty member was promoted (for promotion to Full Professor)</a:t>
            </a:r>
          </a:p>
          <a:p>
            <a:pPr lvl="0">
              <a:spcBef>
                <a:spcPts val="0"/>
              </a:spcBef>
              <a:buFont typeface="+mj-lt"/>
              <a:buAutoNum type="arabicPeriod"/>
            </a:pPr>
            <a:r>
              <a:rPr lang="en-US" sz="8000" dirty="0"/>
              <a:t>Current RTP Evaluations</a:t>
            </a:r>
          </a:p>
          <a:p>
            <a:pPr lvl="0">
              <a:spcBef>
                <a:spcPts val="0"/>
              </a:spcBef>
              <a:buFont typeface="+mj-lt"/>
              <a:buAutoNum type="arabicPeriod"/>
            </a:pPr>
            <a:r>
              <a:rPr lang="en-US" sz="8000" dirty="0"/>
              <a:t>Past RTP evaluations</a:t>
            </a:r>
          </a:p>
          <a:p>
            <a:pPr lvl="0">
              <a:spcBef>
                <a:spcPts val="0"/>
              </a:spcBef>
              <a:buFont typeface="+mj-lt"/>
              <a:buAutoNum type="arabicPeriod"/>
            </a:pPr>
            <a:r>
              <a:rPr lang="en-US" sz="8000" dirty="0"/>
              <a:t>RTP narratives/summaries/reflective statements/personal action plan/faculty development plan (as appropriate for each College) addressing:</a:t>
            </a:r>
          </a:p>
          <a:p>
            <a:pPr lvl="1">
              <a:spcBef>
                <a:spcPts val="0"/>
              </a:spcBef>
              <a:buFont typeface="+mj-lt"/>
              <a:buAutoNum type="alphaLcPeriod"/>
            </a:pPr>
            <a:r>
              <a:rPr lang="en-US" sz="7200" dirty="0"/>
              <a:t>Teaching effectiveness</a:t>
            </a:r>
          </a:p>
          <a:p>
            <a:pPr lvl="1">
              <a:spcBef>
                <a:spcPts val="0"/>
              </a:spcBef>
              <a:buFont typeface="+mj-lt"/>
              <a:buAutoNum type="alphaLcPeriod"/>
            </a:pPr>
            <a:r>
              <a:rPr lang="en-US" sz="7200" dirty="0"/>
              <a:t>Scholarly and creative activities</a:t>
            </a:r>
          </a:p>
          <a:p>
            <a:pPr lvl="1">
              <a:spcBef>
                <a:spcPts val="0"/>
              </a:spcBef>
              <a:buFont typeface="+mj-lt"/>
              <a:buAutoNum type="alphaLcPeriod"/>
            </a:pPr>
            <a:r>
              <a:rPr lang="en-US" sz="7200" dirty="0"/>
              <a:t>Service (contributions to the community and to the institution)</a:t>
            </a:r>
          </a:p>
          <a:p>
            <a:pPr marL="0" indent="0">
              <a:buNone/>
            </a:pPr>
            <a:r>
              <a:rPr lang="en-US" sz="5600" dirty="0"/>
              <a:t> </a:t>
            </a:r>
          </a:p>
        </p:txBody>
      </p:sp>
    </p:spTree>
    <p:extLst>
      <p:ext uri="{BB962C8B-B14F-4D97-AF65-F5344CB8AC3E}">
        <p14:creationId xmlns:p14="http://schemas.microsoft.com/office/powerpoint/2010/main" val="934385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Organization of WPAF </a:t>
            </a:r>
            <a:br>
              <a:rPr lang="en-US" dirty="0"/>
            </a:br>
            <a:r>
              <a:rPr lang="en-US" dirty="0"/>
              <a:t>4.08E of UARTP</a:t>
            </a:r>
          </a:p>
        </p:txBody>
      </p:sp>
      <p:sp>
        <p:nvSpPr>
          <p:cNvPr id="3" name="Content Placeholder 2"/>
          <p:cNvSpPr>
            <a:spLocks noGrp="1"/>
          </p:cNvSpPr>
          <p:nvPr>
            <p:ph idx="1"/>
          </p:nvPr>
        </p:nvSpPr>
        <p:spPr/>
        <p:txBody>
          <a:bodyPr/>
          <a:lstStyle/>
          <a:p>
            <a:pPr marL="0" lvl="0" indent="0">
              <a:spcBef>
                <a:spcPts val="0"/>
              </a:spcBef>
              <a:buNone/>
            </a:pPr>
            <a:r>
              <a:rPr lang="en-US" sz="1400" dirty="0">
                <a:solidFill>
                  <a:prstClr val="white"/>
                </a:solidFill>
              </a:rPr>
              <a:t>	</a:t>
            </a:r>
            <a:r>
              <a:rPr lang="en-US" sz="2400" dirty="0">
                <a:solidFill>
                  <a:prstClr val="white"/>
                </a:solidFill>
              </a:rPr>
              <a:t>Index of items in following section of binder (A-E)</a:t>
            </a:r>
          </a:p>
          <a:p>
            <a:pPr lvl="1">
              <a:spcBef>
                <a:spcPts val="0"/>
              </a:spcBef>
              <a:buFont typeface="+mj-lt"/>
              <a:buAutoNum type="alphaLcPeriod"/>
            </a:pPr>
            <a:r>
              <a:rPr lang="en-US" sz="1800" dirty="0">
                <a:solidFill>
                  <a:prstClr val="white"/>
                </a:solidFill>
              </a:rPr>
              <a:t>Evidence for teaching effectiveness</a:t>
            </a:r>
          </a:p>
          <a:p>
            <a:pPr lvl="2">
              <a:buFont typeface="+mj-lt"/>
              <a:buAutoNum type="romanLcPeriod"/>
            </a:pPr>
            <a:r>
              <a:rPr lang="en-US" sz="1800" dirty="0">
                <a:solidFill>
                  <a:prstClr val="white"/>
                </a:solidFill>
              </a:rPr>
              <a:t>Student evaluations</a:t>
            </a:r>
          </a:p>
          <a:p>
            <a:pPr lvl="2">
              <a:buFont typeface="+mj-lt"/>
              <a:buAutoNum type="romanLcPeriod"/>
            </a:pPr>
            <a:r>
              <a:rPr lang="en-US" sz="1800" dirty="0">
                <a:solidFill>
                  <a:prstClr val="white"/>
                </a:solidFill>
              </a:rPr>
              <a:t>Peer evaluations; if any;</a:t>
            </a:r>
          </a:p>
          <a:p>
            <a:pPr lvl="2">
              <a:buFont typeface="+mj-lt"/>
              <a:buAutoNum type="romanLcPeriod"/>
            </a:pPr>
            <a:r>
              <a:rPr lang="en-US" sz="1800" dirty="0">
                <a:solidFill>
                  <a:prstClr val="white"/>
                </a:solidFill>
              </a:rPr>
              <a:t>Syllabi (at least one for each course taught)</a:t>
            </a:r>
          </a:p>
          <a:p>
            <a:pPr lvl="2">
              <a:buFont typeface="+mj-lt"/>
              <a:buAutoNum type="romanLcPeriod"/>
            </a:pPr>
            <a:r>
              <a:rPr lang="en-US" sz="1800" dirty="0">
                <a:solidFill>
                  <a:prstClr val="white"/>
                </a:solidFill>
              </a:rPr>
              <a:t>Other evidence of teaching effectiveness</a:t>
            </a:r>
          </a:p>
          <a:p>
            <a:pPr lvl="1">
              <a:spcBef>
                <a:spcPts val="0"/>
              </a:spcBef>
              <a:buFont typeface="+mj-lt"/>
              <a:buAutoNum type="alphaLcPeriod"/>
            </a:pPr>
            <a:r>
              <a:rPr lang="en-US" sz="1800" dirty="0">
                <a:solidFill>
                  <a:prstClr val="white"/>
                </a:solidFill>
              </a:rPr>
              <a:t>Evidence for scholarly and creative activities</a:t>
            </a:r>
          </a:p>
          <a:p>
            <a:pPr lvl="1">
              <a:spcBef>
                <a:spcPts val="0"/>
              </a:spcBef>
              <a:buFont typeface="+mj-lt"/>
              <a:buAutoNum type="alphaLcPeriod"/>
            </a:pPr>
            <a:r>
              <a:rPr lang="en-US" sz="1800" dirty="0">
                <a:solidFill>
                  <a:prstClr val="white"/>
                </a:solidFill>
              </a:rPr>
              <a:t>Evidence for institutional service</a:t>
            </a:r>
          </a:p>
          <a:p>
            <a:pPr lvl="1">
              <a:spcBef>
                <a:spcPts val="0"/>
              </a:spcBef>
              <a:buFont typeface="+mj-lt"/>
              <a:buAutoNum type="alphaLcPeriod"/>
            </a:pPr>
            <a:r>
              <a:rPr lang="en-US" sz="1800" dirty="0">
                <a:solidFill>
                  <a:prstClr val="white"/>
                </a:solidFill>
              </a:rPr>
              <a:t>Evidence for community service</a:t>
            </a:r>
          </a:p>
          <a:p>
            <a:pPr lvl="1">
              <a:spcBef>
                <a:spcPts val="0"/>
              </a:spcBef>
              <a:buFont typeface="+mj-lt"/>
              <a:buAutoNum type="alphaLcPeriod"/>
            </a:pPr>
            <a:r>
              <a:rPr lang="en-US" sz="1800" dirty="0">
                <a:solidFill>
                  <a:prstClr val="white"/>
                </a:solidFill>
              </a:rPr>
              <a:t>Other materials required by the College ARTP policies not included elsewhere (including letter of appointment, additional resumes, previous indices, etc.)</a:t>
            </a:r>
          </a:p>
          <a:p>
            <a:endParaRPr lang="en-US" dirty="0"/>
          </a:p>
        </p:txBody>
      </p:sp>
      <p:sp>
        <p:nvSpPr>
          <p:cNvPr id="4" name="TextBox 3"/>
          <p:cNvSpPr txBox="1"/>
          <p:nvPr/>
        </p:nvSpPr>
        <p:spPr>
          <a:xfrm>
            <a:off x="378996" y="1600200"/>
            <a:ext cx="637673" cy="461665"/>
          </a:xfrm>
          <a:prstGeom prst="rect">
            <a:avLst/>
          </a:prstGeom>
          <a:noFill/>
        </p:spPr>
        <p:txBody>
          <a:bodyPr wrap="square" rtlCol="0">
            <a:spAutoFit/>
          </a:bodyPr>
          <a:lstStyle/>
          <a:p>
            <a:r>
              <a:rPr lang="en-US" sz="2400" dirty="0">
                <a:solidFill>
                  <a:srgbClr val="FFC000"/>
                </a:solidFill>
              </a:rPr>
              <a:t>7.</a:t>
            </a:r>
          </a:p>
        </p:txBody>
      </p:sp>
    </p:spTree>
    <p:extLst>
      <p:ext uri="{BB962C8B-B14F-4D97-AF65-F5344CB8AC3E}">
        <p14:creationId xmlns:p14="http://schemas.microsoft.com/office/powerpoint/2010/main" val="3898993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711D6-3C04-43A4-ACCD-CF4A06996E7C}"/>
              </a:ext>
            </a:extLst>
          </p:cNvPr>
          <p:cNvSpPr>
            <a:spLocks noGrp="1"/>
          </p:cNvSpPr>
          <p:nvPr>
            <p:ph type="title"/>
          </p:nvPr>
        </p:nvSpPr>
        <p:spPr/>
        <p:txBody>
          <a:bodyPr>
            <a:normAutofit fontScale="90000"/>
          </a:bodyPr>
          <a:lstStyle/>
          <a:p>
            <a:r>
              <a:rPr lang="en-US" dirty="0"/>
              <a:t>Suggested File Naming Convention	</a:t>
            </a:r>
          </a:p>
        </p:txBody>
      </p:sp>
      <p:sp>
        <p:nvSpPr>
          <p:cNvPr id="3" name="Content Placeholder 2">
            <a:extLst>
              <a:ext uri="{FF2B5EF4-FFF2-40B4-BE49-F238E27FC236}">
                <a16:creationId xmlns:a16="http://schemas.microsoft.com/office/drawing/2014/main" id="{F8B37A36-7B4C-4CAB-BF71-5EF704C733AD}"/>
              </a:ext>
            </a:extLst>
          </p:cNvPr>
          <p:cNvSpPr>
            <a:spLocks noGrp="1"/>
          </p:cNvSpPr>
          <p:nvPr>
            <p:ph idx="1"/>
          </p:nvPr>
        </p:nvSpPr>
        <p:spPr>
          <a:xfrm>
            <a:off x="457200" y="1129683"/>
            <a:ext cx="8229600" cy="4126525"/>
          </a:xfrm>
        </p:spPr>
        <p:txBody>
          <a:bodyPr>
            <a:normAutofit/>
          </a:bodyPr>
          <a:lstStyle/>
          <a:p>
            <a:r>
              <a:rPr lang="en-US" sz="3000" dirty="0"/>
              <a:t>Match number on uploaded document to index:</a:t>
            </a:r>
          </a:p>
        </p:txBody>
      </p:sp>
      <p:pic>
        <p:nvPicPr>
          <p:cNvPr id="5" name="Picture 4">
            <a:extLst>
              <a:ext uri="{FF2B5EF4-FFF2-40B4-BE49-F238E27FC236}">
                <a16:creationId xmlns:a16="http://schemas.microsoft.com/office/drawing/2014/main" id="{DE5E6A8C-8F59-40EC-B480-8D39F28340AC}"/>
              </a:ext>
            </a:extLst>
          </p:cNvPr>
          <p:cNvPicPr>
            <a:picLocks noChangeAspect="1"/>
          </p:cNvPicPr>
          <p:nvPr/>
        </p:nvPicPr>
        <p:blipFill>
          <a:blip r:embed="rId2"/>
          <a:stretch>
            <a:fillRect/>
          </a:stretch>
        </p:blipFill>
        <p:spPr>
          <a:xfrm>
            <a:off x="1751919" y="1651340"/>
            <a:ext cx="5640161" cy="1677540"/>
          </a:xfrm>
          <a:prstGeom prst="rect">
            <a:avLst/>
          </a:prstGeom>
        </p:spPr>
      </p:pic>
      <p:pic>
        <p:nvPicPr>
          <p:cNvPr id="6" name="Picture 5">
            <a:extLst>
              <a:ext uri="{FF2B5EF4-FFF2-40B4-BE49-F238E27FC236}">
                <a16:creationId xmlns:a16="http://schemas.microsoft.com/office/drawing/2014/main" id="{45564DF9-3B5C-4AB7-84BE-83DECB147FA5}"/>
              </a:ext>
            </a:extLst>
          </p:cNvPr>
          <p:cNvPicPr>
            <a:picLocks noChangeAspect="1"/>
          </p:cNvPicPr>
          <p:nvPr/>
        </p:nvPicPr>
        <p:blipFill>
          <a:blip r:embed="rId3"/>
          <a:stretch>
            <a:fillRect/>
          </a:stretch>
        </p:blipFill>
        <p:spPr>
          <a:xfrm>
            <a:off x="800779" y="3467332"/>
            <a:ext cx="7542439" cy="1650424"/>
          </a:xfrm>
          <a:prstGeom prst="rect">
            <a:avLst/>
          </a:prstGeom>
        </p:spPr>
      </p:pic>
      <p:sp>
        <p:nvSpPr>
          <p:cNvPr id="4" name="TextBox 3">
            <a:extLst>
              <a:ext uri="{FF2B5EF4-FFF2-40B4-BE49-F238E27FC236}">
                <a16:creationId xmlns:a16="http://schemas.microsoft.com/office/drawing/2014/main" id="{36A59B8C-C27C-422E-99CA-A56009BE1BA1}"/>
              </a:ext>
            </a:extLst>
          </p:cNvPr>
          <p:cNvSpPr txBox="1"/>
          <p:nvPr/>
        </p:nvSpPr>
        <p:spPr>
          <a:xfrm flipH="1">
            <a:off x="1219199" y="5475511"/>
            <a:ext cx="3984171" cy="646331"/>
          </a:xfrm>
          <a:prstGeom prst="rect">
            <a:avLst/>
          </a:prstGeom>
          <a:noFill/>
        </p:spPr>
        <p:txBody>
          <a:bodyPr wrap="square" rtlCol="0">
            <a:spAutoFit/>
          </a:bodyPr>
          <a:lstStyle/>
          <a:p>
            <a:r>
              <a:rPr lang="en-US" dirty="0">
                <a:solidFill>
                  <a:schemeClr val="bg1"/>
                </a:solidFill>
              </a:rPr>
              <a:t>Note: Please adhere to a 30 character limit for file all names.</a:t>
            </a:r>
          </a:p>
        </p:txBody>
      </p:sp>
    </p:spTree>
    <p:extLst>
      <p:ext uri="{BB962C8B-B14F-4D97-AF65-F5344CB8AC3E}">
        <p14:creationId xmlns:p14="http://schemas.microsoft.com/office/powerpoint/2010/main" val="1279795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of Review</a:t>
            </a:r>
          </a:p>
        </p:txBody>
      </p:sp>
      <p:sp>
        <p:nvSpPr>
          <p:cNvPr id="3" name="Content Placeholder 2"/>
          <p:cNvSpPr>
            <a:spLocks noGrp="1"/>
          </p:cNvSpPr>
          <p:nvPr>
            <p:ph idx="1"/>
          </p:nvPr>
        </p:nvSpPr>
        <p:spPr/>
        <p:txBody>
          <a:bodyPr/>
          <a:lstStyle/>
          <a:p>
            <a:r>
              <a:rPr lang="en-US" dirty="0"/>
              <a:t>Teaching Effectiveness</a:t>
            </a:r>
          </a:p>
          <a:p>
            <a:r>
              <a:rPr lang="en-US" dirty="0"/>
              <a:t>Scholarly and Creative Achievements</a:t>
            </a:r>
          </a:p>
          <a:p>
            <a:r>
              <a:rPr lang="en-US" dirty="0"/>
              <a:t>Contributions to the University</a:t>
            </a:r>
          </a:p>
          <a:p>
            <a:r>
              <a:rPr lang="en-US" dirty="0"/>
              <a:t>Contributions to the Community</a:t>
            </a:r>
          </a:p>
        </p:txBody>
      </p:sp>
    </p:spTree>
    <p:extLst>
      <p:ext uri="{BB962C8B-B14F-4D97-AF65-F5344CB8AC3E}">
        <p14:creationId xmlns:p14="http://schemas.microsoft.com/office/powerpoint/2010/main" val="1170578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Items Used for Review</a:t>
            </a:r>
          </a:p>
        </p:txBody>
      </p:sp>
      <p:sp>
        <p:nvSpPr>
          <p:cNvPr id="3" name="Content Placeholder 2"/>
          <p:cNvSpPr>
            <a:spLocks noGrp="1"/>
          </p:cNvSpPr>
          <p:nvPr>
            <p:ph idx="1"/>
          </p:nvPr>
        </p:nvSpPr>
        <p:spPr>
          <a:xfrm>
            <a:off x="457200" y="1289305"/>
            <a:ext cx="8229600" cy="4343399"/>
          </a:xfrm>
        </p:spPr>
        <p:txBody>
          <a:bodyPr>
            <a:normAutofit fontScale="92500"/>
          </a:bodyPr>
          <a:lstStyle/>
          <a:p>
            <a:r>
              <a:rPr lang="en-US" sz="2800" dirty="0"/>
              <a:t>Student Course Evaluations for all courses</a:t>
            </a:r>
          </a:p>
          <a:p>
            <a:pPr lvl="1"/>
            <a:r>
              <a:rPr lang="en-US" sz="2400" dirty="0"/>
              <a:t>Summer is not included, unless contractually obligated (</a:t>
            </a:r>
            <a:r>
              <a:rPr lang="en-US" sz="2400" dirty="0" err="1"/>
              <a:t>AuD</a:t>
            </a:r>
            <a:r>
              <a:rPr lang="en-US" sz="2400" dirty="0"/>
              <a:t>)</a:t>
            </a:r>
          </a:p>
          <a:p>
            <a:r>
              <a:rPr lang="en-US" sz="2800" dirty="0"/>
              <a:t>Peer Evaluation or Visitation (per departmental practices)</a:t>
            </a:r>
          </a:p>
          <a:p>
            <a:r>
              <a:rPr lang="en-US" sz="2800" dirty="0"/>
              <a:t>Course materials</a:t>
            </a:r>
          </a:p>
          <a:p>
            <a:pPr lvl="1"/>
            <a:r>
              <a:rPr lang="en-US" sz="2400" dirty="0"/>
              <a:t>Syllabus for each course taught during review cycle</a:t>
            </a:r>
          </a:p>
          <a:p>
            <a:pPr lvl="1"/>
            <a:r>
              <a:rPr lang="en-US" sz="2400" dirty="0"/>
              <a:t>Evidence of </a:t>
            </a:r>
            <a:r>
              <a:rPr lang="en-US" sz="2400" u="sng" dirty="0"/>
              <a:t>pedagogical excellence</a:t>
            </a:r>
            <a:endParaRPr lang="en-US" sz="2400" dirty="0"/>
          </a:p>
          <a:p>
            <a:r>
              <a:rPr lang="en-US" sz="2800" dirty="0"/>
              <a:t>Evidence of accomplishment in Scholarly &amp; Creative Activity (appropriate to your discipline/appointment)</a:t>
            </a:r>
          </a:p>
          <a:p>
            <a:r>
              <a:rPr lang="en-US" sz="2800" dirty="0"/>
              <a:t>Service to the campus, community, profession</a:t>
            </a:r>
          </a:p>
        </p:txBody>
      </p:sp>
    </p:spTree>
    <p:extLst>
      <p:ext uri="{BB962C8B-B14F-4D97-AF65-F5344CB8AC3E}">
        <p14:creationId xmlns:p14="http://schemas.microsoft.com/office/powerpoint/2010/main" val="1994582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a:t>
            </a:r>
          </a:p>
        </p:txBody>
      </p:sp>
      <p:sp>
        <p:nvSpPr>
          <p:cNvPr id="3" name="Content Placeholder 2"/>
          <p:cNvSpPr>
            <a:spLocks noGrp="1"/>
          </p:cNvSpPr>
          <p:nvPr>
            <p:ph idx="1"/>
          </p:nvPr>
        </p:nvSpPr>
        <p:spPr/>
        <p:txBody>
          <a:bodyPr/>
          <a:lstStyle/>
          <a:p>
            <a:r>
              <a:rPr lang="en-US" dirty="0"/>
              <a:t>A record of activities and materials in the WPAF in outline format</a:t>
            </a:r>
          </a:p>
          <a:p>
            <a:r>
              <a:rPr lang="en-US" dirty="0"/>
              <a:t>Covers time period being reviewed</a:t>
            </a:r>
          </a:p>
          <a:p>
            <a:r>
              <a:rPr lang="en-US" dirty="0"/>
              <a:t>Use asterisk to indicate which items are in file</a:t>
            </a:r>
          </a:p>
          <a:p>
            <a:r>
              <a:rPr lang="en-US" dirty="0"/>
              <a:t>Items without asterisk can be called for at any review level with 24 hour notice</a:t>
            </a:r>
          </a:p>
          <a:p>
            <a:r>
              <a:rPr lang="en-US" dirty="0"/>
              <a:t>Newest items first</a:t>
            </a:r>
          </a:p>
          <a:p>
            <a:pPr marL="0" indent="0">
              <a:buNone/>
            </a:pPr>
            <a:endParaRPr lang="en-US" dirty="0"/>
          </a:p>
        </p:txBody>
      </p:sp>
    </p:spTree>
    <p:extLst>
      <p:ext uri="{BB962C8B-B14F-4D97-AF65-F5344CB8AC3E}">
        <p14:creationId xmlns:p14="http://schemas.microsoft.com/office/powerpoint/2010/main" val="2127858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Resume/Curriculum Vitae</a:t>
            </a:r>
          </a:p>
        </p:txBody>
      </p:sp>
      <p:sp>
        <p:nvSpPr>
          <p:cNvPr id="3" name="Content Placeholder 2"/>
          <p:cNvSpPr>
            <a:spLocks noGrp="1"/>
          </p:cNvSpPr>
          <p:nvPr>
            <p:ph idx="1"/>
          </p:nvPr>
        </p:nvSpPr>
        <p:spPr/>
        <p:txBody>
          <a:bodyPr/>
          <a:lstStyle/>
          <a:p>
            <a:r>
              <a:rPr lang="en-US" altLang="en-US" dirty="0"/>
              <a:t>Current educational and professional experience</a:t>
            </a:r>
          </a:p>
          <a:p>
            <a:r>
              <a:rPr lang="en-US" altLang="en-US" dirty="0"/>
              <a:t>Get in the habit of updating each year</a:t>
            </a:r>
          </a:p>
          <a:p>
            <a:r>
              <a:rPr lang="en-US" altLang="en-US" dirty="0"/>
              <a:t>This is important, it may be the first thing considered</a:t>
            </a:r>
          </a:p>
          <a:p>
            <a:endParaRPr lang="en-US" dirty="0"/>
          </a:p>
        </p:txBody>
      </p:sp>
    </p:spTree>
    <p:extLst>
      <p:ext uri="{BB962C8B-B14F-4D97-AF65-F5344CB8AC3E}">
        <p14:creationId xmlns:p14="http://schemas.microsoft.com/office/powerpoint/2010/main" val="4045889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Transmittal</a:t>
            </a:r>
          </a:p>
        </p:txBody>
      </p:sp>
      <p:sp>
        <p:nvSpPr>
          <p:cNvPr id="3" name="Content Placeholder 2"/>
          <p:cNvSpPr>
            <a:spLocks noGrp="1"/>
          </p:cNvSpPr>
          <p:nvPr>
            <p:ph idx="1"/>
          </p:nvPr>
        </p:nvSpPr>
        <p:spPr/>
        <p:txBody>
          <a:bodyPr>
            <a:normAutofit lnSpcReduction="10000"/>
          </a:bodyPr>
          <a:lstStyle/>
          <a:p>
            <a:r>
              <a:rPr lang="en-US" altLang="en-US" dirty="0"/>
              <a:t>State the action requested (retention, or tenure and/or promotion)</a:t>
            </a:r>
          </a:p>
          <a:p>
            <a:r>
              <a:rPr lang="en-US" altLang="en-US" dirty="0"/>
              <a:t>Indicate activity specified as condition of employment, i.e., doctorate</a:t>
            </a:r>
          </a:p>
          <a:p>
            <a:r>
              <a:rPr lang="en-US" altLang="en-US" dirty="0"/>
              <a:t>Summarize activities documented in file for each of four evaluation categories</a:t>
            </a:r>
          </a:p>
          <a:p>
            <a:r>
              <a:rPr lang="en-US" altLang="en-US" dirty="0"/>
              <a:t>Help guide and focus the reader</a:t>
            </a:r>
          </a:p>
          <a:p>
            <a:r>
              <a:rPr lang="en-US" altLang="en-US" dirty="0"/>
              <a:t>Include preferred pronoun (not required)</a:t>
            </a:r>
          </a:p>
          <a:p>
            <a:endParaRPr lang="en-US" dirty="0"/>
          </a:p>
        </p:txBody>
      </p:sp>
    </p:spTree>
    <p:extLst>
      <p:ext uri="{BB962C8B-B14F-4D97-AF65-F5344CB8AC3E}">
        <p14:creationId xmlns:p14="http://schemas.microsoft.com/office/powerpoint/2010/main" val="934359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Overview </a:t>
            </a:r>
          </a:p>
          <a:p>
            <a:r>
              <a:rPr lang="en-US" dirty="0"/>
              <a:t>PAF and WPAF</a:t>
            </a:r>
          </a:p>
          <a:p>
            <a:r>
              <a:rPr lang="en-US" dirty="0"/>
              <a:t>Early Tenure and/or Promotion</a:t>
            </a:r>
          </a:p>
          <a:p>
            <a:r>
              <a:rPr lang="en-US" dirty="0"/>
              <a:t>Secondary Committee </a:t>
            </a:r>
          </a:p>
          <a:p>
            <a:r>
              <a:rPr lang="en-US" dirty="0"/>
              <a:t>Dean’s Review</a:t>
            </a:r>
          </a:p>
          <a:p>
            <a:r>
              <a:rPr lang="en-US" dirty="0"/>
              <a:t>Tips</a:t>
            </a:r>
          </a:p>
          <a:p>
            <a:r>
              <a:rPr lang="en-US" dirty="0"/>
              <a:t>Quality v Quantity</a:t>
            </a:r>
          </a:p>
        </p:txBody>
      </p:sp>
    </p:spTree>
    <p:extLst>
      <p:ext uri="{BB962C8B-B14F-4D97-AF65-F5344CB8AC3E}">
        <p14:creationId xmlns:p14="http://schemas.microsoft.com/office/powerpoint/2010/main" val="2800347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WPAF Closure</a:t>
            </a:r>
          </a:p>
        </p:txBody>
      </p:sp>
      <p:sp>
        <p:nvSpPr>
          <p:cNvPr id="3" name="Content Placeholder 2"/>
          <p:cNvSpPr>
            <a:spLocks noGrp="1"/>
          </p:cNvSpPr>
          <p:nvPr>
            <p:ph idx="1"/>
          </p:nvPr>
        </p:nvSpPr>
        <p:spPr/>
        <p:txBody>
          <a:bodyPr>
            <a:normAutofit/>
          </a:bodyPr>
          <a:lstStyle/>
          <a:p>
            <a:r>
              <a:rPr lang="en-US" altLang="en-US" dirty="0"/>
              <a:t>Must verify file contents and close WPAF by signing verification form</a:t>
            </a:r>
          </a:p>
          <a:p>
            <a:pPr lvl="1"/>
            <a:r>
              <a:rPr lang="en-US" altLang="en-US" dirty="0"/>
              <a:t>After this, no other items may be added or removed from the WPAF, Dean’s Office inserts Secondary and Dean Reviews</a:t>
            </a:r>
          </a:p>
          <a:p>
            <a:pPr lvl="1"/>
            <a:r>
              <a:rPr lang="en-US" altLang="en-US" dirty="0"/>
              <a:t>Once closed, submitted to Primary Committee for review</a:t>
            </a:r>
          </a:p>
          <a:p>
            <a:endParaRPr lang="en-US" dirty="0"/>
          </a:p>
        </p:txBody>
      </p:sp>
    </p:spTree>
    <p:extLst>
      <p:ext uri="{BB962C8B-B14F-4D97-AF65-F5344CB8AC3E}">
        <p14:creationId xmlns:p14="http://schemas.microsoft.com/office/powerpoint/2010/main" val="921493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Department Chair</a:t>
            </a:r>
          </a:p>
        </p:txBody>
      </p:sp>
      <p:sp>
        <p:nvSpPr>
          <p:cNvPr id="3" name="Content Placeholder 2"/>
          <p:cNvSpPr>
            <a:spLocks noGrp="1"/>
          </p:cNvSpPr>
          <p:nvPr>
            <p:ph idx="1"/>
          </p:nvPr>
        </p:nvSpPr>
        <p:spPr/>
        <p:txBody>
          <a:bodyPr/>
          <a:lstStyle/>
          <a:p>
            <a:r>
              <a:rPr lang="en-US" dirty="0"/>
              <a:t>Per University Policy:</a:t>
            </a:r>
          </a:p>
          <a:p>
            <a:pPr lvl="1"/>
            <a:r>
              <a:rPr lang="en-US"/>
              <a:t>“…Supervise </a:t>
            </a:r>
            <a:r>
              <a:rPr lang="en-US" dirty="0"/>
              <a:t>the evaluation of department faculty and staff as required by departmental </a:t>
            </a:r>
            <a:r>
              <a:rPr lang="en-US"/>
              <a:t>personnel procedures.”</a:t>
            </a:r>
            <a:endParaRPr lang="en-US" dirty="0"/>
          </a:p>
        </p:txBody>
      </p:sp>
    </p:spTree>
    <p:extLst>
      <p:ext uri="{BB962C8B-B14F-4D97-AF65-F5344CB8AC3E}">
        <p14:creationId xmlns:p14="http://schemas.microsoft.com/office/powerpoint/2010/main" val="1058332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Promotion</a:t>
            </a:r>
          </a:p>
        </p:txBody>
      </p:sp>
      <p:sp>
        <p:nvSpPr>
          <p:cNvPr id="3" name="Content Placeholder 2"/>
          <p:cNvSpPr>
            <a:spLocks noGrp="1"/>
          </p:cNvSpPr>
          <p:nvPr>
            <p:ph idx="1"/>
          </p:nvPr>
        </p:nvSpPr>
        <p:spPr/>
        <p:txBody>
          <a:bodyPr/>
          <a:lstStyle/>
          <a:p>
            <a:r>
              <a:rPr lang="en-US" altLang="en-US" dirty="0"/>
              <a:t>Outstanding performance in teaching; appropriate academic preparation;  outstanding in 2 of the other 3 areas of evaluation</a:t>
            </a:r>
          </a:p>
          <a:p>
            <a:r>
              <a:rPr lang="en-US" altLang="en-US" dirty="0"/>
              <a:t>What is Outstanding?</a:t>
            </a:r>
          </a:p>
          <a:p>
            <a:endParaRPr lang="en-US" dirty="0"/>
          </a:p>
        </p:txBody>
      </p:sp>
    </p:spTree>
    <p:extLst>
      <p:ext uri="{BB962C8B-B14F-4D97-AF65-F5344CB8AC3E}">
        <p14:creationId xmlns:p14="http://schemas.microsoft.com/office/powerpoint/2010/main" val="285785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Tenure</a:t>
            </a:r>
          </a:p>
        </p:txBody>
      </p:sp>
      <p:sp>
        <p:nvSpPr>
          <p:cNvPr id="3" name="Content Placeholder 2"/>
          <p:cNvSpPr>
            <a:spLocks noGrp="1"/>
          </p:cNvSpPr>
          <p:nvPr>
            <p:ph idx="1"/>
          </p:nvPr>
        </p:nvSpPr>
        <p:spPr/>
        <p:txBody>
          <a:bodyPr>
            <a:normAutofit fontScale="92500" lnSpcReduction="10000"/>
          </a:bodyPr>
          <a:lstStyle/>
          <a:p>
            <a:r>
              <a:rPr lang="en-US" altLang="en-US" dirty="0"/>
              <a:t>Performance substantially beyond that required for tenure after normal 6-year probationary period</a:t>
            </a:r>
          </a:p>
          <a:p>
            <a:r>
              <a:rPr lang="en-US" altLang="en-US" dirty="0"/>
              <a:t>Activities bring widespread recognition to individual and university from academic community and / or general public</a:t>
            </a:r>
          </a:p>
          <a:p>
            <a:r>
              <a:rPr lang="en-US" altLang="en-US" dirty="0"/>
              <a:t>Outstanding teaching, appropriate academic preparation; outstanding in 2 of the 3 remaining criteria </a:t>
            </a:r>
          </a:p>
          <a:p>
            <a:endParaRPr lang="en-US" dirty="0"/>
          </a:p>
        </p:txBody>
      </p:sp>
    </p:spTree>
    <p:extLst>
      <p:ext uri="{BB962C8B-B14F-4D97-AF65-F5344CB8AC3E}">
        <p14:creationId xmlns:p14="http://schemas.microsoft.com/office/powerpoint/2010/main" val="123349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Secondary Committee</a:t>
            </a:r>
          </a:p>
        </p:txBody>
      </p:sp>
      <p:sp>
        <p:nvSpPr>
          <p:cNvPr id="3" name="Content Placeholder 2"/>
          <p:cNvSpPr>
            <a:spLocks noGrp="1"/>
          </p:cNvSpPr>
          <p:nvPr>
            <p:ph idx="1"/>
          </p:nvPr>
        </p:nvSpPr>
        <p:spPr/>
        <p:txBody>
          <a:bodyPr/>
          <a:lstStyle/>
          <a:p>
            <a:r>
              <a:rPr lang="en-US" dirty="0"/>
              <a:t>Ensures evidence justifies recommendation of Primary Committee</a:t>
            </a:r>
          </a:p>
          <a:p>
            <a:r>
              <a:rPr lang="en-US" dirty="0"/>
              <a:t>Ensures Primary Committee follows policies and procedures</a:t>
            </a:r>
          </a:p>
          <a:p>
            <a:r>
              <a:rPr lang="en-US" dirty="0"/>
              <a:t>Conducts independent evaluation</a:t>
            </a:r>
          </a:p>
        </p:txBody>
      </p:sp>
    </p:spTree>
    <p:extLst>
      <p:ext uri="{BB962C8B-B14F-4D97-AF65-F5344CB8AC3E}">
        <p14:creationId xmlns:p14="http://schemas.microsoft.com/office/powerpoint/2010/main" val="1263001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Secondary Committee Composition</a:t>
            </a:r>
          </a:p>
        </p:txBody>
      </p:sp>
      <p:sp>
        <p:nvSpPr>
          <p:cNvPr id="3" name="Content Placeholder 2"/>
          <p:cNvSpPr>
            <a:spLocks noGrp="1"/>
          </p:cNvSpPr>
          <p:nvPr>
            <p:ph idx="1"/>
          </p:nvPr>
        </p:nvSpPr>
        <p:spPr/>
        <p:txBody>
          <a:bodyPr>
            <a:normAutofit fontScale="92500" lnSpcReduction="20000"/>
          </a:bodyPr>
          <a:lstStyle/>
          <a:p>
            <a:r>
              <a:rPr lang="en-US" altLang="en-US" dirty="0"/>
              <a:t>One tenured Full Professor from each unit in College (Committee A or B); tenured Associate Professors may serve on Committee A</a:t>
            </a:r>
          </a:p>
          <a:p>
            <a:r>
              <a:rPr lang="en-US" altLang="en-US" dirty="0"/>
              <a:t>FERP faculty eligible if during term of service</a:t>
            </a:r>
          </a:p>
          <a:p>
            <a:r>
              <a:rPr lang="en-US" altLang="en-US" dirty="0"/>
              <a:t>Members may not serve on both Primary &amp; Secondary Committee</a:t>
            </a:r>
          </a:p>
          <a:p>
            <a:r>
              <a:rPr lang="en-US" altLang="en-US" dirty="0"/>
              <a:t>One Alternate elected from each unit</a:t>
            </a:r>
          </a:p>
          <a:p>
            <a:r>
              <a:rPr lang="en-US" altLang="en-US" dirty="0"/>
              <a:t>Alternates may not serve simultaneously on Primary &amp; Secondary Committees</a:t>
            </a:r>
          </a:p>
          <a:p>
            <a:endParaRPr lang="en-US" dirty="0"/>
          </a:p>
        </p:txBody>
      </p:sp>
    </p:spTree>
    <p:extLst>
      <p:ext uri="{BB962C8B-B14F-4D97-AF65-F5344CB8AC3E}">
        <p14:creationId xmlns:p14="http://schemas.microsoft.com/office/powerpoint/2010/main" val="1330107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Dean’s Review</a:t>
            </a:r>
          </a:p>
        </p:txBody>
      </p:sp>
      <p:sp>
        <p:nvSpPr>
          <p:cNvPr id="3" name="Content Placeholder 2"/>
          <p:cNvSpPr>
            <a:spLocks noGrp="1"/>
          </p:cNvSpPr>
          <p:nvPr>
            <p:ph idx="1"/>
          </p:nvPr>
        </p:nvSpPr>
        <p:spPr/>
        <p:txBody>
          <a:bodyPr/>
          <a:lstStyle/>
          <a:p>
            <a:r>
              <a:rPr lang="en-US" dirty="0"/>
              <a:t>Separate and independent from Primary, Chair (if applicable), and Secondary reviews</a:t>
            </a:r>
          </a:p>
          <a:p>
            <a:r>
              <a:rPr lang="en-US" dirty="0"/>
              <a:t>P4, P6, and Tenure and/or Promotion go to Provost for final decision </a:t>
            </a:r>
          </a:p>
        </p:txBody>
      </p:sp>
    </p:spTree>
    <p:extLst>
      <p:ext uri="{BB962C8B-B14F-4D97-AF65-F5344CB8AC3E}">
        <p14:creationId xmlns:p14="http://schemas.microsoft.com/office/powerpoint/2010/main" val="2342681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 Day Rebuttal Period</a:t>
            </a:r>
          </a:p>
        </p:txBody>
      </p:sp>
      <p:sp>
        <p:nvSpPr>
          <p:cNvPr id="3" name="Content Placeholder 2"/>
          <p:cNvSpPr>
            <a:spLocks noGrp="1"/>
          </p:cNvSpPr>
          <p:nvPr>
            <p:ph idx="1"/>
          </p:nvPr>
        </p:nvSpPr>
        <p:spPr/>
        <p:txBody>
          <a:bodyPr>
            <a:normAutofit fontScale="92500" lnSpcReduction="20000"/>
          </a:bodyPr>
          <a:lstStyle/>
          <a:p>
            <a:r>
              <a:rPr lang="en-US" dirty="0"/>
              <a:t>The faculty unit employee may submit a rebuttal statement or response in writing and/or request a meeting be held to discuss the recommendation within ten (10) [calendar] days following receipt of the recommendation.  A copy of the response or rebuttal statement shall accompany the Working Personnel Action File and also be sent to all previous levels of review.  This section shall not require that evaluation timelines be extended.</a:t>
            </a:r>
          </a:p>
        </p:txBody>
      </p:sp>
    </p:spTree>
    <p:extLst>
      <p:ext uri="{BB962C8B-B14F-4D97-AF65-F5344CB8AC3E}">
        <p14:creationId xmlns:p14="http://schemas.microsoft.com/office/powerpoint/2010/main" val="4241741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And now for</a:t>
            </a:r>
            <a:r>
              <a:rPr lang="is-IS" sz="4800" dirty="0"/>
              <a:t>…</a:t>
            </a:r>
            <a:endParaRPr lang="en-US" sz="4800" dirty="0"/>
          </a:p>
        </p:txBody>
      </p:sp>
      <p:sp>
        <p:nvSpPr>
          <p:cNvPr id="3" name="Subtitle 2"/>
          <p:cNvSpPr>
            <a:spLocks noGrp="1"/>
          </p:cNvSpPr>
          <p:nvPr>
            <p:ph idx="1"/>
          </p:nvPr>
        </p:nvSpPr>
        <p:spPr/>
        <p:txBody>
          <a:bodyPr/>
          <a:lstStyle/>
          <a:p>
            <a:pPr marL="0" indent="0" algn="ctr">
              <a:buNone/>
            </a:pPr>
            <a:endParaRPr lang="en-US" sz="4000" dirty="0"/>
          </a:p>
          <a:p>
            <a:pPr marL="0" indent="0" algn="ctr">
              <a:buNone/>
            </a:pPr>
            <a:r>
              <a:rPr lang="en-US" sz="4400" dirty="0"/>
              <a:t>A Discussion About </a:t>
            </a:r>
          </a:p>
          <a:p>
            <a:pPr marL="0" indent="0" algn="ctr">
              <a:buNone/>
            </a:pPr>
            <a:r>
              <a:rPr lang="en-US" sz="4400" u="sng" dirty="0"/>
              <a:t>Quality</a:t>
            </a:r>
            <a:r>
              <a:rPr lang="en-US" sz="4400" dirty="0"/>
              <a:t> vs Quantity</a:t>
            </a:r>
          </a:p>
        </p:txBody>
      </p:sp>
    </p:spTree>
    <p:extLst>
      <p:ext uri="{BB962C8B-B14F-4D97-AF65-F5344CB8AC3E}">
        <p14:creationId xmlns:p14="http://schemas.microsoft.com/office/powerpoint/2010/main" val="822251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Quantity</a:t>
            </a:r>
          </a:p>
        </p:txBody>
      </p:sp>
      <p:sp>
        <p:nvSpPr>
          <p:cNvPr id="3" name="Content Placeholder 2"/>
          <p:cNvSpPr>
            <a:spLocks noGrp="1"/>
          </p:cNvSpPr>
          <p:nvPr>
            <p:ph idx="1"/>
          </p:nvPr>
        </p:nvSpPr>
        <p:spPr/>
        <p:txBody>
          <a:bodyPr>
            <a:normAutofit fontScale="92500" lnSpcReduction="10000"/>
          </a:bodyPr>
          <a:lstStyle/>
          <a:p>
            <a:r>
              <a:rPr lang="en-US" dirty="0"/>
              <a:t>Just enough to make your case, not an ounce more</a:t>
            </a:r>
            <a:r>
              <a:rPr lang="is-IS" dirty="0"/>
              <a:t>…</a:t>
            </a:r>
            <a:endParaRPr lang="en-US" dirty="0"/>
          </a:p>
          <a:p>
            <a:r>
              <a:rPr lang="en-US" i="1" dirty="0"/>
              <a:t>Anything</a:t>
            </a:r>
            <a:r>
              <a:rPr lang="en-US" dirty="0"/>
              <a:t> you list in your index as an accomplishment or as evidence of your excellence can be requested for review. </a:t>
            </a:r>
          </a:p>
          <a:p>
            <a:r>
              <a:rPr lang="en-US" dirty="0"/>
              <a:t>Therefore, </a:t>
            </a:r>
            <a:r>
              <a:rPr lang="en-US" i="1" dirty="0"/>
              <a:t>not</a:t>
            </a:r>
            <a:r>
              <a:rPr lang="en-US" dirty="0"/>
              <a:t> everything needs to be included, just the best of it.</a:t>
            </a:r>
          </a:p>
          <a:p>
            <a:r>
              <a:rPr lang="en-US" dirty="0"/>
              <a:t>Consider including no more than one piece of evidence for each achievement. </a:t>
            </a:r>
          </a:p>
          <a:p>
            <a:pPr marL="0" indent="0">
              <a:buNone/>
            </a:pPr>
            <a:endParaRPr lang="en-US" dirty="0"/>
          </a:p>
        </p:txBody>
      </p:sp>
    </p:spTree>
    <p:extLst>
      <p:ext uri="{BB962C8B-B14F-4D97-AF65-F5344CB8AC3E}">
        <p14:creationId xmlns:p14="http://schemas.microsoft.com/office/powerpoint/2010/main" val="2654658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Retention, Tenure and Promotion (ARTP) Policies</a:t>
            </a:r>
            <a:endParaRPr lang="en-US" dirty="0"/>
          </a:p>
        </p:txBody>
      </p:sp>
      <p:pic>
        <p:nvPicPr>
          <p:cNvPr id="5" name="Content Placeholder 4"/>
          <p:cNvPicPr>
            <a:picLocks noGrp="1" noChangeAspect="1"/>
          </p:cNvPicPr>
          <p:nvPr>
            <p:ph idx="1"/>
          </p:nvPr>
        </p:nvPicPr>
        <p:blipFill>
          <a:blip r:embed="rId2"/>
          <a:stretch>
            <a:fillRect/>
          </a:stretch>
        </p:blipFill>
        <p:spPr>
          <a:xfrm>
            <a:off x="5405289" y="1877073"/>
            <a:ext cx="2383743" cy="1091279"/>
          </a:xfrm>
          <a:prstGeom prst="rect">
            <a:avLst/>
          </a:prstGeom>
        </p:spPr>
      </p:pic>
      <p:sp>
        <p:nvSpPr>
          <p:cNvPr id="4" name="Rectangle 21"/>
          <p:cNvSpPr>
            <a:spLocks noChangeArrowheads="1"/>
          </p:cNvSpPr>
          <p:nvPr/>
        </p:nvSpPr>
        <p:spPr bwMode="auto">
          <a:xfrm>
            <a:off x="1058008" y="1872592"/>
            <a:ext cx="2362200" cy="10668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rial" charset="0"/>
              <a:ea typeface="+mn-ea"/>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Memorandum of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Understanding (MOU)</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For Unit 3 Faculty</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rial" charset="0"/>
              <a:ea typeface="+mn-ea"/>
              <a:cs typeface="+mn-cs"/>
            </a:endParaRPr>
          </a:p>
        </p:txBody>
      </p:sp>
      <p:sp>
        <p:nvSpPr>
          <p:cNvPr id="6" name="Line 24"/>
          <p:cNvSpPr>
            <a:spLocks noChangeShapeType="1"/>
          </p:cNvSpPr>
          <p:nvPr/>
        </p:nvSpPr>
        <p:spPr bwMode="auto">
          <a:xfrm>
            <a:off x="1582615" y="2968352"/>
            <a:ext cx="0" cy="1066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25"/>
          <p:cNvSpPr>
            <a:spLocks noChangeShapeType="1"/>
          </p:cNvSpPr>
          <p:nvPr/>
        </p:nvSpPr>
        <p:spPr bwMode="auto">
          <a:xfrm>
            <a:off x="1582615" y="4026877"/>
            <a:ext cx="914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Rectangle 23"/>
          <p:cNvSpPr>
            <a:spLocks noChangeArrowheads="1"/>
          </p:cNvSpPr>
          <p:nvPr/>
        </p:nvSpPr>
        <p:spPr bwMode="auto">
          <a:xfrm>
            <a:off x="2497015" y="3313666"/>
            <a:ext cx="4038600" cy="7620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Sacramento State ARTP Policy</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Presidential Memorandum FSA 00-11</a:t>
            </a:r>
          </a:p>
        </p:txBody>
      </p:sp>
      <p:sp>
        <p:nvSpPr>
          <p:cNvPr id="17" name="Line 28"/>
          <p:cNvSpPr>
            <a:spLocks noChangeShapeType="1"/>
          </p:cNvSpPr>
          <p:nvPr/>
        </p:nvSpPr>
        <p:spPr bwMode="auto">
          <a:xfrm>
            <a:off x="7450014" y="2960077"/>
            <a:ext cx="0" cy="1066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30"/>
          <p:cNvSpPr>
            <a:spLocks noChangeShapeType="1"/>
          </p:cNvSpPr>
          <p:nvPr/>
        </p:nvSpPr>
        <p:spPr bwMode="auto">
          <a:xfrm flipH="1">
            <a:off x="6535614" y="4026877"/>
            <a:ext cx="914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Rectangle 31"/>
          <p:cNvSpPr>
            <a:spLocks noChangeArrowheads="1"/>
          </p:cNvSpPr>
          <p:nvPr/>
        </p:nvSpPr>
        <p:spPr bwMode="auto">
          <a:xfrm>
            <a:off x="3033346" y="4420980"/>
            <a:ext cx="2971800" cy="7620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College ARTP Policy</a:t>
            </a:r>
          </a:p>
        </p:txBody>
      </p:sp>
      <p:sp>
        <p:nvSpPr>
          <p:cNvPr id="20" name="Rectangle 33"/>
          <p:cNvSpPr>
            <a:spLocks noChangeArrowheads="1"/>
          </p:cNvSpPr>
          <p:nvPr/>
        </p:nvSpPr>
        <p:spPr bwMode="auto">
          <a:xfrm>
            <a:off x="3276600" y="5528294"/>
            <a:ext cx="2590800" cy="6858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Department ARTP Policy</a:t>
            </a:r>
          </a:p>
        </p:txBody>
      </p:sp>
      <p:sp>
        <p:nvSpPr>
          <p:cNvPr id="21" name="Line 32"/>
          <p:cNvSpPr>
            <a:spLocks noChangeShapeType="1"/>
          </p:cNvSpPr>
          <p:nvPr/>
        </p:nvSpPr>
        <p:spPr bwMode="auto">
          <a:xfrm>
            <a:off x="4598377" y="4075666"/>
            <a:ext cx="8792" cy="34531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34"/>
          <p:cNvSpPr>
            <a:spLocks noChangeShapeType="1"/>
          </p:cNvSpPr>
          <p:nvPr/>
        </p:nvSpPr>
        <p:spPr bwMode="auto">
          <a:xfrm flipH="1">
            <a:off x="4607169" y="5181599"/>
            <a:ext cx="0" cy="34669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250451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a:t>
            </a:r>
          </a:p>
        </p:txBody>
      </p:sp>
      <p:sp>
        <p:nvSpPr>
          <p:cNvPr id="3" name="Content Placeholder 2"/>
          <p:cNvSpPr>
            <a:spLocks noGrp="1"/>
          </p:cNvSpPr>
          <p:nvPr>
            <p:ph idx="1"/>
          </p:nvPr>
        </p:nvSpPr>
        <p:spPr/>
        <p:txBody>
          <a:bodyPr>
            <a:normAutofit lnSpcReduction="10000"/>
          </a:bodyPr>
          <a:lstStyle/>
          <a:p>
            <a:r>
              <a:rPr lang="en-US" dirty="0"/>
              <a:t>Always a challenge</a:t>
            </a:r>
            <a:r>
              <a:rPr lang="is-IS" dirty="0"/>
              <a:t>…</a:t>
            </a:r>
            <a:endParaRPr lang="en-US" dirty="0"/>
          </a:p>
          <a:p>
            <a:r>
              <a:rPr lang="en-US" dirty="0"/>
              <a:t>Demonstrated achievement in teaching, scholarship/creative activity, and service.</a:t>
            </a:r>
          </a:p>
          <a:p>
            <a:r>
              <a:rPr lang="en-US" dirty="0"/>
              <a:t>Grounded in academic and disciplinary standards.</a:t>
            </a:r>
          </a:p>
          <a:p>
            <a:r>
              <a:rPr lang="en-US" dirty="0"/>
              <a:t>Know your discipline and how it is evolving.</a:t>
            </a:r>
          </a:p>
          <a:p>
            <a:r>
              <a:rPr lang="en-US" dirty="0"/>
              <a:t>Talk with your chair, colleagues, deans, mentors.</a:t>
            </a:r>
          </a:p>
        </p:txBody>
      </p:sp>
    </p:spTree>
    <p:extLst>
      <p:ext uri="{BB962C8B-B14F-4D97-AF65-F5344CB8AC3E}">
        <p14:creationId xmlns:p14="http://schemas.microsoft.com/office/powerpoint/2010/main" val="2158418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a:t>
            </a:r>
          </a:p>
        </p:txBody>
      </p:sp>
      <p:sp>
        <p:nvSpPr>
          <p:cNvPr id="3" name="Content Placeholder 2"/>
          <p:cNvSpPr>
            <a:spLocks noGrp="1"/>
          </p:cNvSpPr>
          <p:nvPr>
            <p:ph idx="1"/>
          </p:nvPr>
        </p:nvSpPr>
        <p:spPr/>
        <p:txBody>
          <a:bodyPr/>
          <a:lstStyle/>
          <a:p>
            <a:r>
              <a:rPr lang="en-US" altLang="en-US" dirty="0"/>
              <a:t>Don’t vary order for presentation of material</a:t>
            </a:r>
          </a:p>
          <a:p>
            <a:r>
              <a:rPr lang="en-US" altLang="en-US" dirty="0"/>
              <a:t>Clearly label each evaluation category </a:t>
            </a:r>
          </a:p>
          <a:p>
            <a:r>
              <a:rPr lang="en-US" altLang="en-US" dirty="0"/>
              <a:t>Label each item so relevance is apparent</a:t>
            </a:r>
          </a:p>
          <a:p>
            <a:r>
              <a:rPr lang="en-US" altLang="en-US" dirty="0"/>
              <a:t>Items can only be used in a single category, however, some items cross categories </a:t>
            </a:r>
          </a:p>
          <a:p>
            <a:r>
              <a:rPr lang="en-US" altLang="en-US" dirty="0"/>
              <a:t>Use “mini” letter of transmittal and index</a:t>
            </a:r>
          </a:p>
        </p:txBody>
      </p:sp>
    </p:spTree>
    <p:extLst>
      <p:ext uri="{BB962C8B-B14F-4D97-AF65-F5344CB8AC3E}">
        <p14:creationId xmlns:p14="http://schemas.microsoft.com/office/powerpoint/2010/main" val="674971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a:t>
            </a:r>
          </a:p>
        </p:txBody>
      </p:sp>
      <p:sp>
        <p:nvSpPr>
          <p:cNvPr id="3" name="Content Placeholder 2"/>
          <p:cNvSpPr>
            <a:spLocks noGrp="1"/>
          </p:cNvSpPr>
          <p:nvPr>
            <p:ph idx="1"/>
          </p:nvPr>
        </p:nvSpPr>
        <p:spPr/>
        <p:txBody>
          <a:bodyPr/>
          <a:lstStyle/>
          <a:p>
            <a:r>
              <a:rPr lang="en-US" altLang="en-US" dirty="0"/>
              <a:t>Make file organized and easy to follow</a:t>
            </a:r>
          </a:p>
          <a:p>
            <a:r>
              <a:rPr lang="en-US" altLang="en-US" dirty="0"/>
              <a:t>Carefully choose what to include, if you included it, you want it to be considered</a:t>
            </a:r>
          </a:p>
          <a:p>
            <a:r>
              <a:rPr lang="en-US" altLang="en-US" dirty="0"/>
              <a:t>Put most recent items first</a:t>
            </a:r>
          </a:p>
          <a:p>
            <a:r>
              <a:rPr lang="en-US" altLang="en-US" dirty="0"/>
              <a:t>Read and respond to previous reviews</a:t>
            </a:r>
          </a:p>
          <a:p>
            <a:r>
              <a:rPr lang="en-US" altLang="en-US"/>
              <a:t>If no teaching assignment, memo from supervisor indicating work done</a:t>
            </a:r>
          </a:p>
          <a:p>
            <a:endParaRPr lang="en-US" dirty="0"/>
          </a:p>
        </p:txBody>
      </p:sp>
    </p:spTree>
    <p:extLst>
      <p:ext uri="{BB962C8B-B14F-4D97-AF65-F5344CB8AC3E}">
        <p14:creationId xmlns:p14="http://schemas.microsoft.com/office/powerpoint/2010/main" val="26741756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E6D0F-919B-00BF-EFF3-5E8DEB0ED488}"/>
              </a:ext>
            </a:extLst>
          </p:cNvPr>
          <p:cNvSpPr>
            <a:spLocks noGrp="1"/>
          </p:cNvSpPr>
          <p:nvPr>
            <p:ph type="title"/>
          </p:nvPr>
        </p:nvSpPr>
        <p:spPr/>
        <p:txBody>
          <a:bodyPr/>
          <a:lstStyle/>
          <a:p>
            <a:r>
              <a:rPr lang="en-US" dirty="0"/>
              <a:t>Deadlines</a:t>
            </a:r>
          </a:p>
        </p:txBody>
      </p:sp>
      <p:pic>
        <p:nvPicPr>
          <p:cNvPr id="6" name="Picture 5">
            <a:extLst>
              <a:ext uri="{FF2B5EF4-FFF2-40B4-BE49-F238E27FC236}">
                <a16:creationId xmlns:a16="http://schemas.microsoft.com/office/drawing/2014/main" id="{63534338-9EAB-46CA-6B5E-4A26C3D29835}"/>
              </a:ext>
            </a:extLst>
          </p:cNvPr>
          <p:cNvPicPr>
            <a:picLocks noChangeAspect="1"/>
          </p:cNvPicPr>
          <p:nvPr/>
        </p:nvPicPr>
        <p:blipFill>
          <a:blip r:embed="rId2"/>
          <a:stretch>
            <a:fillRect/>
          </a:stretch>
        </p:blipFill>
        <p:spPr>
          <a:xfrm>
            <a:off x="1429582" y="1411202"/>
            <a:ext cx="6284836" cy="4035595"/>
          </a:xfrm>
          <a:prstGeom prst="rect">
            <a:avLst/>
          </a:prstGeom>
        </p:spPr>
      </p:pic>
      <p:sp>
        <p:nvSpPr>
          <p:cNvPr id="7" name="Oval 6">
            <a:extLst>
              <a:ext uri="{FF2B5EF4-FFF2-40B4-BE49-F238E27FC236}">
                <a16:creationId xmlns:a16="http://schemas.microsoft.com/office/drawing/2014/main" id="{26BD8796-E424-BCB4-A1C1-6A8F802BEB33}"/>
              </a:ext>
            </a:extLst>
          </p:cNvPr>
          <p:cNvSpPr/>
          <p:nvPr/>
        </p:nvSpPr>
        <p:spPr>
          <a:xfrm>
            <a:off x="3851753" y="1590806"/>
            <a:ext cx="814192" cy="2974932"/>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62667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a:t>
            </a:r>
          </a:p>
        </p:txBody>
      </p:sp>
      <p:sp>
        <p:nvSpPr>
          <p:cNvPr id="3" name="Content Placeholder 2"/>
          <p:cNvSpPr>
            <a:spLocks noGrp="1"/>
          </p:cNvSpPr>
          <p:nvPr>
            <p:ph idx="1"/>
          </p:nvPr>
        </p:nvSpPr>
        <p:spPr/>
        <p:txBody>
          <a:bodyPr>
            <a:normAutofit/>
          </a:bodyPr>
          <a:lstStyle/>
          <a:p>
            <a:pPr marL="0" indent="0">
              <a:buNone/>
            </a:pPr>
            <a:r>
              <a:rPr lang="en-US" dirty="0"/>
              <a:t>Dean Maguire</a:t>
            </a:r>
          </a:p>
          <a:p>
            <a:pPr marL="0" indent="0">
              <a:buNone/>
            </a:pPr>
            <a:r>
              <a:rPr lang="en-US" dirty="0">
                <a:hlinkClick r:id="rId2"/>
              </a:rPr>
              <a:t>maguirem@csus.edu</a:t>
            </a:r>
            <a:r>
              <a:rPr lang="en-US" dirty="0"/>
              <a:t> </a:t>
            </a:r>
          </a:p>
          <a:p>
            <a:pPr marL="0" indent="0">
              <a:buNone/>
            </a:pPr>
            <a:endParaRPr lang="en-US" dirty="0"/>
          </a:p>
          <a:p>
            <a:pPr marL="0" indent="0">
              <a:buNone/>
            </a:pPr>
            <a:r>
              <a:rPr lang="en-US" dirty="0"/>
              <a:t>Heather Crummett, Budget Analyst</a:t>
            </a:r>
          </a:p>
          <a:p>
            <a:pPr marL="0" indent="0">
              <a:buNone/>
            </a:pPr>
            <a:r>
              <a:rPr lang="en-US" dirty="0">
                <a:hlinkClick r:id="rId3"/>
              </a:rPr>
              <a:t>crummetth@csus.edu</a:t>
            </a:r>
            <a:r>
              <a:rPr lang="en-US" dirty="0"/>
              <a:t> </a:t>
            </a:r>
          </a:p>
          <a:p>
            <a:pPr marL="0" indent="0">
              <a:buNone/>
            </a:pPr>
            <a:endParaRPr lang="en-US" dirty="0"/>
          </a:p>
        </p:txBody>
      </p:sp>
    </p:spTree>
    <p:extLst>
      <p:ext uri="{BB962C8B-B14F-4D97-AF65-F5344CB8AC3E}">
        <p14:creationId xmlns:p14="http://schemas.microsoft.com/office/powerpoint/2010/main" val="2811308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US" dirty="0"/>
              <a:t>Questions?</a:t>
            </a:r>
          </a:p>
        </p:txBody>
      </p:sp>
    </p:spTree>
    <p:extLst>
      <p:ext uri="{BB962C8B-B14F-4D97-AF65-F5344CB8AC3E}">
        <p14:creationId xmlns:p14="http://schemas.microsoft.com/office/powerpoint/2010/main" val="3778959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Retention Tenure Promotion (RTP) Flow Process</a:t>
            </a:r>
            <a:endParaRPr lang="en-US" dirty="0"/>
          </a:p>
        </p:txBody>
      </p:sp>
      <p:sp>
        <p:nvSpPr>
          <p:cNvPr id="4" name="Rectangle 5"/>
          <p:cNvSpPr>
            <a:spLocks noChangeArrowheads="1"/>
          </p:cNvSpPr>
          <p:nvPr/>
        </p:nvSpPr>
        <p:spPr bwMode="auto">
          <a:xfrm>
            <a:off x="873369" y="1740877"/>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Primary Level Review</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Department Committee</a:t>
            </a:r>
          </a:p>
        </p:txBody>
      </p:sp>
      <p:sp>
        <p:nvSpPr>
          <p:cNvPr id="5" name="Rectangle 26"/>
          <p:cNvSpPr>
            <a:spLocks noChangeArrowheads="1"/>
          </p:cNvSpPr>
          <p:nvPr/>
        </p:nvSpPr>
        <p:spPr bwMode="auto">
          <a:xfrm>
            <a:off x="4164623" y="1740877"/>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lvl1pPr eaLnBrk="0" hangingPunct="0">
              <a:defRPr sz="2400">
                <a:solidFill>
                  <a:schemeClr val="tx1"/>
                </a:solidFill>
                <a:latin typeface="Verdana" pitchFamily="34" charset="0"/>
                <a:ea typeface="MS PGothic" pitchFamily="34" charset="-128"/>
              </a:defRPr>
            </a:lvl1pPr>
            <a:lvl2pPr marL="742950" indent="-285750" eaLnBrk="0" hangingPunct="0">
              <a:defRPr sz="2400">
                <a:solidFill>
                  <a:schemeClr val="tx1"/>
                </a:solidFill>
                <a:latin typeface="Verdana" pitchFamily="34" charset="0"/>
                <a:ea typeface="MS PGothic" pitchFamily="34" charset="-128"/>
              </a:defRPr>
            </a:lvl2pPr>
            <a:lvl3pPr marL="1143000" indent="-228600" eaLnBrk="0" hangingPunct="0">
              <a:defRPr sz="2400">
                <a:solidFill>
                  <a:schemeClr val="tx1"/>
                </a:solidFill>
                <a:latin typeface="Verdana" pitchFamily="34" charset="0"/>
                <a:ea typeface="MS PGothic" pitchFamily="34" charset="-128"/>
              </a:defRPr>
            </a:lvl3pPr>
            <a:lvl4pPr marL="1600200" indent="-228600" eaLnBrk="0" hangingPunct="0">
              <a:defRPr sz="2400">
                <a:solidFill>
                  <a:schemeClr val="tx1"/>
                </a:solidFill>
                <a:latin typeface="Verdana" pitchFamily="34" charset="0"/>
                <a:ea typeface="MS PGothic" pitchFamily="34" charset="-128"/>
              </a:defRPr>
            </a:lvl4pPr>
            <a:lvl5pPr marL="2057400" indent="-228600" eaLnBrk="0" hangingPunct="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Independent Department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Chair’</a:t>
            </a:r>
            <a:r>
              <a:rPr kumimoji="0" lang="en-US" altLang="ja-JP"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s </a:t>
            </a:r>
            <a:r>
              <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Review</a:t>
            </a:r>
          </a:p>
        </p:txBody>
      </p:sp>
      <p:sp>
        <p:nvSpPr>
          <p:cNvPr id="6" name="Rectangle 10"/>
          <p:cNvSpPr>
            <a:spLocks noChangeArrowheads="1"/>
          </p:cNvSpPr>
          <p:nvPr/>
        </p:nvSpPr>
        <p:spPr bwMode="auto">
          <a:xfrm>
            <a:off x="873369" y="2687515"/>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Secondary Level Review</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College Committee</a:t>
            </a:r>
          </a:p>
        </p:txBody>
      </p:sp>
      <p:sp>
        <p:nvSpPr>
          <p:cNvPr id="7" name="Rectangle 11"/>
          <p:cNvSpPr>
            <a:spLocks noChangeArrowheads="1"/>
          </p:cNvSpPr>
          <p:nvPr/>
        </p:nvSpPr>
        <p:spPr bwMode="auto">
          <a:xfrm>
            <a:off x="873369" y="3634153"/>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lvl1pPr eaLnBrk="0" hangingPunct="0">
              <a:defRPr sz="2400">
                <a:solidFill>
                  <a:schemeClr val="tx1"/>
                </a:solidFill>
                <a:latin typeface="Verdana" pitchFamily="34" charset="0"/>
                <a:ea typeface="MS PGothic" pitchFamily="34" charset="-128"/>
              </a:defRPr>
            </a:lvl1pPr>
            <a:lvl2pPr marL="742950" indent="-285750" eaLnBrk="0" hangingPunct="0">
              <a:defRPr sz="2400">
                <a:solidFill>
                  <a:schemeClr val="tx1"/>
                </a:solidFill>
                <a:latin typeface="Verdana" pitchFamily="34" charset="0"/>
                <a:ea typeface="MS PGothic" pitchFamily="34" charset="-128"/>
              </a:defRPr>
            </a:lvl2pPr>
            <a:lvl3pPr marL="1143000" indent="-228600" eaLnBrk="0" hangingPunct="0">
              <a:defRPr sz="2400">
                <a:solidFill>
                  <a:schemeClr val="tx1"/>
                </a:solidFill>
                <a:latin typeface="Verdana" pitchFamily="34" charset="0"/>
                <a:ea typeface="MS PGothic" pitchFamily="34" charset="-128"/>
              </a:defRPr>
            </a:lvl3pPr>
            <a:lvl4pPr marL="1600200" indent="-228600" eaLnBrk="0" hangingPunct="0">
              <a:defRPr sz="2400">
                <a:solidFill>
                  <a:schemeClr val="tx1"/>
                </a:solidFill>
                <a:latin typeface="Verdana" pitchFamily="34" charset="0"/>
                <a:ea typeface="MS PGothic" pitchFamily="34" charset="-128"/>
              </a:defRPr>
            </a:lvl4pPr>
            <a:lvl5pPr marL="2057400" indent="-228600" eaLnBrk="0" hangingPunct="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Dean’</a:t>
            </a:r>
            <a:r>
              <a:rPr kumimoji="0" lang="en-US" altLang="ja-JP"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s Review</a:t>
            </a:r>
            <a:endPar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endParaRPr>
          </a:p>
        </p:txBody>
      </p:sp>
      <p:sp>
        <p:nvSpPr>
          <p:cNvPr id="8" name="Rectangle 12"/>
          <p:cNvSpPr>
            <a:spLocks noChangeArrowheads="1"/>
          </p:cNvSpPr>
          <p:nvPr/>
        </p:nvSpPr>
        <p:spPr bwMode="auto">
          <a:xfrm>
            <a:off x="873369" y="4580791"/>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Provost &amp; Vice President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Academic Affairs</a:t>
            </a:r>
          </a:p>
        </p:txBody>
      </p:sp>
      <p:sp>
        <p:nvSpPr>
          <p:cNvPr id="9" name="Rectangle 13"/>
          <p:cNvSpPr>
            <a:spLocks noChangeArrowheads="1"/>
          </p:cNvSpPr>
          <p:nvPr/>
        </p:nvSpPr>
        <p:spPr bwMode="auto">
          <a:xfrm>
            <a:off x="873369" y="5527429"/>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Faculty Member</a:t>
            </a:r>
          </a:p>
        </p:txBody>
      </p:sp>
      <p:sp>
        <p:nvSpPr>
          <p:cNvPr id="10" name="Text Box 32"/>
          <p:cNvSpPr txBox="1">
            <a:spLocks noChangeArrowheads="1"/>
          </p:cNvSpPr>
          <p:nvPr/>
        </p:nvSpPr>
        <p:spPr bwMode="auto">
          <a:xfrm>
            <a:off x="2749061" y="2320559"/>
            <a:ext cx="1174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Recommendation</a:t>
            </a:r>
          </a:p>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Forwarded</a:t>
            </a:r>
          </a:p>
        </p:txBody>
      </p:sp>
      <p:sp>
        <p:nvSpPr>
          <p:cNvPr id="12" name="Text Box 32"/>
          <p:cNvSpPr txBox="1">
            <a:spLocks noChangeArrowheads="1"/>
          </p:cNvSpPr>
          <p:nvPr/>
        </p:nvSpPr>
        <p:spPr bwMode="auto">
          <a:xfrm>
            <a:off x="2753212" y="3257318"/>
            <a:ext cx="1174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Recommendation</a:t>
            </a:r>
          </a:p>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Forwarded</a:t>
            </a:r>
          </a:p>
        </p:txBody>
      </p:sp>
      <p:sp>
        <p:nvSpPr>
          <p:cNvPr id="13" name="Text Box 32"/>
          <p:cNvSpPr txBox="1">
            <a:spLocks noChangeArrowheads="1"/>
          </p:cNvSpPr>
          <p:nvPr/>
        </p:nvSpPr>
        <p:spPr bwMode="auto">
          <a:xfrm>
            <a:off x="2753212" y="4208895"/>
            <a:ext cx="1174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Recommendation</a:t>
            </a:r>
          </a:p>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Forwarded</a:t>
            </a:r>
          </a:p>
        </p:txBody>
      </p:sp>
      <p:sp>
        <p:nvSpPr>
          <p:cNvPr id="14" name="Text Box 32"/>
          <p:cNvSpPr txBox="1">
            <a:spLocks noChangeArrowheads="1"/>
          </p:cNvSpPr>
          <p:nvPr/>
        </p:nvSpPr>
        <p:spPr bwMode="auto">
          <a:xfrm>
            <a:off x="2749061" y="5160472"/>
            <a:ext cx="7954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Decision</a:t>
            </a:r>
          </a:p>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Forwarded</a:t>
            </a:r>
          </a:p>
        </p:txBody>
      </p:sp>
      <p:sp>
        <p:nvSpPr>
          <p:cNvPr id="20" name="Line 19"/>
          <p:cNvSpPr>
            <a:spLocks noChangeShapeType="1"/>
          </p:cNvSpPr>
          <p:nvPr/>
        </p:nvSpPr>
        <p:spPr bwMode="auto">
          <a:xfrm>
            <a:off x="1975338" y="4243753"/>
            <a:ext cx="0" cy="337038"/>
          </a:xfrm>
          <a:prstGeom prst="line">
            <a:avLst/>
          </a:prstGeom>
          <a:noFill/>
          <a:ln w="38100">
            <a:solidFill>
              <a:sysClr val="windowText" lastClr="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Verdana" panose="020B0604030504040204" pitchFamily="34" charset="0"/>
              <a:ea typeface="MS PGothic" panose="020B0600070205080204" pitchFamily="34" charset="-128"/>
            </a:endParaRPr>
          </a:p>
        </p:txBody>
      </p:sp>
      <p:sp>
        <p:nvSpPr>
          <p:cNvPr id="21" name="Line 19"/>
          <p:cNvSpPr>
            <a:spLocks noChangeShapeType="1"/>
          </p:cNvSpPr>
          <p:nvPr/>
        </p:nvSpPr>
        <p:spPr bwMode="auto">
          <a:xfrm>
            <a:off x="1975338" y="5190391"/>
            <a:ext cx="0" cy="340273"/>
          </a:xfrm>
          <a:prstGeom prst="line">
            <a:avLst/>
          </a:prstGeom>
          <a:noFill/>
          <a:ln w="9525">
            <a:solidFill>
              <a:sysClr val="windowText" lastClr="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Verdana" panose="020B0604030504040204" pitchFamily="34" charset="0"/>
              <a:ea typeface="MS PGothic" panose="020B0600070205080204" pitchFamily="34" charset="-128"/>
            </a:endParaRPr>
          </a:p>
        </p:txBody>
      </p:sp>
      <p:sp>
        <p:nvSpPr>
          <p:cNvPr id="22" name="Line 25"/>
          <p:cNvSpPr>
            <a:spLocks noChangeShapeType="1"/>
          </p:cNvSpPr>
          <p:nvPr/>
        </p:nvSpPr>
        <p:spPr bwMode="auto">
          <a:xfrm>
            <a:off x="3083169" y="2045677"/>
            <a:ext cx="1081454" cy="0"/>
          </a:xfrm>
          <a:prstGeom prst="line">
            <a:avLst/>
          </a:prstGeom>
          <a:noFill/>
          <a:ln w="88900">
            <a:solidFill>
              <a:schemeClr val="accent6"/>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Verdana" panose="020B0604030504040204" pitchFamily="34" charset="0"/>
              <a:ea typeface="MS PGothic" panose="020B0600070205080204" pitchFamily="34" charset="-128"/>
            </a:endParaRPr>
          </a:p>
        </p:txBody>
      </p:sp>
      <p:sp>
        <p:nvSpPr>
          <p:cNvPr id="3" name="Down Arrow 2"/>
          <p:cNvSpPr/>
          <p:nvPr/>
        </p:nvSpPr>
        <p:spPr>
          <a:xfrm>
            <a:off x="1884666" y="2273308"/>
            <a:ext cx="181344" cy="464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Down Arrow 24"/>
          <p:cNvSpPr/>
          <p:nvPr/>
        </p:nvSpPr>
        <p:spPr>
          <a:xfrm>
            <a:off x="1884666" y="3240530"/>
            <a:ext cx="181344" cy="464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Down Arrow 25"/>
          <p:cNvSpPr/>
          <p:nvPr/>
        </p:nvSpPr>
        <p:spPr>
          <a:xfrm>
            <a:off x="1891094" y="4197400"/>
            <a:ext cx="181344" cy="464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Down Arrow 26"/>
          <p:cNvSpPr/>
          <p:nvPr/>
        </p:nvSpPr>
        <p:spPr>
          <a:xfrm>
            <a:off x="1891094" y="5151344"/>
            <a:ext cx="181344" cy="464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Down Arrow 27"/>
          <p:cNvSpPr/>
          <p:nvPr/>
        </p:nvSpPr>
        <p:spPr>
          <a:xfrm rot="4376277">
            <a:off x="4079589" y="1594538"/>
            <a:ext cx="204370" cy="231989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981074" y="3050005"/>
            <a:ext cx="2989847" cy="646331"/>
          </a:xfrm>
          <a:prstGeom prst="rect">
            <a:avLst/>
          </a:prstGeom>
          <a:noFill/>
        </p:spPr>
        <p:txBody>
          <a:bodyPr wrap="square" rtlCol="0">
            <a:spAutoFit/>
          </a:bodyPr>
          <a:lstStyle/>
          <a:p>
            <a:r>
              <a:rPr lang="en-US" dirty="0">
                <a:solidFill>
                  <a:srgbClr val="FFC000"/>
                </a:solidFill>
              </a:rPr>
              <a:t>Ten-day rebuttal period after each review</a:t>
            </a:r>
          </a:p>
        </p:txBody>
      </p:sp>
    </p:spTree>
    <p:extLst>
      <p:ext uri="{BB962C8B-B14F-4D97-AF65-F5344CB8AC3E}">
        <p14:creationId xmlns:p14="http://schemas.microsoft.com/office/powerpoint/2010/main" val="33567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390"/>
            <a:ext cx="8229600" cy="1143000"/>
          </a:xfrm>
        </p:spPr>
        <p:txBody>
          <a:bodyPr/>
          <a:lstStyle/>
          <a:p>
            <a:r>
              <a:rPr lang="en-US" dirty="0"/>
              <a:t>NEW Probationary Faculty</a:t>
            </a:r>
          </a:p>
        </p:txBody>
      </p:sp>
      <p:sp>
        <p:nvSpPr>
          <p:cNvPr id="3" name="Content Placeholder 2"/>
          <p:cNvSpPr>
            <a:spLocks noGrp="1"/>
          </p:cNvSpPr>
          <p:nvPr>
            <p:ph idx="1"/>
          </p:nvPr>
        </p:nvSpPr>
        <p:spPr>
          <a:xfrm>
            <a:off x="486561" y="1224389"/>
            <a:ext cx="8229600" cy="4297261"/>
          </a:xfrm>
        </p:spPr>
        <p:txBody>
          <a:bodyPr>
            <a:noAutofit/>
          </a:bodyPr>
          <a:lstStyle/>
          <a:p>
            <a:r>
              <a:rPr lang="en-US" sz="2000" dirty="0">
                <a:solidFill>
                  <a:srgbClr val="FFC000"/>
                </a:solidFill>
              </a:rPr>
              <a:t>P-1: </a:t>
            </a:r>
            <a:r>
              <a:rPr lang="en-US" sz="2000" dirty="0"/>
              <a:t>Newly hired probationary faculty members without credit towards tenure. </a:t>
            </a:r>
          </a:p>
          <a:p>
            <a:r>
              <a:rPr lang="en-US" sz="2000" dirty="0">
                <a:solidFill>
                  <a:srgbClr val="FFC000"/>
                </a:solidFill>
              </a:rPr>
              <a:t>P-2*: </a:t>
            </a:r>
            <a:r>
              <a:rPr lang="en-US" sz="2000" dirty="0"/>
              <a:t>Probationary faculty in their first year, hired with one year toward tenure. </a:t>
            </a:r>
          </a:p>
          <a:p>
            <a:r>
              <a:rPr lang="en-US" sz="2000" dirty="0">
                <a:solidFill>
                  <a:srgbClr val="FFC000"/>
                </a:solidFill>
              </a:rPr>
              <a:t>P-3*: </a:t>
            </a:r>
            <a:r>
              <a:rPr lang="en-US" sz="2000" dirty="0"/>
              <a:t>Probationary faculty in their first year, hired with two years toward tenure, or second year hired with one year toward tenure</a:t>
            </a:r>
          </a:p>
          <a:p>
            <a:endParaRPr lang="en-US" sz="2000" dirty="0"/>
          </a:p>
          <a:p>
            <a:pPr marL="0" indent="0">
              <a:buNone/>
            </a:pPr>
            <a:r>
              <a:rPr lang="en-US" sz="2000" i="1" dirty="0"/>
              <a:t>Note:</a:t>
            </a:r>
            <a:r>
              <a:rPr lang="en-US" sz="2000" dirty="0"/>
              <a:t> All P-1, P-2*, and P-3* faculty in their first year of employment at Sacramento State are evaluated in the Spring Semester of their first full year of tenure-track employment. </a:t>
            </a:r>
          </a:p>
        </p:txBody>
      </p:sp>
    </p:spTree>
    <p:extLst>
      <p:ext uri="{BB962C8B-B14F-4D97-AF65-F5344CB8AC3E}">
        <p14:creationId xmlns:p14="http://schemas.microsoft.com/office/powerpoint/2010/main" val="2192477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P1/P2*/P3* Review</a:t>
            </a:r>
          </a:p>
        </p:txBody>
      </p:sp>
      <p:sp>
        <p:nvSpPr>
          <p:cNvPr id="3" name="Content Placeholder 2"/>
          <p:cNvSpPr>
            <a:spLocks noGrp="1"/>
          </p:cNvSpPr>
          <p:nvPr>
            <p:ph idx="1"/>
          </p:nvPr>
        </p:nvSpPr>
        <p:spPr/>
        <p:txBody>
          <a:bodyPr>
            <a:normAutofit fontScale="92500" lnSpcReduction="10000"/>
          </a:bodyPr>
          <a:lstStyle/>
          <a:p>
            <a:r>
              <a:rPr lang="en-US" altLang="en-US" dirty="0"/>
              <a:t>First year faculty (P1, P2*, P3*) will undergo an abridged* review during the spring semester of their first full year of tenure-track employment.  </a:t>
            </a:r>
          </a:p>
          <a:p>
            <a:r>
              <a:rPr lang="en-US" dirty="0"/>
              <a:t>File closure deadline is February 2, 2024. </a:t>
            </a:r>
          </a:p>
          <a:p>
            <a:pPr lvl="1"/>
            <a:r>
              <a:rPr lang="en-US" dirty="0"/>
              <a:t>Primary committees will complete an evaluation letter by February 16, 2024 (to be distributed by Dean’s office to faculty by February 19). </a:t>
            </a:r>
          </a:p>
          <a:p>
            <a:pPr lvl="1"/>
            <a:r>
              <a:rPr lang="en-US" dirty="0"/>
              <a:t>Faculty will get a retention decision letter from the Dean by April 3, 2024. </a:t>
            </a:r>
          </a:p>
        </p:txBody>
      </p:sp>
      <p:sp>
        <p:nvSpPr>
          <p:cNvPr id="4" name="TextBox 3">
            <a:extLst>
              <a:ext uri="{FF2B5EF4-FFF2-40B4-BE49-F238E27FC236}">
                <a16:creationId xmlns:a16="http://schemas.microsoft.com/office/drawing/2014/main" id="{8FDA900E-2C31-4FA0-BA44-C48233311C36}"/>
              </a:ext>
            </a:extLst>
          </p:cNvPr>
          <p:cNvSpPr txBox="1"/>
          <p:nvPr/>
        </p:nvSpPr>
        <p:spPr>
          <a:xfrm>
            <a:off x="1487424" y="5635285"/>
            <a:ext cx="2718816" cy="430887"/>
          </a:xfrm>
          <a:prstGeom prst="rect">
            <a:avLst/>
          </a:prstGeom>
          <a:noFill/>
        </p:spPr>
        <p:txBody>
          <a:bodyPr wrap="square" rtlCol="0">
            <a:spAutoFit/>
          </a:bodyPr>
          <a:lstStyle/>
          <a:p>
            <a:r>
              <a:rPr lang="en-US" sz="1100" dirty="0">
                <a:solidFill>
                  <a:schemeClr val="bg1"/>
                </a:solidFill>
              </a:rPr>
              <a:t>*meaning a shortened timeline and only </a:t>
            </a:r>
          </a:p>
          <a:p>
            <a:r>
              <a:rPr lang="en-US" sz="1100" dirty="0">
                <a:solidFill>
                  <a:schemeClr val="bg1"/>
                </a:solidFill>
              </a:rPr>
              <a:t>one semester’s worth of materials</a:t>
            </a:r>
          </a:p>
        </p:txBody>
      </p:sp>
    </p:spTree>
    <p:extLst>
      <p:ext uri="{BB962C8B-B14F-4D97-AF65-F5344CB8AC3E}">
        <p14:creationId xmlns:p14="http://schemas.microsoft.com/office/powerpoint/2010/main" val="832928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390"/>
            <a:ext cx="8229600" cy="1143000"/>
          </a:xfrm>
        </p:spPr>
        <p:txBody>
          <a:bodyPr/>
          <a:lstStyle/>
          <a:p>
            <a:r>
              <a:rPr lang="en-US" dirty="0"/>
              <a:t>Probationary Faculty</a:t>
            </a:r>
          </a:p>
        </p:txBody>
      </p:sp>
      <p:sp>
        <p:nvSpPr>
          <p:cNvPr id="3" name="Content Placeholder 2"/>
          <p:cNvSpPr>
            <a:spLocks noGrp="1"/>
          </p:cNvSpPr>
          <p:nvPr>
            <p:ph idx="1"/>
          </p:nvPr>
        </p:nvSpPr>
        <p:spPr>
          <a:xfrm>
            <a:off x="486561" y="1224389"/>
            <a:ext cx="8229600" cy="4297261"/>
          </a:xfrm>
        </p:spPr>
        <p:txBody>
          <a:bodyPr>
            <a:noAutofit/>
          </a:bodyPr>
          <a:lstStyle/>
          <a:p>
            <a:r>
              <a:rPr lang="en-US" sz="2000" dirty="0">
                <a:solidFill>
                  <a:srgbClr val="FFC000"/>
                </a:solidFill>
              </a:rPr>
              <a:t>P-1: </a:t>
            </a:r>
            <a:r>
              <a:rPr lang="en-US" sz="2000" dirty="0"/>
              <a:t>Newly hired probationary faculty members without credit towards tenure. </a:t>
            </a:r>
          </a:p>
          <a:p>
            <a:r>
              <a:rPr lang="en-US" sz="2000" dirty="0">
                <a:solidFill>
                  <a:srgbClr val="FFC000"/>
                </a:solidFill>
              </a:rPr>
              <a:t>P-2: </a:t>
            </a:r>
            <a:r>
              <a:rPr lang="en-US" sz="2000" dirty="0"/>
              <a:t>Probationary faculty in their second year, or first year hired with one year toward tenure. </a:t>
            </a:r>
          </a:p>
          <a:p>
            <a:r>
              <a:rPr lang="en-US" sz="2000" dirty="0">
                <a:solidFill>
                  <a:srgbClr val="FFC000"/>
                </a:solidFill>
              </a:rPr>
              <a:t>P-3: </a:t>
            </a:r>
            <a:r>
              <a:rPr lang="en-US" sz="2000" dirty="0"/>
              <a:t>Probationary faculty in their third year, or first year hired with two years toward tenure, or second year hired with one year toward tenure</a:t>
            </a:r>
          </a:p>
          <a:p>
            <a:r>
              <a:rPr lang="en-US" sz="2000" dirty="0">
                <a:solidFill>
                  <a:srgbClr val="FFC000"/>
                </a:solidFill>
              </a:rPr>
              <a:t>P-4: </a:t>
            </a:r>
            <a:r>
              <a:rPr lang="en-US" sz="2000" dirty="0"/>
              <a:t>Probationary faculty in their fourth year. Final decisions for retention at this level rest with the Provost.</a:t>
            </a:r>
          </a:p>
          <a:p>
            <a:r>
              <a:rPr lang="en-US" sz="2000" dirty="0">
                <a:solidFill>
                  <a:srgbClr val="FFC000"/>
                </a:solidFill>
              </a:rPr>
              <a:t>P-5: </a:t>
            </a:r>
            <a:r>
              <a:rPr lang="en-US" sz="2000" dirty="0"/>
              <a:t>Probationary faculty in their fifth year. </a:t>
            </a:r>
          </a:p>
          <a:p>
            <a:r>
              <a:rPr lang="en-US" sz="2000" dirty="0">
                <a:solidFill>
                  <a:srgbClr val="FFC000"/>
                </a:solidFill>
              </a:rPr>
              <a:t>P-6: </a:t>
            </a:r>
            <a:r>
              <a:rPr lang="en-US" sz="2000" dirty="0"/>
              <a:t>Probationary faculty in their sixth year. Faculty in this classification must be reviewed for tenure and/or promotion. </a:t>
            </a:r>
          </a:p>
        </p:txBody>
      </p:sp>
    </p:spTree>
    <p:extLst>
      <p:ext uri="{BB962C8B-B14F-4D97-AF65-F5344CB8AC3E}">
        <p14:creationId xmlns:p14="http://schemas.microsoft.com/office/powerpoint/2010/main" val="3884686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Timelines</a:t>
            </a:r>
          </a:p>
        </p:txBody>
      </p:sp>
      <p:sp>
        <p:nvSpPr>
          <p:cNvPr id="3" name="Content Placeholder 2"/>
          <p:cNvSpPr>
            <a:spLocks noGrp="1"/>
          </p:cNvSpPr>
          <p:nvPr>
            <p:ph idx="1"/>
          </p:nvPr>
        </p:nvSpPr>
        <p:spPr/>
        <p:txBody>
          <a:bodyPr/>
          <a:lstStyle/>
          <a:p>
            <a:r>
              <a:rPr lang="en-US" altLang="en-US" dirty="0"/>
              <a:t>Six years standard time to request Tenure and promotion to Associate Professor</a:t>
            </a:r>
          </a:p>
          <a:p>
            <a:r>
              <a:rPr lang="en-US" altLang="en-US" dirty="0"/>
              <a:t>Tenure review required by the sixth probationary year (P6)</a:t>
            </a:r>
          </a:p>
          <a:p>
            <a:r>
              <a:rPr lang="en-US" altLang="en-US" dirty="0"/>
              <a:t>Promotion reviews are optional; must indicate in writing if not desired</a:t>
            </a:r>
          </a:p>
          <a:p>
            <a:r>
              <a:rPr lang="en-US" altLang="en-US" dirty="0"/>
              <a:t>Must be reviewed every five years after tenure</a:t>
            </a:r>
          </a:p>
          <a:p>
            <a:endParaRPr lang="en-US" dirty="0"/>
          </a:p>
        </p:txBody>
      </p:sp>
    </p:spTree>
    <p:extLst>
      <p:ext uri="{BB962C8B-B14F-4D97-AF65-F5344CB8AC3E}">
        <p14:creationId xmlns:p14="http://schemas.microsoft.com/office/powerpoint/2010/main" val="3462153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Personnel Action File (PAF)</a:t>
            </a:r>
          </a:p>
        </p:txBody>
      </p:sp>
      <p:sp>
        <p:nvSpPr>
          <p:cNvPr id="3" name="Content Placeholder 2"/>
          <p:cNvSpPr>
            <a:spLocks noGrp="1"/>
          </p:cNvSpPr>
          <p:nvPr>
            <p:ph idx="1"/>
          </p:nvPr>
        </p:nvSpPr>
        <p:spPr/>
        <p:txBody>
          <a:bodyPr>
            <a:normAutofit lnSpcReduction="10000"/>
          </a:bodyPr>
          <a:lstStyle/>
          <a:p>
            <a:r>
              <a:rPr lang="en-US" dirty="0"/>
              <a:t>Volume 1 – Official Personnel File</a:t>
            </a:r>
          </a:p>
          <a:p>
            <a:pPr lvl="1"/>
            <a:r>
              <a:rPr lang="en-US" dirty="0"/>
              <a:t>Permanent Custodian is Dean</a:t>
            </a:r>
          </a:p>
          <a:p>
            <a:pPr lvl="1"/>
            <a:r>
              <a:rPr lang="en-US" dirty="0"/>
              <a:t>Permanent Location is OneDrive</a:t>
            </a:r>
          </a:p>
          <a:p>
            <a:r>
              <a:rPr lang="en-US" dirty="0"/>
              <a:t>Access</a:t>
            </a:r>
          </a:p>
          <a:p>
            <a:pPr lvl="1"/>
            <a:r>
              <a:rPr lang="en-US" dirty="0"/>
              <a:t>Can request placement of items in file through Dean’s Office</a:t>
            </a:r>
          </a:p>
          <a:p>
            <a:pPr lvl="1"/>
            <a:r>
              <a:rPr lang="en-US" dirty="0"/>
              <a:t>Only the Dean places items in the PAF</a:t>
            </a:r>
          </a:p>
          <a:p>
            <a:pPr lvl="1"/>
            <a:r>
              <a:rPr lang="en-US" dirty="0"/>
              <a:t>Cannot be removed from Dean’s Office Control</a:t>
            </a:r>
          </a:p>
          <a:p>
            <a:endParaRPr lang="en-US" dirty="0"/>
          </a:p>
        </p:txBody>
      </p:sp>
    </p:spTree>
    <p:extLst>
      <p:ext uri="{BB962C8B-B14F-4D97-AF65-F5344CB8AC3E}">
        <p14:creationId xmlns:p14="http://schemas.microsoft.com/office/powerpoint/2010/main" val="1385445380"/>
      </p:ext>
    </p:extLst>
  </p:cSld>
  <p:clrMapOvr>
    <a:masterClrMapping/>
  </p:clrMapOvr>
</p:sld>
</file>

<file path=ppt/theme/theme1.xml><?xml version="1.0" encoding="utf-8"?>
<a:theme xmlns:a="http://schemas.openxmlformats.org/drawingml/2006/main" name="Office Theme">
  <a:themeElements>
    <a:clrScheme name="Custom 2">
      <a:dk1>
        <a:srgbClr val="0B3D29"/>
      </a:dk1>
      <a:lt1>
        <a:sysClr val="window" lastClr="FFFFFF"/>
      </a:lt1>
      <a:dk2>
        <a:srgbClr val="147242"/>
      </a:dk2>
      <a:lt2>
        <a:srgbClr val="E4E0B8"/>
      </a:lt2>
      <a:accent1>
        <a:srgbClr val="DEA924"/>
      </a:accent1>
      <a:accent2>
        <a:srgbClr val="701851"/>
      </a:accent2>
      <a:accent3>
        <a:srgbClr val="B6521F"/>
      </a:accent3>
      <a:accent4>
        <a:srgbClr val="4CAE3D"/>
      </a:accent4>
      <a:accent5>
        <a:srgbClr val="D28423"/>
      </a:accent5>
      <a:accent6>
        <a:srgbClr val="F5BB24"/>
      </a:accent6>
      <a:hlink>
        <a:srgbClr val="1C9B40"/>
      </a:hlink>
      <a:folHlink>
        <a:srgbClr val="FAAA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1408</TotalTime>
  <Words>1623</Words>
  <Application>Microsoft Office PowerPoint</Application>
  <PresentationFormat>On-screen Show (4:3)</PresentationFormat>
  <Paragraphs>210</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Verdana</vt:lpstr>
      <vt:lpstr>Office Theme</vt:lpstr>
      <vt:lpstr>College of Health and Human Services RTP Workshop –  New Faculty Mentoring</vt:lpstr>
      <vt:lpstr>Agenda</vt:lpstr>
      <vt:lpstr>Retention, Tenure and Promotion (ARTP) Policies</vt:lpstr>
      <vt:lpstr>Retention Tenure Promotion (RTP) Flow Process</vt:lpstr>
      <vt:lpstr>NEW Probationary Faculty</vt:lpstr>
      <vt:lpstr>P1/P2*/P3* Review</vt:lpstr>
      <vt:lpstr>Probationary Faculty</vt:lpstr>
      <vt:lpstr>Timelines</vt:lpstr>
      <vt:lpstr>Personnel Action File (PAF)</vt:lpstr>
      <vt:lpstr>Working Personnel Action File (WPAF)</vt:lpstr>
      <vt:lpstr>Working Personnel Action File (WPAF)</vt:lpstr>
      <vt:lpstr>Organization of WPAF  4.08E of UARTP</vt:lpstr>
      <vt:lpstr>Organization of WPAF  4.08E of UARTP</vt:lpstr>
      <vt:lpstr>Suggested File Naming Convention </vt:lpstr>
      <vt:lpstr>Areas of Review</vt:lpstr>
      <vt:lpstr>Items Used for Review</vt:lpstr>
      <vt:lpstr>Index</vt:lpstr>
      <vt:lpstr>Resume/Curriculum Vitae</vt:lpstr>
      <vt:lpstr>Letter of Transmittal</vt:lpstr>
      <vt:lpstr>WPAF Closure</vt:lpstr>
      <vt:lpstr>Role of Department Chair</vt:lpstr>
      <vt:lpstr>Early Promotion</vt:lpstr>
      <vt:lpstr>Early Tenure</vt:lpstr>
      <vt:lpstr>Secondary Committee</vt:lpstr>
      <vt:lpstr>Secondary Committee Composition</vt:lpstr>
      <vt:lpstr>Dean’s Review</vt:lpstr>
      <vt:lpstr>Ten Day Rebuttal Period</vt:lpstr>
      <vt:lpstr>And now for…</vt:lpstr>
      <vt:lpstr>Quantity</vt:lpstr>
      <vt:lpstr>Quality</vt:lpstr>
      <vt:lpstr>Tips</vt:lpstr>
      <vt:lpstr>Tips</vt:lpstr>
      <vt:lpstr>Deadlines</vt:lpstr>
      <vt:lpstr>Contact</vt:lpstr>
      <vt:lpstr>Questions?</vt:lpstr>
    </vt:vector>
  </TitlesOfParts>
  <Company>Page Design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dc:creator>
  <cp:lastModifiedBy>Crummett, Heather</cp:lastModifiedBy>
  <cp:revision>94</cp:revision>
  <cp:lastPrinted>2017-09-07T23:28:56Z</cp:lastPrinted>
  <dcterms:created xsi:type="dcterms:W3CDTF">2015-02-04T23:49:06Z</dcterms:created>
  <dcterms:modified xsi:type="dcterms:W3CDTF">2023-11-02T23:47:00Z</dcterms:modified>
</cp:coreProperties>
</file>