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22.jpg" ContentType="image/jpg"/>
  <Override PartName="/ppt/media/image23.jpg" ContentType="image/jpg"/>
  <Override PartName="/ppt/media/image25.jpg" ContentType="image/jpg"/>
  <Override PartName="/ppt/media/image26.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75" r:id="rId6"/>
  </p:sldMasterIdLst>
  <p:notesMasterIdLst>
    <p:notesMasterId r:id="rId50"/>
  </p:notesMasterIdLst>
  <p:sldIdLst>
    <p:sldId id="313" r:id="rId7"/>
    <p:sldId id="285" r:id="rId8"/>
    <p:sldId id="258" r:id="rId9"/>
    <p:sldId id="314" r:id="rId10"/>
    <p:sldId id="311" r:id="rId11"/>
    <p:sldId id="259" r:id="rId12"/>
    <p:sldId id="260" r:id="rId13"/>
    <p:sldId id="261" r:id="rId14"/>
    <p:sldId id="296" r:id="rId15"/>
    <p:sldId id="305" r:id="rId16"/>
    <p:sldId id="262" r:id="rId17"/>
    <p:sldId id="263" r:id="rId18"/>
    <p:sldId id="300" r:id="rId19"/>
    <p:sldId id="265" r:id="rId20"/>
    <p:sldId id="266" r:id="rId21"/>
    <p:sldId id="301" r:id="rId22"/>
    <p:sldId id="267" r:id="rId23"/>
    <p:sldId id="268" r:id="rId24"/>
    <p:sldId id="269" r:id="rId25"/>
    <p:sldId id="270" r:id="rId26"/>
    <p:sldId id="271" r:id="rId27"/>
    <p:sldId id="272" r:id="rId28"/>
    <p:sldId id="273" r:id="rId29"/>
    <p:sldId id="280" r:id="rId30"/>
    <p:sldId id="302" r:id="rId31"/>
    <p:sldId id="276" r:id="rId32"/>
    <p:sldId id="277" r:id="rId33"/>
    <p:sldId id="290" r:id="rId34"/>
    <p:sldId id="303" r:id="rId35"/>
    <p:sldId id="283" r:id="rId36"/>
    <p:sldId id="308" r:id="rId37"/>
    <p:sldId id="307" r:id="rId38"/>
    <p:sldId id="289" r:id="rId39"/>
    <p:sldId id="288" r:id="rId40"/>
    <p:sldId id="286" r:id="rId41"/>
    <p:sldId id="312" r:id="rId42"/>
    <p:sldId id="299" r:id="rId43"/>
    <p:sldId id="304" r:id="rId44"/>
    <p:sldId id="315" r:id="rId45"/>
    <p:sldId id="291" r:id="rId46"/>
    <p:sldId id="293" r:id="rId47"/>
    <p:sldId id="292" r:id="rId48"/>
    <p:sldId id="26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29"/>
    <a:srgbClr val="E4E2B7"/>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0" autoAdjust="0"/>
    <p:restoredTop sz="82667" autoAdjust="0"/>
  </p:normalViewPr>
  <p:slideViewPr>
    <p:cSldViewPr snapToGrid="0" snapToObjects="1">
      <p:cViewPr varScale="1">
        <p:scale>
          <a:sx n="63" d="100"/>
          <a:sy n="63" d="100"/>
        </p:scale>
        <p:origin x="1584" y="60"/>
      </p:cViewPr>
      <p:guideLst>
        <p:guide orient="horz" pos="2160"/>
        <p:guide pos="2880"/>
      </p:guideLst>
    </p:cSldViewPr>
  </p:slideViewPr>
  <p:notesTextViewPr>
    <p:cViewPr>
      <p:scale>
        <a:sx n="3" d="2"/>
        <a:sy n="3" d="2"/>
      </p:scale>
      <p:origin x="0" y="0"/>
    </p:cViewPr>
  </p:notesTextViewPr>
  <p:sorterViewPr>
    <p:cViewPr varScale="1">
      <p:scale>
        <a:sx n="1" d="1"/>
        <a:sy n="1" d="1"/>
      </p:scale>
      <p:origin x="0" y="-4986"/>
    </p:cViewPr>
  </p:sorterViewPr>
  <p:notesViewPr>
    <p:cSldViewPr snapToGrid="0" snapToObjects="1">
      <p:cViewPr>
        <p:scale>
          <a:sx n="99" d="100"/>
          <a:sy n="99" d="100"/>
        </p:scale>
        <p:origin x="10" y="4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D048B-D37C-4C4E-8A9F-B1327A6E2D55}"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E36-C193-4DE0-9293-8B0689BE7C70}" type="slidenum">
              <a:rPr lang="en-US" smtClean="0"/>
              <a:t>‹#›</a:t>
            </a:fld>
            <a:endParaRPr lang="en-US"/>
          </a:p>
        </p:txBody>
      </p:sp>
    </p:spTree>
    <p:extLst>
      <p:ext uri="{BB962C8B-B14F-4D97-AF65-F5344CB8AC3E}">
        <p14:creationId xmlns:p14="http://schemas.microsoft.com/office/powerpoint/2010/main" val="63418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Introduce</a:t>
            </a:r>
          </a:p>
          <a:p>
            <a:r>
              <a:rPr lang="en-US" dirty="0"/>
              <a:t>Welcome to the Profession</a:t>
            </a:r>
          </a:p>
          <a:p>
            <a:r>
              <a:rPr lang="en-US" dirty="0"/>
              <a:t>Who you are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5DFE36-C193-4DE0-9293-8B0689BE7C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94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TWICE is your best bet!!!</a:t>
            </a:r>
          </a:p>
          <a:p>
            <a:r>
              <a:rPr lang="en-US" dirty="0"/>
              <a:t>Not all programs do this. </a:t>
            </a:r>
          </a:p>
        </p:txBody>
      </p:sp>
      <p:sp>
        <p:nvSpPr>
          <p:cNvPr id="4" name="Slide Number Placeholder 3"/>
          <p:cNvSpPr>
            <a:spLocks noGrp="1"/>
          </p:cNvSpPr>
          <p:nvPr>
            <p:ph type="sldNum" sz="quarter" idx="10"/>
          </p:nvPr>
        </p:nvSpPr>
        <p:spPr/>
        <p:txBody>
          <a:bodyPr/>
          <a:lstStyle/>
          <a:p>
            <a:fld id="{5F5DFE36-C193-4DE0-9293-8B0689BE7C70}" type="slidenum">
              <a:rPr lang="en-US" smtClean="0"/>
              <a:t>15</a:t>
            </a:fld>
            <a:endParaRPr lang="en-US"/>
          </a:p>
        </p:txBody>
      </p:sp>
    </p:spTree>
    <p:extLst>
      <p:ext uri="{BB962C8B-B14F-4D97-AF65-F5344CB8AC3E}">
        <p14:creationId xmlns:p14="http://schemas.microsoft.com/office/powerpoint/2010/main" val="328196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by summer before you join us. Use the summer to….</a:t>
            </a:r>
          </a:p>
          <a:p>
            <a:r>
              <a:rPr lang="en-US" dirty="0"/>
              <a:t>Pretty standard. </a:t>
            </a:r>
          </a:p>
        </p:txBody>
      </p:sp>
      <p:sp>
        <p:nvSpPr>
          <p:cNvPr id="4" name="Slide Number Placeholder 3"/>
          <p:cNvSpPr>
            <a:spLocks noGrp="1"/>
          </p:cNvSpPr>
          <p:nvPr>
            <p:ph type="sldNum" sz="quarter" idx="10"/>
          </p:nvPr>
        </p:nvSpPr>
        <p:spPr/>
        <p:txBody>
          <a:bodyPr/>
          <a:lstStyle/>
          <a:p>
            <a:fld id="{5F5DFE36-C193-4DE0-9293-8B0689BE7C70}" type="slidenum">
              <a:rPr lang="en-US" smtClean="0"/>
              <a:t>16</a:t>
            </a:fld>
            <a:endParaRPr lang="en-US"/>
          </a:p>
        </p:txBody>
      </p:sp>
    </p:spTree>
    <p:extLst>
      <p:ext uri="{BB962C8B-B14F-4D97-AF65-F5344CB8AC3E}">
        <p14:creationId xmlns:p14="http://schemas.microsoft.com/office/powerpoint/2010/main" val="157258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Tease out all the courses we require. </a:t>
            </a:r>
          </a:p>
        </p:txBody>
      </p:sp>
      <p:sp>
        <p:nvSpPr>
          <p:cNvPr id="4" name="Slide Number Placeholder 3"/>
          <p:cNvSpPr>
            <a:spLocks noGrp="1"/>
          </p:cNvSpPr>
          <p:nvPr>
            <p:ph type="sldNum" sz="quarter" idx="10"/>
          </p:nvPr>
        </p:nvSpPr>
        <p:spPr/>
        <p:txBody>
          <a:bodyPr/>
          <a:lstStyle/>
          <a:p>
            <a:fld id="{5F5DFE36-C193-4DE0-9293-8B0689BE7C70}" type="slidenum">
              <a:rPr lang="en-US" smtClean="0"/>
              <a:t>17</a:t>
            </a:fld>
            <a:endParaRPr lang="en-US"/>
          </a:p>
        </p:txBody>
      </p:sp>
    </p:spTree>
    <p:extLst>
      <p:ext uri="{BB962C8B-B14F-4D97-AF65-F5344CB8AC3E}">
        <p14:creationId xmlns:p14="http://schemas.microsoft.com/office/powerpoint/2010/main" val="250822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18</a:t>
            </a:fld>
            <a:endParaRPr lang="en-US"/>
          </a:p>
        </p:txBody>
      </p:sp>
    </p:spTree>
    <p:extLst>
      <p:ext uri="{BB962C8B-B14F-4D97-AF65-F5344CB8AC3E}">
        <p14:creationId xmlns:p14="http://schemas.microsoft.com/office/powerpoint/2010/main" val="258232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19</a:t>
            </a:fld>
            <a:endParaRPr lang="en-US"/>
          </a:p>
        </p:txBody>
      </p:sp>
    </p:spTree>
    <p:extLst>
      <p:ext uri="{BB962C8B-B14F-4D97-AF65-F5344CB8AC3E}">
        <p14:creationId xmlns:p14="http://schemas.microsoft.com/office/powerpoint/2010/main" val="117038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20</a:t>
            </a:fld>
            <a:endParaRPr lang="en-US"/>
          </a:p>
        </p:txBody>
      </p:sp>
    </p:spTree>
    <p:extLst>
      <p:ext uri="{BB962C8B-B14F-4D97-AF65-F5344CB8AC3E}">
        <p14:creationId xmlns:p14="http://schemas.microsoft.com/office/powerpoint/2010/main" val="142845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21</a:t>
            </a:fld>
            <a:endParaRPr lang="en-US"/>
          </a:p>
        </p:txBody>
      </p:sp>
    </p:spTree>
    <p:extLst>
      <p:ext uri="{BB962C8B-B14F-4D97-AF65-F5344CB8AC3E}">
        <p14:creationId xmlns:p14="http://schemas.microsoft.com/office/powerpoint/2010/main" val="358156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TO ADVANCED EDUCATION</a:t>
            </a:r>
          </a:p>
        </p:txBody>
      </p:sp>
      <p:sp>
        <p:nvSpPr>
          <p:cNvPr id="4" name="Slide Number Placeholder 3"/>
          <p:cNvSpPr>
            <a:spLocks noGrp="1"/>
          </p:cNvSpPr>
          <p:nvPr>
            <p:ph type="sldNum" sz="quarter" idx="10"/>
          </p:nvPr>
        </p:nvSpPr>
        <p:spPr/>
        <p:txBody>
          <a:bodyPr/>
          <a:lstStyle/>
          <a:p>
            <a:fld id="{5F5DFE36-C193-4DE0-9293-8B0689BE7C70}" type="slidenum">
              <a:rPr lang="en-US" smtClean="0"/>
              <a:t>22</a:t>
            </a:fld>
            <a:endParaRPr lang="en-US"/>
          </a:p>
        </p:txBody>
      </p:sp>
    </p:spTree>
    <p:extLst>
      <p:ext uri="{BB962C8B-B14F-4D97-AF65-F5344CB8AC3E}">
        <p14:creationId xmlns:p14="http://schemas.microsoft.com/office/powerpoint/2010/main" val="2626029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TO LOOKING AT DISADVANTAGED POPULATIONS</a:t>
            </a:r>
          </a:p>
        </p:txBody>
      </p:sp>
      <p:sp>
        <p:nvSpPr>
          <p:cNvPr id="4" name="Slide Number Placeholder 3"/>
          <p:cNvSpPr>
            <a:spLocks noGrp="1"/>
          </p:cNvSpPr>
          <p:nvPr>
            <p:ph type="sldNum" sz="quarter" idx="10"/>
          </p:nvPr>
        </p:nvSpPr>
        <p:spPr/>
        <p:txBody>
          <a:bodyPr/>
          <a:lstStyle/>
          <a:p>
            <a:fld id="{5F5DFE36-C193-4DE0-9293-8B0689BE7C70}" type="slidenum">
              <a:rPr lang="en-US" smtClean="0"/>
              <a:t>23</a:t>
            </a:fld>
            <a:endParaRPr lang="en-US"/>
          </a:p>
        </p:txBody>
      </p:sp>
    </p:spTree>
    <p:extLst>
      <p:ext uri="{BB962C8B-B14F-4D97-AF65-F5344CB8AC3E}">
        <p14:creationId xmlns:p14="http://schemas.microsoft.com/office/powerpoint/2010/main" val="198879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24</a:t>
            </a:fld>
            <a:endParaRPr lang="en-US"/>
          </a:p>
        </p:txBody>
      </p:sp>
    </p:spTree>
    <p:extLst>
      <p:ext uri="{BB962C8B-B14F-4D97-AF65-F5344CB8AC3E}">
        <p14:creationId xmlns:p14="http://schemas.microsoft.com/office/powerpoint/2010/main" val="368647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make sure I do everything that would allow you to achieve your goal for being here today. Some of you may have been from far away, and I want to make it worth your while</a:t>
            </a:r>
          </a:p>
          <a:p>
            <a:endParaRPr lang="en-US" dirty="0"/>
          </a:p>
          <a:p>
            <a:r>
              <a:rPr lang="en-US" dirty="0"/>
              <a:t>Welcome to the profession of PT</a:t>
            </a:r>
          </a:p>
          <a:p>
            <a:endParaRPr lang="en-US" dirty="0"/>
          </a:p>
          <a:p>
            <a:r>
              <a:rPr lang="en-US" dirty="0"/>
              <a:t>JOT DOWN what they say!!!</a:t>
            </a:r>
          </a:p>
        </p:txBody>
      </p:sp>
      <p:sp>
        <p:nvSpPr>
          <p:cNvPr id="4" name="Slide Number Placeholder 3"/>
          <p:cNvSpPr>
            <a:spLocks noGrp="1"/>
          </p:cNvSpPr>
          <p:nvPr>
            <p:ph type="sldNum" sz="quarter" idx="10"/>
          </p:nvPr>
        </p:nvSpPr>
        <p:spPr/>
        <p:txBody>
          <a:bodyPr/>
          <a:lstStyle/>
          <a:p>
            <a:fld id="{5F5DFE36-C193-4DE0-9293-8B0689BE7C70}" type="slidenum">
              <a:rPr lang="en-US" smtClean="0"/>
              <a:t>2</a:t>
            </a:fld>
            <a:endParaRPr lang="en-US"/>
          </a:p>
        </p:txBody>
      </p:sp>
    </p:spTree>
    <p:extLst>
      <p:ext uri="{BB962C8B-B14F-4D97-AF65-F5344CB8AC3E}">
        <p14:creationId xmlns:p14="http://schemas.microsoft.com/office/powerpoint/2010/main" val="366389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25</a:t>
            </a:fld>
            <a:endParaRPr lang="en-US"/>
          </a:p>
        </p:txBody>
      </p:sp>
    </p:spTree>
    <p:extLst>
      <p:ext uri="{BB962C8B-B14F-4D97-AF65-F5344CB8AC3E}">
        <p14:creationId xmlns:p14="http://schemas.microsoft.com/office/powerpoint/2010/main" val="301133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a:t>
            </a:r>
          </a:p>
          <a:p>
            <a:r>
              <a:rPr lang="en-US" dirty="0"/>
              <a:t>UP TO 57 ON WAITLIST; INTERVIEW GIVES YOU ABOUT 1 IN 2 CHANCES OF GETTING IN</a:t>
            </a:r>
          </a:p>
          <a:p>
            <a:endParaRPr lang="en-US" dirty="0"/>
          </a:p>
          <a:p>
            <a:r>
              <a:rPr lang="en-US" dirty="0"/>
              <a:t>GPA much higher than minimum</a:t>
            </a:r>
          </a:p>
        </p:txBody>
      </p:sp>
      <p:sp>
        <p:nvSpPr>
          <p:cNvPr id="4" name="Slide Number Placeholder 3"/>
          <p:cNvSpPr>
            <a:spLocks noGrp="1"/>
          </p:cNvSpPr>
          <p:nvPr>
            <p:ph type="sldNum" sz="quarter" idx="10"/>
          </p:nvPr>
        </p:nvSpPr>
        <p:spPr/>
        <p:txBody>
          <a:bodyPr/>
          <a:lstStyle/>
          <a:p>
            <a:fld id="{5F5DFE36-C193-4DE0-9293-8B0689BE7C70}" type="slidenum">
              <a:rPr lang="en-US" smtClean="0"/>
              <a:t>26</a:t>
            </a:fld>
            <a:endParaRPr lang="en-US"/>
          </a:p>
        </p:txBody>
      </p:sp>
    </p:spTree>
    <p:extLst>
      <p:ext uri="{BB962C8B-B14F-4D97-AF65-F5344CB8AC3E}">
        <p14:creationId xmlns:p14="http://schemas.microsoft.com/office/powerpoint/2010/main" val="101170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27</a:t>
            </a:fld>
            <a:endParaRPr lang="en-US"/>
          </a:p>
        </p:txBody>
      </p:sp>
    </p:spTree>
    <p:extLst>
      <p:ext uri="{BB962C8B-B14F-4D97-AF65-F5344CB8AC3E}">
        <p14:creationId xmlns:p14="http://schemas.microsoft.com/office/powerpoint/2010/main" val="3834972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28</a:t>
            </a:fld>
            <a:endParaRPr lang="en-US"/>
          </a:p>
        </p:txBody>
      </p:sp>
    </p:spTree>
    <p:extLst>
      <p:ext uri="{BB962C8B-B14F-4D97-AF65-F5344CB8AC3E}">
        <p14:creationId xmlns:p14="http://schemas.microsoft.com/office/powerpoint/2010/main" val="26066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29</a:t>
            </a:fld>
            <a:endParaRPr lang="en-US"/>
          </a:p>
        </p:txBody>
      </p:sp>
    </p:spTree>
    <p:extLst>
      <p:ext uri="{BB962C8B-B14F-4D97-AF65-F5344CB8AC3E}">
        <p14:creationId xmlns:p14="http://schemas.microsoft.com/office/powerpoint/2010/main" val="288959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30</a:t>
            </a:fld>
            <a:endParaRPr lang="en-US"/>
          </a:p>
        </p:txBody>
      </p:sp>
    </p:spTree>
    <p:extLst>
      <p:ext uri="{BB962C8B-B14F-4D97-AF65-F5344CB8AC3E}">
        <p14:creationId xmlns:p14="http://schemas.microsoft.com/office/powerpoint/2010/main" val="2731069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a:t>
            </a:r>
            <a:r>
              <a:rPr lang="en-US" dirty="0" err="1"/>
              <a:t>femal</a:t>
            </a:r>
            <a:endParaRPr lang="en-US" dirty="0"/>
          </a:p>
          <a:p>
            <a:r>
              <a:rPr lang="en-US" sz="1200" dirty="0">
                <a:solidFill>
                  <a:prstClr val="black"/>
                </a:solidFill>
                <a:cs typeface="Calibri"/>
              </a:rPr>
              <a:t>[</a:t>
            </a:r>
          </a:p>
          <a:p>
            <a:r>
              <a:rPr lang="en-US" sz="1200" spc="-4" dirty="0">
                <a:solidFill>
                  <a:prstClr val="black"/>
                </a:solidFill>
                <a:cs typeface="Calibri"/>
              </a:rPr>
              <a:t>[</a:t>
            </a:r>
            <a:r>
              <a:rPr lang="en-US" sz="1200" dirty="0">
                <a:solidFill>
                  <a:prstClr val="black"/>
                </a:solidFill>
                <a:cs typeface="Calibri"/>
              </a:rPr>
              <a:t>minoritized race: 42.5%] </a:t>
            </a:r>
          </a:p>
          <a:p>
            <a:r>
              <a:rPr lang="en-US" sz="1200" dirty="0">
                <a:solidFill>
                  <a:prstClr val="black"/>
                </a:solidFill>
                <a:cs typeface="Calibri"/>
              </a:rPr>
              <a:t>minoritized race: 35.6%]</a:t>
            </a:r>
            <a:r>
              <a:rPr lang="en-US" dirty="0"/>
              <a:t>es were 47%, males 53%</a:t>
            </a:r>
          </a:p>
        </p:txBody>
      </p:sp>
      <p:sp>
        <p:nvSpPr>
          <p:cNvPr id="4" name="Slide Number Placeholder 3"/>
          <p:cNvSpPr>
            <a:spLocks noGrp="1"/>
          </p:cNvSpPr>
          <p:nvPr>
            <p:ph type="sldNum" sz="quarter" idx="5"/>
          </p:nvPr>
        </p:nvSpPr>
        <p:spPr/>
        <p:txBody>
          <a:bodyPr/>
          <a:lstStyle/>
          <a:p>
            <a:fld id="{5F5DFE36-C193-4DE0-9293-8B0689BE7C70}" type="slidenum">
              <a:rPr lang="en-US" smtClean="0"/>
              <a:t>31</a:t>
            </a:fld>
            <a:endParaRPr lang="en-US"/>
          </a:p>
        </p:txBody>
      </p:sp>
    </p:spTree>
    <p:extLst>
      <p:ext uri="{BB962C8B-B14F-4D97-AF65-F5344CB8AC3E}">
        <p14:creationId xmlns:p14="http://schemas.microsoft.com/office/powerpoint/2010/main" val="36362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2021, the DPT at public (residents) will </a:t>
            </a:r>
            <a:r>
              <a:rPr lang="en-US" dirty="0" err="1"/>
              <a:t>ave</a:t>
            </a:r>
            <a:r>
              <a:rPr lang="en-US" dirty="0"/>
              <a:t> $77,447, and private $125,171.  Entry-level salaries </a:t>
            </a:r>
            <a:r>
              <a:rPr lang="en-US" dirty="0" err="1"/>
              <a:t>ave</a:t>
            </a:r>
            <a:r>
              <a:rPr lang="en-US" dirty="0"/>
              <a:t> $78,316</a:t>
            </a:r>
          </a:p>
          <a:p>
            <a:r>
              <a:rPr lang="en-US" dirty="0"/>
              <a:t>conducted a study examining net present value (NPV) across several health professions. NPV is a modelling technique to estimate the economic consequences of an investment by using educational costs, wages, and duration of a career. They reported that physical therapist education is a good investment up to a certain amount of debt. At $150,000 of debt, the NPV for the DPT is lower than all health professions careers other than veterinary medicine and chiropractic, and once debt exceeds $200,000, DPT graduates exceed all debt-to-income repayment recommendations. </a:t>
            </a:r>
          </a:p>
        </p:txBody>
      </p:sp>
      <p:sp>
        <p:nvSpPr>
          <p:cNvPr id="4" name="Slide Number Placeholder 3"/>
          <p:cNvSpPr>
            <a:spLocks noGrp="1"/>
          </p:cNvSpPr>
          <p:nvPr>
            <p:ph type="sldNum" sz="quarter" idx="5"/>
          </p:nvPr>
        </p:nvSpPr>
        <p:spPr/>
        <p:txBody>
          <a:bodyPr/>
          <a:lstStyle/>
          <a:p>
            <a:fld id="{5F5DFE36-C193-4DE0-9293-8B0689BE7C70}" type="slidenum">
              <a:rPr lang="en-US" smtClean="0"/>
              <a:t>36</a:t>
            </a:fld>
            <a:endParaRPr lang="en-US"/>
          </a:p>
        </p:txBody>
      </p:sp>
    </p:spTree>
    <p:extLst>
      <p:ext uri="{BB962C8B-B14F-4D97-AF65-F5344CB8AC3E}">
        <p14:creationId xmlns:p14="http://schemas.microsoft.com/office/powerpoint/2010/main" val="16581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Mentored practice under faculty</a:t>
            </a:r>
          </a:p>
          <a:p>
            <a:r>
              <a:rPr lang="en-US" dirty="0"/>
              <a:t>Watch you and say “you are ready”</a:t>
            </a:r>
          </a:p>
          <a:p>
            <a:r>
              <a:rPr lang="en-US" dirty="0"/>
              <a:t>Safe environment</a:t>
            </a:r>
          </a:p>
          <a:p>
            <a:r>
              <a:rPr lang="en-US" dirty="0"/>
              <a:t>Millennials- commitment to serving others</a:t>
            </a:r>
          </a:p>
          <a:p>
            <a:endParaRPr lang="en-US" dirty="0"/>
          </a:p>
          <a:p>
            <a:r>
              <a:rPr lang="en-US" dirty="0"/>
              <a:t>Why so late??? Summer of 2</a:t>
            </a:r>
            <a:r>
              <a:rPr lang="en-US" baseline="30000" dirty="0"/>
              <a:t>nd</a:t>
            </a:r>
            <a:r>
              <a:rPr lang="en-US" dirty="0"/>
              <a:t> year---- by then you would have had at last 5 pro bono (either observing or having your patient), exposure to people additional twice (in PT 606 and Geriatrics)- you really are not missing any.</a:t>
            </a:r>
          </a:p>
          <a:p>
            <a:endParaRPr lang="en-US" dirty="0"/>
          </a:p>
          <a:p>
            <a:r>
              <a:rPr lang="en-US" dirty="0"/>
              <a:t>With Steps, or other research, even more. </a:t>
            </a:r>
          </a:p>
        </p:txBody>
      </p:sp>
      <p:sp>
        <p:nvSpPr>
          <p:cNvPr id="4" name="Slide Number Placeholder 3"/>
          <p:cNvSpPr>
            <a:spLocks noGrp="1"/>
          </p:cNvSpPr>
          <p:nvPr>
            <p:ph type="sldNum" sz="quarter" idx="10"/>
          </p:nvPr>
        </p:nvSpPr>
        <p:spPr/>
        <p:txBody>
          <a:bodyPr/>
          <a:lstStyle/>
          <a:p>
            <a:fld id="{5F5DFE36-C193-4DE0-9293-8B0689BE7C70}" type="slidenum">
              <a:rPr lang="en-US" smtClean="0"/>
              <a:t>7</a:t>
            </a:fld>
            <a:endParaRPr lang="en-US"/>
          </a:p>
        </p:txBody>
      </p:sp>
    </p:spTree>
    <p:extLst>
      <p:ext uri="{BB962C8B-B14F-4D97-AF65-F5344CB8AC3E}">
        <p14:creationId xmlns:p14="http://schemas.microsoft.com/office/powerpoint/2010/main" val="385248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program has a specific set of </a:t>
            </a:r>
            <a:r>
              <a:rPr lang="en-US" dirty="0" err="1"/>
              <a:t>prereqs</a:t>
            </a:r>
            <a:endParaRPr lang="en-US" dirty="0"/>
          </a:p>
          <a:p>
            <a:endParaRPr lang="en-US" dirty="0"/>
          </a:p>
          <a:p>
            <a:r>
              <a:rPr lang="en-US" dirty="0"/>
              <a:t>Exposure to the profession</a:t>
            </a:r>
          </a:p>
        </p:txBody>
      </p:sp>
      <p:sp>
        <p:nvSpPr>
          <p:cNvPr id="4" name="Slide Number Placeholder 3"/>
          <p:cNvSpPr>
            <a:spLocks noGrp="1"/>
          </p:cNvSpPr>
          <p:nvPr>
            <p:ph type="sldNum" sz="quarter" idx="10"/>
          </p:nvPr>
        </p:nvSpPr>
        <p:spPr/>
        <p:txBody>
          <a:bodyPr/>
          <a:lstStyle/>
          <a:p>
            <a:fld id="{5F5DFE36-C193-4DE0-9293-8B0689BE7C70}" type="slidenum">
              <a:rPr lang="en-US" smtClean="0"/>
              <a:t>8</a:t>
            </a:fld>
            <a:endParaRPr lang="en-US"/>
          </a:p>
        </p:txBody>
      </p:sp>
    </p:spTree>
    <p:extLst>
      <p:ext uri="{BB962C8B-B14F-4D97-AF65-F5344CB8AC3E}">
        <p14:creationId xmlns:p14="http://schemas.microsoft.com/office/powerpoint/2010/main" val="55305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DFE36-C193-4DE0-9293-8B0689BE7C70}" type="slidenum">
              <a:rPr lang="en-US" smtClean="0"/>
              <a:t>9</a:t>
            </a:fld>
            <a:endParaRPr lang="en-US"/>
          </a:p>
        </p:txBody>
      </p:sp>
    </p:spTree>
    <p:extLst>
      <p:ext uri="{BB962C8B-B14F-4D97-AF65-F5344CB8AC3E}">
        <p14:creationId xmlns:p14="http://schemas.microsoft.com/office/powerpoint/2010/main" val="252112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DFE36-C193-4DE0-9293-8B0689BE7C70}" type="slidenum">
              <a:rPr lang="en-US" smtClean="0"/>
              <a:t>10</a:t>
            </a:fld>
            <a:endParaRPr lang="en-US"/>
          </a:p>
        </p:txBody>
      </p:sp>
    </p:spTree>
    <p:extLst>
      <p:ext uri="{BB962C8B-B14F-4D97-AF65-F5344CB8AC3E}">
        <p14:creationId xmlns:p14="http://schemas.microsoft.com/office/powerpoint/2010/main" val="383899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WE DISCUSS HERE IS ON THE WEBPAGE!!!</a:t>
            </a:r>
          </a:p>
          <a:p>
            <a:endParaRPr lang="en-US" dirty="0"/>
          </a:p>
          <a:p>
            <a:r>
              <a:rPr lang="en-US" dirty="0"/>
              <a:t>CANNOT EVEN BE CONSIDERED IF NOT ACHIEVED MINIMUM</a:t>
            </a:r>
          </a:p>
        </p:txBody>
      </p:sp>
      <p:sp>
        <p:nvSpPr>
          <p:cNvPr id="4" name="Slide Number Placeholder 3"/>
          <p:cNvSpPr>
            <a:spLocks noGrp="1"/>
          </p:cNvSpPr>
          <p:nvPr>
            <p:ph type="sldNum" sz="quarter" idx="10"/>
          </p:nvPr>
        </p:nvSpPr>
        <p:spPr/>
        <p:txBody>
          <a:bodyPr/>
          <a:lstStyle/>
          <a:p>
            <a:fld id="{5F5DFE36-C193-4DE0-9293-8B0689BE7C70}" type="slidenum">
              <a:rPr lang="en-US" smtClean="0"/>
              <a:t>11</a:t>
            </a:fld>
            <a:endParaRPr lang="en-US"/>
          </a:p>
        </p:txBody>
      </p:sp>
    </p:spTree>
    <p:extLst>
      <p:ext uri="{BB962C8B-B14F-4D97-AF65-F5344CB8AC3E}">
        <p14:creationId xmlns:p14="http://schemas.microsoft.com/office/powerpoint/2010/main" val="13715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DFE36-C193-4DE0-9293-8B0689BE7C70}" type="slidenum">
              <a:rPr lang="en-US" smtClean="0"/>
              <a:t>12</a:t>
            </a:fld>
            <a:endParaRPr lang="en-US"/>
          </a:p>
        </p:txBody>
      </p:sp>
    </p:spTree>
    <p:extLst>
      <p:ext uri="{BB962C8B-B14F-4D97-AF65-F5344CB8AC3E}">
        <p14:creationId xmlns:p14="http://schemas.microsoft.com/office/powerpoint/2010/main" val="395839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by summer before you join us. Use the summer to….</a:t>
            </a:r>
          </a:p>
          <a:p>
            <a:r>
              <a:rPr lang="en-US" dirty="0"/>
              <a:t>Pretty standard. </a:t>
            </a:r>
          </a:p>
        </p:txBody>
      </p:sp>
      <p:sp>
        <p:nvSpPr>
          <p:cNvPr id="4" name="Slide Number Placeholder 3"/>
          <p:cNvSpPr>
            <a:spLocks noGrp="1"/>
          </p:cNvSpPr>
          <p:nvPr>
            <p:ph type="sldNum" sz="quarter" idx="10"/>
          </p:nvPr>
        </p:nvSpPr>
        <p:spPr/>
        <p:txBody>
          <a:bodyPr/>
          <a:lstStyle/>
          <a:p>
            <a:fld id="{5F5DFE36-C193-4DE0-9293-8B0689BE7C70}" type="slidenum">
              <a:rPr lang="en-US" smtClean="0"/>
              <a:t>14</a:t>
            </a:fld>
            <a:endParaRPr lang="en-US"/>
          </a:p>
        </p:txBody>
      </p:sp>
    </p:spTree>
    <p:extLst>
      <p:ext uri="{BB962C8B-B14F-4D97-AF65-F5344CB8AC3E}">
        <p14:creationId xmlns:p14="http://schemas.microsoft.com/office/powerpoint/2010/main" val="195764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spTree>
      <p:nvGrpSpPr>
        <p:cNvPr id="1" name=""/>
        <p:cNvGrpSpPr/>
        <p:nvPr/>
      </p:nvGrpSpPr>
      <p:grpSpPr>
        <a:xfrm>
          <a:off x="0" y="0"/>
          <a:ext cx="0" cy="0"/>
          <a:chOff x="0" y="0"/>
          <a:chExt cx="0" cy="0"/>
        </a:xfrm>
      </p:grpSpPr>
      <p:sp>
        <p:nvSpPr>
          <p:cNvPr id="2" name="Title 1"/>
          <p:cNvSpPr>
            <a:spLocks noGrp="1"/>
          </p:cNvSpPr>
          <p:nvPr>
            <p:ph type="ctrTitle"/>
          </p:nvPr>
        </p:nvSpPr>
        <p:spPr>
          <a:xfrm>
            <a:off x="3970761" y="1811069"/>
            <a:ext cx="4882520" cy="1470025"/>
          </a:xfrm>
        </p:spPr>
        <p:txBody>
          <a:bodyPr/>
          <a:lstStyle>
            <a:lvl1pPr algn="l">
              <a:defRPr>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3970761" y="3566844"/>
            <a:ext cx="4882520" cy="365051"/>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light)">
    <p:spTree>
      <p:nvGrpSpPr>
        <p:cNvPr id="1" name=""/>
        <p:cNvGrpSpPr/>
        <p:nvPr/>
      </p:nvGrpSpPr>
      <p:grpSpPr>
        <a:xfrm>
          <a:off x="0" y="0"/>
          <a:ext cx="0" cy="0"/>
          <a:chOff x="0" y="0"/>
          <a:chExt cx="0" cy="0"/>
        </a:xfrm>
      </p:grpSpPr>
      <p:sp>
        <p:nvSpPr>
          <p:cNvPr id="2" name="Title 1"/>
          <p:cNvSpPr>
            <a:spLocks noGrp="1"/>
          </p:cNvSpPr>
          <p:nvPr>
            <p:ph type="ctrTitle"/>
          </p:nvPr>
        </p:nvSpPr>
        <p:spPr>
          <a:xfrm>
            <a:off x="3948323" y="1811069"/>
            <a:ext cx="4882520" cy="1470025"/>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948323" y="3566844"/>
            <a:ext cx="4882520"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defRPr>
                <a:solidFill>
                  <a:srgbClr val="0B3D29"/>
                </a:solidFill>
              </a:defRPr>
            </a:lvl1pPr>
            <a:lvl2pPr>
              <a:buClr>
                <a:schemeClr val="accent2"/>
              </a:buClr>
              <a:defRPr>
                <a:solidFill>
                  <a:srgbClr val="0B3D29"/>
                </a:solidFill>
              </a:defRPr>
            </a:lvl2pPr>
            <a:lvl3pPr>
              <a:buClr>
                <a:schemeClr val="accent2"/>
              </a:buClr>
              <a:defRPr>
                <a:solidFill>
                  <a:srgbClr val="0B3D29"/>
                </a:solidFill>
              </a:defRPr>
            </a:lvl3pPr>
            <a:lvl4pPr>
              <a:buClr>
                <a:schemeClr val="accent2"/>
              </a:buClr>
              <a:defRPr>
                <a:solidFill>
                  <a:srgbClr val="0B3D29"/>
                </a:solidFill>
              </a:defRPr>
            </a:lvl4pPr>
            <a:lvl5pPr>
              <a:buClr>
                <a:schemeClr val="accent2"/>
              </a:buClr>
              <a:defRPr>
                <a:solidFill>
                  <a:srgbClr val="0B3D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Information (l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19176" y="666593"/>
            <a:ext cx="4567624" cy="4392488"/>
          </a:xfrm>
        </p:spPr>
        <p:txBody>
          <a:bodyPr/>
          <a:lstStyle>
            <a:lvl1pPr marL="0" indent="0">
              <a:spcBef>
                <a:spcPts val="1776"/>
              </a:spcBef>
              <a:buFontTx/>
              <a:buNone/>
              <a:defRPr sz="2400" b="1">
                <a:solidFill>
                  <a:srgbClr val="0B3D29"/>
                </a:solidFill>
              </a:defRPr>
            </a:lvl1pPr>
            <a:lvl2pPr marL="0" indent="0">
              <a:buFontTx/>
              <a:buNone/>
              <a:defRPr sz="2000">
                <a:solidFill>
                  <a:schemeClr val="accent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l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Box 4"/>
          <p:cNvSpPr txBox="1"/>
          <p:nvPr userDrawn="1"/>
        </p:nvSpPr>
        <p:spPr>
          <a:xfrm>
            <a:off x="1698413" y="1690782"/>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1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199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26984" y="688041"/>
            <a:ext cx="7290031" cy="543226"/>
          </a:xfrm>
        </p:spPr>
        <p:txBody>
          <a:bodyPr lIns="0" tIns="0" rIns="0" bIns="0"/>
          <a:lstStyle>
            <a:lvl1pPr>
              <a:defRPr sz="3530" b="0" i="0">
                <a:solidFill>
                  <a:schemeClr val="bg1"/>
                </a:solidFill>
                <a:latin typeface="Candara"/>
                <a:cs typeface="Candara"/>
              </a:defRPr>
            </a:lvl1pPr>
          </a:lstStyle>
          <a:p>
            <a:endParaRPr/>
          </a:p>
        </p:txBody>
      </p:sp>
      <p:sp>
        <p:nvSpPr>
          <p:cNvPr id="3" name="Holder 3"/>
          <p:cNvSpPr>
            <a:spLocks noGrp="1"/>
          </p:cNvSpPr>
          <p:nvPr>
            <p:ph type="body" idx="1"/>
          </p:nvPr>
        </p:nvSpPr>
        <p:spPr>
          <a:xfrm>
            <a:off x="1133217" y="2878118"/>
            <a:ext cx="6877566" cy="353045"/>
          </a:xfrm>
        </p:spPr>
        <p:txBody>
          <a:bodyPr lIns="0" tIns="0" rIns="0" bIns="0"/>
          <a:lstStyle>
            <a:lvl1pPr>
              <a:defRPr sz="2294" b="0" i="0">
                <a:solidFill>
                  <a:srgbClr val="1D6535"/>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2206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26984" y="688041"/>
            <a:ext cx="7290031" cy="543226"/>
          </a:xfrm>
        </p:spPr>
        <p:txBody>
          <a:bodyPr lIns="0" tIns="0" rIns="0" bIns="0"/>
          <a:lstStyle>
            <a:lvl1pPr>
              <a:defRPr sz="3530" b="0" i="0">
                <a:solidFill>
                  <a:schemeClr val="bg1"/>
                </a:solidFill>
                <a:latin typeface="Candara"/>
                <a:cs typeface="Candara"/>
              </a:defRPr>
            </a:lvl1pPr>
          </a:lstStyle>
          <a:p>
            <a:endParaRPr/>
          </a:p>
        </p:txBody>
      </p:sp>
      <p:sp>
        <p:nvSpPr>
          <p:cNvPr id="3" name="Holder 3"/>
          <p:cNvSpPr>
            <a:spLocks noGrp="1"/>
          </p:cNvSpPr>
          <p:nvPr>
            <p:ph sz="half" idx="2"/>
          </p:nvPr>
        </p:nvSpPr>
        <p:spPr>
          <a:xfrm>
            <a:off x="457200" y="1577340"/>
            <a:ext cx="3977640"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7205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23454" y="605118"/>
            <a:ext cx="7905404" cy="2178423"/>
          </a:xfrm>
          <a:prstGeom prst="rect">
            <a:avLst/>
          </a:prstGeom>
          <a:blipFill>
            <a:blip r:embed="rId2" cstate="print"/>
            <a:stretch>
              <a:fillRect/>
            </a:stretch>
          </a:blipFill>
        </p:spPr>
        <p:txBody>
          <a:bodyPr wrap="square" lIns="0" tIns="0" rIns="0" bIns="0" rtlCol="0"/>
          <a:lstStyle/>
          <a:p>
            <a:endParaRPr sz="1588"/>
          </a:p>
        </p:txBody>
      </p:sp>
      <p:sp>
        <p:nvSpPr>
          <p:cNvPr id="2" name="Holder 2"/>
          <p:cNvSpPr>
            <a:spLocks noGrp="1"/>
          </p:cNvSpPr>
          <p:nvPr>
            <p:ph type="title"/>
          </p:nvPr>
        </p:nvSpPr>
        <p:spPr>
          <a:xfrm>
            <a:off x="926984" y="688041"/>
            <a:ext cx="7290031" cy="543226"/>
          </a:xfrm>
        </p:spPr>
        <p:txBody>
          <a:bodyPr lIns="0" tIns="0" rIns="0" bIns="0"/>
          <a:lstStyle>
            <a:lvl1pPr>
              <a:defRPr sz="3530" b="0" i="0">
                <a:solidFill>
                  <a:schemeClr val="bg1"/>
                </a:solidFill>
                <a:latin typeface="Candara"/>
                <a:cs typeface="Candar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0778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64276" y="1812663"/>
            <a:ext cx="1280159" cy="570155"/>
          </a:xfrm>
          <a:prstGeom prst="rect">
            <a:avLst/>
          </a:prstGeom>
          <a:blipFill>
            <a:blip r:embed="rId2" cstate="print"/>
            <a:stretch>
              <a:fillRect/>
            </a:stretch>
          </a:blipFill>
        </p:spPr>
        <p:txBody>
          <a:bodyPr wrap="square" lIns="0" tIns="0" rIns="0" bIns="0" rtlCol="0"/>
          <a:lstStyle/>
          <a:p>
            <a:endParaRPr sz="1588"/>
          </a:p>
        </p:txBody>
      </p:sp>
      <p:sp>
        <p:nvSpPr>
          <p:cNvPr id="17" name="bk object 17"/>
          <p:cNvSpPr/>
          <p:nvPr/>
        </p:nvSpPr>
        <p:spPr>
          <a:xfrm>
            <a:off x="1307868" y="1118795"/>
            <a:ext cx="565265" cy="710004"/>
          </a:xfrm>
          <a:prstGeom prst="rect">
            <a:avLst/>
          </a:prstGeom>
          <a:blipFill>
            <a:blip r:embed="rId3" cstate="print"/>
            <a:stretch>
              <a:fillRect/>
            </a:stretch>
          </a:blipFill>
        </p:spPr>
        <p:txBody>
          <a:bodyPr wrap="square" lIns="0" tIns="0" rIns="0" bIns="0" rtlCol="0"/>
          <a:lstStyle/>
          <a:p>
            <a:endParaRPr sz="1588"/>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0798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0761" y="1811069"/>
            <a:ext cx="4882520" cy="1470025"/>
          </a:xfrm>
        </p:spPr>
        <p:txBody>
          <a:bodyPr/>
          <a:lstStyle>
            <a:lvl1pPr algn="l">
              <a:defRPr>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3970761" y="3566844"/>
            <a:ext cx="4882520" cy="365051"/>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7149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61224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A77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8853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445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Information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94754" y="666593"/>
            <a:ext cx="4592046" cy="4392488"/>
          </a:xfrm>
        </p:spPr>
        <p:txBody>
          <a:bodyPr/>
          <a:lstStyle>
            <a:lvl1pPr marL="0" indent="0">
              <a:spcBef>
                <a:spcPts val="1776"/>
              </a:spcBef>
              <a:buFontTx/>
              <a:buNone/>
              <a:defRPr sz="2400" b="1">
                <a:solidFill>
                  <a:srgbClr val="B6A771"/>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1040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A77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767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5130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75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4956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48323" y="1811069"/>
            <a:ext cx="4882520" cy="1470025"/>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948323" y="3566844"/>
            <a:ext cx="4882520"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5117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8017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defRPr>
                <a:solidFill>
                  <a:srgbClr val="0B3D29"/>
                </a:solidFill>
              </a:defRPr>
            </a:lvl1pPr>
            <a:lvl2pPr>
              <a:buClr>
                <a:schemeClr val="accent2"/>
              </a:buClr>
              <a:defRPr>
                <a:solidFill>
                  <a:srgbClr val="0B3D29"/>
                </a:solidFill>
              </a:defRPr>
            </a:lvl2pPr>
            <a:lvl3pPr>
              <a:buClr>
                <a:schemeClr val="accent2"/>
              </a:buClr>
              <a:defRPr>
                <a:solidFill>
                  <a:srgbClr val="0B3D29"/>
                </a:solidFill>
              </a:defRPr>
            </a:lvl3pPr>
            <a:lvl4pPr>
              <a:buClr>
                <a:schemeClr val="accent2"/>
              </a:buClr>
              <a:defRPr>
                <a:solidFill>
                  <a:srgbClr val="0B3D29"/>
                </a:solidFill>
              </a:defRPr>
            </a:lvl4pPr>
            <a:lvl5pPr>
              <a:buClr>
                <a:schemeClr val="accent2"/>
              </a:buClr>
              <a:defRPr>
                <a:solidFill>
                  <a:srgbClr val="0B3D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88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910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Informa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19176" y="666593"/>
            <a:ext cx="4567624" cy="4392488"/>
          </a:xfrm>
        </p:spPr>
        <p:txBody>
          <a:bodyPr/>
          <a:lstStyle>
            <a:lvl1pPr marL="0" indent="0">
              <a:spcBef>
                <a:spcPts val="1776"/>
              </a:spcBef>
              <a:buFontTx/>
              <a:buNone/>
              <a:defRPr sz="2400" b="1">
                <a:solidFill>
                  <a:srgbClr val="0B3D29"/>
                </a:solidFill>
              </a:defRPr>
            </a:lvl1pPr>
            <a:lvl2pPr marL="0" indent="0">
              <a:buFontTx/>
              <a:buNone/>
              <a:defRPr sz="2000">
                <a:solidFill>
                  <a:schemeClr val="accent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9332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490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Tree>
    <p:extLst>
      <p:ext uri="{BB962C8B-B14F-4D97-AF65-F5344CB8AC3E}">
        <p14:creationId xmlns:p14="http://schemas.microsoft.com/office/powerpoint/2010/main" val="159343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ligh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0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Box 4"/>
          <p:cNvSpPr txBox="1"/>
          <p:nvPr userDrawn="1"/>
        </p:nvSpPr>
        <p:spPr>
          <a:xfrm>
            <a:off x="1698413" y="169078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5612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30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dar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94754" y="666593"/>
            <a:ext cx="4592046" cy="4392488"/>
          </a:xfrm>
        </p:spPr>
        <p:txBody>
          <a:bodyPr/>
          <a:lstStyle>
            <a:lvl1pPr marL="0" indent="0">
              <a:spcBef>
                <a:spcPts val="1776"/>
              </a:spcBef>
              <a:buFontTx/>
              <a:buNone/>
              <a:defRPr sz="2400" b="1">
                <a:solidFill>
                  <a:srgbClr val="B6A771"/>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3" r:id="rId6"/>
    <p:sldLayoutId id="2147483654" r:id="rId7"/>
    <p:sldLayoutId id="2147483655" r:id="rId8"/>
    <p:sldLayoutId id="2147483656"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xStyles>
    <p:titleStyle>
      <a:lvl1pPr algn="ctr" defTabSz="457200" rtl="0" eaLnBrk="1" latinLnBrk="0" hangingPunct="1">
        <a:spcBef>
          <a:spcPct val="0"/>
        </a:spcBef>
        <a:buNone/>
        <a:defRPr sz="4400" kern="1200">
          <a:solidFill>
            <a:srgbClr val="B6A77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6984" y="688041"/>
            <a:ext cx="7290031" cy="615553"/>
          </a:xfrm>
          <a:prstGeom prst="rect">
            <a:avLst/>
          </a:prstGeom>
        </p:spPr>
        <p:txBody>
          <a:bodyPr wrap="square" lIns="0" tIns="0" rIns="0" bIns="0">
            <a:spAutoFit/>
          </a:bodyPr>
          <a:lstStyle>
            <a:lvl1pPr>
              <a:defRPr sz="4000" b="0" i="0">
                <a:solidFill>
                  <a:schemeClr val="bg1"/>
                </a:solidFill>
                <a:latin typeface="Candara"/>
                <a:cs typeface="Candara"/>
              </a:defRPr>
            </a:lvl1pPr>
          </a:lstStyle>
          <a:p>
            <a:endParaRPr/>
          </a:p>
        </p:txBody>
      </p:sp>
      <p:sp>
        <p:nvSpPr>
          <p:cNvPr id="3" name="Holder 3"/>
          <p:cNvSpPr>
            <a:spLocks noGrp="1"/>
          </p:cNvSpPr>
          <p:nvPr>
            <p:ph type="body" idx="1"/>
          </p:nvPr>
        </p:nvSpPr>
        <p:spPr>
          <a:xfrm>
            <a:off x="1133217" y="2878118"/>
            <a:ext cx="6877566" cy="400110"/>
          </a:xfrm>
          <a:prstGeom prst="rect">
            <a:avLst/>
          </a:prstGeom>
        </p:spPr>
        <p:txBody>
          <a:bodyPr wrap="square" lIns="0" tIns="0" rIns="0" bIns="0">
            <a:spAutoFit/>
          </a:bodyPr>
          <a:lstStyle>
            <a:lvl1pPr>
              <a:defRPr sz="2600" b="0" i="0">
                <a:solidFill>
                  <a:srgbClr val="1D6535"/>
                </a:solidFill>
                <a:latin typeface="Candara"/>
                <a:cs typeface="Candara"/>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718175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1802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hf hdr="0" ftr="0" dt="0"/>
  <p:txStyles>
    <p:titleStyle>
      <a:lvl1pPr algn="ctr" defTabSz="457200" rtl="0" eaLnBrk="1" latinLnBrk="0" hangingPunct="1">
        <a:spcBef>
          <a:spcPct val="0"/>
        </a:spcBef>
        <a:buNone/>
        <a:defRPr sz="4400" kern="1200">
          <a:solidFill>
            <a:srgbClr val="B6A77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ptca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hyperlink" Target="https://www.csus.edu/college/health-human-services/physical-therapy/prerequisite-worksheet.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18" Type="http://schemas.openxmlformats.org/officeDocument/2006/relationships/image" Target="../media/image26.jpg"/><Relationship Id="rId3" Type="http://schemas.openxmlformats.org/officeDocument/2006/relationships/image" Target="../media/image11.png"/><Relationship Id="rId7" Type="http://schemas.openxmlformats.org/officeDocument/2006/relationships/image" Target="../media/image15.jpg"/><Relationship Id="rId12" Type="http://schemas.openxmlformats.org/officeDocument/2006/relationships/image" Target="../media/image20.png"/><Relationship Id="rId17" Type="http://schemas.openxmlformats.org/officeDocument/2006/relationships/image" Target="../media/image25.jpg"/><Relationship Id="rId2" Type="http://schemas.openxmlformats.org/officeDocument/2006/relationships/image" Target="../media/image10.jpg"/><Relationship Id="rId16"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0541" y="518485"/>
            <a:ext cx="4922868" cy="1470025"/>
          </a:xfrm>
        </p:spPr>
        <p:txBody>
          <a:bodyPr>
            <a:noAutofit/>
          </a:bodyPr>
          <a:lstStyle/>
          <a:p>
            <a:pPr algn="ctr"/>
            <a:r>
              <a:rPr lang="en-US" i="1" dirty="0"/>
              <a:t>Doctor of</a:t>
            </a:r>
            <a:br>
              <a:rPr lang="en-US" i="1" dirty="0"/>
            </a:br>
            <a:r>
              <a:rPr lang="en-US" i="1" dirty="0"/>
              <a:t>Physical Therapy Program</a:t>
            </a:r>
          </a:p>
        </p:txBody>
      </p:sp>
      <p:sp>
        <p:nvSpPr>
          <p:cNvPr id="3" name="Subtitle 2"/>
          <p:cNvSpPr>
            <a:spLocks noGrp="1"/>
          </p:cNvSpPr>
          <p:nvPr>
            <p:ph type="subTitle" idx="1"/>
          </p:nvPr>
        </p:nvSpPr>
        <p:spPr>
          <a:xfrm>
            <a:off x="3970761" y="2920646"/>
            <a:ext cx="4922868" cy="1244642"/>
          </a:xfrm>
        </p:spPr>
        <p:txBody>
          <a:bodyPr>
            <a:noAutofit/>
          </a:bodyPr>
          <a:lstStyle/>
          <a:p>
            <a:pPr algn="ctr"/>
            <a:r>
              <a:rPr lang="en-US" sz="3600" dirty="0"/>
              <a:t>Group Advising Session</a:t>
            </a:r>
          </a:p>
          <a:p>
            <a:pPr algn="ctr"/>
            <a:r>
              <a:rPr lang="en-US" sz="2800" i="1" dirty="0"/>
              <a:t>Program Information</a:t>
            </a:r>
          </a:p>
          <a:p>
            <a:pPr algn="ctr"/>
            <a:r>
              <a:rPr lang="en-US" sz="2800" i="1" dirty="0"/>
              <a:t>Applying to the program</a:t>
            </a:r>
          </a:p>
          <a:p>
            <a:pPr algn="ctr"/>
            <a:r>
              <a:rPr lang="en-US" sz="2800" i="1" dirty="0"/>
              <a:t>Tour of Facilities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Change in Admission Requirements </a:t>
            </a:r>
            <a:br>
              <a:rPr lang="en-US" dirty="0">
                <a:solidFill>
                  <a:srgbClr val="FFC000"/>
                </a:solidFill>
              </a:rPr>
            </a:br>
            <a:r>
              <a:rPr lang="en-US" dirty="0">
                <a:solidFill>
                  <a:srgbClr val="FFC000"/>
                </a:solidFill>
              </a:rPr>
              <a:t>due to COVID</a:t>
            </a:r>
            <a:endParaRPr lang="en-US" dirty="0">
              <a:solidFill>
                <a:srgbClr val="FFFF00"/>
              </a:solidFill>
            </a:endParaRPr>
          </a:p>
        </p:txBody>
      </p:sp>
      <p:sp>
        <p:nvSpPr>
          <p:cNvPr id="3" name="Content Placeholder 2"/>
          <p:cNvSpPr>
            <a:spLocks noGrp="1"/>
          </p:cNvSpPr>
          <p:nvPr>
            <p:ph idx="1"/>
          </p:nvPr>
        </p:nvSpPr>
        <p:spPr>
          <a:xfrm>
            <a:off x="457200" y="1696912"/>
            <a:ext cx="8229600" cy="4325815"/>
          </a:xfrm>
        </p:spPr>
        <p:txBody>
          <a:bodyPr>
            <a:normAutofit/>
          </a:bodyPr>
          <a:lstStyle/>
          <a:p>
            <a:r>
              <a:rPr lang="en-US" dirty="0">
                <a:solidFill>
                  <a:srgbClr val="FFFF00"/>
                </a:solidFill>
              </a:rPr>
              <a:t>Credit/No Credit grades accepted </a:t>
            </a:r>
            <a:r>
              <a:rPr lang="en-US" dirty="0"/>
              <a:t>for required classes taken Spring 2020 -2022 only</a:t>
            </a:r>
          </a:p>
          <a:p>
            <a:r>
              <a:rPr lang="en-US" dirty="0">
                <a:solidFill>
                  <a:srgbClr val="FFFF00"/>
                </a:solidFill>
              </a:rPr>
              <a:t>Virtual labs accepted </a:t>
            </a:r>
            <a:r>
              <a:rPr lang="en-US" dirty="0"/>
              <a:t>for required classes taken during the year of 2020, 2021 and 2022</a:t>
            </a:r>
          </a:p>
        </p:txBody>
      </p:sp>
    </p:spTree>
    <p:extLst>
      <p:ext uri="{BB962C8B-B14F-4D97-AF65-F5344CB8AC3E}">
        <p14:creationId xmlns:p14="http://schemas.microsoft.com/office/powerpoint/2010/main" val="47553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81"/>
            <a:ext cx="8229600" cy="1009876"/>
          </a:xfrm>
        </p:spPr>
        <p:txBody>
          <a:bodyPr/>
          <a:lstStyle/>
          <a:p>
            <a:r>
              <a:rPr lang="en-US" dirty="0">
                <a:solidFill>
                  <a:srgbClr val="FFC000"/>
                </a:solidFill>
              </a:rPr>
              <a:t>How to Apply</a:t>
            </a:r>
          </a:p>
        </p:txBody>
      </p:sp>
      <p:sp>
        <p:nvSpPr>
          <p:cNvPr id="7" name="Content Placeholder 6"/>
          <p:cNvSpPr>
            <a:spLocks noGrp="1"/>
          </p:cNvSpPr>
          <p:nvPr>
            <p:ph idx="1"/>
          </p:nvPr>
        </p:nvSpPr>
        <p:spPr>
          <a:xfrm>
            <a:off x="375557" y="1104900"/>
            <a:ext cx="8621486" cy="5099957"/>
          </a:xfrm>
        </p:spPr>
        <p:txBody>
          <a:bodyPr>
            <a:normAutofit fontScale="70000" lnSpcReduction="20000"/>
          </a:bodyPr>
          <a:lstStyle/>
          <a:p>
            <a:pPr marL="0" indent="0">
              <a:lnSpc>
                <a:spcPct val="120000"/>
              </a:lnSpc>
              <a:buNone/>
            </a:pPr>
            <a:r>
              <a:rPr lang="en-US" sz="3400" b="1" dirty="0"/>
              <a:t>Step 1:  Prepare to Apply</a:t>
            </a:r>
          </a:p>
          <a:p>
            <a:pPr>
              <a:lnSpc>
                <a:spcPct val="120000"/>
              </a:lnSpc>
            </a:pPr>
            <a:r>
              <a:rPr lang="en-US" sz="3400" dirty="0"/>
              <a:t>Review Admission Requirements listed on our webpage and on PTCAS to verify you have met all minimum requirements</a:t>
            </a:r>
          </a:p>
          <a:p>
            <a:pPr>
              <a:lnSpc>
                <a:spcPct val="120000"/>
              </a:lnSpc>
            </a:pPr>
            <a:r>
              <a:rPr lang="en-US" sz="3400" dirty="0"/>
              <a:t>Make sure you are on track to complete your prerequisite coursework</a:t>
            </a:r>
          </a:p>
          <a:p>
            <a:pPr>
              <a:lnSpc>
                <a:spcPct val="120000"/>
              </a:lnSpc>
            </a:pPr>
            <a:r>
              <a:rPr lang="en-US" sz="3400" dirty="0"/>
              <a:t>Complete your volunteer/work hours by October 2, 2023 </a:t>
            </a:r>
            <a:endParaRPr lang="en-US" sz="3400" dirty="0">
              <a:solidFill>
                <a:srgbClr val="FFC000"/>
              </a:solidFill>
            </a:endParaRPr>
          </a:p>
          <a:p>
            <a:pPr>
              <a:lnSpc>
                <a:spcPct val="120000"/>
              </a:lnSpc>
            </a:pPr>
            <a:r>
              <a:rPr lang="en-US" sz="3400" dirty="0"/>
              <a:t>Identify who will be willing to write your letters of recommendation</a:t>
            </a:r>
          </a:p>
          <a:p>
            <a:pPr>
              <a:lnSpc>
                <a:spcPct val="120000"/>
              </a:lnSpc>
            </a:pPr>
            <a:r>
              <a:rPr lang="en-US" sz="3400" dirty="0"/>
              <a:t>Take GRE by October 2, 2023</a:t>
            </a:r>
          </a:p>
          <a:p>
            <a:pPr marL="0" indent="0">
              <a:lnSpc>
                <a:spcPct val="120000"/>
              </a:lnSpc>
              <a:buNone/>
            </a:pPr>
            <a:r>
              <a:rPr lang="en-US" sz="3400" b="1" dirty="0"/>
              <a:t>Step 2:  Apply</a:t>
            </a:r>
          </a:p>
          <a:p>
            <a:pPr>
              <a:lnSpc>
                <a:spcPct val="120000"/>
              </a:lnSpc>
            </a:pPr>
            <a:r>
              <a:rPr lang="en-US" sz="3400" dirty="0"/>
              <a:t>Submit </a:t>
            </a:r>
            <a:r>
              <a:rPr lang="en-US" sz="3400" dirty="0">
                <a:solidFill>
                  <a:srgbClr val="FFFF00"/>
                </a:solidFill>
              </a:rPr>
              <a:t>complete</a:t>
            </a:r>
            <a:r>
              <a:rPr lang="en-US" sz="3400" dirty="0"/>
              <a:t> PTCAS application at </a:t>
            </a:r>
            <a:r>
              <a:rPr lang="en-US" sz="3400" dirty="0">
                <a:hlinkClick r:id="rId3"/>
              </a:rPr>
              <a:t>www.ptcas.org</a:t>
            </a:r>
            <a:r>
              <a:rPr lang="en-US" sz="3400" dirty="0"/>
              <a:t> by </a:t>
            </a:r>
            <a:br>
              <a:rPr lang="en-US" sz="3400" dirty="0"/>
            </a:br>
            <a:r>
              <a:rPr lang="en-US" sz="3400" dirty="0"/>
              <a:t>October 2</a:t>
            </a:r>
            <a:r>
              <a:rPr lang="en-US" sz="3400" baseline="30000" dirty="0"/>
              <a:t>nd</a:t>
            </a:r>
            <a:r>
              <a:rPr lang="en-US" sz="3400" dirty="0"/>
              <a:t> deadline.</a:t>
            </a:r>
          </a:p>
          <a:p>
            <a:pPr>
              <a:lnSpc>
                <a:spcPct val="120000"/>
              </a:lnSpc>
            </a:pPr>
            <a:endParaRPr lang="en-US" dirty="0"/>
          </a:p>
          <a:p>
            <a:pPr marL="0" indent="0">
              <a:lnSpc>
                <a:spcPct val="120000"/>
              </a:lnSpc>
              <a:buNone/>
            </a:pPr>
            <a:endParaRPr lang="en-US" dirty="0"/>
          </a:p>
          <a:p>
            <a:endParaRPr lang="en-US" dirty="0"/>
          </a:p>
        </p:txBody>
      </p:sp>
    </p:spTree>
    <p:extLst>
      <p:ext uri="{BB962C8B-B14F-4D97-AF65-F5344CB8AC3E}">
        <p14:creationId xmlns:p14="http://schemas.microsoft.com/office/powerpoint/2010/main" val="187962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274638"/>
            <a:ext cx="8719457" cy="1143000"/>
          </a:xfrm>
        </p:spPr>
        <p:txBody>
          <a:bodyPr>
            <a:normAutofit/>
          </a:bodyPr>
          <a:lstStyle/>
          <a:p>
            <a:r>
              <a:rPr lang="en-US" sz="3600" dirty="0">
                <a:solidFill>
                  <a:srgbClr val="FFC000"/>
                </a:solidFill>
              </a:rPr>
              <a:t>What does a </a:t>
            </a:r>
            <a:r>
              <a:rPr lang="en-US" sz="3600" u="sng" dirty="0">
                <a:solidFill>
                  <a:srgbClr val="FFC000"/>
                </a:solidFill>
              </a:rPr>
              <a:t>complete</a:t>
            </a:r>
            <a:r>
              <a:rPr lang="en-US" sz="3600" dirty="0">
                <a:solidFill>
                  <a:srgbClr val="FFC000"/>
                </a:solidFill>
              </a:rPr>
              <a:t> application look like?</a:t>
            </a:r>
          </a:p>
        </p:txBody>
      </p:sp>
      <p:sp>
        <p:nvSpPr>
          <p:cNvPr id="3" name="Content Placeholder 2"/>
          <p:cNvSpPr>
            <a:spLocks noGrp="1"/>
          </p:cNvSpPr>
          <p:nvPr>
            <p:ph sz="half" idx="1"/>
          </p:nvPr>
        </p:nvSpPr>
        <p:spPr/>
        <p:txBody>
          <a:bodyPr>
            <a:normAutofit fontScale="77500" lnSpcReduction="20000"/>
          </a:bodyPr>
          <a:lstStyle/>
          <a:p>
            <a:pPr>
              <a:lnSpc>
                <a:spcPct val="120000"/>
              </a:lnSpc>
            </a:pPr>
            <a:r>
              <a:rPr lang="en-US" dirty="0"/>
              <a:t>Prerequisites are completed by the required deadline with  a minimum 3.00 GPA.</a:t>
            </a:r>
          </a:p>
          <a:p>
            <a:pPr>
              <a:lnSpc>
                <a:spcPct val="120000"/>
              </a:lnSpc>
            </a:pPr>
            <a:r>
              <a:rPr lang="en-US" dirty="0"/>
              <a:t>DPT Prerequisite Supplemental Worksheet completed and submitted with PTCAS application.</a:t>
            </a:r>
          </a:p>
          <a:p>
            <a:pPr>
              <a:lnSpc>
                <a:spcPct val="120000"/>
              </a:lnSpc>
            </a:pPr>
            <a:r>
              <a:rPr lang="en-US" dirty="0"/>
              <a:t>GRE exam taken by deadline with minimum scores of 3.5 for Analytical, and 29</a:t>
            </a:r>
            <a:r>
              <a:rPr lang="en-US" baseline="30000" dirty="0"/>
              <a:t>th</a:t>
            </a:r>
            <a:r>
              <a:rPr lang="en-US" dirty="0"/>
              <a:t> percentile for Quantitative. </a:t>
            </a:r>
          </a:p>
          <a:p>
            <a:pPr>
              <a:lnSpc>
                <a:spcPct val="120000"/>
              </a:lnSpc>
            </a:pPr>
            <a:endParaRPr lang="en-US" dirty="0"/>
          </a:p>
        </p:txBody>
      </p:sp>
      <p:sp>
        <p:nvSpPr>
          <p:cNvPr id="4" name="Content Placeholder 3"/>
          <p:cNvSpPr>
            <a:spLocks noGrp="1"/>
          </p:cNvSpPr>
          <p:nvPr>
            <p:ph sz="half" idx="2"/>
          </p:nvPr>
        </p:nvSpPr>
        <p:spPr/>
        <p:txBody>
          <a:bodyPr>
            <a:normAutofit fontScale="77500" lnSpcReduction="20000"/>
          </a:bodyPr>
          <a:lstStyle/>
          <a:p>
            <a:pPr>
              <a:lnSpc>
                <a:spcPct val="120000"/>
              </a:lnSpc>
            </a:pPr>
            <a:r>
              <a:rPr lang="en-US" dirty="0"/>
              <a:t>Volunteer/work hours  completed and verified in PTCAS by deadline date. </a:t>
            </a:r>
          </a:p>
          <a:p>
            <a:pPr>
              <a:lnSpc>
                <a:spcPct val="120000"/>
              </a:lnSpc>
            </a:pPr>
            <a:r>
              <a:rPr lang="en-US" dirty="0"/>
              <a:t>All letters of recommendation received in PTCAS by deadline date. </a:t>
            </a:r>
          </a:p>
          <a:p>
            <a:pPr>
              <a:lnSpc>
                <a:spcPct val="120000"/>
              </a:lnSpc>
            </a:pPr>
            <a:r>
              <a:rPr lang="en-US" dirty="0"/>
              <a:t>Official transcripts from all colleges/universities attended  sent to PTCAS.</a:t>
            </a:r>
          </a:p>
          <a:p>
            <a:pPr>
              <a:lnSpc>
                <a:spcPct val="120000"/>
              </a:lnSpc>
            </a:pPr>
            <a:r>
              <a:rPr lang="en-US" dirty="0"/>
              <a:t>PTCAS application submitted by October deadline.</a:t>
            </a:r>
          </a:p>
          <a:p>
            <a:pPr marL="0" indent="0">
              <a:buNone/>
            </a:pPr>
            <a:endParaRPr lang="en-US" dirty="0"/>
          </a:p>
        </p:txBody>
      </p:sp>
    </p:spTree>
    <p:extLst>
      <p:ext uri="{BB962C8B-B14F-4D97-AF65-F5344CB8AC3E}">
        <p14:creationId xmlns:p14="http://schemas.microsoft.com/office/powerpoint/2010/main" val="12051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05C57-A7C5-4F83-87F5-5D20F3941D03}"/>
              </a:ext>
            </a:extLst>
          </p:cNvPr>
          <p:cNvSpPr>
            <a:spLocks noGrp="1"/>
          </p:cNvSpPr>
          <p:nvPr>
            <p:ph sz="half" idx="1"/>
          </p:nvPr>
        </p:nvSpPr>
        <p:spPr>
          <a:xfrm>
            <a:off x="1116282" y="1600200"/>
            <a:ext cx="6947064" cy="4525963"/>
          </a:xfrm>
        </p:spPr>
        <p:txBody>
          <a:bodyPr>
            <a:normAutofit lnSpcReduction="10000"/>
          </a:bodyPr>
          <a:lstStyle/>
          <a:p>
            <a:r>
              <a:rPr lang="en-US" dirty="0"/>
              <a:t>Human Anatomy w/lab (4 units) </a:t>
            </a:r>
          </a:p>
          <a:p>
            <a:r>
              <a:rPr lang="en-US" dirty="0"/>
              <a:t>Human Physiology w/lab (4 units) </a:t>
            </a:r>
          </a:p>
          <a:p>
            <a:r>
              <a:rPr lang="en-US" dirty="0"/>
              <a:t>General Psychology (3 units) </a:t>
            </a:r>
          </a:p>
          <a:p>
            <a:r>
              <a:rPr lang="en-US" dirty="0"/>
              <a:t>Additional Psychology (3 units)</a:t>
            </a:r>
          </a:p>
          <a:p>
            <a:r>
              <a:rPr lang="en-US" dirty="0"/>
              <a:t>Statistics (3 units)</a:t>
            </a:r>
          </a:p>
          <a:p>
            <a:r>
              <a:rPr lang="en-US" dirty="0"/>
              <a:t>General Chemistry I &amp; II w/lab (8-10 units)</a:t>
            </a:r>
          </a:p>
          <a:p>
            <a:r>
              <a:rPr lang="en-US" dirty="0"/>
              <a:t>Physics I &amp; II w/lab (8 units)</a:t>
            </a:r>
          </a:p>
          <a:p>
            <a:r>
              <a:rPr lang="en-US" dirty="0"/>
              <a:t>Biomechanics (3 units)</a:t>
            </a:r>
          </a:p>
          <a:p>
            <a:r>
              <a:rPr lang="en-US" dirty="0"/>
              <a:t>Exercise Physiology (3 units)</a:t>
            </a:r>
          </a:p>
          <a:p>
            <a:endParaRPr lang="en-US" dirty="0"/>
          </a:p>
        </p:txBody>
      </p:sp>
      <p:sp>
        <p:nvSpPr>
          <p:cNvPr id="7" name="Title 6">
            <a:extLst>
              <a:ext uri="{FF2B5EF4-FFF2-40B4-BE49-F238E27FC236}">
                <a16:creationId xmlns:a16="http://schemas.microsoft.com/office/drawing/2014/main" id="{29F8080C-C839-447D-AF3B-240A63A68AF2}"/>
              </a:ext>
            </a:extLst>
          </p:cNvPr>
          <p:cNvSpPr>
            <a:spLocks noGrp="1"/>
          </p:cNvSpPr>
          <p:nvPr>
            <p:ph type="title"/>
          </p:nvPr>
        </p:nvSpPr>
        <p:spPr/>
        <p:txBody>
          <a:bodyPr>
            <a:normAutofit/>
          </a:bodyPr>
          <a:lstStyle/>
          <a:p>
            <a:r>
              <a:rPr lang="en-US" dirty="0">
                <a:solidFill>
                  <a:srgbClr val="FFC000"/>
                </a:solidFill>
              </a:rPr>
              <a:t>Prerequisite Courses</a:t>
            </a:r>
            <a:endParaRPr lang="en-US" dirty="0"/>
          </a:p>
        </p:txBody>
      </p:sp>
    </p:spTree>
    <p:extLst>
      <p:ext uri="{BB962C8B-B14F-4D97-AF65-F5344CB8AC3E}">
        <p14:creationId xmlns:p14="http://schemas.microsoft.com/office/powerpoint/2010/main" val="45727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010"/>
            <a:ext cx="8229600" cy="841148"/>
          </a:xfrm>
        </p:spPr>
        <p:txBody>
          <a:bodyPr/>
          <a:lstStyle/>
          <a:p>
            <a:r>
              <a:rPr lang="en-US" dirty="0">
                <a:solidFill>
                  <a:srgbClr val="FFC000"/>
                </a:solidFill>
              </a:rPr>
              <a:t>Prerequisite Requirements</a:t>
            </a:r>
            <a:r>
              <a:rPr lang="en-US" dirty="0"/>
              <a:t>	</a:t>
            </a:r>
          </a:p>
        </p:txBody>
      </p:sp>
      <p:sp>
        <p:nvSpPr>
          <p:cNvPr id="4" name="Content Placeholder 3"/>
          <p:cNvSpPr>
            <a:spLocks noGrp="1"/>
          </p:cNvSpPr>
          <p:nvPr>
            <p:ph idx="1"/>
          </p:nvPr>
        </p:nvSpPr>
        <p:spPr>
          <a:xfrm>
            <a:off x="457200" y="1148443"/>
            <a:ext cx="8267700" cy="5116285"/>
          </a:xfrm>
        </p:spPr>
        <p:txBody>
          <a:bodyPr>
            <a:noAutofit/>
          </a:bodyPr>
          <a:lstStyle/>
          <a:p>
            <a:r>
              <a:rPr lang="en-US" sz="2400" dirty="0"/>
              <a:t>Minimum prerequisite GPA of 3.00 or higher.</a:t>
            </a:r>
          </a:p>
          <a:p>
            <a:r>
              <a:rPr lang="en-US" sz="2400" dirty="0"/>
              <a:t>Prerequisite courses must be completed at an accredited college or university with a minimum grade of “C” or better.  Course grades of “C-” or lower are not accepted.</a:t>
            </a:r>
          </a:p>
          <a:p>
            <a:r>
              <a:rPr lang="en-US" sz="2400" dirty="0"/>
              <a:t>Applicants may have up to 4 pending prerequisite courses when submitting their application.  At least 2 of pending courses must be completed by end of fall semester, and the remaining 2 courses to be completed following spring semester.</a:t>
            </a:r>
          </a:p>
          <a:p>
            <a:r>
              <a:rPr lang="en-US" sz="2400" dirty="0"/>
              <a:t>Anatomy, Physiology, Biomechanics, and Exercise Physiology courses must have been completed within the past 10 years.       </a:t>
            </a:r>
          </a:p>
        </p:txBody>
      </p:sp>
    </p:spTree>
    <p:extLst>
      <p:ext uri="{BB962C8B-B14F-4D97-AF65-F5344CB8AC3E}">
        <p14:creationId xmlns:p14="http://schemas.microsoft.com/office/powerpoint/2010/main" val="97270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208"/>
          </a:xfrm>
        </p:spPr>
        <p:txBody>
          <a:bodyPr/>
          <a:lstStyle/>
          <a:p>
            <a:r>
              <a:rPr lang="en-US" dirty="0">
                <a:solidFill>
                  <a:srgbClr val="FFC000"/>
                </a:solidFill>
              </a:rPr>
              <a:t>Prerequisite Repeat Policy</a:t>
            </a:r>
          </a:p>
        </p:txBody>
      </p:sp>
      <p:sp>
        <p:nvSpPr>
          <p:cNvPr id="4" name="Rectangle 1"/>
          <p:cNvSpPr>
            <a:spLocks noGrp="1" noChangeArrowheads="1"/>
          </p:cNvSpPr>
          <p:nvPr>
            <p:ph idx="1"/>
          </p:nvPr>
        </p:nvSpPr>
        <p:spPr bwMode="auto">
          <a:xfrm>
            <a:off x="457200" y="1412846"/>
            <a:ext cx="8229600" cy="450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fontAlgn="base"/>
            <a:r>
              <a:rPr lang="en-US" altLang="en-US" sz="2400" dirty="0"/>
              <a:t>Grades from any and all courses taken to fulfill each prerequisite will be considered in calculating your GPA.</a:t>
            </a:r>
          </a:p>
          <a:p>
            <a:pPr fontAlgn="base"/>
            <a:r>
              <a:rPr lang="en-US" altLang="en-US" sz="2400" dirty="0"/>
              <a:t>If a course was taken twice (2), only the higher course grade will be used. </a:t>
            </a:r>
          </a:p>
          <a:p>
            <a:pPr fontAlgn="base"/>
            <a:r>
              <a:rPr lang="en-US" altLang="en-US" sz="2400" dirty="0"/>
              <a:t>If a course is taken three (3) times, all three (3) grades will be averaged. </a:t>
            </a:r>
          </a:p>
          <a:p>
            <a:pPr fontAlgn="base"/>
            <a:r>
              <a:rPr lang="en-US" altLang="en-US" sz="2400" dirty="0"/>
              <a:t>If a course was taken four (4) times to complete one required prerequisite, application will not be reviewed. </a:t>
            </a:r>
          </a:p>
          <a:p>
            <a:pPr fontAlgn="base"/>
            <a:r>
              <a:rPr lang="en-US" altLang="en-US" sz="2400" dirty="0"/>
              <a:t>A course is considered a “repeat” even if it is taken at a different university, or has a different course number.</a:t>
            </a:r>
          </a:p>
          <a:p>
            <a:pPr marL="0" indent="0" fontAlgn="base">
              <a:buNone/>
            </a:pPr>
            <a:endParaRPr lang="en-US" altLang="en-US" sz="2400" dirty="0"/>
          </a:p>
        </p:txBody>
      </p:sp>
    </p:spTree>
    <p:extLst>
      <p:ext uri="{BB962C8B-B14F-4D97-AF65-F5344CB8AC3E}">
        <p14:creationId xmlns:p14="http://schemas.microsoft.com/office/powerpoint/2010/main" val="75827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010"/>
            <a:ext cx="8229600" cy="841148"/>
          </a:xfrm>
        </p:spPr>
        <p:txBody>
          <a:bodyPr/>
          <a:lstStyle/>
          <a:p>
            <a:r>
              <a:rPr lang="en-US" dirty="0">
                <a:solidFill>
                  <a:srgbClr val="FFC000"/>
                </a:solidFill>
              </a:rPr>
              <a:t>Approved Prerequisite List</a:t>
            </a:r>
            <a:r>
              <a:rPr lang="en-US" dirty="0"/>
              <a:t>	</a:t>
            </a:r>
          </a:p>
        </p:txBody>
      </p:sp>
      <p:pic>
        <p:nvPicPr>
          <p:cNvPr id="4" name="Picture 3">
            <a:extLst>
              <a:ext uri="{FF2B5EF4-FFF2-40B4-BE49-F238E27FC236}">
                <a16:creationId xmlns:a16="http://schemas.microsoft.com/office/drawing/2014/main" id="{4586081F-F8F0-4746-A2EC-03523905BA18}"/>
              </a:ext>
            </a:extLst>
          </p:cNvPr>
          <p:cNvPicPr>
            <a:picLocks noChangeAspect="1"/>
          </p:cNvPicPr>
          <p:nvPr/>
        </p:nvPicPr>
        <p:blipFill>
          <a:blip r:embed="rId3"/>
          <a:stretch>
            <a:fillRect/>
          </a:stretch>
        </p:blipFill>
        <p:spPr>
          <a:xfrm>
            <a:off x="348778" y="985158"/>
            <a:ext cx="4704762" cy="4352381"/>
          </a:xfrm>
          <a:prstGeom prst="rect">
            <a:avLst/>
          </a:prstGeom>
        </p:spPr>
      </p:pic>
      <p:pic>
        <p:nvPicPr>
          <p:cNvPr id="9" name="Content Placeholder 8">
            <a:extLst>
              <a:ext uri="{FF2B5EF4-FFF2-40B4-BE49-F238E27FC236}">
                <a16:creationId xmlns:a16="http://schemas.microsoft.com/office/drawing/2014/main" id="{0A5954F2-DE37-4CFB-B917-9D928CB31F36}"/>
              </a:ext>
            </a:extLst>
          </p:cNvPr>
          <p:cNvPicPr>
            <a:picLocks noGrp="1" noChangeAspect="1"/>
          </p:cNvPicPr>
          <p:nvPr>
            <p:ph idx="1"/>
          </p:nvPr>
        </p:nvPicPr>
        <p:blipFill rotWithShape="1">
          <a:blip r:embed="rId4"/>
          <a:srcRect l="2226" r="4166" b="29528"/>
          <a:stretch/>
        </p:blipFill>
        <p:spPr>
          <a:xfrm>
            <a:off x="784278" y="2128138"/>
            <a:ext cx="8191003" cy="3757862"/>
          </a:xfrm>
        </p:spPr>
      </p:pic>
      <p:sp>
        <p:nvSpPr>
          <p:cNvPr id="5" name="Oval 4">
            <a:extLst>
              <a:ext uri="{FF2B5EF4-FFF2-40B4-BE49-F238E27FC236}">
                <a16:creationId xmlns:a16="http://schemas.microsoft.com/office/drawing/2014/main" id="{3CEA844C-11F0-466A-B855-629F69B5BF08}"/>
              </a:ext>
            </a:extLst>
          </p:cNvPr>
          <p:cNvSpPr/>
          <p:nvPr/>
        </p:nvSpPr>
        <p:spPr>
          <a:xfrm>
            <a:off x="457200" y="3129817"/>
            <a:ext cx="4230414" cy="46245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9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0" y="238943"/>
            <a:ext cx="8229600" cy="1143000"/>
          </a:xfrm>
        </p:spPr>
        <p:txBody>
          <a:bodyPr>
            <a:normAutofit fontScale="90000"/>
          </a:bodyPr>
          <a:lstStyle/>
          <a:p>
            <a:pPr algn="l"/>
            <a:r>
              <a:rPr lang="en-US" dirty="0">
                <a:solidFill>
                  <a:srgbClr val="FFC000"/>
                </a:solidFill>
              </a:rPr>
              <a:t>DPT Supplemental Prerequisite Worksheet</a:t>
            </a:r>
          </a:p>
        </p:txBody>
      </p:sp>
      <p:sp>
        <p:nvSpPr>
          <p:cNvPr id="6" name="Content Placeholder 5"/>
          <p:cNvSpPr>
            <a:spLocks noGrp="1"/>
          </p:cNvSpPr>
          <p:nvPr>
            <p:ph sz="half" idx="1"/>
          </p:nvPr>
        </p:nvSpPr>
        <p:spPr>
          <a:xfrm>
            <a:off x="457199" y="1600200"/>
            <a:ext cx="4626429" cy="4784271"/>
          </a:xfrm>
        </p:spPr>
        <p:txBody>
          <a:bodyPr>
            <a:normAutofit/>
          </a:bodyPr>
          <a:lstStyle/>
          <a:p>
            <a:pPr marL="0" indent="0">
              <a:buNone/>
            </a:pPr>
            <a:r>
              <a:rPr lang="en-US" sz="1600" dirty="0"/>
              <a:t>All applicants must submit the DPT Supplemental Prerequisite Worksheet with their PTCAS application. This worksheet can be found on our website at  </a:t>
            </a:r>
            <a:r>
              <a:rPr lang="en-US" sz="1600" dirty="0">
                <a:hlinkClick r:id="rId3"/>
              </a:rPr>
              <a:t>www.csus.edu/college/health-human-services/physical-therapy/prerequisite-worksheet.html</a:t>
            </a:r>
            <a:r>
              <a:rPr lang="en-US" sz="1600" dirty="0"/>
              <a:t> and must be uploaded to your PTCAS application by the deadline. </a:t>
            </a:r>
          </a:p>
          <a:p>
            <a:pPr marL="0" indent="0">
              <a:buNone/>
            </a:pPr>
            <a:r>
              <a:rPr lang="en-US" sz="1600" dirty="0"/>
              <a:t>Applicants will submit the following information for each course:</a:t>
            </a:r>
          </a:p>
          <a:p>
            <a:r>
              <a:rPr lang="en-US" sz="1600" dirty="0"/>
              <a:t>Name of institution where course was taken</a:t>
            </a:r>
          </a:p>
          <a:p>
            <a:r>
              <a:rPr lang="en-US" sz="1600" dirty="0"/>
              <a:t>Course number and title</a:t>
            </a:r>
          </a:p>
          <a:p>
            <a:r>
              <a:rPr lang="en-US" sz="1600" dirty="0"/>
              <a:t>Semester or quarter units</a:t>
            </a:r>
          </a:p>
          <a:p>
            <a:r>
              <a:rPr lang="en-US" sz="1600" dirty="0"/>
              <a:t>Semester and year course was taken</a:t>
            </a:r>
          </a:p>
          <a:p>
            <a:r>
              <a:rPr lang="en-US" sz="1600" dirty="0"/>
              <a:t>Number of units and grade</a:t>
            </a:r>
          </a:p>
          <a:p>
            <a:r>
              <a:rPr lang="en-US" sz="1600" dirty="0"/>
              <a:t>In-progress or planned status for pending courses</a:t>
            </a:r>
          </a:p>
          <a:p>
            <a:pPr marL="0" indent="0">
              <a:buNone/>
            </a:pPr>
            <a:r>
              <a:rPr lang="en-US" sz="1600" dirty="0"/>
              <a:t>Applications missing this document will be considered incomplete and will not be reviewed.</a:t>
            </a:r>
          </a:p>
        </p:txBody>
      </p:sp>
      <p:sp>
        <p:nvSpPr>
          <p:cNvPr id="8" name="Title 1"/>
          <p:cNvSpPr txBox="1">
            <a:spLocks/>
          </p:cNvSpPr>
          <p:nvPr/>
        </p:nvSpPr>
        <p:spPr>
          <a:xfrm>
            <a:off x="1849041" y="1381943"/>
            <a:ext cx="2628899" cy="732234"/>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700" dirty="0"/>
          </a:p>
        </p:txBody>
      </p:sp>
      <p:pic>
        <p:nvPicPr>
          <p:cNvPr id="7" name="Picture 6"/>
          <p:cNvPicPr/>
          <p:nvPr/>
        </p:nvPicPr>
        <p:blipFill rotWithShape="1">
          <a:blip r:embed="rId4"/>
          <a:srcRect l="44178" t="12797" r="20669" b="3792"/>
          <a:stretch/>
        </p:blipFill>
        <p:spPr bwMode="auto">
          <a:xfrm>
            <a:off x="5190867" y="1072583"/>
            <a:ext cx="3704717" cy="471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459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3806"/>
          </a:xfrm>
        </p:spPr>
        <p:txBody>
          <a:bodyPr>
            <a:normAutofit fontScale="90000"/>
          </a:bodyPr>
          <a:lstStyle/>
          <a:p>
            <a:r>
              <a:rPr lang="en-US" dirty="0">
                <a:solidFill>
                  <a:srgbClr val="FFC000"/>
                </a:solidFill>
              </a:rPr>
              <a:t>Graduate Record Examination - GRE </a:t>
            </a:r>
          </a:p>
        </p:txBody>
      </p:sp>
      <p:sp>
        <p:nvSpPr>
          <p:cNvPr id="4" name="Text Placeholder 3"/>
          <p:cNvSpPr>
            <a:spLocks noGrp="1"/>
          </p:cNvSpPr>
          <p:nvPr>
            <p:ph idx="1"/>
          </p:nvPr>
        </p:nvSpPr>
        <p:spPr>
          <a:xfrm>
            <a:off x="457199" y="1148444"/>
            <a:ext cx="8360979" cy="1678839"/>
          </a:xfrm>
        </p:spPr>
        <p:txBody>
          <a:bodyPr>
            <a:noAutofit/>
          </a:bodyPr>
          <a:lstStyle/>
          <a:p>
            <a:pPr marL="0" indent="0">
              <a:buNone/>
            </a:pPr>
            <a:r>
              <a:rPr lang="en-US" sz="2400" dirty="0"/>
              <a:t>GRE results taken within last five years are sent directly to PTCAS using GRE code 7588. The last date to take the GRE is October 2, 2023. Minimum required GRE scores are 3.5 for Analytical, and 29</a:t>
            </a:r>
            <a:r>
              <a:rPr lang="en-US" sz="2400" baseline="30000" dirty="0"/>
              <a:t>th</a:t>
            </a:r>
            <a:r>
              <a:rPr lang="en-US" sz="2400" dirty="0"/>
              <a:t> percentile for the Quantitative.  There is no minimum threshold for Verbal Reasoning.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323" y="3269281"/>
            <a:ext cx="4853353" cy="2848212"/>
          </a:xfrm>
          <a:prstGeom prst="rect">
            <a:avLst/>
          </a:prstGeom>
        </p:spPr>
      </p:pic>
    </p:spTree>
    <p:extLst>
      <p:ext uri="{BB962C8B-B14F-4D97-AF65-F5344CB8AC3E}">
        <p14:creationId xmlns:p14="http://schemas.microsoft.com/office/powerpoint/2010/main" val="350061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5882"/>
            <a:ext cx="8229600" cy="1055347"/>
          </a:xfrm>
        </p:spPr>
        <p:txBody>
          <a:bodyPr/>
          <a:lstStyle/>
          <a:p>
            <a:r>
              <a:rPr lang="en-US" dirty="0">
                <a:solidFill>
                  <a:srgbClr val="FFC000"/>
                </a:solidFill>
              </a:rPr>
              <a:t>Observation Hours</a:t>
            </a:r>
          </a:p>
        </p:txBody>
      </p:sp>
      <p:sp>
        <p:nvSpPr>
          <p:cNvPr id="8" name="Content Placeholder 7"/>
          <p:cNvSpPr>
            <a:spLocks noGrp="1"/>
          </p:cNvSpPr>
          <p:nvPr>
            <p:ph sz="half" idx="1"/>
          </p:nvPr>
        </p:nvSpPr>
        <p:spPr>
          <a:xfrm>
            <a:off x="5012870" y="2873822"/>
            <a:ext cx="3978729" cy="2647486"/>
          </a:xfrm>
        </p:spPr>
        <p:txBody>
          <a:bodyPr>
            <a:normAutofit fontScale="77500" lnSpcReduction="20000"/>
          </a:bodyPr>
          <a:lstStyle/>
          <a:p>
            <a:pPr marL="0" indent="0">
              <a:buNone/>
            </a:pPr>
            <a:r>
              <a:rPr lang="en-US" u="sng" dirty="0"/>
              <a:t>INPATIENT</a:t>
            </a:r>
            <a:r>
              <a:rPr lang="en-US" dirty="0"/>
              <a:t> </a:t>
            </a:r>
            <a:endParaRPr lang="en-US" dirty="0">
              <a:solidFill>
                <a:srgbClr val="FFC000"/>
              </a:solidFill>
            </a:endParaRPr>
          </a:p>
          <a:p>
            <a:r>
              <a:rPr lang="en-US" dirty="0"/>
              <a:t>Acute care </a:t>
            </a:r>
          </a:p>
          <a:p>
            <a:r>
              <a:rPr lang="en-US" dirty="0"/>
              <a:t>Rehab/Subacute care</a:t>
            </a:r>
          </a:p>
          <a:p>
            <a:r>
              <a:rPr lang="en-US" dirty="0"/>
              <a:t>Extended care</a:t>
            </a:r>
          </a:p>
          <a:p>
            <a:r>
              <a:rPr lang="en-US" dirty="0"/>
              <a:t>Skilled Nursing </a:t>
            </a:r>
          </a:p>
        </p:txBody>
      </p:sp>
      <p:sp>
        <p:nvSpPr>
          <p:cNvPr id="10" name="Content Placeholder 9"/>
          <p:cNvSpPr>
            <a:spLocks noGrp="1"/>
          </p:cNvSpPr>
          <p:nvPr>
            <p:ph sz="half" idx="2"/>
          </p:nvPr>
        </p:nvSpPr>
        <p:spPr>
          <a:xfrm>
            <a:off x="457200" y="2878428"/>
            <a:ext cx="4114800" cy="2555214"/>
          </a:xfrm>
        </p:spPr>
        <p:txBody>
          <a:bodyPr>
            <a:normAutofit fontScale="77500" lnSpcReduction="20000"/>
          </a:bodyPr>
          <a:lstStyle/>
          <a:p>
            <a:pPr marL="0" indent="0">
              <a:buNone/>
            </a:pPr>
            <a:r>
              <a:rPr lang="en-US" u="sng" dirty="0"/>
              <a:t>OUTPATIENT</a:t>
            </a:r>
          </a:p>
          <a:p>
            <a:r>
              <a:rPr lang="en-US" dirty="0"/>
              <a:t>Physical Therapy Clinics</a:t>
            </a:r>
          </a:p>
          <a:p>
            <a:r>
              <a:rPr lang="en-US" dirty="0"/>
              <a:t>Hospital Clinics</a:t>
            </a:r>
          </a:p>
          <a:p>
            <a:r>
              <a:rPr lang="en-US" dirty="0"/>
              <a:t>School/Preschool </a:t>
            </a:r>
          </a:p>
          <a:p>
            <a:r>
              <a:rPr lang="en-US" dirty="0"/>
              <a:t>Wellness/Prevention/</a:t>
            </a:r>
          </a:p>
          <a:p>
            <a:pPr marL="0" indent="0">
              <a:buNone/>
            </a:pPr>
            <a:r>
              <a:rPr lang="en-US" dirty="0"/>
              <a:t>     Fitness</a:t>
            </a:r>
          </a:p>
          <a:p>
            <a:r>
              <a:rPr lang="en-US" dirty="0"/>
              <a:t>Industrial/Occupational Health </a:t>
            </a:r>
          </a:p>
          <a:p>
            <a:endParaRPr lang="en-US" dirty="0"/>
          </a:p>
        </p:txBody>
      </p:sp>
      <p:sp>
        <p:nvSpPr>
          <p:cNvPr id="7" name="Text Placeholder 6"/>
          <p:cNvSpPr>
            <a:spLocks noGrp="1"/>
          </p:cNvSpPr>
          <p:nvPr>
            <p:ph type="body" idx="4294967295"/>
          </p:nvPr>
        </p:nvSpPr>
        <p:spPr>
          <a:xfrm>
            <a:off x="457200" y="1061357"/>
            <a:ext cx="8376557" cy="1879374"/>
          </a:xfrm>
        </p:spPr>
        <p:txBody>
          <a:bodyPr>
            <a:normAutofit/>
          </a:bodyPr>
          <a:lstStyle/>
          <a:p>
            <a:pPr marL="0" indent="0">
              <a:buNone/>
            </a:pPr>
            <a:r>
              <a:rPr lang="en-US" sz="2000" dirty="0"/>
              <a:t>Applicants must complete and verify on PTCAS a minimum 50 total hours of volunteer/work experience.  All hours must be under direct supervision of a licensed physical therapist.  Hours that have not been completed and verified by the application deadline will not count towards the 50 required hours minimum, and your application will be disqualified.</a:t>
            </a:r>
          </a:p>
        </p:txBody>
      </p:sp>
    </p:spTree>
    <p:extLst>
      <p:ext uri="{BB962C8B-B14F-4D97-AF65-F5344CB8AC3E}">
        <p14:creationId xmlns:p14="http://schemas.microsoft.com/office/powerpoint/2010/main" val="153847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33676"/>
          </a:xfrm>
        </p:spPr>
        <p:txBody>
          <a:bodyPr>
            <a:normAutofit/>
          </a:bodyPr>
          <a:lstStyle/>
          <a:p>
            <a:r>
              <a:rPr lang="en-US" sz="4800" dirty="0">
                <a:solidFill>
                  <a:srgbClr val="FFC000"/>
                </a:solidFill>
              </a:rPr>
              <a:t>Welcome!</a:t>
            </a:r>
          </a:p>
        </p:txBody>
      </p:sp>
      <p:sp>
        <p:nvSpPr>
          <p:cNvPr id="5" name="Content Placeholder 4"/>
          <p:cNvSpPr>
            <a:spLocks noGrp="1"/>
          </p:cNvSpPr>
          <p:nvPr>
            <p:ph idx="1"/>
          </p:nvPr>
        </p:nvSpPr>
        <p:spPr>
          <a:xfrm>
            <a:off x="457200" y="1458686"/>
            <a:ext cx="8229600" cy="4268039"/>
          </a:xfrm>
        </p:spPr>
        <p:txBody>
          <a:bodyPr>
            <a:normAutofit/>
          </a:bodyPr>
          <a:lstStyle/>
          <a:p>
            <a:pPr>
              <a:lnSpc>
                <a:spcPct val="150000"/>
              </a:lnSpc>
            </a:pPr>
            <a:r>
              <a:rPr lang="en-US" sz="3600" dirty="0"/>
              <a:t>Introductions: Name, College</a:t>
            </a:r>
          </a:p>
          <a:p>
            <a:pPr>
              <a:lnSpc>
                <a:spcPct val="150000"/>
              </a:lnSpc>
            </a:pPr>
            <a:r>
              <a:rPr lang="en-US" sz="3600" dirty="0"/>
              <a:t>Where you are in the process/ journey? </a:t>
            </a:r>
          </a:p>
          <a:p>
            <a:pPr>
              <a:lnSpc>
                <a:spcPct val="150000"/>
              </a:lnSpc>
            </a:pPr>
            <a:r>
              <a:rPr lang="en-US" sz="3600" dirty="0"/>
              <a:t>Goals/ expectations/ what you want to achieve by attending this session</a:t>
            </a:r>
          </a:p>
        </p:txBody>
      </p:sp>
    </p:spTree>
    <p:extLst>
      <p:ext uri="{BB962C8B-B14F-4D97-AF65-F5344CB8AC3E}">
        <p14:creationId xmlns:p14="http://schemas.microsoft.com/office/powerpoint/2010/main" val="175155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64305"/>
          </a:xfrm>
        </p:spPr>
        <p:txBody>
          <a:bodyPr/>
          <a:lstStyle/>
          <a:p>
            <a:r>
              <a:rPr lang="en-US" dirty="0">
                <a:solidFill>
                  <a:srgbClr val="FFC000"/>
                </a:solidFill>
              </a:rPr>
              <a:t>Letters of Recommendation</a:t>
            </a:r>
            <a:r>
              <a:rPr lang="en-US" dirty="0"/>
              <a:t>	</a:t>
            </a:r>
          </a:p>
        </p:txBody>
      </p:sp>
      <p:sp>
        <p:nvSpPr>
          <p:cNvPr id="6" name="Content Placeholder 5"/>
          <p:cNvSpPr>
            <a:spLocks noGrp="1"/>
          </p:cNvSpPr>
          <p:nvPr>
            <p:ph idx="1"/>
          </p:nvPr>
        </p:nvSpPr>
        <p:spPr>
          <a:xfrm>
            <a:off x="457200" y="1458686"/>
            <a:ext cx="8229600" cy="4268039"/>
          </a:xfrm>
        </p:spPr>
        <p:txBody>
          <a:bodyPr>
            <a:normAutofit fontScale="92500" lnSpcReduction="10000"/>
          </a:bodyPr>
          <a:lstStyle/>
          <a:p>
            <a:pPr marL="0" indent="0">
              <a:buNone/>
            </a:pPr>
            <a:r>
              <a:rPr lang="en-US" dirty="0"/>
              <a:t>Applicants must arrange to have three letters of recommendation sent to PTCAS.  All three letters must be received by the deadline date.</a:t>
            </a:r>
          </a:p>
          <a:p>
            <a:r>
              <a:rPr lang="en-US" dirty="0"/>
              <a:t>One letter from a licensed physical therapist you have volunteered or worked with.</a:t>
            </a:r>
          </a:p>
          <a:p>
            <a:r>
              <a:rPr lang="en-US" dirty="0"/>
              <a:t>One from a college professor you have taken a course from.</a:t>
            </a:r>
          </a:p>
          <a:p>
            <a:r>
              <a:rPr lang="en-US" dirty="0"/>
              <a:t>One letter from another physical therapist,  college professor, or your employer/supervisor.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429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How to strengthen your application</a:t>
            </a:r>
          </a:p>
        </p:txBody>
      </p:sp>
      <p:sp>
        <p:nvSpPr>
          <p:cNvPr id="3" name="Text Placeholder 2"/>
          <p:cNvSpPr>
            <a:spLocks noGrp="1"/>
          </p:cNvSpPr>
          <p:nvPr>
            <p:ph idx="1"/>
          </p:nvPr>
        </p:nvSpPr>
        <p:spPr>
          <a:xfrm>
            <a:off x="457200" y="1556657"/>
            <a:ext cx="8229600" cy="4126525"/>
          </a:xfrm>
        </p:spPr>
        <p:txBody>
          <a:bodyPr>
            <a:normAutofit/>
          </a:bodyPr>
          <a:lstStyle/>
          <a:p>
            <a:r>
              <a:rPr lang="en-US" dirty="0"/>
              <a:t>Applicants can earn additional admission points if they qualify for the following:</a:t>
            </a:r>
          </a:p>
          <a:p>
            <a:pPr marL="657225" lvl="1" indent="-257175">
              <a:buFont typeface="Wingdings 3" charset="2"/>
              <a:buChar char=""/>
            </a:pPr>
            <a:r>
              <a:rPr lang="en-US" dirty="0">
                <a:solidFill>
                  <a:srgbClr val="FFFF00"/>
                </a:solidFill>
              </a:rPr>
              <a:t>Advanced Upper Division Coursework</a:t>
            </a:r>
          </a:p>
          <a:p>
            <a:pPr marL="657225" lvl="1" indent="-257175">
              <a:buFont typeface="Wingdings 3" charset="2"/>
              <a:buChar char=""/>
            </a:pPr>
            <a:r>
              <a:rPr lang="en-US" dirty="0">
                <a:solidFill>
                  <a:srgbClr val="FFFF00"/>
                </a:solidFill>
              </a:rPr>
              <a:t>Background Characteristics</a:t>
            </a:r>
          </a:p>
          <a:p>
            <a:endParaRPr lang="en-US" dirty="0"/>
          </a:p>
        </p:txBody>
      </p:sp>
      <p:pic>
        <p:nvPicPr>
          <p:cNvPr id="4" name="Picture 3">
            <a:extLst>
              <a:ext uri="{FF2B5EF4-FFF2-40B4-BE49-F238E27FC236}">
                <a16:creationId xmlns:a16="http://schemas.microsoft.com/office/drawing/2014/main" id="{2C405396-C7D8-4A86-B26E-6A92FD321BA2}"/>
              </a:ext>
            </a:extLst>
          </p:cNvPr>
          <p:cNvPicPr>
            <a:picLocks noChangeAspect="1"/>
          </p:cNvPicPr>
          <p:nvPr/>
        </p:nvPicPr>
        <p:blipFill rotWithShape="1">
          <a:blip r:embed="rId3"/>
          <a:srcRect l="51052" t="19550" r="19933" b="21070"/>
          <a:stretch/>
        </p:blipFill>
        <p:spPr>
          <a:xfrm>
            <a:off x="1124606" y="3825766"/>
            <a:ext cx="2028497" cy="2669627"/>
          </a:xfrm>
          <a:prstGeom prst="rect">
            <a:avLst/>
          </a:prstGeom>
        </p:spPr>
      </p:pic>
    </p:spTree>
    <p:extLst>
      <p:ext uri="{BB962C8B-B14F-4D97-AF65-F5344CB8AC3E}">
        <p14:creationId xmlns:p14="http://schemas.microsoft.com/office/powerpoint/2010/main" val="165087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Advanced Upper Division Coursework</a:t>
            </a:r>
          </a:p>
        </p:txBody>
      </p:sp>
      <p:sp>
        <p:nvSpPr>
          <p:cNvPr id="3" name="Content Placeholder 2"/>
          <p:cNvSpPr>
            <a:spLocks noGrp="1"/>
          </p:cNvSpPr>
          <p:nvPr>
            <p:ph idx="1"/>
          </p:nvPr>
        </p:nvSpPr>
        <p:spPr>
          <a:xfrm>
            <a:off x="457199" y="1409279"/>
            <a:ext cx="8376557" cy="4622244"/>
          </a:xfrm>
        </p:spPr>
        <p:txBody>
          <a:bodyPr>
            <a:normAutofit fontScale="62500" lnSpcReduction="20000"/>
          </a:bodyPr>
          <a:lstStyle/>
          <a:p>
            <a:pPr marL="0" indent="0">
              <a:lnSpc>
                <a:spcPct val="120000"/>
              </a:lnSpc>
              <a:buNone/>
            </a:pPr>
            <a:r>
              <a:rPr lang="en-US" dirty="0"/>
              <a:t>Applicants that have completed upper division advanced coursework may be eligible for additional admission points. A maximum of four courses may be submitted for consideration.  However, only one course may be submitted from each of the following categories.  All Advanced coursework must have a grade of "B-" or higher. </a:t>
            </a:r>
            <a:endParaRPr lang="en-US" dirty="0">
              <a:solidFill>
                <a:srgbClr val="FFC000"/>
              </a:solidFill>
            </a:endParaRPr>
          </a:p>
          <a:p>
            <a:pPr>
              <a:lnSpc>
                <a:spcPct val="120000"/>
              </a:lnSpc>
            </a:pPr>
            <a:r>
              <a:rPr lang="en-US" dirty="0"/>
              <a:t>Advanced Human Anatomy</a:t>
            </a:r>
          </a:p>
          <a:p>
            <a:pPr>
              <a:lnSpc>
                <a:spcPct val="120000"/>
              </a:lnSpc>
            </a:pPr>
            <a:r>
              <a:rPr lang="en-US" dirty="0"/>
              <a:t>Neuroanatomy</a:t>
            </a:r>
          </a:p>
          <a:p>
            <a:pPr>
              <a:lnSpc>
                <a:spcPct val="120000"/>
              </a:lnSpc>
            </a:pPr>
            <a:r>
              <a:rPr lang="en-US" dirty="0"/>
              <a:t>Neurophysiology</a:t>
            </a:r>
          </a:p>
          <a:p>
            <a:pPr>
              <a:lnSpc>
                <a:spcPct val="120000"/>
              </a:lnSpc>
            </a:pPr>
            <a:r>
              <a:rPr lang="en-US" dirty="0"/>
              <a:t>Advanced Biomechanics</a:t>
            </a:r>
          </a:p>
          <a:p>
            <a:pPr>
              <a:lnSpc>
                <a:spcPct val="120000"/>
              </a:lnSpc>
            </a:pPr>
            <a:r>
              <a:rPr lang="en-US" dirty="0"/>
              <a:t>Advanced Exercise Physiology or Cardiac</a:t>
            </a:r>
          </a:p>
          <a:p>
            <a:pPr>
              <a:lnSpc>
                <a:spcPct val="120000"/>
              </a:lnSpc>
            </a:pPr>
            <a:r>
              <a:rPr lang="en-US" dirty="0"/>
              <a:t>General Microbiology</a:t>
            </a:r>
          </a:p>
          <a:p>
            <a:pPr>
              <a:lnSpc>
                <a:spcPct val="120000"/>
              </a:lnSpc>
            </a:pPr>
            <a:r>
              <a:rPr lang="en-US" dirty="0"/>
              <a:t>Motor Learning</a:t>
            </a:r>
          </a:p>
          <a:p>
            <a:pPr>
              <a:lnSpc>
                <a:spcPct val="120000"/>
              </a:lnSpc>
            </a:pPr>
            <a:r>
              <a:rPr lang="en-US" dirty="0"/>
              <a:t>Therapeutic Exercise</a:t>
            </a:r>
          </a:p>
        </p:txBody>
      </p:sp>
    </p:spTree>
    <p:extLst>
      <p:ext uri="{BB962C8B-B14F-4D97-AF65-F5344CB8AC3E}">
        <p14:creationId xmlns:p14="http://schemas.microsoft.com/office/powerpoint/2010/main" val="284747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tx1">
                    <a:lumMod val="75000"/>
                    <a:lumOff val="25000"/>
                  </a:schemeClr>
                </a:solidFill>
              </a:rPr>
            </a:br>
            <a:r>
              <a:rPr lang="en-US" dirty="0">
                <a:solidFill>
                  <a:srgbClr val="FFC000"/>
                </a:solidFill>
              </a:rPr>
              <a:t>Background Characteristics</a:t>
            </a:r>
            <a:br>
              <a:rPr lang="en-US" dirty="0">
                <a:solidFill>
                  <a:schemeClr val="tx1">
                    <a:lumMod val="75000"/>
                    <a:lumOff val="25000"/>
                  </a:schemeClr>
                </a:solidFill>
              </a:rPr>
            </a:br>
            <a:endParaRPr lang="en-US" dirty="0"/>
          </a:p>
        </p:txBody>
      </p:sp>
      <p:sp>
        <p:nvSpPr>
          <p:cNvPr id="3" name="Text Placeholder 2"/>
          <p:cNvSpPr>
            <a:spLocks noGrp="1"/>
          </p:cNvSpPr>
          <p:nvPr>
            <p:ph idx="1"/>
          </p:nvPr>
        </p:nvSpPr>
        <p:spPr/>
        <p:txBody>
          <a:bodyPr>
            <a:normAutofit/>
          </a:bodyPr>
          <a:lstStyle/>
          <a:p>
            <a:pPr marL="0" indent="0">
              <a:buNone/>
            </a:pPr>
            <a:r>
              <a:rPr lang="en-US" dirty="0"/>
              <a:t>Additional admissions points are available for:</a:t>
            </a:r>
          </a:p>
          <a:p>
            <a:pPr marL="657225" lvl="1" indent="-257175">
              <a:buFont typeface="Wingdings 3" charset="2"/>
              <a:buChar char=""/>
            </a:pPr>
            <a:r>
              <a:rPr lang="en-US" dirty="0">
                <a:solidFill>
                  <a:srgbClr val="FFFF00"/>
                </a:solidFill>
              </a:rPr>
              <a:t>Second Language Competency</a:t>
            </a:r>
          </a:p>
          <a:p>
            <a:pPr marL="657225" lvl="1" indent="-257175">
              <a:buFont typeface="Wingdings 3" charset="2"/>
              <a:buChar char=""/>
            </a:pPr>
            <a:r>
              <a:rPr lang="en-US" dirty="0">
                <a:solidFill>
                  <a:srgbClr val="FFFF00"/>
                </a:solidFill>
              </a:rPr>
              <a:t>Disadvantaged Economic Background </a:t>
            </a:r>
          </a:p>
          <a:p>
            <a:pPr marL="657225" lvl="1" indent="-257175">
              <a:buFont typeface="Wingdings 3" charset="2"/>
              <a:buChar char=""/>
            </a:pPr>
            <a:r>
              <a:rPr lang="en-US" dirty="0">
                <a:solidFill>
                  <a:srgbClr val="FFFF00"/>
                </a:solidFill>
              </a:rPr>
              <a:t>Disadvantaged Educational Background </a:t>
            </a:r>
          </a:p>
          <a:p>
            <a:pPr marL="657225" lvl="1" indent="-257175">
              <a:buFont typeface="Wingdings 3" charset="2"/>
              <a:buChar char=""/>
            </a:pPr>
            <a:r>
              <a:rPr lang="en-US" dirty="0">
                <a:solidFill>
                  <a:srgbClr val="FFFF00"/>
                </a:solidFill>
              </a:rPr>
              <a:t>Disadvantaged Environmental Background</a:t>
            </a:r>
            <a:r>
              <a:rPr lang="en-US" dirty="0">
                <a:solidFill>
                  <a:schemeClr val="tx1">
                    <a:lumMod val="75000"/>
                    <a:lumOff val="25000"/>
                  </a:schemeClr>
                </a:solidFill>
              </a:rPr>
              <a:t> </a:t>
            </a:r>
          </a:p>
        </p:txBody>
      </p:sp>
    </p:spTree>
    <p:extLst>
      <p:ext uri="{BB962C8B-B14F-4D97-AF65-F5344CB8AC3E}">
        <p14:creationId xmlns:p14="http://schemas.microsoft.com/office/powerpoint/2010/main" val="51505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Interviews</a:t>
            </a:r>
          </a:p>
        </p:txBody>
      </p:sp>
      <p:sp>
        <p:nvSpPr>
          <p:cNvPr id="3" name="Text Placeholder 2"/>
          <p:cNvSpPr>
            <a:spLocks noGrp="1"/>
          </p:cNvSpPr>
          <p:nvPr>
            <p:ph idx="1"/>
          </p:nvPr>
        </p:nvSpPr>
        <p:spPr/>
        <p:txBody>
          <a:bodyPr>
            <a:normAutofit fontScale="92500" lnSpcReduction="10000"/>
          </a:bodyPr>
          <a:lstStyle/>
          <a:p>
            <a:r>
              <a:rPr lang="en-US" dirty="0"/>
              <a:t>In mid-December the top 120 qualified applicants are invited to apply to </a:t>
            </a:r>
            <a:r>
              <a:rPr lang="en-US" dirty="0">
                <a:solidFill>
                  <a:srgbClr val="FFFF00"/>
                </a:solidFill>
              </a:rPr>
              <a:t>Cal State Apply</a:t>
            </a:r>
            <a:r>
              <a:rPr lang="en-US" dirty="0"/>
              <a:t> ($70), and schedule an on-campus interview.  </a:t>
            </a:r>
          </a:p>
          <a:p>
            <a:r>
              <a:rPr lang="en-US" dirty="0"/>
              <a:t>A typical interview day consists of </a:t>
            </a:r>
          </a:p>
          <a:p>
            <a:pPr lvl="1"/>
            <a:r>
              <a:rPr lang="en-US" dirty="0"/>
              <a:t>Meeting current DPT students </a:t>
            </a:r>
          </a:p>
          <a:p>
            <a:pPr lvl="1"/>
            <a:r>
              <a:rPr lang="en-US" dirty="0"/>
              <a:t>Each applicant interviews with a 3-person Panel: 1 faculty member + 2 clinicians </a:t>
            </a:r>
          </a:p>
          <a:p>
            <a:pPr lvl="1"/>
            <a:r>
              <a:rPr lang="en-US" dirty="0"/>
              <a:t>Tour of DPT facilities  </a:t>
            </a:r>
          </a:p>
          <a:p>
            <a:r>
              <a:rPr lang="en-US" dirty="0"/>
              <a:t>Interviews are usually scheduled in late January.</a:t>
            </a:r>
          </a:p>
        </p:txBody>
      </p:sp>
    </p:spTree>
    <p:extLst>
      <p:ext uri="{BB962C8B-B14F-4D97-AF65-F5344CB8AC3E}">
        <p14:creationId xmlns:p14="http://schemas.microsoft.com/office/powerpoint/2010/main" val="405688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44009"/>
            <a:ext cx="8229600" cy="1031648"/>
          </a:xfrm>
        </p:spPr>
        <p:txBody>
          <a:bodyPr>
            <a:normAutofit/>
          </a:bodyPr>
          <a:lstStyle/>
          <a:p>
            <a:r>
              <a:rPr lang="en-US" dirty="0">
                <a:solidFill>
                  <a:srgbClr val="FFC000"/>
                </a:solidFill>
              </a:rPr>
              <a:t>Common Mistakes to Avoid</a:t>
            </a:r>
          </a:p>
        </p:txBody>
      </p:sp>
      <p:sp>
        <p:nvSpPr>
          <p:cNvPr id="3" name="Content Placeholder 2"/>
          <p:cNvSpPr>
            <a:spLocks noGrp="1"/>
          </p:cNvSpPr>
          <p:nvPr>
            <p:ph idx="1"/>
          </p:nvPr>
        </p:nvSpPr>
        <p:spPr>
          <a:xfrm>
            <a:off x="189989" y="1175657"/>
            <a:ext cx="8781486" cy="5172591"/>
          </a:xfrm>
        </p:spPr>
        <p:txBody>
          <a:bodyPr>
            <a:normAutofit fontScale="47500" lnSpcReduction="20000"/>
          </a:bodyPr>
          <a:lstStyle/>
          <a:p>
            <a:pPr>
              <a:lnSpc>
                <a:spcPct val="120000"/>
              </a:lnSpc>
            </a:pPr>
            <a:r>
              <a:rPr lang="en-US" sz="4400" dirty="0"/>
              <a:t>GRE scores do not meet minimum, or scores were never received by PTCAS. </a:t>
            </a:r>
          </a:p>
          <a:p>
            <a:pPr>
              <a:lnSpc>
                <a:spcPct val="120000"/>
              </a:lnSpc>
            </a:pPr>
            <a:r>
              <a:rPr lang="en-US" sz="4400" dirty="0"/>
              <a:t>Less than 50 observations hours were verified and completed by deadline.</a:t>
            </a:r>
          </a:p>
          <a:p>
            <a:pPr>
              <a:lnSpc>
                <a:spcPct val="120000"/>
              </a:lnSpc>
            </a:pPr>
            <a:r>
              <a:rPr lang="en-US" sz="4400" dirty="0"/>
              <a:t>Not all required letters of recommendation were received, or the letters were received were not from the type of correct evaluator.   </a:t>
            </a:r>
          </a:p>
          <a:p>
            <a:pPr>
              <a:lnSpc>
                <a:spcPct val="120000"/>
              </a:lnSpc>
            </a:pPr>
            <a:r>
              <a:rPr lang="en-US" sz="4400" dirty="0"/>
              <a:t>Prerequisite GPA less than 3.00.   </a:t>
            </a:r>
          </a:p>
          <a:p>
            <a:pPr>
              <a:lnSpc>
                <a:spcPct val="120000"/>
              </a:lnSpc>
            </a:pPr>
            <a:r>
              <a:rPr lang="en-US" sz="4400" dirty="0"/>
              <a:t>Overall GPA less than 3.00.</a:t>
            </a:r>
          </a:p>
          <a:p>
            <a:pPr>
              <a:lnSpc>
                <a:spcPct val="120000"/>
              </a:lnSpc>
            </a:pPr>
            <a:r>
              <a:rPr lang="en-US" sz="4400" dirty="0"/>
              <a:t>Too many outstanding prerequisites.  </a:t>
            </a:r>
          </a:p>
          <a:p>
            <a:pPr>
              <a:lnSpc>
                <a:spcPct val="120000"/>
              </a:lnSpc>
            </a:pPr>
            <a:r>
              <a:rPr lang="en-US" sz="4400" dirty="0"/>
              <a:t>Not all college transcripts were sent to PTCAS</a:t>
            </a:r>
          </a:p>
          <a:p>
            <a:pPr marL="0" indent="0">
              <a:lnSpc>
                <a:spcPct val="120000"/>
              </a:lnSpc>
              <a:buNone/>
            </a:pPr>
            <a:endParaRPr lang="en-US" sz="4400" dirty="0"/>
          </a:p>
          <a:p>
            <a:pPr marL="0" indent="0">
              <a:lnSpc>
                <a:spcPct val="120000"/>
              </a:lnSpc>
              <a:buNone/>
            </a:pPr>
            <a:r>
              <a:rPr lang="en-US" sz="4400" dirty="0"/>
              <a:t>For the 2022-2023 cycle, </a:t>
            </a:r>
            <a:r>
              <a:rPr lang="en-US" sz="4400" dirty="0">
                <a:solidFill>
                  <a:srgbClr val="FFFF00"/>
                </a:solidFill>
              </a:rPr>
              <a:t>382</a:t>
            </a:r>
            <a:r>
              <a:rPr lang="en-US" sz="4400" dirty="0"/>
              <a:t> applications were received, only </a:t>
            </a:r>
            <a:r>
              <a:rPr lang="en-US" sz="4400" dirty="0">
                <a:solidFill>
                  <a:srgbClr val="FFFF00"/>
                </a:solidFill>
              </a:rPr>
              <a:t>191 </a:t>
            </a:r>
            <a:r>
              <a:rPr lang="en-US" sz="4400" dirty="0"/>
              <a:t>applicants met the minimum requirements.</a:t>
            </a:r>
          </a:p>
          <a:p>
            <a:pPr>
              <a:lnSpc>
                <a:spcPct val="120000"/>
              </a:lnSpc>
            </a:pPr>
            <a:endParaRPr lang="en-US" sz="3400" dirty="0"/>
          </a:p>
          <a:p>
            <a:pPr>
              <a:lnSpc>
                <a:spcPct val="120000"/>
              </a:lnSpc>
            </a:pPr>
            <a:endParaRPr lang="en-US" dirty="0"/>
          </a:p>
        </p:txBody>
      </p:sp>
    </p:spTree>
    <p:extLst>
      <p:ext uri="{BB962C8B-B14F-4D97-AF65-F5344CB8AC3E}">
        <p14:creationId xmlns:p14="http://schemas.microsoft.com/office/powerpoint/2010/main" val="97688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8452757" cy="1143000"/>
          </a:xfrm>
        </p:spPr>
        <p:txBody>
          <a:bodyPr>
            <a:normAutofit fontScale="90000"/>
          </a:bodyPr>
          <a:lstStyle/>
          <a:p>
            <a:r>
              <a:rPr lang="en-US" dirty="0">
                <a:solidFill>
                  <a:srgbClr val="FFC000"/>
                </a:solidFill>
              </a:rPr>
              <a:t>Who Matriculated at Sacramento State?</a:t>
            </a:r>
          </a:p>
        </p:txBody>
      </p:sp>
      <p:graphicFrame>
        <p:nvGraphicFramePr>
          <p:cNvPr id="5" name="Table 4">
            <a:extLst>
              <a:ext uri="{FF2B5EF4-FFF2-40B4-BE49-F238E27FC236}">
                <a16:creationId xmlns:a16="http://schemas.microsoft.com/office/drawing/2014/main" id="{2F033DE1-64E4-4570-9865-4CF2B1F30C4E}"/>
              </a:ext>
            </a:extLst>
          </p:cNvPr>
          <p:cNvGraphicFramePr>
            <a:graphicFrameLocks noGrp="1"/>
          </p:cNvGraphicFramePr>
          <p:nvPr>
            <p:extLst>
              <p:ext uri="{D42A27DB-BD31-4B8C-83A1-F6EECF244321}">
                <p14:modId xmlns:p14="http://schemas.microsoft.com/office/powerpoint/2010/main" val="2971189271"/>
              </p:ext>
            </p:extLst>
          </p:nvPr>
        </p:nvGraphicFramePr>
        <p:xfrm>
          <a:off x="457199" y="1417638"/>
          <a:ext cx="8282769" cy="3962432"/>
        </p:xfrm>
        <a:graphic>
          <a:graphicData uri="http://schemas.openxmlformats.org/drawingml/2006/table">
            <a:tbl>
              <a:tblPr/>
              <a:tblGrid>
                <a:gridCol w="1722159">
                  <a:extLst>
                    <a:ext uri="{9D8B030D-6E8A-4147-A177-3AD203B41FA5}">
                      <a16:colId xmlns:a16="http://schemas.microsoft.com/office/drawing/2014/main" val="2581227619"/>
                    </a:ext>
                  </a:extLst>
                </a:gridCol>
                <a:gridCol w="656061">
                  <a:extLst>
                    <a:ext uri="{9D8B030D-6E8A-4147-A177-3AD203B41FA5}">
                      <a16:colId xmlns:a16="http://schemas.microsoft.com/office/drawing/2014/main" val="1469179818"/>
                    </a:ext>
                  </a:extLst>
                </a:gridCol>
                <a:gridCol w="656061">
                  <a:extLst>
                    <a:ext uri="{9D8B030D-6E8A-4147-A177-3AD203B41FA5}">
                      <a16:colId xmlns:a16="http://schemas.microsoft.com/office/drawing/2014/main" val="1949224226"/>
                    </a:ext>
                  </a:extLst>
                </a:gridCol>
                <a:gridCol w="656061">
                  <a:extLst>
                    <a:ext uri="{9D8B030D-6E8A-4147-A177-3AD203B41FA5}">
                      <a16:colId xmlns:a16="http://schemas.microsoft.com/office/drawing/2014/main" val="3760751614"/>
                    </a:ext>
                  </a:extLst>
                </a:gridCol>
                <a:gridCol w="656061">
                  <a:extLst>
                    <a:ext uri="{9D8B030D-6E8A-4147-A177-3AD203B41FA5}">
                      <a16:colId xmlns:a16="http://schemas.microsoft.com/office/drawing/2014/main" val="2115719510"/>
                    </a:ext>
                  </a:extLst>
                </a:gridCol>
                <a:gridCol w="656061">
                  <a:extLst>
                    <a:ext uri="{9D8B030D-6E8A-4147-A177-3AD203B41FA5}">
                      <a16:colId xmlns:a16="http://schemas.microsoft.com/office/drawing/2014/main" val="1113238273"/>
                    </a:ext>
                  </a:extLst>
                </a:gridCol>
                <a:gridCol w="656061">
                  <a:extLst>
                    <a:ext uri="{9D8B030D-6E8A-4147-A177-3AD203B41FA5}">
                      <a16:colId xmlns:a16="http://schemas.microsoft.com/office/drawing/2014/main" val="238107984"/>
                    </a:ext>
                  </a:extLst>
                </a:gridCol>
                <a:gridCol w="656061">
                  <a:extLst>
                    <a:ext uri="{9D8B030D-6E8A-4147-A177-3AD203B41FA5}">
                      <a16:colId xmlns:a16="http://schemas.microsoft.com/office/drawing/2014/main" val="247887039"/>
                    </a:ext>
                  </a:extLst>
                </a:gridCol>
                <a:gridCol w="656061">
                  <a:extLst>
                    <a:ext uri="{9D8B030D-6E8A-4147-A177-3AD203B41FA5}">
                      <a16:colId xmlns:a16="http://schemas.microsoft.com/office/drawing/2014/main" val="4072776214"/>
                    </a:ext>
                  </a:extLst>
                </a:gridCol>
                <a:gridCol w="656061">
                  <a:extLst>
                    <a:ext uri="{9D8B030D-6E8A-4147-A177-3AD203B41FA5}">
                      <a16:colId xmlns:a16="http://schemas.microsoft.com/office/drawing/2014/main" val="201057186"/>
                    </a:ext>
                  </a:extLst>
                </a:gridCol>
                <a:gridCol w="656061">
                  <a:extLst>
                    <a:ext uri="{9D8B030D-6E8A-4147-A177-3AD203B41FA5}">
                      <a16:colId xmlns:a16="http://schemas.microsoft.com/office/drawing/2014/main" val="1615854370"/>
                    </a:ext>
                  </a:extLst>
                </a:gridCol>
              </a:tblGrid>
              <a:tr h="440272">
                <a:tc>
                  <a:txBody>
                    <a:bodyPr/>
                    <a:lstStyle/>
                    <a:p>
                      <a:pPr algn="l" fontAlgn="b"/>
                      <a:r>
                        <a:rPr lang="en-US" sz="1400" b="1" i="0" u="none" strike="noStrike" dirty="0">
                          <a:solidFill>
                            <a:srgbClr val="000000"/>
                          </a:solidFill>
                          <a:effectLst/>
                          <a:latin typeface="Calibri" panose="020F0502020204030204" pitchFamily="34" charset="0"/>
                        </a:rPr>
                        <a:t>Class of</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2017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2019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2026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745049654"/>
                  </a:ext>
                </a:extLst>
              </a:tr>
              <a:tr h="352216">
                <a:tc>
                  <a:txBody>
                    <a:bodyPr/>
                    <a:lstStyle/>
                    <a:p>
                      <a:pPr algn="l" fontAlgn="b"/>
                      <a:r>
                        <a:rPr lang="en-US" sz="1400" b="1" i="0" u="none" strike="noStrike" dirty="0">
                          <a:solidFill>
                            <a:srgbClr val="000000"/>
                          </a:solidFill>
                          <a:effectLst/>
                          <a:latin typeface="Calibri" panose="020F0502020204030204" pitchFamily="34" charset="0"/>
                        </a:rPr>
                        <a:t>Year of Application</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2019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2022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9264601"/>
                  </a:ext>
                </a:extLst>
              </a:tr>
              <a:tr h="352216">
                <a:tc>
                  <a:txBody>
                    <a:bodyPr/>
                    <a:lstStyle/>
                    <a:p>
                      <a:pPr algn="l" fontAlgn="b"/>
                      <a:r>
                        <a:rPr lang="en-US" sz="1400" b="1" i="0" u="none" strike="noStrike">
                          <a:solidFill>
                            <a:srgbClr val="000000"/>
                          </a:solidFill>
                          <a:effectLst/>
                          <a:latin typeface="Calibri" panose="020F0502020204030204" pitchFamily="34" charset="0"/>
                        </a:rPr>
                        <a:t>Applications Received</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662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500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562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585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541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474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477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503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486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382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9515505"/>
                  </a:ext>
                </a:extLst>
              </a:tr>
              <a:tr h="352216">
                <a:tc>
                  <a:txBody>
                    <a:bodyPr/>
                    <a:lstStyle/>
                    <a:p>
                      <a:pPr algn="l" fontAlgn="b"/>
                      <a:r>
                        <a:rPr lang="en-US" sz="1400" b="1" i="0" u="none" strike="noStrike" dirty="0">
                          <a:solidFill>
                            <a:srgbClr val="000000"/>
                          </a:solidFill>
                          <a:effectLst/>
                          <a:latin typeface="Calibri" panose="020F0502020204030204" pitchFamily="34" charset="0"/>
                        </a:rPr>
                        <a:t>Class Size</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0411168"/>
                  </a:ext>
                </a:extLst>
              </a:tr>
              <a:tr h="352216">
                <a:tc>
                  <a:txBody>
                    <a:bodyPr/>
                    <a:lstStyle/>
                    <a:p>
                      <a:pPr algn="l" fontAlgn="b"/>
                      <a:r>
                        <a:rPr lang="en-US" sz="1400" b="1" i="0" u="none" strike="noStrike">
                          <a:solidFill>
                            <a:srgbClr val="000000"/>
                          </a:solidFill>
                          <a:effectLst/>
                          <a:latin typeface="Calibri" panose="020F0502020204030204" pitchFamily="34" charset="0"/>
                        </a:rPr>
                        <a:t>Offers Made</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5486429"/>
                  </a:ext>
                </a:extLst>
              </a:tr>
              <a:tr h="352216">
                <a:tc>
                  <a:txBody>
                    <a:bodyPr/>
                    <a:lstStyle/>
                    <a:p>
                      <a:pPr algn="l" fontAlgn="b"/>
                      <a:r>
                        <a:rPr lang="en-US" sz="1400" b="1" i="0" u="none" strike="noStrike">
                          <a:solidFill>
                            <a:srgbClr val="000000"/>
                          </a:solidFill>
                          <a:effectLst/>
                          <a:latin typeface="Calibri" panose="020F0502020204030204" pitchFamily="34" charset="0"/>
                        </a:rPr>
                        <a:t>Female</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0380533"/>
                  </a:ext>
                </a:extLst>
              </a:tr>
              <a:tr h="352216">
                <a:tc>
                  <a:txBody>
                    <a:bodyPr/>
                    <a:lstStyle/>
                    <a:p>
                      <a:pPr algn="l" fontAlgn="b"/>
                      <a:r>
                        <a:rPr lang="en-US" sz="1400" b="1" i="0" u="none" strike="noStrike">
                          <a:solidFill>
                            <a:srgbClr val="000000"/>
                          </a:solidFill>
                          <a:effectLst/>
                          <a:latin typeface="Calibri" panose="020F0502020204030204" pitchFamily="34" charset="0"/>
                        </a:rPr>
                        <a:t>Male</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1471535"/>
                  </a:ext>
                </a:extLst>
              </a:tr>
              <a:tr h="352216">
                <a:tc>
                  <a:txBody>
                    <a:bodyPr/>
                    <a:lstStyle/>
                    <a:p>
                      <a:pPr algn="l" fontAlgn="b"/>
                      <a:r>
                        <a:rPr lang="en-US" sz="1400" b="1" i="0" u="none" strike="noStrike">
                          <a:solidFill>
                            <a:srgbClr val="000000"/>
                          </a:solidFill>
                          <a:effectLst/>
                          <a:latin typeface="Calibri" panose="020F0502020204030204" pitchFamily="34" charset="0"/>
                        </a:rPr>
                        <a:t>Average Age</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2175012"/>
                  </a:ext>
                </a:extLst>
              </a:tr>
              <a:tr h="352216">
                <a:tc>
                  <a:txBody>
                    <a:bodyPr/>
                    <a:lstStyle/>
                    <a:p>
                      <a:pPr algn="l" fontAlgn="b"/>
                      <a:r>
                        <a:rPr lang="en-US" sz="1400" b="1" i="0" u="none" strike="noStrike" dirty="0">
                          <a:solidFill>
                            <a:srgbClr val="000000"/>
                          </a:solidFill>
                          <a:effectLst/>
                          <a:latin typeface="Calibri" panose="020F0502020204030204" pitchFamily="34" charset="0"/>
                        </a:rPr>
                        <a:t>% Minority</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53%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13407"/>
                  </a:ext>
                </a:extLst>
              </a:tr>
              <a:tr h="352216">
                <a:tc>
                  <a:txBody>
                    <a:bodyPr/>
                    <a:lstStyle/>
                    <a:p>
                      <a:pPr algn="l" fontAlgn="b"/>
                      <a:r>
                        <a:rPr lang="en-US" sz="1400" b="1" i="0" u="none" strike="noStrike">
                          <a:solidFill>
                            <a:srgbClr val="000000"/>
                          </a:solidFill>
                          <a:effectLst/>
                          <a:latin typeface="Calibri" panose="020F0502020204030204" pitchFamily="34" charset="0"/>
                        </a:rPr>
                        <a:t>Prerequisite GPA</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3.78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3.78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3.76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3.75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3.79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5687648"/>
                  </a:ext>
                </a:extLst>
              </a:tr>
              <a:tr h="352216">
                <a:tc>
                  <a:txBody>
                    <a:bodyPr/>
                    <a:lstStyle/>
                    <a:p>
                      <a:pPr algn="l" fontAlgn="b"/>
                      <a:r>
                        <a:rPr lang="en-US" sz="1400" b="1" i="0" u="none" strike="noStrike">
                          <a:solidFill>
                            <a:srgbClr val="000000"/>
                          </a:solidFill>
                          <a:effectLst/>
                          <a:latin typeface="Calibri" panose="020F0502020204030204" pitchFamily="34" charset="0"/>
                        </a:rPr>
                        <a:t>CA Resident</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94%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81%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84%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94%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0964104"/>
                  </a:ext>
                </a:extLst>
              </a:tr>
            </a:tbl>
          </a:graphicData>
        </a:graphic>
      </p:graphicFrame>
    </p:spTree>
    <p:extLst>
      <p:ext uri="{BB962C8B-B14F-4D97-AF65-F5344CB8AC3E}">
        <p14:creationId xmlns:p14="http://schemas.microsoft.com/office/powerpoint/2010/main" val="164473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solidFill>
                  <a:srgbClr val="FFC000"/>
                </a:solidFill>
              </a:rPr>
              <a:t>Sac State Selection Process</a:t>
            </a:r>
          </a:p>
        </p:txBody>
      </p:sp>
      <p:sp>
        <p:nvSpPr>
          <p:cNvPr id="3" name="Content Placeholder 2"/>
          <p:cNvSpPr>
            <a:spLocks noGrp="1"/>
          </p:cNvSpPr>
          <p:nvPr>
            <p:ph idx="1"/>
          </p:nvPr>
        </p:nvSpPr>
        <p:spPr>
          <a:xfrm>
            <a:off x="457200" y="1600200"/>
            <a:ext cx="8229600" cy="4453759"/>
          </a:xfrm>
        </p:spPr>
        <p:txBody>
          <a:bodyPr>
            <a:normAutofit fontScale="92500" lnSpcReduction="10000"/>
          </a:bodyPr>
          <a:lstStyle/>
          <a:p>
            <a:r>
              <a:rPr lang="en-US" sz="2400" dirty="0"/>
              <a:t>All application materials are reviewed to determine if they meet minimum requirements.</a:t>
            </a:r>
          </a:p>
          <a:p>
            <a:r>
              <a:rPr lang="en-US" sz="2400" dirty="0">
                <a:solidFill>
                  <a:srgbClr val="FFFF00"/>
                </a:solidFill>
              </a:rPr>
              <a:t>Complete</a:t>
            </a:r>
            <a:r>
              <a:rPr lang="en-US" sz="2400" dirty="0"/>
              <a:t> applications are then ranked according to:</a:t>
            </a:r>
          </a:p>
          <a:p>
            <a:pPr lvl="1"/>
            <a:r>
              <a:rPr lang="en-US" sz="2400" dirty="0"/>
              <a:t>Strength of Academic Record (Prerequisite GPA)</a:t>
            </a:r>
          </a:p>
          <a:p>
            <a:pPr lvl="1"/>
            <a:r>
              <a:rPr lang="en-US" sz="2400" dirty="0"/>
              <a:t>Professional References </a:t>
            </a:r>
          </a:p>
          <a:p>
            <a:pPr lvl="1"/>
            <a:r>
              <a:rPr lang="en-US" sz="2400" dirty="0"/>
              <a:t>Background Characteristics</a:t>
            </a:r>
          </a:p>
          <a:p>
            <a:pPr lvl="1"/>
            <a:r>
              <a:rPr lang="en-US" sz="2400" dirty="0"/>
              <a:t>Advanced Coursework.</a:t>
            </a:r>
          </a:p>
          <a:p>
            <a:r>
              <a:rPr lang="en-US" sz="2400" dirty="0"/>
              <a:t>Once ranked, </a:t>
            </a:r>
            <a:r>
              <a:rPr lang="en-US" sz="2400" dirty="0">
                <a:solidFill>
                  <a:srgbClr val="FFFF00"/>
                </a:solidFill>
              </a:rPr>
              <a:t>top 130 </a:t>
            </a:r>
            <a:r>
              <a:rPr lang="en-US" sz="2400" dirty="0"/>
              <a:t>are invited for an </a:t>
            </a:r>
            <a:r>
              <a:rPr lang="en-US" sz="2400" dirty="0">
                <a:solidFill>
                  <a:srgbClr val="FFFF00"/>
                </a:solidFill>
              </a:rPr>
              <a:t>interview</a:t>
            </a:r>
            <a:r>
              <a:rPr lang="en-US" sz="2400" dirty="0"/>
              <a:t>. </a:t>
            </a:r>
          </a:p>
          <a:p>
            <a:r>
              <a:rPr lang="en-US" sz="2400" dirty="0"/>
              <a:t>After interviews, the interviewees are rank ordered.</a:t>
            </a:r>
          </a:p>
          <a:p>
            <a:r>
              <a:rPr lang="en-US" sz="2400" dirty="0">
                <a:solidFill>
                  <a:srgbClr val="FFFF00"/>
                </a:solidFill>
              </a:rPr>
              <a:t>Top 32 </a:t>
            </a:r>
            <a:r>
              <a:rPr lang="en-US" sz="2400" dirty="0"/>
              <a:t>are offered </a:t>
            </a:r>
            <a:r>
              <a:rPr lang="en-US" sz="2400" dirty="0">
                <a:solidFill>
                  <a:srgbClr val="FFFF00"/>
                </a:solidFill>
              </a:rPr>
              <a:t>seats</a:t>
            </a:r>
            <a:r>
              <a:rPr lang="en-US" sz="2400" dirty="0"/>
              <a:t>, remaining applicants placed on </a:t>
            </a:r>
            <a:r>
              <a:rPr lang="en-US" sz="2400" dirty="0">
                <a:solidFill>
                  <a:srgbClr val="FFFF00"/>
                </a:solidFill>
              </a:rPr>
              <a:t>wait list</a:t>
            </a:r>
          </a:p>
          <a:p>
            <a:r>
              <a:rPr lang="en-US" sz="2400" dirty="0"/>
              <a:t>Applicants are notified of their initial status within 2 weeks of final interviews. </a:t>
            </a:r>
          </a:p>
        </p:txBody>
      </p:sp>
    </p:spTree>
    <p:extLst>
      <p:ext uri="{BB962C8B-B14F-4D97-AF65-F5344CB8AC3E}">
        <p14:creationId xmlns:p14="http://schemas.microsoft.com/office/powerpoint/2010/main" val="96340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a:solidFill>
                  <a:srgbClr val="FFC000"/>
                </a:solidFill>
              </a:rPr>
              <a:t>Sacramento State DPT Tuition &amp; Fees</a:t>
            </a:r>
          </a:p>
        </p:txBody>
      </p:sp>
      <p:sp>
        <p:nvSpPr>
          <p:cNvPr id="19" name="Content Placeholder 18"/>
          <p:cNvSpPr>
            <a:spLocks noGrp="1"/>
          </p:cNvSpPr>
          <p:nvPr>
            <p:ph idx="1"/>
          </p:nvPr>
        </p:nvSpPr>
        <p:spPr>
          <a:xfrm>
            <a:off x="457200" y="5037608"/>
            <a:ext cx="8305800" cy="1251857"/>
          </a:xfrm>
        </p:spPr>
        <p:txBody>
          <a:bodyPr>
            <a:noAutofit/>
          </a:bodyPr>
          <a:lstStyle/>
          <a:p>
            <a:pPr marL="0" indent="0">
              <a:buNone/>
            </a:pPr>
            <a:r>
              <a:rPr lang="en-US" sz="1600" dirty="0"/>
              <a:t>Tuition is charged as a flat rate per semester fee and is not based on number of units.</a:t>
            </a:r>
          </a:p>
          <a:p>
            <a:pPr marL="0" indent="0">
              <a:buNone/>
            </a:pPr>
            <a:r>
              <a:rPr lang="en-US" sz="1600" dirty="0"/>
              <a:t>*Non-residents pay an additional $396.00 per unit.  Students take between 105-114 units depending on how many electives they choose to take.  The minimum 105 units includes the two required elective units.</a:t>
            </a:r>
          </a:p>
        </p:txBody>
      </p:sp>
      <p:pic>
        <p:nvPicPr>
          <p:cNvPr id="6" name="Picture 5">
            <a:extLst>
              <a:ext uri="{FF2B5EF4-FFF2-40B4-BE49-F238E27FC236}">
                <a16:creationId xmlns:a16="http://schemas.microsoft.com/office/drawing/2014/main" id="{5C1D9ABE-6A49-4B54-A032-97CA94D21A3E}"/>
              </a:ext>
            </a:extLst>
          </p:cNvPr>
          <p:cNvPicPr>
            <a:picLocks noChangeAspect="1"/>
          </p:cNvPicPr>
          <p:nvPr/>
        </p:nvPicPr>
        <p:blipFill rotWithShape="1">
          <a:blip r:embed="rId3"/>
          <a:srcRect l="19505" t="34696" r="46004" b="30182"/>
          <a:stretch/>
        </p:blipFill>
        <p:spPr>
          <a:xfrm>
            <a:off x="1559293" y="1417638"/>
            <a:ext cx="5880658" cy="3241594"/>
          </a:xfrm>
          <a:prstGeom prst="rect">
            <a:avLst/>
          </a:prstGeom>
        </p:spPr>
      </p:pic>
    </p:spTree>
    <p:extLst>
      <p:ext uri="{BB962C8B-B14F-4D97-AF65-F5344CB8AC3E}">
        <p14:creationId xmlns:p14="http://schemas.microsoft.com/office/powerpoint/2010/main" val="261026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C000"/>
                </a:solidFill>
              </a:rPr>
              <a:t>Application Timeline</a:t>
            </a:r>
          </a:p>
        </p:txBody>
      </p:sp>
      <p:graphicFrame>
        <p:nvGraphicFramePr>
          <p:cNvPr id="3" name="Table 2">
            <a:extLst>
              <a:ext uri="{FF2B5EF4-FFF2-40B4-BE49-F238E27FC236}">
                <a16:creationId xmlns:a16="http://schemas.microsoft.com/office/drawing/2014/main" id="{9EEA8AC3-B051-4FD4-AD33-65DCA0526BCD}"/>
              </a:ext>
            </a:extLst>
          </p:cNvPr>
          <p:cNvGraphicFramePr>
            <a:graphicFrameLocks noGrp="1"/>
          </p:cNvGraphicFramePr>
          <p:nvPr>
            <p:extLst>
              <p:ext uri="{D42A27DB-BD31-4B8C-83A1-F6EECF244321}">
                <p14:modId xmlns:p14="http://schemas.microsoft.com/office/powerpoint/2010/main" val="3252872263"/>
              </p:ext>
            </p:extLst>
          </p:nvPr>
        </p:nvGraphicFramePr>
        <p:xfrm>
          <a:off x="782896" y="1558127"/>
          <a:ext cx="7578208" cy="4469140"/>
        </p:xfrm>
        <a:graphic>
          <a:graphicData uri="http://schemas.openxmlformats.org/drawingml/2006/table">
            <a:tbl>
              <a:tblPr>
                <a:tableStyleId>{3C2FFA5D-87B4-456A-9821-1D502468CF0F}</a:tableStyleId>
              </a:tblPr>
              <a:tblGrid>
                <a:gridCol w="3789104">
                  <a:extLst>
                    <a:ext uri="{9D8B030D-6E8A-4147-A177-3AD203B41FA5}">
                      <a16:colId xmlns:a16="http://schemas.microsoft.com/office/drawing/2014/main" val="2823878306"/>
                    </a:ext>
                  </a:extLst>
                </a:gridCol>
                <a:gridCol w="3789104">
                  <a:extLst>
                    <a:ext uri="{9D8B030D-6E8A-4147-A177-3AD203B41FA5}">
                      <a16:colId xmlns:a16="http://schemas.microsoft.com/office/drawing/2014/main" val="2035160796"/>
                    </a:ext>
                  </a:extLst>
                </a:gridCol>
              </a:tblGrid>
              <a:tr h="336809">
                <a:tc gridSpan="2">
                  <a:txBody>
                    <a:bodyPr/>
                    <a:lstStyle/>
                    <a:p>
                      <a:pPr algn="l" fontAlgn="ctr"/>
                      <a:r>
                        <a:rPr lang="en-US" sz="1700" dirty="0">
                          <a:effectLst/>
                        </a:rPr>
                        <a:t>2023-24 Application Deadlines</a:t>
                      </a:r>
                      <a:endParaRPr lang="en-US" sz="1700" b="1" dirty="0">
                        <a:effectLst/>
                      </a:endParaRPr>
                    </a:p>
                  </a:txBody>
                  <a:tcPr marL="84202" marR="84202" marT="42101" marB="42101" anchor="ctr"/>
                </a:tc>
                <a:tc hMerge="1">
                  <a:txBody>
                    <a:bodyPr/>
                    <a:lstStyle/>
                    <a:p>
                      <a:endParaRPr lang="en-US"/>
                    </a:p>
                  </a:txBody>
                  <a:tcPr/>
                </a:tc>
                <a:extLst>
                  <a:ext uri="{0D108BD9-81ED-4DB2-BD59-A6C34878D82A}">
                    <a16:rowId xmlns:a16="http://schemas.microsoft.com/office/drawing/2014/main" val="999041530"/>
                  </a:ext>
                </a:extLst>
              </a:tr>
              <a:tr h="336809">
                <a:tc>
                  <a:txBody>
                    <a:bodyPr/>
                    <a:lstStyle/>
                    <a:p>
                      <a:pPr algn="l" fontAlgn="ctr"/>
                      <a:r>
                        <a:rPr lang="en-US" sz="1700" dirty="0">
                          <a:effectLst/>
                        </a:rPr>
                        <a:t>Date</a:t>
                      </a:r>
                      <a:endParaRPr lang="en-US" sz="1700" b="1" dirty="0">
                        <a:effectLst/>
                      </a:endParaRPr>
                    </a:p>
                  </a:txBody>
                  <a:tcPr marL="84202" marR="84202" marT="42101" marB="42101" anchor="ctr"/>
                </a:tc>
                <a:tc>
                  <a:txBody>
                    <a:bodyPr/>
                    <a:lstStyle/>
                    <a:p>
                      <a:pPr algn="l" fontAlgn="ctr"/>
                      <a:r>
                        <a:rPr lang="en-US" sz="1700" dirty="0">
                          <a:effectLst/>
                        </a:rPr>
                        <a:t>Event</a:t>
                      </a:r>
                      <a:endParaRPr lang="en-US" sz="1700" b="1" dirty="0">
                        <a:effectLst/>
                      </a:endParaRPr>
                    </a:p>
                  </a:txBody>
                  <a:tcPr marL="84202" marR="84202" marT="42101" marB="42101" anchor="ctr"/>
                </a:tc>
                <a:extLst>
                  <a:ext uri="{0D108BD9-81ED-4DB2-BD59-A6C34878D82A}">
                    <a16:rowId xmlns:a16="http://schemas.microsoft.com/office/drawing/2014/main" val="900448821"/>
                  </a:ext>
                </a:extLst>
              </a:tr>
              <a:tr h="336809">
                <a:tc>
                  <a:txBody>
                    <a:bodyPr/>
                    <a:lstStyle/>
                    <a:p>
                      <a:pPr algn="l" fontAlgn="t"/>
                      <a:r>
                        <a:rPr lang="en-US" sz="1700" dirty="0">
                          <a:effectLst/>
                        </a:rPr>
                        <a:t>June 1, 2023</a:t>
                      </a:r>
                    </a:p>
                  </a:txBody>
                  <a:tcPr marL="84202" marR="84202" marT="42101" marB="42101"/>
                </a:tc>
                <a:tc>
                  <a:txBody>
                    <a:bodyPr/>
                    <a:lstStyle/>
                    <a:p>
                      <a:pPr algn="l" fontAlgn="t"/>
                      <a:r>
                        <a:rPr lang="en-US" sz="1700">
                          <a:effectLst/>
                        </a:rPr>
                        <a:t>PTCAS 2023-24 Application Cycle Opens</a:t>
                      </a:r>
                    </a:p>
                  </a:txBody>
                  <a:tcPr marL="84202" marR="84202" marT="42101" marB="42101"/>
                </a:tc>
                <a:extLst>
                  <a:ext uri="{0D108BD9-81ED-4DB2-BD59-A6C34878D82A}">
                    <a16:rowId xmlns:a16="http://schemas.microsoft.com/office/drawing/2014/main" val="2418555109"/>
                  </a:ext>
                </a:extLst>
              </a:tr>
              <a:tr h="336809">
                <a:tc>
                  <a:txBody>
                    <a:bodyPr/>
                    <a:lstStyle/>
                    <a:p>
                      <a:pPr algn="l" fontAlgn="t"/>
                      <a:r>
                        <a:rPr lang="en-US" sz="1700" dirty="0">
                          <a:effectLst/>
                        </a:rPr>
                        <a:t>October 2, 2023</a:t>
                      </a:r>
                    </a:p>
                  </a:txBody>
                  <a:tcPr marL="84202" marR="84202" marT="42101" marB="42101"/>
                </a:tc>
                <a:tc>
                  <a:txBody>
                    <a:bodyPr/>
                    <a:lstStyle/>
                    <a:p>
                      <a:pPr algn="l" fontAlgn="t"/>
                      <a:r>
                        <a:rPr lang="en-US" sz="1700" dirty="0">
                          <a:effectLst/>
                        </a:rPr>
                        <a:t>Deadline to take GRE Exam (shorter test begins September 22)</a:t>
                      </a:r>
                    </a:p>
                  </a:txBody>
                  <a:tcPr marL="84202" marR="84202" marT="42101" marB="42101"/>
                </a:tc>
                <a:extLst>
                  <a:ext uri="{0D108BD9-81ED-4DB2-BD59-A6C34878D82A}">
                    <a16:rowId xmlns:a16="http://schemas.microsoft.com/office/drawing/2014/main" val="1585724543"/>
                  </a:ext>
                </a:extLst>
              </a:tr>
              <a:tr h="589416">
                <a:tc>
                  <a:txBody>
                    <a:bodyPr/>
                    <a:lstStyle/>
                    <a:p>
                      <a:pPr algn="l" fontAlgn="t"/>
                      <a:r>
                        <a:rPr lang="en-US" sz="1700">
                          <a:effectLst/>
                        </a:rPr>
                        <a:t>October 2, 2023</a:t>
                      </a:r>
                    </a:p>
                  </a:txBody>
                  <a:tcPr marL="84202" marR="84202" marT="42101" marB="42101"/>
                </a:tc>
                <a:tc>
                  <a:txBody>
                    <a:bodyPr/>
                    <a:lstStyle/>
                    <a:p>
                      <a:pPr algn="l" fontAlgn="t"/>
                      <a:r>
                        <a:rPr lang="en-US" sz="1700">
                          <a:effectLst/>
                        </a:rPr>
                        <a:t>Deadline to submit PTCAS Application (11:59 pm EST)</a:t>
                      </a:r>
                    </a:p>
                  </a:txBody>
                  <a:tcPr marL="84202" marR="84202" marT="42101" marB="42101"/>
                </a:tc>
                <a:extLst>
                  <a:ext uri="{0D108BD9-81ED-4DB2-BD59-A6C34878D82A}">
                    <a16:rowId xmlns:a16="http://schemas.microsoft.com/office/drawing/2014/main" val="879593650"/>
                  </a:ext>
                </a:extLst>
              </a:tr>
              <a:tr h="589416">
                <a:tc>
                  <a:txBody>
                    <a:bodyPr/>
                    <a:lstStyle/>
                    <a:p>
                      <a:pPr algn="l" fontAlgn="t"/>
                      <a:r>
                        <a:rPr lang="en-US" sz="1700" dirty="0">
                          <a:effectLst/>
                        </a:rPr>
                        <a:t>Mid-December 2023</a:t>
                      </a:r>
                    </a:p>
                  </a:txBody>
                  <a:tcPr marL="84202" marR="84202" marT="42101" marB="42101"/>
                </a:tc>
                <a:tc>
                  <a:txBody>
                    <a:bodyPr/>
                    <a:lstStyle/>
                    <a:p>
                      <a:pPr algn="l" fontAlgn="t"/>
                      <a:r>
                        <a:rPr lang="en-US" sz="1700">
                          <a:effectLst/>
                        </a:rPr>
                        <a:t>Interview notifications sent to all applicants</a:t>
                      </a:r>
                    </a:p>
                  </a:txBody>
                  <a:tcPr marL="84202" marR="84202" marT="42101" marB="42101"/>
                </a:tc>
                <a:extLst>
                  <a:ext uri="{0D108BD9-81ED-4DB2-BD59-A6C34878D82A}">
                    <a16:rowId xmlns:a16="http://schemas.microsoft.com/office/drawing/2014/main" val="4057890801"/>
                  </a:ext>
                </a:extLst>
              </a:tr>
              <a:tr h="589416">
                <a:tc>
                  <a:txBody>
                    <a:bodyPr/>
                    <a:lstStyle/>
                    <a:p>
                      <a:pPr algn="l" fontAlgn="t"/>
                      <a:r>
                        <a:rPr lang="en-US" sz="1700" dirty="0">
                          <a:effectLst/>
                        </a:rPr>
                        <a:t>Late January 2024 (details in the fall of 2023)</a:t>
                      </a:r>
                    </a:p>
                  </a:txBody>
                  <a:tcPr marL="84202" marR="84202" marT="42101" marB="42101"/>
                </a:tc>
                <a:tc>
                  <a:txBody>
                    <a:bodyPr/>
                    <a:lstStyle/>
                    <a:p>
                      <a:pPr algn="l" fontAlgn="t"/>
                      <a:r>
                        <a:rPr lang="en-US" sz="1700">
                          <a:effectLst/>
                        </a:rPr>
                        <a:t>On campus interviews for invited applicants</a:t>
                      </a:r>
                    </a:p>
                  </a:txBody>
                  <a:tcPr marL="84202" marR="84202" marT="42101" marB="42101"/>
                </a:tc>
                <a:extLst>
                  <a:ext uri="{0D108BD9-81ED-4DB2-BD59-A6C34878D82A}">
                    <a16:rowId xmlns:a16="http://schemas.microsoft.com/office/drawing/2014/main" val="1900008544"/>
                  </a:ext>
                </a:extLst>
              </a:tr>
              <a:tr h="336809">
                <a:tc>
                  <a:txBody>
                    <a:bodyPr/>
                    <a:lstStyle/>
                    <a:p>
                      <a:pPr algn="l" fontAlgn="t"/>
                      <a:r>
                        <a:rPr lang="en-US" sz="1700">
                          <a:effectLst/>
                        </a:rPr>
                        <a:t>Mid-February 2024</a:t>
                      </a:r>
                    </a:p>
                  </a:txBody>
                  <a:tcPr marL="84202" marR="84202" marT="42101" marB="42101"/>
                </a:tc>
                <a:tc>
                  <a:txBody>
                    <a:bodyPr/>
                    <a:lstStyle/>
                    <a:p>
                      <a:pPr algn="l" fontAlgn="t"/>
                      <a:r>
                        <a:rPr lang="en-US" sz="1700">
                          <a:effectLst/>
                        </a:rPr>
                        <a:t>Offers of admission until class filled</a:t>
                      </a:r>
                    </a:p>
                  </a:txBody>
                  <a:tcPr marL="84202" marR="84202" marT="42101" marB="42101"/>
                </a:tc>
                <a:extLst>
                  <a:ext uri="{0D108BD9-81ED-4DB2-BD59-A6C34878D82A}">
                    <a16:rowId xmlns:a16="http://schemas.microsoft.com/office/drawing/2014/main" val="3883849172"/>
                  </a:ext>
                </a:extLst>
              </a:tr>
              <a:tr h="336809">
                <a:tc>
                  <a:txBody>
                    <a:bodyPr/>
                    <a:lstStyle/>
                    <a:p>
                      <a:pPr algn="l" fontAlgn="t"/>
                      <a:r>
                        <a:rPr lang="en-US" sz="1700">
                          <a:effectLst/>
                        </a:rPr>
                        <a:t>August 23, 2024</a:t>
                      </a:r>
                    </a:p>
                  </a:txBody>
                  <a:tcPr marL="84202" marR="84202" marT="42101" marB="42101"/>
                </a:tc>
                <a:tc>
                  <a:txBody>
                    <a:bodyPr/>
                    <a:lstStyle/>
                    <a:p>
                      <a:pPr algn="l" fontAlgn="t"/>
                      <a:r>
                        <a:rPr lang="en-US" sz="1700">
                          <a:effectLst/>
                        </a:rPr>
                        <a:t>DPT New Student Orientation</a:t>
                      </a:r>
                    </a:p>
                  </a:txBody>
                  <a:tcPr marL="84202" marR="84202" marT="42101" marB="42101"/>
                </a:tc>
                <a:extLst>
                  <a:ext uri="{0D108BD9-81ED-4DB2-BD59-A6C34878D82A}">
                    <a16:rowId xmlns:a16="http://schemas.microsoft.com/office/drawing/2014/main" val="4272110770"/>
                  </a:ext>
                </a:extLst>
              </a:tr>
              <a:tr h="336809">
                <a:tc>
                  <a:txBody>
                    <a:bodyPr/>
                    <a:lstStyle/>
                    <a:p>
                      <a:pPr algn="l" fontAlgn="t"/>
                      <a:r>
                        <a:rPr lang="en-US" sz="1700">
                          <a:effectLst/>
                        </a:rPr>
                        <a:t>August 26, 2024</a:t>
                      </a:r>
                    </a:p>
                  </a:txBody>
                  <a:tcPr marL="84202" marR="84202" marT="42101" marB="42101"/>
                </a:tc>
                <a:tc>
                  <a:txBody>
                    <a:bodyPr/>
                    <a:lstStyle/>
                    <a:p>
                      <a:pPr algn="l" fontAlgn="t"/>
                      <a:r>
                        <a:rPr lang="en-US" sz="1700" dirty="0">
                          <a:effectLst/>
                        </a:rPr>
                        <a:t>First day of instruction</a:t>
                      </a:r>
                    </a:p>
                  </a:txBody>
                  <a:tcPr marL="84202" marR="84202" marT="42101" marB="42101"/>
                </a:tc>
                <a:extLst>
                  <a:ext uri="{0D108BD9-81ED-4DB2-BD59-A6C34878D82A}">
                    <a16:rowId xmlns:a16="http://schemas.microsoft.com/office/drawing/2014/main" val="3459370735"/>
                  </a:ext>
                </a:extLst>
              </a:tr>
            </a:tbl>
          </a:graphicData>
        </a:graphic>
      </p:graphicFrame>
    </p:spTree>
    <p:extLst>
      <p:ext uri="{BB962C8B-B14F-4D97-AF65-F5344CB8AC3E}">
        <p14:creationId xmlns:p14="http://schemas.microsoft.com/office/powerpoint/2010/main" val="163217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92747" y="453953"/>
            <a:ext cx="7761754" cy="543226"/>
          </a:xfrm>
          <a:prstGeom prst="rect">
            <a:avLst/>
          </a:prstGeom>
        </p:spPr>
        <p:txBody>
          <a:bodyPr vert="horz" wrap="square" lIns="0" tIns="0" rIns="0" bIns="0" rtlCol="0">
            <a:spAutoFit/>
          </a:bodyPr>
          <a:lstStyle/>
          <a:p>
            <a:pPr marL="886993" marR="4483" indent="-876347" algn="ctr"/>
            <a:r>
              <a:rPr lang="en-US" b="1" spc="-13" dirty="0">
                <a:solidFill>
                  <a:srgbClr val="000000"/>
                </a:solidFill>
                <a:latin typeface="Calibri"/>
                <a:cs typeface="Calibri"/>
              </a:rPr>
              <a:t>California DPT programs</a:t>
            </a:r>
            <a:endParaRPr b="1" spc="-163" dirty="0">
              <a:solidFill>
                <a:srgbClr val="000000"/>
              </a:solidFill>
              <a:latin typeface="Calibri"/>
              <a:cs typeface="Calibri"/>
            </a:endParaRPr>
          </a:p>
        </p:txBody>
      </p:sp>
      <p:sp>
        <p:nvSpPr>
          <p:cNvPr id="3" name="object 3"/>
          <p:cNvSpPr/>
          <p:nvPr/>
        </p:nvSpPr>
        <p:spPr>
          <a:xfrm>
            <a:off x="2772112" y="5232251"/>
            <a:ext cx="954068" cy="887505"/>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 name="object 4"/>
          <p:cNvSpPr/>
          <p:nvPr/>
        </p:nvSpPr>
        <p:spPr>
          <a:xfrm>
            <a:off x="3995121" y="5111226"/>
            <a:ext cx="1008529" cy="1008529"/>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5" name="object 5"/>
          <p:cNvSpPr/>
          <p:nvPr/>
        </p:nvSpPr>
        <p:spPr>
          <a:xfrm>
            <a:off x="7033484" y="3684493"/>
            <a:ext cx="1034750" cy="1008529"/>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6" name="object 6"/>
          <p:cNvSpPr/>
          <p:nvPr/>
        </p:nvSpPr>
        <p:spPr>
          <a:xfrm>
            <a:off x="7201504" y="1820826"/>
            <a:ext cx="1140311" cy="1023939"/>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sp>
        <p:nvSpPr>
          <p:cNvPr id="7" name="object 7"/>
          <p:cNvSpPr/>
          <p:nvPr/>
        </p:nvSpPr>
        <p:spPr>
          <a:xfrm>
            <a:off x="5793665" y="3805518"/>
            <a:ext cx="894229" cy="887505"/>
          </a:xfrm>
          <a:prstGeom prst="rect">
            <a:avLst/>
          </a:prstGeom>
          <a:blipFill>
            <a:blip r:embed="rId6" cstate="print"/>
            <a:stretch>
              <a:fillRect/>
            </a:stretch>
          </a:blipFill>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4464423" y="4047565"/>
            <a:ext cx="1008529" cy="645458"/>
          </a:xfrm>
          <a:prstGeom prst="rect">
            <a:avLst/>
          </a:prstGeom>
          <a:blipFill>
            <a:blip r:embed="rId7" cstate="print"/>
            <a:stretch>
              <a:fillRect/>
            </a:stretch>
          </a:blipFill>
        </p:spPr>
        <p:txBody>
          <a:bodyPr wrap="square" lIns="0" tIns="0" rIns="0" bIns="0" rtlCol="0"/>
          <a:lstStyle/>
          <a:p>
            <a:pPr defTabSz="806867"/>
            <a:endParaRPr sz="1588">
              <a:solidFill>
                <a:prstClr val="black"/>
              </a:solidFill>
              <a:latin typeface="Calibri"/>
            </a:endParaRPr>
          </a:p>
        </p:txBody>
      </p:sp>
      <p:sp>
        <p:nvSpPr>
          <p:cNvPr id="9" name="object 9"/>
          <p:cNvSpPr/>
          <p:nvPr/>
        </p:nvSpPr>
        <p:spPr>
          <a:xfrm>
            <a:off x="4444925" y="4028066"/>
            <a:ext cx="1047750" cy="685240"/>
          </a:xfrm>
          <a:custGeom>
            <a:avLst/>
            <a:gdLst/>
            <a:ahLst/>
            <a:cxnLst/>
            <a:rect l="l" t="t" r="r" b="b"/>
            <a:pathLst>
              <a:path w="1187450" h="776604">
                <a:moveTo>
                  <a:pt x="1187196" y="776477"/>
                </a:moveTo>
                <a:lnTo>
                  <a:pt x="1187196" y="0"/>
                </a:lnTo>
                <a:lnTo>
                  <a:pt x="0" y="0"/>
                </a:lnTo>
                <a:lnTo>
                  <a:pt x="0" y="776478"/>
                </a:lnTo>
                <a:lnTo>
                  <a:pt x="10667" y="776478"/>
                </a:lnTo>
                <a:lnTo>
                  <a:pt x="10667" y="22098"/>
                </a:lnTo>
                <a:lnTo>
                  <a:pt x="22097" y="11430"/>
                </a:lnTo>
                <a:lnTo>
                  <a:pt x="22097" y="22098"/>
                </a:lnTo>
                <a:lnTo>
                  <a:pt x="1165097" y="22097"/>
                </a:lnTo>
                <a:lnTo>
                  <a:pt x="1165097" y="11429"/>
                </a:lnTo>
                <a:lnTo>
                  <a:pt x="1176527" y="22097"/>
                </a:lnTo>
                <a:lnTo>
                  <a:pt x="1176527" y="776477"/>
                </a:lnTo>
                <a:lnTo>
                  <a:pt x="1187196" y="776477"/>
                </a:lnTo>
                <a:close/>
              </a:path>
              <a:path w="1187450" h="776604">
                <a:moveTo>
                  <a:pt x="22097" y="22098"/>
                </a:moveTo>
                <a:lnTo>
                  <a:pt x="22097" y="11430"/>
                </a:lnTo>
                <a:lnTo>
                  <a:pt x="10667" y="22098"/>
                </a:lnTo>
                <a:lnTo>
                  <a:pt x="22097" y="22098"/>
                </a:lnTo>
                <a:close/>
              </a:path>
              <a:path w="1187450" h="776604">
                <a:moveTo>
                  <a:pt x="22097" y="753618"/>
                </a:moveTo>
                <a:lnTo>
                  <a:pt x="22097" y="22098"/>
                </a:lnTo>
                <a:lnTo>
                  <a:pt x="10667" y="22098"/>
                </a:lnTo>
                <a:lnTo>
                  <a:pt x="10667" y="753618"/>
                </a:lnTo>
                <a:lnTo>
                  <a:pt x="22097" y="753618"/>
                </a:lnTo>
                <a:close/>
              </a:path>
              <a:path w="1187450" h="776604">
                <a:moveTo>
                  <a:pt x="1176527" y="753617"/>
                </a:moveTo>
                <a:lnTo>
                  <a:pt x="10667" y="753618"/>
                </a:lnTo>
                <a:lnTo>
                  <a:pt x="22097" y="765048"/>
                </a:lnTo>
                <a:lnTo>
                  <a:pt x="22097" y="776478"/>
                </a:lnTo>
                <a:lnTo>
                  <a:pt x="1165097" y="776477"/>
                </a:lnTo>
                <a:lnTo>
                  <a:pt x="1165097" y="765047"/>
                </a:lnTo>
                <a:lnTo>
                  <a:pt x="1176527" y="753617"/>
                </a:lnTo>
                <a:close/>
              </a:path>
              <a:path w="1187450" h="776604">
                <a:moveTo>
                  <a:pt x="22097" y="776478"/>
                </a:moveTo>
                <a:lnTo>
                  <a:pt x="22097" y="765048"/>
                </a:lnTo>
                <a:lnTo>
                  <a:pt x="10667" y="753618"/>
                </a:lnTo>
                <a:lnTo>
                  <a:pt x="10667" y="776478"/>
                </a:lnTo>
                <a:lnTo>
                  <a:pt x="22097" y="776478"/>
                </a:lnTo>
                <a:close/>
              </a:path>
              <a:path w="1187450" h="776604">
                <a:moveTo>
                  <a:pt x="1176527" y="22097"/>
                </a:moveTo>
                <a:lnTo>
                  <a:pt x="1165097" y="11429"/>
                </a:lnTo>
                <a:lnTo>
                  <a:pt x="1165097" y="22097"/>
                </a:lnTo>
                <a:lnTo>
                  <a:pt x="1176527" y="22097"/>
                </a:lnTo>
                <a:close/>
              </a:path>
              <a:path w="1187450" h="776604">
                <a:moveTo>
                  <a:pt x="1176527" y="753617"/>
                </a:moveTo>
                <a:lnTo>
                  <a:pt x="1176527" y="22097"/>
                </a:lnTo>
                <a:lnTo>
                  <a:pt x="1165097" y="22097"/>
                </a:lnTo>
                <a:lnTo>
                  <a:pt x="1165097" y="753617"/>
                </a:lnTo>
                <a:lnTo>
                  <a:pt x="1176527" y="753617"/>
                </a:lnTo>
                <a:close/>
              </a:path>
              <a:path w="1187450" h="776604">
                <a:moveTo>
                  <a:pt x="1176527" y="776477"/>
                </a:moveTo>
                <a:lnTo>
                  <a:pt x="1176527" y="753617"/>
                </a:lnTo>
                <a:lnTo>
                  <a:pt x="1165097" y="765047"/>
                </a:lnTo>
                <a:lnTo>
                  <a:pt x="1165097" y="776477"/>
                </a:lnTo>
                <a:lnTo>
                  <a:pt x="1176527" y="776477"/>
                </a:lnTo>
                <a:close/>
              </a:path>
            </a:pathLst>
          </a:custGeom>
          <a:solidFill>
            <a:srgbClr val="FFC000"/>
          </a:solidFill>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3007005" y="4096647"/>
            <a:ext cx="1198805" cy="645458"/>
          </a:xfrm>
          <a:prstGeom prst="rect">
            <a:avLst/>
          </a:prstGeom>
          <a:blipFill>
            <a:blip r:embed="rId8"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2987282" y="4048959"/>
            <a:ext cx="1238250" cy="685240"/>
          </a:xfrm>
          <a:custGeom>
            <a:avLst/>
            <a:gdLst/>
            <a:ahLst/>
            <a:cxnLst/>
            <a:rect l="l" t="t" r="r" b="b"/>
            <a:pathLst>
              <a:path w="1403350" h="776604">
                <a:moveTo>
                  <a:pt x="1402841" y="776477"/>
                </a:moveTo>
                <a:lnTo>
                  <a:pt x="1402841" y="0"/>
                </a:lnTo>
                <a:lnTo>
                  <a:pt x="0" y="0"/>
                </a:lnTo>
                <a:lnTo>
                  <a:pt x="0" y="776477"/>
                </a:lnTo>
                <a:lnTo>
                  <a:pt x="10667" y="776477"/>
                </a:lnTo>
                <a:lnTo>
                  <a:pt x="10667" y="22097"/>
                </a:lnTo>
                <a:lnTo>
                  <a:pt x="22097" y="11429"/>
                </a:lnTo>
                <a:lnTo>
                  <a:pt x="22097" y="22097"/>
                </a:lnTo>
                <a:lnTo>
                  <a:pt x="1380743" y="22097"/>
                </a:lnTo>
                <a:lnTo>
                  <a:pt x="1380743" y="11429"/>
                </a:lnTo>
                <a:lnTo>
                  <a:pt x="1391411" y="22097"/>
                </a:lnTo>
                <a:lnTo>
                  <a:pt x="1391411" y="776477"/>
                </a:lnTo>
                <a:lnTo>
                  <a:pt x="1402841" y="776477"/>
                </a:lnTo>
                <a:close/>
              </a:path>
              <a:path w="1403350" h="776604">
                <a:moveTo>
                  <a:pt x="22097" y="22097"/>
                </a:moveTo>
                <a:lnTo>
                  <a:pt x="22097" y="11429"/>
                </a:lnTo>
                <a:lnTo>
                  <a:pt x="10667" y="22097"/>
                </a:lnTo>
                <a:lnTo>
                  <a:pt x="22097" y="22097"/>
                </a:lnTo>
                <a:close/>
              </a:path>
              <a:path w="1403350" h="776604">
                <a:moveTo>
                  <a:pt x="22097" y="753617"/>
                </a:moveTo>
                <a:lnTo>
                  <a:pt x="22097" y="22097"/>
                </a:lnTo>
                <a:lnTo>
                  <a:pt x="10667" y="22097"/>
                </a:lnTo>
                <a:lnTo>
                  <a:pt x="10667" y="753617"/>
                </a:lnTo>
                <a:lnTo>
                  <a:pt x="22097" y="753617"/>
                </a:lnTo>
                <a:close/>
              </a:path>
              <a:path w="1403350" h="776604">
                <a:moveTo>
                  <a:pt x="1391411" y="753617"/>
                </a:moveTo>
                <a:lnTo>
                  <a:pt x="10667" y="753617"/>
                </a:lnTo>
                <a:lnTo>
                  <a:pt x="22097" y="765047"/>
                </a:lnTo>
                <a:lnTo>
                  <a:pt x="22097" y="776477"/>
                </a:lnTo>
                <a:lnTo>
                  <a:pt x="1380743" y="776477"/>
                </a:lnTo>
                <a:lnTo>
                  <a:pt x="1380743" y="765047"/>
                </a:lnTo>
                <a:lnTo>
                  <a:pt x="1391411" y="753617"/>
                </a:lnTo>
                <a:close/>
              </a:path>
              <a:path w="1403350" h="776604">
                <a:moveTo>
                  <a:pt x="22097" y="776477"/>
                </a:moveTo>
                <a:lnTo>
                  <a:pt x="22097" y="765047"/>
                </a:lnTo>
                <a:lnTo>
                  <a:pt x="10667" y="753617"/>
                </a:lnTo>
                <a:lnTo>
                  <a:pt x="10667" y="776477"/>
                </a:lnTo>
                <a:lnTo>
                  <a:pt x="22097" y="776477"/>
                </a:lnTo>
                <a:close/>
              </a:path>
              <a:path w="1403350" h="776604">
                <a:moveTo>
                  <a:pt x="1391411" y="22097"/>
                </a:moveTo>
                <a:lnTo>
                  <a:pt x="1380743" y="11429"/>
                </a:lnTo>
                <a:lnTo>
                  <a:pt x="1380743" y="22097"/>
                </a:lnTo>
                <a:lnTo>
                  <a:pt x="1391411" y="22097"/>
                </a:lnTo>
                <a:close/>
              </a:path>
              <a:path w="1403350" h="776604">
                <a:moveTo>
                  <a:pt x="1391411" y="753617"/>
                </a:moveTo>
                <a:lnTo>
                  <a:pt x="1391411" y="22097"/>
                </a:lnTo>
                <a:lnTo>
                  <a:pt x="1380743" y="22097"/>
                </a:lnTo>
                <a:lnTo>
                  <a:pt x="1380743" y="753617"/>
                </a:lnTo>
                <a:lnTo>
                  <a:pt x="1391411" y="753617"/>
                </a:lnTo>
                <a:close/>
              </a:path>
              <a:path w="1403350" h="776604">
                <a:moveTo>
                  <a:pt x="1391411" y="776477"/>
                </a:moveTo>
                <a:lnTo>
                  <a:pt x="1391411" y="753617"/>
                </a:lnTo>
                <a:lnTo>
                  <a:pt x="1380743" y="765047"/>
                </a:lnTo>
                <a:lnTo>
                  <a:pt x="1380743" y="776477"/>
                </a:lnTo>
                <a:lnTo>
                  <a:pt x="1391411" y="776477"/>
                </a:lnTo>
                <a:close/>
              </a:path>
            </a:pathLst>
          </a:custGeom>
          <a:solidFill>
            <a:srgbClr val="254061"/>
          </a:solidFill>
        </p:spPr>
        <p:txBody>
          <a:bodyPr wrap="square" lIns="0" tIns="0" rIns="0" bIns="0" rtlCol="0"/>
          <a:lstStyle/>
          <a:p>
            <a:pPr defTabSz="806867"/>
            <a:endParaRPr sz="1588">
              <a:solidFill>
                <a:prstClr val="black"/>
              </a:solidFill>
              <a:latin typeface="Calibri"/>
            </a:endParaRPr>
          </a:p>
        </p:txBody>
      </p:sp>
      <p:sp>
        <p:nvSpPr>
          <p:cNvPr id="12" name="object 12"/>
          <p:cNvSpPr/>
          <p:nvPr/>
        </p:nvSpPr>
        <p:spPr>
          <a:xfrm>
            <a:off x="759825" y="1772026"/>
            <a:ext cx="1016598" cy="1016598"/>
          </a:xfrm>
          <a:prstGeom prst="rect">
            <a:avLst/>
          </a:prstGeom>
          <a:blipFill>
            <a:blip r:embed="rId9"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2378981" y="1832202"/>
            <a:ext cx="1013908" cy="1008529"/>
          </a:xfrm>
          <a:prstGeom prst="rect">
            <a:avLst/>
          </a:prstGeom>
          <a:blipFill>
            <a:blip r:embed="rId10"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4" name="object 14"/>
          <p:cNvSpPr/>
          <p:nvPr/>
        </p:nvSpPr>
        <p:spPr>
          <a:xfrm>
            <a:off x="978273" y="5474297"/>
            <a:ext cx="1448921" cy="645458"/>
          </a:xfrm>
          <a:prstGeom prst="rect">
            <a:avLst/>
          </a:prstGeom>
          <a:blipFill>
            <a:blip r:embed="rId11"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958104" y="5454799"/>
            <a:ext cx="1488701" cy="684679"/>
          </a:xfrm>
          <a:custGeom>
            <a:avLst/>
            <a:gdLst/>
            <a:ahLst/>
            <a:cxnLst/>
            <a:rect l="l" t="t" r="r" b="b"/>
            <a:pathLst>
              <a:path w="1687195" h="775970">
                <a:moveTo>
                  <a:pt x="1687068" y="775715"/>
                </a:moveTo>
                <a:lnTo>
                  <a:pt x="1687068" y="0"/>
                </a:lnTo>
                <a:lnTo>
                  <a:pt x="0" y="0"/>
                </a:lnTo>
                <a:lnTo>
                  <a:pt x="0" y="775715"/>
                </a:lnTo>
                <a:lnTo>
                  <a:pt x="11430" y="775715"/>
                </a:lnTo>
                <a:lnTo>
                  <a:pt x="11430" y="22097"/>
                </a:lnTo>
                <a:lnTo>
                  <a:pt x="22859" y="11429"/>
                </a:lnTo>
                <a:lnTo>
                  <a:pt x="22859" y="22097"/>
                </a:lnTo>
                <a:lnTo>
                  <a:pt x="1664970" y="22097"/>
                </a:lnTo>
                <a:lnTo>
                  <a:pt x="1664970" y="11429"/>
                </a:lnTo>
                <a:lnTo>
                  <a:pt x="1675638" y="22097"/>
                </a:lnTo>
                <a:lnTo>
                  <a:pt x="1675638" y="775715"/>
                </a:lnTo>
                <a:lnTo>
                  <a:pt x="1687068" y="775715"/>
                </a:lnTo>
                <a:close/>
              </a:path>
              <a:path w="1687195" h="775970">
                <a:moveTo>
                  <a:pt x="22859" y="22097"/>
                </a:moveTo>
                <a:lnTo>
                  <a:pt x="22859" y="11429"/>
                </a:lnTo>
                <a:lnTo>
                  <a:pt x="11430" y="22097"/>
                </a:lnTo>
                <a:lnTo>
                  <a:pt x="22859" y="22097"/>
                </a:lnTo>
                <a:close/>
              </a:path>
              <a:path w="1687195" h="775970">
                <a:moveTo>
                  <a:pt x="22859" y="753617"/>
                </a:moveTo>
                <a:lnTo>
                  <a:pt x="22859" y="22097"/>
                </a:lnTo>
                <a:lnTo>
                  <a:pt x="11430" y="22097"/>
                </a:lnTo>
                <a:lnTo>
                  <a:pt x="11430" y="753617"/>
                </a:lnTo>
                <a:lnTo>
                  <a:pt x="22859" y="753617"/>
                </a:lnTo>
                <a:close/>
              </a:path>
              <a:path w="1687195" h="775970">
                <a:moveTo>
                  <a:pt x="1675638" y="753617"/>
                </a:moveTo>
                <a:lnTo>
                  <a:pt x="11430" y="753617"/>
                </a:lnTo>
                <a:lnTo>
                  <a:pt x="22859" y="765047"/>
                </a:lnTo>
                <a:lnTo>
                  <a:pt x="22859" y="775715"/>
                </a:lnTo>
                <a:lnTo>
                  <a:pt x="1664970" y="775715"/>
                </a:lnTo>
                <a:lnTo>
                  <a:pt x="1664970" y="765047"/>
                </a:lnTo>
                <a:lnTo>
                  <a:pt x="1675638" y="753617"/>
                </a:lnTo>
                <a:close/>
              </a:path>
              <a:path w="1687195" h="775970">
                <a:moveTo>
                  <a:pt x="22859" y="775715"/>
                </a:moveTo>
                <a:lnTo>
                  <a:pt x="22859" y="765047"/>
                </a:lnTo>
                <a:lnTo>
                  <a:pt x="11430" y="753617"/>
                </a:lnTo>
                <a:lnTo>
                  <a:pt x="11430" y="775715"/>
                </a:lnTo>
                <a:lnTo>
                  <a:pt x="22859" y="775715"/>
                </a:lnTo>
                <a:close/>
              </a:path>
              <a:path w="1687195" h="775970">
                <a:moveTo>
                  <a:pt x="1675638" y="22097"/>
                </a:moveTo>
                <a:lnTo>
                  <a:pt x="1664970" y="11429"/>
                </a:lnTo>
                <a:lnTo>
                  <a:pt x="1664970" y="22097"/>
                </a:lnTo>
                <a:lnTo>
                  <a:pt x="1675638" y="22097"/>
                </a:lnTo>
                <a:close/>
              </a:path>
              <a:path w="1687195" h="775970">
                <a:moveTo>
                  <a:pt x="1675638" y="753617"/>
                </a:moveTo>
                <a:lnTo>
                  <a:pt x="1675638" y="22097"/>
                </a:lnTo>
                <a:lnTo>
                  <a:pt x="1664970" y="22097"/>
                </a:lnTo>
                <a:lnTo>
                  <a:pt x="1664970" y="753617"/>
                </a:lnTo>
                <a:lnTo>
                  <a:pt x="1675638" y="753617"/>
                </a:lnTo>
                <a:close/>
              </a:path>
              <a:path w="1687195" h="775970">
                <a:moveTo>
                  <a:pt x="1675638" y="775715"/>
                </a:moveTo>
                <a:lnTo>
                  <a:pt x="1675638" y="753617"/>
                </a:lnTo>
                <a:lnTo>
                  <a:pt x="1664970" y="765047"/>
                </a:lnTo>
                <a:lnTo>
                  <a:pt x="1664970" y="775715"/>
                </a:lnTo>
                <a:lnTo>
                  <a:pt x="1675638" y="775715"/>
                </a:lnTo>
                <a:close/>
              </a:path>
            </a:pathLst>
          </a:custGeom>
          <a:solidFill>
            <a:srgbClr val="000000"/>
          </a:solidFill>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5326380" y="5474297"/>
            <a:ext cx="1290917" cy="645458"/>
          </a:xfrm>
          <a:prstGeom prst="rect">
            <a:avLst/>
          </a:prstGeom>
          <a:blipFill>
            <a:blip r:embed="rId1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5326380" y="5474297"/>
            <a:ext cx="1290917" cy="645459"/>
          </a:xfrm>
          <a:prstGeom prst="rect">
            <a:avLst/>
          </a:prstGeom>
          <a:blipFill>
            <a:blip r:embed="rId1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8" name="object 18"/>
          <p:cNvSpPr/>
          <p:nvPr/>
        </p:nvSpPr>
        <p:spPr>
          <a:xfrm>
            <a:off x="5306881" y="5454799"/>
            <a:ext cx="1330138" cy="684679"/>
          </a:xfrm>
          <a:custGeom>
            <a:avLst/>
            <a:gdLst/>
            <a:ahLst/>
            <a:cxnLst/>
            <a:rect l="l" t="t" r="r" b="b"/>
            <a:pathLst>
              <a:path w="1507490" h="775970">
                <a:moveTo>
                  <a:pt x="1507235" y="775716"/>
                </a:moveTo>
                <a:lnTo>
                  <a:pt x="1507235" y="0"/>
                </a:lnTo>
                <a:lnTo>
                  <a:pt x="0" y="0"/>
                </a:lnTo>
                <a:lnTo>
                  <a:pt x="0" y="775716"/>
                </a:lnTo>
                <a:lnTo>
                  <a:pt x="11430" y="775716"/>
                </a:lnTo>
                <a:lnTo>
                  <a:pt x="11430" y="22098"/>
                </a:lnTo>
                <a:lnTo>
                  <a:pt x="22098" y="11430"/>
                </a:lnTo>
                <a:lnTo>
                  <a:pt x="22098" y="22098"/>
                </a:lnTo>
                <a:lnTo>
                  <a:pt x="1485137" y="22097"/>
                </a:lnTo>
                <a:lnTo>
                  <a:pt x="1485137" y="11429"/>
                </a:lnTo>
                <a:lnTo>
                  <a:pt x="1496567" y="22097"/>
                </a:lnTo>
                <a:lnTo>
                  <a:pt x="1496567" y="775716"/>
                </a:lnTo>
                <a:lnTo>
                  <a:pt x="1507235" y="775716"/>
                </a:lnTo>
                <a:close/>
              </a:path>
              <a:path w="1507490" h="775970">
                <a:moveTo>
                  <a:pt x="22098" y="22098"/>
                </a:moveTo>
                <a:lnTo>
                  <a:pt x="22098" y="11430"/>
                </a:lnTo>
                <a:lnTo>
                  <a:pt x="11430" y="22098"/>
                </a:lnTo>
                <a:lnTo>
                  <a:pt x="22098" y="22098"/>
                </a:lnTo>
                <a:close/>
              </a:path>
              <a:path w="1507490" h="775970">
                <a:moveTo>
                  <a:pt x="22098" y="753618"/>
                </a:moveTo>
                <a:lnTo>
                  <a:pt x="22098" y="22098"/>
                </a:lnTo>
                <a:lnTo>
                  <a:pt x="11430" y="22098"/>
                </a:lnTo>
                <a:lnTo>
                  <a:pt x="11430" y="753618"/>
                </a:lnTo>
                <a:lnTo>
                  <a:pt x="22098" y="753618"/>
                </a:lnTo>
                <a:close/>
              </a:path>
              <a:path w="1507490" h="775970">
                <a:moveTo>
                  <a:pt x="1496567" y="753618"/>
                </a:moveTo>
                <a:lnTo>
                  <a:pt x="11430" y="753618"/>
                </a:lnTo>
                <a:lnTo>
                  <a:pt x="22098" y="765048"/>
                </a:lnTo>
                <a:lnTo>
                  <a:pt x="22098" y="775716"/>
                </a:lnTo>
                <a:lnTo>
                  <a:pt x="1485137" y="775716"/>
                </a:lnTo>
                <a:lnTo>
                  <a:pt x="1485137" y="765048"/>
                </a:lnTo>
                <a:lnTo>
                  <a:pt x="1496567" y="753618"/>
                </a:lnTo>
                <a:close/>
              </a:path>
              <a:path w="1507490" h="775970">
                <a:moveTo>
                  <a:pt x="22098" y="775716"/>
                </a:moveTo>
                <a:lnTo>
                  <a:pt x="22098" y="765048"/>
                </a:lnTo>
                <a:lnTo>
                  <a:pt x="11430" y="753618"/>
                </a:lnTo>
                <a:lnTo>
                  <a:pt x="11430" y="775716"/>
                </a:lnTo>
                <a:lnTo>
                  <a:pt x="22098" y="775716"/>
                </a:lnTo>
                <a:close/>
              </a:path>
              <a:path w="1507490" h="775970">
                <a:moveTo>
                  <a:pt x="1496567" y="22097"/>
                </a:moveTo>
                <a:lnTo>
                  <a:pt x="1485137" y="11429"/>
                </a:lnTo>
                <a:lnTo>
                  <a:pt x="1485137" y="22097"/>
                </a:lnTo>
                <a:lnTo>
                  <a:pt x="1496567" y="22097"/>
                </a:lnTo>
                <a:close/>
              </a:path>
              <a:path w="1507490" h="775970">
                <a:moveTo>
                  <a:pt x="1496567" y="753618"/>
                </a:moveTo>
                <a:lnTo>
                  <a:pt x="1496567" y="22097"/>
                </a:lnTo>
                <a:lnTo>
                  <a:pt x="1485137" y="22097"/>
                </a:lnTo>
                <a:lnTo>
                  <a:pt x="1485137" y="753618"/>
                </a:lnTo>
                <a:lnTo>
                  <a:pt x="1496567" y="753618"/>
                </a:lnTo>
                <a:close/>
              </a:path>
              <a:path w="1507490" h="775970">
                <a:moveTo>
                  <a:pt x="1496567" y="775716"/>
                </a:moveTo>
                <a:lnTo>
                  <a:pt x="1496567" y="753618"/>
                </a:lnTo>
                <a:lnTo>
                  <a:pt x="1485137" y="765048"/>
                </a:lnTo>
                <a:lnTo>
                  <a:pt x="1485137" y="775716"/>
                </a:lnTo>
                <a:lnTo>
                  <a:pt x="1496567" y="775716"/>
                </a:lnTo>
                <a:close/>
              </a:path>
            </a:pathLst>
          </a:custGeom>
          <a:solidFill>
            <a:srgbClr val="000000"/>
          </a:solidFill>
        </p:spPr>
        <p:txBody>
          <a:bodyPr wrap="square" lIns="0" tIns="0" rIns="0" bIns="0" rtlCol="0"/>
          <a:lstStyle/>
          <a:p>
            <a:pPr defTabSz="806867"/>
            <a:endParaRPr sz="1588">
              <a:solidFill>
                <a:prstClr val="black"/>
              </a:solidFill>
              <a:latin typeface="Calibri"/>
            </a:endParaRPr>
          </a:p>
        </p:txBody>
      </p:sp>
      <p:sp>
        <p:nvSpPr>
          <p:cNvPr id="19" name="object 19"/>
          <p:cNvSpPr/>
          <p:nvPr/>
        </p:nvSpPr>
        <p:spPr>
          <a:xfrm>
            <a:off x="5745255" y="1828167"/>
            <a:ext cx="991048" cy="1016598"/>
          </a:xfrm>
          <a:prstGeom prst="rect">
            <a:avLst/>
          </a:prstGeom>
          <a:blipFill>
            <a:blip r:embed="rId1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20" name="object 20"/>
          <p:cNvSpPr/>
          <p:nvPr/>
        </p:nvSpPr>
        <p:spPr>
          <a:xfrm>
            <a:off x="6824383" y="5111226"/>
            <a:ext cx="1446601" cy="1008529"/>
          </a:xfrm>
          <a:prstGeom prst="rect">
            <a:avLst/>
          </a:prstGeom>
          <a:blipFill>
            <a:blip r:embed="rId15" cstate="print"/>
            <a:stretch>
              <a:fillRect/>
            </a:stretch>
          </a:blipFill>
        </p:spPr>
        <p:txBody>
          <a:bodyPr wrap="square" lIns="0" tIns="0" rIns="0" bIns="0" rtlCol="0"/>
          <a:lstStyle/>
          <a:p>
            <a:pPr defTabSz="806867"/>
            <a:endParaRPr sz="1588">
              <a:solidFill>
                <a:prstClr val="black"/>
              </a:solidFill>
              <a:latin typeface="Calibri"/>
            </a:endParaRPr>
          </a:p>
        </p:txBody>
      </p:sp>
      <p:sp>
        <p:nvSpPr>
          <p:cNvPr id="21" name="object 21"/>
          <p:cNvSpPr/>
          <p:nvPr/>
        </p:nvSpPr>
        <p:spPr>
          <a:xfrm>
            <a:off x="978946" y="4419376"/>
            <a:ext cx="1663401" cy="564776"/>
          </a:xfrm>
          <a:prstGeom prst="rect">
            <a:avLst/>
          </a:prstGeom>
          <a:blipFill>
            <a:blip r:embed="rId16" cstate="print"/>
            <a:stretch>
              <a:fillRect/>
            </a:stretch>
          </a:blipFill>
        </p:spPr>
        <p:txBody>
          <a:bodyPr wrap="square" lIns="0" tIns="0" rIns="0" bIns="0" rtlCol="0"/>
          <a:lstStyle/>
          <a:p>
            <a:pPr defTabSz="806867"/>
            <a:endParaRPr sz="1588">
              <a:solidFill>
                <a:prstClr val="black"/>
              </a:solidFill>
              <a:latin typeface="Calibri"/>
            </a:endParaRPr>
          </a:p>
        </p:txBody>
      </p:sp>
      <p:sp>
        <p:nvSpPr>
          <p:cNvPr id="22" name="object 22"/>
          <p:cNvSpPr/>
          <p:nvPr/>
        </p:nvSpPr>
        <p:spPr>
          <a:xfrm>
            <a:off x="972894" y="3563471"/>
            <a:ext cx="1648609" cy="564776"/>
          </a:xfrm>
          <a:prstGeom prst="rect">
            <a:avLst/>
          </a:prstGeom>
          <a:blipFill>
            <a:blip r:embed="rId17" cstate="print"/>
            <a:stretch>
              <a:fillRect/>
            </a:stretch>
          </a:blipFill>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3614905" y="1548154"/>
            <a:ext cx="1748117" cy="1788459"/>
          </a:xfrm>
          <a:prstGeom prst="rect">
            <a:avLst/>
          </a:prstGeom>
          <a:blipFill>
            <a:blip r:embed="rId18" cstate="print"/>
            <a:stretch>
              <a:fillRect/>
            </a:stretch>
          </a:blipFill>
        </p:spPr>
        <p:txBody>
          <a:bodyPr wrap="square" lIns="0" tIns="0" rIns="0" bIns="0" rtlCol="0"/>
          <a:lstStyle/>
          <a:p>
            <a:pPr defTabSz="806867"/>
            <a:endParaRPr sz="1588">
              <a:solidFill>
                <a:prstClr val="black"/>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291"/>
          </a:xfrm>
        </p:spPr>
        <p:txBody>
          <a:bodyPr>
            <a:normAutofit fontScale="90000"/>
          </a:bodyPr>
          <a:lstStyle/>
          <a:p>
            <a:r>
              <a:rPr lang="en-US" dirty="0">
                <a:solidFill>
                  <a:srgbClr val="FFC000"/>
                </a:solidFill>
              </a:rPr>
              <a:t>Why Sacramento State</a:t>
            </a:r>
          </a:p>
        </p:txBody>
      </p:sp>
      <p:sp>
        <p:nvSpPr>
          <p:cNvPr id="3" name="Content Placeholder 2"/>
          <p:cNvSpPr>
            <a:spLocks noGrp="1"/>
          </p:cNvSpPr>
          <p:nvPr>
            <p:ph idx="1"/>
          </p:nvPr>
        </p:nvSpPr>
        <p:spPr>
          <a:xfrm>
            <a:off x="457199" y="1306285"/>
            <a:ext cx="8273143" cy="4779205"/>
          </a:xfrm>
        </p:spPr>
        <p:txBody>
          <a:bodyPr>
            <a:normAutofit fontScale="85000" lnSpcReduction="20000"/>
          </a:bodyPr>
          <a:lstStyle/>
          <a:p>
            <a:r>
              <a:rPr lang="en-US" dirty="0"/>
              <a:t>Excellent outcomes </a:t>
            </a:r>
          </a:p>
          <a:p>
            <a:r>
              <a:rPr lang="en-US" dirty="0"/>
              <a:t>State-of-the-art facilities</a:t>
            </a:r>
          </a:p>
          <a:p>
            <a:r>
              <a:rPr lang="en-US" dirty="0"/>
              <a:t>Commitment to professional development</a:t>
            </a:r>
          </a:p>
          <a:p>
            <a:pPr lvl="1"/>
            <a:r>
              <a:rPr lang="en-US" dirty="0"/>
              <a:t>Student professional development funds</a:t>
            </a:r>
          </a:p>
          <a:p>
            <a:pPr lvl="1"/>
            <a:r>
              <a:rPr lang="en-US" dirty="0"/>
              <a:t>Supplies/equipment</a:t>
            </a:r>
          </a:p>
          <a:p>
            <a:pPr lvl="1"/>
            <a:r>
              <a:rPr lang="en-US" dirty="0"/>
              <a:t>Online resources</a:t>
            </a:r>
          </a:p>
          <a:p>
            <a:r>
              <a:rPr lang="en-US" dirty="0"/>
              <a:t>Electives (research, CSCS, specialty patient care)</a:t>
            </a:r>
          </a:p>
          <a:p>
            <a:r>
              <a:rPr lang="en-US" dirty="0"/>
              <a:t>Community service while being mentored by faculty</a:t>
            </a:r>
          </a:p>
          <a:p>
            <a:r>
              <a:rPr lang="en-US" dirty="0"/>
              <a:t>Top notch faculty</a:t>
            </a:r>
          </a:p>
          <a:p>
            <a:r>
              <a:rPr lang="en-US" dirty="0"/>
              <a:t>Excellent administrative support</a:t>
            </a:r>
          </a:p>
          <a:p>
            <a:r>
              <a:rPr lang="en-US" dirty="0"/>
              <a:t>Diversity</a:t>
            </a:r>
          </a:p>
          <a:p>
            <a:endParaRPr lang="en-US" dirty="0"/>
          </a:p>
          <a:p>
            <a:pPr lvl="1"/>
            <a:endParaRPr lang="en-US" dirty="0"/>
          </a:p>
        </p:txBody>
      </p:sp>
    </p:spTree>
    <p:extLst>
      <p:ext uri="{BB962C8B-B14F-4D97-AF65-F5344CB8AC3E}">
        <p14:creationId xmlns:p14="http://schemas.microsoft.com/office/powerpoint/2010/main" val="323018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190" y="688040"/>
            <a:ext cx="7075618" cy="1024450"/>
          </a:xfrm>
          <a:prstGeom prst="rect">
            <a:avLst/>
          </a:prstGeom>
        </p:spPr>
        <p:txBody>
          <a:bodyPr vert="horz" wrap="square" lIns="0" tIns="46167" rIns="0" bIns="0" rtlCol="0">
            <a:spAutoFit/>
          </a:bodyPr>
          <a:lstStyle/>
          <a:p>
            <a:pPr algn="ctr">
              <a:lnSpc>
                <a:spcPct val="100000"/>
              </a:lnSpc>
            </a:pPr>
            <a:r>
              <a:rPr lang="en-US" sz="3177" spc="-4" dirty="0">
                <a:solidFill>
                  <a:srgbClr val="000000"/>
                </a:solidFill>
                <a:latin typeface="Calibri"/>
                <a:cs typeface="Calibri"/>
              </a:rPr>
              <a:t>2021-22 </a:t>
            </a:r>
            <a:r>
              <a:rPr lang="en-US" sz="3177" spc="-18" dirty="0">
                <a:solidFill>
                  <a:srgbClr val="000000"/>
                </a:solidFill>
                <a:latin typeface="Calibri"/>
                <a:cs typeface="Calibri"/>
              </a:rPr>
              <a:t>National</a:t>
            </a:r>
            <a:r>
              <a:rPr sz="3177" spc="-71" dirty="0">
                <a:solidFill>
                  <a:srgbClr val="000000"/>
                </a:solidFill>
                <a:latin typeface="Calibri"/>
                <a:cs typeface="Calibri"/>
              </a:rPr>
              <a:t> </a:t>
            </a:r>
            <a:r>
              <a:rPr sz="3177" spc="-22" dirty="0">
                <a:solidFill>
                  <a:srgbClr val="000000"/>
                </a:solidFill>
                <a:latin typeface="Calibri"/>
                <a:cs typeface="Calibri"/>
              </a:rPr>
              <a:t>Data</a:t>
            </a:r>
            <a:endParaRPr sz="3177" dirty="0">
              <a:latin typeface="Calibri"/>
              <a:cs typeface="Calibri"/>
            </a:endParaRPr>
          </a:p>
          <a:p>
            <a:pPr algn="ctr"/>
            <a:r>
              <a:rPr lang="en-US" sz="3177" dirty="0">
                <a:solidFill>
                  <a:srgbClr val="000000"/>
                </a:solidFill>
                <a:latin typeface="Calibri"/>
                <a:cs typeface="Calibri"/>
              </a:rPr>
              <a:t>Gender, Race/Ethnic Identity</a:t>
            </a:r>
            <a:endParaRPr sz="3177" dirty="0">
              <a:latin typeface="Calibri"/>
              <a:cs typeface="Calibri"/>
            </a:endParaRPr>
          </a:p>
        </p:txBody>
      </p:sp>
      <p:sp>
        <p:nvSpPr>
          <p:cNvPr id="3" name="object 3"/>
          <p:cNvSpPr txBox="1"/>
          <p:nvPr/>
        </p:nvSpPr>
        <p:spPr>
          <a:xfrm>
            <a:off x="620094" y="2000797"/>
            <a:ext cx="7903814" cy="4199419"/>
          </a:xfrm>
          <a:prstGeom prst="rect">
            <a:avLst/>
          </a:prstGeom>
        </p:spPr>
        <p:txBody>
          <a:bodyPr vert="horz" wrap="square" lIns="0" tIns="0" rIns="0" bIns="0" rtlCol="0">
            <a:spAutoFit/>
          </a:bodyPr>
          <a:lstStyle/>
          <a:p>
            <a:pPr marL="11206" defTabSz="806867">
              <a:tabLst>
                <a:tab pos="313221" algn="l"/>
              </a:tabLst>
            </a:pPr>
            <a:r>
              <a:rPr sz="2471" dirty="0">
                <a:solidFill>
                  <a:prstClr val="black"/>
                </a:solidFill>
                <a:latin typeface="Arial"/>
                <a:cs typeface="Arial"/>
              </a:rPr>
              <a:t>•	</a:t>
            </a:r>
            <a:r>
              <a:rPr sz="2400" dirty="0">
                <a:solidFill>
                  <a:prstClr val="black"/>
                </a:solidFill>
                <a:cs typeface="Calibri"/>
              </a:rPr>
              <a:t>20</a:t>
            </a:r>
            <a:r>
              <a:rPr lang="en-US" sz="2400" dirty="0">
                <a:solidFill>
                  <a:prstClr val="black"/>
                </a:solidFill>
                <a:cs typeface="Calibri"/>
              </a:rPr>
              <a:t>21</a:t>
            </a:r>
            <a:r>
              <a:rPr sz="2400" dirty="0">
                <a:solidFill>
                  <a:prstClr val="black"/>
                </a:solidFill>
                <a:cs typeface="Calibri"/>
              </a:rPr>
              <a:t>: </a:t>
            </a:r>
            <a:r>
              <a:rPr lang="en-US" sz="2400" dirty="0">
                <a:solidFill>
                  <a:prstClr val="black"/>
                </a:solidFill>
                <a:cs typeface="Calibri"/>
              </a:rPr>
              <a:t>17,862 </a:t>
            </a:r>
            <a:r>
              <a:rPr sz="2400" spc="-9" dirty="0">
                <a:solidFill>
                  <a:prstClr val="black"/>
                </a:solidFill>
                <a:cs typeface="Calibri"/>
              </a:rPr>
              <a:t>applicants</a:t>
            </a:r>
            <a:endParaRPr lang="en-US" sz="2400" spc="-9" dirty="0">
              <a:solidFill>
                <a:prstClr val="black"/>
              </a:solidFill>
              <a:cs typeface="Calibri"/>
            </a:endParaRPr>
          </a:p>
          <a:p>
            <a:pPr marL="811306" lvl="1" indent="-342900" defTabSz="806867">
              <a:buFont typeface="Arial" panose="020B0604020202020204" pitchFamily="34" charset="0"/>
              <a:buChar char="•"/>
              <a:tabLst>
                <a:tab pos="313221" algn="l"/>
              </a:tabLst>
            </a:pPr>
            <a:r>
              <a:rPr sz="2400" spc="-4" dirty="0">
                <a:solidFill>
                  <a:prstClr val="black"/>
                </a:solidFill>
                <a:cs typeface="Calibri"/>
              </a:rPr>
              <a:t>Accepted: </a:t>
            </a:r>
            <a:r>
              <a:rPr lang="en-US" sz="2400" dirty="0">
                <a:solidFill>
                  <a:prstClr val="black"/>
                </a:solidFill>
                <a:cs typeface="Calibri"/>
              </a:rPr>
              <a:t>61.3</a:t>
            </a:r>
            <a:r>
              <a:rPr sz="2400" dirty="0">
                <a:solidFill>
                  <a:prstClr val="black"/>
                </a:solidFill>
                <a:cs typeface="Calibri"/>
              </a:rPr>
              <a:t>% </a:t>
            </a:r>
            <a:r>
              <a:rPr sz="2400" spc="-9" dirty="0">
                <a:solidFill>
                  <a:prstClr val="black"/>
                </a:solidFill>
                <a:cs typeface="Calibri"/>
              </a:rPr>
              <a:t>female, </a:t>
            </a:r>
            <a:r>
              <a:rPr lang="en-US" sz="2400" dirty="0">
                <a:solidFill>
                  <a:prstClr val="black"/>
                </a:solidFill>
                <a:cs typeface="Calibri"/>
              </a:rPr>
              <a:t>38.7</a:t>
            </a:r>
            <a:r>
              <a:rPr sz="2400" dirty="0">
                <a:solidFill>
                  <a:prstClr val="black"/>
                </a:solidFill>
                <a:cs typeface="Calibri"/>
              </a:rPr>
              <a:t>%</a:t>
            </a:r>
            <a:r>
              <a:rPr sz="2400" spc="110" dirty="0">
                <a:solidFill>
                  <a:prstClr val="black"/>
                </a:solidFill>
                <a:cs typeface="Calibri"/>
              </a:rPr>
              <a:t> </a:t>
            </a:r>
            <a:r>
              <a:rPr sz="2400" dirty="0">
                <a:solidFill>
                  <a:prstClr val="black"/>
                </a:solidFill>
                <a:cs typeface="Calibri"/>
              </a:rPr>
              <a:t>male</a:t>
            </a:r>
          </a:p>
          <a:p>
            <a:pPr marL="313781" indent="-302575" defTabSz="806867">
              <a:spcBef>
                <a:spcPts val="569"/>
              </a:spcBef>
              <a:buFont typeface="Arial"/>
              <a:buChar char="•"/>
              <a:tabLst>
                <a:tab pos="313221" algn="l"/>
                <a:tab pos="313781" algn="l"/>
              </a:tabLst>
            </a:pPr>
            <a:r>
              <a:rPr lang="en-US" sz="2400" i="1" dirty="0">
                <a:solidFill>
                  <a:srgbClr val="2A5833"/>
                </a:solidFill>
                <a:cs typeface="Calibri"/>
              </a:rPr>
              <a:t>CSUS </a:t>
            </a:r>
            <a:r>
              <a:rPr lang="en-US" sz="2400" i="1" spc="-13" dirty="0">
                <a:solidFill>
                  <a:srgbClr val="2A5833"/>
                </a:solidFill>
                <a:cs typeface="Calibri"/>
              </a:rPr>
              <a:t>current 3 Doctoral Classes: 54% female, 46% male</a:t>
            </a:r>
            <a:endParaRPr lang="en-US" sz="2400" i="1" dirty="0">
              <a:solidFill>
                <a:srgbClr val="2A5833"/>
              </a:solidFill>
              <a:cs typeface="Calibri"/>
            </a:endParaRPr>
          </a:p>
          <a:p>
            <a:pPr marL="313781" indent="-302575" defTabSz="806867">
              <a:spcBef>
                <a:spcPts val="569"/>
              </a:spcBef>
              <a:buFont typeface="Arial"/>
              <a:buChar char="•"/>
              <a:tabLst>
                <a:tab pos="313221" algn="l"/>
                <a:tab pos="313781" algn="l"/>
              </a:tabLst>
            </a:pPr>
            <a:r>
              <a:rPr sz="2400" u="sng" spc="-4" dirty="0">
                <a:solidFill>
                  <a:prstClr val="black"/>
                </a:solidFill>
                <a:cs typeface="Calibri"/>
              </a:rPr>
              <a:t>Gender</a:t>
            </a:r>
            <a:r>
              <a:rPr sz="2400" u="sng" spc="-79" dirty="0">
                <a:solidFill>
                  <a:prstClr val="black"/>
                </a:solidFill>
                <a:cs typeface="Calibri"/>
              </a:rPr>
              <a:t> </a:t>
            </a:r>
            <a:r>
              <a:rPr sz="2400" u="sng" spc="-4" dirty="0">
                <a:solidFill>
                  <a:prstClr val="black"/>
                </a:solidFill>
                <a:cs typeface="Calibri"/>
              </a:rPr>
              <a:t>Gap</a:t>
            </a:r>
            <a:r>
              <a:rPr lang="en-US" sz="2400" u="sng" spc="-4" dirty="0">
                <a:solidFill>
                  <a:prstClr val="black"/>
                </a:solidFill>
                <a:cs typeface="Calibri"/>
              </a:rPr>
              <a:t> in acceptance rates</a:t>
            </a:r>
            <a:r>
              <a:rPr sz="2400" u="sng" spc="-4" dirty="0">
                <a:solidFill>
                  <a:prstClr val="black"/>
                </a:solidFill>
                <a:cs typeface="Calibri"/>
              </a:rPr>
              <a:t>:</a:t>
            </a:r>
            <a:endParaRPr sz="2400" u="sng" dirty="0">
              <a:solidFill>
                <a:prstClr val="black"/>
              </a:solidFill>
              <a:cs typeface="Calibri"/>
            </a:endParaRPr>
          </a:p>
          <a:p>
            <a:pPr marL="666786" lvl="1" indent="-252146" defTabSz="806867">
              <a:spcBef>
                <a:spcPts val="525"/>
              </a:spcBef>
              <a:buFont typeface="Arial"/>
              <a:buChar char="–"/>
              <a:tabLst>
                <a:tab pos="666786" algn="l"/>
              </a:tabLst>
            </a:pPr>
            <a:r>
              <a:rPr sz="2400" spc="-4" dirty="0">
                <a:solidFill>
                  <a:prstClr val="black"/>
                </a:solidFill>
                <a:cs typeface="Calibri"/>
              </a:rPr>
              <a:t>Acceptance </a:t>
            </a:r>
            <a:r>
              <a:rPr sz="2400" spc="-26" dirty="0">
                <a:solidFill>
                  <a:prstClr val="black"/>
                </a:solidFill>
                <a:cs typeface="Calibri"/>
              </a:rPr>
              <a:t>rate </a:t>
            </a:r>
            <a:r>
              <a:rPr sz="2400" spc="-18" dirty="0">
                <a:solidFill>
                  <a:prstClr val="black"/>
                </a:solidFill>
                <a:cs typeface="Calibri"/>
              </a:rPr>
              <a:t>for </a:t>
            </a:r>
            <a:r>
              <a:rPr sz="2400" spc="-9" dirty="0">
                <a:solidFill>
                  <a:prstClr val="black"/>
                </a:solidFill>
                <a:cs typeface="Calibri"/>
              </a:rPr>
              <a:t>females:</a:t>
            </a:r>
            <a:r>
              <a:rPr sz="2400" spc="-13" dirty="0">
                <a:solidFill>
                  <a:prstClr val="black"/>
                </a:solidFill>
                <a:cs typeface="Calibri"/>
              </a:rPr>
              <a:t> </a:t>
            </a:r>
            <a:r>
              <a:rPr lang="en-US" sz="2400" dirty="0">
                <a:solidFill>
                  <a:prstClr val="black"/>
                </a:solidFill>
                <a:cs typeface="Calibri"/>
              </a:rPr>
              <a:t>72.5</a:t>
            </a:r>
            <a:r>
              <a:rPr sz="2400" dirty="0">
                <a:solidFill>
                  <a:prstClr val="black"/>
                </a:solidFill>
                <a:cs typeface="Calibri"/>
              </a:rPr>
              <a:t>%</a:t>
            </a:r>
            <a:r>
              <a:rPr lang="en-US" sz="2400" dirty="0">
                <a:solidFill>
                  <a:prstClr val="black"/>
                </a:solidFill>
                <a:cs typeface="Calibri"/>
              </a:rPr>
              <a:t> </a:t>
            </a:r>
            <a:endParaRPr sz="2400" dirty="0">
              <a:solidFill>
                <a:prstClr val="black"/>
              </a:solidFill>
              <a:cs typeface="Calibri"/>
            </a:endParaRPr>
          </a:p>
          <a:p>
            <a:pPr marL="666786" lvl="1" indent="-252146" defTabSz="806867">
              <a:spcBef>
                <a:spcPts val="507"/>
              </a:spcBef>
              <a:buFont typeface="Arial"/>
              <a:buChar char="–"/>
              <a:tabLst>
                <a:tab pos="666786" algn="l"/>
              </a:tabLst>
            </a:pPr>
            <a:r>
              <a:rPr sz="2400" spc="-9" dirty="0">
                <a:solidFill>
                  <a:prstClr val="black"/>
                </a:solidFill>
                <a:cs typeface="Calibri"/>
              </a:rPr>
              <a:t>Acceptance </a:t>
            </a:r>
            <a:r>
              <a:rPr sz="2400" spc="-26" dirty="0">
                <a:solidFill>
                  <a:prstClr val="black"/>
                </a:solidFill>
                <a:cs typeface="Calibri"/>
              </a:rPr>
              <a:t>rate </a:t>
            </a:r>
            <a:r>
              <a:rPr sz="2400" spc="-18" dirty="0">
                <a:solidFill>
                  <a:prstClr val="black"/>
                </a:solidFill>
                <a:cs typeface="Calibri"/>
              </a:rPr>
              <a:t>for </a:t>
            </a:r>
            <a:r>
              <a:rPr sz="2400" spc="-4" dirty="0">
                <a:solidFill>
                  <a:prstClr val="black"/>
                </a:solidFill>
                <a:cs typeface="Calibri"/>
              </a:rPr>
              <a:t>males:</a:t>
            </a:r>
            <a:r>
              <a:rPr sz="2400" spc="-9" dirty="0">
                <a:solidFill>
                  <a:prstClr val="black"/>
                </a:solidFill>
                <a:cs typeface="Calibri"/>
              </a:rPr>
              <a:t> </a:t>
            </a:r>
            <a:r>
              <a:rPr lang="en-US" sz="2400" spc="-4" dirty="0">
                <a:solidFill>
                  <a:prstClr val="black"/>
                </a:solidFill>
                <a:cs typeface="Calibri"/>
              </a:rPr>
              <a:t>69.1</a:t>
            </a:r>
            <a:r>
              <a:rPr sz="2400" spc="-4" dirty="0">
                <a:solidFill>
                  <a:prstClr val="black"/>
                </a:solidFill>
                <a:cs typeface="Calibri"/>
              </a:rPr>
              <a:t>%</a:t>
            </a:r>
            <a:r>
              <a:rPr lang="en-US" sz="2400" spc="-4" dirty="0">
                <a:solidFill>
                  <a:prstClr val="black"/>
                </a:solidFill>
                <a:cs typeface="Calibri"/>
              </a:rPr>
              <a:t> </a:t>
            </a:r>
            <a:endParaRPr lang="en-US" sz="2400" dirty="0">
              <a:solidFill>
                <a:prstClr val="black"/>
              </a:solidFill>
              <a:cs typeface="Calibri"/>
            </a:endParaRPr>
          </a:p>
          <a:p>
            <a:pPr marL="300340" indent="-342900" defTabSz="806867">
              <a:spcBef>
                <a:spcPts val="507"/>
              </a:spcBef>
              <a:buFont typeface="Arial" panose="020B0604020202020204" pitchFamily="34" charset="0"/>
              <a:buChar char="•"/>
              <a:tabLst>
                <a:tab pos="666786" algn="l"/>
              </a:tabLst>
            </a:pPr>
            <a:r>
              <a:rPr lang="en-US" sz="2400" u="sng" dirty="0">
                <a:solidFill>
                  <a:prstClr val="black"/>
                </a:solidFill>
                <a:cs typeface="Calibri"/>
              </a:rPr>
              <a:t>Race/ethnicity accepted</a:t>
            </a:r>
            <a:r>
              <a:rPr lang="en-US" sz="2400" dirty="0">
                <a:solidFill>
                  <a:prstClr val="black"/>
                </a:solidFill>
                <a:cs typeface="Calibri"/>
              </a:rPr>
              <a:t>: </a:t>
            </a:r>
            <a:endParaRPr lang="en-US" sz="2400" dirty="0">
              <a:cs typeface="Calibri"/>
            </a:endParaRPr>
          </a:p>
          <a:p>
            <a:pPr marL="209586" indent="-252146" defTabSz="806867">
              <a:spcBef>
                <a:spcPts val="507"/>
              </a:spcBef>
              <a:buFont typeface="Arial"/>
              <a:buChar char="–"/>
              <a:tabLst>
                <a:tab pos="666786" algn="l"/>
              </a:tabLst>
            </a:pPr>
            <a:r>
              <a:rPr lang="en-US" sz="2400" dirty="0">
                <a:cs typeface="Calibri"/>
              </a:rPr>
              <a:t>National average: 77% White alone</a:t>
            </a:r>
          </a:p>
          <a:p>
            <a:pPr marL="209586" indent="-252146" defTabSz="806867">
              <a:spcBef>
                <a:spcPts val="507"/>
              </a:spcBef>
              <a:buFont typeface="Arial"/>
              <a:buChar char="–"/>
              <a:tabLst>
                <a:tab pos="666786" algn="l"/>
              </a:tabLst>
            </a:pPr>
            <a:r>
              <a:rPr lang="en-US" sz="2400" dirty="0">
                <a:solidFill>
                  <a:srgbClr val="2A5833"/>
                </a:solidFill>
                <a:cs typeface="Calibri"/>
              </a:rPr>
              <a:t>CSUS </a:t>
            </a:r>
            <a:r>
              <a:rPr lang="en-US" sz="2400" spc="-13" dirty="0">
                <a:solidFill>
                  <a:srgbClr val="2A5833"/>
                </a:solidFill>
                <a:cs typeface="Calibri"/>
              </a:rPr>
              <a:t>most recent 3 Doctoral Classes: 47% White alone</a:t>
            </a:r>
            <a:endParaRPr lang="en-US" sz="2400" dirty="0">
              <a:solidFill>
                <a:srgbClr val="2A5833"/>
              </a:solidFill>
              <a:cs typeface="Calibri"/>
            </a:endParaRPr>
          </a:p>
          <a:p>
            <a:pPr marL="209586" indent="-252146" defTabSz="806867">
              <a:spcBef>
                <a:spcPts val="507"/>
              </a:spcBef>
              <a:buFont typeface="Arial"/>
              <a:buChar char="–"/>
              <a:tabLst>
                <a:tab pos="666786" algn="l"/>
              </a:tabLst>
            </a:pPr>
            <a:endParaRPr sz="2118" dirty="0">
              <a:solidFill>
                <a:prstClr val="black"/>
              </a:solidFill>
              <a:latin typeface="Calibri"/>
              <a:cs typeface="Calibri"/>
            </a:endParaRPr>
          </a:p>
        </p:txBody>
      </p:sp>
      <p:pic>
        <p:nvPicPr>
          <p:cNvPr id="6" name="Picture 5">
            <a:extLst>
              <a:ext uri="{FF2B5EF4-FFF2-40B4-BE49-F238E27FC236}">
                <a16:creationId xmlns:a16="http://schemas.microsoft.com/office/drawing/2014/main" id="{D367DC07-BDAE-42ED-8F2F-58AE6796B3B8}"/>
              </a:ext>
            </a:extLst>
          </p:cNvPr>
          <p:cNvPicPr>
            <a:picLocks noChangeAspect="1"/>
          </p:cNvPicPr>
          <p:nvPr/>
        </p:nvPicPr>
        <p:blipFill>
          <a:blip r:embed="rId3"/>
          <a:stretch>
            <a:fillRect/>
          </a:stretch>
        </p:blipFill>
        <p:spPr>
          <a:xfrm>
            <a:off x="620094" y="399733"/>
            <a:ext cx="1681675" cy="74131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C8F72-E63A-4A9A-94C7-9174B866EDF6}"/>
              </a:ext>
            </a:extLst>
          </p:cNvPr>
          <p:cNvSpPr>
            <a:spLocks noGrp="1"/>
          </p:cNvSpPr>
          <p:nvPr>
            <p:ph sz="half" idx="1"/>
          </p:nvPr>
        </p:nvSpPr>
        <p:spPr>
          <a:xfrm>
            <a:off x="76200" y="3824253"/>
            <a:ext cx="8839200" cy="4525963"/>
          </a:xfrm>
        </p:spPr>
        <p:txBody>
          <a:bodyPr/>
          <a:lstStyle/>
          <a:p>
            <a:r>
              <a:rPr lang="en-US" dirty="0"/>
              <a:t>Comparison Schools</a:t>
            </a:r>
          </a:p>
        </p:txBody>
      </p:sp>
      <p:sp>
        <p:nvSpPr>
          <p:cNvPr id="4" name="Content Placeholder 3">
            <a:extLst>
              <a:ext uri="{FF2B5EF4-FFF2-40B4-BE49-F238E27FC236}">
                <a16:creationId xmlns:a16="http://schemas.microsoft.com/office/drawing/2014/main" id="{8CDBE342-4B43-46D5-ACF8-A191E7308374}"/>
              </a:ext>
            </a:extLst>
          </p:cNvPr>
          <p:cNvSpPr>
            <a:spLocks noGrp="1"/>
          </p:cNvSpPr>
          <p:nvPr>
            <p:ph sz="half" idx="2"/>
          </p:nvPr>
        </p:nvSpPr>
        <p:spPr>
          <a:xfrm>
            <a:off x="152400" y="909638"/>
            <a:ext cx="8686800" cy="4525963"/>
          </a:xfrm>
        </p:spPr>
        <p:txBody>
          <a:bodyPr/>
          <a:lstStyle/>
          <a:p>
            <a:r>
              <a:rPr lang="en-US" dirty="0"/>
              <a:t>Pass Rate</a:t>
            </a:r>
          </a:p>
        </p:txBody>
      </p:sp>
      <p:sp>
        <p:nvSpPr>
          <p:cNvPr id="5" name="Title 1">
            <a:extLst>
              <a:ext uri="{FF2B5EF4-FFF2-40B4-BE49-F238E27FC236}">
                <a16:creationId xmlns:a16="http://schemas.microsoft.com/office/drawing/2014/main" id="{DC1CB534-7854-40DC-86EF-AD481B75B048}"/>
              </a:ext>
            </a:extLst>
          </p:cNvPr>
          <p:cNvSpPr txBox="1">
            <a:spLocks/>
          </p:cNvSpPr>
          <p:nvPr/>
        </p:nvSpPr>
        <p:spPr>
          <a:xfrm>
            <a:off x="-174625" y="-233362"/>
            <a:ext cx="949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B6A771"/>
                </a:solidFill>
                <a:latin typeface="+mj-lt"/>
                <a:ea typeface="+mj-ea"/>
                <a:cs typeface="+mj-cs"/>
              </a:defRPr>
            </a:lvl1pPr>
          </a:lstStyle>
          <a:p>
            <a:endParaRPr lang="en-US" sz="3080" kern="0" dirty="0">
              <a:solidFill>
                <a:srgbClr val="FFC000"/>
              </a:solidFill>
              <a:latin typeface="+mn-lt"/>
            </a:endParaRPr>
          </a:p>
        </p:txBody>
      </p:sp>
      <p:sp>
        <p:nvSpPr>
          <p:cNvPr id="7" name="Title 6">
            <a:extLst>
              <a:ext uri="{FF2B5EF4-FFF2-40B4-BE49-F238E27FC236}">
                <a16:creationId xmlns:a16="http://schemas.microsoft.com/office/drawing/2014/main" id="{64EB5FAE-E488-4345-9DE7-47D594FADED7}"/>
              </a:ext>
            </a:extLst>
          </p:cNvPr>
          <p:cNvSpPr>
            <a:spLocks noGrp="1"/>
          </p:cNvSpPr>
          <p:nvPr>
            <p:ph type="title"/>
          </p:nvPr>
        </p:nvSpPr>
        <p:spPr>
          <a:xfrm>
            <a:off x="-13616" y="247453"/>
            <a:ext cx="8915400" cy="1143000"/>
          </a:xfrm>
        </p:spPr>
        <p:txBody>
          <a:bodyPr>
            <a:noAutofit/>
          </a:bodyPr>
          <a:lstStyle/>
          <a:p>
            <a:r>
              <a:rPr lang="en-US" sz="3200" kern="0" dirty="0">
                <a:solidFill>
                  <a:srgbClr val="FFC000"/>
                </a:solidFill>
              </a:rPr>
              <a:t>National Licensure Examination Results</a:t>
            </a:r>
            <a:br>
              <a:rPr lang="en-US" sz="3200" kern="0" dirty="0">
                <a:solidFill>
                  <a:srgbClr val="FFC000"/>
                </a:solidFill>
              </a:rPr>
            </a:br>
            <a:endParaRPr lang="en-US" sz="3200" dirty="0"/>
          </a:p>
        </p:txBody>
      </p:sp>
      <p:pic>
        <p:nvPicPr>
          <p:cNvPr id="8" name="Picture 7">
            <a:extLst>
              <a:ext uri="{FF2B5EF4-FFF2-40B4-BE49-F238E27FC236}">
                <a16:creationId xmlns:a16="http://schemas.microsoft.com/office/drawing/2014/main" id="{C04F3B36-B789-41EB-BC2D-BB2C008EFFAF}"/>
              </a:ext>
            </a:extLst>
          </p:cNvPr>
          <p:cNvPicPr>
            <a:picLocks noChangeAspect="1"/>
          </p:cNvPicPr>
          <p:nvPr/>
        </p:nvPicPr>
        <p:blipFill>
          <a:blip r:embed="rId2"/>
          <a:stretch>
            <a:fillRect/>
          </a:stretch>
        </p:blipFill>
        <p:spPr>
          <a:xfrm>
            <a:off x="302966" y="1425702"/>
            <a:ext cx="6718467" cy="1092256"/>
          </a:xfrm>
          <a:prstGeom prst="rect">
            <a:avLst/>
          </a:prstGeom>
        </p:spPr>
      </p:pic>
      <p:sp>
        <p:nvSpPr>
          <p:cNvPr id="9" name="TextBox 8">
            <a:extLst>
              <a:ext uri="{FF2B5EF4-FFF2-40B4-BE49-F238E27FC236}">
                <a16:creationId xmlns:a16="http://schemas.microsoft.com/office/drawing/2014/main" id="{ABAC99DB-DC2C-4FCD-82A5-8A28DFDC8440}"/>
              </a:ext>
            </a:extLst>
          </p:cNvPr>
          <p:cNvSpPr txBox="1"/>
          <p:nvPr/>
        </p:nvSpPr>
        <p:spPr>
          <a:xfrm>
            <a:off x="7095798" y="1760250"/>
            <a:ext cx="1018227" cy="584775"/>
          </a:xfrm>
          <a:prstGeom prst="rect">
            <a:avLst/>
          </a:prstGeom>
          <a:noFill/>
        </p:spPr>
        <p:txBody>
          <a:bodyPr wrap="none" rtlCol="0">
            <a:spAutoFit/>
          </a:bodyPr>
          <a:lstStyle/>
          <a:p>
            <a:r>
              <a:rPr lang="en-US" sz="3200" b="1" dirty="0">
                <a:solidFill>
                  <a:srgbClr val="FFC000"/>
                </a:solidFill>
              </a:rPr>
              <a:t>2020</a:t>
            </a:r>
          </a:p>
        </p:txBody>
      </p:sp>
      <p:pic>
        <p:nvPicPr>
          <p:cNvPr id="10" name="Picture 9">
            <a:extLst>
              <a:ext uri="{FF2B5EF4-FFF2-40B4-BE49-F238E27FC236}">
                <a16:creationId xmlns:a16="http://schemas.microsoft.com/office/drawing/2014/main" id="{D6155279-6403-4C45-8EED-662619C98EAE}"/>
              </a:ext>
            </a:extLst>
          </p:cNvPr>
          <p:cNvPicPr>
            <a:picLocks noChangeAspect="1"/>
          </p:cNvPicPr>
          <p:nvPr/>
        </p:nvPicPr>
        <p:blipFill>
          <a:blip r:embed="rId3"/>
          <a:stretch>
            <a:fillRect/>
          </a:stretch>
        </p:blipFill>
        <p:spPr>
          <a:xfrm>
            <a:off x="302966" y="2627525"/>
            <a:ext cx="6721704" cy="1125706"/>
          </a:xfrm>
          <a:prstGeom prst="rect">
            <a:avLst/>
          </a:prstGeom>
        </p:spPr>
      </p:pic>
      <p:sp>
        <p:nvSpPr>
          <p:cNvPr id="11" name="TextBox 10">
            <a:extLst>
              <a:ext uri="{FF2B5EF4-FFF2-40B4-BE49-F238E27FC236}">
                <a16:creationId xmlns:a16="http://schemas.microsoft.com/office/drawing/2014/main" id="{9CEDD1D9-7673-4AAD-9AA6-95B81C544EEB}"/>
              </a:ext>
            </a:extLst>
          </p:cNvPr>
          <p:cNvSpPr txBox="1"/>
          <p:nvPr/>
        </p:nvSpPr>
        <p:spPr>
          <a:xfrm>
            <a:off x="7182158" y="2880370"/>
            <a:ext cx="1018227" cy="584775"/>
          </a:xfrm>
          <a:prstGeom prst="rect">
            <a:avLst/>
          </a:prstGeom>
          <a:noFill/>
        </p:spPr>
        <p:txBody>
          <a:bodyPr wrap="none" rtlCol="0">
            <a:spAutoFit/>
          </a:bodyPr>
          <a:lstStyle/>
          <a:p>
            <a:r>
              <a:rPr lang="en-US" sz="3200" b="1" dirty="0">
                <a:solidFill>
                  <a:srgbClr val="FFC000"/>
                </a:solidFill>
              </a:rPr>
              <a:t>2021</a:t>
            </a:r>
          </a:p>
        </p:txBody>
      </p:sp>
      <p:pic>
        <p:nvPicPr>
          <p:cNvPr id="12" name="Picture 11">
            <a:extLst>
              <a:ext uri="{FF2B5EF4-FFF2-40B4-BE49-F238E27FC236}">
                <a16:creationId xmlns:a16="http://schemas.microsoft.com/office/drawing/2014/main" id="{1C29CA9A-4254-4257-8EF3-D4EEA52C8B5C}"/>
              </a:ext>
            </a:extLst>
          </p:cNvPr>
          <p:cNvPicPr>
            <a:picLocks noChangeAspect="1"/>
          </p:cNvPicPr>
          <p:nvPr/>
        </p:nvPicPr>
        <p:blipFill>
          <a:blip r:embed="rId4"/>
          <a:stretch>
            <a:fillRect/>
          </a:stretch>
        </p:blipFill>
        <p:spPr>
          <a:xfrm>
            <a:off x="302967" y="4305068"/>
            <a:ext cx="8282234" cy="2458162"/>
          </a:xfrm>
          <a:prstGeom prst="rect">
            <a:avLst/>
          </a:prstGeom>
        </p:spPr>
      </p:pic>
      <p:sp>
        <p:nvSpPr>
          <p:cNvPr id="13" name="Oval 12">
            <a:extLst>
              <a:ext uri="{FF2B5EF4-FFF2-40B4-BE49-F238E27FC236}">
                <a16:creationId xmlns:a16="http://schemas.microsoft.com/office/drawing/2014/main" id="{467885A0-AFEC-4B18-B9B3-A8CE31D2858D}"/>
              </a:ext>
            </a:extLst>
          </p:cNvPr>
          <p:cNvSpPr/>
          <p:nvPr/>
        </p:nvSpPr>
        <p:spPr>
          <a:xfrm>
            <a:off x="4632411" y="1422399"/>
            <a:ext cx="2086919" cy="1143000"/>
          </a:xfrm>
          <a:prstGeom prst="ellipse">
            <a:avLst/>
          </a:prstGeom>
          <a:noFill/>
          <a:ln w="412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A7A8DC8-A9DE-4D5C-B78E-80E059C2A919}"/>
              </a:ext>
            </a:extLst>
          </p:cNvPr>
          <p:cNvSpPr/>
          <p:nvPr/>
        </p:nvSpPr>
        <p:spPr>
          <a:xfrm>
            <a:off x="4572000" y="2644226"/>
            <a:ext cx="2086919" cy="1143000"/>
          </a:xfrm>
          <a:prstGeom prst="ellipse">
            <a:avLst/>
          </a:prstGeom>
          <a:noFill/>
          <a:ln w="412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53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233362"/>
            <a:ext cx="9499600" cy="1143000"/>
          </a:xfrm>
        </p:spPr>
        <p:txBody>
          <a:bodyPr>
            <a:normAutofit/>
          </a:bodyPr>
          <a:lstStyle/>
          <a:p>
            <a:r>
              <a:rPr lang="en-US" sz="3080" kern="0" dirty="0">
                <a:solidFill>
                  <a:srgbClr val="FFC000"/>
                </a:solidFill>
                <a:latin typeface="+mn-lt"/>
              </a:rPr>
              <a:t>National Licensure Examination Results</a:t>
            </a:r>
          </a:p>
        </p:txBody>
      </p:sp>
      <p:sp>
        <p:nvSpPr>
          <p:cNvPr id="4" name="Rectangle 3"/>
          <p:cNvSpPr/>
          <p:nvPr/>
        </p:nvSpPr>
        <p:spPr>
          <a:xfrm>
            <a:off x="4097215" y="1334229"/>
            <a:ext cx="835270" cy="21773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4987B34-1762-4CD5-B37A-DA863D351573}"/>
              </a:ext>
            </a:extLst>
          </p:cNvPr>
          <p:cNvPicPr>
            <a:picLocks noChangeAspect="1"/>
          </p:cNvPicPr>
          <p:nvPr/>
        </p:nvPicPr>
        <p:blipFill>
          <a:blip r:embed="rId2"/>
          <a:stretch>
            <a:fillRect/>
          </a:stretch>
        </p:blipFill>
        <p:spPr>
          <a:xfrm>
            <a:off x="4568825" y="3425825"/>
            <a:ext cx="6350" cy="6350"/>
          </a:xfrm>
          <a:prstGeom prst="rect">
            <a:avLst/>
          </a:prstGeom>
        </p:spPr>
      </p:pic>
      <p:pic>
        <p:nvPicPr>
          <p:cNvPr id="6" name="Picture 5">
            <a:extLst>
              <a:ext uri="{FF2B5EF4-FFF2-40B4-BE49-F238E27FC236}">
                <a16:creationId xmlns:a16="http://schemas.microsoft.com/office/drawing/2014/main" id="{6CFBB764-057E-4B9D-AE37-EB339DCF3468}"/>
              </a:ext>
            </a:extLst>
          </p:cNvPr>
          <p:cNvPicPr>
            <a:picLocks noChangeAspect="1"/>
          </p:cNvPicPr>
          <p:nvPr/>
        </p:nvPicPr>
        <p:blipFill>
          <a:blip r:embed="rId2"/>
          <a:stretch>
            <a:fillRect/>
          </a:stretch>
        </p:blipFill>
        <p:spPr>
          <a:xfrm>
            <a:off x="4721225" y="3578225"/>
            <a:ext cx="6350" cy="6350"/>
          </a:xfrm>
          <a:prstGeom prst="rect">
            <a:avLst/>
          </a:prstGeom>
        </p:spPr>
      </p:pic>
      <p:pic>
        <p:nvPicPr>
          <p:cNvPr id="7" name="Picture 6">
            <a:extLst>
              <a:ext uri="{FF2B5EF4-FFF2-40B4-BE49-F238E27FC236}">
                <a16:creationId xmlns:a16="http://schemas.microsoft.com/office/drawing/2014/main" id="{8619EE06-D546-46E8-8676-22A6FB0B03C8}"/>
              </a:ext>
            </a:extLst>
          </p:cNvPr>
          <p:cNvPicPr>
            <a:picLocks noChangeAspect="1"/>
          </p:cNvPicPr>
          <p:nvPr/>
        </p:nvPicPr>
        <p:blipFill>
          <a:blip r:embed="rId3"/>
          <a:stretch>
            <a:fillRect/>
          </a:stretch>
        </p:blipFill>
        <p:spPr>
          <a:xfrm>
            <a:off x="1872498" y="572207"/>
            <a:ext cx="7001001" cy="3207313"/>
          </a:xfrm>
          <a:prstGeom prst="rect">
            <a:avLst/>
          </a:prstGeom>
        </p:spPr>
      </p:pic>
      <p:pic>
        <p:nvPicPr>
          <p:cNvPr id="8" name="Picture 7">
            <a:extLst>
              <a:ext uri="{FF2B5EF4-FFF2-40B4-BE49-F238E27FC236}">
                <a16:creationId xmlns:a16="http://schemas.microsoft.com/office/drawing/2014/main" id="{8B23CAB3-662F-4439-A907-0B4DB8A9B418}"/>
              </a:ext>
            </a:extLst>
          </p:cNvPr>
          <p:cNvPicPr>
            <a:picLocks noChangeAspect="1"/>
          </p:cNvPicPr>
          <p:nvPr/>
        </p:nvPicPr>
        <p:blipFill>
          <a:blip r:embed="rId4"/>
          <a:stretch>
            <a:fillRect/>
          </a:stretch>
        </p:blipFill>
        <p:spPr>
          <a:xfrm>
            <a:off x="1872498" y="3584575"/>
            <a:ext cx="7001001" cy="3202007"/>
          </a:xfrm>
          <a:prstGeom prst="rect">
            <a:avLst/>
          </a:prstGeom>
        </p:spPr>
      </p:pic>
      <p:sp>
        <p:nvSpPr>
          <p:cNvPr id="11" name="TextBox 10">
            <a:extLst>
              <a:ext uri="{FF2B5EF4-FFF2-40B4-BE49-F238E27FC236}">
                <a16:creationId xmlns:a16="http://schemas.microsoft.com/office/drawing/2014/main" id="{94B60774-8810-4301-8A61-D682D3900E6B}"/>
              </a:ext>
            </a:extLst>
          </p:cNvPr>
          <p:cNvSpPr txBox="1"/>
          <p:nvPr/>
        </p:nvSpPr>
        <p:spPr>
          <a:xfrm>
            <a:off x="437946" y="1551960"/>
            <a:ext cx="1018227" cy="584775"/>
          </a:xfrm>
          <a:prstGeom prst="rect">
            <a:avLst/>
          </a:prstGeom>
          <a:noFill/>
        </p:spPr>
        <p:txBody>
          <a:bodyPr wrap="none" rtlCol="0">
            <a:spAutoFit/>
          </a:bodyPr>
          <a:lstStyle/>
          <a:p>
            <a:r>
              <a:rPr lang="en-US" sz="3200" b="1" dirty="0">
                <a:solidFill>
                  <a:srgbClr val="FFC000"/>
                </a:solidFill>
              </a:rPr>
              <a:t>2020</a:t>
            </a:r>
          </a:p>
        </p:txBody>
      </p:sp>
      <p:sp>
        <p:nvSpPr>
          <p:cNvPr id="12" name="TextBox 11">
            <a:extLst>
              <a:ext uri="{FF2B5EF4-FFF2-40B4-BE49-F238E27FC236}">
                <a16:creationId xmlns:a16="http://schemas.microsoft.com/office/drawing/2014/main" id="{45568964-0B17-4A48-8918-7C0982806911}"/>
              </a:ext>
            </a:extLst>
          </p:cNvPr>
          <p:cNvSpPr txBox="1"/>
          <p:nvPr/>
        </p:nvSpPr>
        <p:spPr>
          <a:xfrm>
            <a:off x="437945" y="4547174"/>
            <a:ext cx="1018227" cy="584775"/>
          </a:xfrm>
          <a:prstGeom prst="rect">
            <a:avLst/>
          </a:prstGeom>
          <a:noFill/>
        </p:spPr>
        <p:txBody>
          <a:bodyPr wrap="none" rtlCol="0">
            <a:spAutoFit/>
          </a:bodyPr>
          <a:lstStyle/>
          <a:p>
            <a:r>
              <a:rPr lang="en-US" sz="3200" b="1" dirty="0">
                <a:solidFill>
                  <a:srgbClr val="FFC000"/>
                </a:solidFill>
              </a:rPr>
              <a:t>2021</a:t>
            </a:r>
          </a:p>
        </p:txBody>
      </p:sp>
    </p:spTree>
    <p:extLst>
      <p:ext uri="{BB962C8B-B14F-4D97-AF65-F5344CB8AC3E}">
        <p14:creationId xmlns:p14="http://schemas.microsoft.com/office/powerpoint/2010/main" val="1714737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11" y="26394"/>
            <a:ext cx="8922224" cy="1143000"/>
          </a:xfrm>
        </p:spPr>
        <p:txBody>
          <a:bodyPr>
            <a:normAutofit/>
          </a:bodyPr>
          <a:lstStyle/>
          <a:p>
            <a:r>
              <a:rPr lang="en-US" sz="3080" kern="0" dirty="0">
                <a:solidFill>
                  <a:srgbClr val="FFC000"/>
                </a:solidFill>
                <a:latin typeface="+mn-lt"/>
              </a:rPr>
              <a:t>National Licensure Examination Results</a:t>
            </a:r>
            <a:br>
              <a:rPr lang="en-US" sz="3080" kern="0" dirty="0">
                <a:solidFill>
                  <a:srgbClr val="FFC000"/>
                </a:solidFill>
                <a:latin typeface="+mn-lt"/>
              </a:rPr>
            </a:br>
            <a:r>
              <a:rPr lang="en-US" sz="3080" kern="0" dirty="0">
                <a:solidFill>
                  <a:srgbClr val="FFC000"/>
                </a:solidFill>
                <a:latin typeface="+mn-lt"/>
              </a:rPr>
              <a:t>     </a:t>
            </a:r>
            <a:endParaRPr lang="en-US" dirty="0">
              <a:solidFill>
                <a:srgbClr val="FFC000"/>
              </a:solidFill>
              <a:latin typeface="+mn-lt"/>
            </a:endParaRPr>
          </a:p>
        </p:txBody>
      </p:sp>
      <p:pic>
        <p:nvPicPr>
          <p:cNvPr id="3" name="Picture 2">
            <a:extLst>
              <a:ext uri="{FF2B5EF4-FFF2-40B4-BE49-F238E27FC236}">
                <a16:creationId xmlns:a16="http://schemas.microsoft.com/office/drawing/2014/main" id="{3800EE50-31BB-4C7C-88F5-DD2187AD8816}"/>
              </a:ext>
            </a:extLst>
          </p:cNvPr>
          <p:cNvPicPr>
            <a:picLocks noChangeAspect="1"/>
          </p:cNvPicPr>
          <p:nvPr/>
        </p:nvPicPr>
        <p:blipFill>
          <a:blip r:embed="rId2"/>
          <a:stretch>
            <a:fillRect/>
          </a:stretch>
        </p:blipFill>
        <p:spPr>
          <a:xfrm>
            <a:off x="1910079" y="564675"/>
            <a:ext cx="6958755" cy="3192008"/>
          </a:xfrm>
          <a:prstGeom prst="rect">
            <a:avLst/>
          </a:prstGeom>
        </p:spPr>
      </p:pic>
      <p:pic>
        <p:nvPicPr>
          <p:cNvPr id="6" name="Picture 5">
            <a:extLst>
              <a:ext uri="{FF2B5EF4-FFF2-40B4-BE49-F238E27FC236}">
                <a16:creationId xmlns:a16="http://schemas.microsoft.com/office/drawing/2014/main" id="{7F1575CB-3500-4C62-845F-88798BDC46C4}"/>
              </a:ext>
            </a:extLst>
          </p:cNvPr>
          <p:cNvPicPr>
            <a:picLocks noChangeAspect="1"/>
          </p:cNvPicPr>
          <p:nvPr/>
        </p:nvPicPr>
        <p:blipFill>
          <a:blip r:embed="rId3"/>
          <a:stretch>
            <a:fillRect/>
          </a:stretch>
        </p:blipFill>
        <p:spPr>
          <a:xfrm>
            <a:off x="1910079" y="3645265"/>
            <a:ext cx="6958754" cy="3186341"/>
          </a:xfrm>
          <a:prstGeom prst="rect">
            <a:avLst/>
          </a:prstGeom>
        </p:spPr>
      </p:pic>
      <p:sp>
        <p:nvSpPr>
          <p:cNvPr id="9" name="TextBox 8">
            <a:extLst>
              <a:ext uri="{FF2B5EF4-FFF2-40B4-BE49-F238E27FC236}">
                <a16:creationId xmlns:a16="http://schemas.microsoft.com/office/drawing/2014/main" id="{AAB6967A-8CB6-4DC6-8C75-948BCA9ECF1E}"/>
              </a:ext>
            </a:extLst>
          </p:cNvPr>
          <p:cNvSpPr txBox="1"/>
          <p:nvPr/>
        </p:nvSpPr>
        <p:spPr>
          <a:xfrm>
            <a:off x="579384" y="1575904"/>
            <a:ext cx="1018227" cy="584775"/>
          </a:xfrm>
          <a:prstGeom prst="rect">
            <a:avLst/>
          </a:prstGeom>
          <a:noFill/>
        </p:spPr>
        <p:txBody>
          <a:bodyPr wrap="none" rtlCol="0">
            <a:spAutoFit/>
          </a:bodyPr>
          <a:lstStyle/>
          <a:p>
            <a:r>
              <a:rPr lang="en-US" sz="3200" b="1" dirty="0">
                <a:solidFill>
                  <a:srgbClr val="FFC000"/>
                </a:solidFill>
              </a:rPr>
              <a:t>2020</a:t>
            </a:r>
          </a:p>
        </p:txBody>
      </p:sp>
      <p:sp>
        <p:nvSpPr>
          <p:cNvPr id="10" name="TextBox 9">
            <a:extLst>
              <a:ext uri="{FF2B5EF4-FFF2-40B4-BE49-F238E27FC236}">
                <a16:creationId xmlns:a16="http://schemas.microsoft.com/office/drawing/2014/main" id="{3187C42E-68F9-40D4-9508-15D329684422}"/>
              </a:ext>
            </a:extLst>
          </p:cNvPr>
          <p:cNvSpPr txBox="1"/>
          <p:nvPr/>
        </p:nvSpPr>
        <p:spPr>
          <a:xfrm>
            <a:off x="486519" y="4697321"/>
            <a:ext cx="1018227" cy="584775"/>
          </a:xfrm>
          <a:prstGeom prst="rect">
            <a:avLst/>
          </a:prstGeom>
          <a:noFill/>
        </p:spPr>
        <p:txBody>
          <a:bodyPr wrap="none" rtlCol="0">
            <a:spAutoFit/>
          </a:bodyPr>
          <a:lstStyle/>
          <a:p>
            <a:r>
              <a:rPr lang="en-US" sz="3200" b="1" dirty="0">
                <a:solidFill>
                  <a:srgbClr val="FFC000"/>
                </a:solidFill>
              </a:rPr>
              <a:t>2021</a:t>
            </a:r>
          </a:p>
        </p:txBody>
      </p:sp>
    </p:spTree>
    <p:extLst>
      <p:ext uri="{BB962C8B-B14F-4D97-AF65-F5344CB8AC3E}">
        <p14:creationId xmlns:p14="http://schemas.microsoft.com/office/powerpoint/2010/main" val="1343545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757"/>
          </a:xfrm>
        </p:spPr>
        <p:txBody>
          <a:bodyPr/>
          <a:lstStyle/>
          <a:p>
            <a:r>
              <a:rPr lang="en-US" dirty="0">
                <a:solidFill>
                  <a:srgbClr val="FFC000"/>
                </a:solidFill>
              </a:rPr>
              <a:t>Considerations</a:t>
            </a:r>
          </a:p>
        </p:txBody>
      </p:sp>
      <p:sp>
        <p:nvSpPr>
          <p:cNvPr id="3" name="Content Placeholder 2"/>
          <p:cNvSpPr>
            <a:spLocks noGrp="1"/>
          </p:cNvSpPr>
          <p:nvPr>
            <p:ph idx="1"/>
          </p:nvPr>
        </p:nvSpPr>
        <p:spPr>
          <a:xfrm>
            <a:off x="457200" y="1340286"/>
            <a:ext cx="8229600" cy="4386440"/>
          </a:xfrm>
        </p:spPr>
        <p:txBody>
          <a:bodyPr>
            <a:normAutofit lnSpcReduction="10000"/>
          </a:bodyPr>
          <a:lstStyle/>
          <a:p>
            <a:r>
              <a:rPr lang="en-US" dirty="0"/>
              <a:t>Location (support systems, cost)</a:t>
            </a:r>
          </a:p>
          <a:p>
            <a:r>
              <a:rPr lang="en-US" dirty="0"/>
              <a:t>Facilities: space, technology</a:t>
            </a:r>
          </a:p>
          <a:p>
            <a:r>
              <a:rPr lang="en-US" dirty="0"/>
              <a:t>Length of the program and your learning style</a:t>
            </a:r>
          </a:p>
          <a:p>
            <a:r>
              <a:rPr lang="en-US" dirty="0"/>
              <a:t>Program philosophy congruent to yours</a:t>
            </a:r>
          </a:p>
          <a:p>
            <a:r>
              <a:rPr lang="en-US" dirty="0"/>
              <a:t>Student support (available or “sink or swim”)</a:t>
            </a:r>
          </a:p>
          <a:p>
            <a:r>
              <a:rPr lang="en-US" dirty="0"/>
              <a:t>Available options and what you want to be as a PT</a:t>
            </a:r>
          </a:p>
          <a:p>
            <a:r>
              <a:rPr lang="en-US" dirty="0"/>
              <a:t>Program “feel” </a:t>
            </a:r>
          </a:p>
        </p:txBody>
      </p:sp>
    </p:spTree>
    <p:extLst>
      <p:ext uri="{BB962C8B-B14F-4D97-AF65-F5344CB8AC3E}">
        <p14:creationId xmlns:p14="http://schemas.microsoft.com/office/powerpoint/2010/main" val="2722046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EB46-DCDB-4018-ABC7-D433A1DA0322}"/>
              </a:ext>
            </a:extLst>
          </p:cNvPr>
          <p:cNvSpPr>
            <a:spLocks noGrp="1"/>
          </p:cNvSpPr>
          <p:nvPr>
            <p:ph type="title"/>
          </p:nvPr>
        </p:nvSpPr>
        <p:spPr>
          <a:xfrm>
            <a:off x="457199" y="135301"/>
            <a:ext cx="8229600" cy="1143000"/>
          </a:xfrm>
        </p:spPr>
        <p:txBody>
          <a:bodyPr>
            <a:normAutofit/>
          </a:bodyPr>
          <a:lstStyle/>
          <a:p>
            <a:r>
              <a:rPr lang="en-US" dirty="0">
                <a:solidFill>
                  <a:srgbClr val="FFC000"/>
                </a:solidFill>
              </a:rPr>
              <a:t>Final thoughts… debt load</a:t>
            </a:r>
            <a:endParaRPr lang="en-US" dirty="0"/>
          </a:p>
        </p:txBody>
      </p:sp>
      <p:pic>
        <p:nvPicPr>
          <p:cNvPr id="5" name="Picture 4">
            <a:extLst>
              <a:ext uri="{FF2B5EF4-FFF2-40B4-BE49-F238E27FC236}">
                <a16:creationId xmlns:a16="http://schemas.microsoft.com/office/drawing/2014/main" id="{792E23E2-1A92-4886-939D-BD8F7F44E37D}"/>
              </a:ext>
            </a:extLst>
          </p:cNvPr>
          <p:cNvPicPr>
            <a:picLocks noChangeAspect="1"/>
          </p:cNvPicPr>
          <p:nvPr/>
        </p:nvPicPr>
        <p:blipFill>
          <a:blip r:embed="rId3"/>
          <a:stretch>
            <a:fillRect/>
          </a:stretch>
        </p:blipFill>
        <p:spPr>
          <a:xfrm>
            <a:off x="1057812" y="1123994"/>
            <a:ext cx="7028375" cy="5459368"/>
          </a:xfrm>
          <a:prstGeom prst="rect">
            <a:avLst/>
          </a:prstGeom>
        </p:spPr>
      </p:pic>
      <p:sp>
        <p:nvSpPr>
          <p:cNvPr id="3" name="TextBox 2">
            <a:extLst>
              <a:ext uri="{FF2B5EF4-FFF2-40B4-BE49-F238E27FC236}">
                <a16:creationId xmlns:a16="http://schemas.microsoft.com/office/drawing/2014/main" id="{F38DE3F5-AFDB-418D-8D6A-CC57EAC6FC2F}"/>
              </a:ext>
            </a:extLst>
          </p:cNvPr>
          <p:cNvSpPr txBox="1"/>
          <p:nvPr/>
        </p:nvSpPr>
        <p:spPr>
          <a:xfrm rot="16200000">
            <a:off x="-1153886" y="4627221"/>
            <a:ext cx="3544625" cy="646331"/>
          </a:xfrm>
          <a:prstGeom prst="rect">
            <a:avLst/>
          </a:prstGeom>
          <a:noFill/>
        </p:spPr>
        <p:txBody>
          <a:bodyPr wrap="none" rtlCol="0">
            <a:spAutoFit/>
          </a:bodyPr>
          <a:lstStyle/>
          <a:p>
            <a:r>
              <a:rPr lang="en-US" dirty="0"/>
              <a:t>)</a:t>
            </a:r>
            <a:br>
              <a:rPr lang="en-US" dirty="0"/>
            </a:br>
            <a:r>
              <a:rPr lang="en-US" dirty="0">
                <a:solidFill>
                  <a:srgbClr val="FFFF00"/>
                </a:solidFill>
              </a:rPr>
              <a:t>Shields and Dudley-</a:t>
            </a:r>
            <a:r>
              <a:rPr lang="en-US" dirty="0" err="1">
                <a:solidFill>
                  <a:srgbClr val="FFFF00"/>
                </a:solidFill>
              </a:rPr>
              <a:t>Javoroski</a:t>
            </a:r>
            <a:r>
              <a:rPr lang="en-US" dirty="0">
                <a:solidFill>
                  <a:srgbClr val="FFFF00"/>
                </a:solidFill>
              </a:rPr>
              <a:t> (</a:t>
            </a:r>
            <a:r>
              <a:rPr lang="en-US" sz="1600" i="1" dirty="0">
                <a:solidFill>
                  <a:srgbClr val="FFFF00"/>
                </a:solidFill>
              </a:rPr>
              <a:t>2018</a:t>
            </a:r>
            <a:r>
              <a:rPr lang="en-US" dirty="0">
                <a:solidFill>
                  <a:srgbClr val="FFFF00"/>
                </a:solidFill>
              </a:rPr>
              <a:t>)</a:t>
            </a:r>
            <a:endParaRPr lang="en-US" dirty="0"/>
          </a:p>
        </p:txBody>
      </p:sp>
    </p:spTree>
    <p:extLst>
      <p:ext uri="{BB962C8B-B14F-4D97-AF65-F5344CB8AC3E}">
        <p14:creationId xmlns:p14="http://schemas.microsoft.com/office/powerpoint/2010/main" val="2148670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to see You 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345458"/>
            <a:ext cx="8150469" cy="4585355"/>
          </a:xfrm>
          <a:prstGeom prst="rect">
            <a:avLst/>
          </a:prstGeom>
        </p:spPr>
      </p:pic>
    </p:spTree>
    <p:extLst>
      <p:ext uri="{BB962C8B-B14F-4D97-AF65-F5344CB8AC3E}">
        <p14:creationId xmlns:p14="http://schemas.microsoft.com/office/powerpoint/2010/main" val="2103590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9" name="Picture 8">
            <a:extLst>
              <a:ext uri="{FF2B5EF4-FFF2-40B4-BE49-F238E27FC236}">
                <a16:creationId xmlns:a16="http://schemas.microsoft.com/office/drawing/2014/main" id="{CF869F5F-E166-49F9-A49F-77B8BD63CA77}"/>
              </a:ext>
            </a:extLst>
          </p:cNvPr>
          <p:cNvPicPr>
            <a:picLocks noChangeAspect="1"/>
          </p:cNvPicPr>
          <p:nvPr/>
        </p:nvPicPr>
        <p:blipFill>
          <a:blip r:embed="rId2"/>
          <a:stretch>
            <a:fillRect/>
          </a:stretch>
        </p:blipFill>
        <p:spPr>
          <a:xfrm>
            <a:off x="3002003" y="1658394"/>
            <a:ext cx="3541212" cy="3541212"/>
          </a:xfrm>
          <a:prstGeom prst="rect">
            <a:avLst/>
          </a:prstGeom>
        </p:spPr>
      </p:pic>
    </p:spTree>
    <p:extLst>
      <p:ext uri="{BB962C8B-B14F-4D97-AF65-F5344CB8AC3E}">
        <p14:creationId xmlns:p14="http://schemas.microsoft.com/office/powerpoint/2010/main" val="107142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0C92129-1BC3-4863-B163-E9852C1D593D}"/>
              </a:ext>
            </a:extLst>
          </p:cNvPr>
          <p:cNvPicPr>
            <a:picLocks noGrp="1" noChangeAspect="1"/>
          </p:cNvPicPr>
          <p:nvPr>
            <p:ph idx="1"/>
          </p:nvPr>
        </p:nvPicPr>
        <p:blipFill>
          <a:blip r:embed="rId2"/>
          <a:stretch>
            <a:fillRect/>
          </a:stretch>
        </p:blipFill>
        <p:spPr>
          <a:xfrm>
            <a:off x="10513" y="502752"/>
            <a:ext cx="9144000" cy="5852496"/>
          </a:xfrm>
        </p:spPr>
      </p:pic>
    </p:spTree>
    <p:extLst>
      <p:ext uri="{BB962C8B-B14F-4D97-AF65-F5344CB8AC3E}">
        <p14:creationId xmlns:p14="http://schemas.microsoft.com/office/powerpoint/2010/main" val="304228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78EB96-0023-4EC9-8F2B-A7B0BF6E321C}"/>
              </a:ext>
            </a:extLst>
          </p:cNvPr>
          <p:cNvPicPr>
            <a:picLocks noChangeAspect="1"/>
          </p:cNvPicPr>
          <p:nvPr/>
        </p:nvPicPr>
        <p:blipFill>
          <a:blip r:embed="rId2"/>
          <a:stretch>
            <a:fillRect/>
          </a:stretch>
        </p:blipFill>
        <p:spPr>
          <a:xfrm>
            <a:off x="2149140" y="-218635"/>
            <a:ext cx="5292184" cy="7076635"/>
          </a:xfrm>
          <a:prstGeom prst="rect">
            <a:avLst/>
          </a:prstGeom>
        </p:spPr>
      </p:pic>
      <p:sp>
        <p:nvSpPr>
          <p:cNvPr id="5" name="Rectangle 4">
            <a:extLst>
              <a:ext uri="{FF2B5EF4-FFF2-40B4-BE49-F238E27FC236}">
                <a16:creationId xmlns:a16="http://schemas.microsoft.com/office/drawing/2014/main" id="{890A1AC6-D7D7-4688-859F-6174EA91B0A5}"/>
              </a:ext>
            </a:extLst>
          </p:cNvPr>
          <p:cNvSpPr/>
          <p:nvPr/>
        </p:nvSpPr>
        <p:spPr>
          <a:xfrm>
            <a:off x="1902372" y="2522483"/>
            <a:ext cx="725214" cy="2575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D2E73B-5960-4A8F-929B-EBB0128B985E}"/>
              </a:ext>
            </a:extLst>
          </p:cNvPr>
          <p:cNvSpPr/>
          <p:nvPr/>
        </p:nvSpPr>
        <p:spPr>
          <a:xfrm>
            <a:off x="1902371" y="5454869"/>
            <a:ext cx="1629105" cy="12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637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89" y="1866910"/>
            <a:ext cx="2370324" cy="3131389"/>
          </a:xfrm>
          <a:prstGeom prst="rect">
            <a:avLst/>
          </a:prstGeom>
        </p:spPr>
      </p:pic>
      <p:pic>
        <p:nvPicPr>
          <p:cNvPr id="8" name="Picture 7"/>
          <p:cNvPicPr/>
          <p:nvPr/>
        </p:nvPicPr>
        <p:blipFill rotWithShape="1">
          <a:blip r:embed="rId3"/>
          <a:srcRect l="16909" t="22154" r="53521" b="11122"/>
          <a:stretch/>
        </p:blipFill>
        <p:spPr bwMode="auto">
          <a:xfrm>
            <a:off x="3235568" y="369276"/>
            <a:ext cx="5484643" cy="6145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7569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83" y="1870495"/>
            <a:ext cx="2370324" cy="3131389"/>
          </a:xfrm>
          <a:prstGeom prst="rect">
            <a:avLst/>
          </a:prstGeom>
        </p:spPr>
      </p:pic>
      <p:pic>
        <p:nvPicPr>
          <p:cNvPr id="9" name="Picture 8"/>
          <p:cNvPicPr/>
          <p:nvPr/>
        </p:nvPicPr>
        <p:blipFill rotWithShape="1">
          <a:blip r:embed="rId3"/>
          <a:srcRect l="16654" t="15713" r="53445" b="10990"/>
          <a:stretch/>
        </p:blipFill>
        <p:spPr bwMode="auto">
          <a:xfrm>
            <a:off x="3305908" y="363277"/>
            <a:ext cx="5425122" cy="6145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5992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13" y="1863298"/>
            <a:ext cx="2370324" cy="3131389"/>
          </a:xfrm>
          <a:prstGeom prst="rect">
            <a:avLst/>
          </a:prstGeom>
        </p:spPr>
      </p:pic>
      <p:pic>
        <p:nvPicPr>
          <p:cNvPr id="6" name="Picture 5"/>
          <p:cNvPicPr/>
          <p:nvPr/>
        </p:nvPicPr>
        <p:blipFill rotWithShape="1">
          <a:blip r:embed="rId3"/>
          <a:srcRect l="16656" t="20751" r="53262" b="13283"/>
          <a:stretch/>
        </p:blipFill>
        <p:spPr bwMode="auto">
          <a:xfrm>
            <a:off x="3472962" y="270904"/>
            <a:ext cx="5275384" cy="6316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7183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5286" y="852095"/>
            <a:ext cx="2111749" cy="543226"/>
          </a:xfrm>
          <a:prstGeom prst="rect">
            <a:avLst/>
          </a:prstGeom>
        </p:spPr>
        <p:txBody>
          <a:bodyPr vert="horz" wrap="square" lIns="0" tIns="0" rIns="0" bIns="0" rtlCol="0">
            <a:spAutoFit/>
          </a:bodyPr>
          <a:lstStyle/>
          <a:p>
            <a:pPr marL="11206"/>
            <a:r>
              <a:rPr spc="-22" dirty="0">
                <a:solidFill>
                  <a:srgbClr val="000000"/>
                </a:solidFill>
                <a:latin typeface="Calibri"/>
                <a:cs typeface="Calibri"/>
              </a:rPr>
              <a:t>PTCAS</a:t>
            </a:r>
            <a:r>
              <a:rPr spc="-88" dirty="0">
                <a:solidFill>
                  <a:srgbClr val="000000"/>
                </a:solidFill>
                <a:latin typeface="Calibri"/>
                <a:cs typeface="Calibri"/>
              </a:rPr>
              <a:t> </a:t>
            </a:r>
            <a:r>
              <a:rPr spc="-18" dirty="0">
                <a:solidFill>
                  <a:srgbClr val="000000"/>
                </a:solidFill>
                <a:latin typeface="Calibri"/>
                <a:cs typeface="Calibri"/>
              </a:rPr>
              <a:t>Data</a:t>
            </a:r>
          </a:p>
        </p:txBody>
      </p:sp>
      <p:sp>
        <p:nvSpPr>
          <p:cNvPr id="3" name="object 3"/>
          <p:cNvSpPr txBox="1"/>
          <p:nvPr/>
        </p:nvSpPr>
        <p:spPr>
          <a:xfrm>
            <a:off x="977152" y="1681578"/>
            <a:ext cx="6797488" cy="4037644"/>
          </a:xfrm>
          <a:prstGeom prst="rect">
            <a:avLst/>
          </a:prstGeom>
        </p:spPr>
        <p:txBody>
          <a:bodyPr vert="horz" wrap="square" lIns="0" tIns="0" rIns="0" bIns="0" rtlCol="0">
            <a:spAutoFit/>
          </a:bodyPr>
          <a:lstStyle/>
          <a:p>
            <a:pPr marL="11206" defTabSz="806867"/>
            <a:r>
              <a:rPr sz="2471" dirty="0">
                <a:solidFill>
                  <a:prstClr val="black"/>
                </a:solidFill>
                <a:latin typeface="Calibri"/>
                <a:cs typeface="Calibri"/>
              </a:rPr>
              <a:t>8 </a:t>
            </a:r>
            <a:r>
              <a:rPr sz="2471" spc="-4" dirty="0">
                <a:solidFill>
                  <a:prstClr val="black"/>
                </a:solidFill>
                <a:latin typeface="Calibri"/>
                <a:cs typeface="Calibri"/>
              </a:rPr>
              <a:t>MOST </a:t>
            </a:r>
            <a:r>
              <a:rPr sz="2471" spc="-9" dirty="0">
                <a:solidFill>
                  <a:prstClr val="black"/>
                </a:solidFill>
                <a:latin typeface="Calibri"/>
                <a:cs typeface="Calibri"/>
              </a:rPr>
              <a:t>often identified </a:t>
            </a:r>
            <a:r>
              <a:rPr sz="2471" spc="-13" dirty="0">
                <a:solidFill>
                  <a:prstClr val="black"/>
                </a:solidFill>
                <a:latin typeface="Calibri"/>
                <a:cs typeface="Calibri"/>
              </a:rPr>
              <a:t>majors </a:t>
            </a:r>
            <a:r>
              <a:rPr sz="2471" spc="-4" dirty="0">
                <a:solidFill>
                  <a:prstClr val="black"/>
                </a:solidFill>
                <a:latin typeface="Calibri"/>
                <a:cs typeface="Calibri"/>
              </a:rPr>
              <a:t>of </a:t>
            </a:r>
            <a:r>
              <a:rPr sz="2471" spc="-9" dirty="0">
                <a:solidFill>
                  <a:prstClr val="black"/>
                </a:solidFill>
                <a:latin typeface="Calibri"/>
                <a:cs typeface="Calibri"/>
              </a:rPr>
              <a:t>Bachelor’s</a:t>
            </a:r>
            <a:r>
              <a:rPr sz="2471" spc="40" dirty="0">
                <a:solidFill>
                  <a:prstClr val="black"/>
                </a:solidFill>
                <a:latin typeface="Calibri"/>
                <a:cs typeface="Calibri"/>
              </a:rPr>
              <a:t> </a:t>
            </a:r>
            <a:r>
              <a:rPr sz="2471" spc="-9" dirty="0">
                <a:solidFill>
                  <a:prstClr val="black"/>
                </a:solidFill>
                <a:latin typeface="Calibri"/>
                <a:cs typeface="Calibri"/>
              </a:rPr>
              <a:t>Degree:</a:t>
            </a:r>
            <a:endParaRPr sz="2471" dirty="0">
              <a:solidFill>
                <a:prstClr val="black"/>
              </a:solidFill>
              <a:latin typeface="Calibri"/>
              <a:cs typeface="Calibri"/>
            </a:endParaRPr>
          </a:p>
          <a:p>
            <a:pPr marL="565927" indent="-252146" defTabSz="806867">
              <a:spcBef>
                <a:spcPts val="591"/>
              </a:spcBef>
              <a:buFont typeface="Arial"/>
              <a:buChar char="•"/>
              <a:tabLst>
                <a:tab pos="565367" algn="l"/>
                <a:tab pos="565927" algn="l"/>
              </a:tabLst>
            </a:pPr>
            <a:r>
              <a:rPr sz="2471" spc="-18" dirty="0">
                <a:solidFill>
                  <a:prstClr val="black"/>
                </a:solidFill>
                <a:latin typeface="Calibri"/>
                <a:cs typeface="Calibri"/>
              </a:rPr>
              <a:t>Exercise</a:t>
            </a:r>
            <a:r>
              <a:rPr sz="2471" spc="-71" dirty="0">
                <a:solidFill>
                  <a:prstClr val="black"/>
                </a:solidFill>
                <a:latin typeface="Calibri"/>
                <a:cs typeface="Calibri"/>
              </a:rPr>
              <a:t> </a:t>
            </a:r>
            <a:r>
              <a:rPr sz="2471" spc="-4" dirty="0">
                <a:solidFill>
                  <a:prstClr val="black"/>
                </a:solidFill>
                <a:latin typeface="Calibri"/>
                <a:cs typeface="Calibri"/>
              </a:rPr>
              <a:t>Science</a:t>
            </a:r>
            <a:endParaRPr sz="2471" dirty="0">
              <a:solidFill>
                <a:prstClr val="black"/>
              </a:solidFill>
              <a:latin typeface="Calibri"/>
              <a:cs typeface="Calibri"/>
            </a:endParaRPr>
          </a:p>
          <a:p>
            <a:pPr marL="565927" indent="-252146" defTabSz="806867">
              <a:spcBef>
                <a:spcPts val="591"/>
              </a:spcBef>
              <a:buFont typeface="Arial"/>
              <a:buChar char="•"/>
              <a:tabLst>
                <a:tab pos="565367" algn="l"/>
                <a:tab pos="565927" algn="l"/>
              </a:tabLst>
            </a:pPr>
            <a:r>
              <a:rPr sz="2471" spc="-4" dirty="0">
                <a:solidFill>
                  <a:prstClr val="black"/>
                </a:solidFill>
                <a:latin typeface="Calibri"/>
                <a:cs typeface="Calibri"/>
              </a:rPr>
              <a:t>Kinesiology</a:t>
            </a:r>
            <a:endParaRPr sz="2471" dirty="0">
              <a:solidFill>
                <a:prstClr val="black"/>
              </a:solidFill>
              <a:latin typeface="Calibri"/>
              <a:cs typeface="Calibri"/>
            </a:endParaRPr>
          </a:p>
          <a:p>
            <a:pPr marL="565927" indent="-252146" defTabSz="806867">
              <a:spcBef>
                <a:spcPts val="591"/>
              </a:spcBef>
              <a:buFont typeface="Arial"/>
              <a:buChar char="•"/>
              <a:tabLst>
                <a:tab pos="565367" algn="l"/>
                <a:tab pos="565927" algn="l"/>
              </a:tabLst>
            </a:pPr>
            <a:r>
              <a:rPr lang="en-US" sz="2471" spc="-4" dirty="0">
                <a:solidFill>
                  <a:prstClr val="black"/>
                </a:solidFill>
                <a:cs typeface="Calibri"/>
              </a:rPr>
              <a:t>Health</a:t>
            </a:r>
            <a:r>
              <a:rPr lang="en-US" sz="2471" spc="-84" dirty="0">
                <a:solidFill>
                  <a:prstClr val="black"/>
                </a:solidFill>
                <a:cs typeface="Calibri"/>
              </a:rPr>
              <a:t> </a:t>
            </a:r>
            <a:r>
              <a:rPr lang="en-US" sz="2471" spc="-4" dirty="0">
                <a:solidFill>
                  <a:prstClr val="black"/>
                </a:solidFill>
                <a:cs typeface="Calibri"/>
              </a:rPr>
              <a:t>Science</a:t>
            </a:r>
            <a:endParaRPr lang="en-US" sz="2471" dirty="0">
              <a:solidFill>
                <a:prstClr val="black"/>
              </a:solidFill>
              <a:cs typeface="Calibri"/>
            </a:endParaRPr>
          </a:p>
          <a:p>
            <a:pPr marL="565927" indent="-252146" defTabSz="806867">
              <a:spcBef>
                <a:spcPts val="591"/>
              </a:spcBef>
              <a:buFont typeface="Arial"/>
              <a:buChar char="•"/>
              <a:tabLst>
                <a:tab pos="565367" algn="l"/>
                <a:tab pos="565927" algn="l"/>
              </a:tabLst>
            </a:pPr>
            <a:r>
              <a:rPr sz="2471" spc="-4" dirty="0">
                <a:solidFill>
                  <a:prstClr val="black"/>
                </a:solidFill>
                <a:latin typeface="Calibri"/>
                <a:cs typeface="Calibri"/>
              </a:rPr>
              <a:t>Biology</a:t>
            </a:r>
            <a:endParaRPr sz="2471" dirty="0">
              <a:solidFill>
                <a:prstClr val="black"/>
              </a:solidFill>
              <a:latin typeface="Calibri"/>
              <a:cs typeface="Calibri"/>
            </a:endParaRPr>
          </a:p>
          <a:p>
            <a:pPr marL="565927" indent="-252146" defTabSz="806867">
              <a:spcBef>
                <a:spcPts val="591"/>
              </a:spcBef>
              <a:buFont typeface="Arial"/>
              <a:buChar char="•"/>
              <a:tabLst>
                <a:tab pos="565367" algn="l"/>
                <a:tab pos="565927" algn="l"/>
              </a:tabLst>
            </a:pPr>
            <a:r>
              <a:rPr sz="2471" spc="-18" dirty="0">
                <a:solidFill>
                  <a:prstClr val="black"/>
                </a:solidFill>
                <a:latin typeface="Calibri"/>
                <a:cs typeface="Calibri"/>
              </a:rPr>
              <a:t>Psychology</a:t>
            </a:r>
            <a:endParaRPr sz="2471" dirty="0">
              <a:solidFill>
                <a:prstClr val="black"/>
              </a:solidFill>
              <a:latin typeface="Calibri"/>
              <a:cs typeface="Calibri"/>
            </a:endParaRPr>
          </a:p>
          <a:p>
            <a:pPr marL="565927" indent="-252146" defTabSz="806867">
              <a:spcBef>
                <a:spcPts val="591"/>
              </a:spcBef>
              <a:buFont typeface="Arial"/>
              <a:buChar char="•"/>
              <a:tabLst>
                <a:tab pos="565367" algn="l"/>
                <a:tab pos="565927" algn="l"/>
              </a:tabLst>
            </a:pPr>
            <a:r>
              <a:rPr sz="2471" spc="-13" dirty="0">
                <a:solidFill>
                  <a:prstClr val="black"/>
                </a:solidFill>
                <a:latin typeface="Calibri"/>
                <a:cs typeface="Calibri"/>
              </a:rPr>
              <a:t>Pre‐physical</a:t>
            </a:r>
            <a:r>
              <a:rPr sz="2471" spc="-71" dirty="0">
                <a:solidFill>
                  <a:prstClr val="black"/>
                </a:solidFill>
                <a:latin typeface="Calibri"/>
                <a:cs typeface="Calibri"/>
              </a:rPr>
              <a:t> </a:t>
            </a:r>
            <a:r>
              <a:rPr sz="2471" spc="-13" dirty="0">
                <a:solidFill>
                  <a:prstClr val="black"/>
                </a:solidFill>
                <a:latin typeface="Calibri"/>
                <a:cs typeface="Calibri"/>
              </a:rPr>
              <a:t>therapy</a:t>
            </a:r>
            <a:endParaRPr sz="2471" dirty="0">
              <a:solidFill>
                <a:prstClr val="black"/>
              </a:solidFill>
              <a:latin typeface="Calibri"/>
              <a:cs typeface="Calibri"/>
            </a:endParaRPr>
          </a:p>
          <a:p>
            <a:pPr marL="565927" indent="-252146" defTabSz="806867">
              <a:spcBef>
                <a:spcPts val="591"/>
              </a:spcBef>
              <a:buFont typeface="Arial"/>
              <a:buChar char="•"/>
              <a:tabLst>
                <a:tab pos="565367" algn="l"/>
                <a:tab pos="565927" algn="l"/>
              </a:tabLst>
            </a:pPr>
            <a:r>
              <a:rPr lang="en-US" sz="2471" spc="-13" dirty="0">
                <a:solidFill>
                  <a:prstClr val="black"/>
                </a:solidFill>
                <a:latin typeface="Calibri"/>
                <a:cs typeface="Calibri"/>
              </a:rPr>
              <a:t>PT Assistant</a:t>
            </a:r>
          </a:p>
          <a:p>
            <a:pPr marL="565927" indent="-252146" defTabSz="806867">
              <a:spcBef>
                <a:spcPts val="591"/>
              </a:spcBef>
              <a:buFont typeface="Arial"/>
              <a:buChar char="•"/>
              <a:tabLst>
                <a:tab pos="565367" algn="l"/>
                <a:tab pos="565927" algn="l"/>
              </a:tabLst>
            </a:pPr>
            <a:r>
              <a:rPr sz="2471" spc="-13" dirty="0">
                <a:solidFill>
                  <a:prstClr val="black"/>
                </a:solidFill>
                <a:latin typeface="Calibri"/>
                <a:cs typeface="Calibri"/>
              </a:rPr>
              <a:t>Athletic</a:t>
            </a:r>
            <a:r>
              <a:rPr sz="2471" spc="-53" dirty="0">
                <a:solidFill>
                  <a:prstClr val="black"/>
                </a:solidFill>
                <a:latin typeface="Calibri"/>
                <a:cs typeface="Calibri"/>
              </a:rPr>
              <a:t> </a:t>
            </a:r>
            <a:r>
              <a:rPr sz="2471" spc="-13" dirty="0">
                <a:solidFill>
                  <a:prstClr val="black"/>
                </a:solidFill>
                <a:latin typeface="Calibri"/>
                <a:cs typeface="Calibri"/>
              </a:rPr>
              <a:t>training</a:t>
            </a:r>
            <a:endParaRPr sz="2471" dirty="0">
              <a:solidFill>
                <a:prstClr val="black"/>
              </a:solidFill>
              <a:latin typeface="Calibri"/>
              <a:cs typeface="Calibri"/>
            </a:endParaRPr>
          </a:p>
        </p:txBody>
      </p:sp>
      <p:pic>
        <p:nvPicPr>
          <p:cNvPr id="6" name="Picture 5">
            <a:extLst>
              <a:ext uri="{FF2B5EF4-FFF2-40B4-BE49-F238E27FC236}">
                <a16:creationId xmlns:a16="http://schemas.microsoft.com/office/drawing/2014/main" id="{0A5C69C4-CFC0-43AF-8A68-607B2CAF4312}"/>
              </a:ext>
            </a:extLst>
          </p:cNvPr>
          <p:cNvPicPr>
            <a:picLocks noChangeAspect="1"/>
          </p:cNvPicPr>
          <p:nvPr/>
        </p:nvPicPr>
        <p:blipFill>
          <a:blip r:embed="rId2"/>
          <a:stretch>
            <a:fillRect/>
          </a:stretch>
        </p:blipFill>
        <p:spPr>
          <a:xfrm>
            <a:off x="6348230" y="5594852"/>
            <a:ext cx="2333333" cy="1028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770" y="548099"/>
            <a:ext cx="7605307" cy="1513366"/>
          </a:xfrm>
          <a:prstGeom prst="rect">
            <a:avLst/>
          </a:prstGeom>
        </p:spPr>
        <p:txBody>
          <a:bodyPr vert="horz" wrap="square" lIns="0" tIns="46167" rIns="0" bIns="0" rtlCol="0">
            <a:spAutoFit/>
          </a:bodyPr>
          <a:lstStyle/>
          <a:p>
            <a:pPr algn="ctr">
              <a:lnSpc>
                <a:spcPct val="100000"/>
              </a:lnSpc>
            </a:pPr>
            <a:r>
              <a:rPr lang="en-US" sz="3177" spc="-18" dirty="0">
                <a:solidFill>
                  <a:srgbClr val="000000"/>
                </a:solidFill>
                <a:latin typeface="Calibri"/>
                <a:cs typeface="Calibri"/>
              </a:rPr>
              <a:t>Physical Therapist Centralized Application  Service (PTCAS) </a:t>
            </a:r>
            <a:r>
              <a:rPr sz="3177" spc="-22" dirty="0">
                <a:solidFill>
                  <a:srgbClr val="000000"/>
                </a:solidFill>
                <a:latin typeface="Calibri"/>
                <a:cs typeface="Calibri"/>
              </a:rPr>
              <a:t>Data</a:t>
            </a:r>
            <a:r>
              <a:rPr lang="en-US" sz="3177" spc="-22" dirty="0">
                <a:solidFill>
                  <a:srgbClr val="000000"/>
                </a:solidFill>
                <a:latin typeface="Calibri"/>
                <a:cs typeface="Calibri"/>
              </a:rPr>
              <a:t>: National Applicant Trends</a:t>
            </a:r>
            <a:endParaRPr sz="3177" dirty="0">
              <a:latin typeface="Calibri"/>
              <a:cs typeface="Calibri"/>
            </a:endParaRPr>
          </a:p>
        </p:txBody>
      </p:sp>
      <p:sp>
        <p:nvSpPr>
          <p:cNvPr id="3" name="object 3"/>
          <p:cNvSpPr txBox="1"/>
          <p:nvPr/>
        </p:nvSpPr>
        <p:spPr>
          <a:xfrm>
            <a:off x="1010770" y="2083846"/>
            <a:ext cx="6940363" cy="2446311"/>
          </a:xfrm>
          <a:prstGeom prst="rect">
            <a:avLst/>
          </a:prstGeom>
        </p:spPr>
        <p:txBody>
          <a:bodyPr vert="horz" wrap="square" lIns="0" tIns="0" rIns="0" bIns="0" rtlCol="0">
            <a:spAutoFit/>
          </a:bodyPr>
          <a:lstStyle/>
          <a:p>
            <a:pPr marL="11206" marR="1001299" lvl="0" algn="l" defTabSz="806867" rtl="0" eaLnBrk="1" fontAlgn="auto" latinLnBrk="0" hangingPunct="1">
              <a:lnSpc>
                <a:spcPct val="100000"/>
              </a:lnSpc>
              <a:spcBef>
                <a:spcPts val="0"/>
              </a:spcBef>
              <a:spcAft>
                <a:spcPts val="0"/>
              </a:spcAft>
              <a:buClrTx/>
              <a:buSzTx/>
              <a:tabLst>
                <a:tab pos="313221" algn="l"/>
                <a:tab pos="313781" algn="l"/>
              </a:tabLst>
              <a:defRPr/>
            </a:pPr>
            <a:r>
              <a:rPr kumimoji="0" lang="en-US" sz="2471" b="0" i="0" u="none" strike="noStrike" kern="1200" cap="none" spc="0" normalizeH="0" baseline="0" noProof="0" dirty="0">
                <a:ln>
                  <a:noFill/>
                </a:ln>
                <a:solidFill>
                  <a:prstClr val="black"/>
                </a:solidFill>
                <a:effectLst/>
                <a:uLnTx/>
                <a:uFillTx/>
                <a:latin typeface="Calibri"/>
                <a:ea typeface="+mn-ea"/>
                <a:cs typeface="Calibri"/>
              </a:rPr>
              <a:t>2022: </a:t>
            </a:r>
          </a:p>
          <a:p>
            <a:pPr marL="354106" marR="1001299" lvl="0" indent="-342900" algn="l" defTabSz="806867" rtl="0" eaLnBrk="1" fontAlgn="auto" latinLnBrk="0" hangingPunct="1">
              <a:lnSpc>
                <a:spcPct val="100000"/>
              </a:lnSpc>
              <a:spcBef>
                <a:spcPts val="0"/>
              </a:spcBef>
              <a:spcAft>
                <a:spcPts val="0"/>
              </a:spcAft>
              <a:buClrTx/>
              <a:buSzTx/>
              <a:buFont typeface="Arial" panose="020B0604020202020204" pitchFamily="34" charset="0"/>
              <a:buChar char="•"/>
              <a:tabLst>
                <a:tab pos="313221" algn="l"/>
                <a:tab pos="313781" algn="l"/>
              </a:tabLst>
              <a:defRPr/>
            </a:pPr>
            <a:r>
              <a:rPr kumimoji="0" lang="en-US" sz="2471" b="0" i="0" u="none" strike="noStrike" kern="1200" cap="none" spc="0" normalizeH="0" baseline="0" noProof="0" dirty="0">
                <a:ln>
                  <a:noFill/>
                </a:ln>
                <a:solidFill>
                  <a:prstClr val="black"/>
                </a:solidFill>
                <a:effectLst/>
                <a:uLnTx/>
                <a:uFillTx/>
                <a:latin typeface="Calibri"/>
                <a:ea typeface="+mn-ea"/>
                <a:cs typeface="Calibri"/>
              </a:rPr>
              <a:t>17,416 unique </a:t>
            </a:r>
            <a:r>
              <a:rPr kumimoji="0" sz="2471" b="0" i="0" u="none" strike="noStrike" kern="1200" cap="none" spc="-9" normalizeH="0" baseline="0" noProof="0" dirty="0">
                <a:ln>
                  <a:noFill/>
                </a:ln>
                <a:solidFill>
                  <a:prstClr val="black"/>
                </a:solidFill>
                <a:effectLst/>
                <a:uLnTx/>
                <a:uFillTx/>
                <a:latin typeface="Calibri"/>
                <a:ea typeface="+mn-ea"/>
                <a:cs typeface="Calibri"/>
              </a:rPr>
              <a:t>applicants</a:t>
            </a:r>
            <a:r>
              <a:rPr kumimoji="0" lang="en-US" sz="2471" b="0" i="0" u="none" strike="noStrike" kern="1200" cap="none" spc="-9" normalizeH="0" baseline="0" noProof="0" dirty="0">
                <a:ln>
                  <a:noFill/>
                </a:ln>
                <a:solidFill>
                  <a:prstClr val="black"/>
                </a:solidFill>
                <a:effectLst/>
                <a:uLnTx/>
                <a:uFillTx/>
                <a:latin typeface="Calibri"/>
                <a:ea typeface="+mn-ea"/>
                <a:cs typeface="Calibri"/>
              </a:rPr>
              <a:t> submitted 93,169 applications </a:t>
            </a:r>
            <a:r>
              <a:rPr kumimoji="0" lang="en-US" sz="2471" b="0" u="none" strike="noStrike" kern="1200" cap="none" spc="-9" normalizeH="0" baseline="0" noProof="0" dirty="0">
                <a:ln>
                  <a:noFill/>
                </a:ln>
                <a:solidFill>
                  <a:prstClr val="black"/>
                </a:solidFill>
                <a:effectLst/>
                <a:uLnTx/>
                <a:uFillTx/>
                <a:latin typeface="Calibri"/>
                <a:ea typeface="+mn-ea"/>
                <a:cs typeface="Calibri"/>
              </a:rPr>
              <a:t>to 284 PTCAS programs</a:t>
            </a:r>
          </a:p>
          <a:p>
            <a:pPr marL="757540" indent="-342900" defTabSz="806867">
              <a:spcBef>
                <a:spcPts val="525"/>
              </a:spcBef>
              <a:buFont typeface="Arial" panose="020B0604020202020204" pitchFamily="34" charset="0"/>
              <a:buChar char="•"/>
            </a:pPr>
            <a:r>
              <a:rPr lang="en-US" sz="2400" i="1" spc="-9" dirty="0">
                <a:solidFill>
                  <a:prstClr val="black"/>
                </a:solidFill>
                <a:latin typeface="Calibri"/>
                <a:cs typeface="Calibri"/>
              </a:rPr>
              <a:t>Decrease of 4% from prior year</a:t>
            </a:r>
          </a:p>
          <a:p>
            <a:pPr marL="414640" lvl="0" defTabSz="806867">
              <a:spcBef>
                <a:spcPts val="525"/>
              </a:spcBef>
            </a:pPr>
            <a:endParaRPr kumimoji="0" sz="2118"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806867" rtl="0" eaLnBrk="1" fontAlgn="auto" latinLnBrk="0" hangingPunct="1">
              <a:lnSpc>
                <a:spcPct val="100000"/>
              </a:lnSpc>
              <a:spcBef>
                <a:spcPts val="18"/>
              </a:spcBef>
              <a:spcAft>
                <a:spcPts val="0"/>
              </a:spcAft>
              <a:buClrTx/>
              <a:buSzTx/>
              <a:buFontTx/>
              <a:buNone/>
              <a:tabLst/>
              <a:defRPr/>
            </a:pPr>
            <a:endParaRPr kumimoji="0" sz="3133"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5" name="Picture 4">
            <a:extLst>
              <a:ext uri="{FF2B5EF4-FFF2-40B4-BE49-F238E27FC236}">
                <a16:creationId xmlns:a16="http://schemas.microsoft.com/office/drawing/2014/main" id="{CD06CE98-5B61-4586-BDCE-8C52B056879B}"/>
              </a:ext>
            </a:extLst>
          </p:cNvPr>
          <p:cNvPicPr>
            <a:picLocks noChangeAspect="1"/>
          </p:cNvPicPr>
          <p:nvPr/>
        </p:nvPicPr>
        <p:blipFill rotWithShape="1">
          <a:blip r:embed="rId2"/>
          <a:srcRect t="32212"/>
          <a:stretch/>
        </p:blipFill>
        <p:spPr>
          <a:xfrm>
            <a:off x="2258423" y="4001879"/>
            <a:ext cx="4627153" cy="2446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83882F6D-1476-4EC1-B0BF-789EACE5FB9E}"/>
              </a:ext>
            </a:extLst>
          </p:cNvPr>
          <p:cNvPicPr>
            <a:picLocks noChangeAspect="1"/>
          </p:cNvPicPr>
          <p:nvPr/>
        </p:nvPicPr>
        <p:blipFill>
          <a:blip r:embed="rId3"/>
          <a:stretch>
            <a:fillRect/>
          </a:stretch>
        </p:blipFill>
        <p:spPr>
          <a:xfrm>
            <a:off x="7168115" y="5778818"/>
            <a:ext cx="1755221" cy="773730"/>
          </a:xfrm>
          <a:prstGeom prst="rect">
            <a:avLst/>
          </a:prstGeom>
        </p:spPr>
      </p:pic>
    </p:spTree>
    <p:extLst>
      <p:ext uri="{BB962C8B-B14F-4D97-AF65-F5344CB8AC3E}">
        <p14:creationId xmlns:p14="http://schemas.microsoft.com/office/powerpoint/2010/main" val="100852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191" y="388670"/>
            <a:ext cx="7802096" cy="535534"/>
          </a:xfrm>
          <a:prstGeom prst="rect">
            <a:avLst/>
          </a:prstGeom>
        </p:spPr>
        <p:txBody>
          <a:bodyPr vert="horz" wrap="square" lIns="0" tIns="46167" rIns="0" bIns="0" rtlCol="0">
            <a:spAutoFit/>
          </a:bodyPr>
          <a:lstStyle/>
          <a:p>
            <a:pPr algn="ctr">
              <a:lnSpc>
                <a:spcPct val="100000"/>
              </a:lnSpc>
            </a:pPr>
            <a:r>
              <a:rPr lang="en-US" sz="3177" spc="-71" dirty="0">
                <a:solidFill>
                  <a:srgbClr val="000000"/>
                </a:solidFill>
                <a:latin typeface="Calibri"/>
                <a:cs typeface="Calibri"/>
              </a:rPr>
              <a:t>National </a:t>
            </a:r>
            <a:r>
              <a:rPr sz="3177" spc="-22" dirty="0">
                <a:solidFill>
                  <a:srgbClr val="000000"/>
                </a:solidFill>
                <a:latin typeface="Calibri"/>
                <a:cs typeface="Calibri"/>
              </a:rPr>
              <a:t>Data</a:t>
            </a:r>
            <a:r>
              <a:rPr lang="en-US" sz="3177" spc="-22" dirty="0">
                <a:solidFill>
                  <a:srgbClr val="000000"/>
                </a:solidFill>
                <a:latin typeface="Calibri"/>
                <a:cs typeface="Calibri"/>
              </a:rPr>
              <a:t> </a:t>
            </a:r>
            <a:r>
              <a:rPr lang="en-US" sz="3177" dirty="0">
                <a:solidFill>
                  <a:srgbClr val="000000"/>
                </a:solidFill>
                <a:latin typeface="Calibri"/>
                <a:cs typeface="Calibri"/>
              </a:rPr>
              <a:t>Applicant Trends</a:t>
            </a:r>
            <a:endParaRPr sz="3177" dirty="0">
              <a:latin typeface="Calibri"/>
              <a:cs typeface="Calibri"/>
            </a:endParaRPr>
          </a:p>
        </p:txBody>
      </p:sp>
      <p:sp>
        <p:nvSpPr>
          <p:cNvPr id="3" name="object 3"/>
          <p:cNvSpPr txBox="1"/>
          <p:nvPr/>
        </p:nvSpPr>
        <p:spPr>
          <a:xfrm>
            <a:off x="1457403" y="1189560"/>
            <a:ext cx="7465880" cy="1282339"/>
          </a:xfrm>
          <a:prstGeom prst="rect">
            <a:avLst/>
          </a:prstGeom>
        </p:spPr>
        <p:txBody>
          <a:bodyPr vert="horz" wrap="square" lIns="0" tIns="0" rIns="0" bIns="0" rtlCol="0">
            <a:spAutoFit/>
          </a:bodyPr>
          <a:lstStyle/>
          <a:p>
            <a:pPr marL="11206" marR="1001299" defTabSz="806867">
              <a:tabLst>
                <a:tab pos="313221" algn="l"/>
                <a:tab pos="313781" algn="l"/>
              </a:tabLst>
            </a:pPr>
            <a:r>
              <a:rPr lang="en-US" sz="2800" spc="-4" dirty="0">
                <a:solidFill>
                  <a:srgbClr val="000000"/>
                </a:solidFill>
                <a:cs typeface="Calibri"/>
              </a:rPr>
              <a:t>2021-22: </a:t>
            </a:r>
            <a:r>
              <a:rPr lang="en-US" sz="2400" spc="-9" dirty="0">
                <a:solidFill>
                  <a:prstClr val="black"/>
                </a:solidFill>
                <a:latin typeface="Calibri"/>
                <a:cs typeface="Calibri"/>
              </a:rPr>
              <a:t>284 programs: </a:t>
            </a:r>
            <a:r>
              <a:rPr lang="en-US" sz="2400" dirty="0" err="1">
                <a:solidFill>
                  <a:prstClr val="black"/>
                </a:solidFill>
                <a:latin typeface="Calibri"/>
                <a:cs typeface="Calibri"/>
              </a:rPr>
              <a:t>ave.</a:t>
            </a:r>
            <a:r>
              <a:rPr lang="en-US" sz="2400" dirty="0">
                <a:solidFill>
                  <a:prstClr val="black"/>
                </a:solidFill>
                <a:latin typeface="Calibri"/>
                <a:cs typeface="Calibri"/>
              </a:rPr>
              <a:t> 5.3 applications per applicant; </a:t>
            </a:r>
            <a:r>
              <a:rPr lang="en-US" sz="2400" spc="-4" dirty="0">
                <a:solidFill>
                  <a:prstClr val="black"/>
                </a:solidFill>
                <a:latin typeface="Arial"/>
                <a:cs typeface="Arial"/>
              </a:rPr>
              <a:t>71</a:t>
            </a:r>
            <a:r>
              <a:rPr sz="2400" spc="-4" dirty="0">
                <a:solidFill>
                  <a:prstClr val="black"/>
                </a:solidFill>
                <a:latin typeface="Calibri"/>
                <a:cs typeface="Calibri"/>
              </a:rPr>
              <a:t>% </a:t>
            </a:r>
            <a:r>
              <a:rPr sz="2400" spc="-9" dirty="0">
                <a:solidFill>
                  <a:prstClr val="black"/>
                </a:solidFill>
                <a:latin typeface="Calibri"/>
                <a:cs typeface="Calibri"/>
              </a:rPr>
              <a:t>accepted </a:t>
            </a:r>
            <a:r>
              <a:rPr sz="2400" spc="-13" dirty="0">
                <a:solidFill>
                  <a:prstClr val="black"/>
                </a:solidFill>
                <a:latin typeface="Calibri"/>
                <a:cs typeface="Calibri"/>
              </a:rPr>
              <a:t>to </a:t>
            </a:r>
            <a:r>
              <a:rPr lang="en-US" sz="2400" spc="-18" dirty="0">
                <a:solidFill>
                  <a:prstClr val="black"/>
                </a:solidFill>
                <a:latin typeface="Calibri"/>
                <a:cs typeface="Calibri"/>
              </a:rPr>
              <a:t>at least 1 </a:t>
            </a:r>
            <a:r>
              <a:rPr sz="2400" spc="-18" dirty="0">
                <a:solidFill>
                  <a:prstClr val="black"/>
                </a:solidFill>
                <a:latin typeface="Calibri"/>
                <a:cs typeface="Calibri"/>
              </a:rPr>
              <a:t>program</a:t>
            </a:r>
            <a:endParaRPr sz="2400" dirty="0">
              <a:solidFill>
                <a:prstClr val="black"/>
              </a:solidFill>
              <a:latin typeface="Calibri"/>
              <a:cs typeface="Calibri"/>
            </a:endParaRPr>
          </a:p>
          <a:p>
            <a:pPr defTabSz="806867">
              <a:spcBef>
                <a:spcPts val="18"/>
              </a:spcBef>
            </a:pPr>
            <a:endParaRPr sz="3133" dirty="0">
              <a:solidFill>
                <a:prstClr val="black"/>
              </a:solidFill>
              <a:latin typeface="Times New Roman"/>
              <a:cs typeface="Times New Roman"/>
            </a:endParaRPr>
          </a:p>
        </p:txBody>
      </p:sp>
      <p:pic>
        <p:nvPicPr>
          <p:cNvPr id="6" name="Picture 5">
            <a:extLst>
              <a:ext uri="{FF2B5EF4-FFF2-40B4-BE49-F238E27FC236}">
                <a16:creationId xmlns:a16="http://schemas.microsoft.com/office/drawing/2014/main" id="{191F462C-1E4E-491F-BF4A-E1C70495A952}"/>
              </a:ext>
            </a:extLst>
          </p:cNvPr>
          <p:cNvPicPr>
            <a:picLocks noChangeAspect="1"/>
          </p:cNvPicPr>
          <p:nvPr/>
        </p:nvPicPr>
        <p:blipFill>
          <a:blip r:embed="rId2"/>
          <a:stretch>
            <a:fillRect/>
          </a:stretch>
        </p:blipFill>
        <p:spPr>
          <a:xfrm>
            <a:off x="842512" y="2270757"/>
            <a:ext cx="7040211" cy="4587243"/>
          </a:xfrm>
          <a:prstGeom prst="rect">
            <a:avLst/>
          </a:prstGeom>
        </p:spPr>
      </p:pic>
      <p:pic>
        <p:nvPicPr>
          <p:cNvPr id="8" name="Picture 7">
            <a:extLst>
              <a:ext uri="{FF2B5EF4-FFF2-40B4-BE49-F238E27FC236}">
                <a16:creationId xmlns:a16="http://schemas.microsoft.com/office/drawing/2014/main" id="{3CD5C849-441F-4F2F-B642-F66E15501593}"/>
              </a:ext>
            </a:extLst>
          </p:cNvPr>
          <p:cNvPicPr>
            <a:picLocks noChangeAspect="1"/>
          </p:cNvPicPr>
          <p:nvPr/>
        </p:nvPicPr>
        <p:blipFill>
          <a:blip r:embed="rId3"/>
          <a:stretch>
            <a:fillRect/>
          </a:stretch>
        </p:blipFill>
        <p:spPr>
          <a:xfrm>
            <a:off x="395839" y="388670"/>
            <a:ext cx="1671164" cy="7366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Sacramento State</a:t>
            </a:r>
            <a:br>
              <a:rPr lang="en-US" dirty="0">
                <a:solidFill>
                  <a:srgbClr val="FFC000"/>
                </a:solidFill>
              </a:rPr>
            </a:br>
            <a:r>
              <a:rPr lang="en-US" dirty="0">
                <a:solidFill>
                  <a:srgbClr val="FFC000"/>
                </a:solidFill>
              </a:rPr>
              <a:t>  Department of Physical Therapy</a:t>
            </a:r>
          </a:p>
        </p:txBody>
      </p:sp>
      <p:sp>
        <p:nvSpPr>
          <p:cNvPr id="3" name="Content Placeholder 2"/>
          <p:cNvSpPr>
            <a:spLocks noGrp="1"/>
          </p:cNvSpPr>
          <p:nvPr>
            <p:ph idx="1"/>
          </p:nvPr>
        </p:nvSpPr>
        <p:spPr>
          <a:xfrm>
            <a:off x="414069" y="1582948"/>
            <a:ext cx="8626416" cy="4555671"/>
          </a:xfrm>
        </p:spPr>
        <p:txBody>
          <a:bodyPr>
            <a:noAutofit/>
          </a:bodyPr>
          <a:lstStyle/>
          <a:p>
            <a:pPr>
              <a:lnSpc>
                <a:spcPct val="120000"/>
              </a:lnSpc>
            </a:pPr>
            <a:r>
              <a:rPr lang="en-US" sz="2400" dirty="0"/>
              <a:t>Accepts 32 students every Fall Semester</a:t>
            </a:r>
          </a:p>
          <a:p>
            <a:pPr>
              <a:lnSpc>
                <a:spcPct val="120000"/>
              </a:lnSpc>
            </a:pPr>
            <a:r>
              <a:rPr lang="en-US" sz="2400" dirty="0"/>
              <a:t>Program is 9 semesters in length</a:t>
            </a:r>
          </a:p>
          <a:p>
            <a:pPr>
              <a:lnSpc>
                <a:spcPct val="120000"/>
              </a:lnSpc>
            </a:pPr>
            <a:r>
              <a:rPr lang="en-US" sz="2400" dirty="0"/>
              <a:t>There are 3 full-time clinical experiences, 12 weeks each</a:t>
            </a:r>
          </a:p>
          <a:p>
            <a:pPr>
              <a:lnSpc>
                <a:spcPct val="120000"/>
              </a:lnSpc>
            </a:pPr>
            <a:r>
              <a:rPr lang="en-US" sz="2400" dirty="0"/>
              <a:t>Students participate in multiple community clinics (mentored practice) during their coursework which include:</a:t>
            </a:r>
          </a:p>
          <a:p>
            <a:pPr lvl="1">
              <a:lnSpc>
                <a:spcPct val="120000"/>
              </a:lnSpc>
            </a:pPr>
            <a:r>
              <a:rPr lang="en-US" sz="2000" dirty="0"/>
              <a:t>Ortho – available for students, faculty, staff and community members</a:t>
            </a:r>
          </a:p>
          <a:p>
            <a:pPr lvl="1">
              <a:lnSpc>
                <a:spcPct val="120000"/>
              </a:lnSpc>
            </a:pPr>
            <a:r>
              <a:rPr lang="en-US" sz="2000" dirty="0"/>
              <a:t>Neuro – available to patients with stroke or other neurological conditions</a:t>
            </a:r>
          </a:p>
          <a:p>
            <a:pPr lvl="1">
              <a:lnSpc>
                <a:spcPct val="120000"/>
              </a:lnSpc>
            </a:pPr>
            <a:r>
              <a:rPr lang="en-US" sz="2000" dirty="0"/>
              <a:t>STEPS – pediatric clinic for children with neuromotor impartments</a:t>
            </a:r>
          </a:p>
        </p:txBody>
      </p:sp>
    </p:spTree>
    <p:extLst>
      <p:ext uri="{BB962C8B-B14F-4D97-AF65-F5344CB8AC3E}">
        <p14:creationId xmlns:p14="http://schemas.microsoft.com/office/powerpoint/2010/main" val="346157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Applying to Sacramento State</a:t>
            </a:r>
          </a:p>
        </p:txBody>
      </p:sp>
      <p:sp>
        <p:nvSpPr>
          <p:cNvPr id="3" name="Content Placeholder 2"/>
          <p:cNvSpPr>
            <a:spLocks noGrp="1"/>
          </p:cNvSpPr>
          <p:nvPr>
            <p:ph idx="1"/>
          </p:nvPr>
        </p:nvSpPr>
        <p:spPr>
          <a:xfrm>
            <a:off x="457199" y="1600200"/>
            <a:ext cx="8338457" cy="4218214"/>
          </a:xfrm>
        </p:spPr>
        <p:txBody>
          <a:bodyPr>
            <a:normAutofit/>
          </a:bodyPr>
          <a:lstStyle/>
          <a:p>
            <a:r>
              <a:rPr lang="en-US" dirty="0"/>
              <a:t>Admission Requirements</a:t>
            </a:r>
          </a:p>
          <a:p>
            <a:pPr lvl="1"/>
            <a:r>
              <a:rPr lang="en-US" dirty="0"/>
              <a:t>Bachelor’s Degree prior to matriculation</a:t>
            </a:r>
          </a:p>
          <a:p>
            <a:pPr lvl="1"/>
            <a:r>
              <a:rPr lang="en-US" dirty="0"/>
              <a:t>11 Prerequisite courses  </a:t>
            </a:r>
          </a:p>
          <a:p>
            <a:pPr lvl="1"/>
            <a:r>
              <a:rPr lang="en-US" dirty="0"/>
              <a:t>Graduate Record Examination (GRE) </a:t>
            </a:r>
            <a:r>
              <a:rPr lang="en-US" dirty="0">
                <a:solidFill>
                  <a:srgbClr val="FFC000"/>
                </a:solidFill>
              </a:rPr>
              <a:t> </a:t>
            </a:r>
          </a:p>
          <a:p>
            <a:pPr lvl="1"/>
            <a:r>
              <a:rPr lang="en-US" dirty="0"/>
              <a:t>Observation Hours (volunteer/work) hours: ≥50</a:t>
            </a:r>
          </a:p>
          <a:p>
            <a:pPr lvl="1"/>
            <a:r>
              <a:rPr lang="en-US" dirty="0"/>
              <a:t>Letters of Recommendation: 3</a:t>
            </a:r>
          </a:p>
          <a:p>
            <a:pPr lvl="1"/>
            <a:r>
              <a:rPr lang="en-US" dirty="0"/>
              <a:t>Interview </a:t>
            </a:r>
          </a:p>
        </p:txBody>
      </p:sp>
    </p:spTree>
    <p:extLst>
      <p:ext uri="{BB962C8B-B14F-4D97-AF65-F5344CB8AC3E}">
        <p14:creationId xmlns:p14="http://schemas.microsoft.com/office/powerpoint/2010/main" val="204485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Change in Admission Requirements </a:t>
            </a:r>
            <a:br>
              <a:rPr lang="en-US" dirty="0">
                <a:solidFill>
                  <a:srgbClr val="FFC000"/>
                </a:solidFill>
              </a:rPr>
            </a:br>
            <a:r>
              <a:rPr lang="en-US" dirty="0">
                <a:solidFill>
                  <a:srgbClr val="FFC000"/>
                </a:solidFill>
              </a:rPr>
              <a:t>due to COVID</a:t>
            </a:r>
            <a:endParaRPr lang="en-US" dirty="0">
              <a:solidFill>
                <a:srgbClr val="FFFF00"/>
              </a:solidFill>
            </a:endParaRPr>
          </a:p>
        </p:txBody>
      </p:sp>
      <p:sp>
        <p:nvSpPr>
          <p:cNvPr id="3" name="Content Placeholder 2"/>
          <p:cNvSpPr>
            <a:spLocks noGrp="1"/>
          </p:cNvSpPr>
          <p:nvPr>
            <p:ph idx="1"/>
          </p:nvPr>
        </p:nvSpPr>
        <p:spPr>
          <a:xfrm>
            <a:off x="457200" y="1696912"/>
            <a:ext cx="8229600" cy="4325815"/>
          </a:xfrm>
        </p:spPr>
        <p:txBody>
          <a:bodyPr>
            <a:normAutofit lnSpcReduction="10000"/>
          </a:bodyPr>
          <a:lstStyle/>
          <a:p>
            <a:r>
              <a:rPr lang="en-US" dirty="0"/>
              <a:t>Applicants unable to find a 2nd Physical Therapist to write a letter of recommendation may submit their 3rd letter from</a:t>
            </a:r>
            <a:br>
              <a:rPr lang="en-US" dirty="0"/>
            </a:br>
            <a:r>
              <a:rPr lang="en-US" dirty="0"/>
              <a:t>another College Professor or an Employer.</a:t>
            </a:r>
          </a:p>
          <a:p>
            <a:r>
              <a:rPr lang="en-US" dirty="0"/>
              <a:t>A minimum of 50 observation hours of exposure to PT practice is required. A mix of both outpatient and inpatient settings is strongly suggested, but not required for this upcoming application cycle.</a:t>
            </a:r>
          </a:p>
          <a:p>
            <a:endParaRPr lang="en-US" dirty="0"/>
          </a:p>
        </p:txBody>
      </p:sp>
    </p:spTree>
    <p:extLst>
      <p:ext uri="{BB962C8B-B14F-4D97-AF65-F5344CB8AC3E}">
        <p14:creationId xmlns:p14="http://schemas.microsoft.com/office/powerpoint/2010/main" val="837668194"/>
      </p:ext>
    </p:extLst>
  </p:cSld>
  <p:clrMapOvr>
    <a:masterClrMapping/>
  </p:clrMapOvr>
</p:sld>
</file>

<file path=ppt/theme/theme1.xml><?xml version="1.0" encoding="utf-8"?>
<a:theme xmlns:a="http://schemas.openxmlformats.org/drawingml/2006/main" name="Office Theme">
  <a:themeElements>
    <a:clrScheme name="Formal Template">
      <a:dk1>
        <a:srgbClr val="0B3D29"/>
      </a:dk1>
      <a:lt1>
        <a:sysClr val="window" lastClr="FFFFFF"/>
      </a:lt1>
      <a:dk2>
        <a:srgbClr val="05231A"/>
      </a:dk2>
      <a:lt2>
        <a:srgbClr val="E3E0B8"/>
      </a:lt2>
      <a:accent1>
        <a:srgbClr val="B6A771"/>
      </a:accent1>
      <a:accent2>
        <a:srgbClr val="D0CB81"/>
      </a:accent2>
      <a:accent3>
        <a:srgbClr val="147242"/>
      </a:accent3>
      <a:accent4>
        <a:srgbClr val="1C9B40"/>
      </a:accent4>
      <a:accent5>
        <a:srgbClr val="4DAE3D"/>
      </a:accent5>
      <a:accent6>
        <a:srgbClr val="E3E0B8"/>
      </a:accent6>
      <a:hlink>
        <a:srgbClr val="D0CB81"/>
      </a:hlink>
      <a:folHlink>
        <a:srgbClr val="B6A7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Formal Template">
      <a:dk1>
        <a:srgbClr val="0B3D29"/>
      </a:dk1>
      <a:lt1>
        <a:sysClr val="window" lastClr="FFFFFF"/>
      </a:lt1>
      <a:dk2>
        <a:srgbClr val="05231A"/>
      </a:dk2>
      <a:lt2>
        <a:srgbClr val="E3E0B8"/>
      </a:lt2>
      <a:accent1>
        <a:srgbClr val="B6A771"/>
      </a:accent1>
      <a:accent2>
        <a:srgbClr val="D0CB81"/>
      </a:accent2>
      <a:accent3>
        <a:srgbClr val="147242"/>
      </a:accent3>
      <a:accent4>
        <a:srgbClr val="1C9B40"/>
      </a:accent4>
      <a:accent5>
        <a:srgbClr val="4DAE3D"/>
      </a:accent5>
      <a:accent6>
        <a:srgbClr val="E3E0B8"/>
      </a:accent6>
      <a:hlink>
        <a:srgbClr val="D0CB81"/>
      </a:hlink>
      <a:folHlink>
        <a:srgbClr val="B6A7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1e9ee06-639c-4fbc-a8ff-0d6243561d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9C6951D139F54480EF36905E0BBB5B" ma:contentTypeVersion="15" ma:contentTypeDescription="Create a new document." ma:contentTypeScope="" ma:versionID="7e021976577e39cf6138a2b1cda0abdb">
  <xsd:schema xmlns:xsd="http://www.w3.org/2001/XMLSchema" xmlns:xs="http://www.w3.org/2001/XMLSchema" xmlns:p="http://schemas.microsoft.com/office/2006/metadata/properties" xmlns:ns3="d1e9ee06-639c-4fbc-a8ff-0d6243561da2" xmlns:ns4="3c606d1c-9eb5-4e8a-8fa9-c5072cf9e27c" targetNamespace="http://schemas.microsoft.com/office/2006/metadata/properties" ma:root="true" ma:fieldsID="d70c66a8fd19adc2dab03ca2ffafff1f" ns3:_="" ns4:_="">
    <xsd:import namespace="d1e9ee06-639c-4fbc-a8ff-0d6243561da2"/>
    <xsd:import namespace="3c606d1c-9eb5-4e8a-8fa9-c5072cf9e2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9ee06-639c-4fbc-a8ff-0d6243561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606d1c-9eb5-4e8a-8fa9-c5072cf9e27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364C4-3133-4239-9647-8B367DF71D62}">
  <ds:schemaRefs>
    <ds:schemaRef ds:uri="http://purl.org/dc/terms/"/>
    <ds:schemaRef ds:uri="http://schemas.microsoft.com/office/2006/documentManagement/types"/>
    <ds:schemaRef ds:uri="http://schemas.microsoft.com/office/infopath/2007/PartnerControls"/>
    <ds:schemaRef ds:uri="http://purl.org/dc/elements/1.1/"/>
    <ds:schemaRef ds:uri="d1e9ee06-639c-4fbc-a8ff-0d6243561da2"/>
    <ds:schemaRef ds:uri="http://schemas.openxmlformats.org/package/2006/metadata/core-properties"/>
    <ds:schemaRef ds:uri="http://schemas.microsoft.com/office/2006/metadata/properties"/>
    <ds:schemaRef ds:uri="3c606d1c-9eb5-4e8a-8fa9-c5072cf9e27c"/>
    <ds:schemaRef ds:uri="http://www.w3.org/XML/1998/namespace"/>
    <ds:schemaRef ds:uri="http://purl.org/dc/dcmitype/"/>
  </ds:schemaRefs>
</ds:datastoreItem>
</file>

<file path=customXml/itemProps2.xml><?xml version="1.0" encoding="utf-8"?>
<ds:datastoreItem xmlns:ds="http://schemas.openxmlformats.org/officeDocument/2006/customXml" ds:itemID="{39525976-1D9A-4AFA-A2C6-9929B7092266}">
  <ds:schemaRefs>
    <ds:schemaRef ds:uri="http://schemas.microsoft.com/sharepoint/v3/contenttype/forms"/>
  </ds:schemaRefs>
</ds:datastoreItem>
</file>

<file path=customXml/itemProps3.xml><?xml version="1.0" encoding="utf-8"?>
<ds:datastoreItem xmlns:ds="http://schemas.openxmlformats.org/officeDocument/2006/customXml" ds:itemID="{5D63048A-F264-41F7-AE2D-DED3209C7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e9ee06-639c-4fbc-a8ff-0d6243561da2"/>
    <ds:schemaRef ds:uri="3c606d1c-9eb5-4e8a-8fa9-c5072cf9e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17767</TotalTime>
  <Words>2490</Words>
  <Application>Microsoft Office PowerPoint</Application>
  <PresentationFormat>On-screen Show (4:3)</PresentationFormat>
  <Paragraphs>427</Paragraphs>
  <Slides>43</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Calibri</vt:lpstr>
      <vt:lpstr>Candara</vt:lpstr>
      <vt:lpstr>Times New Roman</vt:lpstr>
      <vt:lpstr>Wingdings 3</vt:lpstr>
      <vt:lpstr>Office Theme</vt:lpstr>
      <vt:lpstr>1_Office Theme</vt:lpstr>
      <vt:lpstr>2_Office Theme</vt:lpstr>
      <vt:lpstr>Doctor of Physical Therapy Program</vt:lpstr>
      <vt:lpstr>Welcome!</vt:lpstr>
      <vt:lpstr>California DPT programs</vt:lpstr>
      <vt:lpstr>PowerPoint Presentation</vt:lpstr>
      <vt:lpstr>Physical Therapist Centralized Application  Service (PTCAS) Data: National Applicant Trends</vt:lpstr>
      <vt:lpstr>National Data Applicant Trends</vt:lpstr>
      <vt:lpstr>Sacramento State   Department of Physical Therapy</vt:lpstr>
      <vt:lpstr>Applying to Sacramento State</vt:lpstr>
      <vt:lpstr>Change in Admission Requirements  due to COVID</vt:lpstr>
      <vt:lpstr>Change in Admission Requirements  due to COVID</vt:lpstr>
      <vt:lpstr>How to Apply</vt:lpstr>
      <vt:lpstr>What does a complete application look like?</vt:lpstr>
      <vt:lpstr>Prerequisite Courses</vt:lpstr>
      <vt:lpstr>Prerequisite Requirements </vt:lpstr>
      <vt:lpstr>Prerequisite Repeat Policy</vt:lpstr>
      <vt:lpstr>Approved Prerequisite List </vt:lpstr>
      <vt:lpstr>DPT Supplemental Prerequisite Worksheet</vt:lpstr>
      <vt:lpstr>Graduate Record Examination - GRE </vt:lpstr>
      <vt:lpstr>Observation Hours</vt:lpstr>
      <vt:lpstr>Letters of Recommendation </vt:lpstr>
      <vt:lpstr>How to strengthen your application</vt:lpstr>
      <vt:lpstr>Advanced Upper Division Coursework</vt:lpstr>
      <vt:lpstr> Background Characteristics </vt:lpstr>
      <vt:lpstr>Interviews</vt:lpstr>
      <vt:lpstr>Common Mistakes to Avoid</vt:lpstr>
      <vt:lpstr>Who Matriculated at Sacramento State?</vt:lpstr>
      <vt:lpstr>Sac State Selection Process</vt:lpstr>
      <vt:lpstr>Sacramento State DPT Tuition &amp; Fees</vt:lpstr>
      <vt:lpstr>Application Timeline</vt:lpstr>
      <vt:lpstr>Why Sacramento State</vt:lpstr>
      <vt:lpstr>2021-22 National Data Gender, Race/Ethnic Identity</vt:lpstr>
      <vt:lpstr>National Licensure Examination Results </vt:lpstr>
      <vt:lpstr>National Licensure Examination Results</vt:lpstr>
      <vt:lpstr>National Licensure Examination Results      </vt:lpstr>
      <vt:lpstr>Considerations</vt:lpstr>
      <vt:lpstr>Final thoughts… debt load</vt:lpstr>
      <vt:lpstr>Hope to see You Here!</vt:lpstr>
      <vt:lpstr>Questions?</vt:lpstr>
      <vt:lpstr>PowerPoint Presentation</vt:lpstr>
      <vt:lpstr>PowerPoint Presentation</vt:lpstr>
      <vt:lpstr>PowerPoint Presentation</vt:lpstr>
      <vt:lpstr>PowerPoint Presentation</vt:lpstr>
      <vt:lpstr>PTCAS Data</vt:lpstr>
    </vt:vector>
  </TitlesOfParts>
  <Company>Page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Madsen, James Anthony</cp:lastModifiedBy>
  <cp:revision>212</cp:revision>
  <cp:lastPrinted>2023-06-06T18:44:56Z</cp:lastPrinted>
  <dcterms:created xsi:type="dcterms:W3CDTF">2015-02-11T18:15:53Z</dcterms:created>
  <dcterms:modified xsi:type="dcterms:W3CDTF">2023-11-06T23:00:56Z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0x010100E19C6951D139F54480EF36905E0BBB5B</vt:lpwstr>
  </property>
</Properties>
</file>