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D29"/>
    <a:srgbClr val="E4E2B7"/>
    <a:srgbClr val="998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4131" y="1811069"/>
            <a:ext cx="5688497" cy="1470025"/>
          </a:xfrm>
        </p:spPr>
        <p:txBody>
          <a:bodyPr/>
          <a:lstStyle>
            <a:lvl1pPr algn="l">
              <a:defRPr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4131" y="3566844"/>
            <a:ext cx="5688497" cy="36505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2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323" y="1811069"/>
            <a:ext cx="488252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8323" y="3566844"/>
            <a:ext cx="4882520" cy="36505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01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3583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6A7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rgbClr val="0B3D29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0B3D29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B3D29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B3D29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39257"/>
            <a:ext cx="4038600" cy="4086906"/>
          </a:xfrm>
        </p:spPr>
        <p:txBody>
          <a:bodyPr/>
          <a:lstStyle>
            <a:lvl1pPr>
              <a:defRPr sz="2800">
                <a:solidFill>
                  <a:srgbClr val="0B3D29"/>
                </a:solidFill>
              </a:defRPr>
            </a:lvl1pPr>
            <a:lvl2pPr>
              <a:defRPr sz="2400">
                <a:solidFill>
                  <a:srgbClr val="0B3D29"/>
                </a:solidFill>
              </a:defRPr>
            </a:lvl2pPr>
            <a:lvl3pPr>
              <a:defRPr sz="2000">
                <a:solidFill>
                  <a:srgbClr val="0B3D29"/>
                </a:solidFill>
              </a:defRPr>
            </a:lvl3pPr>
            <a:lvl4pPr>
              <a:defRPr sz="1800">
                <a:solidFill>
                  <a:srgbClr val="0B3D29"/>
                </a:solidFill>
              </a:defRPr>
            </a:lvl4pPr>
            <a:lvl5pPr>
              <a:defRPr sz="1800">
                <a:solidFill>
                  <a:srgbClr val="0B3D2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39257"/>
            <a:ext cx="4038600" cy="4086906"/>
          </a:xfrm>
        </p:spPr>
        <p:txBody>
          <a:bodyPr/>
          <a:lstStyle>
            <a:lvl1pPr>
              <a:defRPr sz="2800">
                <a:solidFill>
                  <a:srgbClr val="0B3D29"/>
                </a:solidFill>
              </a:defRPr>
            </a:lvl1pPr>
            <a:lvl2pPr>
              <a:defRPr sz="2400">
                <a:solidFill>
                  <a:srgbClr val="0B3D29"/>
                </a:solidFill>
              </a:defRPr>
            </a:lvl2pPr>
            <a:lvl3pPr>
              <a:defRPr sz="2000">
                <a:solidFill>
                  <a:srgbClr val="0B3D29"/>
                </a:solidFill>
              </a:defRPr>
            </a:lvl3pPr>
            <a:lvl4pPr>
              <a:defRPr sz="1800">
                <a:solidFill>
                  <a:srgbClr val="0B3D29"/>
                </a:solidFill>
              </a:defRPr>
            </a:lvl4pPr>
            <a:lvl5pPr>
              <a:defRPr sz="1800">
                <a:solidFill>
                  <a:srgbClr val="0B3D2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9176" y="666593"/>
            <a:ext cx="4567624" cy="4392488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0B3D29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054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B3D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0304"/>
            <a:ext cx="4040188" cy="3318782"/>
          </a:xfrm>
        </p:spPr>
        <p:txBody>
          <a:bodyPr/>
          <a:lstStyle>
            <a:lvl1pPr>
              <a:defRPr sz="2400">
                <a:solidFill>
                  <a:srgbClr val="0B3D29"/>
                </a:solidFill>
              </a:defRPr>
            </a:lvl1pPr>
            <a:lvl2pPr>
              <a:defRPr sz="2000">
                <a:solidFill>
                  <a:srgbClr val="0B3D29"/>
                </a:solidFill>
              </a:defRPr>
            </a:lvl2pPr>
            <a:lvl3pPr>
              <a:defRPr sz="1800">
                <a:solidFill>
                  <a:srgbClr val="0B3D29"/>
                </a:solidFill>
              </a:defRPr>
            </a:lvl3pPr>
            <a:lvl4pPr>
              <a:defRPr sz="1600">
                <a:solidFill>
                  <a:srgbClr val="0B3D29"/>
                </a:solidFill>
              </a:defRPr>
            </a:lvl4pPr>
            <a:lvl5pPr>
              <a:defRPr sz="1600">
                <a:solidFill>
                  <a:srgbClr val="0B3D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05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B3D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0304"/>
            <a:ext cx="4041775" cy="3318782"/>
          </a:xfrm>
        </p:spPr>
        <p:txBody>
          <a:bodyPr/>
          <a:lstStyle>
            <a:lvl1pPr>
              <a:defRPr sz="2400">
                <a:solidFill>
                  <a:srgbClr val="0B3D29"/>
                </a:solidFill>
              </a:defRPr>
            </a:lvl1pPr>
            <a:lvl2pPr>
              <a:defRPr sz="2000">
                <a:solidFill>
                  <a:srgbClr val="0B3D29"/>
                </a:solidFill>
              </a:defRPr>
            </a:lvl2pPr>
            <a:lvl3pPr>
              <a:defRPr sz="1800">
                <a:solidFill>
                  <a:srgbClr val="0B3D29"/>
                </a:solidFill>
              </a:defRPr>
            </a:lvl3pPr>
            <a:lvl4pPr>
              <a:defRPr sz="1600">
                <a:solidFill>
                  <a:srgbClr val="0B3D29"/>
                </a:solidFill>
              </a:defRPr>
            </a:lvl4pPr>
            <a:lvl5pPr>
              <a:defRPr sz="1600">
                <a:solidFill>
                  <a:srgbClr val="0B3D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B3D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698413" y="16907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01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3583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6A7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6A7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4171" y="666593"/>
            <a:ext cx="5871029" cy="4392488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0B3D29"/>
                </a:solidFill>
              </a:defRPr>
            </a:lvl1pPr>
            <a:lvl2pPr marL="0" indent="0">
              <a:buFontTx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7315"/>
            <a:ext cx="8229600" cy="386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8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B6A7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0659760-9A4F-465E-A020-10EA2C595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19517"/>
              </p:ext>
            </p:extLst>
          </p:nvPr>
        </p:nvGraphicFramePr>
        <p:xfrm>
          <a:off x="2085297" y="1162017"/>
          <a:ext cx="6534894" cy="50378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5358">
                  <a:extLst>
                    <a:ext uri="{9D8B030D-6E8A-4147-A177-3AD203B41FA5}">
                      <a16:colId xmlns:a16="http://schemas.microsoft.com/office/drawing/2014/main" val="158534792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3393476950"/>
                    </a:ext>
                  </a:extLst>
                </a:gridCol>
                <a:gridCol w="2662736">
                  <a:extLst>
                    <a:ext uri="{9D8B030D-6E8A-4147-A177-3AD203B41FA5}">
                      <a16:colId xmlns:a16="http://schemas.microsoft.com/office/drawing/2014/main" val="1699055548"/>
                    </a:ext>
                  </a:extLst>
                </a:gridCol>
              </a:tblGrid>
              <a:tr h="375838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</a:t>
                      </a: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1758331351"/>
                  </a:ext>
                </a:extLst>
              </a:tr>
              <a:tr h="66246">
                <a:tc>
                  <a:txBody>
                    <a:bodyPr/>
                    <a:lstStyle/>
                    <a:p>
                      <a:pPr marL="3810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Rose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Barriga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Recreational Therapist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Atascadero State Hospital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801494437"/>
                  </a:ext>
                </a:extLst>
              </a:tr>
              <a:tr h="314567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Christopher </a:t>
                      </a:r>
                      <a:r>
                        <a:rPr lang="en-US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Conlin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City Manager</a:t>
                      </a: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Sacramento</a:t>
                      </a: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891097087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marL="1270" marR="0" indent="-12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Cindi Dulgar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Associate Director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Sacramento State Aquatic Center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201306408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9652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Katie Hawkins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52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California Program Manager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Outdoor Alliance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4143360480"/>
                  </a:ext>
                </a:extLst>
              </a:tr>
              <a:tr h="350982">
                <a:tc>
                  <a:txBody>
                    <a:bodyPr/>
                    <a:lstStyle/>
                    <a:p>
                      <a:pPr marL="38100" marR="0" indent="-6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Kelly Hopkins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52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Executive Director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Sacramento Valley Conservancy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865225263"/>
                  </a:ext>
                </a:extLst>
              </a:tr>
              <a:tr h="399726">
                <a:tc>
                  <a:txBody>
                    <a:bodyPr/>
                    <a:lstStyle/>
                    <a:p>
                      <a:pPr marL="95250" marR="0" indent="-95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Ashika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Lal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Communication &amp; Media Officer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Southgate Recreation &amp; Park District, President CPRS District 2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3205006943"/>
                  </a:ext>
                </a:extLst>
              </a:tr>
              <a:tr h="431547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Ashley Maddux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Recreation Specialist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Arapahoe County Detention Center- RISE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505243834"/>
                  </a:ext>
                </a:extLst>
              </a:tr>
              <a:tr h="295563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Royce Pollard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General Manager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-355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DoubleTree by Hilton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620064931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Micherre Schott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Manager, Walk MS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National Multiple Sclerosis Society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3756053671"/>
                  </a:ext>
                </a:extLst>
              </a:tr>
              <a:tr h="452582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Leah Walukones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Administrative Analyst/Specialist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Sacramento State </a:t>
                      </a:r>
                    </a:p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Office of the President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333871609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Doug Warren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Regional Director of Operations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Marriott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25979914"/>
                  </a:ext>
                </a:extLst>
              </a:tr>
              <a:tr h="389288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Jared Zucker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Concessions Program Manager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California State Parks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885409608"/>
                  </a:ext>
                </a:extLst>
              </a:tr>
            </a:tbl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8C24DEE3-CEC4-44D0-A282-8D54855B8F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85298" y="144958"/>
            <a:ext cx="6245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RPTA ADVISORY COMMITTEE 2024-2025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984D-956C-41D5-AD23-69CEA8581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291" y="47635"/>
            <a:ext cx="6853381" cy="147002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3"/>
                </a:solidFill>
              </a:rPr>
              <a:t>RPTA ADVISORY COMMITTEE 2024-2025 Continued…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487E8-52AF-4A79-82E5-0678C6C19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BE249E-C718-461B-85C9-03CD84F66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545997"/>
              </p:ext>
            </p:extLst>
          </p:nvPr>
        </p:nvGraphicFramePr>
        <p:xfrm>
          <a:off x="2115126" y="1470033"/>
          <a:ext cx="6493165" cy="4746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2423">
                  <a:extLst>
                    <a:ext uri="{9D8B030D-6E8A-4147-A177-3AD203B41FA5}">
                      <a16:colId xmlns:a16="http://schemas.microsoft.com/office/drawing/2014/main" val="3495340689"/>
                    </a:ext>
                  </a:extLst>
                </a:gridCol>
                <a:gridCol w="2600124">
                  <a:extLst>
                    <a:ext uri="{9D8B030D-6E8A-4147-A177-3AD203B41FA5}">
                      <a16:colId xmlns:a16="http://schemas.microsoft.com/office/drawing/2014/main" val="2334078028"/>
                    </a:ext>
                  </a:extLst>
                </a:gridCol>
                <a:gridCol w="2290618">
                  <a:extLst>
                    <a:ext uri="{9D8B030D-6E8A-4147-A177-3AD203B41FA5}">
                      <a16:colId xmlns:a16="http://schemas.microsoft.com/office/drawing/2014/main" val="2740501306"/>
                    </a:ext>
                  </a:extLst>
                </a:gridCol>
              </a:tblGrid>
              <a:tr h="404949">
                <a:tc>
                  <a:txBody>
                    <a:bodyPr/>
                    <a:lstStyle/>
                    <a:p>
                      <a:r>
                        <a:rPr lang="en-US" dirty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777869"/>
                  </a:ext>
                </a:extLst>
              </a:tr>
              <a:tr h="419962">
                <a:tc>
                  <a:txBody>
                    <a:bodyPr/>
                    <a:lstStyle/>
                    <a:p>
                      <a:r>
                        <a:rPr lang="en-US" sz="1400" dirty="0"/>
                        <a:t>William Baez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 Hotel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Cache Creek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251880"/>
                  </a:ext>
                </a:extLst>
              </a:tr>
              <a:tr h="378691">
                <a:tc>
                  <a:txBody>
                    <a:bodyPr/>
                    <a:lstStyle/>
                    <a:p>
                      <a:r>
                        <a:rPr lang="en-US" sz="1400" dirty="0"/>
                        <a:t>Wayne Lowery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4651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1400" dirty="0"/>
                        <a:t>Linda Odell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 of 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Visit Sacramento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007088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591219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837865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846457"/>
                  </a:ext>
                </a:extLst>
              </a:tr>
              <a:tr h="3971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7955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082577"/>
                  </a:ext>
                </a:extLst>
              </a:tr>
              <a:tr h="341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27850"/>
                  </a:ext>
                </a:extLst>
              </a:tr>
              <a:tr h="341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555142"/>
                  </a:ext>
                </a:extLst>
              </a:tr>
              <a:tr h="3916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38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40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mal Template">
      <a:dk1>
        <a:srgbClr val="0B3D29"/>
      </a:dk1>
      <a:lt1>
        <a:sysClr val="window" lastClr="FFFFFF"/>
      </a:lt1>
      <a:dk2>
        <a:srgbClr val="05231A"/>
      </a:dk2>
      <a:lt2>
        <a:srgbClr val="E3E0B8"/>
      </a:lt2>
      <a:accent1>
        <a:srgbClr val="B6A771"/>
      </a:accent1>
      <a:accent2>
        <a:srgbClr val="D0CB81"/>
      </a:accent2>
      <a:accent3>
        <a:srgbClr val="147242"/>
      </a:accent3>
      <a:accent4>
        <a:srgbClr val="1C9B40"/>
      </a:accent4>
      <a:accent5>
        <a:srgbClr val="4DAE3D"/>
      </a:accent5>
      <a:accent6>
        <a:srgbClr val="E3E0B8"/>
      </a:accent6>
      <a:hlink>
        <a:srgbClr val="D0CB81"/>
      </a:hlink>
      <a:folHlink>
        <a:srgbClr val="B6A7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139</Words>
  <Application>Microsoft Office PowerPoint</Application>
  <PresentationFormat>On-screen Show (4:3)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RPTA ADVISORY COMMITTEE 2024-2025</vt:lpstr>
      <vt:lpstr>RPTA ADVISORY COMMITTEE 2024-2025 Continued…</vt:lpstr>
    </vt:vector>
  </TitlesOfParts>
  <Company>Page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Ivashkevich, MaVie</cp:lastModifiedBy>
  <cp:revision>31</cp:revision>
  <dcterms:created xsi:type="dcterms:W3CDTF">2015-02-11T18:15:53Z</dcterms:created>
  <dcterms:modified xsi:type="dcterms:W3CDTF">2024-05-02T23:31:00Z</dcterms:modified>
</cp:coreProperties>
</file>