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24"/>
  </p:notesMasterIdLst>
  <p:handoutMasterIdLst>
    <p:handoutMasterId r:id="rId25"/>
  </p:handoutMasterIdLst>
  <p:sldIdLst>
    <p:sldId id="258" r:id="rId2"/>
    <p:sldId id="260" r:id="rId3"/>
    <p:sldId id="276" r:id="rId4"/>
    <p:sldId id="326" r:id="rId5"/>
    <p:sldId id="325" r:id="rId6"/>
    <p:sldId id="327" r:id="rId7"/>
    <p:sldId id="328" r:id="rId8"/>
    <p:sldId id="278" r:id="rId9"/>
    <p:sldId id="263" r:id="rId10"/>
    <p:sldId id="279" r:id="rId11"/>
    <p:sldId id="268" r:id="rId12"/>
    <p:sldId id="269" r:id="rId13"/>
    <p:sldId id="333" r:id="rId14"/>
    <p:sldId id="332" r:id="rId15"/>
    <p:sldId id="270" r:id="rId16"/>
    <p:sldId id="329" r:id="rId17"/>
    <p:sldId id="330" r:id="rId18"/>
    <p:sldId id="320" r:id="rId19"/>
    <p:sldId id="303" r:id="rId20"/>
    <p:sldId id="334" r:id="rId21"/>
    <p:sldId id="309" r:id="rId22"/>
    <p:sldId id="324" r:id="rId23"/>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14F"/>
    <a:srgbClr val="EFEDD4"/>
    <a:srgbClr val="DAD3B7"/>
    <a:srgbClr val="E3E0B9"/>
    <a:srgbClr val="006231"/>
    <a:srgbClr val="075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92616-73C5-B954-2E8E-B9115877FD8C}" v="803" dt="2020-05-19T21:34:33.944"/>
    <p1510:client id="{2DD90065-4A3A-5A6F-7ECB-F5B12E8FC45F}" v="19" dt="2020-05-22T17:37:50.605"/>
    <p1510:client id="{356A991F-9ACF-4E5B-8065-3141F38AAF8A}" v="77" dt="2020-05-30T01:41:16.169"/>
    <p1510:client id="{3A3D37FB-A46B-C018-B31F-1CB52E5F252A}" v="1" dt="2020-05-22T21:36:03.027"/>
    <p1510:client id="{407DE6AD-0350-C9D9-F4C9-C47BB2C1C99D}" v="643" dt="2020-05-20T01:59:58.187"/>
    <p1510:client id="{420B931D-EEB5-8973-F3BA-551AFB853C1A}" v="139" dt="2020-05-22T18:08:40.350"/>
    <p1510:client id="{4C24ADEC-30C3-3AD3-82BF-F197A1E444F7}" v="35" dt="2020-05-20T22:02:04.604"/>
    <p1510:client id="{613C25E1-DCC1-2586-0E7D-384D242CB6B9}" v="282" dt="2020-05-20T21:45:49.707"/>
    <p1510:client id="{75216AD4-CAF3-9EA9-4F28-6B86AB09773A}" v="88" dt="2020-05-21T07:16:04.433"/>
    <p1510:client id="{8E61C18E-EE0A-4985-815A-6B3E58832EE2}" v="203" dt="2020-05-19T21:02:41.491"/>
    <p1510:client id="{93C2D415-5D4F-42D2-8C4B-FDC95A32102E}" v="92" dt="2020-05-22T17:26:55.985"/>
    <p1510:client id="{E0983105-434A-7771-8C1A-3577041BA3CB}" v="1235" dt="2020-05-20T07:44:29.563"/>
    <p1510:client id="{F0AEB2B5-2A49-539C-4CAC-A2B852C337E1}" v="4" dt="2020-05-20T03:16:27.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54" d="100"/>
          <a:sy n="154" d="100"/>
        </p:scale>
        <p:origin x="53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3177" tIns="46589" rIns="93177" bIns="46589" rtlCol="0"/>
          <a:lstStyle>
            <a:lvl1pPr algn="r">
              <a:defRPr sz="1200"/>
            </a:lvl1pPr>
          </a:lstStyle>
          <a:p>
            <a:fld id="{3FE85A20-415B-448C-B887-2A476AF76AFD}" type="datetimeFigureOut">
              <a:rPr lang="en-US" smtClean="0"/>
              <a:t>6/5/2020</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3177" tIns="46589" rIns="93177" bIns="46589" rtlCol="0" anchor="b"/>
          <a:lstStyle>
            <a:lvl1pPr algn="r">
              <a:defRPr sz="1200"/>
            </a:lvl1pPr>
          </a:lstStyle>
          <a:p>
            <a:fld id="{ADCAB4CA-64DA-46D8-86DA-9DB47E5961E2}" type="slidenum">
              <a:rPr lang="en-US" smtClean="0"/>
              <a:t>‹#›</a:t>
            </a:fld>
            <a:endParaRPr lang="en-US"/>
          </a:p>
        </p:txBody>
      </p:sp>
    </p:spTree>
    <p:extLst>
      <p:ext uri="{BB962C8B-B14F-4D97-AF65-F5344CB8AC3E}">
        <p14:creationId xmlns:p14="http://schemas.microsoft.com/office/powerpoint/2010/main" val="149008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C7BA53DB-DCE6-494D-AC2F-5832C84512B9}" type="datetimeFigureOut">
              <a:rPr lang="en-US" smtClean="0"/>
              <a:t>6/5/2020</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74E3A029-8F47-374D-B4A7-9819A47C35AF}" type="slidenum">
              <a:rPr lang="en-US" smtClean="0"/>
              <a:t>‹#›</a:t>
            </a:fld>
            <a:endParaRPr lang="en-US"/>
          </a:p>
        </p:txBody>
      </p:sp>
    </p:spTree>
    <p:extLst>
      <p:ext uri="{BB962C8B-B14F-4D97-AF65-F5344CB8AC3E}">
        <p14:creationId xmlns:p14="http://schemas.microsoft.com/office/powerpoint/2010/main" val="107057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Major/Program Faculty Advisors will be available when the semester begins.</a:t>
            </a:r>
          </a:p>
          <a:p>
            <a:endParaRPr lang="en-US"/>
          </a:p>
        </p:txBody>
      </p:sp>
      <p:sp>
        <p:nvSpPr>
          <p:cNvPr id="4" name="Slide Number Placeholder 3"/>
          <p:cNvSpPr>
            <a:spLocks noGrp="1"/>
          </p:cNvSpPr>
          <p:nvPr>
            <p:ph type="sldNum" sz="quarter" idx="10"/>
          </p:nvPr>
        </p:nvSpPr>
        <p:spPr/>
        <p:txBody>
          <a:bodyPr/>
          <a:lstStyle/>
          <a:p>
            <a:fld id="{74E3A029-8F47-374D-B4A7-9819A47C35AF}" type="slidenum">
              <a:rPr lang="en-US" smtClean="0"/>
              <a:t>1</a:t>
            </a:fld>
            <a:endParaRPr lang="en-US"/>
          </a:p>
        </p:txBody>
      </p:sp>
    </p:spTree>
    <p:extLst>
      <p:ext uri="{BB962C8B-B14F-4D97-AF65-F5344CB8AC3E}">
        <p14:creationId xmlns:p14="http://schemas.microsoft.com/office/powerpoint/2010/main" val="26040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Link to each faculty’s name to Sac state bio page </a:t>
            </a:r>
          </a:p>
        </p:txBody>
      </p:sp>
      <p:sp>
        <p:nvSpPr>
          <p:cNvPr id="4" name="Slide Number Placeholder 3"/>
          <p:cNvSpPr>
            <a:spLocks noGrp="1"/>
          </p:cNvSpPr>
          <p:nvPr>
            <p:ph type="sldNum" sz="quarter" idx="5"/>
          </p:nvPr>
        </p:nvSpPr>
        <p:spPr/>
        <p:txBody>
          <a:bodyPr/>
          <a:lstStyle/>
          <a:p>
            <a:fld id="{74E3A029-8F47-374D-B4A7-9819A47C35AF}" type="slidenum">
              <a:rPr lang="en-US" smtClean="0"/>
              <a:t>15</a:t>
            </a:fld>
            <a:endParaRPr lang="en-US"/>
          </a:p>
        </p:txBody>
      </p:sp>
    </p:spTree>
    <p:extLst>
      <p:ext uri="{BB962C8B-B14F-4D97-AF65-F5344CB8AC3E}">
        <p14:creationId xmlns:p14="http://schemas.microsoft.com/office/powerpoint/2010/main" val="17274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Link to each faculty’s name to Sac state bio page </a:t>
            </a:r>
          </a:p>
        </p:txBody>
      </p:sp>
      <p:sp>
        <p:nvSpPr>
          <p:cNvPr id="4" name="Slide Number Placeholder 3"/>
          <p:cNvSpPr>
            <a:spLocks noGrp="1"/>
          </p:cNvSpPr>
          <p:nvPr>
            <p:ph type="sldNum" sz="quarter" idx="5"/>
          </p:nvPr>
        </p:nvSpPr>
        <p:spPr/>
        <p:txBody>
          <a:bodyPr/>
          <a:lstStyle/>
          <a:p>
            <a:fld id="{74E3A029-8F47-374D-B4A7-9819A47C35AF}" type="slidenum">
              <a:rPr lang="en-US" smtClean="0"/>
              <a:t>16</a:t>
            </a:fld>
            <a:endParaRPr lang="en-US"/>
          </a:p>
        </p:txBody>
      </p:sp>
    </p:spTree>
    <p:extLst>
      <p:ext uri="{BB962C8B-B14F-4D97-AF65-F5344CB8AC3E}">
        <p14:creationId xmlns:p14="http://schemas.microsoft.com/office/powerpoint/2010/main" val="192937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Link to each faculty’s name to Sac state bio page </a:t>
            </a:r>
          </a:p>
        </p:txBody>
      </p:sp>
      <p:sp>
        <p:nvSpPr>
          <p:cNvPr id="4" name="Slide Number Placeholder 3"/>
          <p:cNvSpPr>
            <a:spLocks noGrp="1"/>
          </p:cNvSpPr>
          <p:nvPr>
            <p:ph type="sldNum" sz="quarter" idx="5"/>
          </p:nvPr>
        </p:nvSpPr>
        <p:spPr/>
        <p:txBody>
          <a:bodyPr/>
          <a:lstStyle/>
          <a:p>
            <a:fld id="{74E3A029-8F47-374D-B4A7-9819A47C35AF}" type="slidenum">
              <a:rPr lang="en-US" smtClean="0"/>
              <a:t>17</a:t>
            </a:fld>
            <a:endParaRPr lang="en-US"/>
          </a:p>
        </p:txBody>
      </p:sp>
    </p:spTree>
    <p:extLst>
      <p:ext uri="{BB962C8B-B14F-4D97-AF65-F5344CB8AC3E}">
        <p14:creationId xmlns:p14="http://schemas.microsoft.com/office/powerpoint/2010/main" val="358613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3A029-8F47-374D-B4A7-9819A47C35AF}" type="slidenum">
              <a:rPr lang="en-US" smtClean="0"/>
              <a:t>18</a:t>
            </a:fld>
            <a:endParaRPr lang="en-US"/>
          </a:p>
        </p:txBody>
      </p:sp>
    </p:spTree>
    <p:extLst>
      <p:ext uri="{BB962C8B-B14F-4D97-AF65-F5344CB8AC3E}">
        <p14:creationId xmlns:p14="http://schemas.microsoft.com/office/powerpoint/2010/main" val="67297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3A029-8F47-374D-B4A7-9819A47C35AF}" type="slidenum">
              <a:rPr lang="en-US" smtClean="0"/>
              <a:t>19</a:t>
            </a:fld>
            <a:endParaRPr lang="en-US"/>
          </a:p>
        </p:txBody>
      </p:sp>
    </p:spTree>
    <p:extLst>
      <p:ext uri="{BB962C8B-B14F-4D97-AF65-F5344CB8AC3E}">
        <p14:creationId xmlns:p14="http://schemas.microsoft.com/office/powerpoint/2010/main" val="3242331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3A029-8F47-374D-B4A7-9819A47C35AF}" type="slidenum">
              <a:rPr lang="en-US" smtClean="0"/>
              <a:t>20</a:t>
            </a:fld>
            <a:endParaRPr lang="en-US"/>
          </a:p>
        </p:txBody>
      </p:sp>
    </p:spTree>
    <p:extLst>
      <p:ext uri="{BB962C8B-B14F-4D97-AF65-F5344CB8AC3E}">
        <p14:creationId xmlns:p14="http://schemas.microsoft.com/office/powerpoint/2010/main" val="4120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3A029-8F47-374D-B4A7-9819A47C35AF}" type="slidenum">
              <a:rPr lang="en-US" smtClean="0"/>
              <a:t>21</a:t>
            </a:fld>
            <a:endParaRPr lang="en-US"/>
          </a:p>
        </p:txBody>
      </p:sp>
    </p:spTree>
    <p:extLst>
      <p:ext uri="{BB962C8B-B14F-4D97-AF65-F5344CB8AC3E}">
        <p14:creationId xmlns:p14="http://schemas.microsoft.com/office/powerpoint/2010/main" val="133042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57066" indent="-291179">
              <a:spcBef>
                <a:spcPct val="30000"/>
              </a:spcBef>
              <a:defRPr sz="1200">
                <a:solidFill>
                  <a:schemeClr val="tx1"/>
                </a:solidFill>
                <a:latin typeface="Calibri" charset="0"/>
              </a:defRPr>
            </a:lvl2pPr>
            <a:lvl3pPr marL="1164717" indent="-232943">
              <a:spcBef>
                <a:spcPct val="30000"/>
              </a:spcBef>
              <a:defRPr sz="1200">
                <a:solidFill>
                  <a:schemeClr val="tx1"/>
                </a:solidFill>
                <a:latin typeface="Calibri" charset="0"/>
              </a:defRPr>
            </a:lvl3pPr>
            <a:lvl4pPr marL="1630604" indent="-232943">
              <a:spcBef>
                <a:spcPct val="30000"/>
              </a:spcBef>
              <a:defRPr sz="1200">
                <a:solidFill>
                  <a:schemeClr val="tx1"/>
                </a:solidFill>
                <a:latin typeface="Calibri" charset="0"/>
              </a:defRPr>
            </a:lvl4pPr>
            <a:lvl5pPr marL="2096491" indent="-232943">
              <a:spcBef>
                <a:spcPct val="30000"/>
              </a:spcBef>
              <a:defRPr sz="1200">
                <a:solidFill>
                  <a:schemeClr val="tx1"/>
                </a:solidFill>
                <a:latin typeface="Calibri" charset="0"/>
              </a:defRPr>
            </a:lvl5pPr>
            <a:lvl6pPr marL="2562377" indent="-232943" eaLnBrk="0" fontAlgn="base" hangingPunct="0">
              <a:spcBef>
                <a:spcPct val="30000"/>
              </a:spcBef>
              <a:spcAft>
                <a:spcPct val="0"/>
              </a:spcAft>
              <a:defRPr sz="1200">
                <a:solidFill>
                  <a:schemeClr val="tx1"/>
                </a:solidFill>
                <a:latin typeface="Calibri" charset="0"/>
              </a:defRPr>
            </a:lvl6pPr>
            <a:lvl7pPr marL="3028264" indent="-232943" eaLnBrk="0" fontAlgn="base" hangingPunct="0">
              <a:spcBef>
                <a:spcPct val="30000"/>
              </a:spcBef>
              <a:spcAft>
                <a:spcPct val="0"/>
              </a:spcAft>
              <a:defRPr sz="1200">
                <a:solidFill>
                  <a:schemeClr val="tx1"/>
                </a:solidFill>
                <a:latin typeface="Calibri" charset="0"/>
              </a:defRPr>
            </a:lvl7pPr>
            <a:lvl8pPr marL="3494151" indent="-232943" eaLnBrk="0" fontAlgn="base" hangingPunct="0">
              <a:spcBef>
                <a:spcPct val="30000"/>
              </a:spcBef>
              <a:spcAft>
                <a:spcPct val="0"/>
              </a:spcAft>
              <a:defRPr sz="1200">
                <a:solidFill>
                  <a:schemeClr val="tx1"/>
                </a:solidFill>
                <a:latin typeface="Calibri" charset="0"/>
              </a:defRPr>
            </a:lvl8pPr>
            <a:lvl9pPr marL="3960038" indent="-232943" eaLnBrk="0" fontAlgn="base" hangingPunct="0">
              <a:spcBef>
                <a:spcPct val="30000"/>
              </a:spcBef>
              <a:spcAft>
                <a:spcPct val="0"/>
              </a:spcAft>
              <a:defRPr sz="1200">
                <a:solidFill>
                  <a:schemeClr val="tx1"/>
                </a:solidFill>
                <a:latin typeface="Calibri" charset="0"/>
              </a:defRPr>
            </a:lvl9pPr>
          </a:lstStyle>
          <a:p>
            <a:pPr>
              <a:spcBef>
                <a:spcPct val="0"/>
              </a:spcBef>
            </a:pPr>
            <a:fld id="{CF6FB52C-00C7-774A-8BE6-CAD6579612D9}" type="slidenum">
              <a:rPr lang="en-US" altLang="en-US">
                <a:latin typeface="Times New Roman" charset="0"/>
                <a:ea typeface="Arial" charset="0"/>
                <a:cs typeface="Arial" charset="0"/>
              </a:rPr>
              <a:pPr>
                <a:spcBef>
                  <a:spcPct val="0"/>
                </a:spcBef>
              </a:pPr>
              <a:t>2</a:t>
            </a:fld>
            <a:endParaRPr lang="en-US" altLang="en-US">
              <a:latin typeface="Times New Roman" charset="0"/>
              <a:ea typeface="Arial" charset="0"/>
              <a:cs typeface="Arial" charset="0"/>
            </a:endParaRPr>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5286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add a better picture? </a:t>
            </a:r>
          </a:p>
        </p:txBody>
      </p:sp>
      <p:sp>
        <p:nvSpPr>
          <p:cNvPr id="4" name="Slide Number Placeholder 3"/>
          <p:cNvSpPr>
            <a:spLocks noGrp="1"/>
          </p:cNvSpPr>
          <p:nvPr>
            <p:ph type="sldNum" sz="quarter" idx="5"/>
          </p:nvPr>
        </p:nvSpPr>
        <p:spPr/>
        <p:txBody>
          <a:bodyPr/>
          <a:lstStyle/>
          <a:p>
            <a:fld id="{74E3A029-8F47-374D-B4A7-9819A47C35AF}" type="slidenum">
              <a:rPr lang="en-US" smtClean="0"/>
              <a:t>3</a:t>
            </a:fld>
            <a:endParaRPr lang="en-US"/>
          </a:p>
        </p:txBody>
      </p:sp>
    </p:spTree>
    <p:extLst>
      <p:ext uri="{BB962C8B-B14F-4D97-AF65-F5344CB8AC3E}">
        <p14:creationId xmlns:p14="http://schemas.microsoft.com/office/powerpoint/2010/main" val="57083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3A029-8F47-374D-B4A7-9819A47C35AF}" type="slidenum">
              <a:rPr lang="en-US" smtClean="0"/>
              <a:t>8</a:t>
            </a:fld>
            <a:endParaRPr lang="en-US"/>
          </a:p>
        </p:txBody>
      </p:sp>
    </p:spTree>
    <p:extLst>
      <p:ext uri="{BB962C8B-B14F-4D97-AF65-F5344CB8AC3E}">
        <p14:creationId xmlns:p14="http://schemas.microsoft.com/office/powerpoint/2010/main" val="2177977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3A029-8F47-374D-B4A7-9819A47C35AF}" type="slidenum">
              <a:rPr lang="en-US" smtClean="0"/>
              <a:t>9</a:t>
            </a:fld>
            <a:endParaRPr lang="en-US"/>
          </a:p>
        </p:txBody>
      </p:sp>
    </p:spTree>
    <p:extLst>
      <p:ext uri="{BB962C8B-B14F-4D97-AF65-F5344CB8AC3E}">
        <p14:creationId xmlns:p14="http://schemas.microsoft.com/office/powerpoint/2010/main" val="427252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Video of Andrea Describing Program</a:t>
            </a:r>
          </a:p>
        </p:txBody>
      </p:sp>
      <p:sp>
        <p:nvSpPr>
          <p:cNvPr id="4" name="Slide Number Placeholder 3"/>
          <p:cNvSpPr>
            <a:spLocks noGrp="1"/>
          </p:cNvSpPr>
          <p:nvPr>
            <p:ph type="sldNum" sz="quarter" idx="5"/>
          </p:nvPr>
        </p:nvSpPr>
        <p:spPr/>
        <p:txBody>
          <a:bodyPr/>
          <a:lstStyle/>
          <a:p>
            <a:fld id="{74E3A029-8F47-374D-B4A7-9819A47C35AF}" type="slidenum">
              <a:rPr lang="en-US" smtClean="0"/>
              <a:t>11</a:t>
            </a:fld>
            <a:endParaRPr lang="en-US"/>
          </a:p>
        </p:txBody>
      </p:sp>
    </p:spTree>
    <p:extLst>
      <p:ext uri="{BB962C8B-B14F-4D97-AF65-F5344CB8AC3E}">
        <p14:creationId xmlns:p14="http://schemas.microsoft.com/office/powerpoint/2010/main" val="422629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link to Kinesiology 1-page advising sheet</a:t>
            </a:r>
          </a:p>
        </p:txBody>
      </p:sp>
      <p:sp>
        <p:nvSpPr>
          <p:cNvPr id="4" name="Slide Number Placeholder 3"/>
          <p:cNvSpPr>
            <a:spLocks noGrp="1"/>
          </p:cNvSpPr>
          <p:nvPr>
            <p:ph type="sldNum" sz="quarter" idx="5"/>
          </p:nvPr>
        </p:nvSpPr>
        <p:spPr/>
        <p:txBody>
          <a:bodyPr/>
          <a:lstStyle/>
          <a:p>
            <a:fld id="{74E3A029-8F47-374D-B4A7-9819A47C35AF}" type="slidenum">
              <a:rPr lang="en-US" smtClean="0"/>
              <a:t>12</a:t>
            </a:fld>
            <a:endParaRPr lang="en-US"/>
          </a:p>
        </p:txBody>
      </p:sp>
    </p:spTree>
    <p:extLst>
      <p:ext uri="{BB962C8B-B14F-4D97-AF65-F5344CB8AC3E}">
        <p14:creationId xmlns:p14="http://schemas.microsoft.com/office/powerpoint/2010/main" val="3599701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link to Kinesiology 1-page advising sheet</a:t>
            </a:r>
          </a:p>
        </p:txBody>
      </p:sp>
      <p:sp>
        <p:nvSpPr>
          <p:cNvPr id="4" name="Slide Number Placeholder 3"/>
          <p:cNvSpPr>
            <a:spLocks noGrp="1"/>
          </p:cNvSpPr>
          <p:nvPr>
            <p:ph type="sldNum" sz="quarter" idx="5"/>
          </p:nvPr>
        </p:nvSpPr>
        <p:spPr/>
        <p:txBody>
          <a:bodyPr/>
          <a:lstStyle/>
          <a:p>
            <a:fld id="{74E3A029-8F47-374D-B4A7-9819A47C35AF}" type="slidenum">
              <a:rPr lang="en-US" smtClean="0"/>
              <a:t>13</a:t>
            </a:fld>
            <a:endParaRPr lang="en-US"/>
          </a:p>
        </p:txBody>
      </p:sp>
    </p:spTree>
    <p:extLst>
      <p:ext uri="{BB962C8B-B14F-4D97-AF65-F5344CB8AC3E}">
        <p14:creationId xmlns:p14="http://schemas.microsoft.com/office/powerpoint/2010/main" val="169369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link to Kinesiology 1-page advising sheet</a:t>
            </a:r>
          </a:p>
        </p:txBody>
      </p:sp>
      <p:sp>
        <p:nvSpPr>
          <p:cNvPr id="4" name="Slide Number Placeholder 3"/>
          <p:cNvSpPr>
            <a:spLocks noGrp="1"/>
          </p:cNvSpPr>
          <p:nvPr>
            <p:ph type="sldNum" sz="quarter" idx="5"/>
          </p:nvPr>
        </p:nvSpPr>
        <p:spPr/>
        <p:txBody>
          <a:bodyPr/>
          <a:lstStyle/>
          <a:p>
            <a:fld id="{74E3A029-8F47-374D-B4A7-9819A47C35AF}" type="slidenum">
              <a:rPr lang="en-US" smtClean="0"/>
              <a:t>14</a:t>
            </a:fld>
            <a:endParaRPr lang="en-US"/>
          </a:p>
        </p:txBody>
      </p:sp>
    </p:spTree>
    <p:extLst>
      <p:ext uri="{BB962C8B-B14F-4D97-AF65-F5344CB8AC3E}">
        <p14:creationId xmlns:p14="http://schemas.microsoft.com/office/powerpoint/2010/main" val="3294785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5508" y="1811070"/>
            <a:ext cx="7584663" cy="1470025"/>
          </a:xfrm>
        </p:spPr>
        <p:txBody>
          <a:bodyPr/>
          <a:lstStyle>
            <a:lvl1pPr algn="l">
              <a:defRPr>
                <a:solidFill>
                  <a:srgbClr val="0B3D29"/>
                </a:solidFill>
              </a:defRPr>
            </a:lvl1pPr>
          </a:lstStyle>
          <a:p>
            <a:r>
              <a:rPr lang="en-US"/>
              <a:t>Click to edit Master title style</a:t>
            </a:r>
          </a:p>
        </p:txBody>
      </p:sp>
      <p:sp>
        <p:nvSpPr>
          <p:cNvPr id="3" name="Subtitle 2"/>
          <p:cNvSpPr>
            <a:spLocks noGrp="1"/>
          </p:cNvSpPr>
          <p:nvPr>
            <p:ph type="subTitle" idx="1" hasCustomPrompt="1"/>
          </p:nvPr>
        </p:nvSpPr>
        <p:spPr>
          <a:xfrm>
            <a:off x="3765508" y="3566845"/>
            <a:ext cx="7584663" cy="365051"/>
          </a:xfrm>
        </p:spPr>
        <p:txBody>
          <a:bodyPr>
            <a:normAutofit/>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46034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4431" y="1811070"/>
            <a:ext cx="6510027" cy="1470025"/>
          </a:xfrm>
        </p:spPr>
        <p:txBody>
          <a:bodyPr/>
          <a:lstStyle>
            <a:lvl1pPr algn="l">
              <a:defRPr>
                <a:solidFill>
                  <a:schemeClr val="tx1"/>
                </a:solidFill>
              </a:defRPr>
            </a:lvl1pPr>
          </a:lstStyle>
          <a:p>
            <a:r>
              <a:rPr lang="en-US"/>
              <a:t>Click to edit Master title style</a:t>
            </a:r>
          </a:p>
        </p:txBody>
      </p:sp>
      <p:sp>
        <p:nvSpPr>
          <p:cNvPr id="3" name="Subtitle 2"/>
          <p:cNvSpPr>
            <a:spLocks noGrp="1"/>
          </p:cNvSpPr>
          <p:nvPr>
            <p:ph type="subTitle" idx="1" hasCustomPrompt="1"/>
          </p:nvPr>
        </p:nvSpPr>
        <p:spPr>
          <a:xfrm>
            <a:off x="5264431" y="3566845"/>
            <a:ext cx="6510027" cy="365051"/>
          </a:xfrm>
        </p:spPr>
        <p:txBody>
          <a:bodyPr>
            <a:normAutofit/>
          </a:bodyPr>
          <a:lstStyle>
            <a:lvl1pPr marL="0" indent="0" algn="l">
              <a:buNone/>
              <a:defRPr sz="16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20392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536019"/>
            <a:ext cx="10363200" cy="1362075"/>
          </a:xfrm>
        </p:spPr>
        <p:txBody>
          <a:bodyPr anchor="t"/>
          <a:lstStyle>
            <a:lvl1pPr algn="ctr">
              <a:defRPr sz="4000" b="1" cap="none">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963084" y="1035832"/>
            <a:ext cx="10363200" cy="1500187"/>
          </a:xfrm>
        </p:spPr>
        <p:txBody>
          <a:bodyPr anchor="b"/>
          <a:lstStyle>
            <a:lvl1pPr marL="0" indent="0" algn="ctr">
              <a:buNone/>
              <a:defRPr sz="2000">
                <a:solidFill>
                  <a:srgbClr val="B6A77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23475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2"/>
              </a:buClr>
              <a:defRPr>
                <a:solidFill>
                  <a:srgbClr val="0B3D29"/>
                </a:solidFill>
              </a:defRPr>
            </a:lvl1pPr>
            <a:lvl2pPr>
              <a:buClr>
                <a:schemeClr val="accent2"/>
              </a:buClr>
              <a:defRPr>
                <a:solidFill>
                  <a:srgbClr val="0B3D29"/>
                </a:solidFill>
              </a:defRPr>
            </a:lvl2pPr>
            <a:lvl3pPr>
              <a:buClr>
                <a:schemeClr val="accent2"/>
              </a:buClr>
              <a:defRPr>
                <a:solidFill>
                  <a:srgbClr val="0B3D29"/>
                </a:solidFill>
              </a:defRPr>
            </a:lvl3pPr>
            <a:lvl4pPr>
              <a:buClr>
                <a:schemeClr val="accent2"/>
              </a:buClr>
              <a:defRPr>
                <a:solidFill>
                  <a:srgbClr val="0B3D29"/>
                </a:solidFill>
              </a:defRPr>
            </a:lvl4pPr>
            <a:lvl5pPr>
              <a:buClr>
                <a:schemeClr val="accent2"/>
              </a:buClr>
              <a:defRPr>
                <a:solidFill>
                  <a:srgbClr val="0B3D2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066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609600" y="2039257"/>
            <a:ext cx="5384800" cy="4086906"/>
          </a:xfrm>
        </p:spPr>
        <p:txBody>
          <a:bodyPr/>
          <a:lstStyle>
            <a:lvl1pPr>
              <a:defRPr sz="2800">
                <a:solidFill>
                  <a:srgbClr val="0B3D29"/>
                </a:solidFill>
              </a:defRPr>
            </a:lvl1pPr>
            <a:lvl2pPr>
              <a:defRPr sz="2400">
                <a:solidFill>
                  <a:srgbClr val="0B3D29"/>
                </a:solidFill>
              </a:defRPr>
            </a:lvl2pPr>
            <a:lvl3pPr>
              <a:defRPr sz="2000">
                <a:solidFill>
                  <a:srgbClr val="0B3D29"/>
                </a:solidFill>
              </a:defRPr>
            </a:lvl3pPr>
            <a:lvl4pPr>
              <a:defRPr sz="1800">
                <a:solidFill>
                  <a:srgbClr val="0B3D29"/>
                </a:solidFill>
              </a:defRPr>
            </a:lvl4pPr>
            <a:lvl5pPr>
              <a:defRPr sz="1800">
                <a:solidFill>
                  <a:srgbClr val="0B3D29"/>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39257"/>
            <a:ext cx="5384800" cy="4086906"/>
          </a:xfrm>
        </p:spPr>
        <p:txBody>
          <a:bodyPr/>
          <a:lstStyle>
            <a:lvl1pPr>
              <a:defRPr sz="2800">
                <a:solidFill>
                  <a:srgbClr val="0B3D29"/>
                </a:solidFill>
              </a:defRPr>
            </a:lvl1pPr>
            <a:lvl2pPr>
              <a:defRPr sz="2400">
                <a:solidFill>
                  <a:srgbClr val="0B3D29"/>
                </a:solidFill>
              </a:defRPr>
            </a:lvl2pPr>
            <a:lvl3pPr>
              <a:defRPr sz="2000">
                <a:solidFill>
                  <a:srgbClr val="0B3D29"/>
                </a:solidFill>
              </a:defRPr>
            </a:lvl3pPr>
            <a:lvl4pPr>
              <a:defRPr sz="1800">
                <a:solidFill>
                  <a:srgbClr val="0B3D29"/>
                </a:solidFill>
              </a:defRPr>
            </a:lvl4pPr>
            <a:lvl5pPr>
              <a:defRPr sz="1800">
                <a:solidFill>
                  <a:srgbClr val="0B3D29"/>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785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Information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492235" y="666593"/>
            <a:ext cx="6090165" cy="4392488"/>
          </a:xfrm>
        </p:spPr>
        <p:txBody>
          <a:bodyPr/>
          <a:lstStyle>
            <a:lvl1pPr marL="0" indent="0">
              <a:spcBef>
                <a:spcPts val="1776"/>
              </a:spcBef>
              <a:buFontTx/>
              <a:buNone/>
              <a:defRPr sz="2400" b="1">
                <a:solidFill>
                  <a:srgbClr val="0B3D29"/>
                </a:solidFill>
              </a:defRPr>
            </a:lvl1pPr>
            <a:lvl2pPr marL="0" indent="0">
              <a:buFontTx/>
              <a:buNone/>
              <a:defRPr sz="2000">
                <a:solidFill>
                  <a:schemeClr val="accent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88431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609600" y="1970542"/>
            <a:ext cx="5386917" cy="639762"/>
          </a:xfrm>
        </p:spPr>
        <p:txBody>
          <a:bodyPr anchor="b"/>
          <a:lstStyle>
            <a:lvl1pPr marL="0" indent="0">
              <a:buNone/>
              <a:defRPr sz="2400" b="1">
                <a:solidFill>
                  <a:srgbClr val="0B3D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610304"/>
            <a:ext cx="5386917" cy="3318782"/>
          </a:xfrm>
        </p:spPr>
        <p:txBody>
          <a:bodyPr/>
          <a:lstStyle>
            <a:lvl1pPr>
              <a:defRPr sz="2400">
                <a:solidFill>
                  <a:srgbClr val="0B3D29"/>
                </a:solidFill>
              </a:defRPr>
            </a:lvl1pPr>
            <a:lvl2pPr>
              <a:defRPr sz="2000">
                <a:solidFill>
                  <a:srgbClr val="0B3D29"/>
                </a:solidFill>
              </a:defRPr>
            </a:lvl2pPr>
            <a:lvl3pPr>
              <a:defRPr sz="1800">
                <a:solidFill>
                  <a:srgbClr val="0B3D29"/>
                </a:solidFill>
              </a:defRPr>
            </a:lvl3pPr>
            <a:lvl4pPr>
              <a:defRPr sz="1600">
                <a:solidFill>
                  <a:srgbClr val="0B3D29"/>
                </a:solidFill>
              </a:defRPr>
            </a:lvl4pPr>
            <a:lvl5pPr>
              <a:defRPr sz="1600">
                <a:solidFill>
                  <a:srgbClr val="0B3D29"/>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970542"/>
            <a:ext cx="5389033" cy="639762"/>
          </a:xfrm>
        </p:spPr>
        <p:txBody>
          <a:bodyPr anchor="b"/>
          <a:lstStyle>
            <a:lvl1pPr marL="0" indent="0">
              <a:buNone/>
              <a:defRPr sz="2400" b="1">
                <a:solidFill>
                  <a:srgbClr val="0B3D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610304"/>
            <a:ext cx="5389033" cy="3318782"/>
          </a:xfrm>
        </p:spPr>
        <p:txBody>
          <a:bodyPr/>
          <a:lstStyle>
            <a:lvl1pPr>
              <a:defRPr sz="2400">
                <a:solidFill>
                  <a:srgbClr val="0B3D29"/>
                </a:solidFill>
              </a:defRPr>
            </a:lvl1pPr>
            <a:lvl2pPr>
              <a:defRPr sz="2000">
                <a:solidFill>
                  <a:srgbClr val="0B3D29"/>
                </a:solidFill>
              </a:defRPr>
            </a:lvl2pPr>
            <a:lvl3pPr>
              <a:defRPr sz="1800">
                <a:solidFill>
                  <a:srgbClr val="0B3D29"/>
                </a:solidFill>
              </a:defRPr>
            </a:lvl3pPr>
            <a:lvl4pPr>
              <a:defRPr sz="1600">
                <a:solidFill>
                  <a:srgbClr val="0B3D29"/>
                </a:solidFill>
              </a:defRPr>
            </a:lvl4pPr>
            <a:lvl5pPr>
              <a:defRPr sz="1600">
                <a:solidFill>
                  <a:srgbClr val="0B3D29"/>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277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1536961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034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ligh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B3D29"/>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B3D2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Box 4"/>
          <p:cNvSpPr txBox="1"/>
          <p:nvPr/>
        </p:nvSpPr>
        <p:spPr>
          <a:xfrm>
            <a:off x="2264551" y="1690782"/>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1201528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rtlCol="0">
            <a:normAutofit/>
          </a:bodyPr>
          <a:lstStyle/>
          <a:p>
            <a:pPr lvl="0"/>
            <a:endParaRPr lang="en-US" noProof="0"/>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826492CA-D284-DB40-AD1F-41B3733B0F02}" type="slidenum">
              <a:rPr lang="en-US" altLang="en-US"/>
              <a:pPr>
                <a:defRPr/>
              </a:pPr>
              <a:t>‹#›</a:t>
            </a:fld>
            <a:endParaRPr lang="en-US" alt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81598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dark)">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536019"/>
            <a:ext cx="10363200" cy="1362075"/>
          </a:xfrm>
        </p:spPr>
        <p:txBody>
          <a:bodyPr anchor="t"/>
          <a:lstStyle>
            <a:lvl1pPr algn="ctr">
              <a:defRPr sz="4000" b="1" cap="none" baseline="0">
                <a:solidFill>
                  <a:srgbClr val="AB9C69"/>
                </a:solidFill>
              </a:defRPr>
            </a:lvl1pPr>
          </a:lstStyle>
          <a:p>
            <a:r>
              <a:rPr lang="en-US"/>
              <a:t>Click To Edit Master Title Style</a:t>
            </a:r>
          </a:p>
        </p:txBody>
      </p:sp>
      <p:sp>
        <p:nvSpPr>
          <p:cNvPr id="3" name="Text Placeholder 2"/>
          <p:cNvSpPr>
            <a:spLocks noGrp="1"/>
          </p:cNvSpPr>
          <p:nvPr>
            <p:ph type="body" idx="1" hasCustomPrompt="1"/>
          </p:nvPr>
        </p:nvSpPr>
        <p:spPr>
          <a:xfrm>
            <a:off x="963084" y="1035832"/>
            <a:ext cx="10363200" cy="1500187"/>
          </a:xfrm>
        </p:spPr>
        <p:txBody>
          <a:bodyPr anchor="b">
            <a:normAutofit/>
          </a:bodyPr>
          <a:lstStyle>
            <a:lvl1pPr marL="0" indent="0" algn="ctr">
              <a:buNone/>
              <a:defRPr sz="4000">
                <a:solidFill>
                  <a:srgbClr val="B6A77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458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6A771"/>
                </a:solidFill>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chemeClr val="tx1"/>
              </a:buClr>
              <a:buFont typeface="Wingdings" pitchFamily="2" charset="2"/>
              <a:buChar char="§"/>
              <a:defRPr/>
            </a:lvl1pPr>
            <a:lvl2pPr marL="742950" indent="-285750">
              <a:buClr>
                <a:schemeClr val="tx1"/>
              </a:buClr>
              <a:buFont typeface="Wingdings" pitchFamily="2" charset="2"/>
              <a:buChar char="§"/>
              <a:defRPr/>
            </a:lvl2pPr>
            <a:lvl3pPr marL="1143000" indent="-228600">
              <a:buClr>
                <a:schemeClr val="tx1"/>
              </a:buClr>
              <a:buFont typeface="Wingdings" pitchFamily="2" charset="2"/>
              <a:buChar char="§"/>
              <a:defRPr/>
            </a:lvl3pPr>
            <a:lvl4pPr marL="1600200" indent="-228600">
              <a:buClr>
                <a:schemeClr val="tx1"/>
              </a:buClr>
              <a:buFont typeface="Wingdings" pitchFamily="2" charset="2"/>
              <a:buChar char="§"/>
              <a:defRPr/>
            </a:lvl4pPr>
            <a:lvl5pPr marL="2057400" indent="-228600">
              <a:buClr>
                <a:schemeClr val="tx1"/>
              </a:buClr>
              <a:buFont typeface="Wingdings"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308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057401"/>
            <a:ext cx="5384800" cy="4525963"/>
          </a:xfrm>
        </p:spPr>
        <p:txBody>
          <a:bodyPr/>
          <a:lstStyle>
            <a:lvl1pPr marL="342900" indent="-342900">
              <a:buFont typeface="Wingdings" pitchFamily="2" charset="2"/>
              <a:buChar char="§"/>
              <a:defRPr sz="2800"/>
            </a:lvl1pPr>
            <a:lvl2pPr marL="742950" indent="-285750">
              <a:buFont typeface="Wingdings" pitchFamily="2" charset="2"/>
              <a:buChar char="§"/>
              <a:defRPr sz="2400"/>
            </a:lvl2pPr>
            <a:lvl3pPr marL="1143000" indent="-228600">
              <a:buFont typeface="Wingdings" pitchFamily="2" charset="2"/>
              <a:buChar char="§"/>
              <a:defRPr sz="2000"/>
            </a:lvl3pPr>
            <a:lvl4pPr marL="1600200" indent="-228600">
              <a:buFont typeface="Wingdings" pitchFamily="2" charset="2"/>
              <a:buChar char="§"/>
              <a:defRPr sz="1800"/>
            </a:lvl4pPr>
            <a:lvl5pPr marL="2057400" indent="-228600">
              <a:buFont typeface="Wingdings" pitchFamily="2" charset="2"/>
              <a:buChar cha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57400"/>
            <a:ext cx="5384800" cy="4525963"/>
          </a:xfrm>
        </p:spPr>
        <p:txBody>
          <a:bodyPr/>
          <a:lstStyle>
            <a:lvl1pPr marL="342900" indent="-342900">
              <a:buFont typeface="Wingdings" pitchFamily="2" charset="2"/>
              <a:buChar char="§"/>
              <a:defRPr sz="2800"/>
            </a:lvl1pPr>
            <a:lvl2pPr marL="742950" indent="-285750">
              <a:buFont typeface="Wingdings" pitchFamily="2" charset="2"/>
              <a:buChar char="§"/>
              <a:defRPr sz="2400"/>
            </a:lvl2pPr>
            <a:lvl3pPr marL="1143000" indent="-228600">
              <a:buFont typeface="Wingdings" pitchFamily="2" charset="2"/>
              <a:buChar char="§"/>
              <a:defRPr sz="2000"/>
            </a:lvl3pPr>
            <a:lvl4pPr marL="1600200" indent="-228600">
              <a:buFont typeface="Wingdings" pitchFamily="2" charset="2"/>
              <a:buChar char="§"/>
              <a:defRPr sz="1800"/>
            </a:lvl4pPr>
            <a:lvl5pPr marL="2057400" indent="-228600">
              <a:buFont typeface="Wingdings" pitchFamily="2" charset="2"/>
              <a:buChar cha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95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act Information">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618895" y="666593"/>
            <a:ext cx="7828039" cy="4392488"/>
          </a:xfrm>
        </p:spPr>
        <p:txBody>
          <a:bodyPr/>
          <a:lstStyle>
            <a:lvl1pPr marL="0" indent="0">
              <a:spcBef>
                <a:spcPts val="1776"/>
              </a:spcBef>
              <a:buFontTx/>
              <a:buNone/>
              <a:defRPr sz="2400" b="1">
                <a:solidFill>
                  <a:srgbClr val="0B3D29"/>
                </a:solidFill>
              </a:defRPr>
            </a:lvl1pPr>
            <a:lvl2pPr marL="0" indent="0">
              <a:buFontTx/>
              <a:buNone/>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19825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76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79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dark)">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75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dark)">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495350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987316"/>
            <a:ext cx="10972800" cy="38691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73988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Lst>
  <p:txStyles>
    <p:titleStyle>
      <a:lvl1pPr algn="ctr" defTabSz="457200" rtl="0" eaLnBrk="1" latinLnBrk="0" hangingPunct="1">
        <a:spcBef>
          <a:spcPct val="0"/>
        </a:spcBef>
        <a:buNone/>
        <a:defRPr sz="4400" b="1" kern="1200">
          <a:solidFill>
            <a:srgbClr val="B6A771"/>
          </a:solidFill>
          <a:latin typeface="+mj-lt"/>
          <a:ea typeface="+mj-ea"/>
          <a:cs typeface="+mj-cs"/>
        </a:defRPr>
      </a:lvl1pPr>
    </p:titleStyle>
    <p:bodyStyle>
      <a:lvl1pPr marL="342900" indent="-342900" algn="l" defTabSz="457200" rtl="0" eaLnBrk="1" latinLnBrk="0" hangingPunct="1">
        <a:spcBef>
          <a:spcPct val="20000"/>
        </a:spcBef>
        <a:buClr>
          <a:schemeClr val="tx1"/>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chemeClr val="tx1"/>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chemeClr val="tx1"/>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tx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catalog.csus.edu/colleges/health-human-services/recreation-parks-tourism-administration/certificate-in-hospitality-and-tourism-administration/" TargetMode="External"/><Relationship Id="rId2" Type="http://schemas.openxmlformats.org/officeDocument/2006/relationships/hyperlink" Target="https://catalog.csus.edu/colleges/health-human-services/recreation-parks-tourism-administration/certificate-in-event-planning/" TargetMode="External"/><Relationship Id="rId1" Type="http://schemas.openxmlformats.org/officeDocument/2006/relationships/slideLayout" Target="../slideLayouts/slideLayout3.xml"/><Relationship Id="rId6" Type="http://schemas.openxmlformats.org/officeDocument/2006/relationships/hyperlink" Target="https://catalog.csus.edu/colleges/health-human-services/recreation-parks-tourism-administration/certificate-in-outdoor-adventure-administration/" TargetMode="External"/><Relationship Id="rId5" Type="http://schemas.openxmlformats.org/officeDocument/2006/relationships/hyperlink" Target="https://catalog.csus.edu/colleges/health-human-services/recreation-parks-tourism-administration/certificate-in-non-profit-administration/" TargetMode="External"/><Relationship Id="rId4" Type="http://schemas.openxmlformats.org/officeDocument/2006/relationships/hyperlink" Target="https://catalog.csus.edu/colleges/health-human-services/recreation-parks-tourism-administration/certificate-in-natural-resources-administr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hyperlink" Target="https://www.csus.edu/college/health-human-services/internal/inside-r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861734" y="1091382"/>
            <a:ext cx="8488437" cy="2189714"/>
          </a:xfrm>
        </p:spPr>
        <p:txBody>
          <a:bodyPr>
            <a:normAutofit/>
          </a:bodyPr>
          <a:lstStyle/>
          <a:p>
            <a:r>
              <a:rPr lang="en-US" dirty="0"/>
              <a:t>Department of Recreation, Park &amp; Tourism Administration (RPTA)</a:t>
            </a:r>
          </a:p>
        </p:txBody>
      </p:sp>
      <p:sp>
        <p:nvSpPr>
          <p:cNvPr id="7" name="Subtitle 6"/>
          <p:cNvSpPr>
            <a:spLocks noGrp="1"/>
          </p:cNvSpPr>
          <p:nvPr>
            <p:ph type="subTitle" idx="1"/>
          </p:nvPr>
        </p:nvSpPr>
        <p:spPr>
          <a:xfrm>
            <a:off x="2861734" y="2760133"/>
            <a:ext cx="8488438" cy="3623734"/>
          </a:xfrm>
        </p:spPr>
        <p:txBody>
          <a:bodyPr vert="horz" lIns="91440" tIns="45720" rIns="91440" bIns="45720" rtlCol="0" anchor="t">
            <a:normAutofit/>
          </a:bodyPr>
          <a:lstStyle/>
          <a:p>
            <a:endParaRPr lang="en-US" dirty="0"/>
          </a:p>
          <a:p>
            <a:endParaRPr lang="en-US" dirty="0"/>
          </a:p>
          <a:p>
            <a:r>
              <a:rPr lang="en-US" sz="2800" b="1" dirty="0"/>
              <a:t>Orientation and Major Advising</a:t>
            </a:r>
            <a:endParaRPr lang="en-US" sz="2800" b="1" dirty="0">
              <a:cs typeface="Calibri"/>
            </a:endParaRPr>
          </a:p>
          <a:p>
            <a:r>
              <a:rPr lang="en-US" sz="2800" b="1" dirty="0"/>
              <a:t>Dr. Jamie Hoffman, Associate Professor and Chair </a:t>
            </a:r>
            <a:endParaRPr lang="en-US" sz="2800" b="1" dirty="0">
              <a:cs typeface="Calibri"/>
            </a:endParaRPr>
          </a:p>
          <a:p>
            <a:endParaRPr lang="en-US" sz="2800" dirty="0"/>
          </a:p>
        </p:txBody>
      </p:sp>
    </p:spTree>
    <p:extLst>
      <p:ext uri="{BB962C8B-B14F-4D97-AF65-F5344CB8AC3E}">
        <p14:creationId xmlns:p14="http://schemas.microsoft.com/office/powerpoint/2010/main" val="105741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t>RPTA Staff Members</a:t>
            </a:r>
          </a:p>
        </p:txBody>
      </p:sp>
      <p:sp>
        <p:nvSpPr>
          <p:cNvPr id="3" name="Content Placeholder 2"/>
          <p:cNvSpPr>
            <a:spLocks noGrp="1"/>
          </p:cNvSpPr>
          <p:nvPr>
            <p:ph sz="half" idx="1"/>
          </p:nvPr>
        </p:nvSpPr>
        <p:spPr>
          <a:xfrm>
            <a:off x="4605145" y="2057616"/>
            <a:ext cx="7547528" cy="4351338"/>
          </a:xfrm>
        </p:spPr>
        <p:txBody>
          <a:bodyPr>
            <a:normAutofit/>
          </a:bodyPr>
          <a:lstStyle/>
          <a:p>
            <a:pPr marL="0" indent="0">
              <a:buNone/>
            </a:pPr>
            <a:r>
              <a:rPr lang="en-US" b="1" dirty="0"/>
              <a:t>Geraldine Nicholson- </a:t>
            </a:r>
            <a:r>
              <a:rPr lang="en-US" dirty="0"/>
              <a:t>Administrative Coordinator</a:t>
            </a:r>
          </a:p>
          <a:p>
            <a:pPr marL="0" indent="0">
              <a:buNone/>
            </a:pPr>
            <a:endParaRPr lang="en-US" b="1" dirty="0"/>
          </a:p>
          <a:p>
            <a:pPr marL="0" indent="0">
              <a:buNone/>
            </a:pPr>
            <a:r>
              <a:rPr lang="en-US" b="1" dirty="0"/>
              <a:t>Krystle Peay</a:t>
            </a:r>
            <a:r>
              <a:rPr lang="en-US" dirty="0"/>
              <a:t>– Front-line administrative staff</a:t>
            </a:r>
          </a:p>
          <a:p>
            <a:pPr marL="0" indent="0">
              <a:buNone/>
            </a:pPr>
            <a:endParaRPr lang="en-US" dirty="0"/>
          </a:p>
        </p:txBody>
      </p:sp>
      <p:sp>
        <p:nvSpPr>
          <p:cNvPr id="5" name="TextBox 4"/>
          <p:cNvSpPr txBox="1"/>
          <p:nvPr/>
        </p:nvSpPr>
        <p:spPr>
          <a:xfrm>
            <a:off x="206477" y="2146107"/>
            <a:ext cx="4221685" cy="3816429"/>
          </a:xfrm>
          <a:prstGeom prst="rect">
            <a:avLst/>
          </a:prstGeom>
          <a:solidFill>
            <a:schemeClr val="accent6">
              <a:lumMod val="60000"/>
              <a:lumOff val="40000"/>
            </a:schemeClr>
          </a:solidFill>
        </p:spPr>
        <p:txBody>
          <a:bodyPr wrap="square" rtlCol="0" anchor="t">
            <a:spAutoFit/>
          </a:bodyPr>
          <a:lstStyle/>
          <a:p>
            <a:r>
              <a:rPr lang="en-US" sz="3200" dirty="0"/>
              <a:t>Throughout your studies in RPTA:</a:t>
            </a:r>
          </a:p>
          <a:p>
            <a:endParaRPr lang="en-US" sz="1000" dirty="0"/>
          </a:p>
          <a:p>
            <a:pPr marL="457200" indent="-457200">
              <a:buFont typeface="Wingdings" pitchFamily="2" charset="2"/>
              <a:buChar char="§"/>
            </a:pPr>
            <a:r>
              <a:rPr lang="en-US" sz="2800" dirty="0"/>
              <a:t>Get to know…</a:t>
            </a:r>
            <a:endParaRPr lang="en-US" sz="2800" dirty="0">
              <a:cs typeface="Calibri"/>
            </a:endParaRPr>
          </a:p>
          <a:p>
            <a:pPr marL="457200" indent="-457200">
              <a:buFont typeface="Wingdings" pitchFamily="2" charset="2"/>
              <a:buChar char="§"/>
            </a:pPr>
            <a:endParaRPr lang="en-US" sz="2800" dirty="0">
              <a:cs typeface="Calibri"/>
            </a:endParaRPr>
          </a:p>
          <a:p>
            <a:pPr marL="457200" indent="-457200">
              <a:buFont typeface="Wingdings" pitchFamily="2" charset="2"/>
              <a:buChar char="§"/>
            </a:pPr>
            <a:r>
              <a:rPr lang="en-US" sz="2800" dirty="0"/>
              <a:t>Communicate with…</a:t>
            </a:r>
            <a:endParaRPr lang="en-US" sz="2800" dirty="0">
              <a:cs typeface="Calibri"/>
            </a:endParaRPr>
          </a:p>
          <a:p>
            <a:endParaRPr lang="en-US" sz="2800" dirty="0">
              <a:cs typeface="Calibri"/>
            </a:endParaRPr>
          </a:p>
          <a:p>
            <a:pPr marL="457200" indent="-457200">
              <a:buFont typeface="Wingdings" pitchFamily="2" charset="2"/>
              <a:buChar char="§"/>
            </a:pPr>
            <a:r>
              <a:rPr lang="en-US" sz="2800" dirty="0"/>
              <a:t>Respect these excellent “human” resources…</a:t>
            </a:r>
            <a:endParaRPr lang="en-US" sz="2800" dirty="0">
              <a:cs typeface="Calibri"/>
            </a:endParaRPr>
          </a:p>
        </p:txBody>
      </p:sp>
    </p:spTree>
    <p:extLst>
      <p:ext uri="{BB962C8B-B14F-4D97-AF65-F5344CB8AC3E}">
        <p14:creationId xmlns:p14="http://schemas.microsoft.com/office/powerpoint/2010/main" val="1028630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0992"/>
            <a:ext cx="12192000" cy="1362075"/>
          </a:xfrm>
        </p:spPr>
        <p:txBody>
          <a:bodyPr>
            <a:normAutofit fontScale="90000"/>
          </a:bodyPr>
          <a:lstStyle/>
          <a:p>
            <a:pPr algn="ctr">
              <a:defRPr/>
            </a:pPr>
            <a:r>
              <a:rPr lang="en-US" sz="5800" dirty="0">
                <a:solidFill>
                  <a:srgbClr val="B5A671"/>
                </a:solidFill>
              </a:rPr>
              <a:t>Department of Recreation, Park &amp; Tourism Administration</a:t>
            </a:r>
            <a:endParaRPr lang="en-US" sz="5800" b="1" dirty="0">
              <a:solidFill>
                <a:srgbClr val="B5A671"/>
              </a:solidFill>
            </a:endParaRPr>
          </a:p>
        </p:txBody>
      </p:sp>
      <p:pic>
        <p:nvPicPr>
          <p:cNvPr id="4" name="video for orientation summer 20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4882" y="2231923"/>
            <a:ext cx="6642235" cy="3736257"/>
          </a:xfrm>
          <a:prstGeom prst="rect">
            <a:avLst/>
          </a:prstGeom>
        </p:spPr>
      </p:pic>
    </p:spTree>
    <p:extLst>
      <p:ext uri="{BB962C8B-B14F-4D97-AF65-F5344CB8AC3E}">
        <p14:creationId xmlns:p14="http://schemas.microsoft.com/office/powerpoint/2010/main" val="282828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pPr>
              <a:defRPr/>
            </a:pPr>
            <a:r>
              <a:rPr lang="en-US" sz="5400" b="1" dirty="0"/>
              <a:t>BS in Recreation and Park Management: Program Requirements</a:t>
            </a:r>
          </a:p>
        </p:txBody>
      </p:sp>
      <p:sp>
        <p:nvSpPr>
          <p:cNvPr id="7" name="Content Placeholder 6">
            <a:extLst>
              <a:ext uri="{FF2B5EF4-FFF2-40B4-BE49-F238E27FC236}">
                <a16:creationId xmlns:a16="http://schemas.microsoft.com/office/drawing/2014/main" id="{82F51C62-CA08-164E-B266-AF13576305A3}"/>
              </a:ext>
            </a:extLst>
          </p:cNvPr>
          <p:cNvSpPr>
            <a:spLocks noGrp="1"/>
          </p:cNvSpPr>
          <p:nvPr>
            <p:ph idx="1"/>
          </p:nvPr>
        </p:nvSpPr>
        <p:spPr>
          <a:xfrm>
            <a:off x="609599" y="1987316"/>
            <a:ext cx="5694098" cy="3869199"/>
          </a:xfrm>
        </p:spPr>
        <p:txBody>
          <a:bodyPr/>
          <a:lstStyle/>
          <a:p>
            <a:r>
              <a:rPr lang="en-US" dirty="0"/>
              <a:t>(57 Units)</a:t>
            </a:r>
          </a:p>
          <a:p>
            <a:endParaRPr lang="en-US" sz="1500" dirty="0"/>
          </a:p>
          <a:p>
            <a:r>
              <a:rPr lang="en-US" dirty="0"/>
              <a:t>All courses counted towards the major MUST be completed with “C-” or Better</a:t>
            </a:r>
          </a:p>
          <a:p>
            <a:r>
              <a:rPr lang="en-US" dirty="0"/>
              <a:t>600 pre-internship hours</a:t>
            </a:r>
          </a:p>
          <a:p>
            <a:r>
              <a:rPr lang="en-US" dirty="0"/>
              <a:t>400 internship hours</a:t>
            </a:r>
          </a:p>
          <a:p>
            <a:endParaRPr lang="en-US" sz="1500" dirty="0"/>
          </a:p>
          <a:p>
            <a:endParaRPr lang="en-US" sz="15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8575" y="2092960"/>
            <a:ext cx="4215660" cy="4215660"/>
          </a:xfrm>
          <a:prstGeom prst="rect">
            <a:avLst/>
          </a:prstGeom>
        </p:spPr>
      </p:pic>
    </p:spTree>
    <p:extLst>
      <p:ext uri="{BB962C8B-B14F-4D97-AF65-F5344CB8AC3E}">
        <p14:creationId xmlns:p14="http://schemas.microsoft.com/office/powerpoint/2010/main" val="110613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pPr>
              <a:defRPr/>
            </a:pPr>
            <a:r>
              <a:rPr lang="en-US" sz="5400" b="1" dirty="0"/>
              <a:t>BS in Hospitality and Tourism Management: Program Requirements</a:t>
            </a:r>
          </a:p>
        </p:txBody>
      </p:sp>
      <p:sp>
        <p:nvSpPr>
          <p:cNvPr id="7" name="Content Placeholder 6">
            <a:extLst>
              <a:ext uri="{FF2B5EF4-FFF2-40B4-BE49-F238E27FC236}">
                <a16:creationId xmlns:a16="http://schemas.microsoft.com/office/drawing/2014/main" id="{82F51C62-CA08-164E-B266-AF13576305A3}"/>
              </a:ext>
            </a:extLst>
          </p:cNvPr>
          <p:cNvSpPr>
            <a:spLocks noGrp="1"/>
          </p:cNvSpPr>
          <p:nvPr>
            <p:ph idx="1"/>
          </p:nvPr>
        </p:nvSpPr>
        <p:spPr>
          <a:xfrm>
            <a:off x="609599" y="1987316"/>
            <a:ext cx="5694098" cy="3869199"/>
          </a:xfrm>
        </p:spPr>
        <p:txBody>
          <a:bodyPr/>
          <a:lstStyle/>
          <a:p>
            <a:r>
              <a:rPr lang="en-US" dirty="0"/>
              <a:t>(57 Units)</a:t>
            </a:r>
          </a:p>
          <a:p>
            <a:endParaRPr lang="en-US" sz="1500" dirty="0"/>
          </a:p>
          <a:p>
            <a:r>
              <a:rPr lang="en-US" dirty="0"/>
              <a:t>All courses counted towards the major MUST be completed with “C-” or Better</a:t>
            </a:r>
          </a:p>
          <a:p>
            <a:r>
              <a:rPr lang="en-US" dirty="0"/>
              <a:t>600 pre-internship hours</a:t>
            </a:r>
          </a:p>
          <a:p>
            <a:r>
              <a:rPr lang="en-US" dirty="0"/>
              <a:t>400 internship hours</a:t>
            </a:r>
          </a:p>
          <a:p>
            <a:endParaRPr lang="en-US" sz="1500" dirty="0"/>
          </a:p>
          <a:p>
            <a:endParaRPr lang="en-US" sz="15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4480" y="2153920"/>
            <a:ext cx="5130434" cy="3847826"/>
          </a:xfrm>
          <a:prstGeom prst="rect">
            <a:avLst/>
          </a:prstGeom>
        </p:spPr>
      </p:pic>
    </p:spTree>
    <p:extLst>
      <p:ext uri="{BB962C8B-B14F-4D97-AF65-F5344CB8AC3E}">
        <p14:creationId xmlns:p14="http://schemas.microsoft.com/office/powerpoint/2010/main" val="2989385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pPr>
              <a:defRPr/>
            </a:pPr>
            <a:r>
              <a:rPr lang="en-US" sz="5400" b="1" dirty="0"/>
              <a:t>BS in Recreational Therapy: Program Requirements</a:t>
            </a:r>
          </a:p>
        </p:txBody>
      </p:sp>
      <p:sp>
        <p:nvSpPr>
          <p:cNvPr id="7" name="Content Placeholder 6">
            <a:extLst>
              <a:ext uri="{FF2B5EF4-FFF2-40B4-BE49-F238E27FC236}">
                <a16:creationId xmlns:a16="http://schemas.microsoft.com/office/drawing/2014/main" id="{82F51C62-CA08-164E-B266-AF13576305A3}"/>
              </a:ext>
            </a:extLst>
          </p:cNvPr>
          <p:cNvSpPr>
            <a:spLocks noGrp="1"/>
          </p:cNvSpPr>
          <p:nvPr>
            <p:ph idx="1"/>
          </p:nvPr>
        </p:nvSpPr>
        <p:spPr>
          <a:xfrm>
            <a:off x="609599" y="1987316"/>
            <a:ext cx="5694098" cy="3869199"/>
          </a:xfrm>
        </p:spPr>
        <p:txBody>
          <a:bodyPr/>
          <a:lstStyle/>
          <a:p>
            <a:r>
              <a:rPr lang="en-US" dirty="0"/>
              <a:t>(70 Units)</a:t>
            </a:r>
          </a:p>
          <a:p>
            <a:endParaRPr lang="en-US" sz="1500" dirty="0"/>
          </a:p>
          <a:p>
            <a:r>
              <a:rPr lang="en-US" dirty="0"/>
              <a:t>All courses counted towards the major MUST be completed with “C-” or Better</a:t>
            </a:r>
          </a:p>
          <a:p>
            <a:r>
              <a:rPr lang="en-US" dirty="0"/>
              <a:t>600 pre-internship hours</a:t>
            </a:r>
          </a:p>
          <a:p>
            <a:r>
              <a:rPr lang="en-US" dirty="0"/>
              <a:t>560 internship hours</a:t>
            </a:r>
          </a:p>
          <a:p>
            <a:endParaRPr lang="en-US" sz="1500" dirty="0"/>
          </a:p>
          <a:p>
            <a:endParaRPr lang="en-US" sz="15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0720" y="1839887"/>
            <a:ext cx="3918252" cy="2203793"/>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0721" y="4307840"/>
            <a:ext cx="3918252" cy="2470784"/>
          </a:xfrm>
          <a:prstGeom prst="rect">
            <a:avLst/>
          </a:prstGeom>
        </p:spPr>
      </p:pic>
    </p:spTree>
    <p:extLst>
      <p:ext uri="{BB962C8B-B14F-4D97-AF65-F5344CB8AC3E}">
        <p14:creationId xmlns:p14="http://schemas.microsoft.com/office/powerpoint/2010/main" val="3982469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fontScale="90000"/>
          </a:bodyPr>
          <a:lstStyle/>
          <a:p>
            <a:pPr algn="ctr">
              <a:defRPr/>
            </a:pPr>
            <a:r>
              <a:rPr lang="en-US" sz="5800" dirty="0"/>
              <a:t>BS in Recreation and Park Management: Core Faculty</a:t>
            </a:r>
            <a:endParaRPr lang="en-US" sz="4000" b="1" dirty="0"/>
          </a:p>
        </p:txBody>
      </p:sp>
      <p:sp>
        <p:nvSpPr>
          <p:cNvPr id="16" name="Rectangle 15">
            <a:extLst>
              <a:ext uri="{FF2B5EF4-FFF2-40B4-BE49-F238E27FC236}">
                <a16:creationId xmlns:a16="http://schemas.microsoft.com/office/drawing/2014/main" id="{086E3E63-5B05-BE44-98D6-1744C7068BEC}"/>
              </a:ext>
            </a:extLst>
          </p:cNvPr>
          <p:cNvSpPr/>
          <p:nvPr/>
        </p:nvSpPr>
        <p:spPr>
          <a:xfrm>
            <a:off x="1524703" y="6324807"/>
            <a:ext cx="2378739" cy="369332"/>
          </a:xfrm>
          <a:prstGeom prst="rect">
            <a:avLst/>
          </a:prstGeom>
          <a:solidFill>
            <a:srgbClr val="DAD3B7"/>
          </a:solidFill>
        </p:spPr>
        <p:txBody>
          <a:bodyPr wrap="square">
            <a:spAutoFit/>
          </a:bodyPr>
          <a:lstStyle/>
          <a:p>
            <a:endParaRPr lang="en-US"/>
          </a:p>
        </p:txBody>
      </p:sp>
      <p:sp>
        <p:nvSpPr>
          <p:cNvPr id="19" name="Rounded Rectangle 18">
            <a:extLst>
              <a:ext uri="{FF2B5EF4-FFF2-40B4-BE49-F238E27FC236}">
                <a16:creationId xmlns:a16="http://schemas.microsoft.com/office/drawing/2014/main" id="{8837C30E-5897-074D-9985-99E05A9B4EB3}"/>
              </a:ext>
            </a:extLst>
          </p:cNvPr>
          <p:cNvSpPr/>
          <p:nvPr/>
        </p:nvSpPr>
        <p:spPr>
          <a:xfrm>
            <a:off x="9148753" y="2003818"/>
            <a:ext cx="2834640" cy="337795"/>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David Rolloff</a:t>
            </a:r>
          </a:p>
        </p:txBody>
      </p:sp>
      <p:sp>
        <p:nvSpPr>
          <p:cNvPr id="23" name="Rounded Rectangle 22">
            <a:extLst>
              <a:ext uri="{FF2B5EF4-FFF2-40B4-BE49-F238E27FC236}">
                <a16:creationId xmlns:a16="http://schemas.microsoft.com/office/drawing/2014/main" id="{76DE1018-C199-4B46-85CD-E754FBB32C2B}"/>
              </a:ext>
            </a:extLst>
          </p:cNvPr>
          <p:cNvSpPr/>
          <p:nvPr/>
        </p:nvSpPr>
        <p:spPr>
          <a:xfrm>
            <a:off x="6142300" y="2003817"/>
            <a:ext cx="2834640" cy="337796"/>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Beth Erickson</a:t>
            </a:r>
          </a:p>
        </p:txBody>
      </p:sp>
      <p:sp>
        <p:nvSpPr>
          <p:cNvPr id="24" name="Rounded Rectangle 23">
            <a:extLst>
              <a:ext uri="{FF2B5EF4-FFF2-40B4-BE49-F238E27FC236}">
                <a16:creationId xmlns:a16="http://schemas.microsoft.com/office/drawing/2014/main" id="{FAA464AF-0E4D-5E49-B0D1-BBA4FEA83245}"/>
              </a:ext>
            </a:extLst>
          </p:cNvPr>
          <p:cNvSpPr/>
          <p:nvPr/>
        </p:nvSpPr>
        <p:spPr>
          <a:xfrm>
            <a:off x="3155726" y="2003817"/>
            <a:ext cx="2834640" cy="337795"/>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Lisa Easterla</a:t>
            </a:r>
          </a:p>
        </p:txBody>
      </p:sp>
      <p:sp>
        <p:nvSpPr>
          <p:cNvPr id="27" name="Rounded Rectangle 26">
            <a:extLst>
              <a:ext uri="{FF2B5EF4-FFF2-40B4-BE49-F238E27FC236}">
                <a16:creationId xmlns:a16="http://schemas.microsoft.com/office/drawing/2014/main" id="{891CEFD9-C71B-FB4B-9DB2-CF21E1E083ED}"/>
              </a:ext>
            </a:extLst>
          </p:cNvPr>
          <p:cNvSpPr/>
          <p:nvPr/>
        </p:nvSpPr>
        <p:spPr>
          <a:xfrm>
            <a:off x="160113" y="2004914"/>
            <a:ext cx="2834640" cy="337795"/>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Mary Breunig</a:t>
            </a:r>
          </a:p>
        </p:txBody>
      </p:sp>
      <p:sp>
        <p:nvSpPr>
          <p:cNvPr id="39" name="Rectangle 38">
            <a:extLst>
              <a:ext uri="{FF2B5EF4-FFF2-40B4-BE49-F238E27FC236}">
                <a16:creationId xmlns:a16="http://schemas.microsoft.com/office/drawing/2014/main" id="{284CB36C-84C3-0D49-A293-7B9B4184E19D}"/>
              </a:ext>
            </a:extLst>
          </p:cNvPr>
          <p:cNvSpPr/>
          <p:nvPr/>
        </p:nvSpPr>
        <p:spPr>
          <a:xfrm>
            <a:off x="10635066" y="2433634"/>
            <a:ext cx="1627771" cy="2092881"/>
          </a:xfrm>
          <a:prstGeom prst="rect">
            <a:avLst/>
          </a:prstGeom>
        </p:spPr>
        <p:txBody>
          <a:bodyPr wrap="square">
            <a:spAutoFit/>
          </a:bodyPr>
          <a:lstStyle/>
          <a:p>
            <a:r>
              <a:rPr lang="en-US" sz="1400" b="1" dirty="0"/>
              <a:t>Advising Areas: </a:t>
            </a:r>
            <a:r>
              <a:rPr lang="en-US" sz="1400" dirty="0"/>
              <a:t>Outdoor Recreation</a:t>
            </a:r>
          </a:p>
          <a:p>
            <a:endParaRPr lang="en-US" sz="1400" dirty="0"/>
          </a:p>
          <a:p>
            <a:r>
              <a:rPr lang="en-US" sz="1400" b="1" dirty="0"/>
              <a:t>Interests:</a:t>
            </a:r>
          </a:p>
          <a:p>
            <a:r>
              <a:rPr lang="en-US" sz="1400" dirty="0"/>
              <a:t>Outdoor Interpretation, Resource Management</a:t>
            </a:r>
          </a:p>
          <a:p>
            <a:endParaRPr lang="en-US" dirty="0"/>
          </a:p>
        </p:txBody>
      </p:sp>
      <p:sp>
        <p:nvSpPr>
          <p:cNvPr id="40" name="Rectangle 39">
            <a:extLst>
              <a:ext uri="{FF2B5EF4-FFF2-40B4-BE49-F238E27FC236}">
                <a16:creationId xmlns:a16="http://schemas.microsoft.com/office/drawing/2014/main" id="{8BB75258-DC52-B348-889C-4CCABC4ABD68}"/>
              </a:ext>
            </a:extLst>
          </p:cNvPr>
          <p:cNvSpPr/>
          <p:nvPr/>
        </p:nvSpPr>
        <p:spPr>
          <a:xfrm>
            <a:off x="7764774" y="2417895"/>
            <a:ext cx="1533059" cy="2031325"/>
          </a:xfrm>
          <a:prstGeom prst="rect">
            <a:avLst/>
          </a:prstGeom>
        </p:spPr>
        <p:txBody>
          <a:bodyPr wrap="square">
            <a:spAutoFit/>
          </a:bodyPr>
          <a:lstStyle/>
          <a:p>
            <a:r>
              <a:rPr lang="en-US" sz="1400" b="1" dirty="0"/>
              <a:t>Advising Areas: </a:t>
            </a:r>
          </a:p>
          <a:p>
            <a:r>
              <a:rPr lang="en-US" sz="1400" dirty="0"/>
              <a:t>Community Recreation</a:t>
            </a:r>
          </a:p>
          <a:p>
            <a:endParaRPr lang="en-US" sz="1400" b="1" dirty="0"/>
          </a:p>
          <a:p>
            <a:r>
              <a:rPr lang="en-US" sz="1400" b="1" dirty="0"/>
              <a:t>Interests: </a:t>
            </a:r>
            <a:r>
              <a:rPr lang="en-US" sz="1400" dirty="0"/>
              <a:t>Community Recreation Management, Event Planning</a:t>
            </a:r>
          </a:p>
        </p:txBody>
      </p:sp>
      <p:sp>
        <p:nvSpPr>
          <p:cNvPr id="41" name="Rectangle 40">
            <a:extLst>
              <a:ext uri="{FF2B5EF4-FFF2-40B4-BE49-F238E27FC236}">
                <a16:creationId xmlns:a16="http://schemas.microsoft.com/office/drawing/2014/main" id="{4E5EBEA4-ACAF-0747-99FF-4A6B5B100E48}"/>
              </a:ext>
            </a:extLst>
          </p:cNvPr>
          <p:cNvSpPr/>
          <p:nvPr/>
        </p:nvSpPr>
        <p:spPr>
          <a:xfrm>
            <a:off x="4485623" y="2433634"/>
            <a:ext cx="1910138" cy="1877437"/>
          </a:xfrm>
          <a:prstGeom prst="rect">
            <a:avLst/>
          </a:prstGeom>
        </p:spPr>
        <p:txBody>
          <a:bodyPr wrap="square">
            <a:spAutoFit/>
          </a:bodyPr>
          <a:lstStyle/>
          <a:p>
            <a:r>
              <a:rPr lang="en-US" sz="1400" b="1" dirty="0"/>
              <a:t>Advising Areas: </a:t>
            </a:r>
          </a:p>
          <a:p>
            <a:r>
              <a:rPr lang="en-US" sz="1400" dirty="0"/>
              <a:t>Community Recreation, Graduate Coordinator</a:t>
            </a:r>
          </a:p>
          <a:p>
            <a:endParaRPr lang="en-US" sz="1400" b="1" dirty="0"/>
          </a:p>
          <a:p>
            <a:r>
              <a:rPr lang="en-US" sz="1400" b="1" dirty="0"/>
              <a:t>Interests: </a:t>
            </a:r>
          </a:p>
          <a:p>
            <a:r>
              <a:rPr lang="en-US" sz="1400" dirty="0"/>
              <a:t>Community Recreation Management</a:t>
            </a:r>
          </a:p>
          <a:p>
            <a:endParaRPr lang="en-US" dirty="0"/>
          </a:p>
        </p:txBody>
      </p:sp>
      <p:sp>
        <p:nvSpPr>
          <p:cNvPr id="42" name="Rectangle 41">
            <a:extLst>
              <a:ext uri="{FF2B5EF4-FFF2-40B4-BE49-F238E27FC236}">
                <a16:creationId xmlns:a16="http://schemas.microsoft.com/office/drawing/2014/main" id="{8D752DFB-F525-DC45-B054-A3774419FAEB}"/>
              </a:ext>
            </a:extLst>
          </p:cNvPr>
          <p:cNvSpPr/>
          <p:nvPr/>
        </p:nvSpPr>
        <p:spPr>
          <a:xfrm>
            <a:off x="1520618" y="2417710"/>
            <a:ext cx="1627771" cy="2308324"/>
          </a:xfrm>
          <a:prstGeom prst="rect">
            <a:avLst/>
          </a:prstGeom>
        </p:spPr>
        <p:txBody>
          <a:bodyPr wrap="square">
            <a:spAutoFit/>
          </a:bodyPr>
          <a:lstStyle/>
          <a:p>
            <a:r>
              <a:rPr lang="en-US" sz="1400" b="1" dirty="0"/>
              <a:t>Advising Areas: </a:t>
            </a:r>
          </a:p>
          <a:p>
            <a:r>
              <a:rPr lang="en-US" sz="1400" dirty="0"/>
              <a:t>Experiential Education,</a:t>
            </a:r>
          </a:p>
          <a:p>
            <a:r>
              <a:rPr lang="en-US" sz="1400" dirty="0"/>
              <a:t>Outdoor Recreation</a:t>
            </a:r>
          </a:p>
          <a:p>
            <a:endParaRPr lang="en-US" sz="1400" b="1" dirty="0"/>
          </a:p>
          <a:p>
            <a:r>
              <a:rPr lang="en-US" sz="1400" b="1" dirty="0"/>
              <a:t>Interests: </a:t>
            </a:r>
          </a:p>
          <a:p>
            <a:r>
              <a:rPr lang="en-US" sz="1400" dirty="0"/>
              <a:t>Social Justice,</a:t>
            </a:r>
          </a:p>
          <a:p>
            <a:r>
              <a:rPr lang="en-US" sz="1400" dirty="0"/>
              <a:t>Experiential Education</a:t>
            </a:r>
          </a:p>
          <a:p>
            <a:endParaRPr lang="en-US" dirty="0"/>
          </a:p>
        </p:txBody>
      </p:sp>
      <p:sp>
        <p:nvSpPr>
          <p:cNvPr id="43" name="Rectangle 42">
            <a:extLst>
              <a:ext uri="{FF2B5EF4-FFF2-40B4-BE49-F238E27FC236}">
                <a16:creationId xmlns:a16="http://schemas.microsoft.com/office/drawing/2014/main" id="{0F12A9E5-8AFF-DE47-9822-2DDA790CE982}"/>
              </a:ext>
            </a:extLst>
          </p:cNvPr>
          <p:cNvSpPr/>
          <p:nvPr/>
        </p:nvSpPr>
        <p:spPr>
          <a:xfrm>
            <a:off x="10673348" y="4951462"/>
            <a:ext cx="1627771" cy="584775"/>
          </a:xfrm>
          <a:prstGeom prst="rect">
            <a:avLst/>
          </a:prstGeom>
        </p:spPr>
        <p:txBody>
          <a:bodyPr wrap="square">
            <a:spAutoFit/>
          </a:bodyPr>
          <a:lstStyle/>
          <a:p>
            <a:endParaRPr lang="en-US" sz="1400" b="1" dirty="0"/>
          </a:p>
          <a:p>
            <a:endParaRPr lang="en-US" dirty="0"/>
          </a:p>
        </p:txBody>
      </p:sp>
      <p:sp>
        <p:nvSpPr>
          <p:cNvPr id="3" name="Content Placeholder 2"/>
          <p:cNvSpPr>
            <a:spLocks noGrp="1"/>
          </p:cNvSpPr>
          <p:nvPr>
            <p:ph idx="1"/>
          </p:nvPr>
        </p:nvSpPr>
        <p:spPr>
          <a:xfrm>
            <a:off x="8976940" y="5726476"/>
            <a:ext cx="2605460" cy="130039"/>
          </a:xfrm>
        </p:spPr>
        <p:txBody>
          <a:bodyPr>
            <a:normAutofit fontScale="25000" lnSpcReduction="20000"/>
          </a:bodyPr>
          <a:lstStyle/>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604" y="2441829"/>
            <a:ext cx="1426794" cy="1997505"/>
          </a:xfrm>
          <a:prstGeom prst="rect">
            <a:avLst/>
          </a:prstGeom>
        </p:spPr>
      </p:pic>
      <p:pic>
        <p:nvPicPr>
          <p:cNvPr id="5" name="Picture 4"/>
          <p:cNvPicPr>
            <a:picLocks noChangeAspect="1"/>
          </p:cNvPicPr>
          <p:nvPr/>
        </p:nvPicPr>
        <p:blipFill>
          <a:blip r:embed="rId4"/>
          <a:stretch>
            <a:fillRect/>
          </a:stretch>
        </p:blipFill>
        <p:spPr>
          <a:xfrm>
            <a:off x="3067370" y="2441829"/>
            <a:ext cx="1387102" cy="1927431"/>
          </a:xfrm>
          <a:prstGeom prst="rect">
            <a:avLst/>
          </a:prstGeom>
        </p:spPr>
      </p:pic>
      <p:pic>
        <p:nvPicPr>
          <p:cNvPr id="6" name="Picture 5"/>
          <p:cNvPicPr>
            <a:picLocks noChangeAspect="1"/>
          </p:cNvPicPr>
          <p:nvPr/>
        </p:nvPicPr>
        <p:blipFill>
          <a:blip r:embed="rId5"/>
          <a:stretch>
            <a:fillRect/>
          </a:stretch>
        </p:blipFill>
        <p:spPr>
          <a:xfrm>
            <a:off x="6296578" y="2460424"/>
            <a:ext cx="1409735" cy="1921963"/>
          </a:xfrm>
          <a:prstGeom prst="rect">
            <a:avLst/>
          </a:prstGeom>
        </p:spPr>
      </p:pic>
      <p:pic>
        <p:nvPicPr>
          <p:cNvPr id="7" name="Picture 6"/>
          <p:cNvPicPr>
            <a:picLocks noChangeAspect="1"/>
          </p:cNvPicPr>
          <p:nvPr/>
        </p:nvPicPr>
        <p:blipFill>
          <a:blip r:embed="rId6"/>
          <a:stretch>
            <a:fillRect/>
          </a:stretch>
        </p:blipFill>
        <p:spPr>
          <a:xfrm>
            <a:off x="9211684" y="2460424"/>
            <a:ext cx="1423382" cy="1908836"/>
          </a:xfrm>
          <a:prstGeom prst="rect">
            <a:avLst/>
          </a:prstGeom>
        </p:spPr>
      </p:pic>
    </p:spTree>
    <p:extLst>
      <p:ext uri="{BB962C8B-B14F-4D97-AF65-F5344CB8AC3E}">
        <p14:creationId xmlns:p14="http://schemas.microsoft.com/office/powerpoint/2010/main" val="114723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fontScale="90000"/>
          </a:bodyPr>
          <a:lstStyle/>
          <a:p>
            <a:pPr algn="ctr">
              <a:defRPr/>
            </a:pPr>
            <a:r>
              <a:rPr lang="en-US" sz="5800" dirty="0"/>
              <a:t>BS in Hospitality and Tourism Management: Core Faculty</a:t>
            </a:r>
            <a:endParaRPr lang="en-US" sz="4000" b="1" dirty="0"/>
          </a:p>
        </p:txBody>
      </p:sp>
      <p:sp>
        <p:nvSpPr>
          <p:cNvPr id="16" name="Rectangle 15">
            <a:extLst>
              <a:ext uri="{FF2B5EF4-FFF2-40B4-BE49-F238E27FC236}">
                <a16:creationId xmlns:a16="http://schemas.microsoft.com/office/drawing/2014/main" id="{086E3E63-5B05-BE44-98D6-1744C7068BEC}"/>
              </a:ext>
            </a:extLst>
          </p:cNvPr>
          <p:cNvSpPr/>
          <p:nvPr/>
        </p:nvSpPr>
        <p:spPr>
          <a:xfrm>
            <a:off x="1524703" y="6324807"/>
            <a:ext cx="2378739" cy="369332"/>
          </a:xfrm>
          <a:prstGeom prst="rect">
            <a:avLst/>
          </a:prstGeom>
          <a:solidFill>
            <a:srgbClr val="DAD3B7"/>
          </a:solidFill>
        </p:spPr>
        <p:txBody>
          <a:bodyPr wrap="square">
            <a:spAutoFit/>
          </a:bodyPr>
          <a:lstStyle/>
          <a:p>
            <a:endParaRPr lang="en-US"/>
          </a:p>
        </p:txBody>
      </p:sp>
      <p:sp>
        <p:nvSpPr>
          <p:cNvPr id="23" name="Rounded Rectangle 22">
            <a:extLst>
              <a:ext uri="{FF2B5EF4-FFF2-40B4-BE49-F238E27FC236}">
                <a16:creationId xmlns:a16="http://schemas.microsoft.com/office/drawing/2014/main" id="{76DE1018-C199-4B46-85CD-E754FBB32C2B}"/>
              </a:ext>
            </a:extLst>
          </p:cNvPr>
          <p:cNvSpPr/>
          <p:nvPr/>
        </p:nvSpPr>
        <p:spPr>
          <a:xfrm>
            <a:off x="8392341" y="1995089"/>
            <a:ext cx="2834640" cy="337796"/>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Abhijeet Shirsat</a:t>
            </a:r>
          </a:p>
        </p:txBody>
      </p:sp>
      <p:sp>
        <p:nvSpPr>
          <p:cNvPr id="24" name="Rounded Rectangle 23">
            <a:extLst>
              <a:ext uri="{FF2B5EF4-FFF2-40B4-BE49-F238E27FC236}">
                <a16:creationId xmlns:a16="http://schemas.microsoft.com/office/drawing/2014/main" id="{FAA464AF-0E4D-5E49-B0D1-BBA4FEA83245}"/>
              </a:ext>
            </a:extLst>
          </p:cNvPr>
          <p:cNvSpPr/>
          <p:nvPr/>
        </p:nvSpPr>
        <p:spPr>
          <a:xfrm>
            <a:off x="4088436" y="1995089"/>
            <a:ext cx="2834640" cy="337795"/>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Tony Sheppard</a:t>
            </a:r>
          </a:p>
        </p:txBody>
      </p:sp>
      <p:sp>
        <p:nvSpPr>
          <p:cNvPr id="27" name="Rounded Rectangle 26">
            <a:extLst>
              <a:ext uri="{FF2B5EF4-FFF2-40B4-BE49-F238E27FC236}">
                <a16:creationId xmlns:a16="http://schemas.microsoft.com/office/drawing/2014/main" id="{891CEFD9-C71B-FB4B-9DB2-CF21E1E083ED}"/>
              </a:ext>
            </a:extLst>
          </p:cNvPr>
          <p:cNvSpPr/>
          <p:nvPr/>
        </p:nvSpPr>
        <p:spPr>
          <a:xfrm>
            <a:off x="160113" y="2004914"/>
            <a:ext cx="2834640" cy="337795"/>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Christine Hur</a:t>
            </a:r>
          </a:p>
        </p:txBody>
      </p:sp>
      <p:sp>
        <p:nvSpPr>
          <p:cNvPr id="40" name="Rectangle 39">
            <a:extLst>
              <a:ext uri="{FF2B5EF4-FFF2-40B4-BE49-F238E27FC236}">
                <a16:creationId xmlns:a16="http://schemas.microsoft.com/office/drawing/2014/main" id="{8BB75258-DC52-B348-889C-4CCABC4ABD68}"/>
              </a:ext>
            </a:extLst>
          </p:cNvPr>
          <p:cNvSpPr/>
          <p:nvPr/>
        </p:nvSpPr>
        <p:spPr>
          <a:xfrm>
            <a:off x="9909187" y="2460424"/>
            <a:ext cx="1793078" cy="1815882"/>
          </a:xfrm>
          <a:prstGeom prst="rect">
            <a:avLst/>
          </a:prstGeom>
        </p:spPr>
        <p:txBody>
          <a:bodyPr wrap="square">
            <a:spAutoFit/>
          </a:bodyPr>
          <a:lstStyle/>
          <a:p>
            <a:r>
              <a:rPr lang="en-US" sz="1400" b="1" dirty="0"/>
              <a:t>Advising Areas: </a:t>
            </a:r>
          </a:p>
          <a:p>
            <a:r>
              <a:rPr lang="en-US" sz="1400" dirty="0"/>
              <a:t>Hospitality and Tourism Management</a:t>
            </a:r>
          </a:p>
          <a:p>
            <a:endParaRPr lang="en-US" sz="1400" b="1" dirty="0"/>
          </a:p>
          <a:p>
            <a:r>
              <a:rPr lang="en-US" sz="1400" b="1" dirty="0"/>
              <a:t>Interests: </a:t>
            </a:r>
          </a:p>
          <a:p>
            <a:r>
              <a:rPr lang="en-US" sz="1400" dirty="0"/>
              <a:t>Hospitality and Tourism, Lodging, Gastronomy</a:t>
            </a:r>
          </a:p>
        </p:txBody>
      </p:sp>
      <p:sp>
        <p:nvSpPr>
          <p:cNvPr id="41" name="Rectangle 40">
            <a:extLst>
              <a:ext uri="{FF2B5EF4-FFF2-40B4-BE49-F238E27FC236}">
                <a16:creationId xmlns:a16="http://schemas.microsoft.com/office/drawing/2014/main" id="{4E5EBEA4-ACAF-0747-99FF-4A6B5B100E48}"/>
              </a:ext>
            </a:extLst>
          </p:cNvPr>
          <p:cNvSpPr/>
          <p:nvPr/>
        </p:nvSpPr>
        <p:spPr>
          <a:xfrm>
            <a:off x="5618781" y="2411526"/>
            <a:ext cx="1627771" cy="2092881"/>
          </a:xfrm>
          <a:prstGeom prst="rect">
            <a:avLst/>
          </a:prstGeom>
        </p:spPr>
        <p:txBody>
          <a:bodyPr wrap="square">
            <a:spAutoFit/>
          </a:bodyPr>
          <a:lstStyle/>
          <a:p>
            <a:r>
              <a:rPr lang="en-US" sz="1400" b="1" dirty="0"/>
              <a:t>Advising Areas: </a:t>
            </a:r>
          </a:p>
          <a:p>
            <a:r>
              <a:rPr lang="en-US" sz="1400" dirty="0"/>
              <a:t>Hospitality and Tourism</a:t>
            </a:r>
          </a:p>
          <a:p>
            <a:endParaRPr lang="en-US" sz="1400" b="1" dirty="0"/>
          </a:p>
          <a:p>
            <a:r>
              <a:rPr lang="en-US" sz="1400" b="1" dirty="0"/>
              <a:t>Interests: </a:t>
            </a:r>
          </a:p>
          <a:p>
            <a:r>
              <a:rPr lang="en-US" sz="1400" dirty="0"/>
              <a:t>Hospitality Tourism and Event Management</a:t>
            </a:r>
          </a:p>
          <a:p>
            <a:endParaRPr lang="en-US" dirty="0"/>
          </a:p>
        </p:txBody>
      </p:sp>
      <p:sp>
        <p:nvSpPr>
          <p:cNvPr id="43" name="Rectangle 42">
            <a:extLst>
              <a:ext uri="{FF2B5EF4-FFF2-40B4-BE49-F238E27FC236}">
                <a16:creationId xmlns:a16="http://schemas.microsoft.com/office/drawing/2014/main" id="{0F12A9E5-8AFF-DE47-9822-2DDA790CE982}"/>
              </a:ext>
            </a:extLst>
          </p:cNvPr>
          <p:cNvSpPr/>
          <p:nvPr/>
        </p:nvSpPr>
        <p:spPr>
          <a:xfrm>
            <a:off x="10673348" y="4951462"/>
            <a:ext cx="1627771" cy="584775"/>
          </a:xfrm>
          <a:prstGeom prst="rect">
            <a:avLst/>
          </a:prstGeom>
        </p:spPr>
        <p:txBody>
          <a:bodyPr wrap="square">
            <a:spAutoFit/>
          </a:bodyPr>
          <a:lstStyle/>
          <a:p>
            <a:endParaRPr lang="en-US" sz="1400" b="1" dirty="0"/>
          </a:p>
          <a:p>
            <a:endParaRPr lang="en-US" dirty="0"/>
          </a:p>
        </p:txBody>
      </p:sp>
      <p:sp>
        <p:nvSpPr>
          <p:cNvPr id="3" name="Content Placeholder 2"/>
          <p:cNvSpPr>
            <a:spLocks noGrp="1"/>
          </p:cNvSpPr>
          <p:nvPr>
            <p:ph idx="1"/>
          </p:nvPr>
        </p:nvSpPr>
        <p:spPr>
          <a:xfrm>
            <a:off x="8976940" y="5726476"/>
            <a:ext cx="2605460" cy="130039"/>
          </a:xfrm>
        </p:spPr>
        <p:txBody>
          <a:bodyPr>
            <a:normAutofit fontScale="25000" lnSpcReduction="20000"/>
          </a:bodyPr>
          <a:lstStyle/>
          <a:p>
            <a:pPr marL="0" indent="0">
              <a:buNone/>
            </a:pPr>
            <a:endParaRPr lang="en-US" dirty="0"/>
          </a:p>
        </p:txBody>
      </p:sp>
      <p:sp>
        <p:nvSpPr>
          <p:cNvPr id="8" name="Rectangle 7"/>
          <p:cNvSpPr/>
          <p:nvPr/>
        </p:nvSpPr>
        <p:spPr>
          <a:xfrm>
            <a:off x="1702299" y="2460424"/>
            <a:ext cx="1770365" cy="1815882"/>
          </a:xfrm>
          <a:prstGeom prst="rect">
            <a:avLst/>
          </a:prstGeom>
        </p:spPr>
        <p:txBody>
          <a:bodyPr wrap="square">
            <a:spAutoFit/>
          </a:bodyPr>
          <a:lstStyle/>
          <a:p>
            <a:r>
              <a:rPr lang="en-US" sz="1400" b="1" dirty="0"/>
              <a:t>Advising Areas: </a:t>
            </a:r>
          </a:p>
          <a:p>
            <a:r>
              <a:rPr lang="en-US" sz="1400" dirty="0"/>
              <a:t>Hospitality and Tourism</a:t>
            </a:r>
          </a:p>
          <a:p>
            <a:endParaRPr lang="en-US" sz="1400" b="1" dirty="0"/>
          </a:p>
          <a:p>
            <a:r>
              <a:rPr lang="en-US" sz="1400" b="1" dirty="0"/>
              <a:t>Interests: </a:t>
            </a:r>
          </a:p>
          <a:p>
            <a:r>
              <a:rPr lang="en-US" sz="1400" dirty="0"/>
              <a:t>Hospitality, Event Management, Evaluation</a:t>
            </a:r>
          </a:p>
        </p:txBody>
      </p:sp>
      <p:pic>
        <p:nvPicPr>
          <p:cNvPr id="9" name="Picture 8"/>
          <p:cNvPicPr>
            <a:picLocks noChangeAspect="1"/>
          </p:cNvPicPr>
          <p:nvPr/>
        </p:nvPicPr>
        <p:blipFill>
          <a:blip r:embed="rId3"/>
          <a:stretch>
            <a:fillRect/>
          </a:stretch>
        </p:blipFill>
        <p:spPr>
          <a:xfrm>
            <a:off x="160113" y="2460424"/>
            <a:ext cx="1401626" cy="1707120"/>
          </a:xfrm>
          <a:prstGeom prst="rect">
            <a:avLst/>
          </a:prstGeom>
        </p:spPr>
      </p:pic>
      <p:pic>
        <p:nvPicPr>
          <p:cNvPr id="10" name="Picture 9"/>
          <p:cNvPicPr>
            <a:picLocks noChangeAspect="1"/>
          </p:cNvPicPr>
          <p:nvPr/>
        </p:nvPicPr>
        <p:blipFill>
          <a:blip r:embed="rId4"/>
          <a:stretch>
            <a:fillRect/>
          </a:stretch>
        </p:blipFill>
        <p:spPr>
          <a:xfrm>
            <a:off x="4088436" y="2512959"/>
            <a:ext cx="1390034" cy="1710811"/>
          </a:xfrm>
          <a:prstGeom prst="rect">
            <a:avLst/>
          </a:prstGeom>
        </p:spPr>
      </p:pic>
      <p:pic>
        <p:nvPicPr>
          <p:cNvPr id="11" name="Picture 10"/>
          <p:cNvPicPr>
            <a:picLocks noChangeAspect="1"/>
          </p:cNvPicPr>
          <p:nvPr/>
        </p:nvPicPr>
        <p:blipFill>
          <a:blip r:embed="rId5"/>
          <a:stretch>
            <a:fillRect/>
          </a:stretch>
        </p:blipFill>
        <p:spPr>
          <a:xfrm>
            <a:off x="8392341" y="2433634"/>
            <a:ext cx="1376535" cy="1694197"/>
          </a:xfrm>
          <a:prstGeom prst="rect">
            <a:avLst/>
          </a:prstGeom>
        </p:spPr>
      </p:pic>
    </p:spTree>
    <p:extLst>
      <p:ext uri="{BB962C8B-B14F-4D97-AF65-F5344CB8AC3E}">
        <p14:creationId xmlns:p14="http://schemas.microsoft.com/office/powerpoint/2010/main" val="2625511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fontScale="90000"/>
          </a:bodyPr>
          <a:lstStyle/>
          <a:p>
            <a:pPr algn="ctr">
              <a:defRPr/>
            </a:pPr>
            <a:r>
              <a:rPr lang="en-US" sz="5800" dirty="0"/>
              <a:t>BS in Recreational Therapy: Core Faculty</a:t>
            </a:r>
            <a:endParaRPr lang="en-US" sz="4000" b="1" dirty="0"/>
          </a:p>
        </p:txBody>
      </p:sp>
      <p:sp>
        <p:nvSpPr>
          <p:cNvPr id="16" name="Rectangle 15">
            <a:extLst>
              <a:ext uri="{FF2B5EF4-FFF2-40B4-BE49-F238E27FC236}">
                <a16:creationId xmlns:a16="http://schemas.microsoft.com/office/drawing/2014/main" id="{086E3E63-5B05-BE44-98D6-1744C7068BEC}"/>
              </a:ext>
            </a:extLst>
          </p:cNvPr>
          <p:cNvSpPr/>
          <p:nvPr/>
        </p:nvSpPr>
        <p:spPr>
          <a:xfrm>
            <a:off x="1524703" y="6324807"/>
            <a:ext cx="2378739" cy="369332"/>
          </a:xfrm>
          <a:prstGeom prst="rect">
            <a:avLst/>
          </a:prstGeom>
          <a:solidFill>
            <a:srgbClr val="DAD3B7"/>
          </a:solidFill>
        </p:spPr>
        <p:txBody>
          <a:bodyPr wrap="square">
            <a:spAutoFit/>
          </a:bodyPr>
          <a:lstStyle/>
          <a:p>
            <a:endParaRPr lang="en-US"/>
          </a:p>
        </p:txBody>
      </p:sp>
      <p:sp>
        <p:nvSpPr>
          <p:cNvPr id="24" name="Rounded Rectangle 23">
            <a:extLst>
              <a:ext uri="{FF2B5EF4-FFF2-40B4-BE49-F238E27FC236}">
                <a16:creationId xmlns:a16="http://schemas.microsoft.com/office/drawing/2014/main" id="{FAA464AF-0E4D-5E49-B0D1-BBA4FEA83245}"/>
              </a:ext>
            </a:extLst>
          </p:cNvPr>
          <p:cNvSpPr/>
          <p:nvPr/>
        </p:nvSpPr>
        <p:spPr>
          <a:xfrm>
            <a:off x="7941245" y="2004914"/>
            <a:ext cx="2834640" cy="337795"/>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Erik Luvaas</a:t>
            </a:r>
          </a:p>
        </p:txBody>
      </p:sp>
      <p:sp>
        <p:nvSpPr>
          <p:cNvPr id="27" name="Rounded Rectangle 26">
            <a:extLst>
              <a:ext uri="{FF2B5EF4-FFF2-40B4-BE49-F238E27FC236}">
                <a16:creationId xmlns:a16="http://schemas.microsoft.com/office/drawing/2014/main" id="{891CEFD9-C71B-FB4B-9DB2-CF21E1E083ED}"/>
              </a:ext>
            </a:extLst>
          </p:cNvPr>
          <p:cNvSpPr/>
          <p:nvPr/>
        </p:nvSpPr>
        <p:spPr>
          <a:xfrm>
            <a:off x="1702289" y="2016641"/>
            <a:ext cx="2834640" cy="337795"/>
          </a:xfrm>
          <a:prstGeom prst="roundRect">
            <a:avLst/>
          </a:prstGeom>
          <a:ln>
            <a:solidFill>
              <a:srgbClr val="3B714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Dr. Jamie Hoffman</a:t>
            </a:r>
          </a:p>
        </p:txBody>
      </p:sp>
      <p:sp>
        <p:nvSpPr>
          <p:cNvPr id="41" name="Rectangle 40">
            <a:extLst>
              <a:ext uri="{FF2B5EF4-FFF2-40B4-BE49-F238E27FC236}">
                <a16:creationId xmlns:a16="http://schemas.microsoft.com/office/drawing/2014/main" id="{4E5EBEA4-ACAF-0747-99FF-4A6B5B100E48}"/>
              </a:ext>
            </a:extLst>
          </p:cNvPr>
          <p:cNvSpPr/>
          <p:nvPr/>
        </p:nvSpPr>
        <p:spPr>
          <a:xfrm>
            <a:off x="9369815" y="2518731"/>
            <a:ext cx="1819709" cy="1877437"/>
          </a:xfrm>
          <a:prstGeom prst="rect">
            <a:avLst/>
          </a:prstGeom>
        </p:spPr>
        <p:txBody>
          <a:bodyPr wrap="square">
            <a:spAutoFit/>
          </a:bodyPr>
          <a:lstStyle/>
          <a:p>
            <a:r>
              <a:rPr lang="en-US" sz="1400" b="1" dirty="0"/>
              <a:t>Advising Areas: </a:t>
            </a:r>
          </a:p>
          <a:p>
            <a:r>
              <a:rPr lang="en-US" sz="1400" dirty="0"/>
              <a:t>Recreational Therapy</a:t>
            </a:r>
          </a:p>
          <a:p>
            <a:endParaRPr lang="en-US" sz="1400" b="1" dirty="0"/>
          </a:p>
          <a:p>
            <a:r>
              <a:rPr lang="en-US" sz="1400" b="1" dirty="0"/>
              <a:t>Interests: </a:t>
            </a:r>
          </a:p>
          <a:p>
            <a:r>
              <a:rPr lang="en-US" sz="1400" dirty="0"/>
              <a:t>Experiential Education, Nature Based Recreation</a:t>
            </a:r>
          </a:p>
          <a:p>
            <a:endParaRPr lang="en-US" dirty="0"/>
          </a:p>
        </p:txBody>
      </p:sp>
      <p:sp>
        <p:nvSpPr>
          <p:cNvPr id="43" name="Rectangle 42">
            <a:extLst>
              <a:ext uri="{FF2B5EF4-FFF2-40B4-BE49-F238E27FC236}">
                <a16:creationId xmlns:a16="http://schemas.microsoft.com/office/drawing/2014/main" id="{0F12A9E5-8AFF-DE47-9822-2DDA790CE982}"/>
              </a:ext>
            </a:extLst>
          </p:cNvPr>
          <p:cNvSpPr/>
          <p:nvPr/>
        </p:nvSpPr>
        <p:spPr>
          <a:xfrm>
            <a:off x="10673348" y="4951462"/>
            <a:ext cx="1627771" cy="584775"/>
          </a:xfrm>
          <a:prstGeom prst="rect">
            <a:avLst/>
          </a:prstGeom>
        </p:spPr>
        <p:txBody>
          <a:bodyPr wrap="square">
            <a:spAutoFit/>
          </a:bodyPr>
          <a:lstStyle/>
          <a:p>
            <a:endParaRPr lang="en-US" sz="1400" b="1" dirty="0"/>
          </a:p>
          <a:p>
            <a:endParaRPr lang="en-US" dirty="0"/>
          </a:p>
        </p:txBody>
      </p:sp>
      <p:sp>
        <p:nvSpPr>
          <p:cNvPr id="3" name="Content Placeholder 2"/>
          <p:cNvSpPr>
            <a:spLocks noGrp="1"/>
          </p:cNvSpPr>
          <p:nvPr>
            <p:ph idx="1"/>
          </p:nvPr>
        </p:nvSpPr>
        <p:spPr>
          <a:xfrm>
            <a:off x="8976940" y="5726476"/>
            <a:ext cx="2605460" cy="130039"/>
          </a:xfrm>
        </p:spPr>
        <p:txBody>
          <a:bodyPr>
            <a:normAutofit fontScale="25000" lnSpcReduction="20000"/>
          </a:bodyPr>
          <a:lstStyle/>
          <a:p>
            <a:pPr marL="0" indent="0">
              <a:buNone/>
            </a:pPr>
            <a:endParaRPr lang="en-US" dirty="0"/>
          </a:p>
        </p:txBody>
      </p:sp>
      <p:sp>
        <p:nvSpPr>
          <p:cNvPr id="8" name="Rectangle 7"/>
          <p:cNvSpPr/>
          <p:nvPr/>
        </p:nvSpPr>
        <p:spPr>
          <a:xfrm>
            <a:off x="3273721" y="2516993"/>
            <a:ext cx="1708720" cy="2031325"/>
          </a:xfrm>
          <a:prstGeom prst="rect">
            <a:avLst/>
          </a:prstGeom>
        </p:spPr>
        <p:txBody>
          <a:bodyPr wrap="square">
            <a:spAutoFit/>
          </a:bodyPr>
          <a:lstStyle/>
          <a:p>
            <a:r>
              <a:rPr lang="en-US" sz="1400" b="1" dirty="0"/>
              <a:t>Advising Areas: </a:t>
            </a:r>
          </a:p>
          <a:p>
            <a:r>
              <a:rPr lang="en-US" sz="1400" dirty="0"/>
              <a:t>Department Chair,</a:t>
            </a:r>
          </a:p>
          <a:p>
            <a:r>
              <a:rPr lang="en-US" sz="1400" dirty="0"/>
              <a:t>Recreational Therapy Coordinator</a:t>
            </a:r>
          </a:p>
          <a:p>
            <a:endParaRPr lang="en-US" sz="1400" b="1" dirty="0"/>
          </a:p>
          <a:p>
            <a:r>
              <a:rPr lang="en-US" sz="1400" b="1" dirty="0"/>
              <a:t>Interests: </a:t>
            </a:r>
          </a:p>
          <a:p>
            <a:r>
              <a:rPr lang="en-US" sz="1400" dirty="0"/>
              <a:t>Adaptive Sports, Outdoor Recreation, Veterans</a:t>
            </a:r>
          </a:p>
        </p:txBody>
      </p:sp>
      <p:pic>
        <p:nvPicPr>
          <p:cNvPr id="4" name="Picture 3"/>
          <p:cNvPicPr>
            <a:picLocks noChangeAspect="1"/>
          </p:cNvPicPr>
          <p:nvPr/>
        </p:nvPicPr>
        <p:blipFill>
          <a:blip r:embed="rId3"/>
          <a:stretch>
            <a:fillRect/>
          </a:stretch>
        </p:blipFill>
        <p:spPr>
          <a:xfrm>
            <a:off x="7941245" y="2518731"/>
            <a:ext cx="1307393" cy="1609099"/>
          </a:xfrm>
          <a:prstGeom prst="rect">
            <a:avLst/>
          </a:prstGeom>
        </p:spPr>
      </p:pic>
      <p:pic>
        <p:nvPicPr>
          <p:cNvPr id="5" name="Picture 4"/>
          <p:cNvPicPr>
            <a:picLocks noChangeAspect="1"/>
          </p:cNvPicPr>
          <p:nvPr/>
        </p:nvPicPr>
        <p:blipFill>
          <a:blip r:embed="rId4"/>
          <a:stretch>
            <a:fillRect/>
          </a:stretch>
        </p:blipFill>
        <p:spPr>
          <a:xfrm>
            <a:off x="1702289" y="2529300"/>
            <a:ext cx="1298806" cy="1598530"/>
          </a:xfrm>
          <a:prstGeom prst="rect">
            <a:avLst/>
          </a:prstGeom>
        </p:spPr>
      </p:pic>
    </p:spTree>
    <p:extLst>
      <p:ext uri="{BB962C8B-B14F-4D97-AF65-F5344CB8AC3E}">
        <p14:creationId xmlns:p14="http://schemas.microsoft.com/office/powerpoint/2010/main" val="406274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p>
            <a:r>
              <a:rPr lang="en-US" sz="4800" dirty="0"/>
              <a:t>BS in RPTA: Careers</a:t>
            </a:r>
          </a:p>
        </p:txBody>
      </p:sp>
      <p:sp>
        <p:nvSpPr>
          <p:cNvPr id="5" name="Content Placeholder 2">
            <a:extLst>
              <a:ext uri="{FF2B5EF4-FFF2-40B4-BE49-F238E27FC236}">
                <a16:creationId xmlns:a16="http://schemas.microsoft.com/office/drawing/2014/main" id="{458F446B-5C9D-6545-9C5D-CADF334D48DF}"/>
              </a:ext>
            </a:extLst>
          </p:cNvPr>
          <p:cNvSpPr>
            <a:spLocks noGrp="1"/>
          </p:cNvSpPr>
          <p:nvPr>
            <p:ph idx="1"/>
          </p:nvPr>
        </p:nvSpPr>
        <p:spPr>
          <a:xfrm>
            <a:off x="1050030" y="1966054"/>
            <a:ext cx="10086853" cy="3976940"/>
          </a:xfrm>
        </p:spPr>
        <p:txBody>
          <a:bodyPr vert="horz" lIns="91440" tIns="45720" rIns="91440" bIns="45720" rtlCol="0" anchor="t">
            <a:normAutofit/>
          </a:bodyPr>
          <a:lstStyle/>
          <a:p>
            <a:pPr marL="68580" indent="0">
              <a:buNone/>
            </a:pPr>
            <a:endParaRPr lang="en-US" b="1" dirty="0">
              <a:cs typeface="Calibri"/>
            </a:endParaRPr>
          </a:p>
        </p:txBody>
      </p:sp>
      <p:graphicFrame>
        <p:nvGraphicFramePr>
          <p:cNvPr id="4" name="Table 5">
            <a:extLst>
              <a:ext uri="{FF2B5EF4-FFF2-40B4-BE49-F238E27FC236}">
                <a16:creationId xmlns:a16="http://schemas.microsoft.com/office/drawing/2014/main" id="{0E472983-E4A0-4C94-88E2-D942812C0598}"/>
              </a:ext>
            </a:extLst>
          </p:cNvPr>
          <p:cNvGraphicFramePr>
            <a:graphicFrameLocks noGrp="1"/>
          </p:cNvGraphicFramePr>
          <p:nvPr>
            <p:extLst>
              <p:ext uri="{D42A27DB-BD31-4B8C-83A1-F6EECF244321}">
                <p14:modId xmlns:p14="http://schemas.microsoft.com/office/powerpoint/2010/main" val="3548809219"/>
              </p:ext>
            </p:extLst>
          </p:nvPr>
        </p:nvGraphicFramePr>
        <p:xfrm>
          <a:off x="802640" y="1818641"/>
          <a:ext cx="10334243" cy="4886957"/>
        </p:xfrm>
        <a:graphic>
          <a:graphicData uri="http://schemas.openxmlformats.org/drawingml/2006/table">
            <a:tbl>
              <a:tblPr firstRow="1" bandRow="1">
                <a:tableStyleId>{5C22544A-7EE6-4342-B048-85BDC9FD1C3A}</a:tableStyleId>
              </a:tblPr>
              <a:tblGrid>
                <a:gridCol w="3072792">
                  <a:extLst>
                    <a:ext uri="{9D8B030D-6E8A-4147-A177-3AD203B41FA5}">
                      <a16:colId xmlns:a16="http://schemas.microsoft.com/office/drawing/2014/main" val="4123089015"/>
                    </a:ext>
                  </a:extLst>
                </a:gridCol>
                <a:gridCol w="3398084">
                  <a:extLst>
                    <a:ext uri="{9D8B030D-6E8A-4147-A177-3AD203B41FA5}">
                      <a16:colId xmlns:a16="http://schemas.microsoft.com/office/drawing/2014/main" val="3307190564"/>
                    </a:ext>
                  </a:extLst>
                </a:gridCol>
                <a:gridCol w="3863367">
                  <a:extLst>
                    <a:ext uri="{9D8B030D-6E8A-4147-A177-3AD203B41FA5}">
                      <a16:colId xmlns:a16="http://schemas.microsoft.com/office/drawing/2014/main" val="2338628367"/>
                    </a:ext>
                  </a:extLst>
                </a:gridCol>
              </a:tblGrid>
              <a:tr h="684039">
                <a:tc gridSpan="3">
                  <a:txBody>
                    <a:bodyPr/>
                    <a:lstStyle/>
                    <a:p>
                      <a:pPr algn="ctr"/>
                      <a:r>
                        <a:rPr lang="en-US" sz="2800" dirty="0">
                          <a:solidFill>
                            <a:schemeClr val="tx1"/>
                          </a:solidFill>
                        </a:rPr>
                        <a:t>Our students have found jobs at :</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49100741"/>
                  </a:ext>
                </a:extLst>
              </a:tr>
              <a:tr h="603564">
                <a:tc>
                  <a:txBody>
                    <a:bodyPr/>
                    <a:lstStyle/>
                    <a:p>
                      <a:r>
                        <a:rPr lang="en-US" sz="2400" b="0" dirty="0" err="1">
                          <a:solidFill>
                            <a:schemeClr val="tx1"/>
                          </a:solidFill>
                        </a:rPr>
                        <a:t>Raley</a:t>
                      </a:r>
                      <a:r>
                        <a:rPr lang="en-US" sz="2400" b="0" baseline="0" dirty="0">
                          <a:solidFill>
                            <a:schemeClr val="tx1"/>
                          </a:solidFill>
                        </a:rPr>
                        <a:t> Field</a:t>
                      </a:r>
                      <a:endParaRPr lang="en-US" sz="2400" b="0" dirty="0">
                        <a:solidFill>
                          <a:schemeClr val="tx1"/>
                        </a:solidFill>
                      </a:endParaRPr>
                    </a:p>
                  </a:txBody>
                  <a:tcPr/>
                </a:tc>
                <a:tc>
                  <a:txBody>
                    <a:bodyPr/>
                    <a:lstStyle/>
                    <a:p>
                      <a:r>
                        <a:rPr lang="en-US" sz="2400" b="0" dirty="0">
                          <a:solidFill>
                            <a:schemeClr val="tx1"/>
                          </a:solidFill>
                        </a:rPr>
                        <a:t>Sheraton Grand</a:t>
                      </a:r>
                      <a:r>
                        <a:rPr lang="en-US" sz="2400" b="0" baseline="0" dirty="0">
                          <a:solidFill>
                            <a:schemeClr val="tx1"/>
                          </a:solidFill>
                        </a:rPr>
                        <a:t> Sacramento</a:t>
                      </a:r>
                      <a:endParaRPr lang="en-US" sz="2400" b="0" dirty="0">
                        <a:solidFill>
                          <a:schemeClr val="tx1"/>
                        </a:solidFill>
                      </a:endParaRPr>
                    </a:p>
                  </a:txBody>
                  <a:tcPr/>
                </a:tc>
                <a:tc>
                  <a:txBody>
                    <a:bodyPr/>
                    <a:lstStyle/>
                    <a:p>
                      <a:r>
                        <a:rPr lang="en-US" sz="2400" b="0" dirty="0">
                          <a:solidFill>
                            <a:schemeClr val="tx1"/>
                          </a:solidFill>
                        </a:rPr>
                        <a:t>Sacramento Kings</a:t>
                      </a:r>
                    </a:p>
                  </a:txBody>
                  <a:tcPr/>
                </a:tc>
                <a:extLst>
                  <a:ext uri="{0D108BD9-81ED-4DB2-BD59-A6C34878D82A}">
                    <a16:rowId xmlns:a16="http://schemas.microsoft.com/office/drawing/2014/main" val="116667924"/>
                  </a:ext>
                </a:extLst>
              </a:tr>
              <a:tr h="603564">
                <a:tc>
                  <a:txBody>
                    <a:bodyPr/>
                    <a:lstStyle/>
                    <a:p>
                      <a:r>
                        <a:rPr lang="en-US" sz="2400" b="0" dirty="0">
                          <a:solidFill>
                            <a:schemeClr val="tx1"/>
                          </a:solidFill>
                        </a:rPr>
                        <a:t>Disney</a:t>
                      </a:r>
                    </a:p>
                  </a:txBody>
                  <a:tcPr/>
                </a:tc>
                <a:tc>
                  <a:txBody>
                    <a:bodyPr/>
                    <a:lstStyle/>
                    <a:p>
                      <a:r>
                        <a:rPr lang="en-US" sz="2400" b="0" dirty="0">
                          <a:solidFill>
                            <a:schemeClr val="tx1"/>
                          </a:solidFill>
                        </a:rPr>
                        <a:t>24 Hour Fitness</a:t>
                      </a:r>
                    </a:p>
                  </a:txBody>
                  <a:tcPr/>
                </a:tc>
                <a:tc>
                  <a:txBody>
                    <a:bodyPr/>
                    <a:lstStyle/>
                    <a:p>
                      <a:r>
                        <a:rPr lang="en-US" sz="2400" b="0" dirty="0">
                          <a:solidFill>
                            <a:schemeClr val="tx1"/>
                          </a:solidFill>
                        </a:rPr>
                        <a:t>Sutter Health</a:t>
                      </a:r>
                    </a:p>
                  </a:txBody>
                  <a:tcPr/>
                </a:tc>
                <a:extLst>
                  <a:ext uri="{0D108BD9-81ED-4DB2-BD59-A6C34878D82A}">
                    <a16:rowId xmlns:a16="http://schemas.microsoft.com/office/drawing/2014/main" val="2848687370"/>
                  </a:ext>
                </a:extLst>
              </a:tr>
              <a:tr h="1086415">
                <a:tc>
                  <a:txBody>
                    <a:bodyPr/>
                    <a:lstStyle/>
                    <a:p>
                      <a:r>
                        <a:rPr lang="en-US" sz="2400" b="0" dirty="0">
                          <a:solidFill>
                            <a:schemeClr val="tx1"/>
                          </a:solidFill>
                        </a:rPr>
                        <a:t>California State Parks</a:t>
                      </a:r>
                    </a:p>
                  </a:txBody>
                  <a:tcPr/>
                </a:tc>
                <a:tc>
                  <a:txBody>
                    <a:bodyPr/>
                    <a:lstStyle/>
                    <a:p>
                      <a:r>
                        <a:rPr lang="en-US" sz="2400" b="0" dirty="0">
                          <a:solidFill>
                            <a:schemeClr val="tx1"/>
                          </a:solidFill>
                        </a:rPr>
                        <a:t>Hilton</a:t>
                      </a:r>
                    </a:p>
                  </a:txBody>
                  <a:tcPr/>
                </a:tc>
                <a:tc>
                  <a:txBody>
                    <a:bodyPr/>
                    <a:lstStyle/>
                    <a:p>
                      <a:r>
                        <a:rPr lang="en-US" sz="2400" b="0" dirty="0">
                          <a:solidFill>
                            <a:schemeClr val="tx1"/>
                          </a:solidFill>
                        </a:rPr>
                        <a:t>Shriners Hospital</a:t>
                      </a:r>
                    </a:p>
                  </a:txBody>
                  <a:tcPr/>
                </a:tc>
                <a:extLst>
                  <a:ext uri="{0D108BD9-81ED-4DB2-BD59-A6C34878D82A}">
                    <a16:rowId xmlns:a16="http://schemas.microsoft.com/office/drawing/2014/main" val="771335889"/>
                  </a:ext>
                </a:extLst>
              </a:tr>
              <a:tr h="603564">
                <a:tc>
                  <a:txBody>
                    <a:bodyPr/>
                    <a:lstStyle/>
                    <a:p>
                      <a:r>
                        <a:rPr lang="en-US" sz="2400" b="0" dirty="0">
                          <a:solidFill>
                            <a:schemeClr val="tx1"/>
                          </a:solidFill>
                        </a:rPr>
                        <a:t>US Park Service</a:t>
                      </a:r>
                    </a:p>
                  </a:txBody>
                  <a:tcPr/>
                </a:tc>
                <a:tc>
                  <a:txBody>
                    <a:bodyPr/>
                    <a:lstStyle/>
                    <a:p>
                      <a:r>
                        <a:rPr lang="en-US" sz="2400" b="0" dirty="0">
                          <a:solidFill>
                            <a:schemeClr val="tx1"/>
                          </a:solidFill>
                        </a:rPr>
                        <a:t>Army Corp of Engineers</a:t>
                      </a:r>
                    </a:p>
                  </a:txBody>
                  <a:tcPr/>
                </a:tc>
                <a:tc>
                  <a:txBody>
                    <a:bodyPr/>
                    <a:lstStyle/>
                    <a:p>
                      <a:r>
                        <a:rPr lang="en-US" sz="2400" b="0" dirty="0">
                          <a:solidFill>
                            <a:schemeClr val="tx1"/>
                          </a:solidFill>
                        </a:rPr>
                        <a:t>Kaiser</a:t>
                      </a:r>
                    </a:p>
                  </a:txBody>
                  <a:tcPr/>
                </a:tc>
                <a:extLst>
                  <a:ext uri="{0D108BD9-81ED-4DB2-BD59-A6C34878D82A}">
                    <a16:rowId xmlns:a16="http://schemas.microsoft.com/office/drawing/2014/main" val="2746237207"/>
                  </a:ext>
                </a:extLst>
              </a:tr>
              <a:tr h="1086415">
                <a:tc>
                  <a:txBody>
                    <a:bodyPr/>
                    <a:lstStyle/>
                    <a:p>
                      <a:pPr lvl="0">
                        <a:buNone/>
                      </a:pPr>
                      <a:r>
                        <a:rPr lang="en-US" sz="2400" b="0" dirty="0">
                          <a:solidFill>
                            <a:schemeClr val="tx1"/>
                          </a:solidFill>
                        </a:rPr>
                        <a:t>CA Dept. of Corrections</a:t>
                      </a:r>
                    </a:p>
                  </a:txBody>
                  <a:tcPr/>
                </a:tc>
                <a:tc>
                  <a:txBody>
                    <a:bodyPr/>
                    <a:lstStyle/>
                    <a:p>
                      <a:pPr lvl="0">
                        <a:buNone/>
                      </a:pPr>
                      <a:r>
                        <a:rPr lang="en-US" sz="2400" b="0" dirty="0">
                          <a:solidFill>
                            <a:schemeClr val="tx1"/>
                          </a:solidFill>
                        </a:rPr>
                        <a:t>CSUS WELL</a:t>
                      </a:r>
                    </a:p>
                  </a:txBody>
                  <a:tcPr/>
                </a:tc>
                <a:tc>
                  <a:txBody>
                    <a:bodyPr/>
                    <a:lstStyle/>
                    <a:p>
                      <a:pPr lvl="0">
                        <a:buNone/>
                      </a:pPr>
                      <a:r>
                        <a:rPr lang="en-US" sz="2400" b="0" dirty="0">
                          <a:solidFill>
                            <a:schemeClr val="tx1"/>
                          </a:solidFill>
                        </a:rPr>
                        <a:t>National Outdoor Leadership</a:t>
                      </a:r>
                      <a:r>
                        <a:rPr lang="en-US" sz="2400" b="0" baseline="0" dirty="0">
                          <a:solidFill>
                            <a:schemeClr val="tx1"/>
                          </a:solidFill>
                        </a:rPr>
                        <a:t> School</a:t>
                      </a:r>
                      <a:endParaRPr lang="en-US" sz="2400" b="0" dirty="0">
                        <a:solidFill>
                          <a:schemeClr val="tx1"/>
                        </a:solidFill>
                      </a:endParaRPr>
                    </a:p>
                  </a:txBody>
                  <a:tcPr/>
                </a:tc>
                <a:extLst>
                  <a:ext uri="{0D108BD9-81ED-4DB2-BD59-A6C34878D82A}">
                    <a16:rowId xmlns:a16="http://schemas.microsoft.com/office/drawing/2014/main" val="3840516453"/>
                  </a:ext>
                </a:extLst>
              </a:tr>
            </a:tbl>
          </a:graphicData>
        </a:graphic>
      </p:graphicFrame>
    </p:spTree>
    <p:extLst>
      <p:ext uri="{BB962C8B-B14F-4D97-AF65-F5344CB8AC3E}">
        <p14:creationId xmlns:p14="http://schemas.microsoft.com/office/powerpoint/2010/main" val="416023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p>
            <a:r>
              <a:rPr lang="en-US" sz="4800" dirty="0"/>
              <a:t>BS in RPM/HTM: Program Requirements</a:t>
            </a:r>
          </a:p>
        </p:txBody>
      </p:sp>
      <p:sp>
        <p:nvSpPr>
          <p:cNvPr id="6" name="Rectangle 3">
            <a:extLst>
              <a:ext uri="{FF2B5EF4-FFF2-40B4-BE49-F238E27FC236}">
                <a16:creationId xmlns:a16="http://schemas.microsoft.com/office/drawing/2014/main" id="{53434D98-A8A0-EB44-AA5F-E45A47E35654}"/>
              </a:ext>
            </a:extLst>
          </p:cNvPr>
          <p:cNvSpPr txBox="1">
            <a:spLocks noGrp="1" noChangeArrowheads="1"/>
          </p:cNvSpPr>
          <p:nvPr>
            <p:ph idx="1"/>
          </p:nvPr>
        </p:nvSpPr>
        <p:spPr>
          <a:xfrm>
            <a:off x="793955" y="1975026"/>
            <a:ext cx="6481916" cy="3869199"/>
          </a:xfrm>
        </p:spPr>
        <p:txBody>
          <a:bodyPr vert="horz" lIns="91440" tIns="45720" rIns="91440" bIns="45720" rtlCol="0" anchor="t">
            <a:normAutofit/>
          </a:bodyPr>
          <a:lstStyle>
            <a:lvl1pPr marL="342900" indent="-228600">
              <a:spcBef>
                <a:spcPct val="20000"/>
              </a:spcBef>
              <a:buClr>
                <a:schemeClr val="accent1"/>
              </a:buClr>
              <a:buFont typeface="Arial" charset="0"/>
              <a:buChar char="•"/>
              <a:defRPr sz="2200">
                <a:solidFill>
                  <a:schemeClr val="tx1"/>
                </a:solidFill>
                <a:latin typeface="Calibri" charset="0"/>
              </a:defRPr>
            </a:lvl1pPr>
            <a:lvl2pPr marL="639763" indent="-228600">
              <a:spcBef>
                <a:spcPct val="20000"/>
              </a:spcBef>
              <a:buClr>
                <a:schemeClr val="accent2"/>
              </a:buClr>
              <a:buFont typeface="Arial" charset="0"/>
              <a:buChar char="•"/>
              <a:defRPr sz="2000">
                <a:solidFill>
                  <a:schemeClr val="tx1"/>
                </a:solidFill>
                <a:latin typeface="Calibri" charset="0"/>
              </a:defRPr>
            </a:lvl2pPr>
            <a:lvl3pPr marL="1004888" indent="-228600">
              <a:spcBef>
                <a:spcPct val="20000"/>
              </a:spcBef>
              <a:buClr>
                <a:srgbClr val="D2CB6C"/>
              </a:buClr>
              <a:buFont typeface="Arial" charset="0"/>
              <a:buChar char="•"/>
              <a:defRPr>
                <a:solidFill>
                  <a:schemeClr val="tx1"/>
                </a:solidFill>
                <a:latin typeface="Calibri" charset="0"/>
              </a:defRPr>
            </a:lvl3pPr>
            <a:lvl4pPr marL="1279525" indent="-228600">
              <a:spcBef>
                <a:spcPct val="20000"/>
              </a:spcBef>
              <a:buClr>
                <a:srgbClr val="95A39D"/>
              </a:buClr>
              <a:buFont typeface="Arial" charset="0"/>
              <a:buChar char="•"/>
              <a:defRPr sz="1600">
                <a:solidFill>
                  <a:schemeClr val="tx1"/>
                </a:solidFill>
                <a:latin typeface="Calibri" charset="0"/>
              </a:defRPr>
            </a:lvl4pPr>
            <a:lvl5pPr marL="1554163" indent="-228600">
              <a:spcBef>
                <a:spcPct val="20000"/>
              </a:spcBef>
              <a:buClr>
                <a:srgbClr val="C89F5D"/>
              </a:buClr>
              <a:buFont typeface="Arial" charset="0"/>
              <a:buChar char="•"/>
              <a:defRPr sz="1400">
                <a:solidFill>
                  <a:schemeClr val="tx1"/>
                </a:solidFill>
                <a:latin typeface="Calibri" charset="0"/>
              </a:defRPr>
            </a:lvl5pPr>
            <a:lvl6pPr marL="20113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6pPr>
            <a:lvl7pPr marL="24685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7pPr>
            <a:lvl8pPr marL="29257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8pPr>
            <a:lvl9pPr marL="33829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9pPr>
          </a:lstStyle>
          <a:p>
            <a:pPr>
              <a:buClr>
                <a:schemeClr val="tx1"/>
              </a:buClr>
              <a:buFont typeface="Wingdings" pitchFamily="2" charset="2"/>
              <a:buChar char="§"/>
            </a:pPr>
            <a:r>
              <a:rPr lang="en-US" altLang="en-US" sz="3200" dirty="0">
                <a:latin typeface="Calibri"/>
                <a:cs typeface="Calibri"/>
              </a:rPr>
              <a:t>Complete 57 major units</a:t>
            </a:r>
          </a:p>
          <a:p>
            <a:pPr>
              <a:buClr>
                <a:schemeClr val="tx1"/>
              </a:buClr>
              <a:buFont typeface="Wingdings" pitchFamily="2" charset="2"/>
              <a:buChar char="§"/>
            </a:pPr>
            <a:r>
              <a:rPr lang="en-US" altLang="en-US" sz="3200" dirty="0">
                <a:latin typeface="Calibri"/>
                <a:cs typeface="Calibri"/>
              </a:rPr>
              <a:t>Maintain a 2.0 GPA or better</a:t>
            </a:r>
            <a:endParaRPr lang="en-US" altLang="en-US" sz="3200" dirty="0">
              <a:cs typeface="Calibri"/>
            </a:endParaRPr>
          </a:p>
          <a:p>
            <a:pPr>
              <a:buClr>
                <a:schemeClr val="tx1"/>
              </a:buClr>
              <a:buFont typeface="Wingdings" pitchFamily="2" charset="2"/>
              <a:buChar char="§"/>
            </a:pPr>
            <a:r>
              <a:rPr lang="en-US" altLang="en-US" sz="3200" dirty="0">
                <a:latin typeface="Calibri"/>
                <a:cs typeface="Calibri"/>
              </a:rPr>
              <a:t>Fill out "Change of Major" change form with advisor's approval</a:t>
            </a:r>
          </a:p>
          <a:p>
            <a:pPr>
              <a:buClr>
                <a:schemeClr val="tx1"/>
              </a:buClr>
              <a:buFont typeface="Wingdings" pitchFamily="2" charset="2"/>
              <a:buChar char="§"/>
            </a:pPr>
            <a:r>
              <a:rPr lang="en-US" altLang="en-US" sz="3200" dirty="0">
                <a:latin typeface="Calibri"/>
                <a:cs typeface="Calibri"/>
              </a:rPr>
              <a:t>Foreign Language Not Required</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7484" y="1915742"/>
            <a:ext cx="3726191" cy="4643938"/>
          </a:xfrm>
          <a:prstGeom prst="rect">
            <a:avLst/>
          </a:prstGeom>
        </p:spPr>
      </p:pic>
    </p:spTree>
    <p:extLst>
      <p:ext uri="{BB962C8B-B14F-4D97-AF65-F5344CB8AC3E}">
        <p14:creationId xmlns:p14="http://schemas.microsoft.com/office/powerpoint/2010/main" val="250933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r>
              <a:rPr lang="en-US" sz="6600"/>
              <a:t>Agenda</a:t>
            </a:r>
            <a:endParaRPr lang="en-US"/>
          </a:p>
        </p:txBody>
      </p:sp>
      <p:sp>
        <p:nvSpPr>
          <p:cNvPr id="5123" name="Rectangle 3"/>
          <p:cNvSpPr>
            <a:spLocks noGrp="1" noChangeArrowheads="1"/>
          </p:cNvSpPr>
          <p:nvPr>
            <p:ph idx="1"/>
          </p:nvPr>
        </p:nvSpPr>
        <p:spPr/>
        <p:txBody>
          <a:bodyPr vert="horz" lIns="91440" tIns="45720" rIns="91440" bIns="45720" rtlCol="0" anchor="t">
            <a:normAutofit/>
          </a:bodyPr>
          <a:lstStyle/>
          <a:p>
            <a:pPr>
              <a:lnSpc>
                <a:spcPct val="150000"/>
              </a:lnSpc>
            </a:pPr>
            <a:r>
              <a:rPr lang="en-US" altLang="en-US" dirty="0"/>
              <a:t>What is RPTA?</a:t>
            </a:r>
          </a:p>
          <a:p>
            <a:pPr>
              <a:lnSpc>
                <a:spcPct val="150000"/>
              </a:lnSpc>
            </a:pPr>
            <a:r>
              <a:rPr lang="en-US" altLang="en-US" dirty="0"/>
              <a:t>How will you be successful?</a:t>
            </a:r>
          </a:p>
          <a:p>
            <a:pPr>
              <a:lnSpc>
                <a:spcPct val="150000"/>
              </a:lnSpc>
            </a:pPr>
            <a:r>
              <a:rPr lang="en-US" altLang="en-US" dirty="0"/>
              <a:t>Registration!!!</a:t>
            </a:r>
            <a:endParaRPr lang="en-US" altLang="en-US" dirty="0">
              <a:cs typeface="Calibri"/>
            </a:endParaRPr>
          </a:p>
        </p:txBody>
      </p:sp>
      <p:pic>
        <p:nvPicPr>
          <p:cNvPr id="2" name="Picture 1"/>
          <p:cNvPicPr>
            <a:picLocks noChangeAspect="1"/>
          </p:cNvPicPr>
          <p:nvPr/>
        </p:nvPicPr>
        <p:blipFill>
          <a:blip r:embed="rId3"/>
          <a:stretch>
            <a:fillRect/>
          </a:stretch>
        </p:blipFill>
        <p:spPr>
          <a:xfrm>
            <a:off x="6353122" y="2105661"/>
            <a:ext cx="5229278" cy="3951010"/>
          </a:xfrm>
          <a:prstGeom prst="rect">
            <a:avLst/>
          </a:prstGeom>
        </p:spPr>
      </p:pic>
    </p:spTree>
    <p:extLst>
      <p:ext uri="{BB962C8B-B14F-4D97-AF65-F5344CB8AC3E}">
        <p14:creationId xmlns:p14="http://schemas.microsoft.com/office/powerpoint/2010/main" val="1520223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rmAutofit/>
          </a:bodyPr>
          <a:lstStyle/>
          <a:p>
            <a:r>
              <a:rPr lang="en-US" sz="4800" dirty="0"/>
              <a:t>BS in RT: Program Requirements</a:t>
            </a:r>
          </a:p>
        </p:txBody>
      </p:sp>
      <p:sp>
        <p:nvSpPr>
          <p:cNvPr id="6" name="Rectangle 3">
            <a:extLst>
              <a:ext uri="{FF2B5EF4-FFF2-40B4-BE49-F238E27FC236}">
                <a16:creationId xmlns:a16="http://schemas.microsoft.com/office/drawing/2014/main" id="{53434D98-A8A0-EB44-AA5F-E45A47E35654}"/>
              </a:ext>
            </a:extLst>
          </p:cNvPr>
          <p:cNvSpPr txBox="1">
            <a:spLocks noGrp="1" noChangeArrowheads="1"/>
          </p:cNvSpPr>
          <p:nvPr>
            <p:ph idx="1"/>
          </p:nvPr>
        </p:nvSpPr>
        <p:spPr>
          <a:xfrm>
            <a:off x="793955" y="1975026"/>
            <a:ext cx="5312205" cy="3869199"/>
          </a:xfrm>
        </p:spPr>
        <p:txBody>
          <a:bodyPr vert="horz" lIns="91440" tIns="45720" rIns="91440" bIns="45720" rtlCol="0" anchor="t">
            <a:normAutofit/>
          </a:bodyPr>
          <a:lstStyle>
            <a:lvl1pPr marL="342900" indent="-228600">
              <a:spcBef>
                <a:spcPct val="20000"/>
              </a:spcBef>
              <a:buClr>
                <a:schemeClr val="accent1"/>
              </a:buClr>
              <a:buFont typeface="Arial" charset="0"/>
              <a:buChar char="•"/>
              <a:defRPr sz="2200">
                <a:solidFill>
                  <a:schemeClr val="tx1"/>
                </a:solidFill>
                <a:latin typeface="Calibri" charset="0"/>
              </a:defRPr>
            </a:lvl1pPr>
            <a:lvl2pPr marL="639763" indent="-228600">
              <a:spcBef>
                <a:spcPct val="20000"/>
              </a:spcBef>
              <a:buClr>
                <a:schemeClr val="accent2"/>
              </a:buClr>
              <a:buFont typeface="Arial" charset="0"/>
              <a:buChar char="•"/>
              <a:defRPr sz="2000">
                <a:solidFill>
                  <a:schemeClr val="tx1"/>
                </a:solidFill>
                <a:latin typeface="Calibri" charset="0"/>
              </a:defRPr>
            </a:lvl2pPr>
            <a:lvl3pPr marL="1004888" indent="-228600">
              <a:spcBef>
                <a:spcPct val="20000"/>
              </a:spcBef>
              <a:buClr>
                <a:srgbClr val="D2CB6C"/>
              </a:buClr>
              <a:buFont typeface="Arial" charset="0"/>
              <a:buChar char="•"/>
              <a:defRPr>
                <a:solidFill>
                  <a:schemeClr val="tx1"/>
                </a:solidFill>
                <a:latin typeface="Calibri" charset="0"/>
              </a:defRPr>
            </a:lvl3pPr>
            <a:lvl4pPr marL="1279525" indent="-228600">
              <a:spcBef>
                <a:spcPct val="20000"/>
              </a:spcBef>
              <a:buClr>
                <a:srgbClr val="95A39D"/>
              </a:buClr>
              <a:buFont typeface="Arial" charset="0"/>
              <a:buChar char="•"/>
              <a:defRPr sz="1600">
                <a:solidFill>
                  <a:schemeClr val="tx1"/>
                </a:solidFill>
                <a:latin typeface="Calibri" charset="0"/>
              </a:defRPr>
            </a:lvl4pPr>
            <a:lvl5pPr marL="1554163" indent="-228600">
              <a:spcBef>
                <a:spcPct val="20000"/>
              </a:spcBef>
              <a:buClr>
                <a:srgbClr val="C89F5D"/>
              </a:buClr>
              <a:buFont typeface="Arial" charset="0"/>
              <a:buChar char="•"/>
              <a:defRPr sz="1400">
                <a:solidFill>
                  <a:schemeClr val="tx1"/>
                </a:solidFill>
                <a:latin typeface="Calibri" charset="0"/>
              </a:defRPr>
            </a:lvl5pPr>
            <a:lvl6pPr marL="20113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6pPr>
            <a:lvl7pPr marL="24685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7pPr>
            <a:lvl8pPr marL="29257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8pPr>
            <a:lvl9pPr marL="3382963" indent="-228600" eaLnBrk="0" fontAlgn="base" hangingPunct="0">
              <a:spcBef>
                <a:spcPct val="20000"/>
              </a:spcBef>
              <a:spcAft>
                <a:spcPct val="0"/>
              </a:spcAft>
              <a:buClr>
                <a:srgbClr val="C89F5D"/>
              </a:buClr>
              <a:buFont typeface="Arial" charset="0"/>
              <a:buChar char="•"/>
              <a:defRPr sz="1400">
                <a:solidFill>
                  <a:schemeClr val="tx1"/>
                </a:solidFill>
                <a:latin typeface="Calibri" charset="0"/>
              </a:defRPr>
            </a:lvl9pPr>
          </a:lstStyle>
          <a:p>
            <a:pPr>
              <a:buClr>
                <a:schemeClr val="tx1"/>
              </a:buClr>
              <a:buFont typeface="Wingdings" pitchFamily="2" charset="2"/>
              <a:buChar char="§"/>
            </a:pPr>
            <a:r>
              <a:rPr lang="en-US" altLang="en-US" sz="3200" dirty="0">
                <a:latin typeface="Calibri"/>
                <a:cs typeface="Calibri"/>
              </a:rPr>
              <a:t>Complete 70 major units</a:t>
            </a:r>
          </a:p>
          <a:p>
            <a:pPr>
              <a:buClr>
                <a:schemeClr val="tx1"/>
              </a:buClr>
              <a:buFont typeface="Wingdings" pitchFamily="2" charset="2"/>
              <a:buChar char="§"/>
            </a:pPr>
            <a:r>
              <a:rPr lang="en-US" altLang="en-US" sz="3200" dirty="0">
                <a:latin typeface="Calibri"/>
                <a:cs typeface="Calibri"/>
              </a:rPr>
              <a:t>Maintain a 2.0 GPA or better</a:t>
            </a:r>
            <a:endParaRPr lang="en-US" altLang="en-US" sz="3200" dirty="0">
              <a:cs typeface="Calibri"/>
            </a:endParaRPr>
          </a:p>
          <a:p>
            <a:pPr>
              <a:buClr>
                <a:schemeClr val="tx1"/>
              </a:buClr>
              <a:buFont typeface="Wingdings" pitchFamily="2" charset="2"/>
              <a:buChar char="§"/>
            </a:pPr>
            <a:r>
              <a:rPr lang="en-US" altLang="en-US" sz="3200" dirty="0">
                <a:latin typeface="Calibri"/>
                <a:cs typeface="Calibri"/>
              </a:rPr>
              <a:t>Fill out "Change of Major" change form with advisor's approval</a:t>
            </a:r>
          </a:p>
          <a:p>
            <a:pPr>
              <a:buClr>
                <a:schemeClr val="tx1"/>
              </a:buClr>
              <a:buFont typeface="Wingdings" pitchFamily="2" charset="2"/>
              <a:buChar char="§"/>
            </a:pPr>
            <a:r>
              <a:rPr lang="en-US" altLang="en-US" sz="3200" dirty="0">
                <a:latin typeface="Calibri"/>
                <a:cs typeface="Calibri"/>
              </a:rPr>
              <a:t>Foreign Language Not Required</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1606" y="2159288"/>
            <a:ext cx="5386074" cy="3500673"/>
          </a:xfrm>
          <a:prstGeom prst="rect">
            <a:avLst/>
          </a:prstGeom>
        </p:spPr>
      </p:pic>
    </p:spTree>
    <p:extLst>
      <p:ext uri="{BB962C8B-B14F-4D97-AF65-F5344CB8AC3E}">
        <p14:creationId xmlns:p14="http://schemas.microsoft.com/office/powerpoint/2010/main" val="3467856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BS in RPM/HTM/RT: Advisor Info</a:t>
            </a:r>
          </a:p>
        </p:txBody>
      </p:sp>
      <p:sp>
        <p:nvSpPr>
          <p:cNvPr id="3" name="Content Placeholder 2">
            <a:extLst>
              <a:ext uri="{FF2B5EF4-FFF2-40B4-BE49-F238E27FC236}">
                <a16:creationId xmlns:a16="http://schemas.microsoft.com/office/drawing/2014/main" id="{88E57FD6-4197-6B49-B937-9BA7AE66F02C}"/>
              </a:ext>
            </a:extLst>
          </p:cNvPr>
          <p:cNvSpPr>
            <a:spLocks noGrp="1"/>
          </p:cNvSpPr>
          <p:nvPr>
            <p:ph idx="1"/>
          </p:nvPr>
        </p:nvSpPr>
        <p:spPr>
          <a:xfrm>
            <a:off x="744794" y="2011897"/>
            <a:ext cx="6835877" cy="4069355"/>
          </a:xfrm>
        </p:spPr>
        <p:txBody>
          <a:bodyPr vert="horz" lIns="91440" tIns="45720" rIns="91440" bIns="45720" rtlCol="0" anchor="t">
            <a:normAutofit lnSpcReduction="10000"/>
          </a:bodyPr>
          <a:lstStyle/>
          <a:p>
            <a:pPr>
              <a:buNone/>
            </a:pPr>
            <a:r>
              <a:rPr lang="en-US" b="1" dirty="0"/>
              <a:t>Advisor listed on your Student Center</a:t>
            </a:r>
          </a:p>
          <a:p>
            <a:r>
              <a:rPr lang="en-US" b="1" dirty="0"/>
              <a:t>Contact your advisor this fall &amp; follow-up on classes</a:t>
            </a:r>
          </a:p>
          <a:p>
            <a:r>
              <a:rPr lang="en-US" b="1" dirty="0">
                <a:cs typeface="Calibri"/>
              </a:rPr>
              <a:t>Discuss major electives</a:t>
            </a:r>
            <a:endParaRPr lang="en-US" b="1" dirty="0"/>
          </a:p>
          <a:p>
            <a:r>
              <a:rPr lang="en-US" b="1" dirty="0"/>
              <a:t>You &amp; your advisor will submit a graduation application 1-2 semesters before you intend to finish your coursework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9495" y="2418763"/>
            <a:ext cx="3989382" cy="2992037"/>
          </a:xfrm>
          <a:prstGeom prst="rect">
            <a:avLst/>
          </a:prstGeom>
        </p:spPr>
      </p:pic>
    </p:spTree>
    <p:extLst>
      <p:ext uri="{BB962C8B-B14F-4D97-AF65-F5344CB8AC3E}">
        <p14:creationId xmlns:p14="http://schemas.microsoft.com/office/powerpoint/2010/main" val="2792856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847"/>
            <a:ext cx="12192000" cy="4064000"/>
          </a:xfrm>
          <a:prstGeom prst="rect">
            <a:avLst/>
          </a:prstGeom>
        </p:spPr>
      </p:pic>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303058" y="4047153"/>
            <a:ext cx="5386388" cy="2810847"/>
          </a:xfrm>
          <a:prstGeom prst="rect">
            <a:avLst/>
          </a:prstGeom>
        </p:spPr>
      </p:pic>
      <p:sp>
        <p:nvSpPr>
          <p:cNvPr id="5" name="Text Placeholder 4"/>
          <p:cNvSpPr>
            <a:spLocks noGrp="1"/>
          </p:cNvSpPr>
          <p:nvPr>
            <p:ph type="body" sz="quarter" idx="3"/>
          </p:nvPr>
        </p:nvSpPr>
        <p:spPr/>
        <p:txBody>
          <a:bodyPr/>
          <a:lstStyle/>
          <a:p>
            <a:endParaRPr lang="en-US" dirty="0"/>
          </a:p>
        </p:txBody>
      </p:sp>
      <p:sp>
        <p:nvSpPr>
          <p:cNvPr id="6" name="Content Placeholder 5"/>
          <p:cNvSpPr>
            <a:spLocks noGrp="1"/>
          </p:cNvSpPr>
          <p:nvPr>
            <p:ph sz="quarter" idx="4"/>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05767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a:t>What am I studying?</a:t>
            </a:r>
          </a:p>
        </p:txBody>
      </p:sp>
      <p:sp>
        <p:nvSpPr>
          <p:cNvPr id="22531" name="Content Placeholder 2"/>
          <p:cNvSpPr>
            <a:spLocks noGrp="1"/>
          </p:cNvSpPr>
          <p:nvPr>
            <p:ph idx="1"/>
          </p:nvPr>
        </p:nvSpPr>
        <p:spPr>
          <a:xfrm>
            <a:off x="474407" y="1938155"/>
            <a:ext cx="7213600" cy="4870684"/>
          </a:xfrm>
        </p:spPr>
        <p:txBody>
          <a:bodyPr>
            <a:normAutofit fontScale="92500" lnSpcReduction="10000"/>
          </a:bodyPr>
          <a:lstStyle/>
          <a:p>
            <a:r>
              <a:rPr lang="en-US" altLang="en-US" b="1" dirty="0"/>
              <a:t>RPTA</a:t>
            </a:r>
            <a:r>
              <a:rPr lang="en-US" altLang="en-US" dirty="0"/>
              <a:t> is an academic discipline which involves the study of recreation, parks and tourism its impact on health, society and quality of life. It includes, but is not limited to, such areas of study as hotel management, outdoor recreation, park and facility management, park ranger, community recreation, non-profit management, and recreational therapy etc.       </a:t>
            </a:r>
          </a:p>
          <a:p>
            <a:pPr marL="0" indent="0">
              <a:buNone/>
            </a:pPr>
            <a:r>
              <a:rPr lang="en-US" altLang="en-US" dirty="0"/>
              <a:t>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4661" y="2351110"/>
            <a:ext cx="3813503" cy="3849329"/>
          </a:xfrm>
          <a:prstGeom prst="rect">
            <a:avLst/>
          </a:prstGeom>
        </p:spPr>
      </p:pic>
    </p:spTree>
    <p:extLst>
      <p:ext uri="{BB962C8B-B14F-4D97-AF65-F5344CB8AC3E}">
        <p14:creationId xmlns:p14="http://schemas.microsoft.com/office/powerpoint/2010/main" val="1266235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Bachelors of Science</a:t>
            </a:r>
          </a:p>
        </p:txBody>
      </p:sp>
      <p:sp>
        <p:nvSpPr>
          <p:cNvPr id="3" name="Content Placeholder 2"/>
          <p:cNvSpPr>
            <a:spLocks noGrp="1"/>
          </p:cNvSpPr>
          <p:nvPr>
            <p:ph idx="1"/>
          </p:nvPr>
        </p:nvSpPr>
        <p:spPr/>
        <p:txBody>
          <a:bodyPr>
            <a:normAutofit fontScale="92500"/>
          </a:bodyPr>
          <a:lstStyle/>
          <a:p>
            <a:r>
              <a:rPr lang="en-US" dirty="0"/>
              <a:t>The degree provides students with the skills to manage people, programs, and events in a variety of recreational settings that include city parks and recreation programs, state and national parks, hotels, playgrounds, forests, beaches, health clubs, tourism destinations, recreational therapy programs, and non-profit community centers. Students will also gain an understanding of professional advocacy, ethics, inclusion, and current evaluation procedures applicable in a variety of employment settings.</a:t>
            </a:r>
          </a:p>
        </p:txBody>
      </p:sp>
    </p:spTree>
    <p:extLst>
      <p:ext uri="{BB962C8B-B14F-4D97-AF65-F5344CB8AC3E}">
        <p14:creationId xmlns:p14="http://schemas.microsoft.com/office/powerpoint/2010/main" val="407111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Bachelors of Science</a:t>
            </a:r>
          </a:p>
        </p:txBody>
      </p:sp>
      <p:sp>
        <p:nvSpPr>
          <p:cNvPr id="5" name="TextBox 4"/>
          <p:cNvSpPr txBox="1"/>
          <p:nvPr/>
        </p:nvSpPr>
        <p:spPr>
          <a:xfrm>
            <a:off x="176981" y="2497393"/>
            <a:ext cx="7502201"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t>Recreation and Park Management (RPM)</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Hospitality and Tourism  Management (HTM)</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Recreational Therapy (RT)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5008" y="2143431"/>
            <a:ext cx="4277033" cy="4277033"/>
          </a:xfrm>
          <a:prstGeom prst="rect">
            <a:avLst/>
          </a:prstGeom>
        </p:spPr>
      </p:pic>
      <p:sp>
        <p:nvSpPr>
          <p:cNvPr id="7" name="Content Placeholder 6"/>
          <p:cNvSpPr>
            <a:spLocks noGrp="1"/>
          </p:cNvSpPr>
          <p:nvPr>
            <p:ph idx="1"/>
          </p:nvPr>
        </p:nvSpPr>
        <p:spPr>
          <a:xfrm>
            <a:off x="6951406" y="2998839"/>
            <a:ext cx="4630994" cy="2857676"/>
          </a:xfrm>
        </p:spPr>
        <p:txBody>
          <a:bodyPr/>
          <a:lstStyle/>
          <a:p>
            <a:endParaRPr lang="en-US" dirty="0"/>
          </a:p>
        </p:txBody>
      </p:sp>
    </p:spTree>
    <p:extLst>
      <p:ext uri="{BB962C8B-B14F-4D97-AF65-F5344CB8AC3E}">
        <p14:creationId xmlns:p14="http://schemas.microsoft.com/office/powerpoint/2010/main" val="2058767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Certificates</a:t>
            </a:r>
          </a:p>
        </p:txBody>
      </p:sp>
      <p:sp>
        <p:nvSpPr>
          <p:cNvPr id="3" name="Content Placeholder 2"/>
          <p:cNvSpPr>
            <a:spLocks noGrp="1"/>
          </p:cNvSpPr>
          <p:nvPr>
            <p:ph idx="1"/>
          </p:nvPr>
        </p:nvSpPr>
        <p:spPr/>
        <p:txBody>
          <a:bodyPr/>
          <a:lstStyle/>
          <a:p>
            <a:pPr fontAlgn="base"/>
            <a:r>
              <a:rPr lang="en-US" dirty="0">
                <a:hlinkClick r:id="rId2"/>
              </a:rPr>
              <a:t>Certificate in Event Planning</a:t>
            </a:r>
            <a:endParaRPr lang="en-US" dirty="0"/>
          </a:p>
          <a:p>
            <a:pPr fontAlgn="base"/>
            <a:r>
              <a:rPr lang="en-US" dirty="0">
                <a:hlinkClick r:id="rId3"/>
              </a:rPr>
              <a:t>Certificate in Hospitality and Tourism Administration</a:t>
            </a:r>
            <a:endParaRPr lang="en-US" dirty="0"/>
          </a:p>
          <a:p>
            <a:pPr fontAlgn="base"/>
            <a:r>
              <a:rPr lang="en-US" dirty="0">
                <a:hlinkClick r:id="rId4"/>
              </a:rPr>
              <a:t>Certificate in Natural Resources Administration</a:t>
            </a:r>
            <a:endParaRPr lang="en-US" dirty="0"/>
          </a:p>
          <a:p>
            <a:pPr fontAlgn="base"/>
            <a:r>
              <a:rPr lang="en-US" dirty="0">
                <a:hlinkClick r:id="rId5"/>
              </a:rPr>
              <a:t>Certificate in Non-​Profit Administration</a:t>
            </a:r>
            <a:endParaRPr lang="en-US" dirty="0"/>
          </a:p>
          <a:p>
            <a:pPr fontAlgn="base"/>
            <a:r>
              <a:rPr lang="en-US" dirty="0">
                <a:hlinkClick r:id="rId6"/>
              </a:rPr>
              <a:t>Certificate in Outdoor Adventure Administration</a:t>
            </a:r>
            <a:endParaRPr lang="en-US" dirty="0"/>
          </a:p>
          <a:p>
            <a:endParaRPr lang="en-US" dirty="0"/>
          </a:p>
        </p:txBody>
      </p:sp>
    </p:spTree>
    <p:extLst>
      <p:ext uri="{BB962C8B-B14F-4D97-AF65-F5344CB8AC3E}">
        <p14:creationId xmlns:p14="http://schemas.microsoft.com/office/powerpoint/2010/main" val="274146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Masters of Science in Recreation, Hospitality, Parks and Nonprofit Management</a:t>
            </a:r>
          </a:p>
        </p:txBody>
      </p:sp>
      <p:sp>
        <p:nvSpPr>
          <p:cNvPr id="3" name="Content Placeholder 2"/>
          <p:cNvSpPr>
            <a:spLocks noGrp="1"/>
          </p:cNvSpPr>
          <p:nvPr>
            <p:ph idx="1"/>
          </p:nvPr>
        </p:nvSpPr>
        <p:spPr/>
        <p:txBody>
          <a:bodyPr/>
          <a:lstStyle/>
          <a:p>
            <a:r>
              <a:rPr lang="en-US" dirty="0"/>
              <a:t>The graduate program leading to the Master of Science degree offers diversified opportunities for study. Through individual counseling, graduate students are able to develop a course of study for advanced work in areas which complement previous experience and training. There is sufficient flexibility in the program to allow students to pursue their individual areas of interest.</a:t>
            </a:r>
          </a:p>
        </p:txBody>
      </p:sp>
    </p:spTree>
    <p:extLst>
      <p:ext uri="{BB962C8B-B14F-4D97-AF65-F5344CB8AC3E}">
        <p14:creationId xmlns:p14="http://schemas.microsoft.com/office/powerpoint/2010/main" val="2170575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BEBC-041A-9C45-828B-E3155DDC803D}"/>
              </a:ext>
            </a:extLst>
          </p:cNvPr>
          <p:cNvSpPr>
            <a:spLocks noGrp="1"/>
          </p:cNvSpPr>
          <p:nvPr>
            <p:ph type="title"/>
          </p:nvPr>
        </p:nvSpPr>
        <p:spPr/>
        <p:txBody>
          <a:bodyPr>
            <a:normAutofit/>
          </a:bodyPr>
          <a:lstStyle/>
          <a:p>
            <a:r>
              <a:rPr lang="en-US" sz="6600"/>
              <a:t>Enhance your Success . . .</a:t>
            </a:r>
          </a:p>
        </p:txBody>
      </p:sp>
      <p:sp>
        <p:nvSpPr>
          <p:cNvPr id="3" name="Content Placeholder 2">
            <a:extLst>
              <a:ext uri="{FF2B5EF4-FFF2-40B4-BE49-F238E27FC236}">
                <a16:creationId xmlns:a16="http://schemas.microsoft.com/office/drawing/2014/main" id="{95F86EAC-422D-EC4B-ABBD-7AED2CB23B68}"/>
              </a:ext>
            </a:extLst>
          </p:cNvPr>
          <p:cNvSpPr>
            <a:spLocks noGrp="1"/>
          </p:cNvSpPr>
          <p:nvPr>
            <p:ph idx="1"/>
          </p:nvPr>
        </p:nvSpPr>
        <p:spPr>
          <a:xfrm>
            <a:off x="609599" y="1987317"/>
            <a:ext cx="11181736" cy="3990150"/>
          </a:xfrm>
        </p:spPr>
        <p:txBody>
          <a:bodyPr vert="horz" lIns="91440" tIns="45720" rIns="91440" bIns="45720" rtlCol="0" anchor="t">
            <a:normAutofit fontScale="77500" lnSpcReduction="20000"/>
          </a:bodyPr>
          <a:lstStyle/>
          <a:p>
            <a:pPr>
              <a:spcAft>
                <a:spcPts val="600"/>
              </a:spcAft>
            </a:pPr>
            <a:r>
              <a:rPr lang="en-US" dirty="0"/>
              <a:t>Get to know your classmates and faculty – create meaningful community</a:t>
            </a:r>
          </a:p>
          <a:p>
            <a:pPr>
              <a:spcAft>
                <a:spcPts val="600"/>
              </a:spcAft>
            </a:pPr>
            <a:r>
              <a:rPr lang="en-US" dirty="0"/>
              <a:t>See your advisor early and often - follow the plan (at least 1X per semester)</a:t>
            </a:r>
          </a:p>
          <a:p>
            <a:pPr>
              <a:spcAft>
                <a:spcPts val="600"/>
              </a:spcAft>
            </a:pPr>
            <a:r>
              <a:rPr lang="en-US" dirty="0"/>
              <a:t>Utilize campus-wide resources (clubs, learning aids, career center, library, WELL) </a:t>
            </a:r>
          </a:p>
          <a:p>
            <a:pPr>
              <a:spcAft>
                <a:spcPts val="600"/>
              </a:spcAft>
            </a:pPr>
            <a:r>
              <a:rPr lang="en-US" dirty="0"/>
              <a:t>Consider Summer term registration</a:t>
            </a:r>
          </a:p>
          <a:p>
            <a:pPr>
              <a:spcAft>
                <a:spcPts val="600"/>
              </a:spcAft>
            </a:pPr>
            <a:r>
              <a:rPr lang="en-US" dirty="0"/>
              <a:t>Seek applied experiences in research, community programs, </a:t>
            </a:r>
            <a:r>
              <a:rPr lang="en-US" dirty="0" err="1"/>
              <a:t>etc</a:t>
            </a:r>
            <a:r>
              <a:rPr lang="en-US" dirty="0"/>
              <a:t> . . .</a:t>
            </a:r>
          </a:p>
          <a:p>
            <a:pPr>
              <a:spcAft>
                <a:spcPts val="600"/>
              </a:spcAft>
            </a:pPr>
            <a:r>
              <a:rPr lang="en-US" dirty="0"/>
              <a:t>Dedicate time to reading, studying, and talking about your coursework</a:t>
            </a:r>
          </a:p>
          <a:p>
            <a:pPr>
              <a:spcAft>
                <a:spcPts val="600"/>
              </a:spcAft>
            </a:pPr>
            <a:r>
              <a:rPr lang="en-US" dirty="0"/>
              <a:t>Keep exploring your own expanding interests and knowledge</a:t>
            </a:r>
          </a:p>
          <a:p>
            <a:pPr>
              <a:spcAft>
                <a:spcPts val="600"/>
              </a:spcAft>
            </a:pPr>
            <a:r>
              <a:rPr lang="en-US" dirty="0"/>
              <a:t>Gain experience: volunteer, work in the field</a:t>
            </a:r>
          </a:p>
          <a:p>
            <a:endParaRPr lang="en-US" dirty="0"/>
          </a:p>
          <a:p>
            <a:endParaRPr lang="en-US" dirty="0"/>
          </a:p>
          <a:p>
            <a:endParaRPr lang="en-US" dirty="0"/>
          </a:p>
        </p:txBody>
      </p:sp>
    </p:spTree>
    <p:extLst>
      <p:ext uri="{BB962C8B-B14F-4D97-AF65-F5344CB8AC3E}">
        <p14:creationId xmlns:p14="http://schemas.microsoft.com/office/powerpoint/2010/main" val="40520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0" y="280988"/>
            <a:ext cx="12192000" cy="1096962"/>
          </a:xfrm>
        </p:spPr>
        <p:txBody>
          <a:bodyPr>
            <a:noAutofit/>
          </a:bodyPr>
          <a:lstStyle/>
          <a:p>
            <a:pPr>
              <a:defRPr/>
            </a:pPr>
            <a:r>
              <a:rPr lang="en-US" sz="6000" b="1"/>
              <a:t>Department Office and Information</a:t>
            </a:r>
          </a:p>
        </p:txBody>
      </p:sp>
      <p:sp>
        <p:nvSpPr>
          <p:cNvPr id="14343" name="Rectangle 7"/>
          <p:cNvSpPr>
            <a:spLocks noGrp="1" noChangeArrowheads="1"/>
          </p:cNvSpPr>
          <p:nvPr>
            <p:ph type="body" sz="half" idx="1"/>
          </p:nvPr>
        </p:nvSpPr>
        <p:spPr>
          <a:xfrm>
            <a:off x="203467" y="2042322"/>
            <a:ext cx="10752400" cy="3995054"/>
          </a:xfrm>
        </p:spPr>
        <p:txBody>
          <a:bodyPr rtlCol="0">
            <a:normAutofit/>
          </a:bodyPr>
          <a:lstStyle/>
          <a:p>
            <a:pPr marL="0" indent="0">
              <a:buNone/>
              <a:defRPr/>
            </a:pPr>
            <a:r>
              <a:rPr lang="en-US" sz="3000" b="1" dirty="0"/>
              <a:t>Location:  	Solano Hall, 4000</a:t>
            </a:r>
          </a:p>
          <a:p>
            <a:pPr marL="0" indent="0">
              <a:buNone/>
              <a:defRPr/>
            </a:pPr>
            <a:endParaRPr lang="en-US" sz="3000" b="1" dirty="0"/>
          </a:p>
          <a:p>
            <a:pPr marL="0" indent="0">
              <a:buClr>
                <a:srgbClr val="FF3300"/>
              </a:buClr>
              <a:buNone/>
              <a:defRPr/>
            </a:pPr>
            <a:r>
              <a:rPr lang="en-US" sz="3000" b="1" dirty="0"/>
              <a:t>Hours: 		Monday-Friday </a:t>
            </a:r>
          </a:p>
          <a:p>
            <a:pPr marL="0" indent="0">
              <a:buClr>
                <a:srgbClr val="FF3300"/>
              </a:buClr>
              <a:buNone/>
              <a:defRPr/>
            </a:pPr>
            <a:r>
              <a:rPr lang="en-US" sz="3000" b="1" dirty="0"/>
              <a:t>				8:00am-5:00pm </a:t>
            </a:r>
          </a:p>
          <a:p>
            <a:pPr marL="0" indent="0">
              <a:buClr>
                <a:srgbClr val="FF3300"/>
              </a:buClr>
              <a:buNone/>
              <a:defRPr/>
            </a:pPr>
            <a:endParaRPr lang="en-US" sz="3000" b="1" dirty="0"/>
          </a:p>
          <a:p>
            <a:pPr marL="0" indent="0">
              <a:buClr>
                <a:srgbClr val="FF3300"/>
              </a:buClr>
              <a:buNone/>
              <a:defRPr/>
            </a:pPr>
            <a:r>
              <a:rPr lang="en-US" sz="3000" b="1" dirty="0"/>
              <a:t>Phone: 		(916) 278-6752</a:t>
            </a:r>
          </a:p>
          <a:p>
            <a:pPr marL="0" indent="0">
              <a:buClr>
                <a:srgbClr val="FF3300"/>
              </a:buClr>
              <a:buNone/>
              <a:defRPr/>
            </a:pPr>
            <a:endParaRPr lang="en-US" sz="1000" b="1" dirty="0"/>
          </a:p>
          <a:p>
            <a:pPr marL="0" indent="0">
              <a:buClr>
                <a:srgbClr val="FF3300"/>
              </a:buClr>
              <a:buNone/>
              <a:defRPr/>
            </a:pPr>
            <a:endParaRPr lang="en-US" sz="3600" b="1" dirty="0"/>
          </a:p>
          <a:p>
            <a:pPr marL="0" indent="0">
              <a:buClr>
                <a:srgbClr val="FF3300"/>
              </a:buClr>
              <a:buNone/>
              <a:defRPr/>
            </a:pPr>
            <a:endParaRPr lang="en-US" sz="3600" b="1" dirty="0"/>
          </a:p>
          <a:p>
            <a:pPr marL="0" indent="0">
              <a:buClr>
                <a:srgbClr val="FF3300"/>
              </a:buClr>
              <a:buNone/>
              <a:defRPr/>
            </a:pPr>
            <a:endParaRPr lang="en-US" sz="3600" b="1" dirty="0"/>
          </a:p>
          <a:p>
            <a:pPr marL="0" indent="0">
              <a:buClr>
                <a:srgbClr val="FF3300"/>
              </a:buClr>
              <a:buNone/>
              <a:defRPr/>
            </a:pPr>
            <a:endParaRPr lang="en-US" sz="3600" b="1" dirty="0"/>
          </a:p>
        </p:txBody>
      </p:sp>
      <p:pic>
        <p:nvPicPr>
          <p:cNvPr id="9220" name="Picture 9" descr="C:\Users\drbinhpe\Desktop\SLN hall 2.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5139" y="1653092"/>
            <a:ext cx="2740360" cy="40940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311597">
            <a:off x="9662256" y="4352309"/>
            <a:ext cx="2129146" cy="1384995"/>
          </a:xfrm>
          <a:prstGeom prst="rect">
            <a:avLst/>
          </a:prstGeom>
          <a:solidFill>
            <a:srgbClr val="E3E0B9"/>
          </a:solidFill>
        </p:spPr>
        <p:txBody>
          <a:bodyPr wrap="square" rtlCol="0">
            <a:spAutoFit/>
          </a:bodyPr>
          <a:lstStyle/>
          <a:p>
            <a:r>
              <a:rPr lang="en-US" sz="2800"/>
              <a:t>This web site is your new best friend!</a:t>
            </a:r>
          </a:p>
        </p:txBody>
      </p:sp>
      <p:sp>
        <p:nvSpPr>
          <p:cNvPr id="3" name="Left Arrow 2"/>
          <p:cNvSpPr/>
          <p:nvPr/>
        </p:nvSpPr>
        <p:spPr>
          <a:xfrm rot="20091735">
            <a:off x="8616309" y="5557942"/>
            <a:ext cx="862816" cy="378396"/>
          </a:xfrm>
          <a:prstGeom prst="leftArrow">
            <a:avLst/>
          </a:prstGeom>
          <a:solidFill>
            <a:srgbClr val="3B71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78080" y="2151061"/>
            <a:ext cx="3392930" cy="830997"/>
          </a:xfrm>
          <a:prstGeom prst="rect">
            <a:avLst/>
          </a:prstGeom>
          <a:solidFill>
            <a:schemeClr val="bg2"/>
          </a:solidFill>
        </p:spPr>
        <p:txBody>
          <a:bodyPr wrap="square" rtlCol="0">
            <a:spAutoFit/>
          </a:bodyPr>
          <a:lstStyle/>
          <a:p>
            <a:pPr marL="285750" indent="-285750">
              <a:buFont typeface="Wingdings" pitchFamily="2" charset="2"/>
              <a:buChar char="§"/>
            </a:pPr>
            <a:r>
              <a:rPr lang="en-US" sz="2400" dirty="0"/>
              <a:t>Advisor Assignments</a:t>
            </a:r>
          </a:p>
          <a:p>
            <a:pPr marL="285750" indent="-285750">
              <a:buFont typeface="Wingdings" pitchFamily="2" charset="2"/>
              <a:buChar char="§"/>
            </a:pPr>
            <a:r>
              <a:rPr lang="en-US" sz="2400" dirty="0"/>
              <a:t>Web Page Updates</a:t>
            </a:r>
          </a:p>
        </p:txBody>
      </p:sp>
      <p:sp>
        <p:nvSpPr>
          <p:cNvPr id="4" name="TextBox 3">
            <a:extLst>
              <a:ext uri="{FF2B5EF4-FFF2-40B4-BE49-F238E27FC236}">
                <a16:creationId xmlns:a16="http://schemas.microsoft.com/office/drawing/2014/main" id="{E65370D0-BC85-7E4A-A0E3-5080407493BF}"/>
              </a:ext>
            </a:extLst>
          </p:cNvPr>
          <p:cNvSpPr txBox="1"/>
          <p:nvPr/>
        </p:nvSpPr>
        <p:spPr>
          <a:xfrm>
            <a:off x="3333519" y="6111880"/>
            <a:ext cx="8347204" cy="830997"/>
          </a:xfrm>
          <a:prstGeom prst="rect">
            <a:avLst/>
          </a:prstGeom>
          <a:noFill/>
        </p:spPr>
        <p:txBody>
          <a:bodyPr wrap="square" rtlCol="0">
            <a:spAutoFit/>
          </a:bodyPr>
          <a:lstStyle/>
          <a:p>
            <a:r>
              <a:rPr lang="en-US" sz="2400" dirty="0">
                <a:hlinkClick r:id="rId4"/>
              </a:rPr>
              <a:t>https://www.csus.edu/college/health-human-services/internal/inside-rpt/</a:t>
            </a:r>
            <a:endParaRPr lang="en-US" sz="2400" dirty="0"/>
          </a:p>
        </p:txBody>
      </p:sp>
    </p:spTree>
    <p:extLst>
      <p:ext uri="{BB962C8B-B14F-4D97-AF65-F5344CB8AC3E}">
        <p14:creationId xmlns:p14="http://schemas.microsoft.com/office/powerpoint/2010/main" val="213801961"/>
      </p:ext>
    </p:extLst>
  </p:cSld>
  <p:clrMapOvr>
    <a:masterClrMapping/>
  </p:clrMapOvr>
</p:sld>
</file>

<file path=ppt/theme/theme1.xml><?xml version="1.0" encoding="utf-8"?>
<a:theme xmlns:a="http://schemas.openxmlformats.org/drawingml/2006/main" name="Sac_State_Template_2">
  <a:themeElements>
    <a:clrScheme name="Custom 18">
      <a:dk1>
        <a:srgbClr val="0B3D29"/>
      </a:dk1>
      <a:lt1>
        <a:srgbClr val="FFFFFF"/>
      </a:lt1>
      <a:dk2>
        <a:srgbClr val="05231A"/>
      </a:dk2>
      <a:lt2>
        <a:srgbClr val="E3E0B8"/>
      </a:lt2>
      <a:accent1>
        <a:srgbClr val="B6A771"/>
      </a:accent1>
      <a:accent2>
        <a:srgbClr val="D0CB81"/>
      </a:accent2>
      <a:accent3>
        <a:srgbClr val="147242"/>
      </a:accent3>
      <a:accent4>
        <a:srgbClr val="1C9B40"/>
      </a:accent4>
      <a:accent5>
        <a:srgbClr val="4DAE3D"/>
      </a:accent5>
      <a:accent6>
        <a:srgbClr val="E3E0B8"/>
      </a:accent6>
      <a:hlink>
        <a:srgbClr val="3B714F"/>
      </a:hlink>
      <a:folHlink>
        <a:srgbClr val="B6A77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Sac_State_Template_1</Template>
  <TotalTime>433</TotalTime>
  <Words>1065</Words>
  <Application>Microsoft Office PowerPoint</Application>
  <PresentationFormat>Widescreen</PresentationFormat>
  <Paragraphs>201</Paragraphs>
  <Slides>22</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Times New Roman</vt:lpstr>
      <vt:lpstr>Wingdings</vt:lpstr>
      <vt:lpstr>Sac_State_Template_2</vt:lpstr>
      <vt:lpstr>Department of Recreation, Park &amp; Tourism Administration (RPTA)</vt:lpstr>
      <vt:lpstr>Agenda</vt:lpstr>
      <vt:lpstr>What am I studying?</vt:lpstr>
      <vt:lpstr>Bachelors of Science</vt:lpstr>
      <vt:lpstr>Bachelors of Science</vt:lpstr>
      <vt:lpstr>Certificates</vt:lpstr>
      <vt:lpstr>Masters of Science in Recreation, Hospitality, Parks and Nonprofit Management</vt:lpstr>
      <vt:lpstr>Enhance your Success . . .</vt:lpstr>
      <vt:lpstr>Department Office and Information</vt:lpstr>
      <vt:lpstr>RPTA Staff Members</vt:lpstr>
      <vt:lpstr>Department of Recreation, Park &amp; Tourism Administration</vt:lpstr>
      <vt:lpstr>BS in Recreation and Park Management: Program Requirements</vt:lpstr>
      <vt:lpstr>BS in Hospitality and Tourism Management: Program Requirements</vt:lpstr>
      <vt:lpstr>BS in Recreational Therapy: Program Requirements</vt:lpstr>
      <vt:lpstr>BS in Recreation and Park Management: Core Faculty</vt:lpstr>
      <vt:lpstr>BS in Hospitality and Tourism Management: Core Faculty</vt:lpstr>
      <vt:lpstr>BS in Recreational Therapy: Core Faculty</vt:lpstr>
      <vt:lpstr>BS in RPTA: Careers</vt:lpstr>
      <vt:lpstr>BS in RPM/HTM: Program Requirements</vt:lpstr>
      <vt:lpstr>BS in RT: Program Requirements</vt:lpstr>
      <vt:lpstr>BS in RPM/HTM/RT: Advisor Info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Stiffler, Andrew B</cp:lastModifiedBy>
  <cp:revision>23</cp:revision>
  <cp:lastPrinted>2019-06-10T16:04:13Z</cp:lastPrinted>
  <dcterms:created xsi:type="dcterms:W3CDTF">2017-01-06T18:12:42Z</dcterms:created>
  <dcterms:modified xsi:type="dcterms:W3CDTF">2020-06-06T01:29:16Z</dcterms:modified>
</cp:coreProperties>
</file>