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67" r:id="rId6"/>
    <p:sldId id="282" r:id="rId7"/>
    <p:sldId id="264" r:id="rId8"/>
    <p:sldId id="286" r:id="rId9"/>
    <p:sldId id="288" r:id="rId10"/>
    <p:sldId id="261" r:id="rId11"/>
    <p:sldId id="283" r:id="rId12"/>
    <p:sldId id="289" r:id="rId13"/>
    <p:sldId id="287" r:id="rId14"/>
    <p:sldId id="285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ley, Alexis Dascoulias" initials="FAD" lastIdx="3" clrIdx="0">
    <p:extLst>
      <p:ext uri="{19B8F6BF-5375-455C-9EA6-DF929625EA0E}">
        <p15:presenceInfo xmlns:p15="http://schemas.microsoft.com/office/powerpoint/2012/main" userId="S::alexisfoley@csus.edu::8fa54434-a7e9-49c8-843a-ff6fdb11ef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26D"/>
    <a:srgbClr val="005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77341" autoAdjust="0"/>
  </p:normalViewPr>
  <p:slideViewPr>
    <p:cSldViewPr>
      <p:cViewPr varScale="1">
        <p:scale>
          <a:sx n="56" d="100"/>
          <a:sy n="56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74822-E815-6B4E-B436-05229D583BA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B56DB-674B-BE4D-A72B-8B002713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 &amp; Suzi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7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7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0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3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9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E3BC-06CD-4BD7-A5EB-361A970C644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us.edu/college/social-sciences-interdisciplinary-studies/public-policy-administration/_internal/mturgeon-culminating-project-final.pdf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csus.edu/college/social-sciences-interdisciplinary-studies/public-policy-administration/thesis-project-bank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hyperlink" Target="https://www.csus.edu/college/social-sciences-interdisciplinary-studies/public-policy-administration/_internal/23_-ncropper-mppa-culminating-project.pdf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csus.edu/college/social-sciences-interdisciplinary-studies/public-policy-administration/_internal/ddominguez-final-culminating-project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s.edu/graduate-studies/spotlights/ogs_annoucement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csus.edu/college/social-sciences-interdisciplinary-studies/public-policy-administration/internal/_internal/_documents/syllabi/ppa500_fall202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7" y="412934"/>
            <a:ext cx="8421446" cy="910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9981" y="5247317"/>
            <a:ext cx="68836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Garamond" panose="02020404030301010803" pitchFamily="18" charset="0"/>
              </a:rPr>
              <a:t>Virtual Welcome</a:t>
            </a:r>
            <a:endParaRPr lang="en-US" sz="55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D99D6-7987-6348-9E79-28D0DE873123}"/>
              </a:ext>
            </a:extLst>
          </p:cNvPr>
          <p:cNvSpPr txBox="1"/>
          <p:nvPr/>
        </p:nvSpPr>
        <p:spPr>
          <a:xfrm>
            <a:off x="457200" y="1740634"/>
            <a:ext cx="8325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PPA 500 Culminating Project Orientation</a:t>
            </a:r>
          </a:p>
        </p:txBody>
      </p:sp>
    </p:spTree>
    <p:extLst>
      <p:ext uri="{BB962C8B-B14F-4D97-AF65-F5344CB8AC3E}">
        <p14:creationId xmlns:p14="http://schemas.microsoft.com/office/powerpoint/2010/main" val="99684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CBC37B-EA22-30FE-ED1C-E76BE3DA6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815084"/>
              </p:ext>
            </p:extLst>
          </p:nvPr>
        </p:nvGraphicFramePr>
        <p:xfrm>
          <a:off x="457200" y="533400"/>
          <a:ext cx="8229600" cy="5593266"/>
        </p:xfrm>
        <a:graphic>
          <a:graphicData uri="http://schemas.openxmlformats.org/drawingml/2006/table">
            <a:tbl>
              <a:tblPr/>
              <a:tblGrid>
                <a:gridCol w="1801257">
                  <a:extLst>
                    <a:ext uri="{9D8B030D-6E8A-4147-A177-3AD203B41FA5}">
                      <a16:colId xmlns:a16="http://schemas.microsoft.com/office/drawing/2014/main" val="2733905540"/>
                    </a:ext>
                  </a:extLst>
                </a:gridCol>
                <a:gridCol w="6428343">
                  <a:extLst>
                    <a:ext uri="{9D8B030D-6E8A-4147-A177-3AD203B41FA5}">
                      <a16:colId xmlns:a16="http://schemas.microsoft.com/office/drawing/2014/main" val="2412520751"/>
                    </a:ext>
                  </a:extLst>
                </a:gridCol>
              </a:tblGrid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Joel Chacon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Bridging the Gap: What drives Legislator Engagement with Constituents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405189"/>
                  </a:ext>
                </a:extLst>
              </a:tr>
              <a:tr h="34623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Cynella Aghasi Lolham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effectLst/>
                          <a:latin typeface="Calibri" panose="020F0502020204030204" pitchFamily="34" charset="0"/>
                        </a:rPr>
                        <a:t>Strengthening Partnerships: The Role of Community-Based Organizations in Public Benefits Outreach and Emergency Response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028294"/>
                  </a:ext>
                </a:extLst>
              </a:tr>
              <a:tr h="34623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Ruth Sosa-Martinez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Hidden Wounds of Over Policing: Unveiling the Mental Health Impacts of Police Victimization on Communities of Color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830346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Marisol Ferreyra Orozco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'Forever Chemicals' in Pesticides: Understanding PFAS Contamination and Policy Implications for Water Quality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1409"/>
                  </a:ext>
                </a:extLst>
              </a:tr>
              <a:tr h="34623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Dexter Davis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effectLst/>
                          <a:latin typeface="Calibri" panose="020F0502020204030204" pitchFamily="34" charset="0"/>
                        </a:rPr>
                        <a:t>Debunking Internal Service Funds: Improving Billing Methodology and Transparency to their Customers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94337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Lorena Paredes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 dirty="0">
                          <a:effectLst/>
                          <a:latin typeface="inherit"/>
                        </a:rPr>
                        <a:t>Policing Poverty: An Analysis of the Criminal Penalties of California's Safety Net Programs </a:t>
                      </a:r>
                      <a:endParaRPr lang="en-US" sz="14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65331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Jennifer Tovar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Care to Confinement: Assessing AB12 and Chafee ETV’s Impact on California’s Foster Care-to-Prison Pipeline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961626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Beatriz Smith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Tijuana River: An Environmental Justice Crisis - a literature review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45959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Douglas Drozd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effectLst/>
                          <a:latin typeface="Calibri" panose="020F0502020204030204" pitchFamily="34" charset="0"/>
                        </a:rPr>
                        <a:t>Social Housing as a Solution to California’s Housing Crisis: Policy Analysis and Recommendations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406533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 Hansen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Mitigating the Pandemic Learning Loss: Differential Effects of California’s K-12 Weighted Formula Aid on Student Performance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463844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Shoshana Levy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Empirical Investigation into the Role of NIMBYism in the Lack of Affordable Housing in California Cities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834922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Elise Madison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Examining Bias</a:t>
                      </a:r>
                      <a:r>
                        <a:rPr lang="en-US" sz="1400" i="1">
                          <a:effectLst/>
                          <a:latin typeface="Calibri" panose="020F0502020204030204" pitchFamily="34" charset="0"/>
                        </a:rPr>
                        <a:t>ed</a:t>
                      </a: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Conduct in California Law Enforcement Agencies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902442"/>
                  </a:ext>
                </a:extLst>
              </a:tr>
              <a:tr h="3211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Travis Esser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Place to Call Home: Homelessness Policy in San Joaquin County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928853"/>
                  </a:ext>
                </a:extLst>
              </a:tr>
              <a:tr h="32220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Joey Sais</a:t>
                      </a:r>
                      <a:endParaRPr lang="en-US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</a:rPr>
                        <a:t>From Stigma to Support: The Impact of California Policies on LGBTQ+ Mental Health</a:t>
                      </a:r>
                      <a:endParaRPr lang="en-US" sz="14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454" marR="58454" marT="8119" marB="81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92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94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64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1" name="Content Placeholder 10" descr="A white card with green caps and blue text&#10;&#10;AI-generated content may be incorrect.">
            <a:extLst>
              <a:ext uri="{FF2B5EF4-FFF2-40B4-BE49-F238E27FC236}">
                <a16:creationId xmlns:a16="http://schemas.microsoft.com/office/drawing/2014/main" id="{36D25C3D-C4E8-BE42-7C06-CC95806F5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19" y="1172029"/>
            <a:ext cx="4513942" cy="4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2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Questions??</a:t>
            </a:r>
            <a:endParaRPr lang="en-US" sz="28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9" y="1216223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12" y="1863722"/>
            <a:ext cx="5745584" cy="37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Agenda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600" y="1660654"/>
            <a:ext cx="83255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Fall 2025 Advisor Assignments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PPA Culminating Options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Example Syllabus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Attend Project Showcase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Q&amp;A</a:t>
            </a:r>
          </a:p>
          <a:p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9" y="1216223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Fall 2025 Advisor Assignments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923" y="1971407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9" y="1216223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110D27-3810-C417-D968-850689F15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35566"/>
              </p:ext>
            </p:extLst>
          </p:nvPr>
        </p:nvGraphicFramePr>
        <p:xfrm>
          <a:off x="2236342" y="1595317"/>
          <a:ext cx="3859658" cy="4190667"/>
        </p:xfrm>
        <a:graphic>
          <a:graphicData uri="http://schemas.openxmlformats.org/drawingml/2006/table">
            <a:tbl>
              <a:tblPr/>
              <a:tblGrid>
                <a:gridCol w="1456645">
                  <a:extLst>
                    <a:ext uri="{9D8B030D-6E8A-4147-A177-3AD203B41FA5}">
                      <a16:colId xmlns:a16="http://schemas.microsoft.com/office/drawing/2014/main" val="141681779"/>
                    </a:ext>
                  </a:extLst>
                </a:gridCol>
                <a:gridCol w="1112426">
                  <a:extLst>
                    <a:ext uri="{9D8B030D-6E8A-4147-A177-3AD203B41FA5}">
                      <a16:colId xmlns:a16="http://schemas.microsoft.com/office/drawing/2014/main" val="3091357277"/>
                    </a:ext>
                  </a:extLst>
                </a:gridCol>
                <a:gridCol w="1290587">
                  <a:extLst>
                    <a:ext uri="{9D8B030D-6E8A-4147-A177-3AD203B41FA5}">
                      <a16:colId xmlns:a16="http://schemas.microsoft.com/office/drawing/2014/main" val="1378982744"/>
                    </a:ext>
                  </a:extLst>
                </a:gridCol>
              </a:tblGrid>
              <a:tr h="197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Cuellar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Malluli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Ahrum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84746"/>
                  </a:ext>
                </a:extLst>
              </a:tr>
              <a:tr h="197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Durgin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Rita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Ahrum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05368"/>
                  </a:ext>
                </a:extLst>
              </a:tr>
              <a:tr h="197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Zarate Sepulveda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Monica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Ahrum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68550"/>
                  </a:ext>
                </a:extLst>
              </a:tr>
              <a:tr h="227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Torres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Luiz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Ahrum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03908"/>
                  </a:ext>
                </a:extLst>
              </a:tr>
              <a:tr h="590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Matlock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Jessica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Shane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7057"/>
                  </a:ext>
                </a:extLst>
              </a:tr>
              <a:tr h="197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Melville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Matthew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Shane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66417"/>
                  </a:ext>
                </a:extLst>
              </a:tr>
              <a:tr h="240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Xiong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Zour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Shane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06069"/>
                  </a:ext>
                </a:extLst>
              </a:tr>
              <a:tr h="494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Gladstein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Luke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Shane (599)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80331"/>
                  </a:ext>
                </a:extLst>
              </a:tr>
              <a:tr h="240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Mecca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Tahmirah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Amal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71321"/>
                  </a:ext>
                </a:extLst>
              </a:tr>
              <a:tr h="1307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Sosa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Jordan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Amal (599)</a:t>
                      </a:r>
                    </a:p>
                  </a:txBody>
                  <a:tcPr marL="7518" marR="7518" marT="7518" marB="360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73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66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Culminating Options</a:t>
            </a:r>
            <a:endParaRPr lang="en-US" sz="2800" b="1" dirty="0">
              <a:highlight>
                <a:srgbClr val="FFFF00"/>
              </a:highlight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9" y="1216223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E4520-9250-4C96-B6F3-0C8DB5A0E786}"/>
              </a:ext>
            </a:extLst>
          </p:cNvPr>
          <p:cNvSpPr txBox="1"/>
          <p:nvPr/>
        </p:nvSpPr>
        <p:spPr>
          <a:xfrm>
            <a:off x="2514600" y="607317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7"/>
              </a:rPr>
              <a:t>Examples from 2021- 2024 @ https://www.csus.edu/college/social-sciences-interdisciplinary-studies/public-policy-administration/thesis-project-bank.html</a:t>
            </a:r>
            <a:r>
              <a:rPr lang="en-US" sz="1400" dirty="0"/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49DBD1-3F78-4AF0-BB82-BAC384B23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6296"/>
              </p:ext>
            </p:extLst>
          </p:nvPr>
        </p:nvGraphicFramePr>
        <p:xfrm>
          <a:off x="457200" y="1600200"/>
          <a:ext cx="822959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594">
                  <a:extLst>
                    <a:ext uri="{9D8B030D-6E8A-4147-A177-3AD203B41FA5}">
                      <a16:colId xmlns:a16="http://schemas.microsoft.com/office/drawing/2014/main" val="2467146900"/>
                    </a:ext>
                  </a:extLst>
                </a:gridCol>
                <a:gridCol w="2369489">
                  <a:extLst>
                    <a:ext uri="{9D8B030D-6E8A-4147-A177-3AD203B41FA5}">
                      <a16:colId xmlns:a16="http://schemas.microsoft.com/office/drawing/2014/main" val="2647125551"/>
                    </a:ext>
                  </a:extLst>
                </a:gridCol>
                <a:gridCol w="2480807">
                  <a:extLst>
                    <a:ext uri="{9D8B030D-6E8A-4147-A177-3AD203B41FA5}">
                      <a16:colId xmlns:a16="http://schemas.microsoft.com/office/drawing/2014/main" val="844996540"/>
                    </a:ext>
                  </a:extLst>
                </a:gridCol>
                <a:gridCol w="1144988">
                  <a:extLst>
                    <a:ext uri="{9D8B030D-6E8A-4147-A177-3AD203B41FA5}">
                      <a16:colId xmlns:a16="http://schemas.microsoft.com/office/drawing/2014/main" val="2152685141"/>
                    </a:ext>
                  </a:extLst>
                </a:gridCol>
                <a:gridCol w="1351720">
                  <a:extLst>
                    <a:ext uri="{9D8B030D-6E8A-4147-A177-3AD203B41FA5}">
                      <a16:colId xmlns:a16="http://schemas.microsoft.com/office/drawing/2014/main" val="3747867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Principal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Based on Course “Artifacts”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Oral PP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Executive</a:t>
                      </a:r>
                    </a:p>
                    <a:p>
                      <a:pPr algn="ctr"/>
                      <a:r>
                        <a:rPr lang="en-US" sz="1400" dirty="0"/>
                        <a:t>Summary Submitted to 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8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Draft Article in the </a:t>
                      </a:r>
                      <a:r>
                        <a:rPr lang="en-US" sz="1400" dirty="0">
                          <a:hlinkClick r:id="rId8"/>
                        </a:rPr>
                        <a:t>Style of an Academic Journal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 assignment [artifact] from one PPA course that the instructor agrees is relevant for expansion to an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Applied professional </a:t>
                      </a:r>
                      <a:r>
                        <a:rPr lang="en-US" sz="1400" dirty="0">
                          <a:hlinkClick r:id="rId9"/>
                        </a:rPr>
                        <a:t>public policy </a:t>
                      </a:r>
                      <a:r>
                        <a:rPr lang="en-US" sz="1400" dirty="0"/>
                        <a:t>or </a:t>
                      </a:r>
                      <a:r>
                        <a:rPr lang="en-US" sz="1400" dirty="0">
                          <a:hlinkClick r:id="rId10"/>
                        </a:rPr>
                        <a:t>public administration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Assignment(s) [artifacts] from PPA course(s)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97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professional portfolio that includes a 3-4 page reflective essay</a:t>
                      </a:r>
                      <a:r>
                        <a:rPr lang="en-US" sz="1400" baseline="0" dirty="0"/>
                        <a:t> and professional development plan (resume, cover letter to “ideal” job, and </a:t>
                      </a:r>
                      <a:r>
                        <a:rPr lang="en-US" sz="1400" baseline="0"/>
                        <a:t>professional development goals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Three or more revised assignments [artifacts] from PPA courses that demonstrate your ability to perform the job you are seeking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Yes, of your revised assignments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4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8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A36E-666F-D404-A465-BA1FFA95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968D-2845-9A1F-F9AB-AAA46A78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first draft of the policy or public administration report should be completed prior to enrollment in PPA 500 and it can be built off of a prior classroom assignment. </a:t>
            </a:r>
          </a:p>
          <a:p>
            <a:pPr marL="0" indent="0">
              <a:buNone/>
            </a:pPr>
            <a:endParaRPr lang="en-US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During PPA 500, the instructor will support students in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finalizing the draft, and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writing a short synthesis (fewer than 5 pages double spaced) that views the topic through the lenses stressed in the PPA program as applicable, such as economics, finance, and budgeting; politics; and organizational theory and administration.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1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927E-C0DD-0711-6B70-12600F7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54D1-6681-7C54-6D65-B1F4953F5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https://www.csus.edu/graduate-studies/spotlights/ogs_annoucements.html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2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Answers to FAQs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408598"/>
            <a:ext cx="83255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400" dirty="0"/>
              <a:t>PPA faculty have assigned potential artifacts in classes and explicitly called them out to students for potential PPA 500 use.</a:t>
            </a:r>
          </a:p>
          <a:p>
            <a:pPr marL="803275" lvl="1" indent="-346075">
              <a:buFont typeface="Arial" panose="020B0604020202020204" pitchFamily="34" charset="0"/>
              <a:buChar char="•"/>
            </a:pPr>
            <a:r>
              <a:rPr lang="en-US" sz="2400" dirty="0"/>
              <a:t>Scaffolding in bi-weekly PPA 500 Zoom sessions helps students maintain momentum. 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400" dirty="0"/>
              <a:t>Advisors will lead Zoom check-in sessions</a:t>
            </a:r>
          </a:p>
          <a:p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1216223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9CE1A8-9014-4225-8F5C-105B3CB47478}"/>
              </a:ext>
            </a:extLst>
          </p:cNvPr>
          <p:cNvCxnSpPr/>
          <p:nvPr/>
        </p:nvCxnSpPr>
        <p:spPr>
          <a:xfrm>
            <a:off x="590550" y="11430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412" y="685800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Example syllabus and schedule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1216223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A666D-57B5-47D1-86A1-1BFE36A83C47}"/>
              </a:ext>
            </a:extLst>
          </p:cNvPr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4E27FD1-F852-4F71-A92F-87254FEF5944}"/>
              </a:ext>
            </a:extLst>
          </p:cNvPr>
          <p:cNvSpPr/>
          <p:nvPr/>
        </p:nvSpPr>
        <p:spPr>
          <a:xfrm>
            <a:off x="711820" y="2151334"/>
            <a:ext cx="7841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https://www.csus.edu/college/social-sciences-interdisciplinary-studies/public-policy-administration/internal/_internal/_documents/syllabi/ppa500_fall2023.pdf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D74A-3593-89FC-ECD4-6AD46DBD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4A32-C634-7E82-919B-3624A8E7E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Writing Buddy</a:t>
            </a:r>
          </a:p>
          <a:p>
            <a:r>
              <a:rPr lang="en-US" dirty="0"/>
              <a:t>Develop a timeline/GANTT chart</a:t>
            </a:r>
          </a:p>
          <a:p>
            <a:r>
              <a:rPr lang="en-US" dirty="0"/>
              <a:t>Carve out time in your schedule each day/week to work on this</a:t>
            </a:r>
          </a:p>
          <a:p>
            <a:r>
              <a:rPr lang="en-US" dirty="0"/>
              <a:t>Consistent small windows are better than occasional large windows</a:t>
            </a:r>
          </a:p>
          <a:p>
            <a:r>
              <a:rPr lang="en-US" dirty="0"/>
              <a:t>Start talking to your advisor now</a:t>
            </a:r>
          </a:p>
        </p:txBody>
      </p:sp>
    </p:spTree>
    <p:extLst>
      <p:ext uri="{BB962C8B-B14F-4D97-AF65-F5344CB8AC3E}">
        <p14:creationId xmlns:p14="http://schemas.microsoft.com/office/powerpoint/2010/main" val="181637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03C4B2498D947BFA2022C041EE6CA" ma:contentTypeVersion="17" ma:contentTypeDescription="Create a new document." ma:contentTypeScope="" ma:versionID="22009637a7dffa73448d6e54c00a4f4d">
  <xsd:schema xmlns:xsd="http://www.w3.org/2001/XMLSchema" xmlns:xs="http://www.w3.org/2001/XMLSchema" xmlns:p="http://schemas.microsoft.com/office/2006/metadata/properties" xmlns:ns3="e22b78a2-9554-4610-96f6-93f4a9bc202a" xmlns:ns4="373eeecf-bb1a-4333-b389-cb28951674e4" targetNamespace="http://schemas.microsoft.com/office/2006/metadata/properties" ma:root="true" ma:fieldsID="b052239d2215202084f8f97de3193aa4" ns3:_="" ns4:_="">
    <xsd:import namespace="e22b78a2-9554-4610-96f6-93f4a9bc202a"/>
    <xsd:import namespace="373eeecf-bb1a-4333-b389-cb28951674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78a2-9554-4610-96f6-93f4a9bc2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eeecf-bb1a-4333-b389-cb28951674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2b78a2-9554-4610-96f6-93f4a9bc202a" xsi:nil="true"/>
  </documentManagement>
</p:properties>
</file>

<file path=customXml/itemProps1.xml><?xml version="1.0" encoding="utf-8"?>
<ds:datastoreItem xmlns:ds="http://schemas.openxmlformats.org/officeDocument/2006/customXml" ds:itemID="{AB433D09-B3F4-4D8D-BC54-49F11A997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b78a2-9554-4610-96f6-93f4a9bc202a"/>
    <ds:schemaRef ds:uri="373eeecf-bb1a-4333-b389-cb2895167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F2736C-A2C8-488A-8B11-2A4C5A4B3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F4C0A-08F6-43AA-838E-E0B1F59F4C9B}">
  <ds:schemaRefs>
    <ds:schemaRef ds:uri="373eeecf-bb1a-4333-b389-cb28951674e4"/>
    <ds:schemaRef ds:uri="http://schemas.microsoft.com/office/2006/metadata/properties"/>
    <ds:schemaRef ds:uri="e22b78a2-9554-4610-96f6-93f4a9bc202a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5895</TotalTime>
  <Words>694</Words>
  <Application>Microsoft Office PowerPoint</Application>
  <PresentationFormat>On-screen Show (4:3)</PresentationFormat>
  <Paragraphs>132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Garamond</vt:lpstr>
      <vt:lpstr>inherit</vt:lpstr>
      <vt:lpstr>Open Sans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For option 2</vt:lpstr>
      <vt:lpstr>OGS Requirements</vt:lpstr>
      <vt:lpstr>PowerPoint Presentation</vt:lpstr>
      <vt:lpstr>PowerPoint Presentation</vt:lpstr>
      <vt:lpstr>Tips and Tricks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Ginger Hashimoto</dc:creator>
  <cp:lastModifiedBy>Nordyke, Shane A</cp:lastModifiedBy>
  <cp:revision>105</cp:revision>
  <dcterms:created xsi:type="dcterms:W3CDTF">2015-05-03T21:14:26Z</dcterms:created>
  <dcterms:modified xsi:type="dcterms:W3CDTF">2025-05-12T21:12:26Z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0x010100C7E03C4B2498D947BFA2022C041EE6CA</vt:lpwstr>
  </property>
</Properties>
</file>