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256" r:id="rId5"/>
    <p:sldId id="267" r:id="rId6"/>
    <p:sldId id="266" r:id="rId7"/>
    <p:sldId id="265" r:id="rId8"/>
    <p:sldId id="279" r:id="rId9"/>
    <p:sldId id="282" r:id="rId10"/>
    <p:sldId id="294" r:id="rId11"/>
    <p:sldId id="295" r:id="rId12"/>
    <p:sldId id="286" r:id="rId13"/>
    <p:sldId id="287" r:id="rId14"/>
    <p:sldId id="297" r:id="rId15"/>
    <p:sldId id="296" r:id="rId16"/>
    <p:sldId id="293" r:id="rId17"/>
    <p:sldId id="274" r:id="rId18"/>
    <p:sldId id="277" r:id="rId19"/>
    <p:sldId id="298" r:id="rId20"/>
    <p:sldId id="288" r:id="rId21"/>
    <p:sldId id="280" r:id="rId22"/>
    <p:sldId id="284" r:id="rId23"/>
    <p:sldId id="281" r:id="rId24"/>
    <p:sldId id="299" r:id="rId25"/>
    <p:sldId id="269" r:id="rId26"/>
    <p:sldId id="276"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703C"/>
    <a:srgbClr val="0B3D29"/>
    <a:srgbClr val="13592F"/>
    <a:srgbClr val="E4E2B7"/>
    <a:srgbClr val="9986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29" autoAdjust="0"/>
    <p:restoredTop sz="93826" autoAdjust="0"/>
  </p:normalViewPr>
  <p:slideViewPr>
    <p:cSldViewPr snapToGrid="0" snapToObjects="1">
      <p:cViewPr varScale="1">
        <p:scale>
          <a:sx n="85" d="100"/>
          <a:sy n="85" d="100"/>
        </p:scale>
        <p:origin x="60" y="27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E36543-30C2-B544-8083-7F86C261CEB5}" type="datetimeFigureOut">
              <a:rPr lang="en-US" smtClean="0"/>
              <a:t>10/8/2026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C5A4FC-AE55-F440-8CF2-9BC94F813DBB}" type="slidenum">
              <a:rPr lang="en-US" smtClean="0"/>
              <a:t>‹#›</a:t>
            </a:fld>
            <a:endParaRPr lang="en-US"/>
          </a:p>
        </p:txBody>
      </p:sp>
    </p:spTree>
    <p:extLst>
      <p:ext uri="{BB962C8B-B14F-4D97-AF65-F5344CB8AC3E}">
        <p14:creationId xmlns:p14="http://schemas.microsoft.com/office/powerpoint/2010/main" val="2625467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video?</a:t>
            </a:r>
          </a:p>
        </p:txBody>
      </p:sp>
      <p:sp>
        <p:nvSpPr>
          <p:cNvPr id="4" name="Slide Number Placeholder 3"/>
          <p:cNvSpPr>
            <a:spLocks noGrp="1"/>
          </p:cNvSpPr>
          <p:nvPr>
            <p:ph type="sldNum" sz="quarter" idx="5"/>
          </p:nvPr>
        </p:nvSpPr>
        <p:spPr/>
        <p:txBody>
          <a:bodyPr/>
          <a:lstStyle/>
          <a:p>
            <a:fld id="{50C5A4FC-AE55-F440-8CF2-9BC94F813DBB}" type="slidenum">
              <a:rPr lang="en-US" smtClean="0"/>
              <a:t>2</a:t>
            </a:fld>
            <a:endParaRPr lang="en-US"/>
          </a:p>
        </p:txBody>
      </p:sp>
    </p:spTree>
    <p:extLst>
      <p:ext uri="{BB962C8B-B14F-4D97-AF65-F5344CB8AC3E}">
        <p14:creationId xmlns:p14="http://schemas.microsoft.com/office/powerpoint/2010/main" val="2680407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yos@csus.edu or Ppa-01@csus.edu </a:t>
            </a:r>
          </a:p>
          <a:p>
            <a:endParaRPr lang="en-US" dirty="0"/>
          </a:p>
        </p:txBody>
      </p:sp>
      <p:sp>
        <p:nvSpPr>
          <p:cNvPr id="4" name="Slide Number Placeholder 3"/>
          <p:cNvSpPr>
            <a:spLocks noGrp="1"/>
          </p:cNvSpPr>
          <p:nvPr>
            <p:ph type="sldNum" sz="quarter" idx="5"/>
          </p:nvPr>
        </p:nvSpPr>
        <p:spPr/>
        <p:txBody>
          <a:bodyPr/>
          <a:lstStyle/>
          <a:p>
            <a:fld id="{50C5A4FC-AE55-F440-8CF2-9BC94F813DBB}" type="slidenum">
              <a:rPr lang="en-US" smtClean="0"/>
              <a:t>3</a:t>
            </a:fld>
            <a:endParaRPr lang="en-US"/>
          </a:p>
        </p:txBody>
      </p:sp>
    </p:spTree>
    <p:extLst>
      <p:ext uri="{BB962C8B-B14F-4D97-AF65-F5344CB8AC3E}">
        <p14:creationId xmlns:p14="http://schemas.microsoft.com/office/powerpoint/2010/main" val="1147739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Founded in 1947, Sacramento State’s 300 acre campus is home to 3500 trees and serves more than 30,000 students. Professor Emerita Cristy Jensen founded the MPPA program in 1989, with the MSULD program joining the Department in the mid 2000’s. We have turned out almost 450 alumni between our two graduate programs in our more than 25 year history.</a:t>
            </a:r>
          </a:p>
        </p:txBody>
      </p:sp>
      <p:sp>
        <p:nvSpPr>
          <p:cNvPr id="4" name="Slide Number Placeholder 3"/>
          <p:cNvSpPr>
            <a:spLocks noGrp="1"/>
          </p:cNvSpPr>
          <p:nvPr>
            <p:ph type="sldNum" sz="quarter" idx="5"/>
          </p:nvPr>
        </p:nvSpPr>
        <p:spPr/>
        <p:txBody>
          <a:bodyPr/>
          <a:lstStyle/>
          <a:p>
            <a:fld id="{50C5A4FC-AE55-F440-8CF2-9BC94F813DBB}" type="slidenum">
              <a:rPr lang="en-US" smtClean="0"/>
              <a:t>5</a:t>
            </a:fld>
            <a:endParaRPr lang="en-US"/>
          </a:p>
        </p:txBody>
      </p:sp>
    </p:spTree>
    <p:extLst>
      <p:ext uri="{BB962C8B-B14F-4D97-AF65-F5344CB8AC3E}">
        <p14:creationId xmlns:p14="http://schemas.microsoft.com/office/powerpoint/2010/main" val="4268949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0C5A4FC-AE55-F440-8CF2-9BC94F813DBB}" type="slidenum">
              <a:rPr lang="en-US" smtClean="0"/>
              <a:t>7</a:t>
            </a:fld>
            <a:endParaRPr lang="en-US"/>
          </a:p>
        </p:txBody>
      </p:sp>
    </p:spTree>
    <p:extLst>
      <p:ext uri="{BB962C8B-B14F-4D97-AF65-F5344CB8AC3E}">
        <p14:creationId xmlns:p14="http://schemas.microsoft.com/office/powerpoint/2010/main" val="1687037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C5A4FC-AE55-F440-8CF2-9BC94F813DBB}" type="slidenum">
              <a:rPr lang="en-US" smtClean="0"/>
              <a:t>8</a:t>
            </a:fld>
            <a:endParaRPr lang="en-US"/>
          </a:p>
        </p:txBody>
      </p:sp>
    </p:spTree>
    <p:extLst>
      <p:ext uri="{BB962C8B-B14F-4D97-AF65-F5344CB8AC3E}">
        <p14:creationId xmlns:p14="http://schemas.microsoft.com/office/powerpoint/2010/main" val="43412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C5A4FC-AE55-F440-8CF2-9BC94F813DBB}" type="slidenum">
              <a:rPr lang="en-US" smtClean="0"/>
              <a:t>15</a:t>
            </a:fld>
            <a:endParaRPr lang="en-US"/>
          </a:p>
        </p:txBody>
      </p:sp>
    </p:spTree>
    <p:extLst>
      <p:ext uri="{BB962C8B-B14F-4D97-AF65-F5344CB8AC3E}">
        <p14:creationId xmlns:p14="http://schemas.microsoft.com/office/powerpoint/2010/main" val="3810072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079BD-F907-C3BD-9B71-327A22EC55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83E5B-F976-530A-C36A-A49E3D748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86CBC9-184E-5629-9331-4832E03A12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05C11D-FF31-3732-EDB4-CD539D2FD69E}"/>
              </a:ext>
            </a:extLst>
          </p:cNvPr>
          <p:cNvSpPr>
            <a:spLocks noGrp="1"/>
          </p:cNvSpPr>
          <p:nvPr>
            <p:ph type="sldNum" sz="quarter" idx="5"/>
          </p:nvPr>
        </p:nvSpPr>
        <p:spPr/>
        <p:txBody>
          <a:bodyPr/>
          <a:lstStyle/>
          <a:p>
            <a:fld id="{50C5A4FC-AE55-F440-8CF2-9BC94F813DBB}" type="slidenum">
              <a:rPr lang="en-US" smtClean="0"/>
              <a:t>16</a:t>
            </a:fld>
            <a:endParaRPr lang="en-US"/>
          </a:p>
        </p:txBody>
      </p:sp>
    </p:spTree>
    <p:extLst>
      <p:ext uri="{BB962C8B-B14F-4D97-AF65-F5344CB8AC3E}">
        <p14:creationId xmlns:p14="http://schemas.microsoft.com/office/powerpoint/2010/main" val="3900453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C5A4FC-AE55-F440-8CF2-9BC94F813DBB}" type="slidenum">
              <a:rPr lang="en-US" smtClean="0"/>
              <a:t>19</a:t>
            </a:fld>
            <a:endParaRPr lang="en-US"/>
          </a:p>
        </p:txBody>
      </p:sp>
    </p:spTree>
    <p:extLst>
      <p:ext uri="{BB962C8B-B14F-4D97-AF65-F5344CB8AC3E}">
        <p14:creationId xmlns:p14="http://schemas.microsoft.com/office/powerpoint/2010/main" val="4250148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C5A4FC-AE55-F440-8CF2-9BC94F813DBB}" type="slidenum">
              <a:rPr lang="en-US" smtClean="0"/>
              <a:t>20</a:t>
            </a:fld>
            <a:endParaRPr lang="en-US"/>
          </a:p>
        </p:txBody>
      </p:sp>
    </p:spTree>
    <p:extLst>
      <p:ext uri="{BB962C8B-B14F-4D97-AF65-F5344CB8AC3E}">
        <p14:creationId xmlns:p14="http://schemas.microsoft.com/office/powerpoint/2010/main" val="1504844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24131" y="1811069"/>
            <a:ext cx="5688497" cy="1470025"/>
          </a:xfrm>
        </p:spPr>
        <p:txBody>
          <a:bodyPr/>
          <a:lstStyle>
            <a:lvl1pPr algn="l">
              <a:defRPr>
                <a:solidFill>
                  <a:srgbClr val="0B3D29"/>
                </a:solidFill>
              </a:defRPr>
            </a:lvl1pPr>
          </a:lstStyle>
          <a:p>
            <a:r>
              <a:rPr lang="en-US" dirty="0"/>
              <a:t>Click to edit Master title style</a:t>
            </a:r>
          </a:p>
        </p:txBody>
      </p:sp>
      <p:sp>
        <p:nvSpPr>
          <p:cNvPr id="3" name="Subtitle 2"/>
          <p:cNvSpPr>
            <a:spLocks noGrp="1"/>
          </p:cNvSpPr>
          <p:nvPr>
            <p:ph type="subTitle" idx="1" hasCustomPrompt="1"/>
          </p:nvPr>
        </p:nvSpPr>
        <p:spPr>
          <a:xfrm>
            <a:off x="2824131" y="3566844"/>
            <a:ext cx="5688497" cy="365051"/>
          </a:xfrm>
        </p:spPr>
        <p:txBody>
          <a:bodyPr>
            <a:normAutofit/>
          </a:bodyPr>
          <a:lstStyle>
            <a:lvl1pPr marL="0" indent="0" algn="l">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2536018"/>
            <a:ext cx="7772400" cy="1362075"/>
          </a:xfrm>
        </p:spPr>
        <p:txBody>
          <a:bodyPr anchor="t"/>
          <a:lstStyle>
            <a:lvl1pPr algn="ctr">
              <a:defRPr sz="4000" b="1" cap="none">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722313" y="1035831"/>
            <a:ext cx="7772400" cy="1500187"/>
          </a:xfrm>
        </p:spPr>
        <p:txBody>
          <a:bodyPr anchor="b"/>
          <a:lstStyle>
            <a:lvl1pPr marL="0" indent="0" algn="ctr">
              <a:buNone/>
              <a:defRPr sz="2000">
                <a:solidFill>
                  <a:srgbClr val="B6A77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dar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B6A771"/>
                </a:solidFill>
              </a:defRPr>
            </a:lvl1pPr>
          </a:lstStyle>
          <a:p>
            <a:r>
              <a:rPr lang="en-US" dirty="0"/>
              <a:t>Click to edit Master title style</a:t>
            </a:r>
          </a:p>
        </p:txBody>
      </p:sp>
      <p:sp>
        <p:nvSpPr>
          <p:cNvPr id="3" name="Content Placeholder 2"/>
          <p:cNvSpPr>
            <a:spLocks noGrp="1"/>
          </p:cNvSpPr>
          <p:nvPr>
            <p:ph idx="1"/>
          </p:nvPr>
        </p:nvSpPr>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dar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act Informa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714171" y="666593"/>
            <a:ext cx="5871029" cy="4392488"/>
          </a:xfrm>
        </p:spPr>
        <p:txBody>
          <a:bodyPr/>
          <a:lstStyle>
            <a:lvl1pPr marL="0" indent="0">
              <a:spcBef>
                <a:spcPts val="1776"/>
              </a:spcBef>
              <a:buFontTx/>
              <a:buNone/>
              <a:defRPr sz="2400" b="1">
                <a:solidFill>
                  <a:srgbClr val="0B3D29"/>
                </a:solidFill>
              </a:defRPr>
            </a:lvl1pPr>
            <a:lvl2pPr marL="0" indent="0">
              <a:buFontTx/>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dar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dar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dark)">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dark)">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48323" y="1811069"/>
            <a:ext cx="4882520" cy="1470025"/>
          </a:xfrm>
        </p:spPr>
        <p:txBody>
          <a:bodyPr/>
          <a:lstStyle>
            <a:lvl1pPr algn="l">
              <a:defRPr>
                <a:solidFill>
                  <a:schemeClr val="tx1"/>
                </a:solidFill>
              </a:defRPr>
            </a:lvl1pPr>
          </a:lstStyle>
          <a:p>
            <a:r>
              <a:rPr lang="en-US" dirty="0"/>
              <a:t>Click to edit Master title style</a:t>
            </a:r>
          </a:p>
        </p:txBody>
      </p:sp>
      <p:sp>
        <p:nvSpPr>
          <p:cNvPr id="3" name="Subtitle 2"/>
          <p:cNvSpPr>
            <a:spLocks noGrp="1"/>
          </p:cNvSpPr>
          <p:nvPr>
            <p:ph type="subTitle" idx="1" hasCustomPrompt="1"/>
          </p:nvPr>
        </p:nvSpPr>
        <p:spPr>
          <a:xfrm>
            <a:off x="3948323" y="3566844"/>
            <a:ext cx="4882520" cy="365051"/>
          </a:xfrm>
        </p:spPr>
        <p:txBody>
          <a:bodyPr>
            <a:normAutofit/>
          </a:bodyPr>
          <a:lstStyle>
            <a:lvl1pPr marL="0" indent="0" algn="l">
              <a:buNone/>
              <a:defRPr sz="16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ligh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2536018"/>
            <a:ext cx="7772400" cy="1362075"/>
          </a:xfrm>
        </p:spPr>
        <p:txBody>
          <a:bodyPr anchor="t"/>
          <a:lstStyle>
            <a:lvl1pPr algn="ctr">
              <a:defRPr sz="4000" b="1" cap="none">
                <a:solidFill>
                  <a:schemeClr val="tx1"/>
                </a:solidFill>
              </a:defRPr>
            </a:lvl1pPr>
          </a:lstStyle>
          <a:p>
            <a:r>
              <a:rPr lang="en-US" dirty="0"/>
              <a:t>Click To Edit Master Title Style</a:t>
            </a:r>
          </a:p>
        </p:txBody>
      </p:sp>
      <p:sp>
        <p:nvSpPr>
          <p:cNvPr id="3" name="Text Placeholder 2"/>
          <p:cNvSpPr>
            <a:spLocks noGrp="1"/>
          </p:cNvSpPr>
          <p:nvPr>
            <p:ph type="body" idx="1" hasCustomPrompt="1"/>
          </p:nvPr>
        </p:nvSpPr>
        <p:spPr>
          <a:xfrm>
            <a:off x="722313" y="1035831"/>
            <a:ext cx="7772400" cy="1500187"/>
          </a:xfrm>
        </p:spPr>
        <p:txBody>
          <a:bodyPr anchor="b"/>
          <a:lstStyle>
            <a:lvl1pPr marL="0" indent="0" algn="ctr">
              <a:buNone/>
              <a:defRPr sz="2000">
                <a:solidFill>
                  <a:srgbClr val="B6A77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ligh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lvl1pPr>
              <a:buClr>
                <a:schemeClr val="accent2"/>
              </a:buClr>
              <a:defRPr>
                <a:solidFill>
                  <a:srgbClr val="0B3D29"/>
                </a:solidFill>
              </a:defRPr>
            </a:lvl1pPr>
            <a:lvl2pPr>
              <a:buClr>
                <a:schemeClr val="accent2"/>
              </a:buClr>
              <a:defRPr>
                <a:solidFill>
                  <a:srgbClr val="0B3D29"/>
                </a:solidFill>
              </a:defRPr>
            </a:lvl2pPr>
            <a:lvl3pPr>
              <a:buClr>
                <a:schemeClr val="accent2"/>
              </a:buClr>
              <a:defRPr>
                <a:solidFill>
                  <a:srgbClr val="0B3D29"/>
                </a:solidFill>
              </a:defRPr>
            </a:lvl3pPr>
            <a:lvl4pPr>
              <a:buClr>
                <a:schemeClr val="accent2"/>
              </a:buClr>
              <a:defRPr>
                <a:solidFill>
                  <a:srgbClr val="0B3D29"/>
                </a:solidFill>
              </a:defRPr>
            </a:lvl4pPr>
            <a:lvl5pPr>
              <a:buClr>
                <a:schemeClr val="accent2"/>
              </a:buClr>
              <a:defRPr>
                <a:solidFill>
                  <a:srgbClr val="0B3D2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ligh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a:t>Click to edit Master title style</a:t>
            </a:r>
          </a:p>
        </p:txBody>
      </p:sp>
      <p:sp>
        <p:nvSpPr>
          <p:cNvPr id="3" name="Content Placeholder 2"/>
          <p:cNvSpPr>
            <a:spLocks noGrp="1"/>
          </p:cNvSpPr>
          <p:nvPr>
            <p:ph sz="half" idx="1"/>
          </p:nvPr>
        </p:nvSpPr>
        <p:spPr>
          <a:xfrm>
            <a:off x="457200" y="2039257"/>
            <a:ext cx="4038600" cy="4086906"/>
          </a:xfrm>
        </p:spPr>
        <p:txBody>
          <a:bodyPr/>
          <a:lstStyle>
            <a:lvl1pPr>
              <a:defRPr sz="2800">
                <a:solidFill>
                  <a:srgbClr val="0B3D29"/>
                </a:solidFill>
              </a:defRPr>
            </a:lvl1pPr>
            <a:lvl2pPr>
              <a:defRPr sz="2400">
                <a:solidFill>
                  <a:srgbClr val="0B3D29"/>
                </a:solidFill>
              </a:defRPr>
            </a:lvl2pPr>
            <a:lvl3pPr>
              <a:defRPr sz="2000">
                <a:solidFill>
                  <a:srgbClr val="0B3D29"/>
                </a:solidFill>
              </a:defRPr>
            </a:lvl3pPr>
            <a:lvl4pPr>
              <a:defRPr sz="1800">
                <a:solidFill>
                  <a:srgbClr val="0B3D29"/>
                </a:solidFill>
              </a:defRPr>
            </a:lvl4pPr>
            <a:lvl5pPr>
              <a:defRPr sz="1800">
                <a:solidFill>
                  <a:srgbClr val="0B3D29"/>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2039257"/>
            <a:ext cx="4038600" cy="4086906"/>
          </a:xfrm>
        </p:spPr>
        <p:txBody>
          <a:bodyPr/>
          <a:lstStyle>
            <a:lvl1pPr>
              <a:defRPr sz="2800">
                <a:solidFill>
                  <a:srgbClr val="0B3D29"/>
                </a:solidFill>
              </a:defRPr>
            </a:lvl1pPr>
            <a:lvl2pPr>
              <a:defRPr sz="2400">
                <a:solidFill>
                  <a:srgbClr val="0B3D29"/>
                </a:solidFill>
              </a:defRPr>
            </a:lvl2pPr>
            <a:lvl3pPr>
              <a:defRPr sz="2000">
                <a:solidFill>
                  <a:srgbClr val="0B3D29"/>
                </a:solidFill>
              </a:defRPr>
            </a:lvl3pPr>
            <a:lvl4pPr>
              <a:defRPr sz="1800">
                <a:solidFill>
                  <a:srgbClr val="0B3D29"/>
                </a:solidFill>
              </a:defRPr>
            </a:lvl4pPr>
            <a:lvl5pPr>
              <a:defRPr sz="1800">
                <a:solidFill>
                  <a:srgbClr val="0B3D29"/>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 Information (light)">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119176" y="666593"/>
            <a:ext cx="4567624" cy="4392488"/>
          </a:xfrm>
        </p:spPr>
        <p:txBody>
          <a:bodyPr/>
          <a:lstStyle>
            <a:lvl1pPr marL="0" indent="0">
              <a:spcBef>
                <a:spcPts val="1776"/>
              </a:spcBef>
              <a:buFontTx/>
              <a:buNone/>
              <a:defRPr sz="2400" b="1">
                <a:solidFill>
                  <a:srgbClr val="0B3D29"/>
                </a:solidFill>
              </a:defRPr>
            </a:lvl1pPr>
            <a:lvl2pPr marL="0" indent="0">
              <a:buFontTx/>
              <a:buNone/>
              <a:defRPr sz="2000">
                <a:solidFill>
                  <a:schemeClr val="accent1"/>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ligh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a:t>Click to edit Master title style</a:t>
            </a:r>
          </a:p>
        </p:txBody>
      </p:sp>
      <p:sp>
        <p:nvSpPr>
          <p:cNvPr id="3" name="Text Placeholder 2"/>
          <p:cNvSpPr>
            <a:spLocks noGrp="1"/>
          </p:cNvSpPr>
          <p:nvPr>
            <p:ph type="body" idx="1"/>
          </p:nvPr>
        </p:nvSpPr>
        <p:spPr>
          <a:xfrm>
            <a:off x="457200" y="1970542"/>
            <a:ext cx="4040188" cy="639762"/>
          </a:xfrm>
        </p:spPr>
        <p:txBody>
          <a:bodyPr anchor="b"/>
          <a:lstStyle>
            <a:lvl1pPr marL="0" indent="0">
              <a:buNone/>
              <a:defRPr sz="2400" b="1">
                <a:solidFill>
                  <a:srgbClr val="0B3D2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610304"/>
            <a:ext cx="4040188" cy="3318782"/>
          </a:xfrm>
        </p:spPr>
        <p:txBody>
          <a:bodyPr/>
          <a:lstStyle>
            <a:lvl1pPr>
              <a:defRPr sz="2400">
                <a:solidFill>
                  <a:srgbClr val="0B3D29"/>
                </a:solidFill>
              </a:defRPr>
            </a:lvl1pPr>
            <a:lvl2pPr>
              <a:defRPr sz="2000">
                <a:solidFill>
                  <a:srgbClr val="0B3D29"/>
                </a:solidFill>
              </a:defRPr>
            </a:lvl2pPr>
            <a:lvl3pPr>
              <a:defRPr sz="1800">
                <a:solidFill>
                  <a:srgbClr val="0B3D29"/>
                </a:solidFill>
              </a:defRPr>
            </a:lvl3pPr>
            <a:lvl4pPr>
              <a:defRPr sz="1600">
                <a:solidFill>
                  <a:srgbClr val="0B3D29"/>
                </a:solidFill>
              </a:defRPr>
            </a:lvl4pPr>
            <a:lvl5pPr>
              <a:defRPr sz="1600">
                <a:solidFill>
                  <a:srgbClr val="0B3D29"/>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970542"/>
            <a:ext cx="4041775" cy="639762"/>
          </a:xfrm>
        </p:spPr>
        <p:txBody>
          <a:bodyPr anchor="b"/>
          <a:lstStyle>
            <a:lvl1pPr marL="0" indent="0">
              <a:buNone/>
              <a:defRPr sz="2400" b="1">
                <a:solidFill>
                  <a:srgbClr val="0B3D2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610304"/>
            <a:ext cx="4041775" cy="3318782"/>
          </a:xfrm>
        </p:spPr>
        <p:txBody>
          <a:bodyPr/>
          <a:lstStyle>
            <a:lvl1pPr>
              <a:defRPr sz="2400">
                <a:solidFill>
                  <a:srgbClr val="0B3D29"/>
                </a:solidFill>
              </a:defRPr>
            </a:lvl1pPr>
            <a:lvl2pPr>
              <a:defRPr sz="2000">
                <a:solidFill>
                  <a:srgbClr val="0B3D29"/>
                </a:solidFill>
              </a:defRPr>
            </a:lvl2pPr>
            <a:lvl3pPr>
              <a:defRPr sz="1800">
                <a:solidFill>
                  <a:srgbClr val="0B3D29"/>
                </a:solidFill>
              </a:defRPr>
            </a:lvl3pPr>
            <a:lvl4pPr>
              <a:defRPr sz="1600">
                <a:solidFill>
                  <a:srgbClr val="0B3D29"/>
                </a:solidFill>
              </a:defRPr>
            </a:lvl4pPr>
            <a:lvl5pPr>
              <a:defRPr sz="1600">
                <a:solidFill>
                  <a:srgbClr val="0B3D29"/>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ligh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a:t>Click to edit Master title style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light)">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ligh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rgbClr val="0B3D29"/>
                </a:solidFill>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0B3D2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Box 4"/>
          <p:cNvSpPr txBox="1"/>
          <p:nvPr userDrawn="1"/>
        </p:nvSpPr>
        <p:spPr>
          <a:xfrm>
            <a:off x="1698413" y="1690782"/>
            <a:ext cx="184666" cy="369332"/>
          </a:xfrm>
          <a:prstGeom prst="rect">
            <a:avLst/>
          </a:prstGeom>
          <a:noFill/>
        </p:spPr>
        <p:txBody>
          <a:bodyPr wrap="none" rtlCol="0">
            <a:spAutoFit/>
          </a:body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987315"/>
            <a:ext cx="8229600" cy="38691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8" r:id="rId5"/>
    <p:sldLayoutId id="2147483653" r:id="rId6"/>
    <p:sldLayoutId id="2147483654" r:id="rId7"/>
    <p:sldLayoutId id="2147483655" r:id="rId8"/>
    <p:sldLayoutId id="2147483656"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Lst>
  <p:txStyles>
    <p:titleStyle>
      <a:lvl1pPr algn="ctr" defTabSz="457200" rtl="0" eaLnBrk="1" latinLnBrk="0" hangingPunct="1">
        <a:spcBef>
          <a:spcPct val="0"/>
        </a:spcBef>
        <a:buNone/>
        <a:defRPr sz="4400" kern="1200">
          <a:solidFill>
            <a:srgbClr val="B6A771"/>
          </a:solidFill>
          <a:latin typeface="+mj-lt"/>
          <a:ea typeface="+mj-ea"/>
          <a:cs typeface="+mj-cs"/>
        </a:defRPr>
      </a:lvl1pPr>
    </p:titleStyle>
    <p:bodyStyle>
      <a:lvl1pPr marL="342900" indent="-342900" algn="l" defTabSz="457200" rtl="0" eaLnBrk="1" latinLnBrk="0" hangingPunct="1">
        <a:spcBef>
          <a:spcPct val="20000"/>
        </a:spcBef>
        <a:buClr>
          <a:schemeClr val="tx1"/>
        </a:buClr>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Clr>
          <a:schemeClr val="tx1"/>
        </a:buClr>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Clr>
          <a:schemeClr val="tx1"/>
        </a:buClr>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Clr>
          <a:schemeClr val="tx1"/>
        </a:buClr>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Clr>
          <a:schemeClr val="tx1"/>
        </a:buClr>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2.jpg"/><Relationship Id="rId7" Type="http://schemas.openxmlformats.org/officeDocument/2006/relationships/hyperlink" Target="https://orgsync.us14.list-manage.com/subscribe?u=5c04b8dacc6c136bcb08a2b3a&amp;id=e2de54ad3c"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hyperlink" Target="mailto:Gasppa@gmail.com" TargetMode="External"/><Relationship Id="rId11" Type="http://schemas.openxmlformats.org/officeDocument/2006/relationships/image" Target="../media/image17.jpg"/><Relationship Id="rId5" Type="http://schemas.openxmlformats.org/officeDocument/2006/relationships/hyperlink" Target="mailto:sacstategasppa@csus.edu" TargetMode="External"/><Relationship Id="rId10" Type="http://schemas.openxmlformats.org/officeDocument/2006/relationships/image" Target="../media/image16.jpg"/><Relationship Id="rId4" Type="http://schemas.openxmlformats.org/officeDocument/2006/relationships/image" Target="../media/image13.jpg"/><Relationship Id="rId9"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hyperlink" Target="mailto:sacstategasppa@gmail.com" TargetMode="External"/><Relationship Id="rId4" Type="http://schemas.openxmlformats.org/officeDocument/2006/relationships/hyperlink" Target="mailto:sacstategasppa@csus.ed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hyperlink" Target="https://www.csus.edu/college/social-sciences-interdisciplinary-studies/public-policy-administration/thesis-project-overview.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https://www.csus.edu/graduate-studies/future-students/grad-school-fin-aid-opportunities.html" TargetMode="External"/><Relationship Id="rId2" Type="http://schemas.openxmlformats.org/officeDocument/2006/relationships/hyperlink" Target="mailto:scholarshipfaqs@csus.edu" TargetMode="Externa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www.csus.edu/college/social-sciences-interdisciplinary-studies/public-policy-administration/prospective.html#prerequisites"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hyperlink" Target="mailto:calstateapply@liaisoncas.com" TargetMode="External"/><Relationship Id="rId2" Type="http://schemas.openxmlformats.org/officeDocument/2006/relationships/hyperlink" Target="https://www.csus.edu/college/social-sciences-interdisciplinary-studies/public-policy-administration/prospective.html" TargetMode="Externa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07258" y="1267927"/>
            <a:ext cx="5688497" cy="1470025"/>
          </a:xfrm>
        </p:spPr>
        <p:txBody>
          <a:bodyPr>
            <a:noAutofit/>
          </a:bodyPr>
          <a:lstStyle/>
          <a:p>
            <a:pPr algn="ctr"/>
            <a:r>
              <a:rPr lang="en-US" sz="2200" dirty="0">
                <a:latin typeface="Myriad Pro" panose="020B0503030403020204" pitchFamily="34" charset="0"/>
              </a:rPr>
              <a:t>Master of Public Policy and Administration</a:t>
            </a:r>
            <a:br>
              <a:rPr lang="en-US" sz="2200" dirty="0">
                <a:latin typeface="Myriad Pro" panose="020B0503030403020204" pitchFamily="34" charset="0"/>
              </a:rPr>
            </a:br>
            <a:r>
              <a:rPr lang="en-US" sz="2200" dirty="0">
                <a:latin typeface="Myriad Pro" panose="020B0503030403020204" pitchFamily="34" charset="0"/>
              </a:rPr>
              <a:t>Fall 2027 Cohort Start</a:t>
            </a:r>
          </a:p>
        </p:txBody>
      </p:sp>
      <p:sp>
        <p:nvSpPr>
          <p:cNvPr id="3" name="Subtitle 2"/>
          <p:cNvSpPr>
            <a:spLocks noGrp="1"/>
          </p:cNvSpPr>
          <p:nvPr>
            <p:ph type="subTitle" idx="1"/>
          </p:nvPr>
        </p:nvSpPr>
        <p:spPr>
          <a:xfrm>
            <a:off x="2907259" y="2554472"/>
            <a:ext cx="5688497" cy="874528"/>
          </a:xfrm>
        </p:spPr>
        <p:txBody>
          <a:bodyPr>
            <a:normAutofit/>
          </a:bodyPr>
          <a:lstStyle/>
          <a:p>
            <a:pPr algn="ctr"/>
            <a:r>
              <a:rPr lang="en-US" sz="4000" dirty="0">
                <a:latin typeface="Myriad Pro" panose="020B0503030403020204" pitchFamily="34" charset="0"/>
              </a:rPr>
              <a:t>Information Session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3164" y="4441372"/>
            <a:ext cx="2630429" cy="114300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Housekeeping</a:t>
            </a:r>
          </a:p>
        </p:txBody>
      </p:sp>
      <p:sp>
        <p:nvSpPr>
          <p:cNvPr id="3" name="Content Placeholder 2"/>
          <p:cNvSpPr>
            <a:spLocks noGrp="1"/>
          </p:cNvSpPr>
          <p:nvPr>
            <p:ph idx="1"/>
          </p:nvPr>
        </p:nvSpPr>
        <p:spPr/>
        <p:txBody>
          <a:bodyPr>
            <a:normAutofit fontScale="92500"/>
          </a:bodyPr>
          <a:lstStyle/>
          <a:p>
            <a:pPr marL="0" indent="0">
              <a:buNone/>
            </a:pPr>
            <a:r>
              <a:rPr lang="en-US" b="1" dirty="0"/>
              <a:t>You are muted upon entry</a:t>
            </a:r>
          </a:p>
          <a:p>
            <a:r>
              <a:rPr lang="en-US" dirty="0"/>
              <a:t>Please remain muted for now</a:t>
            </a:r>
          </a:p>
          <a:p>
            <a:r>
              <a:rPr lang="en-US" dirty="0"/>
              <a:t>Simply raise your hand </a:t>
            </a:r>
            <a:r>
              <a:rPr lang="en-US" i="1" dirty="0"/>
              <a:t>or </a:t>
            </a:r>
            <a:r>
              <a:rPr lang="en-US" dirty="0"/>
              <a:t>use the chat feature for</a:t>
            </a:r>
            <a:r>
              <a:rPr lang="en-US" b="1" dirty="0"/>
              <a:t> </a:t>
            </a:r>
            <a:r>
              <a:rPr lang="en-US" dirty="0"/>
              <a:t>immediate</a:t>
            </a:r>
            <a:r>
              <a:rPr lang="en-US" b="1" dirty="0"/>
              <a:t> </a:t>
            </a:r>
            <a:r>
              <a:rPr lang="en-US" dirty="0"/>
              <a:t>questions, comments, or technical issues</a:t>
            </a:r>
          </a:p>
          <a:p>
            <a:r>
              <a:rPr lang="en-US" dirty="0"/>
              <a:t>We have allotted time throughout and at the end of the meeting for live (unmuted) questions</a:t>
            </a:r>
          </a:p>
        </p:txBody>
      </p:sp>
    </p:spTree>
    <p:extLst>
      <p:ext uri="{BB962C8B-B14F-4D97-AF65-F5344CB8AC3E}">
        <p14:creationId xmlns:p14="http://schemas.microsoft.com/office/powerpoint/2010/main" val="1298085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a:xfrm>
            <a:off x="457200" y="1283702"/>
            <a:ext cx="8229600" cy="2145298"/>
          </a:xfrm>
        </p:spPr>
        <p:txBody>
          <a:bodyPr/>
          <a:lstStyle/>
          <a:p>
            <a:pPr marL="0" indent="0">
              <a:buNone/>
            </a:pPr>
            <a:endParaRPr lang="en-US" sz="3000" dirty="0"/>
          </a:p>
          <a:p>
            <a:pPr marL="0" indent="0" algn="ctr">
              <a:buNone/>
            </a:pPr>
            <a:r>
              <a:rPr lang="en-US" sz="2400" dirty="0"/>
              <a:t>Assistant Professor &amp; Vice Chair, Ahrum Chang</a:t>
            </a:r>
          </a:p>
          <a:p>
            <a:pPr marL="0" indent="0" algn="ctr">
              <a:buNone/>
            </a:pPr>
            <a:r>
              <a:rPr lang="en-US" sz="2400" dirty="0"/>
              <a:t>Academic Department Coordinator, Sovannra Yos</a:t>
            </a:r>
          </a:p>
        </p:txBody>
      </p:sp>
      <p:pic>
        <p:nvPicPr>
          <p:cNvPr id="5" name="Picture 4">
            <a:extLst>
              <a:ext uri="{FF2B5EF4-FFF2-40B4-BE49-F238E27FC236}">
                <a16:creationId xmlns:a16="http://schemas.microsoft.com/office/drawing/2014/main" id="{F9093610-4E53-49C7-9ADB-7235EB984493}"/>
              </a:ext>
            </a:extLst>
          </p:cNvPr>
          <p:cNvPicPr>
            <a:picLocks noChangeAspect="1"/>
          </p:cNvPicPr>
          <p:nvPr/>
        </p:nvPicPr>
        <p:blipFill>
          <a:blip r:embed="rId3"/>
          <a:stretch>
            <a:fillRect/>
          </a:stretch>
        </p:blipFill>
        <p:spPr>
          <a:xfrm>
            <a:off x="2637190" y="3162299"/>
            <a:ext cx="5721227" cy="3228975"/>
          </a:xfrm>
          <a:prstGeom prst="rect">
            <a:avLst/>
          </a:prstGeom>
        </p:spPr>
      </p:pic>
    </p:spTree>
    <p:extLst>
      <p:ext uri="{BB962C8B-B14F-4D97-AF65-F5344CB8AC3E}">
        <p14:creationId xmlns:p14="http://schemas.microsoft.com/office/powerpoint/2010/main" val="1563196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234" y="262457"/>
            <a:ext cx="8229600" cy="1143000"/>
          </a:xfrm>
        </p:spPr>
        <p:txBody>
          <a:bodyPr/>
          <a:lstStyle/>
          <a:p>
            <a:r>
              <a:rPr lang="en-US" dirty="0"/>
              <a:t>Agenda</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Mission</a:t>
            </a:r>
          </a:p>
          <a:p>
            <a:pPr marL="514350" indent="-514350">
              <a:buFont typeface="+mj-lt"/>
              <a:buAutoNum type="arabicPeriod"/>
            </a:pPr>
            <a:r>
              <a:rPr lang="en-US" dirty="0"/>
              <a:t>Why MPPA?</a:t>
            </a:r>
          </a:p>
          <a:p>
            <a:pPr marL="514350" indent="-514350">
              <a:buFont typeface="+mj-lt"/>
              <a:buAutoNum type="arabicPeriod"/>
            </a:pPr>
            <a:r>
              <a:rPr lang="en-US" dirty="0"/>
              <a:t>Overview of the Program</a:t>
            </a:r>
          </a:p>
          <a:p>
            <a:pPr marL="514350" indent="-514350">
              <a:buFont typeface="+mj-lt"/>
              <a:buAutoNum type="arabicPeriod"/>
            </a:pPr>
            <a:r>
              <a:rPr lang="en-US" dirty="0"/>
              <a:t>Application Requirements &amp; Process</a:t>
            </a:r>
          </a:p>
          <a:p>
            <a:pPr marL="514350" indent="-514350">
              <a:buFont typeface="+mj-lt"/>
              <a:buAutoNum type="arabicPeriod"/>
            </a:pPr>
            <a:r>
              <a:rPr lang="en-US" dirty="0"/>
              <a:t>Q</a:t>
            </a:r>
            <a:r>
              <a:rPr lang="en-US" sz="1200" dirty="0"/>
              <a:t> </a:t>
            </a:r>
            <a:r>
              <a:rPr lang="en-US" dirty="0"/>
              <a:t>&amp;</a:t>
            </a:r>
            <a:r>
              <a:rPr lang="en-US" sz="1200" dirty="0"/>
              <a:t> </a:t>
            </a:r>
            <a:r>
              <a:rPr lang="en-US" dirty="0"/>
              <a:t>A</a:t>
            </a:r>
          </a:p>
          <a:p>
            <a:endParaRPr lang="en-US" dirty="0"/>
          </a:p>
        </p:txBody>
      </p:sp>
      <p:pic>
        <p:nvPicPr>
          <p:cNvPr id="5" name="Picture 4">
            <a:extLst>
              <a:ext uri="{FF2B5EF4-FFF2-40B4-BE49-F238E27FC236}">
                <a16:creationId xmlns:a16="http://schemas.microsoft.com/office/drawing/2014/main" id="{90068B6D-6732-46DA-B8E4-E4D129D8CCC4}"/>
              </a:ext>
            </a:extLst>
          </p:cNvPr>
          <p:cNvPicPr>
            <a:picLocks noChangeAspect="1"/>
          </p:cNvPicPr>
          <p:nvPr/>
        </p:nvPicPr>
        <p:blipFill>
          <a:blip r:embed="rId2"/>
          <a:stretch>
            <a:fillRect/>
          </a:stretch>
        </p:blipFill>
        <p:spPr>
          <a:xfrm>
            <a:off x="5555411" y="415899"/>
            <a:ext cx="3252159" cy="3252159"/>
          </a:xfrm>
          <a:prstGeom prst="rect">
            <a:avLst/>
          </a:prstGeom>
        </p:spPr>
      </p:pic>
    </p:spTree>
    <p:extLst>
      <p:ext uri="{BB962C8B-B14F-4D97-AF65-F5344CB8AC3E}">
        <p14:creationId xmlns:p14="http://schemas.microsoft.com/office/powerpoint/2010/main" val="3043327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Mission</a:t>
            </a:r>
          </a:p>
        </p:txBody>
      </p:sp>
      <p:sp>
        <p:nvSpPr>
          <p:cNvPr id="3" name="Content Placeholder 2"/>
          <p:cNvSpPr>
            <a:spLocks noGrp="1"/>
          </p:cNvSpPr>
          <p:nvPr>
            <p:ph idx="1"/>
          </p:nvPr>
        </p:nvSpPr>
        <p:spPr>
          <a:xfrm>
            <a:off x="232914" y="1850655"/>
            <a:ext cx="8471139" cy="4260871"/>
          </a:xfrm>
        </p:spPr>
        <p:txBody>
          <a:bodyPr>
            <a:normAutofit/>
          </a:bodyPr>
          <a:lstStyle/>
          <a:p>
            <a:pPr marL="0" indent="0">
              <a:buNone/>
            </a:pPr>
            <a:r>
              <a:rPr lang="en-US" sz="2400" dirty="0"/>
              <a:t>The Capital Campus's graduate programs in Public Policy and Administration prepare future leaders to address the complex issues that face California. We serve the State and the region by developing leaders with strong analytical </a:t>
            </a:r>
            <a:r>
              <a:rPr lang="en-US" sz="2400"/>
              <a:t>tools and </a:t>
            </a:r>
            <a:r>
              <a:rPr lang="en-US" sz="2400" dirty="0"/>
              <a:t>a deep commitment to public service.</a:t>
            </a:r>
          </a:p>
          <a:p>
            <a:endParaRPr lang="en-US" dirty="0"/>
          </a:p>
        </p:txBody>
      </p:sp>
      <p:pic>
        <p:nvPicPr>
          <p:cNvPr id="5" name="Picture 4">
            <a:extLst>
              <a:ext uri="{FF2B5EF4-FFF2-40B4-BE49-F238E27FC236}">
                <a16:creationId xmlns:a16="http://schemas.microsoft.com/office/drawing/2014/main" id="{44AEA801-F855-48DB-9145-70CCEFD93E6D}"/>
              </a:ext>
            </a:extLst>
          </p:cNvPr>
          <p:cNvPicPr>
            <a:picLocks noChangeAspect="1"/>
          </p:cNvPicPr>
          <p:nvPr/>
        </p:nvPicPr>
        <p:blipFill>
          <a:blip r:embed="rId3"/>
          <a:stretch>
            <a:fillRect/>
          </a:stretch>
        </p:blipFill>
        <p:spPr>
          <a:xfrm>
            <a:off x="4414020" y="3571876"/>
            <a:ext cx="4072756" cy="3486374"/>
          </a:xfrm>
          <a:prstGeom prst="rect">
            <a:avLst/>
          </a:prstGeom>
        </p:spPr>
      </p:pic>
    </p:spTree>
    <p:extLst>
      <p:ext uri="{BB962C8B-B14F-4D97-AF65-F5344CB8AC3E}">
        <p14:creationId xmlns:p14="http://schemas.microsoft.com/office/powerpoint/2010/main" val="1742823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657" y="268745"/>
            <a:ext cx="8229600" cy="1143000"/>
          </a:xfrm>
        </p:spPr>
        <p:txBody>
          <a:bodyPr>
            <a:normAutofit/>
          </a:bodyPr>
          <a:lstStyle/>
          <a:p>
            <a:r>
              <a:rPr lang="en-US" dirty="0"/>
              <a:t>Why MPPA?</a:t>
            </a:r>
          </a:p>
        </p:txBody>
      </p:sp>
      <p:sp>
        <p:nvSpPr>
          <p:cNvPr id="3" name="Content Placeholder 2"/>
          <p:cNvSpPr>
            <a:spLocks noGrp="1"/>
          </p:cNvSpPr>
          <p:nvPr>
            <p:ph idx="1"/>
          </p:nvPr>
        </p:nvSpPr>
        <p:spPr>
          <a:xfrm>
            <a:off x="333212" y="2043201"/>
            <a:ext cx="8438829" cy="4140624"/>
          </a:xfrm>
        </p:spPr>
        <p:txBody>
          <a:bodyPr>
            <a:normAutofit fontScale="92500" lnSpcReduction="10000"/>
          </a:bodyPr>
          <a:lstStyle/>
          <a:p>
            <a:pPr marL="457200" indent="-457200">
              <a:buFont typeface="+mj-lt"/>
              <a:buAutoNum type="arabicPeriod"/>
            </a:pPr>
            <a:r>
              <a:rPr lang="en-US" sz="2400" b="1" dirty="0"/>
              <a:t>Capital Campus</a:t>
            </a:r>
            <a:r>
              <a:rPr lang="en-US" sz="2400" dirty="0"/>
              <a:t>: located on the downtown campus</a:t>
            </a:r>
          </a:p>
          <a:p>
            <a:pPr marL="457200" indent="-457200">
              <a:buFont typeface="+mj-lt"/>
              <a:buAutoNum type="arabicPeriod"/>
            </a:pPr>
            <a:endParaRPr lang="en-US" sz="2400" dirty="0"/>
          </a:p>
          <a:p>
            <a:pPr marL="457200" indent="-457200">
              <a:buFont typeface="+mj-lt"/>
              <a:buAutoNum type="arabicPeriod"/>
            </a:pPr>
            <a:r>
              <a:rPr lang="en-US" sz="2400" b="1" dirty="0"/>
              <a:t>Community &amp; Network</a:t>
            </a:r>
            <a:r>
              <a:rPr lang="en-US" sz="2400" dirty="0"/>
              <a:t>: Cohort model, fall start only (regular F/S semester teaching), small seminar classes, strong alum network, professional development and social events through </a:t>
            </a:r>
            <a:r>
              <a:rPr lang="en-US" sz="2400" b="1" dirty="0"/>
              <a:t>Graduate Association of Students in Public Policy and Administration </a:t>
            </a:r>
            <a:r>
              <a:rPr lang="en-US" sz="2400" dirty="0"/>
              <a:t>(GASPPA)</a:t>
            </a:r>
          </a:p>
          <a:p>
            <a:pPr lvl="1" indent="-342900">
              <a:buFont typeface="Arial" panose="020B0604020202020204" pitchFamily="34" charset="0"/>
              <a:buChar char="•"/>
            </a:pPr>
            <a:r>
              <a:rPr lang="en-US" sz="2000" dirty="0"/>
              <a:t>Job Fair</a:t>
            </a:r>
          </a:p>
          <a:p>
            <a:pPr lvl="1" indent="-342900">
              <a:buFont typeface="Arial" panose="020B0604020202020204" pitchFamily="34" charset="0"/>
              <a:buChar char="•"/>
            </a:pPr>
            <a:r>
              <a:rPr lang="en-US" sz="2000" dirty="0"/>
              <a:t>Resume Workshop</a:t>
            </a:r>
          </a:p>
          <a:p>
            <a:pPr lvl="1" indent="-342900">
              <a:buFont typeface="Arial" panose="020B0604020202020204" pitchFamily="34" charset="0"/>
              <a:buChar char="•"/>
            </a:pPr>
            <a:r>
              <a:rPr lang="en-US" sz="2000" dirty="0"/>
              <a:t>Salary Negotiation Workshop</a:t>
            </a:r>
          </a:p>
          <a:p>
            <a:pPr lvl="1" indent="-342900">
              <a:buFont typeface="Arial" panose="020B0604020202020204" pitchFamily="34" charset="0"/>
              <a:buChar char="•"/>
            </a:pPr>
            <a:r>
              <a:rPr lang="en-US" sz="2000" dirty="0"/>
              <a:t>Professional Headshot</a:t>
            </a:r>
          </a:p>
          <a:p>
            <a:pPr lvl="1" indent="-342900">
              <a:buFont typeface="Arial" panose="020B0604020202020204" pitchFamily="34" charset="0"/>
              <a:buChar char="•"/>
            </a:pPr>
            <a:r>
              <a:rPr lang="en-US" sz="2000" dirty="0"/>
              <a:t>Social Gatherings &amp; Network</a:t>
            </a:r>
          </a:p>
        </p:txBody>
      </p:sp>
      <p:pic>
        <p:nvPicPr>
          <p:cNvPr id="5" name="Picture 4">
            <a:extLst>
              <a:ext uri="{FF2B5EF4-FFF2-40B4-BE49-F238E27FC236}">
                <a16:creationId xmlns:a16="http://schemas.microsoft.com/office/drawing/2014/main" id="{B00C9BE0-FC15-4CAC-9637-E63676937042}"/>
              </a:ext>
            </a:extLst>
          </p:cNvPr>
          <p:cNvPicPr>
            <a:picLocks noChangeAspect="1"/>
          </p:cNvPicPr>
          <p:nvPr/>
        </p:nvPicPr>
        <p:blipFill>
          <a:blip r:embed="rId2"/>
          <a:stretch>
            <a:fillRect/>
          </a:stretch>
        </p:blipFill>
        <p:spPr>
          <a:xfrm>
            <a:off x="5838822" y="91239"/>
            <a:ext cx="1488057" cy="1498011"/>
          </a:xfrm>
          <a:prstGeom prst="rect">
            <a:avLst/>
          </a:prstGeom>
        </p:spPr>
      </p:pic>
    </p:spTree>
    <p:extLst>
      <p:ext uri="{BB962C8B-B14F-4D97-AF65-F5344CB8AC3E}">
        <p14:creationId xmlns:p14="http://schemas.microsoft.com/office/powerpoint/2010/main" val="101870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26711482-DE3A-AA32-346A-9B3A62F5DB7A}"/>
              </a:ext>
            </a:extLst>
          </p:cNvPr>
          <p:cNvPicPr>
            <a:picLocks noChangeAspect="1"/>
          </p:cNvPicPr>
          <p:nvPr/>
        </p:nvPicPr>
        <p:blipFill>
          <a:blip r:embed="rId3"/>
          <a:stretch>
            <a:fillRect/>
          </a:stretch>
        </p:blipFill>
        <p:spPr>
          <a:xfrm>
            <a:off x="6221456" y="1980904"/>
            <a:ext cx="1421711" cy="1432178"/>
          </a:xfrm>
          <a:prstGeom prst="rect">
            <a:avLst/>
          </a:prstGeom>
        </p:spPr>
      </p:pic>
      <p:pic>
        <p:nvPicPr>
          <p:cNvPr id="16" name="Picture 15">
            <a:extLst>
              <a:ext uri="{FF2B5EF4-FFF2-40B4-BE49-F238E27FC236}">
                <a16:creationId xmlns:a16="http://schemas.microsoft.com/office/drawing/2014/main" id="{BAD82C54-6EC2-1DA2-08A3-F750C75CA4D5}"/>
              </a:ext>
            </a:extLst>
          </p:cNvPr>
          <p:cNvPicPr>
            <a:picLocks noChangeAspect="1"/>
          </p:cNvPicPr>
          <p:nvPr/>
        </p:nvPicPr>
        <p:blipFill>
          <a:blip r:embed="rId4"/>
          <a:stretch>
            <a:fillRect/>
          </a:stretch>
        </p:blipFill>
        <p:spPr>
          <a:xfrm>
            <a:off x="7644435" y="1987315"/>
            <a:ext cx="1271545" cy="1432178"/>
          </a:xfrm>
          <a:prstGeom prst="rect">
            <a:avLst/>
          </a:prstGeom>
        </p:spPr>
      </p:pic>
      <p:sp>
        <p:nvSpPr>
          <p:cNvPr id="6" name="Title 5"/>
          <p:cNvSpPr>
            <a:spLocks noGrp="1"/>
          </p:cNvSpPr>
          <p:nvPr>
            <p:ph type="title"/>
          </p:nvPr>
        </p:nvSpPr>
        <p:spPr/>
        <p:txBody>
          <a:bodyPr>
            <a:noAutofit/>
          </a:bodyPr>
          <a:lstStyle/>
          <a:p>
            <a:r>
              <a:rPr lang="en-US" sz="3600" b="1" dirty="0"/>
              <a:t>26-27 Graduate Association of Students in Public Policy and Administration </a:t>
            </a:r>
            <a:r>
              <a:rPr lang="en-US" sz="3600" dirty="0"/>
              <a:t>(GASPPA)</a:t>
            </a:r>
          </a:p>
        </p:txBody>
      </p:sp>
      <p:sp>
        <p:nvSpPr>
          <p:cNvPr id="7" name="Content Placeholder 6"/>
          <p:cNvSpPr>
            <a:spLocks noGrp="1"/>
          </p:cNvSpPr>
          <p:nvPr>
            <p:ph idx="1"/>
          </p:nvPr>
        </p:nvSpPr>
        <p:spPr>
          <a:xfrm>
            <a:off x="205653" y="1874389"/>
            <a:ext cx="5736809" cy="4555031"/>
          </a:xfrm>
        </p:spPr>
        <p:txBody>
          <a:bodyPr vert="horz" lIns="91440" tIns="45720" rIns="91440" bIns="45720" rtlCol="0" anchor="t">
            <a:normAutofit fontScale="55000" lnSpcReduction="20000"/>
          </a:bodyPr>
          <a:lstStyle/>
          <a:p>
            <a:pPr marL="0" indent="0">
              <a:buNone/>
            </a:pPr>
            <a:r>
              <a:rPr lang="en-US" sz="3600" b="1" dirty="0"/>
              <a:t>GASPPA</a:t>
            </a:r>
            <a:r>
              <a:rPr lang="en-US" sz="3600" dirty="0"/>
              <a:t> provides social and professional support to students. If you have any questions about the student-side experience: </a:t>
            </a:r>
          </a:p>
          <a:p>
            <a:pPr marL="514350" indent="-514350">
              <a:buFont typeface="+mj-lt"/>
              <a:buAutoNum type="arabicPeriod"/>
            </a:pPr>
            <a:r>
              <a:rPr lang="en-US" sz="2900" dirty="0"/>
              <a:t>Emails: </a:t>
            </a:r>
            <a:r>
              <a:rPr lang="en-US" sz="2900" dirty="0">
                <a:solidFill>
                  <a:srgbClr val="00B050"/>
                </a:solidFill>
                <a:hlinkClick r:id="rId5">
                  <a:extLst>
                    <a:ext uri="{A12FA001-AC4F-418D-AE19-62706E023703}">
                      <ahyp:hlinkClr xmlns:ahyp="http://schemas.microsoft.com/office/drawing/2018/hyperlinkcolor" val="tx"/>
                    </a:ext>
                  </a:extLst>
                </a:hlinkClick>
              </a:rPr>
              <a:t>sacstategasppa@csus.edu</a:t>
            </a:r>
            <a:r>
              <a:rPr lang="en-US" sz="2900" dirty="0">
                <a:solidFill>
                  <a:srgbClr val="00B050"/>
                </a:solidFill>
              </a:rPr>
              <a:t>  &amp; </a:t>
            </a:r>
            <a:r>
              <a:rPr lang="en-US" sz="2900" dirty="0">
                <a:solidFill>
                  <a:srgbClr val="00B050"/>
                </a:solidFill>
                <a:ea typeface="Calibri"/>
                <a:cs typeface="Calibri"/>
                <a:hlinkClick r:id="rId6">
                  <a:extLst>
                    <a:ext uri="{A12FA001-AC4F-418D-AE19-62706E023703}">
                      <ahyp:hlinkClr xmlns:ahyp="http://schemas.microsoft.com/office/drawing/2018/hyperlinkcolor" val="tx"/>
                    </a:ext>
                  </a:extLst>
                </a:hlinkClick>
              </a:rPr>
              <a:t>sacstategasppa@gmail.com</a:t>
            </a:r>
          </a:p>
          <a:p>
            <a:pPr marL="514350" indent="-514350">
              <a:buFont typeface="+mj-lt"/>
              <a:buAutoNum type="arabicPeriod"/>
            </a:pPr>
            <a:r>
              <a:rPr lang="en-US" sz="2900" dirty="0">
                <a:solidFill>
                  <a:srgbClr val="0B3D29"/>
                </a:solidFill>
              </a:rPr>
              <a:t>Instagram: </a:t>
            </a:r>
            <a:r>
              <a:rPr lang="en-US" sz="2900" dirty="0">
                <a:solidFill>
                  <a:srgbClr val="00B050"/>
                </a:solidFill>
              </a:rPr>
              <a:t>@sacstate_gasppa</a:t>
            </a:r>
          </a:p>
          <a:p>
            <a:pPr marL="514350" indent="-514350">
              <a:buFont typeface="+mj-lt"/>
              <a:buAutoNum type="arabicPeriod"/>
            </a:pPr>
            <a:r>
              <a:rPr lang="en-US" sz="2900" dirty="0">
                <a:solidFill>
                  <a:srgbClr val="0B3D29"/>
                </a:solidFill>
              </a:rPr>
              <a:t>LinkedIn: </a:t>
            </a:r>
            <a:r>
              <a:rPr lang="en-US" sz="2900" dirty="0">
                <a:solidFill>
                  <a:srgbClr val="00B050"/>
                </a:solidFill>
              </a:rPr>
              <a:t>Graduate Association of Students in Public Policy and Administration</a:t>
            </a:r>
          </a:p>
          <a:p>
            <a:pPr marL="514350" indent="-514350">
              <a:buFont typeface="+mj-lt"/>
              <a:buAutoNum type="arabicPeriod"/>
            </a:pPr>
            <a:r>
              <a:rPr lang="en-US" sz="2900" dirty="0">
                <a:ea typeface="Calibri"/>
                <a:cs typeface="Calibri"/>
              </a:rPr>
              <a:t>Newsletter Subscription: </a:t>
            </a:r>
            <a:r>
              <a:rPr lang="en-US" sz="2900" dirty="0">
                <a:solidFill>
                  <a:srgbClr val="00B050"/>
                </a:solidFill>
                <a:ea typeface="Calibri"/>
                <a:cs typeface="Calibri"/>
                <a:hlinkClick r:id="rId7">
                  <a:extLst>
                    <a:ext uri="{A12FA001-AC4F-418D-AE19-62706E023703}">
                      <ahyp:hlinkClr xmlns:ahyp="http://schemas.microsoft.com/office/drawing/2018/hyperlinkcolor" val="tx"/>
                    </a:ext>
                  </a:extLst>
                </a:hlinkClick>
              </a:rPr>
              <a:t>https://orgsync.us14.list-manage.com/subscribe?u=5c04b8dacc6c136bcb08a2b3a&amp;id=e2de54ad3c</a:t>
            </a:r>
            <a:endParaRPr lang="en-US" sz="2900" dirty="0">
              <a:solidFill>
                <a:srgbClr val="00B050"/>
              </a:solidFill>
              <a:ea typeface="Calibri"/>
              <a:cs typeface="Calibri"/>
            </a:endParaRPr>
          </a:p>
          <a:p>
            <a:pPr marL="514350" indent="-514350">
              <a:buFont typeface="+mj-lt"/>
              <a:buAutoNum type="arabicPeriod"/>
            </a:pPr>
            <a:endParaRPr lang="en-US" dirty="0">
              <a:ea typeface="Calibri"/>
              <a:cs typeface="Calibri"/>
            </a:endParaRPr>
          </a:p>
          <a:p>
            <a:pPr lvl="1">
              <a:buFont typeface="Arial" panose="020B0604020202020204" pitchFamily="34" charset="0"/>
              <a:buChar char="•"/>
            </a:pPr>
            <a:r>
              <a:rPr lang="en-US" dirty="0"/>
              <a:t>Rhiannon Morales, President</a:t>
            </a:r>
          </a:p>
          <a:p>
            <a:pPr lvl="1">
              <a:buFont typeface="Arial" panose="020B0604020202020204" pitchFamily="34" charset="0"/>
              <a:buChar char="•"/>
            </a:pPr>
            <a:r>
              <a:rPr lang="en-US" dirty="0"/>
              <a:t>Christine Gutierrez, Vice President</a:t>
            </a:r>
          </a:p>
          <a:p>
            <a:pPr lvl="1">
              <a:buFont typeface="Arial" panose="020B0604020202020204" pitchFamily="34" charset="0"/>
              <a:buChar char="•"/>
            </a:pPr>
            <a:r>
              <a:rPr lang="en-US" dirty="0"/>
              <a:t>Kaylah Ball, Finance Director</a:t>
            </a:r>
          </a:p>
          <a:p>
            <a:pPr lvl="1">
              <a:buFont typeface="Arial" panose="020B0604020202020204" pitchFamily="34" charset="0"/>
              <a:buChar char="•"/>
            </a:pPr>
            <a:r>
              <a:rPr lang="en-US" dirty="0"/>
              <a:t>Chandler Witthaus, Communications Director</a:t>
            </a:r>
          </a:p>
          <a:p>
            <a:pPr lvl="1">
              <a:buFont typeface="Arial" panose="020B0604020202020204" pitchFamily="34" charset="0"/>
              <a:buChar char="•"/>
            </a:pPr>
            <a:r>
              <a:rPr lang="en-US" dirty="0"/>
              <a:t>Dea Ali, Academic Director</a:t>
            </a:r>
          </a:p>
          <a:p>
            <a:pPr lvl="1">
              <a:buFont typeface="Arial" panose="020B0604020202020204" pitchFamily="34" charset="0"/>
              <a:buChar char="•"/>
            </a:pPr>
            <a:r>
              <a:rPr lang="en-US" dirty="0"/>
              <a:t>Kimberly Cazares, Alumni Coordinator</a:t>
            </a:r>
          </a:p>
        </p:txBody>
      </p:sp>
      <p:sp>
        <p:nvSpPr>
          <p:cNvPr id="10" name="AutoShape 2" descr="Image preview">
            <a:extLst>
              <a:ext uri="{FF2B5EF4-FFF2-40B4-BE49-F238E27FC236}">
                <a16:creationId xmlns:a16="http://schemas.microsoft.com/office/drawing/2014/main" id="{C731D308-7E5B-F106-DB9E-BF389575EE63}"/>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a:extLst>
              <a:ext uri="{FF2B5EF4-FFF2-40B4-BE49-F238E27FC236}">
                <a16:creationId xmlns:a16="http://schemas.microsoft.com/office/drawing/2014/main" id="{F2B08884-DEBD-F06C-2749-E5262C9B9146}"/>
              </a:ext>
            </a:extLst>
          </p:cNvPr>
          <p:cNvPicPr>
            <a:picLocks noChangeAspect="1"/>
          </p:cNvPicPr>
          <p:nvPr/>
        </p:nvPicPr>
        <p:blipFill>
          <a:blip r:embed="rId8"/>
          <a:srcRect l="20311" t="21717" r="1823" b="17273"/>
          <a:stretch>
            <a:fillRect/>
          </a:stretch>
        </p:blipFill>
        <p:spPr>
          <a:xfrm>
            <a:off x="7517396" y="3419493"/>
            <a:ext cx="1398584" cy="1525854"/>
          </a:xfrm>
          <a:prstGeom prst="rect">
            <a:avLst/>
          </a:prstGeom>
        </p:spPr>
      </p:pic>
      <p:pic>
        <p:nvPicPr>
          <p:cNvPr id="14" name="Picture 13">
            <a:extLst>
              <a:ext uri="{FF2B5EF4-FFF2-40B4-BE49-F238E27FC236}">
                <a16:creationId xmlns:a16="http://schemas.microsoft.com/office/drawing/2014/main" id="{D2F19137-0536-3F95-E72C-6B566F794F7E}"/>
              </a:ext>
            </a:extLst>
          </p:cNvPr>
          <p:cNvPicPr>
            <a:picLocks noChangeAspect="1"/>
          </p:cNvPicPr>
          <p:nvPr/>
        </p:nvPicPr>
        <p:blipFill>
          <a:blip r:embed="rId9"/>
          <a:stretch>
            <a:fillRect/>
          </a:stretch>
        </p:blipFill>
        <p:spPr>
          <a:xfrm>
            <a:off x="7596917" y="4882769"/>
            <a:ext cx="1319064" cy="1464014"/>
          </a:xfrm>
          <a:prstGeom prst="rect">
            <a:avLst/>
          </a:prstGeom>
        </p:spPr>
      </p:pic>
      <p:pic>
        <p:nvPicPr>
          <p:cNvPr id="18" name="Picture 17">
            <a:extLst>
              <a:ext uri="{FF2B5EF4-FFF2-40B4-BE49-F238E27FC236}">
                <a16:creationId xmlns:a16="http://schemas.microsoft.com/office/drawing/2014/main" id="{F94E52DD-43EA-EA40-EDA2-7D571D3C2FA9}"/>
              </a:ext>
            </a:extLst>
          </p:cNvPr>
          <p:cNvPicPr>
            <a:picLocks noChangeAspect="1"/>
          </p:cNvPicPr>
          <p:nvPr/>
        </p:nvPicPr>
        <p:blipFill>
          <a:blip r:embed="rId10"/>
          <a:srcRect t="14533" r="15000" b="28133"/>
          <a:stretch>
            <a:fillRect/>
          </a:stretch>
        </p:blipFill>
        <p:spPr>
          <a:xfrm>
            <a:off x="6221457" y="3421041"/>
            <a:ext cx="1398584" cy="1461728"/>
          </a:xfrm>
          <a:prstGeom prst="rect">
            <a:avLst/>
          </a:prstGeom>
        </p:spPr>
      </p:pic>
      <p:pic>
        <p:nvPicPr>
          <p:cNvPr id="22" name="Picture 21">
            <a:extLst>
              <a:ext uri="{FF2B5EF4-FFF2-40B4-BE49-F238E27FC236}">
                <a16:creationId xmlns:a16="http://schemas.microsoft.com/office/drawing/2014/main" id="{DE4E0F2C-6048-1B63-3E3C-A93396FDBCC9}"/>
              </a:ext>
            </a:extLst>
          </p:cNvPr>
          <p:cNvPicPr>
            <a:picLocks noChangeAspect="1"/>
          </p:cNvPicPr>
          <p:nvPr/>
        </p:nvPicPr>
        <p:blipFill>
          <a:blip r:embed="rId11"/>
          <a:stretch>
            <a:fillRect/>
          </a:stretch>
        </p:blipFill>
        <p:spPr>
          <a:xfrm>
            <a:off x="6198332" y="4890729"/>
            <a:ext cx="1398584" cy="1456054"/>
          </a:xfrm>
          <a:prstGeom prst="rect">
            <a:avLst/>
          </a:prstGeom>
        </p:spPr>
      </p:pic>
    </p:spTree>
    <p:extLst>
      <p:ext uri="{BB962C8B-B14F-4D97-AF65-F5344CB8AC3E}">
        <p14:creationId xmlns:p14="http://schemas.microsoft.com/office/powerpoint/2010/main" val="467276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17A058-D020-4602-EAC1-88F96CA5069A}"/>
              </a:ext>
            </a:extLst>
          </p:cNvPr>
          <p:cNvPicPr>
            <a:picLocks noChangeAspect="1"/>
          </p:cNvPicPr>
          <p:nvPr/>
        </p:nvPicPr>
        <p:blipFill>
          <a:blip r:embed="rId3"/>
          <a:stretch>
            <a:fillRect/>
          </a:stretch>
        </p:blipFill>
        <p:spPr>
          <a:xfrm>
            <a:off x="1588902" y="1757883"/>
            <a:ext cx="4432070" cy="4954036"/>
          </a:xfrm>
          <a:prstGeom prst="rect">
            <a:avLst/>
          </a:prstGeom>
        </p:spPr>
      </p:pic>
      <p:sp>
        <p:nvSpPr>
          <p:cNvPr id="8" name="Title 7">
            <a:extLst>
              <a:ext uri="{FF2B5EF4-FFF2-40B4-BE49-F238E27FC236}">
                <a16:creationId xmlns:a16="http://schemas.microsoft.com/office/drawing/2014/main" id="{85AA4109-18C5-917E-5D2D-BE8A52AD0E06}"/>
              </a:ext>
            </a:extLst>
          </p:cNvPr>
          <p:cNvSpPr>
            <a:spLocks noGrp="1"/>
          </p:cNvSpPr>
          <p:nvPr>
            <p:ph type="title"/>
          </p:nvPr>
        </p:nvSpPr>
        <p:spPr>
          <a:xfrm>
            <a:off x="457200" y="146081"/>
            <a:ext cx="8229600" cy="1143000"/>
          </a:xfrm>
        </p:spPr>
        <p:txBody>
          <a:bodyPr/>
          <a:lstStyle/>
          <a:p>
            <a:r>
              <a:rPr lang="en-US" dirty="0"/>
              <a:t>You are Invited!</a:t>
            </a:r>
          </a:p>
        </p:txBody>
      </p:sp>
      <p:sp>
        <p:nvSpPr>
          <p:cNvPr id="10" name="TextBox 9">
            <a:extLst>
              <a:ext uri="{FF2B5EF4-FFF2-40B4-BE49-F238E27FC236}">
                <a16:creationId xmlns:a16="http://schemas.microsoft.com/office/drawing/2014/main" id="{2694F466-7F0F-937F-4BDC-973FF783815C}"/>
              </a:ext>
            </a:extLst>
          </p:cNvPr>
          <p:cNvSpPr txBox="1"/>
          <p:nvPr/>
        </p:nvSpPr>
        <p:spPr>
          <a:xfrm>
            <a:off x="6020972" y="3110581"/>
            <a:ext cx="2983098" cy="1815882"/>
          </a:xfrm>
          <a:prstGeom prst="rect">
            <a:avLst/>
          </a:prstGeom>
          <a:noFill/>
        </p:spPr>
        <p:txBody>
          <a:bodyPr wrap="square">
            <a:spAutoFit/>
          </a:bodyPr>
          <a:lstStyle/>
          <a:p>
            <a:pPr marL="171450" indent="-171450">
              <a:buFont typeface="Arial" panose="020B0604020202020204" pitchFamily="34" charset="0"/>
              <a:buChar char="•"/>
            </a:pPr>
            <a:r>
              <a:rPr lang="en-US" sz="1600" dirty="0"/>
              <a:t>Emails: </a:t>
            </a:r>
            <a:r>
              <a:rPr lang="en-US" sz="1600" dirty="0">
                <a:hlinkClick r:id="rId4"/>
              </a:rPr>
              <a:t>sacstategasppa@csus.edu</a:t>
            </a:r>
            <a:endParaRPr lang="en-US" sz="1600" dirty="0"/>
          </a:p>
          <a:p>
            <a:r>
              <a:rPr lang="en-US" sz="1600" dirty="0"/>
              <a:t> &amp; </a:t>
            </a:r>
            <a:r>
              <a:rPr lang="en-US" sz="1600" dirty="0">
                <a:hlinkClick r:id="rId5"/>
              </a:rPr>
              <a:t>sacstategasppa@gmail.com</a:t>
            </a:r>
            <a:endParaRPr lang="en-US" sz="1600" dirty="0"/>
          </a:p>
          <a:p>
            <a:pPr marL="171450" indent="-171450">
              <a:buFont typeface="Arial" panose="020B0604020202020204" pitchFamily="34" charset="0"/>
              <a:buChar char="•"/>
            </a:pPr>
            <a:r>
              <a:rPr lang="en-US" sz="1600" dirty="0"/>
              <a:t>Instagram:@</a:t>
            </a:r>
            <a:r>
              <a:rPr lang="en-US" sz="1600" dirty="0" err="1"/>
              <a:t>sacstate_gasppa</a:t>
            </a:r>
            <a:endParaRPr lang="en-US" sz="1600" dirty="0"/>
          </a:p>
          <a:p>
            <a:pPr marL="171450" indent="-171450">
              <a:buFont typeface="Arial" panose="020B0604020202020204" pitchFamily="34" charset="0"/>
              <a:buChar char="•"/>
            </a:pPr>
            <a:r>
              <a:rPr lang="en-US" sz="1600" dirty="0"/>
              <a:t>LinkedIn: Graduate Association of Students in Public Policy and Administration</a:t>
            </a:r>
          </a:p>
        </p:txBody>
      </p:sp>
      <p:sp>
        <p:nvSpPr>
          <p:cNvPr id="12" name="TextBox 11">
            <a:extLst>
              <a:ext uri="{FF2B5EF4-FFF2-40B4-BE49-F238E27FC236}">
                <a16:creationId xmlns:a16="http://schemas.microsoft.com/office/drawing/2014/main" id="{C9406DBC-21F7-70F5-77B8-6E7C066DCA1E}"/>
              </a:ext>
            </a:extLst>
          </p:cNvPr>
          <p:cNvSpPr txBox="1"/>
          <p:nvPr/>
        </p:nvSpPr>
        <p:spPr>
          <a:xfrm>
            <a:off x="1636296" y="1279138"/>
            <a:ext cx="7050504" cy="369332"/>
          </a:xfrm>
          <a:prstGeom prst="rect">
            <a:avLst/>
          </a:prstGeom>
          <a:noFill/>
        </p:spPr>
        <p:txBody>
          <a:bodyPr wrap="square">
            <a:spAutoFit/>
          </a:bodyPr>
          <a:lstStyle/>
          <a:p>
            <a:r>
              <a:rPr lang="en-US" dirty="0">
                <a:solidFill>
                  <a:schemeClr val="bg1"/>
                </a:solidFill>
              </a:rPr>
              <a:t>Grow your mind, grow your network, grow your opportunity!</a:t>
            </a:r>
          </a:p>
        </p:txBody>
      </p:sp>
    </p:spTree>
    <p:extLst>
      <p:ext uri="{BB962C8B-B14F-4D97-AF65-F5344CB8AC3E}">
        <p14:creationId xmlns:p14="http://schemas.microsoft.com/office/powerpoint/2010/main" val="2501970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E94F3-C587-4B18-9AFE-0AC22565A0C6}"/>
              </a:ext>
            </a:extLst>
          </p:cNvPr>
          <p:cNvSpPr>
            <a:spLocks noGrp="1"/>
          </p:cNvSpPr>
          <p:nvPr>
            <p:ph type="title"/>
          </p:nvPr>
        </p:nvSpPr>
        <p:spPr/>
        <p:txBody>
          <a:bodyPr/>
          <a:lstStyle/>
          <a:p>
            <a:r>
              <a:rPr lang="en-US" dirty="0"/>
              <a:t>Alumna</a:t>
            </a:r>
          </a:p>
        </p:txBody>
      </p:sp>
      <p:pic>
        <p:nvPicPr>
          <p:cNvPr id="4" name="Picture 3">
            <a:extLst>
              <a:ext uri="{FF2B5EF4-FFF2-40B4-BE49-F238E27FC236}">
                <a16:creationId xmlns:a16="http://schemas.microsoft.com/office/drawing/2014/main" id="{C339344F-4444-4D71-A86A-92D4ABC9D9C1}"/>
              </a:ext>
            </a:extLst>
          </p:cNvPr>
          <p:cNvPicPr>
            <a:picLocks noChangeAspect="1"/>
          </p:cNvPicPr>
          <p:nvPr/>
        </p:nvPicPr>
        <p:blipFill>
          <a:blip r:embed="rId2"/>
          <a:stretch>
            <a:fillRect/>
          </a:stretch>
        </p:blipFill>
        <p:spPr>
          <a:xfrm>
            <a:off x="1618090" y="1978099"/>
            <a:ext cx="1506772" cy="2120642"/>
          </a:xfrm>
          <a:prstGeom prst="rect">
            <a:avLst/>
          </a:prstGeom>
        </p:spPr>
      </p:pic>
      <p:pic>
        <p:nvPicPr>
          <p:cNvPr id="5" name="Picture 4">
            <a:extLst>
              <a:ext uri="{FF2B5EF4-FFF2-40B4-BE49-F238E27FC236}">
                <a16:creationId xmlns:a16="http://schemas.microsoft.com/office/drawing/2014/main" id="{56AACEC1-AF50-497E-BF73-BE69298A716F}"/>
              </a:ext>
            </a:extLst>
          </p:cNvPr>
          <p:cNvPicPr>
            <a:picLocks noChangeAspect="1"/>
          </p:cNvPicPr>
          <p:nvPr/>
        </p:nvPicPr>
        <p:blipFill>
          <a:blip r:embed="rId3"/>
          <a:stretch>
            <a:fillRect/>
          </a:stretch>
        </p:blipFill>
        <p:spPr>
          <a:xfrm>
            <a:off x="3236180" y="1978099"/>
            <a:ext cx="5780804" cy="1588290"/>
          </a:xfrm>
          <a:prstGeom prst="rect">
            <a:avLst/>
          </a:prstGeom>
        </p:spPr>
      </p:pic>
      <p:pic>
        <p:nvPicPr>
          <p:cNvPr id="6" name="Picture 5">
            <a:extLst>
              <a:ext uri="{FF2B5EF4-FFF2-40B4-BE49-F238E27FC236}">
                <a16:creationId xmlns:a16="http://schemas.microsoft.com/office/drawing/2014/main" id="{304DABE6-F319-42BA-BA2B-6F46B2CEB234}"/>
              </a:ext>
            </a:extLst>
          </p:cNvPr>
          <p:cNvPicPr>
            <a:picLocks noChangeAspect="1"/>
          </p:cNvPicPr>
          <p:nvPr/>
        </p:nvPicPr>
        <p:blipFill>
          <a:blip r:embed="rId4"/>
          <a:stretch>
            <a:fillRect/>
          </a:stretch>
        </p:blipFill>
        <p:spPr>
          <a:xfrm>
            <a:off x="296928" y="2657722"/>
            <a:ext cx="1209844" cy="628738"/>
          </a:xfrm>
          <a:prstGeom prst="rect">
            <a:avLst/>
          </a:prstGeom>
        </p:spPr>
      </p:pic>
      <p:pic>
        <p:nvPicPr>
          <p:cNvPr id="7" name="Picture 6">
            <a:extLst>
              <a:ext uri="{FF2B5EF4-FFF2-40B4-BE49-F238E27FC236}">
                <a16:creationId xmlns:a16="http://schemas.microsoft.com/office/drawing/2014/main" id="{DC0D3C95-F4F3-450A-8F2E-0D4B92D40810}"/>
              </a:ext>
            </a:extLst>
          </p:cNvPr>
          <p:cNvPicPr>
            <a:picLocks noChangeAspect="1"/>
          </p:cNvPicPr>
          <p:nvPr/>
        </p:nvPicPr>
        <p:blipFill>
          <a:blip r:embed="rId5"/>
          <a:stretch>
            <a:fillRect/>
          </a:stretch>
        </p:blipFill>
        <p:spPr>
          <a:xfrm>
            <a:off x="5968421" y="4240668"/>
            <a:ext cx="1397838" cy="2044837"/>
          </a:xfrm>
          <a:prstGeom prst="rect">
            <a:avLst/>
          </a:prstGeom>
        </p:spPr>
      </p:pic>
      <p:pic>
        <p:nvPicPr>
          <p:cNvPr id="8" name="Picture 7">
            <a:extLst>
              <a:ext uri="{FF2B5EF4-FFF2-40B4-BE49-F238E27FC236}">
                <a16:creationId xmlns:a16="http://schemas.microsoft.com/office/drawing/2014/main" id="{0782A296-2CE7-400D-A5D8-6A277CDF5C51}"/>
              </a:ext>
            </a:extLst>
          </p:cNvPr>
          <p:cNvPicPr>
            <a:picLocks noChangeAspect="1"/>
          </p:cNvPicPr>
          <p:nvPr/>
        </p:nvPicPr>
        <p:blipFill>
          <a:blip r:embed="rId6"/>
          <a:stretch>
            <a:fillRect/>
          </a:stretch>
        </p:blipFill>
        <p:spPr>
          <a:xfrm>
            <a:off x="296928" y="4526544"/>
            <a:ext cx="5597718" cy="1305907"/>
          </a:xfrm>
          <a:prstGeom prst="rect">
            <a:avLst/>
          </a:prstGeom>
        </p:spPr>
      </p:pic>
      <p:pic>
        <p:nvPicPr>
          <p:cNvPr id="9" name="Picture 8">
            <a:extLst>
              <a:ext uri="{FF2B5EF4-FFF2-40B4-BE49-F238E27FC236}">
                <a16:creationId xmlns:a16="http://schemas.microsoft.com/office/drawing/2014/main" id="{600E4E96-C1BB-4A4E-A462-8429244BEF43}"/>
              </a:ext>
            </a:extLst>
          </p:cNvPr>
          <p:cNvPicPr>
            <a:picLocks noChangeAspect="1"/>
          </p:cNvPicPr>
          <p:nvPr/>
        </p:nvPicPr>
        <p:blipFill>
          <a:blip r:embed="rId7"/>
          <a:stretch>
            <a:fillRect/>
          </a:stretch>
        </p:blipFill>
        <p:spPr>
          <a:xfrm>
            <a:off x="7440034" y="4834394"/>
            <a:ext cx="1663149" cy="490904"/>
          </a:xfrm>
          <a:prstGeom prst="rect">
            <a:avLst/>
          </a:prstGeom>
        </p:spPr>
      </p:pic>
    </p:spTree>
    <p:extLst>
      <p:ext uri="{BB962C8B-B14F-4D97-AF65-F5344CB8AC3E}">
        <p14:creationId xmlns:p14="http://schemas.microsoft.com/office/powerpoint/2010/main" val="3066871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87387-7EEA-442F-A82F-A90FFF494F3E}"/>
              </a:ext>
            </a:extLst>
          </p:cNvPr>
          <p:cNvSpPr>
            <a:spLocks noGrp="1"/>
          </p:cNvSpPr>
          <p:nvPr>
            <p:ph type="title"/>
          </p:nvPr>
        </p:nvSpPr>
        <p:spPr/>
        <p:txBody>
          <a:bodyPr/>
          <a:lstStyle/>
          <a:p>
            <a:r>
              <a:rPr lang="en-US" dirty="0"/>
              <a:t>Alumna</a:t>
            </a:r>
          </a:p>
        </p:txBody>
      </p:sp>
      <p:pic>
        <p:nvPicPr>
          <p:cNvPr id="4" name="Picture 3">
            <a:extLst>
              <a:ext uri="{FF2B5EF4-FFF2-40B4-BE49-F238E27FC236}">
                <a16:creationId xmlns:a16="http://schemas.microsoft.com/office/drawing/2014/main" id="{0656735C-674F-4DCB-9324-3BE7482CA4BF}"/>
              </a:ext>
            </a:extLst>
          </p:cNvPr>
          <p:cNvPicPr>
            <a:picLocks noChangeAspect="1"/>
          </p:cNvPicPr>
          <p:nvPr/>
        </p:nvPicPr>
        <p:blipFill>
          <a:blip r:embed="rId2"/>
          <a:stretch>
            <a:fillRect/>
          </a:stretch>
        </p:blipFill>
        <p:spPr>
          <a:xfrm>
            <a:off x="254441" y="2443662"/>
            <a:ext cx="1678140" cy="2097357"/>
          </a:xfrm>
          <a:prstGeom prst="rect">
            <a:avLst/>
          </a:prstGeom>
        </p:spPr>
      </p:pic>
      <p:pic>
        <p:nvPicPr>
          <p:cNvPr id="5" name="Picture 4">
            <a:extLst>
              <a:ext uri="{FF2B5EF4-FFF2-40B4-BE49-F238E27FC236}">
                <a16:creationId xmlns:a16="http://schemas.microsoft.com/office/drawing/2014/main" id="{36438F2F-F087-4BDD-91CD-2503E56B6549}"/>
              </a:ext>
            </a:extLst>
          </p:cNvPr>
          <p:cNvPicPr>
            <a:picLocks noChangeAspect="1"/>
          </p:cNvPicPr>
          <p:nvPr/>
        </p:nvPicPr>
        <p:blipFill>
          <a:blip r:embed="rId3"/>
          <a:stretch>
            <a:fillRect/>
          </a:stretch>
        </p:blipFill>
        <p:spPr>
          <a:xfrm>
            <a:off x="103367" y="1867266"/>
            <a:ext cx="2409970" cy="576396"/>
          </a:xfrm>
          <a:prstGeom prst="rect">
            <a:avLst/>
          </a:prstGeom>
        </p:spPr>
      </p:pic>
      <p:pic>
        <p:nvPicPr>
          <p:cNvPr id="6" name="Picture 5">
            <a:extLst>
              <a:ext uri="{FF2B5EF4-FFF2-40B4-BE49-F238E27FC236}">
                <a16:creationId xmlns:a16="http://schemas.microsoft.com/office/drawing/2014/main" id="{C02C57D3-C5C3-4B6C-BB21-10885F7246D3}"/>
              </a:ext>
            </a:extLst>
          </p:cNvPr>
          <p:cNvPicPr>
            <a:picLocks noChangeAspect="1"/>
          </p:cNvPicPr>
          <p:nvPr/>
        </p:nvPicPr>
        <p:blipFill>
          <a:blip r:embed="rId4"/>
          <a:stretch>
            <a:fillRect/>
          </a:stretch>
        </p:blipFill>
        <p:spPr>
          <a:xfrm>
            <a:off x="2883082" y="2206966"/>
            <a:ext cx="4602336" cy="1694363"/>
          </a:xfrm>
          <a:prstGeom prst="rect">
            <a:avLst/>
          </a:prstGeom>
        </p:spPr>
      </p:pic>
      <p:pic>
        <p:nvPicPr>
          <p:cNvPr id="8" name="Picture 7">
            <a:extLst>
              <a:ext uri="{FF2B5EF4-FFF2-40B4-BE49-F238E27FC236}">
                <a16:creationId xmlns:a16="http://schemas.microsoft.com/office/drawing/2014/main" id="{2F2F6567-6DDF-4401-97F9-F852095749A9}"/>
              </a:ext>
            </a:extLst>
          </p:cNvPr>
          <p:cNvPicPr>
            <a:picLocks noChangeAspect="1"/>
          </p:cNvPicPr>
          <p:nvPr/>
        </p:nvPicPr>
        <p:blipFill>
          <a:blip r:embed="rId5"/>
          <a:stretch>
            <a:fillRect/>
          </a:stretch>
        </p:blipFill>
        <p:spPr>
          <a:xfrm>
            <a:off x="4850296" y="4388509"/>
            <a:ext cx="1980849" cy="1862262"/>
          </a:xfrm>
          <a:prstGeom prst="rect">
            <a:avLst/>
          </a:prstGeom>
        </p:spPr>
      </p:pic>
      <p:pic>
        <p:nvPicPr>
          <p:cNvPr id="9" name="Picture 8">
            <a:extLst>
              <a:ext uri="{FF2B5EF4-FFF2-40B4-BE49-F238E27FC236}">
                <a16:creationId xmlns:a16="http://schemas.microsoft.com/office/drawing/2014/main" id="{A2E10600-FF72-4058-A192-3E8C92F4B807}"/>
              </a:ext>
            </a:extLst>
          </p:cNvPr>
          <p:cNvPicPr>
            <a:picLocks noChangeAspect="1"/>
          </p:cNvPicPr>
          <p:nvPr/>
        </p:nvPicPr>
        <p:blipFill>
          <a:blip r:embed="rId6"/>
          <a:stretch>
            <a:fillRect/>
          </a:stretch>
        </p:blipFill>
        <p:spPr>
          <a:xfrm>
            <a:off x="7203212" y="4900104"/>
            <a:ext cx="1678141" cy="839071"/>
          </a:xfrm>
          <a:prstGeom prst="rect">
            <a:avLst/>
          </a:prstGeom>
        </p:spPr>
      </p:pic>
      <p:pic>
        <p:nvPicPr>
          <p:cNvPr id="10" name="Picture 9">
            <a:extLst>
              <a:ext uri="{FF2B5EF4-FFF2-40B4-BE49-F238E27FC236}">
                <a16:creationId xmlns:a16="http://schemas.microsoft.com/office/drawing/2014/main" id="{EA6162BA-F529-471A-B33E-3A9C3998DABA}"/>
              </a:ext>
            </a:extLst>
          </p:cNvPr>
          <p:cNvPicPr>
            <a:picLocks noChangeAspect="1"/>
          </p:cNvPicPr>
          <p:nvPr/>
        </p:nvPicPr>
        <p:blipFill>
          <a:blip r:embed="rId7"/>
          <a:stretch>
            <a:fillRect/>
          </a:stretch>
        </p:blipFill>
        <p:spPr>
          <a:xfrm>
            <a:off x="163661" y="4900104"/>
            <a:ext cx="4686635" cy="1055497"/>
          </a:xfrm>
          <a:prstGeom prst="rect">
            <a:avLst/>
          </a:prstGeom>
        </p:spPr>
      </p:pic>
    </p:spTree>
    <p:extLst>
      <p:ext uri="{BB962C8B-B14F-4D97-AF65-F5344CB8AC3E}">
        <p14:creationId xmlns:p14="http://schemas.microsoft.com/office/powerpoint/2010/main" val="2642725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C7597-3F5D-BA39-652E-5A20E06C90F3}"/>
              </a:ext>
            </a:extLst>
          </p:cNvPr>
          <p:cNvSpPr>
            <a:spLocks noGrp="1"/>
          </p:cNvSpPr>
          <p:nvPr>
            <p:ph type="title"/>
          </p:nvPr>
        </p:nvSpPr>
        <p:spPr/>
        <p:txBody>
          <a:bodyPr/>
          <a:lstStyle/>
          <a:p>
            <a:r>
              <a:rPr lang="en-US" dirty="0"/>
              <a:t>Where are they now? </a:t>
            </a:r>
          </a:p>
        </p:txBody>
      </p:sp>
      <p:sp>
        <p:nvSpPr>
          <p:cNvPr id="3" name="Content Placeholder 2">
            <a:extLst>
              <a:ext uri="{FF2B5EF4-FFF2-40B4-BE49-F238E27FC236}">
                <a16:creationId xmlns:a16="http://schemas.microsoft.com/office/drawing/2014/main" id="{7E742024-6A8B-C709-4D81-FB97F242A28B}"/>
              </a:ext>
            </a:extLst>
          </p:cNvPr>
          <p:cNvSpPr>
            <a:spLocks noGrp="1"/>
          </p:cNvSpPr>
          <p:nvPr>
            <p:ph idx="1"/>
          </p:nvPr>
        </p:nvSpPr>
        <p:spPr>
          <a:xfrm>
            <a:off x="921433" y="1842867"/>
            <a:ext cx="7765367" cy="4501343"/>
          </a:xfrm>
        </p:spPr>
        <p:txBody>
          <a:bodyPr>
            <a:normAutofit fontScale="55000" lnSpcReduction="20000"/>
          </a:bodyPr>
          <a:lstStyle/>
          <a:p>
            <a:r>
              <a:rPr lang="en-US" dirty="0"/>
              <a:t>Governor’s Office of Service and Community Engagement</a:t>
            </a:r>
          </a:p>
          <a:p>
            <a:r>
              <a:rPr lang="en-US" dirty="0"/>
              <a:t>Power California </a:t>
            </a:r>
          </a:p>
          <a:p>
            <a:r>
              <a:rPr lang="en-US" dirty="0"/>
              <a:t>Rural County Assistance Corporation</a:t>
            </a:r>
          </a:p>
          <a:p>
            <a:r>
              <a:rPr lang="en-US" dirty="0"/>
              <a:t>California State Senate</a:t>
            </a:r>
          </a:p>
          <a:p>
            <a:r>
              <a:rPr lang="en-US" dirty="0"/>
              <a:t>California Community Colleges</a:t>
            </a:r>
          </a:p>
          <a:p>
            <a:r>
              <a:rPr lang="en-US" dirty="0"/>
              <a:t>League of California Cities</a:t>
            </a:r>
          </a:p>
          <a:p>
            <a:r>
              <a:rPr lang="en-US" dirty="0"/>
              <a:t>California State Auditor</a:t>
            </a:r>
          </a:p>
          <a:p>
            <a:r>
              <a:rPr lang="en-US" dirty="0"/>
              <a:t>California State Treasurer’s Office</a:t>
            </a:r>
          </a:p>
          <a:p>
            <a:r>
              <a:rPr lang="en-US" dirty="0"/>
              <a:t>California Department of Human Resources</a:t>
            </a:r>
          </a:p>
          <a:p>
            <a:r>
              <a:rPr lang="en-US" dirty="0"/>
              <a:t>California Department of Social Services </a:t>
            </a:r>
          </a:p>
          <a:p>
            <a:r>
              <a:rPr lang="en-US" dirty="0"/>
              <a:t>California Budget and Policy Center</a:t>
            </a:r>
          </a:p>
          <a:p>
            <a:r>
              <a:rPr lang="en-US" dirty="0"/>
              <a:t>City of Elk Grove, Davis, Sacramento, West Sacramento, Dickson, etc. </a:t>
            </a:r>
          </a:p>
          <a:p>
            <a:r>
              <a:rPr lang="en-US" dirty="0"/>
              <a:t>California Department of Fish and Wildlife</a:t>
            </a:r>
          </a:p>
          <a:p>
            <a:r>
              <a:rPr lang="en-US" dirty="0"/>
              <a:t>Institute for Local Government </a:t>
            </a:r>
          </a:p>
          <a:p>
            <a:r>
              <a:rPr lang="en-US" dirty="0"/>
              <a:t>California Association of Councils of Governments</a:t>
            </a:r>
          </a:p>
          <a:p>
            <a:r>
              <a:rPr lang="en-US" dirty="0"/>
              <a:t>California State Library</a:t>
            </a:r>
          </a:p>
          <a:p>
            <a:endParaRPr lang="en-US" dirty="0"/>
          </a:p>
          <a:p>
            <a:endParaRPr lang="en-US" dirty="0"/>
          </a:p>
        </p:txBody>
      </p:sp>
    </p:spTree>
    <p:extLst>
      <p:ext uri="{BB962C8B-B14F-4D97-AF65-F5344CB8AC3E}">
        <p14:creationId xmlns:p14="http://schemas.microsoft.com/office/powerpoint/2010/main" val="2363556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02FEC-7B97-2690-9DED-DF39A1666A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3BC511-5244-8D88-745A-A1885043F357}"/>
              </a:ext>
            </a:extLst>
          </p:cNvPr>
          <p:cNvSpPr>
            <a:spLocks noGrp="1"/>
          </p:cNvSpPr>
          <p:nvPr>
            <p:ph type="title"/>
          </p:nvPr>
        </p:nvSpPr>
        <p:spPr>
          <a:xfrm>
            <a:off x="-573657" y="268745"/>
            <a:ext cx="8229600" cy="1143000"/>
          </a:xfrm>
        </p:spPr>
        <p:txBody>
          <a:bodyPr>
            <a:normAutofit/>
          </a:bodyPr>
          <a:lstStyle/>
          <a:p>
            <a:r>
              <a:rPr lang="en-US" dirty="0"/>
              <a:t>Why MPPA?</a:t>
            </a:r>
          </a:p>
        </p:txBody>
      </p:sp>
      <p:sp>
        <p:nvSpPr>
          <p:cNvPr id="3" name="Content Placeholder 2">
            <a:extLst>
              <a:ext uri="{FF2B5EF4-FFF2-40B4-BE49-F238E27FC236}">
                <a16:creationId xmlns:a16="http://schemas.microsoft.com/office/drawing/2014/main" id="{3AEF8F64-E467-991F-CF54-987ACADEEEDB}"/>
              </a:ext>
            </a:extLst>
          </p:cNvPr>
          <p:cNvSpPr>
            <a:spLocks noGrp="1"/>
          </p:cNvSpPr>
          <p:nvPr>
            <p:ph idx="1"/>
          </p:nvPr>
        </p:nvSpPr>
        <p:spPr>
          <a:xfrm>
            <a:off x="790414" y="2402237"/>
            <a:ext cx="7671661" cy="4008454"/>
          </a:xfrm>
        </p:spPr>
        <p:txBody>
          <a:bodyPr>
            <a:normAutofit/>
          </a:bodyPr>
          <a:lstStyle/>
          <a:p>
            <a:pPr marL="0" indent="0">
              <a:buNone/>
            </a:pPr>
            <a:r>
              <a:rPr lang="en-US" sz="2400" b="1" dirty="0"/>
              <a:t>3. Teaching and (Peer) Mentorship</a:t>
            </a:r>
            <a:r>
              <a:rPr lang="en-US" sz="2400" dirty="0"/>
              <a:t>: Focus on excellence in teaching and mentorship, face-to-face format, faculty’s regular office hours, and communication, etc.</a:t>
            </a:r>
            <a:endParaRPr lang="en-US" sz="2400" b="1" dirty="0"/>
          </a:p>
          <a:p>
            <a:pPr marL="0" indent="0">
              <a:buNone/>
            </a:pPr>
            <a:endParaRPr lang="en-US" sz="2400" b="1" dirty="0"/>
          </a:p>
          <a:p>
            <a:pPr marL="0" indent="0">
              <a:buNone/>
            </a:pPr>
            <a:r>
              <a:rPr lang="en-US" sz="2400" b="1" dirty="0"/>
              <a:t>4. Public Policy </a:t>
            </a:r>
            <a:r>
              <a:rPr lang="en-US" sz="2400" b="1" u="sng" dirty="0"/>
              <a:t>AND</a:t>
            </a:r>
            <a:r>
              <a:rPr lang="en-US" sz="2400" b="1" dirty="0"/>
              <a:t> Public Administration</a:t>
            </a:r>
            <a:r>
              <a:rPr lang="en-US" sz="2400" dirty="0"/>
              <a:t>: Curriculum covers both policy and administration</a:t>
            </a:r>
          </a:p>
          <a:p>
            <a:pPr marL="0" indent="0">
              <a:buNone/>
            </a:pPr>
            <a:endParaRPr lang="en-US" sz="2400" dirty="0"/>
          </a:p>
          <a:p>
            <a:pPr marL="0" lvl="0" indent="0">
              <a:buNone/>
            </a:pPr>
            <a:br>
              <a:rPr lang="en-US" dirty="0"/>
            </a:br>
            <a:endParaRPr lang="en-US" dirty="0"/>
          </a:p>
        </p:txBody>
      </p:sp>
      <p:pic>
        <p:nvPicPr>
          <p:cNvPr id="5" name="Picture 4">
            <a:extLst>
              <a:ext uri="{FF2B5EF4-FFF2-40B4-BE49-F238E27FC236}">
                <a16:creationId xmlns:a16="http://schemas.microsoft.com/office/drawing/2014/main" id="{15091F2A-A8D1-A0E0-65B9-A3AD51863852}"/>
              </a:ext>
            </a:extLst>
          </p:cNvPr>
          <p:cNvPicPr>
            <a:picLocks noChangeAspect="1"/>
          </p:cNvPicPr>
          <p:nvPr/>
        </p:nvPicPr>
        <p:blipFill>
          <a:blip r:embed="rId2"/>
          <a:stretch>
            <a:fillRect/>
          </a:stretch>
        </p:blipFill>
        <p:spPr>
          <a:xfrm>
            <a:off x="5838822" y="91239"/>
            <a:ext cx="1488057" cy="1498011"/>
          </a:xfrm>
          <a:prstGeom prst="rect">
            <a:avLst/>
          </a:prstGeom>
        </p:spPr>
      </p:pic>
    </p:spTree>
    <p:extLst>
      <p:ext uri="{BB962C8B-B14F-4D97-AF65-F5344CB8AC3E}">
        <p14:creationId xmlns:p14="http://schemas.microsoft.com/office/powerpoint/2010/main" val="553883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E3B65-41FB-C7AD-C934-33EAB250D88C}"/>
              </a:ext>
            </a:extLst>
          </p:cNvPr>
          <p:cNvSpPr>
            <a:spLocks noGrp="1"/>
          </p:cNvSpPr>
          <p:nvPr>
            <p:ph type="title"/>
          </p:nvPr>
        </p:nvSpPr>
        <p:spPr>
          <a:xfrm>
            <a:off x="457200" y="274638"/>
            <a:ext cx="8229600" cy="1143000"/>
          </a:xfrm>
        </p:spPr>
        <p:txBody>
          <a:bodyPr anchor="ctr">
            <a:normAutofit/>
          </a:bodyPr>
          <a:lstStyle/>
          <a:p>
            <a:r>
              <a:rPr lang="en-US" dirty="0"/>
              <a:t>Faculty </a:t>
            </a:r>
          </a:p>
        </p:txBody>
      </p:sp>
      <p:pic>
        <p:nvPicPr>
          <p:cNvPr id="5" name="Content Placeholder 4">
            <a:extLst>
              <a:ext uri="{FF2B5EF4-FFF2-40B4-BE49-F238E27FC236}">
                <a16:creationId xmlns:a16="http://schemas.microsoft.com/office/drawing/2014/main" id="{F1DE3BE8-04C7-37BC-6AEA-0FF20710D874}"/>
              </a:ext>
            </a:extLst>
          </p:cNvPr>
          <p:cNvPicPr>
            <a:picLocks noGrp="1" noChangeAspect="1"/>
          </p:cNvPicPr>
          <p:nvPr>
            <p:ph idx="1"/>
          </p:nvPr>
        </p:nvPicPr>
        <p:blipFill>
          <a:blip r:embed="rId2"/>
          <a:srcRect r="34" b="1"/>
          <a:stretch>
            <a:fillRect/>
          </a:stretch>
        </p:blipFill>
        <p:spPr>
          <a:xfrm>
            <a:off x="0" y="1728789"/>
            <a:ext cx="9144160" cy="4486274"/>
          </a:xfrm>
          <a:prstGeom prst="rect">
            <a:avLst/>
          </a:prstGeom>
          <a:noFill/>
        </p:spPr>
      </p:pic>
    </p:spTree>
    <p:extLst>
      <p:ext uri="{BB962C8B-B14F-4D97-AF65-F5344CB8AC3E}">
        <p14:creationId xmlns:p14="http://schemas.microsoft.com/office/powerpoint/2010/main" val="1242148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931" y="344541"/>
            <a:ext cx="8229600" cy="1143000"/>
          </a:xfrm>
        </p:spPr>
        <p:txBody>
          <a:bodyPr>
            <a:normAutofit/>
          </a:bodyPr>
          <a:lstStyle/>
          <a:p>
            <a:r>
              <a:rPr lang="en-US" dirty="0"/>
              <a:t>Overview of Curriculum </a:t>
            </a:r>
            <a:r>
              <a:rPr lang="en-US" sz="3100" dirty="0"/>
              <a:t>(total 36 units)</a:t>
            </a:r>
            <a:endParaRPr lang="en-US" dirty="0"/>
          </a:p>
        </p:txBody>
      </p:sp>
      <p:sp>
        <p:nvSpPr>
          <p:cNvPr id="3" name="Content Placeholder 2"/>
          <p:cNvSpPr>
            <a:spLocks noGrp="1"/>
          </p:cNvSpPr>
          <p:nvPr>
            <p:ph idx="1"/>
          </p:nvPr>
        </p:nvSpPr>
        <p:spPr>
          <a:xfrm>
            <a:off x="457200" y="1822980"/>
            <a:ext cx="8229600" cy="3808682"/>
          </a:xfrm>
        </p:spPr>
        <p:txBody>
          <a:bodyPr>
            <a:noAutofit/>
          </a:bodyPr>
          <a:lstStyle/>
          <a:p>
            <a:pPr marL="0" indent="0">
              <a:buNone/>
            </a:pPr>
            <a:r>
              <a:rPr lang="en-US" sz="1800" b="1" dirty="0"/>
              <a:t>Core Courses (27 units = 9 classes X 3 units) </a:t>
            </a:r>
            <a:endParaRPr lang="en-US" sz="1800" dirty="0"/>
          </a:p>
          <a:p>
            <a:r>
              <a:rPr lang="en-US" sz="1600" dirty="0"/>
              <a:t>PPA 200, Introduction to Public Policy and Administration </a:t>
            </a:r>
          </a:p>
          <a:p>
            <a:r>
              <a:rPr lang="en-US" sz="1600" dirty="0">
                <a:solidFill>
                  <a:schemeClr val="tx1">
                    <a:lumMod val="75000"/>
                    <a:lumOff val="25000"/>
                  </a:schemeClr>
                </a:solidFill>
              </a:rPr>
              <a:t>PPA 205, Research Methods and PPA 207, Quantitative Methods (sequence) </a:t>
            </a:r>
          </a:p>
          <a:p>
            <a:r>
              <a:rPr lang="en-US" sz="1600" dirty="0">
                <a:solidFill>
                  <a:schemeClr val="accent1">
                    <a:lumMod val="50000"/>
                  </a:schemeClr>
                </a:solidFill>
              </a:rPr>
              <a:t>PPA 220A and PPA 220B, Applied Economic Analysis (sequence)</a:t>
            </a:r>
          </a:p>
          <a:p>
            <a:r>
              <a:rPr lang="en-US" sz="1600" dirty="0">
                <a:solidFill>
                  <a:srgbClr val="0C703C"/>
                </a:solidFill>
              </a:rPr>
              <a:t>PPA 240A and PPA 240B, Public Management and Administration (sequence)  </a:t>
            </a:r>
            <a:endParaRPr lang="en-US" sz="1600" dirty="0"/>
          </a:p>
          <a:p>
            <a:r>
              <a:rPr lang="en-US" sz="1600" dirty="0"/>
              <a:t>PPA 230, Public Budgeting and Finance </a:t>
            </a:r>
          </a:p>
          <a:p>
            <a:r>
              <a:rPr lang="en-US" sz="1600" dirty="0"/>
              <a:t>PPA 210, Political Environment of Policy Making  </a:t>
            </a:r>
          </a:p>
          <a:p>
            <a:pPr marL="0" indent="0">
              <a:buNone/>
            </a:pPr>
            <a:r>
              <a:rPr lang="en-US" sz="600" dirty="0">
                <a:solidFill>
                  <a:srgbClr val="0C703C"/>
                </a:solidFill>
              </a:rPr>
              <a:t> </a:t>
            </a:r>
          </a:p>
          <a:p>
            <a:pPr marL="0" indent="0">
              <a:buNone/>
            </a:pPr>
            <a:r>
              <a:rPr lang="en-US" sz="1800" b="1" dirty="0"/>
              <a:t>Electives (6 units chosen from among PPA courses and classes in other departments) </a:t>
            </a:r>
            <a:endParaRPr lang="en-US" sz="1800" dirty="0"/>
          </a:p>
          <a:p>
            <a:r>
              <a:rPr lang="en-US" sz="1600" dirty="0"/>
              <a:t>PPA 270, Collaborative Policy </a:t>
            </a:r>
          </a:p>
          <a:p>
            <a:r>
              <a:rPr lang="en-US" sz="1600" dirty="0"/>
              <a:t>PPA 272, Collaborative Governance Advanced Practice </a:t>
            </a:r>
          </a:p>
          <a:p>
            <a:pPr marL="0" indent="0">
              <a:buNone/>
            </a:pPr>
            <a:r>
              <a:rPr lang="en-US" sz="1600" dirty="0"/>
              <a:t>     </a:t>
            </a:r>
            <a:r>
              <a:rPr lang="en-US" sz="1600" i="1" dirty="0"/>
              <a:t>-  Certificate for Collaborative Governance</a:t>
            </a:r>
          </a:p>
          <a:p>
            <a:pPr marL="0" indent="0">
              <a:buNone/>
            </a:pPr>
            <a:r>
              <a:rPr lang="en-US" sz="600" dirty="0"/>
              <a:t> </a:t>
            </a:r>
          </a:p>
          <a:p>
            <a:pPr marL="0" indent="0">
              <a:buNone/>
            </a:pPr>
            <a:r>
              <a:rPr lang="en-US" sz="1800" b="1" dirty="0"/>
              <a:t>Culminating Experience (3 units) </a:t>
            </a:r>
            <a:endParaRPr lang="en-US" sz="1800" dirty="0"/>
          </a:p>
          <a:p>
            <a:r>
              <a:rPr lang="en-US" sz="1600" dirty="0"/>
              <a:t>PPA 500, Culminating Experience </a:t>
            </a:r>
          </a:p>
          <a:p>
            <a:pPr marL="0" indent="0">
              <a:buNone/>
            </a:pPr>
            <a:r>
              <a:rPr lang="en-US" sz="1600" dirty="0"/>
              <a:t>     </a:t>
            </a:r>
          </a:p>
        </p:txBody>
      </p:sp>
    </p:spTree>
    <p:extLst>
      <p:ext uri="{BB962C8B-B14F-4D97-AF65-F5344CB8AC3E}">
        <p14:creationId xmlns:p14="http://schemas.microsoft.com/office/powerpoint/2010/main" val="3027085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70" y="274638"/>
            <a:ext cx="8229600" cy="1143000"/>
          </a:xfrm>
        </p:spPr>
        <p:txBody>
          <a:bodyPr>
            <a:normAutofit/>
          </a:bodyPr>
          <a:lstStyle/>
          <a:p>
            <a:r>
              <a:rPr lang="en-US" dirty="0"/>
              <a:t>PPA500: Culminating Experience</a:t>
            </a:r>
          </a:p>
        </p:txBody>
      </p:sp>
      <p:pic>
        <p:nvPicPr>
          <p:cNvPr id="19" name="Picture 18">
            <a:extLst>
              <a:ext uri="{FF2B5EF4-FFF2-40B4-BE49-F238E27FC236}">
                <a16:creationId xmlns:a16="http://schemas.microsoft.com/office/drawing/2014/main" id="{4DBCDE6F-FD50-495F-B272-CCB6D85AC6C6}"/>
              </a:ext>
            </a:extLst>
          </p:cNvPr>
          <p:cNvPicPr>
            <a:picLocks noChangeAspect="1"/>
          </p:cNvPicPr>
          <p:nvPr/>
        </p:nvPicPr>
        <p:blipFill>
          <a:blip r:embed="rId3"/>
          <a:stretch>
            <a:fillRect/>
          </a:stretch>
        </p:blipFill>
        <p:spPr>
          <a:xfrm>
            <a:off x="7875917" y="103700"/>
            <a:ext cx="1484876" cy="1484876"/>
          </a:xfrm>
          <a:prstGeom prst="rect">
            <a:avLst/>
          </a:prstGeom>
        </p:spPr>
      </p:pic>
      <p:graphicFrame>
        <p:nvGraphicFramePr>
          <p:cNvPr id="3" name="Table 2">
            <a:extLst>
              <a:ext uri="{FF2B5EF4-FFF2-40B4-BE49-F238E27FC236}">
                <a16:creationId xmlns:a16="http://schemas.microsoft.com/office/drawing/2014/main" id="{7E385294-1BAB-4878-BFEF-49726407F6EE}"/>
              </a:ext>
            </a:extLst>
          </p:cNvPr>
          <p:cNvGraphicFramePr>
            <a:graphicFrameLocks noGrp="1"/>
          </p:cNvGraphicFramePr>
          <p:nvPr>
            <p:extLst>
              <p:ext uri="{D42A27DB-BD31-4B8C-83A1-F6EECF244321}">
                <p14:modId xmlns:p14="http://schemas.microsoft.com/office/powerpoint/2010/main" val="4173874785"/>
              </p:ext>
            </p:extLst>
          </p:nvPr>
        </p:nvGraphicFramePr>
        <p:xfrm>
          <a:off x="461176" y="2509520"/>
          <a:ext cx="8229598" cy="4206240"/>
        </p:xfrm>
        <a:graphic>
          <a:graphicData uri="http://schemas.openxmlformats.org/drawingml/2006/table">
            <a:tbl>
              <a:tblPr firstRow="1" bandRow="1">
                <a:tableStyleId>{5C22544A-7EE6-4342-B048-85BDC9FD1C3A}</a:tableStyleId>
              </a:tblPr>
              <a:tblGrid>
                <a:gridCol w="882594">
                  <a:extLst>
                    <a:ext uri="{9D8B030D-6E8A-4147-A177-3AD203B41FA5}">
                      <a16:colId xmlns:a16="http://schemas.microsoft.com/office/drawing/2014/main" val="1062334998"/>
                    </a:ext>
                  </a:extLst>
                </a:gridCol>
                <a:gridCol w="2369489">
                  <a:extLst>
                    <a:ext uri="{9D8B030D-6E8A-4147-A177-3AD203B41FA5}">
                      <a16:colId xmlns:a16="http://schemas.microsoft.com/office/drawing/2014/main" val="987366631"/>
                    </a:ext>
                  </a:extLst>
                </a:gridCol>
                <a:gridCol w="2480807">
                  <a:extLst>
                    <a:ext uri="{9D8B030D-6E8A-4147-A177-3AD203B41FA5}">
                      <a16:colId xmlns:a16="http://schemas.microsoft.com/office/drawing/2014/main" val="2219984926"/>
                    </a:ext>
                  </a:extLst>
                </a:gridCol>
                <a:gridCol w="1144988">
                  <a:extLst>
                    <a:ext uri="{9D8B030D-6E8A-4147-A177-3AD203B41FA5}">
                      <a16:colId xmlns:a16="http://schemas.microsoft.com/office/drawing/2014/main" val="1479595277"/>
                    </a:ext>
                  </a:extLst>
                </a:gridCol>
                <a:gridCol w="1351720">
                  <a:extLst>
                    <a:ext uri="{9D8B030D-6E8A-4147-A177-3AD203B41FA5}">
                      <a16:colId xmlns:a16="http://schemas.microsoft.com/office/drawing/2014/main" val="1712648720"/>
                    </a:ext>
                  </a:extLst>
                </a:gridCol>
              </a:tblGrid>
              <a:tr h="370840">
                <a:tc>
                  <a:txBody>
                    <a:bodyPr/>
                    <a:lstStyle/>
                    <a:p>
                      <a:pPr algn="ctr"/>
                      <a:r>
                        <a:rPr lang="en-US" sz="1400" dirty="0"/>
                        <a:t>Option #</a:t>
                      </a:r>
                    </a:p>
                  </a:txBody>
                  <a:tcPr/>
                </a:tc>
                <a:tc>
                  <a:txBody>
                    <a:bodyPr/>
                    <a:lstStyle/>
                    <a:p>
                      <a:pPr algn="ctr"/>
                      <a:r>
                        <a:rPr lang="en-US" sz="1400" dirty="0"/>
                        <a:t>Principal Product</a:t>
                      </a:r>
                    </a:p>
                  </a:txBody>
                  <a:tcPr/>
                </a:tc>
                <a:tc>
                  <a:txBody>
                    <a:bodyPr/>
                    <a:lstStyle/>
                    <a:p>
                      <a:pPr algn="ctr"/>
                      <a:r>
                        <a:rPr lang="en-US" sz="1400" dirty="0"/>
                        <a:t>Based on Course “Artifacts”</a:t>
                      </a:r>
                    </a:p>
                  </a:txBody>
                  <a:tcPr/>
                </a:tc>
                <a:tc>
                  <a:txBody>
                    <a:bodyPr/>
                    <a:lstStyle/>
                    <a:p>
                      <a:pPr algn="ctr"/>
                      <a:r>
                        <a:rPr lang="en-US" sz="1400" dirty="0"/>
                        <a:t>Oral PP Presentation</a:t>
                      </a:r>
                    </a:p>
                  </a:txBody>
                  <a:tcPr/>
                </a:tc>
                <a:tc>
                  <a:txBody>
                    <a:bodyPr/>
                    <a:lstStyle/>
                    <a:p>
                      <a:pPr algn="ctr"/>
                      <a:r>
                        <a:rPr lang="en-US" sz="1400" dirty="0"/>
                        <a:t>Executive</a:t>
                      </a:r>
                    </a:p>
                    <a:p>
                      <a:pPr algn="ctr"/>
                      <a:r>
                        <a:rPr lang="en-US" sz="1400" dirty="0"/>
                        <a:t>Summary Submitted to OGS</a:t>
                      </a:r>
                    </a:p>
                  </a:txBody>
                  <a:tcPr/>
                </a:tc>
                <a:extLst>
                  <a:ext uri="{0D108BD9-81ED-4DB2-BD59-A6C34878D82A}">
                    <a16:rowId xmlns:a16="http://schemas.microsoft.com/office/drawing/2014/main" val="2047824631"/>
                  </a:ext>
                </a:extLst>
              </a:tr>
              <a:tr h="370840">
                <a:tc>
                  <a:txBody>
                    <a:bodyPr/>
                    <a:lstStyle/>
                    <a:p>
                      <a:pPr algn="ctr"/>
                      <a:r>
                        <a:rPr lang="en-US" sz="1400" dirty="0"/>
                        <a:t>1</a:t>
                      </a:r>
                    </a:p>
                  </a:txBody>
                  <a:tcPr/>
                </a:tc>
                <a:tc>
                  <a:txBody>
                    <a:bodyPr/>
                    <a:lstStyle/>
                    <a:p>
                      <a:pPr algn="ctr"/>
                      <a:r>
                        <a:rPr lang="en-US" sz="1400" dirty="0"/>
                        <a:t>Applied professional public policy or public administration report</a:t>
                      </a:r>
                    </a:p>
                  </a:txBody>
                  <a:tcPr/>
                </a:tc>
                <a:tc>
                  <a:txBody>
                    <a:bodyPr/>
                    <a:lstStyle/>
                    <a:p>
                      <a:pPr algn="ctr"/>
                      <a:r>
                        <a:rPr lang="en-US" sz="1400" dirty="0"/>
                        <a:t>Assignment(s) from and PPA course(s)</a:t>
                      </a:r>
                    </a:p>
                  </a:txBody>
                  <a:tcPr/>
                </a:tc>
                <a:tc>
                  <a:txBody>
                    <a:bodyPr/>
                    <a:lstStyle/>
                    <a:p>
                      <a:pPr algn="ctr"/>
                      <a:endParaRPr lang="en-US" sz="1400" dirty="0"/>
                    </a:p>
                    <a:p>
                      <a:pPr algn="ctr"/>
                      <a:r>
                        <a:rPr lang="en-US" sz="1400" dirty="0"/>
                        <a:t>Yes</a:t>
                      </a:r>
                    </a:p>
                  </a:txBody>
                  <a:tcPr/>
                </a:tc>
                <a:tc>
                  <a:txBody>
                    <a:bodyPr/>
                    <a:lstStyle/>
                    <a:p>
                      <a:pPr algn="ctr"/>
                      <a:endParaRPr lang="en-US" sz="1400" dirty="0"/>
                    </a:p>
                    <a:p>
                      <a:pPr algn="ctr"/>
                      <a:r>
                        <a:rPr lang="en-US" sz="1400" dirty="0"/>
                        <a:t>Yes</a:t>
                      </a:r>
                    </a:p>
                  </a:txBody>
                  <a:tcPr/>
                </a:tc>
                <a:extLst>
                  <a:ext uri="{0D108BD9-81ED-4DB2-BD59-A6C34878D82A}">
                    <a16:rowId xmlns:a16="http://schemas.microsoft.com/office/drawing/2014/main" val="2588591241"/>
                  </a:ext>
                </a:extLst>
              </a:tr>
              <a:tr h="370840">
                <a:tc>
                  <a:txBody>
                    <a:bodyPr/>
                    <a:lstStyle/>
                    <a:p>
                      <a:pPr algn="ctr"/>
                      <a:r>
                        <a:rPr lang="en-US" sz="1400" dirty="0"/>
                        <a:t>2</a:t>
                      </a:r>
                    </a:p>
                  </a:txBody>
                  <a:tcPr/>
                </a:tc>
                <a:tc>
                  <a:txBody>
                    <a:bodyPr/>
                    <a:lstStyle/>
                    <a:p>
                      <a:pPr algn="ctr"/>
                      <a:r>
                        <a:rPr lang="en-US" sz="1400" dirty="0"/>
                        <a:t>Draft Article in the Style of an Academic Journal</a:t>
                      </a:r>
                    </a:p>
                  </a:txBody>
                  <a:tcPr/>
                </a:tc>
                <a:tc>
                  <a:txBody>
                    <a:bodyPr/>
                    <a:lstStyle/>
                    <a:p>
                      <a:pPr algn="ctr"/>
                      <a:r>
                        <a:rPr lang="en-US" sz="1400" dirty="0"/>
                        <a:t>An assignment from one PPA course that the instructor agrees is relevant for expansion to an article</a:t>
                      </a:r>
                    </a:p>
                  </a:txBody>
                  <a:tcPr/>
                </a:tc>
                <a:tc>
                  <a:txBody>
                    <a:bodyPr/>
                    <a:lstStyle/>
                    <a:p>
                      <a:pPr algn="ctr"/>
                      <a:endParaRPr lang="en-US" sz="1400" dirty="0"/>
                    </a:p>
                    <a:p>
                      <a:pPr algn="ctr"/>
                      <a:r>
                        <a:rPr lang="en-US" sz="1400" dirty="0"/>
                        <a:t>Yes</a:t>
                      </a:r>
                    </a:p>
                  </a:txBody>
                  <a:tcPr/>
                </a:tc>
                <a:tc>
                  <a:txBody>
                    <a:bodyPr/>
                    <a:lstStyle/>
                    <a:p>
                      <a:pPr algn="ctr"/>
                      <a:endParaRPr lang="en-US" sz="1400" dirty="0"/>
                    </a:p>
                    <a:p>
                      <a:pPr algn="ctr"/>
                      <a:r>
                        <a:rPr lang="en-US" sz="1400" dirty="0"/>
                        <a:t>Yes</a:t>
                      </a:r>
                    </a:p>
                  </a:txBody>
                  <a:tcPr/>
                </a:tc>
                <a:extLst>
                  <a:ext uri="{0D108BD9-81ED-4DB2-BD59-A6C34878D82A}">
                    <a16:rowId xmlns:a16="http://schemas.microsoft.com/office/drawing/2014/main" val="3054280941"/>
                  </a:ext>
                </a:extLst>
              </a:tr>
              <a:tr h="370840">
                <a:tc>
                  <a:txBody>
                    <a:bodyPr/>
                    <a:lstStyle/>
                    <a:p>
                      <a:pPr algn="ctr"/>
                      <a:r>
                        <a:rPr lang="en-US" sz="1400" dirty="0"/>
                        <a:t>3</a:t>
                      </a:r>
                    </a:p>
                  </a:txBody>
                  <a:tcPr/>
                </a:tc>
                <a:tc>
                  <a:txBody>
                    <a:bodyPr/>
                    <a:lstStyle/>
                    <a:p>
                      <a:pPr algn="ctr"/>
                      <a:r>
                        <a:rPr lang="en-US" sz="1400" dirty="0"/>
                        <a:t>A professional portfolio that includes a 3-4 page reflective essay</a:t>
                      </a:r>
                      <a:r>
                        <a:rPr lang="en-US" sz="1400" baseline="0" dirty="0"/>
                        <a:t> and professional development plan (resume, cover letter to “ideal” job, and </a:t>
                      </a:r>
                      <a:r>
                        <a:rPr lang="en-US" sz="1400" baseline="0"/>
                        <a:t>professional development goals</a:t>
                      </a:r>
                      <a:endParaRPr lang="en-US" sz="1400" dirty="0"/>
                    </a:p>
                  </a:txBody>
                  <a:tcPr/>
                </a:tc>
                <a:tc>
                  <a:txBody>
                    <a:bodyPr/>
                    <a:lstStyle/>
                    <a:p>
                      <a:pPr algn="ctr"/>
                      <a:r>
                        <a:rPr lang="en-US" sz="1400" dirty="0"/>
                        <a:t>Three or more revised assignments from PPA courses that demonstrate your ability to perform the job you are seeking</a:t>
                      </a:r>
                    </a:p>
                  </a:txBody>
                  <a:tcPr/>
                </a:tc>
                <a:tc>
                  <a:txBody>
                    <a:bodyPr/>
                    <a:lstStyle/>
                    <a:p>
                      <a:pPr algn="ctr"/>
                      <a:endParaRPr lang="en-US" sz="1400" dirty="0"/>
                    </a:p>
                    <a:p>
                      <a:pPr algn="ctr"/>
                      <a:r>
                        <a:rPr lang="en-US" sz="1400" dirty="0"/>
                        <a:t>Yes</a:t>
                      </a:r>
                    </a:p>
                  </a:txBody>
                  <a:tcPr/>
                </a:tc>
                <a:tc>
                  <a:txBody>
                    <a:bodyPr/>
                    <a:lstStyle/>
                    <a:p>
                      <a:pPr algn="ctr"/>
                      <a:endParaRPr lang="en-US" sz="1400" dirty="0"/>
                    </a:p>
                    <a:p>
                      <a:pPr algn="ctr"/>
                      <a:r>
                        <a:rPr lang="en-US" sz="1400" dirty="0"/>
                        <a:t>Yes, of your revised assignments</a:t>
                      </a:r>
                    </a:p>
                  </a:txBody>
                  <a:tcPr/>
                </a:tc>
                <a:extLst>
                  <a:ext uri="{0D108BD9-81ED-4DB2-BD59-A6C34878D82A}">
                    <a16:rowId xmlns:a16="http://schemas.microsoft.com/office/drawing/2014/main" val="1281710595"/>
                  </a:ext>
                </a:extLst>
              </a:tr>
            </a:tbl>
          </a:graphicData>
        </a:graphic>
      </p:graphicFrame>
      <p:sp>
        <p:nvSpPr>
          <p:cNvPr id="4" name="TextBox 3">
            <a:extLst>
              <a:ext uri="{FF2B5EF4-FFF2-40B4-BE49-F238E27FC236}">
                <a16:creationId xmlns:a16="http://schemas.microsoft.com/office/drawing/2014/main" id="{BAC2181A-D298-4A16-AE6C-1FB5FB6AB918}"/>
              </a:ext>
            </a:extLst>
          </p:cNvPr>
          <p:cNvSpPr txBox="1"/>
          <p:nvPr/>
        </p:nvSpPr>
        <p:spPr>
          <a:xfrm>
            <a:off x="0" y="1672670"/>
            <a:ext cx="8879305" cy="923330"/>
          </a:xfrm>
          <a:prstGeom prst="rect">
            <a:avLst/>
          </a:prstGeom>
          <a:noFill/>
        </p:spPr>
        <p:txBody>
          <a:bodyPr wrap="square" rtlCol="0">
            <a:spAutoFit/>
          </a:bodyPr>
          <a:lstStyle/>
          <a:p>
            <a:pPr algn="ctr"/>
            <a:r>
              <a:rPr lang="en-US" dirty="0"/>
              <a:t>All MPPA Students Required to Complete a Master’s Project</a:t>
            </a:r>
          </a:p>
          <a:p>
            <a:pPr algn="ctr"/>
            <a:r>
              <a:rPr lang="en-US" dirty="0"/>
              <a:t>See </a:t>
            </a:r>
            <a:r>
              <a:rPr lang="en-US" dirty="0">
                <a:hlinkClick r:id="rId4"/>
              </a:rPr>
              <a:t>https://www.csus.edu/college/social-sciences-interdisciplinary-studies/public-policy-administration/thesis-project-overview.html</a:t>
            </a:r>
            <a:r>
              <a:rPr lang="en-US" dirty="0"/>
              <a:t> </a:t>
            </a:r>
          </a:p>
        </p:txBody>
      </p:sp>
    </p:spTree>
    <p:extLst>
      <p:ext uri="{BB962C8B-B14F-4D97-AF65-F5344CB8AC3E}">
        <p14:creationId xmlns:p14="http://schemas.microsoft.com/office/powerpoint/2010/main" val="1031116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31EA4-0E70-1B8E-E7F0-30BA176A24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6B06D-02CD-9A7B-E329-300917636BAC}"/>
              </a:ext>
            </a:extLst>
          </p:cNvPr>
          <p:cNvSpPr>
            <a:spLocks noGrp="1"/>
          </p:cNvSpPr>
          <p:nvPr>
            <p:ph type="title"/>
          </p:nvPr>
        </p:nvSpPr>
        <p:spPr>
          <a:xfrm>
            <a:off x="1181747" y="304921"/>
            <a:ext cx="8229600" cy="1143000"/>
          </a:xfrm>
        </p:spPr>
        <p:txBody>
          <a:bodyPr>
            <a:normAutofit/>
          </a:bodyPr>
          <a:lstStyle/>
          <a:p>
            <a:r>
              <a:rPr lang="en-US" dirty="0"/>
              <a:t>Timelines and Pacing </a:t>
            </a:r>
          </a:p>
        </p:txBody>
      </p:sp>
      <p:sp>
        <p:nvSpPr>
          <p:cNvPr id="3" name="Content Placeholder 2">
            <a:extLst>
              <a:ext uri="{FF2B5EF4-FFF2-40B4-BE49-F238E27FC236}">
                <a16:creationId xmlns:a16="http://schemas.microsoft.com/office/drawing/2014/main" id="{4A79016C-D8E5-8DB2-C697-071DBAFA6EA8}"/>
              </a:ext>
            </a:extLst>
          </p:cNvPr>
          <p:cNvSpPr>
            <a:spLocks noGrp="1"/>
          </p:cNvSpPr>
          <p:nvPr>
            <p:ph idx="1"/>
          </p:nvPr>
        </p:nvSpPr>
        <p:spPr>
          <a:xfrm>
            <a:off x="310553" y="2114550"/>
            <a:ext cx="8633421" cy="3829934"/>
          </a:xfrm>
        </p:spPr>
        <p:txBody>
          <a:bodyPr>
            <a:normAutofit/>
          </a:bodyPr>
          <a:lstStyle/>
          <a:p>
            <a:r>
              <a:rPr lang="en-US" sz="2000" dirty="0"/>
              <a:t>General expectations </a:t>
            </a:r>
          </a:p>
          <a:p>
            <a:pPr lvl="1">
              <a:buFont typeface="Courier New" panose="02070309020205020404" pitchFamily="49" charset="0"/>
              <a:buChar char="o"/>
            </a:pPr>
            <a:r>
              <a:rPr lang="en-US" sz="2000" b="1" dirty="0"/>
              <a:t>Two years if full-time, three if part-time (Cohort Model)</a:t>
            </a:r>
          </a:p>
          <a:p>
            <a:pPr lvl="1">
              <a:buFont typeface="Courier New" panose="02070309020205020404" pitchFamily="49" charset="0"/>
              <a:buChar char="o"/>
            </a:pPr>
            <a:r>
              <a:rPr lang="en-US" sz="2000" dirty="0"/>
              <a:t>7-year deadline to complete the degree by university policy</a:t>
            </a:r>
          </a:p>
          <a:p>
            <a:pPr lvl="1">
              <a:buFont typeface="Courier New" panose="02070309020205020404" pitchFamily="49" charset="0"/>
              <a:buChar char="o"/>
            </a:pPr>
            <a:endParaRPr lang="en-US" sz="2000" dirty="0"/>
          </a:p>
          <a:p>
            <a:r>
              <a:rPr lang="en-US" sz="2000" dirty="0"/>
              <a:t>  Full-time vs. part-time enrollment </a:t>
            </a:r>
          </a:p>
          <a:p>
            <a:pPr lvl="1">
              <a:buFont typeface="Courier New" panose="02070309020205020404" pitchFamily="49" charset="0"/>
              <a:buChar char="o"/>
            </a:pPr>
            <a:r>
              <a:rPr lang="en-US" sz="2000" i="1" dirty="0"/>
              <a:t> If students are working full-time, the department highly encourages them to start the program on a part-time basis (two classes per semester) instead of a full-time basis (three classes per semester). </a:t>
            </a:r>
          </a:p>
          <a:p>
            <a:pPr lvl="1">
              <a:buFont typeface="Courier New" panose="02070309020205020404" pitchFamily="49" charset="0"/>
              <a:buChar char="o"/>
            </a:pPr>
            <a:endParaRPr lang="en-US" sz="2000" i="1" dirty="0"/>
          </a:p>
          <a:p>
            <a:r>
              <a:rPr lang="en-US" sz="2000" dirty="0"/>
              <a:t>  All classes are in-person in the evenings (no summer/winter classes) at DTN.</a:t>
            </a:r>
          </a:p>
          <a:p>
            <a:endParaRPr lang="en-US" sz="2000" dirty="0"/>
          </a:p>
        </p:txBody>
      </p:sp>
      <p:pic>
        <p:nvPicPr>
          <p:cNvPr id="1026" name="Picture 2" descr="PPA Sacramento State (@PPASacState) | Twitter">
            <a:extLst>
              <a:ext uri="{FF2B5EF4-FFF2-40B4-BE49-F238E27FC236}">
                <a16:creationId xmlns:a16="http://schemas.microsoft.com/office/drawing/2014/main" id="{0471E32E-9878-8B97-432C-485C2349D4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553" y="167557"/>
            <a:ext cx="1457864" cy="1457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798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47F291-0EA4-4905-806F-FAE37B0B76C6}"/>
              </a:ext>
            </a:extLst>
          </p:cNvPr>
          <p:cNvPicPr>
            <a:picLocks noChangeAspect="1"/>
          </p:cNvPicPr>
          <p:nvPr/>
        </p:nvPicPr>
        <p:blipFill>
          <a:blip r:embed="rId2"/>
          <a:stretch>
            <a:fillRect/>
          </a:stretch>
        </p:blipFill>
        <p:spPr>
          <a:xfrm>
            <a:off x="571500" y="828675"/>
            <a:ext cx="8215314" cy="4930773"/>
          </a:xfrm>
          <a:prstGeom prst="rect">
            <a:avLst/>
          </a:prstGeom>
        </p:spPr>
      </p:pic>
    </p:spTree>
    <p:extLst>
      <p:ext uri="{BB962C8B-B14F-4D97-AF65-F5344CB8AC3E}">
        <p14:creationId xmlns:p14="http://schemas.microsoft.com/office/powerpoint/2010/main" val="3281391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0241"/>
            <a:ext cx="8229600" cy="1143000"/>
          </a:xfrm>
        </p:spPr>
        <p:txBody>
          <a:bodyPr>
            <a:normAutofit/>
          </a:bodyPr>
          <a:lstStyle/>
          <a:p>
            <a:r>
              <a:rPr lang="en-US" dirty="0"/>
              <a:t>Cost Overview</a:t>
            </a:r>
          </a:p>
        </p:txBody>
      </p:sp>
      <p:sp>
        <p:nvSpPr>
          <p:cNvPr id="3" name="Content Placeholder 2"/>
          <p:cNvSpPr>
            <a:spLocks noGrp="1"/>
          </p:cNvSpPr>
          <p:nvPr>
            <p:ph idx="1"/>
          </p:nvPr>
        </p:nvSpPr>
        <p:spPr>
          <a:xfrm>
            <a:off x="457199" y="1987315"/>
            <a:ext cx="8401987" cy="4098692"/>
          </a:xfrm>
        </p:spPr>
        <p:txBody>
          <a:bodyPr>
            <a:normAutofit/>
          </a:bodyPr>
          <a:lstStyle/>
          <a:p>
            <a:pPr lvl="0"/>
            <a:r>
              <a:rPr lang="en-US" sz="2000" dirty="0"/>
              <a:t>Expect to spend about $25,000 to $27,000 for your entire degree.</a:t>
            </a:r>
          </a:p>
          <a:p>
            <a:pPr lvl="0"/>
            <a:r>
              <a:rPr lang="en-US" sz="2000" dirty="0"/>
              <a:t>If you take 6 or fewer units, you pay about $3,800 for that semester (as of fall 2026).</a:t>
            </a:r>
          </a:p>
          <a:p>
            <a:pPr lvl="0"/>
            <a:r>
              <a:rPr lang="en-US" sz="2000" dirty="0"/>
              <a:t>If you take more than 6 units, you pay about $5,600 for that semester (as of fall 2026).</a:t>
            </a:r>
          </a:p>
          <a:p>
            <a:pPr lvl="0"/>
            <a:r>
              <a:rPr lang="en-US" sz="2000" dirty="0"/>
              <a:t>Books, parking, and graduation fees are extra.</a:t>
            </a:r>
          </a:p>
          <a:p>
            <a:pPr lvl="0">
              <a:buFont typeface="Arial" panose="020B0604020202020204" pitchFamily="34" charset="0"/>
              <a:buChar char="•"/>
            </a:pPr>
            <a:r>
              <a:rPr lang="en-US" sz="2000" dirty="0"/>
              <a:t>Our department does not offer any financial aid or tuition waiver. For direct inquiries regarding institutional scholarships &amp; financial aid, reach out directly to the </a:t>
            </a:r>
            <a:r>
              <a:rPr lang="en-US" sz="2000" b="1" dirty="0"/>
              <a:t>Scholarships Office</a:t>
            </a:r>
            <a:r>
              <a:rPr lang="en-US" sz="1400" dirty="0"/>
              <a:t>: </a:t>
            </a:r>
            <a:r>
              <a:rPr lang="en-US" sz="2000" dirty="0">
                <a:hlinkClick r:id="rId2"/>
              </a:rPr>
              <a:t>scholarshipfaqs@csus.edu</a:t>
            </a:r>
            <a:r>
              <a:rPr lang="en-US" sz="2000" dirty="0"/>
              <a:t> &amp; navigate the </a:t>
            </a:r>
            <a:r>
              <a:rPr lang="en-US" sz="2000" b="1" dirty="0"/>
              <a:t>Office of Graduate Studies </a:t>
            </a:r>
            <a:r>
              <a:rPr lang="en-US" sz="2000" dirty="0"/>
              <a:t>(OGS) website here:  </a:t>
            </a:r>
            <a:r>
              <a:rPr lang="en-US" sz="2000" dirty="0">
                <a:hlinkClick r:id="rId3"/>
              </a:rPr>
              <a:t>Grad School Financial Aid Opportunities</a:t>
            </a:r>
            <a:endParaRPr lang="en-US" sz="2000" dirty="0"/>
          </a:p>
        </p:txBody>
      </p:sp>
      <p:pic>
        <p:nvPicPr>
          <p:cNvPr id="5" name="Picture 4">
            <a:extLst>
              <a:ext uri="{FF2B5EF4-FFF2-40B4-BE49-F238E27FC236}">
                <a16:creationId xmlns:a16="http://schemas.microsoft.com/office/drawing/2014/main" id="{C2259B16-8C80-49BC-A7D8-3C93BF5DE8DB}"/>
              </a:ext>
            </a:extLst>
          </p:cNvPr>
          <p:cNvPicPr>
            <a:picLocks noChangeAspect="1"/>
          </p:cNvPicPr>
          <p:nvPr/>
        </p:nvPicPr>
        <p:blipFill>
          <a:blip r:embed="rId4"/>
          <a:stretch>
            <a:fillRect/>
          </a:stretch>
        </p:blipFill>
        <p:spPr>
          <a:xfrm>
            <a:off x="1711213" y="274638"/>
            <a:ext cx="1152757" cy="1152757"/>
          </a:xfrm>
          <a:prstGeom prst="rect">
            <a:avLst/>
          </a:prstGeom>
        </p:spPr>
      </p:pic>
    </p:spTree>
    <p:extLst>
      <p:ext uri="{BB962C8B-B14F-4D97-AF65-F5344CB8AC3E}">
        <p14:creationId xmlns:p14="http://schemas.microsoft.com/office/powerpoint/2010/main" val="67622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Application Deadlines</a:t>
            </a:r>
          </a:p>
        </p:txBody>
      </p:sp>
      <p:sp>
        <p:nvSpPr>
          <p:cNvPr id="3" name="Content Placeholder 2"/>
          <p:cNvSpPr>
            <a:spLocks noGrp="1"/>
          </p:cNvSpPr>
          <p:nvPr>
            <p:ph idx="1"/>
          </p:nvPr>
        </p:nvSpPr>
        <p:spPr>
          <a:xfrm>
            <a:off x="296054" y="1977714"/>
            <a:ext cx="8760481" cy="4329079"/>
          </a:xfrm>
        </p:spPr>
        <p:txBody>
          <a:bodyPr>
            <a:normAutofit/>
          </a:bodyPr>
          <a:lstStyle/>
          <a:p>
            <a:r>
              <a:rPr lang="en-US" sz="2400" dirty="0"/>
              <a:t>Fall 2027 admission cycle: </a:t>
            </a:r>
            <a:r>
              <a:rPr lang="en-US" sz="2400" b="1" dirty="0"/>
              <a:t>Oct 1, 2026 – Feb 10, 2027</a:t>
            </a:r>
            <a:endParaRPr lang="en-US" sz="2400" dirty="0"/>
          </a:p>
          <a:p>
            <a:r>
              <a:rPr lang="en-US" sz="2400" dirty="0"/>
              <a:t>Fall 2026 priority admission closes: </a:t>
            </a:r>
            <a:r>
              <a:rPr lang="en-US" sz="2400" b="1" dirty="0"/>
              <a:t>Dec 1, 2026</a:t>
            </a:r>
          </a:p>
          <a:p>
            <a:r>
              <a:rPr lang="en-US" sz="2400" i="1" dirty="0"/>
              <a:t>We do not have spring admissions.</a:t>
            </a:r>
          </a:p>
        </p:txBody>
      </p:sp>
      <p:pic>
        <p:nvPicPr>
          <p:cNvPr id="5" name="Picture 4">
            <a:extLst>
              <a:ext uri="{FF2B5EF4-FFF2-40B4-BE49-F238E27FC236}">
                <a16:creationId xmlns:a16="http://schemas.microsoft.com/office/drawing/2014/main" id="{596766AD-A95B-4634-AE02-E839A410545C}"/>
              </a:ext>
            </a:extLst>
          </p:cNvPr>
          <p:cNvPicPr>
            <a:picLocks noChangeAspect="1"/>
          </p:cNvPicPr>
          <p:nvPr/>
        </p:nvPicPr>
        <p:blipFill>
          <a:blip r:embed="rId3"/>
          <a:stretch>
            <a:fillRect/>
          </a:stretch>
        </p:blipFill>
        <p:spPr>
          <a:xfrm>
            <a:off x="3047411" y="3429000"/>
            <a:ext cx="4437122" cy="2909357"/>
          </a:xfrm>
          <a:prstGeom prst="rect">
            <a:avLst/>
          </a:prstGeom>
        </p:spPr>
      </p:pic>
    </p:spTree>
    <p:extLst>
      <p:ext uri="{BB962C8B-B14F-4D97-AF65-F5344CB8AC3E}">
        <p14:creationId xmlns:p14="http://schemas.microsoft.com/office/powerpoint/2010/main" val="746442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Eligibility Requirements</a:t>
            </a:r>
          </a:p>
        </p:txBody>
      </p:sp>
      <p:sp>
        <p:nvSpPr>
          <p:cNvPr id="3" name="Content Placeholder 2"/>
          <p:cNvSpPr>
            <a:spLocks noGrp="1"/>
          </p:cNvSpPr>
          <p:nvPr>
            <p:ph idx="1"/>
          </p:nvPr>
        </p:nvSpPr>
        <p:spPr>
          <a:xfrm>
            <a:off x="457200" y="1922069"/>
            <a:ext cx="8229600" cy="4329079"/>
          </a:xfrm>
        </p:spPr>
        <p:txBody>
          <a:bodyPr>
            <a:noAutofit/>
          </a:bodyPr>
          <a:lstStyle/>
          <a:p>
            <a:r>
              <a:rPr lang="en-US" sz="2000" dirty="0"/>
              <a:t>Applicants must possess a baccalaureate degree with a minimum overall GPA of 2.75. We welcome applicants from all majors.</a:t>
            </a:r>
          </a:p>
          <a:p>
            <a:r>
              <a:rPr lang="en-US" sz="2000" dirty="0"/>
              <a:t>GRE requirement is permanently suspended.</a:t>
            </a:r>
          </a:p>
          <a:p>
            <a:r>
              <a:rPr lang="en-US" sz="2000" dirty="0"/>
              <a:t>Applicants need a grade of </a:t>
            </a:r>
            <a:r>
              <a:rPr lang="en-US" sz="2000" b="1" u="sng" dirty="0"/>
              <a:t>B or better (Not B minus) </a:t>
            </a:r>
            <a:r>
              <a:rPr lang="en-US" sz="2000" b="1" dirty="0"/>
              <a:t>in two prerequisite courses </a:t>
            </a:r>
            <a:r>
              <a:rPr lang="en-US" sz="2000" b="1" u="sng" dirty="0"/>
              <a:t>before starting </a:t>
            </a:r>
            <a:r>
              <a:rPr lang="en-US" sz="2000" b="1" dirty="0"/>
              <a:t>the program</a:t>
            </a:r>
            <a:r>
              <a:rPr lang="en-US" sz="2000" dirty="0"/>
              <a:t>.</a:t>
            </a:r>
          </a:p>
          <a:p>
            <a:r>
              <a:rPr lang="en-US" sz="2000" dirty="0"/>
              <a:t>MPPA Two Prerequisites</a:t>
            </a:r>
          </a:p>
          <a:p>
            <a:pPr marL="457200" lvl="1" indent="0">
              <a:buNone/>
            </a:pPr>
            <a:r>
              <a:rPr lang="en-US" sz="2000" dirty="0"/>
              <a:t>1. Introduction to U.S. Government or Political Science </a:t>
            </a:r>
          </a:p>
          <a:p>
            <a:pPr marL="457200" lvl="1" indent="0">
              <a:buNone/>
            </a:pPr>
            <a:r>
              <a:rPr lang="en-US" sz="2000" dirty="0"/>
              <a:t>2. Introduction to Microeconomics</a:t>
            </a:r>
          </a:p>
          <a:p>
            <a:pPr lvl="1">
              <a:buFont typeface="Arial" panose="020B0604020202020204" pitchFamily="34" charset="0"/>
              <a:buChar char="•"/>
            </a:pPr>
            <a:r>
              <a:rPr lang="en-US" sz="2000" dirty="0"/>
              <a:t>Introduction to Statistics (Recommended)</a:t>
            </a:r>
          </a:p>
          <a:p>
            <a:pPr marL="457200" lvl="1" indent="0">
              <a:buNone/>
            </a:pPr>
            <a:r>
              <a:rPr lang="en-US" sz="2000" dirty="0"/>
              <a:t>Click </a:t>
            </a:r>
            <a:r>
              <a:rPr lang="en-US" sz="2000" dirty="0">
                <a:hlinkClick r:id="rId3"/>
              </a:rPr>
              <a:t>here</a:t>
            </a:r>
            <a:r>
              <a:rPr lang="en-US" sz="2000" dirty="0"/>
              <a:t> to find some prerequisite options online at any California Community College (see the table).</a:t>
            </a:r>
          </a:p>
        </p:txBody>
      </p:sp>
    </p:spTree>
    <p:extLst>
      <p:ext uri="{BB962C8B-B14F-4D97-AF65-F5344CB8AC3E}">
        <p14:creationId xmlns:p14="http://schemas.microsoft.com/office/powerpoint/2010/main" val="3202704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3C12272-FA64-7F2F-C928-0BA1A7E0B2AC}"/>
              </a:ext>
            </a:extLst>
          </p:cNvPr>
          <p:cNvPicPr>
            <a:picLocks noGrp="1" noChangeAspect="1"/>
          </p:cNvPicPr>
          <p:nvPr>
            <p:ph idx="4294967295"/>
          </p:nvPr>
        </p:nvPicPr>
        <p:blipFill>
          <a:blip r:embed="rId2"/>
          <a:stretch>
            <a:fillRect/>
          </a:stretch>
        </p:blipFill>
        <p:spPr>
          <a:xfrm>
            <a:off x="2401676" y="130629"/>
            <a:ext cx="4461831" cy="6314238"/>
          </a:xfrm>
          <a:prstGeom prst="rect">
            <a:avLst/>
          </a:prstGeom>
        </p:spPr>
      </p:pic>
    </p:spTree>
    <p:extLst>
      <p:ext uri="{BB962C8B-B14F-4D97-AF65-F5344CB8AC3E}">
        <p14:creationId xmlns:p14="http://schemas.microsoft.com/office/powerpoint/2010/main" val="2098049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325" y="274638"/>
            <a:ext cx="8229600" cy="1143000"/>
          </a:xfrm>
        </p:spPr>
        <p:txBody>
          <a:bodyPr/>
          <a:lstStyle/>
          <a:p>
            <a:r>
              <a:rPr lang="en-US" dirty="0"/>
              <a:t>Application Process</a:t>
            </a:r>
          </a:p>
        </p:txBody>
      </p:sp>
      <p:sp>
        <p:nvSpPr>
          <p:cNvPr id="6" name="Content Placeholder 2">
            <a:extLst>
              <a:ext uri="{FF2B5EF4-FFF2-40B4-BE49-F238E27FC236}">
                <a16:creationId xmlns:a16="http://schemas.microsoft.com/office/drawing/2014/main" id="{DFCBD688-273C-D242-9B02-01544FA08CBA}"/>
              </a:ext>
            </a:extLst>
          </p:cNvPr>
          <p:cNvSpPr txBox="1">
            <a:spLocks/>
          </p:cNvSpPr>
          <p:nvPr/>
        </p:nvSpPr>
        <p:spPr>
          <a:xfrm>
            <a:off x="337279" y="1644733"/>
            <a:ext cx="8682896" cy="4586733"/>
          </a:xfrm>
          <a:prstGeom prst="rect">
            <a:avLst/>
          </a:prstGeom>
          <a:noFill/>
        </p:spPr>
        <p:txBody>
          <a:bodyPr vert="horz" lIns="91440" tIns="45720" rIns="91440" bIns="45720" rtlCol="0">
            <a:noAutofit/>
          </a:bodyPr>
          <a:lstStyle>
            <a:lvl1pPr marL="342900" indent="-342900" algn="l" defTabSz="457200" rtl="0" eaLnBrk="1" latinLnBrk="0" hangingPunct="1">
              <a:spcBef>
                <a:spcPct val="20000"/>
              </a:spcBef>
              <a:buClr>
                <a:schemeClr val="accent2"/>
              </a:buClr>
              <a:buFont typeface="Arial"/>
              <a:buChar char="•"/>
              <a:defRPr sz="3200" kern="1200">
                <a:solidFill>
                  <a:srgbClr val="0B3D29"/>
                </a:solidFill>
                <a:latin typeface="+mn-lt"/>
                <a:ea typeface="+mn-ea"/>
                <a:cs typeface="+mn-cs"/>
              </a:defRPr>
            </a:lvl1pPr>
            <a:lvl2pPr marL="742950" indent="-285750" algn="l" defTabSz="457200" rtl="0" eaLnBrk="1" latinLnBrk="0" hangingPunct="1">
              <a:spcBef>
                <a:spcPct val="20000"/>
              </a:spcBef>
              <a:buClr>
                <a:schemeClr val="accent2"/>
              </a:buClr>
              <a:buFont typeface="Arial"/>
              <a:buChar char="–"/>
              <a:defRPr sz="2800" kern="1200">
                <a:solidFill>
                  <a:srgbClr val="0B3D29"/>
                </a:solidFill>
                <a:latin typeface="+mn-lt"/>
                <a:ea typeface="+mn-ea"/>
                <a:cs typeface="+mn-cs"/>
              </a:defRPr>
            </a:lvl2pPr>
            <a:lvl3pPr marL="1143000" indent="-228600" algn="l" defTabSz="457200" rtl="0" eaLnBrk="1" latinLnBrk="0" hangingPunct="1">
              <a:spcBef>
                <a:spcPct val="20000"/>
              </a:spcBef>
              <a:buClr>
                <a:schemeClr val="accent2"/>
              </a:buClr>
              <a:buFont typeface="Arial"/>
              <a:buChar char="•"/>
              <a:defRPr sz="2400" kern="1200">
                <a:solidFill>
                  <a:srgbClr val="0B3D29"/>
                </a:solidFill>
                <a:latin typeface="+mn-lt"/>
                <a:ea typeface="+mn-ea"/>
                <a:cs typeface="+mn-cs"/>
              </a:defRPr>
            </a:lvl3pPr>
            <a:lvl4pPr marL="1600200" indent="-228600" algn="l" defTabSz="457200" rtl="0" eaLnBrk="1" latinLnBrk="0" hangingPunct="1">
              <a:spcBef>
                <a:spcPct val="20000"/>
              </a:spcBef>
              <a:buClr>
                <a:schemeClr val="accent2"/>
              </a:buClr>
              <a:buFont typeface="Arial"/>
              <a:buChar char="–"/>
              <a:defRPr sz="2000" kern="1200">
                <a:solidFill>
                  <a:srgbClr val="0B3D29"/>
                </a:solidFill>
                <a:latin typeface="+mn-lt"/>
                <a:ea typeface="+mn-ea"/>
                <a:cs typeface="+mn-cs"/>
              </a:defRPr>
            </a:lvl4pPr>
            <a:lvl5pPr marL="2057400" indent="-228600" algn="l" defTabSz="457200" rtl="0" eaLnBrk="1" latinLnBrk="0" hangingPunct="1">
              <a:spcBef>
                <a:spcPct val="20000"/>
              </a:spcBef>
              <a:buClr>
                <a:schemeClr val="accent2"/>
              </a:buClr>
              <a:buFont typeface="Arial"/>
              <a:buChar char="»"/>
              <a:defRPr sz="2000" kern="1200">
                <a:solidFill>
                  <a:srgbClr val="0B3D29"/>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600" dirty="0">
                <a:solidFill>
                  <a:srgbClr val="13592F"/>
                </a:solidFill>
              </a:rPr>
              <a:t>NOW</a:t>
            </a:r>
          </a:p>
          <a:p>
            <a:pPr lvl="1">
              <a:buFont typeface="Wingdings" panose="05000000000000000000" pitchFamily="2" charset="2"/>
              <a:buChar char="q"/>
            </a:pPr>
            <a:r>
              <a:rPr lang="en-US" sz="1600" dirty="0">
                <a:solidFill>
                  <a:srgbClr val="13592F"/>
                </a:solidFill>
              </a:rPr>
              <a:t>Review Instructions: </a:t>
            </a:r>
            <a:r>
              <a:rPr lang="en-US" sz="1600" dirty="0">
                <a:solidFill>
                  <a:srgbClr val="13592F"/>
                </a:solidFill>
                <a:hlinkClick r:id="rId2"/>
              </a:rPr>
              <a:t>MPPA program website</a:t>
            </a:r>
            <a:endParaRPr lang="en-US" sz="1600" dirty="0">
              <a:solidFill>
                <a:srgbClr val="13592F"/>
              </a:solidFill>
            </a:endParaRPr>
          </a:p>
          <a:p>
            <a:pPr lvl="1">
              <a:buFont typeface="Wingdings" panose="05000000000000000000" pitchFamily="2" charset="2"/>
              <a:buChar char="q"/>
            </a:pPr>
            <a:r>
              <a:rPr lang="en-US" sz="1600" dirty="0">
                <a:solidFill>
                  <a:srgbClr val="13592F"/>
                </a:solidFill>
              </a:rPr>
              <a:t>Visit Cal State Apply</a:t>
            </a:r>
          </a:p>
          <a:p>
            <a:pPr lvl="1">
              <a:buFont typeface="Wingdings" panose="05000000000000000000" pitchFamily="2" charset="2"/>
              <a:buChar char="q"/>
            </a:pPr>
            <a:r>
              <a:rPr lang="en-US" sz="1600" dirty="0">
                <a:solidFill>
                  <a:srgbClr val="13592F"/>
                </a:solidFill>
              </a:rPr>
              <a:t>Upload supplemental application form (prerequisites) and materials (statement of purpose and resume/CV)</a:t>
            </a:r>
          </a:p>
          <a:p>
            <a:pPr lvl="1">
              <a:buFont typeface="Wingdings" panose="05000000000000000000" pitchFamily="2" charset="2"/>
              <a:buChar char="q"/>
            </a:pPr>
            <a:r>
              <a:rPr lang="en-US" sz="1600" dirty="0">
                <a:solidFill>
                  <a:srgbClr val="13592F"/>
                </a:solidFill>
              </a:rPr>
              <a:t>Prepare ALL required unofficial transcripts </a:t>
            </a:r>
          </a:p>
          <a:p>
            <a:pPr lvl="1">
              <a:buFont typeface="Wingdings" panose="05000000000000000000" pitchFamily="2" charset="2"/>
              <a:buChar char="q"/>
            </a:pPr>
            <a:r>
              <a:rPr lang="en-US" sz="1600" dirty="0">
                <a:solidFill>
                  <a:srgbClr val="13592F"/>
                </a:solidFill>
              </a:rPr>
              <a:t>Reach out to request references (</a:t>
            </a:r>
            <a:r>
              <a:rPr lang="en-US" sz="1600" b="1" dirty="0">
                <a:solidFill>
                  <a:srgbClr val="13592F"/>
                </a:solidFill>
              </a:rPr>
              <a:t>two </a:t>
            </a:r>
            <a:r>
              <a:rPr lang="en-US" sz="1600" dirty="0">
                <a:solidFill>
                  <a:srgbClr val="13592F"/>
                </a:solidFill>
              </a:rPr>
              <a:t>letters are fine; at least one academic is encouraged)</a:t>
            </a:r>
          </a:p>
          <a:p>
            <a:pPr marL="457200" lvl="1" indent="0">
              <a:buNone/>
            </a:pPr>
            <a:r>
              <a:rPr lang="en-US" sz="1400" dirty="0">
                <a:solidFill>
                  <a:srgbClr val="13592F"/>
                </a:solidFill>
              </a:rPr>
              <a:t>*All recommendations are submitted electronically using Letters by Liaison through the Cal State Apply Recommender Portal. Let them know the request is from </a:t>
            </a:r>
            <a:r>
              <a:rPr lang="en-US" sz="1400" dirty="0">
                <a:solidFill>
                  <a:srgbClr val="13592F"/>
                </a:solidFill>
                <a:hlinkClick r:id="rId3"/>
              </a:rPr>
              <a:t>calstateapply@liaisoncas.com</a:t>
            </a:r>
            <a:r>
              <a:rPr lang="en-US" sz="1400" dirty="0">
                <a:solidFill>
                  <a:srgbClr val="13592F"/>
                </a:solidFill>
              </a:rPr>
              <a:t>. The deadline to submit recommendations is the same as the application deadline.)</a:t>
            </a:r>
          </a:p>
          <a:p>
            <a:pPr lvl="1">
              <a:buFont typeface="Wingdings" panose="05000000000000000000" pitchFamily="2" charset="2"/>
              <a:buChar char="q"/>
            </a:pPr>
            <a:r>
              <a:rPr lang="en-US" sz="1600" dirty="0">
                <a:solidFill>
                  <a:srgbClr val="13592F"/>
                </a:solidFill>
              </a:rPr>
              <a:t>Submit applications</a:t>
            </a:r>
          </a:p>
          <a:p>
            <a:pPr marL="457200" lvl="1" indent="0">
              <a:buNone/>
            </a:pPr>
            <a:r>
              <a:rPr lang="en-US" sz="1600" i="1" dirty="0">
                <a:solidFill>
                  <a:srgbClr val="13592F"/>
                </a:solidFill>
              </a:rPr>
              <a:t>*Contact </a:t>
            </a:r>
            <a:r>
              <a:rPr lang="sv-SE" sz="1600" i="1" dirty="0">
                <a:solidFill>
                  <a:srgbClr val="13592F"/>
                </a:solidFill>
              </a:rPr>
              <a:t>the Office of Graduate Studies (OGS) if there are any technical issues during the application process</a:t>
            </a:r>
            <a:r>
              <a:rPr lang="sv-SE" sz="1600" dirty="0">
                <a:solidFill>
                  <a:srgbClr val="13592F"/>
                </a:solidFill>
              </a:rPr>
              <a:t>: grad_admissions@csus.edu</a:t>
            </a:r>
            <a:endParaRPr lang="en-US" sz="1600" dirty="0">
              <a:solidFill>
                <a:srgbClr val="13592F"/>
              </a:solidFill>
            </a:endParaRPr>
          </a:p>
          <a:p>
            <a:pPr marL="57150" indent="0">
              <a:buFont typeface="Arial"/>
              <a:buNone/>
            </a:pPr>
            <a:endParaRPr lang="en-US" sz="1600" dirty="0">
              <a:solidFill>
                <a:srgbClr val="13592F"/>
              </a:solidFill>
            </a:endParaRPr>
          </a:p>
          <a:p>
            <a:pPr marL="57150" indent="0">
              <a:buFont typeface="Arial"/>
              <a:buNone/>
            </a:pPr>
            <a:r>
              <a:rPr lang="en-US" sz="1600" dirty="0">
                <a:solidFill>
                  <a:srgbClr val="13592F"/>
                </a:solidFill>
              </a:rPr>
              <a:t>LATER</a:t>
            </a:r>
          </a:p>
          <a:p>
            <a:pPr lvl="1">
              <a:buFont typeface="Wingdings" panose="05000000000000000000" pitchFamily="2" charset="2"/>
              <a:buChar char="q"/>
            </a:pPr>
            <a:r>
              <a:rPr lang="en-US" sz="1600" dirty="0">
                <a:solidFill>
                  <a:srgbClr val="13592F"/>
                </a:solidFill>
              </a:rPr>
              <a:t>Request official transcripts (institution to institution) only if accepted, and complete any missing prerequisites</a:t>
            </a:r>
          </a:p>
        </p:txBody>
      </p:sp>
      <p:pic>
        <p:nvPicPr>
          <p:cNvPr id="7" name="Picture 6">
            <a:extLst>
              <a:ext uri="{FF2B5EF4-FFF2-40B4-BE49-F238E27FC236}">
                <a16:creationId xmlns:a16="http://schemas.microsoft.com/office/drawing/2014/main" id="{7B903532-70C9-4976-82D4-9490E4C3E746}"/>
              </a:ext>
            </a:extLst>
          </p:cNvPr>
          <p:cNvPicPr>
            <a:picLocks noChangeAspect="1"/>
          </p:cNvPicPr>
          <p:nvPr/>
        </p:nvPicPr>
        <p:blipFill>
          <a:blip r:embed="rId4"/>
          <a:stretch>
            <a:fillRect/>
          </a:stretch>
        </p:blipFill>
        <p:spPr>
          <a:xfrm>
            <a:off x="1216325" y="359547"/>
            <a:ext cx="1051072" cy="1058091"/>
          </a:xfrm>
          <a:prstGeom prst="rect">
            <a:avLst/>
          </a:prstGeom>
        </p:spPr>
      </p:pic>
    </p:spTree>
    <p:extLst>
      <p:ext uri="{BB962C8B-B14F-4D97-AF65-F5344CB8AC3E}">
        <p14:creationId xmlns:p14="http://schemas.microsoft.com/office/powerpoint/2010/main" val="512982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or Comments?</a:t>
            </a:r>
          </a:p>
        </p:txBody>
      </p:sp>
      <p:sp>
        <p:nvSpPr>
          <p:cNvPr id="3" name="Content Placeholder 2"/>
          <p:cNvSpPr>
            <a:spLocks noGrp="1"/>
          </p:cNvSpPr>
          <p:nvPr>
            <p:ph idx="1"/>
          </p:nvPr>
        </p:nvSpPr>
        <p:spPr/>
        <p:txBody>
          <a:bodyPr/>
          <a:lstStyle/>
          <a:p>
            <a:pPr marL="0" indent="0">
              <a:buNone/>
            </a:pPr>
            <a:endParaRPr lang="en-US" dirty="0"/>
          </a:p>
        </p:txBody>
      </p:sp>
      <p:pic>
        <p:nvPicPr>
          <p:cNvPr id="9" name="Picture 8" descr="Clipart - Grey bird with question mark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1678" y="2917009"/>
            <a:ext cx="4027391" cy="2629549"/>
          </a:xfrm>
          <a:prstGeom prst="rect">
            <a:avLst/>
          </a:prstGeom>
        </p:spPr>
      </p:pic>
    </p:spTree>
    <p:extLst>
      <p:ext uri="{BB962C8B-B14F-4D97-AF65-F5344CB8AC3E}">
        <p14:creationId xmlns:p14="http://schemas.microsoft.com/office/powerpoint/2010/main" val="1955136058"/>
      </p:ext>
    </p:extLst>
  </p:cSld>
  <p:clrMapOvr>
    <a:masterClrMapping/>
  </p:clrMapOvr>
</p:sld>
</file>

<file path=ppt/theme/theme1.xml><?xml version="1.0" encoding="utf-8"?>
<a:theme xmlns:a="http://schemas.openxmlformats.org/drawingml/2006/main" name="Office Theme">
  <a:themeElements>
    <a:clrScheme name="Formal Template">
      <a:dk1>
        <a:srgbClr val="0B3D29"/>
      </a:dk1>
      <a:lt1>
        <a:sysClr val="window" lastClr="FFFFFF"/>
      </a:lt1>
      <a:dk2>
        <a:srgbClr val="05231A"/>
      </a:dk2>
      <a:lt2>
        <a:srgbClr val="E3E0B8"/>
      </a:lt2>
      <a:accent1>
        <a:srgbClr val="B6A771"/>
      </a:accent1>
      <a:accent2>
        <a:srgbClr val="D0CB81"/>
      </a:accent2>
      <a:accent3>
        <a:srgbClr val="147242"/>
      </a:accent3>
      <a:accent4>
        <a:srgbClr val="1C9B40"/>
      </a:accent4>
      <a:accent5>
        <a:srgbClr val="4DAE3D"/>
      </a:accent5>
      <a:accent6>
        <a:srgbClr val="E3E0B8"/>
      </a:accent6>
      <a:hlink>
        <a:srgbClr val="D0CB81"/>
      </a:hlink>
      <a:folHlink>
        <a:srgbClr val="B6A77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7E03C4B2498D947BFA2022C041EE6CA" ma:contentTypeVersion="16" ma:contentTypeDescription="Create a new document." ma:contentTypeScope="" ma:versionID="6b07b4537132ddb0a28eb9b09419b690">
  <xsd:schema xmlns:xsd="http://www.w3.org/2001/XMLSchema" xmlns:xs="http://www.w3.org/2001/XMLSchema" xmlns:p="http://schemas.microsoft.com/office/2006/metadata/properties" xmlns:ns3="e22b78a2-9554-4610-96f6-93f4a9bc202a" xmlns:ns4="373eeecf-bb1a-4333-b389-cb28951674e4" targetNamespace="http://schemas.microsoft.com/office/2006/metadata/properties" ma:root="true" ma:fieldsID="8978abd0c3c217d7f81b71a307148c84" ns3:_="" ns4:_="">
    <xsd:import namespace="e22b78a2-9554-4610-96f6-93f4a9bc202a"/>
    <xsd:import namespace="373eeecf-bb1a-4333-b389-cb28951674e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AutoKeyPoints" minOccurs="0"/>
                <xsd:element ref="ns3:MediaServiceKeyPoints"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b78a2-9554-4610-96f6-93f4a9bc20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3eeecf-bb1a-4333-b389-cb28951674e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e22b78a2-9554-4610-96f6-93f4a9bc202a" xsi:nil="true"/>
  </documentManagement>
</p:properties>
</file>

<file path=customXml/itemProps1.xml><?xml version="1.0" encoding="utf-8"?>
<ds:datastoreItem xmlns:ds="http://schemas.openxmlformats.org/officeDocument/2006/customXml" ds:itemID="{8341E0A2-891A-4B72-8A8A-A7368E2CC1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b78a2-9554-4610-96f6-93f4a9bc202a"/>
    <ds:schemaRef ds:uri="373eeecf-bb1a-4333-b389-cb28951674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BB5B793-0E56-4A37-9399-87763DFBE065}">
  <ds:schemaRefs>
    <ds:schemaRef ds:uri="http://schemas.microsoft.com/sharepoint/v3/contenttype/forms"/>
  </ds:schemaRefs>
</ds:datastoreItem>
</file>

<file path=customXml/itemProps3.xml><?xml version="1.0" encoding="utf-8"?>
<ds:datastoreItem xmlns:ds="http://schemas.openxmlformats.org/officeDocument/2006/customXml" ds:itemID="{AF701A5C-E306-415C-8C19-7B5F3EFFA459}">
  <ds:schemaRefs>
    <ds:schemaRef ds:uri="http://schemas.microsoft.com/office/2006/metadata/properties"/>
    <ds:schemaRef ds:uri="e22b78a2-9554-4610-96f6-93f4a9bc202a"/>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373eeecf-bb1a-4333-b389-cb28951674e4"/>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4064</TotalTime>
  <Words>1362</Words>
  <Application>Microsoft Office PowerPoint</Application>
  <PresentationFormat>On-screen Show (4:3)</PresentationFormat>
  <Paragraphs>174</Paragraphs>
  <Slides>23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Myriad Pro</vt:lpstr>
      <vt:lpstr>Arial</vt:lpstr>
      <vt:lpstr>Calibri</vt:lpstr>
      <vt:lpstr>Courier New</vt:lpstr>
      <vt:lpstr>Wingdings</vt:lpstr>
      <vt:lpstr>Office Theme</vt:lpstr>
      <vt:lpstr>Master of Public Policy and Administration Fall 2027 Cohort Start</vt:lpstr>
      <vt:lpstr>Housekeeping</vt:lpstr>
      <vt:lpstr>Welcome!</vt:lpstr>
      <vt:lpstr>Agenda</vt:lpstr>
      <vt:lpstr>Our Mission</vt:lpstr>
      <vt:lpstr>Why MPPA?</vt:lpstr>
      <vt:lpstr>26-27 Graduate Association of Students in Public Policy and Administration (GASPPA)</vt:lpstr>
      <vt:lpstr>You are Invited!</vt:lpstr>
      <vt:lpstr>Alumna</vt:lpstr>
      <vt:lpstr>Alumna</vt:lpstr>
      <vt:lpstr>Where are they now? </vt:lpstr>
      <vt:lpstr>Why MPPA?</vt:lpstr>
      <vt:lpstr>Faculty </vt:lpstr>
      <vt:lpstr>Overview of Curriculum (total 36 units)</vt:lpstr>
      <vt:lpstr>PPA500: Culminating Experience</vt:lpstr>
      <vt:lpstr>Timelines and Pacing </vt:lpstr>
      <vt:lpstr>PowerPoint Presentation</vt:lpstr>
      <vt:lpstr>Cost Overview</vt:lpstr>
      <vt:lpstr>Application Deadlines</vt:lpstr>
      <vt:lpstr>Eligibility Requirements</vt:lpstr>
      <vt:lpstr>PowerPoint Presentation</vt:lpstr>
      <vt:lpstr>Application Process</vt:lpstr>
      <vt:lpstr>Questions or Comments?</vt:lpstr>
    </vt:vector>
  </TitlesOfParts>
  <Company>Page Design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Eric</dc:creator>
  <cp:lastModifiedBy>Chang, Ahrum</cp:lastModifiedBy>
  <cp:revision>123</cp:revision>
  <cp:lastPrinted>2020-10-06T20:51:23Z</cp:lastPrinted>
  <dcterms:created xsi:type="dcterms:W3CDTF">2015-02-11T18:15:53Z</dcterms:created>
  <dcterms:modified xsi:type="dcterms:W3CDTF">2026-10-09T00:18:43Z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0x010100C7E03C4B2498D947BFA2022C041EE6CA</vt:lpwstr>
  </property>
</Properties>
</file>