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30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459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Course or Class Title
Accessibility setup: use a unique slide title; keep body text at 24 pt or larger; check reading order after editing; add concise alt text to meaningful images; avoid relying on color alone; use PowerPoint Accessibility Checker before sharing.
Title 50 pt; subtitle 28 pt; dark background with high contrast.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Closing Checklist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Big Agenda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One Big Idea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Three-Point Explanation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Do / Don’t Comparison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Demonstration Steps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Screenshot or Demo Slide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Try It Now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Common Mistakes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ACC15"/>
          </a:solidFill>
          <a:ln w="12700">
            <a:solidFill>
              <a:srgbClr val="FACC1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title"/>
          <p:cNvSpPr/>
          <p:nvPr/>
        </p:nvSpPr>
        <p:spPr>
          <a:xfrm>
            <a:off x="914400" y="1417320"/>
            <a:ext cx="10424160" cy="100584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or Class Title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960120" y="26060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Bold, clean, high-contrast template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60120" y="3657600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Teacher Name  |  Date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Closing Checklist</a:t>
            </a:r>
            <a:endParaRPr lang="en-US" sz="3800" dirty="0"/>
          </a:p>
        </p:txBody>
      </p:sp>
      <p:sp>
        <p:nvSpPr>
          <p:cNvPr id="3" name="Bulleted content"/>
          <p:cNvSpPr/>
          <p:nvPr/>
        </p:nvSpPr>
        <p:spPr>
          <a:xfrm>
            <a:off x="822960" y="1417320"/>
            <a:ext cx="10332720" cy="438912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Every slide has a unique title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Font sizes are readable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Colors have strong contrast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Images have alt text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Links are descriptive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Accessibility Checker is clean</a:t>
            </a:r>
            <a:endParaRPr lang="en-US" sz="2600" dirty="0"/>
          </a:p>
        </p:txBody>
      </p:sp>
      <p:sp>
        <p:nvSpPr>
          <p:cNvPr id="4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of Modern High-Contrast template deck.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94360" y="292608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Agenda</a:t>
            </a:r>
            <a:endParaRPr lang="en-US" sz="3600" dirty="0"/>
          </a:p>
        </p:txBody>
      </p:sp>
      <p:sp>
        <p:nvSpPr>
          <p:cNvPr id="4" name="Content card"/>
          <p:cNvSpPr/>
          <p:nvPr/>
        </p:nvSpPr>
        <p:spPr>
          <a:xfrm>
            <a:off x="731520" y="1828800"/>
            <a:ext cx="2331720" cy="2651760"/>
          </a:xfrm>
          <a:prstGeom prst="roundRect">
            <a:avLst>
              <a:gd name="adj" fmla="val 2353"/>
            </a:avLst>
          </a:prstGeom>
          <a:solidFill>
            <a:srgbClr val="FACC15"/>
          </a:solidFill>
          <a:ln w="19050">
            <a:solidFill>
              <a:srgbClr val="FACC1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039112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822960" y="297180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68680" y="37033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description</a:t>
            </a:r>
            <a:endParaRPr lang="en-US" sz="1800" dirty="0"/>
          </a:p>
        </p:txBody>
      </p:sp>
      <p:sp>
        <p:nvSpPr>
          <p:cNvPr id="8" name="Content card"/>
          <p:cNvSpPr/>
          <p:nvPr/>
        </p:nvSpPr>
        <p:spPr>
          <a:xfrm>
            <a:off x="3593592" y="1828800"/>
            <a:ext cx="2331720" cy="2651760"/>
          </a:xfrm>
          <a:prstGeom prst="roundRect">
            <a:avLst>
              <a:gd name="adj" fmla="val 2353"/>
            </a:avLst>
          </a:prstGeom>
          <a:solidFill>
            <a:srgbClr val="F3F4F6"/>
          </a:solidFill>
          <a:ln w="1905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593592" y="2039112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3685032" y="297180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730752" y="37033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description</a:t>
            </a:r>
            <a:endParaRPr lang="en-US" sz="1800" dirty="0"/>
          </a:p>
        </p:txBody>
      </p:sp>
      <p:sp>
        <p:nvSpPr>
          <p:cNvPr id="12" name="Content card"/>
          <p:cNvSpPr/>
          <p:nvPr/>
        </p:nvSpPr>
        <p:spPr>
          <a:xfrm>
            <a:off x="6455664" y="1828800"/>
            <a:ext cx="2331720" cy="2651760"/>
          </a:xfrm>
          <a:prstGeom prst="roundRect">
            <a:avLst>
              <a:gd name="adj" fmla="val 2353"/>
            </a:avLst>
          </a:prstGeom>
          <a:solidFill>
            <a:srgbClr val="F3F4F6"/>
          </a:solidFill>
          <a:ln w="1905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55664" y="2039112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6547104" y="297180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592824" y="37033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description</a:t>
            </a:r>
            <a:endParaRPr lang="en-US" sz="1800" dirty="0"/>
          </a:p>
        </p:txBody>
      </p:sp>
      <p:sp>
        <p:nvSpPr>
          <p:cNvPr id="16" name="Content card"/>
          <p:cNvSpPr/>
          <p:nvPr/>
        </p:nvSpPr>
        <p:spPr>
          <a:xfrm>
            <a:off x="9317736" y="1828800"/>
            <a:ext cx="2331720" cy="2651760"/>
          </a:xfrm>
          <a:prstGeom prst="roundRect">
            <a:avLst>
              <a:gd name="adj" fmla="val 2353"/>
            </a:avLst>
          </a:prstGeom>
          <a:solidFill>
            <a:srgbClr val="F3F4F6"/>
          </a:solidFill>
          <a:ln w="1905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317736" y="2039112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200" dirty="0"/>
          </a:p>
        </p:txBody>
      </p:sp>
      <p:sp>
        <p:nvSpPr>
          <p:cNvPr id="18" name="Text 16"/>
          <p:cNvSpPr/>
          <p:nvPr/>
        </p:nvSpPr>
        <p:spPr>
          <a:xfrm>
            <a:off x="9409176" y="297180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9454896" y="37033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description</a:t>
            </a:r>
            <a:endParaRPr lang="en-US" sz="1800" dirty="0"/>
          </a:p>
        </p:txBody>
      </p:sp>
      <p:sp>
        <p:nvSpPr>
          <p:cNvPr id="20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" y="457200"/>
            <a:ext cx="228600" cy="5669280"/>
          </a:xfrm>
          <a:prstGeom prst="rect">
            <a:avLst/>
          </a:prstGeom>
          <a:solidFill>
            <a:srgbClr val="FACC15"/>
          </a:solidFill>
          <a:ln w="12700">
            <a:solidFill>
              <a:srgbClr val="FACC1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1005840" y="685800"/>
            <a:ext cx="1051560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Big Idea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1005840" y="1874520"/>
            <a:ext cx="98755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the one thing students should remember in large type.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1005840" y="3886200"/>
            <a:ext cx="9601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supporting sentence goes here. Keep it short and readable.</a:t>
            </a:r>
            <a:endParaRPr lang="en-US" sz="2500" dirty="0"/>
          </a:p>
        </p:txBody>
      </p:sp>
      <p:sp>
        <p:nvSpPr>
          <p:cNvPr id="6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Three-Point Explanation</a:t>
            </a:r>
            <a:endParaRPr lang="en-US" sz="3800" dirty="0"/>
          </a:p>
        </p:txBody>
      </p:sp>
      <p:sp>
        <p:nvSpPr>
          <p:cNvPr id="3" name="Content card"/>
          <p:cNvSpPr/>
          <p:nvPr/>
        </p:nvSpPr>
        <p:spPr>
          <a:xfrm>
            <a:off x="685800" y="1417320"/>
            <a:ext cx="3246120" cy="3794760"/>
          </a:xfrm>
          <a:prstGeom prst="roundRect">
            <a:avLst>
              <a:gd name="adj" fmla="val 1690"/>
            </a:avLst>
          </a:prstGeom>
          <a:solidFill>
            <a:srgbClr val="F3F4F6"/>
          </a:solidFill>
          <a:ln w="1524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oint A heading"/>
          <p:cNvSpPr/>
          <p:nvPr/>
        </p:nvSpPr>
        <p:spPr>
          <a:xfrm>
            <a:off x="868680" y="1581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A</a:t>
            </a:r>
            <a:endParaRPr lang="en-US" sz="2600" dirty="0"/>
          </a:p>
        </p:txBody>
      </p:sp>
      <p:sp>
        <p:nvSpPr>
          <p:cNvPr id="5" name="Point A body"/>
          <p:cNvSpPr/>
          <p:nvPr/>
        </p:nvSpPr>
        <p:spPr>
          <a:xfrm>
            <a:off x="886968" y="2103120"/>
            <a:ext cx="2843784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two short lines of explanation here.</a:t>
            </a:r>
            <a:endParaRPr lang="en-US" sz="2400" dirty="0"/>
          </a:p>
        </p:txBody>
      </p:sp>
      <p:sp>
        <p:nvSpPr>
          <p:cNvPr id="6" name="Content card"/>
          <p:cNvSpPr/>
          <p:nvPr/>
        </p:nvSpPr>
        <p:spPr>
          <a:xfrm>
            <a:off x="4507992" y="1417320"/>
            <a:ext cx="3246120" cy="3794760"/>
          </a:xfrm>
          <a:prstGeom prst="roundRect">
            <a:avLst>
              <a:gd name="adj" fmla="val 1690"/>
            </a:avLst>
          </a:prstGeom>
          <a:solidFill>
            <a:srgbClr val="111827"/>
          </a:solidFill>
          <a:ln w="1524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Point B heading"/>
          <p:cNvSpPr/>
          <p:nvPr/>
        </p:nvSpPr>
        <p:spPr>
          <a:xfrm>
            <a:off x="4690872" y="1581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B</a:t>
            </a:r>
            <a:endParaRPr lang="en-US" sz="2600" dirty="0"/>
          </a:p>
        </p:txBody>
      </p:sp>
      <p:sp>
        <p:nvSpPr>
          <p:cNvPr id="8" name="Point B body"/>
          <p:cNvSpPr/>
          <p:nvPr/>
        </p:nvSpPr>
        <p:spPr>
          <a:xfrm>
            <a:off x="4709160" y="2103120"/>
            <a:ext cx="2843784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two short lines of explanation here.</a:t>
            </a:r>
            <a:endParaRPr lang="en-US" sz="2400" dirty="0"/>
          </a:p>
        </p:txBody>
      </p:sp>
      <p:sp>
        <p:nvSpPr>
          <p:cNvPr id="9" name="Content card"/>
          <p:cNvSpPr/>
          <p:nvPr/>
        </p:nvSpPr>
        <p:spPr>
          <a:xfrm>
            <a:off x="8330184" y="1417320"/>
            <a:ext cx="3246120" cy="3794760"/>
          </a:xfrm>
          <a:prstGeom prst="roundRect">
            <a:avLst>
              <a:gd name="adj" fmla="val 1690"/>
            </a:avLst>
          </a:prstGeom>
          <a:solidFill>
            <a:srgbClr val="F3F4F6"/>
          </a:solidFill>
          <a:ln w="1524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Point C heading"/>
          <p:cNvSpPr/>
          <p:nvPr/>
        </p:nvSpPr>
        <p:spPr>
          <a:xfrm>
            <a:off x="8513064" y="1581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C</a:t>
            </a:r>
            <a:endParaRPr lang="en-US" sz="2600" dirty="0"/>
          </a:p>
        </p:txBody>
      </p:sp>
      <p:sp>
        <p:nvSpPr>
          <p:cNvPr id="11" name="Point C body"/>
          <p:cNvSpPr/>
          <p:nvPr/>
        </p:nvSpPr>
        <p:spPr>
          <a:xfrm>
            <a:off x="8531352" y="2103120"/>
            <a:ext cx="2843784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two short lines of explanation here.</a:t>
            </a:r>
            <a:endParaRPr lang="en-US" sz="2400" dirty="0"/>
          </a:p>
        </p:txBody>
      </p:sp>
      <p:sp>
        <p:nvSpPr>
          <p:cNvPr id="12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/ Don’t Comparison</a:t>
            </a:r>
            <a:endParaRPr lang="en-US" sz="3800" dirty="0"/>
          </a:p>
        </p:txBody>
      </p:sp>
      <p:sp>
        <p:nvSpPr>
          <p:cNvPr id="3" name="Content card"/>
          <p:cNvSpPr/>
          <p:nvPr/>
        </p:nvSpPr>
        <p:spPr>
          <a:xfrm>
            <a:off x="731520" y="1417320"/>
            <a:ext cx="5166360" cy="4251960"/>
          </a:xfrm>
          <a:prstGeom prst="roundRect">
            <a:avLst>
              <a:gd name="adj" fmla="val 1290"/>
            </a:avLst>
          </a:prstGeom>
          <a:solidFill>
            <a:srgbClr val="F6FFF5"/>
          </a:solidFill>
          <a:ln w="254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Content card"/>
          <p:cNvSpPr/>
          <p:nvPr/>
        </p:nvSpPr>
        <p:spPr>
          <a:xfrm>
            <a:off x="6309360" y="1417320"/>
            <a:ext cx="5166360" cy="4251960"/>
          </a:xfrm>
          <a:prstGeom prst="roundRect">
            <a:avLst>
              <a:gd name="adj" fmla="val 1290"/>
            </a:avLst>
          </a:prstGeom>
          <a:solidFill>
            <a:srgbClr val="FFF4F4"/>
          </a:solidFill>
          <a:ln w="2540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691640"/>
            <a:ext cx="4663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</a:t>
            </a:r>
            <a:endParaRPr lang="en-US" sz="3000" dirty="0"/>
          </a:p>
        </p:txBody>
      </p:sp>
      <p:sp>
        <p:nvSpPr>
          <p:cNvPr id="6" name="Bulleted content"/>
          <p:cNvSpPr/>
          <p:nvPr/>
        </p:nvSpPr>
        <p:spPr>
          <a:xfrm>
            <a:off x="960120" y="2423160"/>
            <a:ext cx="4663440" cy="219456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Use clear titles</a:t>
            </a:r>
            <a:endParaRPr lang="en-US" sz="24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Keep text readable</a:t>
            </a:r>
            <a:endParaRPr lang="en-US" sz="24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Describe links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537960" y="1691640"/>
            <a:ext cx="4663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8B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Don’t</a:t>
            </a:r>
            <a:endParaRPr lang="en-US" sz="3000" dirty="0"/>
          </a:p>
        </p:txBody>
      </p:sp>
      <p:sp>
        <p:nvSpPr>
          <p:cNvPr id="8" name="Bulleted content"/>
          <p:cNvSpPr/>
          <p:nvPr/>
        </p:nvSpPr>
        <p:spPr>
          <a:xfrm>
            <a:off x="6537960" y="2423160"/>
            <a:ext cx="4663440" cy="219456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Use tiny gray text</a:t>
            </a:r>
            <a:endParaRPr lang="en-US" sz="24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Put text on busy images</a:t>
            </a:r>
            <a:endParaRPr lang="en-US" sz="24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Rely on color alone</a:t>
            </a:r>
            <a:endParaRPr lang="en-US" sz="2400" dirty="0"/>
          </a:p>
        </p:txBody>
      </p:sp>
      <p:sp>
        <p:nvSpPr>
          <p:cNvPr id="9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Demonstration Steps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731520" y="1417320"/>
            <a:ext cx="914400" cy="7315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57276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74520" y="1490472"/>
            <a:ext cx="9326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the screen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31520" y="2468880"/>
            <a:ext cx="914400" cy="7315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262432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874520" y="2542032"/>
            <a:ext cx="9326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out what matters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731520" y="3520440"/>
            <a:ext cx="914400" cy="7315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367588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874520" y="3593592"/>
            <a:ext cx="9326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Pause for questions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731520" y="4572000"/>
            <a:ext cx="914400" cy="7315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31520" y="4727448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874520" y="4645152"/>
            <a:ext cx="9326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students try</a:t>
            </a:r>
            <a:endParaRPr lang="en-US" sz="2800" dirty="0"/>
          </a:p>
        </p:txBody>
      </p:sp>
      <p:sp>
        <p:nvSpPr>
          <p:cNvPr id="15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Screenshot or Demo Slide</a:t>
            </a:r>
            <a:endParaRPr lang="en-US" sz="3800" dirty="0"/>
          </a:p>
        </p:txBody>
      </p:sp>
      <p:sp>
        <p:nvSpPr>
          <p:cNvPr id="3" name="Image placeholder box"/>
          <p:cNvSpPr/>
          <p:nvPr/>
        </p:nvSpPr>
        <p:spPr>
          <a:xfrm>
            <a:off x="731520" y="1325880"/>
            <a:ext cx="6766560" cy="4434840"/>
          </a:xfrm>
          <a:prstGeom prst="rect">
            <a:avLst/>
          </a:prstGeom>
          <a:solidFill>
            <a:srgbClr val="E5E7EB"/>
          </a:solidFill>
          <a:ln w="19050">
            <a:solidFill>
              <a:srgbClr val="FACC1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Image placeholder label"/>
          <p:cNvSpPr/>
          <p:nvPr/>
        </p:nvSpPr>
        <p:spPr>
          <a:xfrm>
            <a:off x="960120" y="3223260"/>
            <a:ext cx="6309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Screenshot placeholder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any important text outside the image</a:t>
            </a:r>
            <a:endParaRPr lang="en-US" sz="2000" dirty="0"/>
          </a:p>
        </p:txBody>
      </p:sp>
      <p:sp>
        <p:nvSpPr>
          <p:cNvPr id="5" name="Content card"/>
          <p:cNvSpPr/>
          <p:nvPr/>
        </p:nvSpPr>
        <p:spPr>
          <a:xfrm>
            <a:off x="7818120" y="1554480"/>
            <a:ext cx="3474720" cy="2286000"/>
          </a:xfrm>
          <a:prstGeom prst="roundRect">
            <a:avLst>
              <a:gd name="adj" fmla="val 2400"/>
            </a:avLst>
          </a:prstGeom>
          <a:solidFill>
            <a:srgbClr val="111827"/>
          </a:solidFill>
          <a:ln w="1524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Callout heading"/>
          <p:cNvSpPr/>
          <p:nvPr/>
        </p:nvSpPr>
        <p:spPr>
          <a:xfrm>
            <a:off x="8001000" y="1719072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Callout</a:t>
            </a:r>
            <a:endParaRPr lang="en-US" sz="2200" dirty="0"/>
          </a:p>
        </p:txBody>
      </p:sp>
      <p:sp>
        <p:nvSpPr>
          <p:cNvPr id="7" name="Callout body"/>
          <p:cNvSpPr/>
          <p:nvPr/>
        </p:nvSpPr>
        <p:spPr>
          <a:xfrm>
            <a:off x="8019288" y="2240280"/>
            <a:ext cx="3072384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side panel for the one thing students should notice.</a:t>
            </a:r>
            <a:endParaRPr lang="en-US" sz="22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731520" y="731520"/>
            <a:ext cx="10698480" cy="73152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 It Now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280160" y="205740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ACC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Task: Replace this with a short practice prompt.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1554480" y="374904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may work, watch, or ask questions.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Mistakes</a:t>
            </a:r>
            <a:endParaRPr lang="en-US" sz="3800" dirty="0"/>
          </a:p>
        </p:txBody>
      </p:sp>
      <p:sp>
        <p:nvSpPr>
          <p:cNvPr id="3" name="Bulleted content"/>
          <p:cNvSpPr/>
          <p:nvPr/>
        </p:nvSpPr>
        <p:spPr>
          <a:xfrm>
            <a:off x="822960" y="1417320"/>
            <a:ext cx="6400800" cy="38404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Too much text on one slide</a:t>
            </a:r>
            <a:endParaRPr lang="en-US" sz="27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Instructions hidden in tiny type</a:t>
            </a:r>
            <a:endParaRPr lang="en-US" sz="27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Images without alt text</a:t>
            </a:r>
            <a:endParaRPr lang="en-US" sz="27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7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Important meaning shown only by color</a:t>
            </a:r>
            <a:endParaRPr lang="en-US" sz="2700" dirty="0"/>
          </a:p>
        </p:txBody>
      </p:sp>
      <p:sp>
        <p:nvSpPr>
          <p:cNvPr id="4" name="Content card"/>
          <p:cNvSpPr/>
          <p:nvPr/>
        </p:nvSpPr>
        <p:spPr>
          <a:xfrm>
            <a:off x="7726680" y="1508760"/>
            <a:ext cx="3520440" cy="2880360"/>
          </a:xfrm>
          <a:prstGeom prst="roundRect">
            <a:avLst>
              <a:gd name="adj" fmla="val 1905"/>
            </a:avLst>
          </a:prstGeom>
          <a:solidFill>
            <a:srgbClr val="FACC15"/>
          </a:solidFill>
          <a:ln w="15240">
            <a:solidFill>
              <a:srgbClr val="FACC1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Fix heading"/>
          <p:cNvSpPr/>
          <p:nvPr/>
        </p:nvSpPr>
        <p:spPr>
          <a:xfrm>
            <a:off x="7909560" y="1673352"/>
            <a:ext cx="3154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</a:t>
            </a:r>
            <a:endParaRPr lang="en-US" sz="2600" dirty="0"/>
          </a:p>
        </p:txBody>
      </p:sp>
      <p:sp>
        <p:nvSpPr>
          <p:cNvPr id="6" name="Fix body"/>
          <p:cNvSpPr/>
          <p:nvPr/>
        </p:nvSpPr>
        <p:spPr>
          <a:xfrm>
            <a:off x="7927848" y="2194560"/>
            <a:ext cx="311810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3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Split into more slides.</a:t>
            </a:r>
            <a:endParaRPr lang="en-US" sz="2300" dirty="0"/>
          </a:p>
          <a:p>
            <a:pPr marL="0" indent="0">
              <a:lnSpc>
                <a:spcPct val="108000"/>
              </a:lnSpc>
              <a:buNone/>
            </a:pPr>
            <a:r>
              <a:rPr lang="en-US" sz="23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larger type.</a:t>
            </a:r>
            <a:endParaRPr lang="en-US" sz="2300" dirty="0"/>
          </a:p>
          <a:p>
            <a:pPr marL="0" indent="0">
              <a:lnSpc>
                <a:spcPct val="108000"/>
              </a:lnSpc>
              <a:buNone/>
            </a:pPr>
            <a:r>
              <a:rPr lang="en-US" sz="2300" dirty="0">
                <a:solidFill>
                  <a:srgbClr val="1118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contrast and reading order.</a:t>
            </a:r>
            <a:endParaRPr lang="en-US" sz="2300" dirty="0"/>
          </a:p>
        </p:txBody>
      </p:sp>
      <p:sp>
        <p:nvSpPr>
          <p:cNvPr id="7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Widescreen</PresentationFormat>
  <Paragraphs>96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Renaissance Society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ADA-Friendly Template Package 2 - Modern High-Contrast</dc:title>
  <dc:subject>Bold, contemporary, high-contrast slide templates</dc:subject>
  <dc:creator>OpenAI / ChatGPT</dc:creator>
  <cp:lastModifiedBy>Teri Stone</cp:lastModifiedBy>
  <cp:revision>1</cp:revision>
  <dcterms:created xsi:type="dcterms:W3CDTF">2026-05-18T01:07:10Z</dcterms:created>
  <dcterms:modified xsi:type="dcterms:W3CDTF">2026-05-18T01:10:59Z</dcterms:modified>
</cp:coreProperties>
</file>