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5" d="100"/>
          <a:sy n="75" d="100"/>
        </p:scale>
        <p:origin x="302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0551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Program or Presentation Title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Contact and Follow-Up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Learning Goals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Context and Background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Main Content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Data or Chart
Accessibility setup: use a unique slide title; keep body text at 24 pt or larger; check reading order after editing; add concise alt text to meaningful images; avoid relying on color alone; use PowerPoint Accessibility Checker before sharing.
When replacing the chart, include alt text or describe the key data in nearby text.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Quote or Emphasis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Case Example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Policy or Guideline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Summary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914400"/>
            <a:ext cx="12191695" cy="109728"/>
          </a:xfrm>
          <a:prstGeom prst="rect">
            <a:avLst/>
          </a:prstGeom>
          <a:solidFill>
            <a:srgbClr val="C99700"/>
          </a:solidFill>
          <a:ln w="1270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lide title"/>
          <p:cNvSpPr/>
          <p:nvPr/>
        </p:nvSpPr>
        <p:spPr>
          <a:xfrm>
            <a:off x="822960" y="182880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or Presentation Title</a:t>
            </a:r>
            <a:endParaRPr lang="en-US" sz="4400" dirty="0"/>
          </a:p>
        </p:txBody>
      </p:sp>
      <p:sp>
        <p:nvSpPr>
          <p:cNvPr id="5" name="Subtitle"/>
          <p:cNvSpPr/>
          <p:nvPr/>
        </p:nvSpPr>
        <p:spPr>
          <a:xfrm>
            <a:off x="1005840" y="2743200"/>
            <a:ext cx="10149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5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Professional University Style Template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1005840" y="3657600"/>
            <a:ext cx="10149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Presenter Name  |  Date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594360" y="155448"/>
            <a:ext cx="10972800" cy="384048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and Follow-Up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640080"/>
            <a:ext cx="12191695" cy="73152"/>
          </a:xfrm>
          <a:prstGeom prst="rect">
            <a:avLst/>
          </a:prstGeom>
          <a:solidFill>
            <a:srgbClr val="C99700"/>
          </a:solidFill>
          <a:ln w="1270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Content card"/>
          <p:cNvSpPr/>
          <p:nvPr/>
        </p:nvSpPr>
        <p:spPr>
          <a:xfrm>
            <a:off x="868680" y="1417320"/>
            <a:ext cx="4937760" cy="2926080"/>
          </a:xfrm>
          <a:prstGeom prst="roundRect">
            <a:avLst>
              <a:gd name="adj" fmla="val 1875"/>
            </a:avLst>
          </a:prstGeom>
          <a:solidFill>
            <a:srgbClr val="F7F6F0"/>
          </a:solidFill>
          <a:ln w="1524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Contact heading"/>
          <p:cNvSpPr/>
          <p:nvPr/>
        </p:nvSpPr>
        <p:spPr>
          <a:xfrm>
            <a:off x="1051560" y="1581912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</a:t>
            </a:r>
            <a:endParaRPr lang="en-US" sz="2400" dirty="0"/>
          </a:p>
        </p:txBody>
      </p:sp>
      <p:sp>
        <p:nvSpPr>
          <p:cNvPr id="7" name="Contact body"/>
          <p:cNvSpPr/>
          <p:nvPr/>
        </p:nvSpPr>
        <p:spPr>
          <a:xfrm>
            <a:off x="1069848" y="2103120"/>
            <a:ext cx="4535424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4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Name</a:t>
            </a:r>
            <a:endParaRPr lang="en-US" sz="2400" dirty="0"/>
          </a:p>
          <a:p>
            <a:pPr marL="0" indent="0">
              <a:lnSpc>
                <a:spcPct val="108000"/>
              </a:lnSpc>
              <a:buNone/>
            </a:pPr>
            <a:r>
              <a:rPr lang="en-US" sz="24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 address</a:t>
            </a:r>
            <a:endParaRPr lang="en-US" sz="2400" dirty="0"/>
          </a:p>
          <a:p>
            <a:pPr marL="0" indent="0">
              <a:lnSpc>
                <a:spcPct val="108000"/>
              </a:lnSpc>
              <a:buNone/>
            </a:pPr>
            <a:r>
              <a:rPr lang="en-US" sz="24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Website or office hours</a:t>
            </a:r>
            <a:endParaRPr lang="en-US" sz="2400" dirty="0"/>
          </a:p>
        </p:txBody>
      </p:sp>
      <p:sp>
        <p:nvSpPr>
          <p:cNvPr id="8" name="Content card"/>
          <p:cNvSpPr/>
          <p:nvPr/>
        </p:nvSpPr>
        <p:spPr>
          <a:xfrm>
            <a:off x="6309360" y="1417320"/>
            <a:ext cx="4937760" cy="2926080"/>
          </a:xfrm>
          <a:prstGeom prst="roundRect">
            <a:avLst>
              <a:gd name="adj" fmla="val 1875"/>
            </a:avLst>
          </a:prstGeom>
          <a:solidFill>
            <a:srgbClr val="FFFFFF"/>
          </a:solidFill>
          <a:ln w="1524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Next steps heading"/>
          <p:cNvSpPr/>
          <p:nvPr/>
        </p:nvSpPr>
        <p:spPr>
          <a:xfrm>
            <a:off x="6492240" y="1581912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</a:t>
            </a:r>
            <a:endParaRPr lang="en-US" sz="2400" dirty="0"/>
          </a:p>
        </p:txBody>
      </p:sp>
      <p:sp>
        <p:nvSpPr>
          <p:cNvPr id="10" name="Next steps body"/>
          <p:cNvSpPr/>
          <p:nvPr/>
        </p:nvSpPr>
        <p:spPr>
          <a:xfrm>
            <a:off x="6510528" y="2103120"/>
            <a:ext cx="4535424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4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reading, practice, or registration instructions.</a:t>
            </a:r>
            <a:endParaRPr lang="en-US" sz="2400" dirty="0"/>
          </a:p>
        </p:txBody>
      </p:sp>
      <p:sp>
        <p:nvSpPr>
          <p:cNvPr id="11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6B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 of Professional University Style template deck.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594360" y="155448"/>
            <a:ext cx="10972800" cy="384048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Goals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640080"/>
            <a:ext cx="12191695" cy="73152"/>
          </a:xfrm>
          <a:prstGeom prst="rect">
            <a:avLst/>
          </a:prstGeom>
          <a:solidFill>
            <a:srgbClr val="C99700"/>
          </a:solidFill>
          <a:ln w="1270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Bulleted content"/>
          <p:cNvSpPr/>
          <p:nvPr/>
        </p:nvSpPr>
        <p:spPr>
          <a:xfrm>
            <a:off x="868680" y="1325880"/>
            <a:ext cx="10332720" cy="429768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>
              <a:lnSpc>
                <a:spcPct val="112000"/>
              </a:lnSpc>
              <a:buNone/>
            </a:pPr>
            <a:r>
              <a:rPr lang="en-US" sz="28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Understand the main concept</a:t>
            </a:r>
            <a:endParaRPr lang="en-US" sz="28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8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See one clear example</a:t>
            </a:r>
            <a:endParaRPr lang="en-US" sz="28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8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Practice or discuss the idea</a:t>
            </a:r>
            <a:endParaRPr lang="en-US" sz="28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8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Know where to go next</a:t>
            </a:r>
            <a:endParaRPr lang="en-US" sz="2800" dirty="0"/>
          </a:p>
        </p:txBody>
      </p:sp>
      <p:sp>
        <p:nvSpPr>
          <p:cNvPr id="6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6B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594360" y="155448"/>
            <a:ext cx="10972800" cy="384048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 and Background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640080"/>
            <a:ext cx="12191695" cy="73152"/>
          </a:xfrm>
          <a:prstGeom prst="rect">
            <a:avLst/>
          </a:prstGeom>
          <a:solidFill>
            <a:srgbClr val="C99700"/>
          </a:solidFill>
          <a:ln w="1270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Body text"/>
          <p:cNvSpPr/>
          <p:nvPr/>
        </p:nvSpPr>
        <p:spPr>
          <a:xfrm>
            <a:off x="777240" y="1325880"/>
            <a:ext cx="6217920" cy="31089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8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this slide for background information. Keep the text short and direct, with enough space for students to read comfortably.</a:t>
            </a:r>
            <a:endParaRPr lang="en-US" sz="2800" dirty="0"/>
          </a:p>
        </p:txBody>
      </p:sp>
      <p:sp>
        <p:nvSpPr>
          <p:cNvPr id="6" name="Content card"/>
          <p:cNvSpPr/>
          <p:nvPr/>
        </p:nvSpPr>
        <p:spPr>
          <a:xfrm>
            <a:off x="7360920" y="1417320"/>
            <a:ext cx="3840480" cy="2011680"/>
          </a:xfrm>
          <a:prstGeom prst="roundRect">
            <a:avLst>
              <a:gd name="adj" fmla="val 2727"/>
            </a:avLst>
          </a:prstGeom>
          <a:solidFill>
            <a:srgbClr val="F7F6F0"/>
          </a:solidFill>
          <a:ln w="1524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Key term heading"/>
          <p:cNvSpPr/>
          <p:nvPr/>
        </p:nvSpPr>
        <p:spPr>
          <a:xfrm>
            <a:off x="7543800" y="1581912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term</a:t>
            </a:r>
            <a:endParaRPr lang="en-US" sz="2400" dirty="0"/>
          </a:p>
        </p:txBody>
      </p:sp>
      <p:sp>
        <p:nvSpPr>
          <p:cNvPr id="8" name="Key term body"/>
          <p:cNvSpPr/>
          <p:nvPr/>
        </p:nvSpPr>
        <p:spPr>
          <a:xfrm>
            <a:off x="7562088" y="2103120"/>
            <a:ext cx="3438144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3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 definition or short explanation here.</a:t>
            </a:r>
            <a:endParaRPr lang="en-US" sz="2300" dirty="0"/>
          </a:p>
        </p:txBody>
      </p:sp>
      <p:sp>
        <p:nvSpPr>
          <p:cNvPr id="9" name="Content card"/>
          <p:cNvSpPr/>
          <p:nvPr/>
        </p:nvSpPr>
        <p:spPr>
          <a:xfrm>
            <a:off x="7360920" y="3703320"/>
            <a:ext cx="3840480" cy="150876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524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Why it matters heading"/>
          <p:cNvSpPr/>
          <p:nvPr/>
        </p:nvSpPr>
        <p:spPr>
          <a:xfrm>
            <a:off x="7543800" y="3867912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it matters</a:t>
            </a:r>
            <a:endParaRPr lang="en-US" sz="2200" dirty="0"/>
          </a:p>
        </p:txBody>
      </p:sp>
      <p:sp>
        <p:nvSpPr>
          <p:cNvPr id="11" name="Why it matters body"/>
          <p:cNvSpPr/>
          <p:nvPr/>
        </p:nvSpPr>
        <p:spPr>
          <a:xfrm>
            <a:off x="7562088" y="4389120"/>
            <a:ext cx="34381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2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 practical reason or connection.</a:t>
            </a:r>
            <a:endParaRPr lang="en-US" sz="2200" dirty="0"/>
          </a:p>
        </p:txBody>
      </p:sp>
      <p:sp>
        <p:nvSpPr>
          <p:cNvPr id="12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6B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594360" y="155448"/>
            <a:ext cx="10972800" cy="384048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 Content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640080"/>
            <a:ext cx="12191695" cy="73152"/>
          </a:xfrm>
          <a:prstGeom prst="rect">
            <a:avLst/>
          </a:prstGeom>
          <a:solidFill>
            <a:srgbClr val="C99700"/>
          </a:solidFill>
          <a:ln w="1270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Bulleted content"/>
          <p:cNvSpPr/>
          <p:nvPr/>
        </p:nvSpPr>
        <p:spPr>
          <a:xfrm>
            <a:off x="868680" y="1325880"/>
            <a:ext cx="5486400" cy="338328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>
              <a:lnSpc>
                <a:spcPct val="112000"/>
              </a:lnSpc>
              <a:buNone/>
            </a:pPr>
            <a:r>
              <a:rPr lang="en-US" sz="27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First important point</a:t>
            </a:r>
            <a:endParaRPr lang="en-US" sz="27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7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Second important point</a:t>
            </a:r>
            <a:endParaRPr lang="en-US" sz="27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7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Third important point</a:t>
            </a:r>
            <a:endParaRPr lang="en-US" sz="2700" dirty="0"/>
          </a:p>
        </p:txBody>
      </p:sp>
      <p:sp>
        <p:nvSpPr>
          <p:cNvPr id="6" name="Image placeholder box"/>
          <p:cNvSpPr/>
          <p:nvPr/>
        </p:nvSpPr>
        <p:spPr>
          <a:xfrm>
            <a:off x="6766560" y="1325880"/>
            <a:ext cx="4343400" cy="3383280"/>
          </a:xfrm>
          <a:prstGeom prst="rect">
            <a:avLst/>
          </a:prstGeom>
          <a:solidFill>
            <a:srgbClr val="ECEADF"/>
          </a:solidFill>
          <a:ln w="1905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Image placeholder label"/>
          <p:cNvSpPr/>
          <p:nvPr/>
        </p:nvSpPr>
        <p:spPr>
          <a:xfrm>
            <a:off x="6995160" y="2697480"/>
            <a:ext cx="3886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 image or diagram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alt text</a:t>
            </a:r>
            <a:endParaRPr lang="en-US" sz="2000" dirty="0"/>
          </a:p>
        </p:txBody>
      </p:sp>
      <p:sp>
        <p:nvSpPr>
          <p:cNvPr id="8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6B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594360" y="155448"/>
            <a:ext cx="10972800" cy="384048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or Chart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640080"/>
            <a:ext cx="12191695" cy="73152"/>
          </a:xfrm>
          <a:prstGeom prst="rect">
            <a:avLst/>
          </a:prstGeom>
          <a:solidFill>
            <a:srgbClr val="C99700"/>
          </a:solidFill>
          <a:ln w="1270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22960" y="1325880"/>
            <a:ext cx="6492240" cy="4023360"/>
          </a:xfrm>
          <a:prstGeom prst="rect">
            <a:avLst/>
          </a:prstGeom>
          <a:solidFill>
            <a:srgbClr val="F7F6F0"/>
          </a:solidFill>
          <a:ln w="1905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097280" y="3977640"/>
            <a:ext cx="502920" cy="109728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103120" y="2880360"/>
            <a:ext cx="502920" cy="219456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108960" y="3429000"/>
            <a:ext cx="502920" cy="164592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114800" y="2240280"/>
            <a:ext cx="502920" cy="2834640"/>
          </a:xfrm>
          <a:prstGeom prst="rect">
            <a:avLst/>
          </a:prstGeom>
          <a:solidFill>
            <a:srgbClr val="C99700"/>
          </a:solidFill>
          <a:ln w="1270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120640" y="2606040"/>
            <a:ext cx="502920" cy="246888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822960" y="5440680"/>
            <a:ext cx="6492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4D5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Chart placeholder</a:t>
            </a:r>
            <a:endParaRPr lang="en-US" sz="1800" dirty="0"/>
          </a:p>
        </p:txBody>
      </p:sp>
      <p:sp>
        <p:nvSpPr>
          <p:cNvPr id="12" name="Content card"/>
          <p:cNvSpPr/>
          <p:nvPr/>
        </p:nvSpPr>
        <p:spPr>
          <a:xfrm>
            <a:off x="7726680" y="1417320"/>
            <a:ext cx="3383280" cy="2560320"/>
          </a:xfrm>
          <a:prstGeom prst="roundRect">
            <a:avLst>
              <a:gd name="adj" fmla="val 2143"/>
            </a:avLst>
          </a:prstGeom>
          <a:solidFill>
            <a:srgbClr val="FFFFFF"/>
          </a:solidFill>
          <a:ln w="1524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Plain-language takeaway heading"/>
          <p:cNvSpPr/>
          <p:nvPr/>
        </p:nvSpPr>
        <p:spPr>
          <a:xfrm>
            <a:off x="7909560" y="1581912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Plain-language takeaway</a:t>
            </a:r>
            <a:endParaRPr lang="en-US" sz="2200" dirty="0"/>
          </a:p>
        </p:txBody>
      </p:sp>
      <p:sp>
        <p:nvSpPr>
          <p:cNvPr id="14" name="Plain-language takeaway body"/>
          <p:cNvSpPr/>
          <p:nvPr/>
        </p:nvSpPr>
        <p:spPr>
          <a:xfrm>
            <a:off x="7927848" y="2103120"/>
            <a:ext cx="2980944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2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 not make students interpret the chart alone. State the key point here.</a:t>
            </a:r>
            <a:endParaRPr lang="en-US" sz="2200" dirty="0"/>
          </a:p>
        </p:txBody>
      </p:sp>
      <p:sp>
        <p:nvSpPr>
          <p:cNvPr id="15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6B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594360" y="155448"/>
            <a:ext cx="10972800" cy="384048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Quote or Emphasis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640080"/>
            <a:ext cx="12191695" cy="73152"/>
          </a:xfrm>
          <a:prstGeom prst="rect">
            <a:avLst/>
          </a:prstGeom>
          <a:solidFill>
            <a:srgbClr val="C99700"/>
          </a:solidFill>
          <a:ln w="1270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960120" y="1417320"/>
            <a:ext cx="10241280" cy="3108960"/>
          </a:xfrm>
          <a:prstGeom prst="rect">
            <a:avLst/>
          </a:prstGeom>
          <a:solidFill>
            <a:srgbClr val="F7F6F0"/>
          </a:solidFill>
          <a:ln w="2540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417320" y="2011680"/>
            <a:ext cx="9326880" cy="141732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“Replace this with a short quotation or important statement.”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1417320" y="3749040"/>
            <a:ext cx="9326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4D5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 or speaker name</a:t>
            </a:r>
            <a:endParaRPr lang="en-US" sz="2000" dirty="0"/>
          </a:p>
        </p:txBody>
      </p:sp>
      <p:sp>
        <p:nvSpPr>
          <p:cNvPr id="8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6B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594360" y="155448"/>
            <a:ext cx="10972800" cy="384048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Example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640080"/>
            <a:ext cx="12191695" cy="73152"/>
          </a:xfrm>
          <a:prstGeom prst="rect">
            <a:avLst/>
          </a:prstGeom>
          <a:solidFill>
            <a:srgbClr val="C99700"/>
          </a:solidFill>
          <a:ln w="1270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Content card"/>
          <p:cNvSpPr/>
          <p:nvPr/>
        </p:nvSpPr>
        <p:spPr>
          <a:xfrm>
            <a:off x="868680" y="1234440"/>
            <a:ext cx="4754880" cy="3291840"/>
          </a:xfrm>
          <a:prstGeom prst="roundRect">
            <a:avLst>
              <a:gd name="adj" fmla="val 1667"/>
            </a:avLst>
          </a:prstGeom>
          <a:solidFill>
            <a:srgbClr val="F7F6F0"/>
          </a:solidFill>
          <a:ln w="1524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cenario heading"/>
          <p:cNvSpPr/>
          <p:nvPr/>
        </p:nvSpPr>
        <p:spPr>
          <a:xfrm>
            <a:off x="1051560" y="1399032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</a:t>
            </a:r>
            <a:endParaRPr lang="en-US" sz="2400" dirty="0"/>
          </a:p>
        </p:txBody>
      </p:sp>
      <p:sp>
        <p:nvSpPr>
          <p:cNvPr id="7" name="Scenario body"/>
          <p:cNvSpPr/>
          <p:nvPr/>
        </p:nvSpPr>
        <p:spPr>
          <a:xfrm>
            <a:off x="1069848" y="1920240"/>
            <a:ext cx="4352544" cy="2423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3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Describe a realistic situation in 2–3 sentences.</a:t>
            </a:r>
            <a:endParaRPr lang="en-US" sz="2300" dirty="0"/>
          </a:p>
        </p:txBody>
      </p:sp>
      <p:sp>
        <p:nvSpPr>
          <p:cNvPr id="8" name="Content card"/>
          <p:cNvSpPr/>
          <p:nvPr/>
        </p:nvSpPr>
        <p:spPr>
          <a:xfrm>
            <a:off x="6309360" y="1234440"/>
            <a:ext cx="4754880" cy="3291840"/>
          </a:xfrm>
          <a:prstGeom prst="roundRect">
            <a:avLst>
              <a:gd name="adj" fmla="val 1667"/>
            </a:avLst>
          </a:prstGeom>
          <a:solidFill>
            <a:srgbClr val="FFFFFF"/>
          </a:solidFill>
          <a:ln w="1524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Question heading"/>
          <p:cNvSpPr/>
          <p:nvPr/>
        </p:nvSpPr>
        <p:spPr>
          <a:xfrm>
            <a:off x="6492240" y="1399032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</a:t>
            </a:r>
            <a:endParaRPr lang="en-US" sz="2400" dirty="0"/>
          </a:p>
        </p:txBody>
      </p:sp>
      <p:sp>
        <p:nvSpPr>
          <p:cNvPr id="10" name="Question body"/>
          <p:cNvSpPr/>
          <p:nvPr/>
        </p:nvSpPr>
        <p:spPr>
          <a:xfrm>
            <a:off x="6510528" y="1920240"/>
            <a:ext cx="4352544" cy="2423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6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should the person do next?</a:t>
            </a:r>
            <a:endParaRPr lang="en-US" sz="2600" dirty="0"/>
          </a:p>
        </p:txBody>
      </p:sp>
      <p:sp>
        <p:nvSpPr>
          <p:cNvPr id="11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6B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594360" y="155448"/>
            <a:ext cx="10972800" cy="384048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 or Guideline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640080"/>
            <a:ext cx="12191695" cy="73152"/>
          </a:xfrm>
          <a:prstGeom prst="rect">
            <a:avLst/>
          </a:prstGeom>
          <a:solidFill>
            <a:srgbClr val="C99700"/>
          </a:solidFill>
          <a:ln w="1270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Body text"/>
          <p:cNvSpPr/>
          <p:nvPr/>
        </p:nvSpPr>
        <p:spPr>
          <a:xfrm>
            <a:off x="822960" y="1234440"/>
            <a:ext cx="10515600" cy="10972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8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this layout for rules, requirements, or guidelines. Place the plain-language explanation first, then details.</a:t>
            </a:r>
            <a:endParaRPr lang="en-US" sz="2800" dirty="0"/>
          </a:p>
        </p:txBody>
      </p:sp>
      <p:sp>
        <p:nvSpPr>
          <p:cNvPr id="6" name="Content card"/>
          <p:cNvSpPr/>
          <p:nvPr/>
        </p:nvSpPr>
        <p:spPr>
          <a:xfrm>
            <a:off x="868680" y="2743200"/>
            <a:ext cx="4846320" cy="2011680"/>
          </a:xfrm>
          <a:prstGeom prst="roundRect">
            <a:avLst>
              <a:gd name="adj" fmla="val 2727"/>
            </a:avLst>
          </a:prstGeom>
          <a:solidFill>
            <a:srgbClr val="F7F6F0"/>
          </a:solidFill>
          <a:ln w="1524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Plain-language version heading"/>
          <p:cNvSpPr/>
          <p:nvPr/>
        </p:nvSpPr>
        <p:spPr>
          <a:xfrm>
            <a:off x="1051560" y="2907792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Plain-language version</a:t>
            </a:r>
            <a:endParaRPr lang="en-US" sz="2200" dirty="0"/>
          </a:p>
        </p:txBody>
      </p:sp>
      <p:sp>
        <p:nvSpPr>
          <p:cNvPr id="8" name="Plain-language version body"/>
          <p:cNvSpPr/>
          <p:nvPr/>
        </p:nvSpPr>
        <p:spPr>
          <a:xfrm>
            <a:off x="1069848" y="3429000"/>
            <a:ext cx="4443984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4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this means for the learner.</a:t>
            </a:r>
            <a:endParaRPr lang="en-US" sz="2400" dirty="0"/>
          </a:p>
        </p:txBody>
      </p:sp>
      <p:sp>
        <p:nvSpPr>
          <p:cNvPr id="9" name="Content card"/>
          <p:cNvSpPr/>
          <p:nvPr/>
        </p:nvSpPr>
        <p:spPr>
          <a:xfrm>
            <a:off x="6309360" y="2743200"/>
            <a:ext cx="4846320" cy="2011680"/>
          </a:xfrm>
          <a:prstGeom prst="roundRect">
            <a:avLst>
              <a:gd name="adj" fmla="val 2727"/>
            </a:avLst>
          </a:prstGeom>
          <a:solidFill>
            <a:srgbClr val="FFFFFF"/>
          </a:solidFill>
          <a:ln w="1524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Details heading"/>
          <p:cNvSpPr/>
          <p:nvPr/>
        </p:nvSpPr>
        <p:spPr>
          <a:xfrm>
            <a:off x="6492240" y="2907792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2200" dirty="0"/>
          </a:p>
        </p:txBody>
      </p:sp>
      <p:sp>
        <p:nvSpPr>
          <p:cNvPr id="11" name="Details body"/>
          <p:cNvSpPr/>
          <p:nvPr/>
        </p:nvSpPr>
        <p:spPr>
          <a:xfrm>
            <a:off x="6510528" y="3429000"/>
            <a:ext cx="4443984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200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policy wording, dates, or citations here.</a:t>
            </a:r>
            <a:endParaRPr lang="en-US" sz="2200" dirty="0"/>
          </a:p>
        </p:txBody>
      </p:sp>
      <p:sp>
        <p:nvSpPr>
          <p:cNvPr id="12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6B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594360" y="155448"/>
            <a:ext cx="10972800" cy="384048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640080"/>
            <a:ext cx="12191695" cy="73152"/>
          </a:xfrm>
          <a:prstGeom prst="rect">
            <a:avLst/>
          </a:prstGeom>
          <a:solidFill>
            <a:srgbClr val="C99700"/>
          </a:solidFill>
          <a:ln w="1270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tep 1 circle"/>
          <p:cNvSpPr/>
          <p:nvPr/>
        </p:nvSpPr>
        <p:spPr>
          <a:xfrm>
            <a:off x="868680" y="1417320"/>
            <a:ext cx="530352" cy="530352"/>
          </a:xfrm>
          <a:prstGeom prst="ellipse">
            <a:avLst/>
          </a:prstGeom>
          <a:solidFill>
            <a:srgbClr val="C99700"/>
          </a:solidFill>
          <a:ln w="1270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tep 1 number"/>
          <p:cNvSpPr/>
          <p:nvPr/>
        </p:nvSpPr>
        <p:spPr>
          <a:xfrm>
            <a:off x="868680" y="1481328"/>
            <a:ext cx="5303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600200" y="1417320"/>
            <a:ext cx="9052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Takeaway 1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600200" y="1965960"/>
            <a:ext cx="9052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4D5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supporting sentence.</a:t>
            </a:r>
            <a:endParaRPr lang="en-US" sz="2000" dirty="0"/>
          </a:p>
        </p:txBody>
      </p:sp>
      <p:sp>
        <p:nvSpPr>
          <p:cNvPr id="9" name="Step 2 circle"/>
          <p:cNvSpPr/>
          <p:nvPr/>
        </p:nvSpPr>
        <p:spPr>
          <a:xfrm>
            <a:off x="868680" y="2743200"/>
            <a:ext cx="530352" cy="530352"/>
          </a:xfrm>
          <a:prstGeom prst="ellipse">
            <a:avLst/>
          </a:prstGeom>
          <a:solidFill>
            <a:srgbClr val="C99700"/>
          </a:solidFill>
          <a:ln w="1270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tep 2 number"/>
          <p:cNvSpPr/>
          <p:nvPr/>
        </p:nvSpPr>
        <p:spPr>
          <a:xfrm>
            <a:off x="868680" y="2807208"/>
            <a:ext cx="5303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600200" y="2743200"/>
            <a:ext cx="9052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Takeaway 2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1600200" y="3291840"/>
            <a:ext cx="9052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4D5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supporting sentence.</a:t>
            </a:r>
            <a:endParaRPr lang="en-US" sz="2000" dirty="0"/>
          </a:p>
        </p:txBody>
      </p:sp>
      <p:sp>
        <p:nvSpPr>
          <p:cNvPr id="13" name="Step 3 circle"/>
          <p:cNvSpPr/>
          <p:nvPr/>
        </p:nvSpPr>
        <p:spPr>
          <a:xfrm>
            <a:off x="868680" y="4069080"/>
            <a:ext cx="530352" cy="530352"/>
          </a:xfrm>
          <a:prstGeom prst="ellipse">
            <a:avLst/>
          </a:prstGeom>
          <a:solidFill>
            <a:srgbClr val="C99700"/>
          </a:solidFill>
          <a:ln w="12700">
            <a:solidFill>
              <a:srgbClr val="C99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tep 3 number"/>
          <p:cNvSpPr/>
          <p:nvPr/>
        </p:nvSpPr>
        <p:spPr>
          <a:xfrm>
            <a:off x="868680" y="4133088"/>
            <a:ext cx="5303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600200" y="4069080"/>
            <a:ext cx="9052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02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Takeaway 3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1600200" y="4617720"/>
            <a:ext cx="9052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4D5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supporting sentence.</a:t>
            </a:r>
            <a:endParaRPr lang="en-US" sz="2000" dirty="0"/>
          </a:p>
        </p:txBody>
      </p:sp>
      <p:sp>
        <p:nvSpPr>
          <p:cNvPr id="17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6B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937</Words>
  <Application>Microsoft Office PowerPoint</Application>
  <PresentationFormat>Widescreen</PresentationFormat>
  <Paragraphs>84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Renaissance Society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ADA-Friendly Template Package 4 - Professional University Style</dc:title>
  <dc:subject>Formal, structured university-style slide templates</dc:subject>
  <dc:creator>OpenAI / ChatGPT</dc:creator>
  <cp:lastModifiedBy>Teri Stone</cp:lastModifiedBy>
  <cp:revision>1</cp:revision>
  <dcterms:created xsi:type="dcterms:W3CDTF">2026-05-18T01:07:10Z</dcterms:created>
  <dcterms:modified xsi:type="dcterms:W3CDTF">2026-05-18T01:13:32Z</dcterms:modified>
</cp:coreProperties>
</file>