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5" d="100"/>
          <a:sy n="75" d="100"/>
        </p:scale>
        <p:origin x="30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731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Story or Lesson Title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Final Thought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Image Plus Short Intro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Scenario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Problem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Solution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Timeline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Photo Comparison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Reflection Question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Key Takeaways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9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2937"/>
          </a:solidFill>
          <a:ln w="12700">
            <a:solidFill>
              <a:srgbClr val="1F29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Image placeholder box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DDE7ED"/>
          </a:solidFill>
          <a:ln w="1905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Image placeholder label"/>
          <p:cNvSpPr/>
          <p:nvPr/>
        </p:nvSpPr>
        <p:spPr>
          <a:xfrm>
            <a:off x="228600" y="3108960"/>
            <a:ext cx="1173449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Full-bleed image placeholder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alt text; avoid placing text on busy areas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685800" y="4297680"/>
            <a:ext cx="10835640" cy="1554480"/>
          </a:xfrm>
          <a:prstGeom prst="rect">
            <a:avLst/>
          </a:prstGeom>
          <a:solidFill>
            <a:srgbClr val="1F2937">
              <a:alpha val="97000"/>
            </a:srgbClr>
          </a:solidFill>
          <a:ln w="12700">
            <a:solidFill>
              <a:srgbClr val="1F293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title"/>
          <p:cNvSpPr/>
          <p:nvPr/>
        </p:nvSpPr>
        <p:spPr>
          <a:xfrm>
            <a:off x="960120" y="4617720"/>
            <a:ext cx="10241280" cy="566928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Story or Lesson Title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987552" y="5285232"/>
            <a:ext cx="10149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subtitle or date</a:t>
            </a:r>
            <a:endParaRPr lang="en-US" sz="2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mage placeholder box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DDE7ED"/>
          </a:solidFill>
          <a:ln w="1905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Image placeholder label"/>
          <p:cNvSpPr/>
          <p:nvPr/>
        </p:nvSpPr>
        <p:spPr>
          <a:xfrm>
            <a:off x="228600" y="3108960"/>
            <a:ext cx="1173449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Closing image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alt text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>
              <a:alpha val="4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14400" y="1143000"/>
            <a:ext cx="10332720" cy="4343400"/>
          </a:xfrm>
          <a:prstGeom prst="rect">
            <a:avLst/>
          </a:prstGeom>
          <a:solidFill>
            <a:srgbClr val="FFFFFF"/>
          </a:solidFill>
          <a:ln w="2540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title"/>
          <p:cNvSpPr/>
          <p:nvPr/>
        </p:nvSpPr>
        <p:spPr>
          <a:xfrm>
            <a:off x="1325880" y="1645920"/>
            <a:ext cx="9509760" cy="64008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Thought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1508760" y="2743200"/>
            <a:ext cx="9144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this with a closing sentence, reminder, or next step.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508760" y="43434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of Visual Storytelling template deck.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mage placeholder box"/>
          <p:cNvSpPr/>
          <p:nvPr/>
        </p:nvSpPr>
        <p:spPr>
          <a:xfrm>
            <a:off x="0" y="0"/>
            <a:ext cx="5120640" cy="6858000"/>
          </a:xfrm>
          <a:prstGeom prst="rect">
            <a:avLst/>
          </a:prstGeom>
          <a:solidFill>
            <a:srgbClr val="DDE7ED"/>
          </a:solidFill>
          <a:ln w="1905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Image placeholder label"/>
          <p:cNvSpPr/>
          <p:nvPr/>
        </p:nvSpPr>
        <p:spPr>
          <a:xfrm>
            <a:off x="228600" y="3108960"/>
            <a:ext cx="4663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image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alt text</a:t>
            </a:r>
            <a:endParaRPr lang="en-US" sz="2000" dirty="0"/>
          </a:p>
        </p:txBody>
      </p:sp>
      <p:sp>
        <p:nvSpPr>
          <p:cNvPr id="4" name="Slide title"/>
          <p:cNvSpPr/>
          <p:nvPr/>
        </p:nvSpPr>
        <p:spPr>
          <a:xfrm>
            <a:off x="5486400" y="685800"/>
            <a:ext cx="6217920" cy="64008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Image Plus Short Intro</a:t>
            </a:r>
            <a:endParaRPr lang="en-US" sz="3600" dirty="0"/>
          </a:p>
        </p:txBody>
      </p:sp>
      <p:sp>
        <p:nvSpPr>
          <p:cNvPr id="5" name="Body text"/>
          <p:cNvSpPr/>
          <p:nvPr/>
        </p:nvSpPr>
        <p:spPr>
          <a:xfrm>
            <a:off x="5532120" y="1600200"/>
            <a:ext cx="5897880" cy="30175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 short paragraph or 3–4 bullets. Do not depend on the image alone to explain the idea.</a:t>
            </a:r>
            <a:endParaRPr lang="en-US" sz="2800" dirty="0"/>
          </a:p>
        </p:txBody>
      </p:sp>
      <p:sp>
        <p:nvSpPr>
          <p:cNvPr id="6" name="Content card"/>
          <p:cNvSpPr/>
          <p:nvPr/>
        </p:nvSpPr>
        <p:spPr>
          <a:xfrm>
            <a:off x="5532120" y="4846320"/>
            <a:ext cx="5577840" cy="868680"/>
          </a:xfrm>
          <a:prstGeom prst="roundRect">
            <a:avLst>
              <a:gd name="adj" fmla="val 6316"/>
            </a:avLst>
          </a:prstGeom>
          <a:solidFill>
            <a:srgbClr val="FFFFFF"/>
          </a:solidFill>
          <a:ln w="1524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Notice heading"/>
          <p:cNvSpPr/>
          <p:nvPr/>
        </p:nvSpPr>
        <p:spPr>
          <a:xfrm>
            <a:off x="5715000" y="5010912"/>
            <a:ext cx="5212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Notice</a:t>
            </a:r>
            <a:endParaRPr lang="en-US" sz="2000" dirty="0"/>
          </a:p>
        </p:txBody>
      </p:sp>
      <p:sp>
        <p:nvSpPr>
          <p:cNvPr id="8" name="Notice body"/>
          <p:cNvSpPr/>
          <p:nvPr/>
        </p:nvSpPr>
        <p:spPr>
          <a:xfrm>
            <a:off x="5733288" y="5532120"/>
            <a:ext cx="5175504" cy="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Point students to the most important part of the image.</a:t>
            </a:r>
            <a:endParaRPr lang="en-US" sz="2000" dirty="0"/>
          </a:p>
        </p:txBody>
      </p:sp>
      <p:sp>
        <p:nvSpPr>
          <p:cNvPr id="9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</a:t>
            </a:r>
            <a:endParaRPr lang="en-US" sz="3800" dirty="0"/>
          </a:p>
        </p:txBody>
      </p:sp>
      <p:sp>
        <p:nvSpPr>
          <p:cNvPr id="3" name="Content card"/>
          <p:cNvSpPr/>
          <p:nvPr/>
        </p:nvSpPr>
        <p:spPr>
          <a:xfrm>
            <a:off x="777240" y="1417320"/>
            <a:ext cx="5303520" cy="3611880"/>
          </a:xfrm>
          <a:prstGeom prst="roundRect">
            <a:avLst>
              <a:gd name="adj" fmla="val 1519"/>
            </a:avLst>
          </a:prstGeom>
          <a:solidFill>
            <a:srgbClr val="FFFFFF"/>
          </a:solidFill>
          <a:ln w="1524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he situation heading"/>
          <p:cNvSpPr/>
          <p:nvPr/>
        </p:nvSpPr>
        <p:spPr>
          <a:xfrm>
            <a:off x="960120" y="1581912"/>
            <a:ext cx="4937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situation</a:t>
            </a:r>
            <a:endParaRPr lang="en-US" sz="2400" dirty="0"/>
          </a:p>
        </p:txBody>
      </p:sp>
      <p:sp>
        <p:nvSpPr>
          <p:cNvPr id="5" name="The situation body"/>
          <p:cNvSpPr/>
          <p:nvPr/>
        </p:nvSpPr>
        <p:spPr>
          <a:xfrm>
            <a:off x="978408" y="2103120"/>
            <a:ext cx="4901184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6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the person, setting, and challenge in plain language.</a:t>
            </a:r>
            <a:endParaRPr lang="en-US" sz="2600" dirty="0"/>
          </a:p>
        </p:txBody>
      </p:sp>
      <p:sp>
        <p:nvSpPr>
          <p:cNvPr id="6" name="Image placeholder box"/>
          <p:cNvSpPr/>
          <p:nvPr/>
        </p:nvSpPr>
        <p:spPr>
          <a:xfrm>
            <a:off x="6446520" y="1417320"/>
            <a:ext cx="4800600" cy="3611880"/>
          </a:xfrm>
          <a:prstGeom prst="rect">
            <a:avLst/>
          </a:prstGeom>
          <a:solidFill>
            <a:srgbClr val="DDE7ED"/>
          </a:solidFill>
          <a:ln w="1905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Image placeholder label"/>
          <p:cNvSpPr/>
          <p:nvPr/>
        </p:nvSpPr>
        <p:spPr>
          <a:xfrm>
            <a:off x="6675120" y="2903220"/>
            <a:ext cx="4343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image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alt text</a:t>
            </a:r>
            <a:endParaRPr lang="en-US" sz="2000" dirty="0"/>
          </a:p>
        </p:txBody>
      </p:sp>
      <p:sp>
        <p:nvSpPr>
          <p:cNvPr id="8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0" y="1143000"/>
            <a:ext cx="12191695" cy="4617720"/>
          </a:xfrm>
          <a:prstGeom prst="rect">
            <a:avLst/>
          </a:prstGeom>
          <a:solidFill>
            <a:srgbClr val="5C374C"/>
          </a:solidFill>
          <a:ln w="12700">
            <a:solidFill>
              <a:srgbClr val="5C37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05840" y="1965960"/>
            <a:ext cx="10058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getting in the way?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1874520" y="306324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this with one clear problem statement.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874520" y="42519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9FA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Optional: ask the class what they would try first.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</a:t>
            </a:r>
            <a:endParaRPr lang="en-US" sz="3800" dirty="0"/>
          </a:p>
        </p:txBody>
      </p:sp>
      <p:sp>
        <p:nvSpPr>
          <p:cNvPr id="3" name="Bulleted content"/>
          <p:cNvSpPr/>
          <p:nvPr/>
        </p:nvSpPr>
        <p:spPr>
          <a:xfrm>
            <a:off x="868680" y="1417320"/>
            <a:ext cx="5577840" cy="32918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First practical step</a:t>
            </a:r>
            <a:endParaRPr lang="en-US" sz="2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Second practical step</a:t>
            </a:r>
            <a:endParaRPr lang="en-US" sz="2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What success looks like</a:t>
            </a:r>
            <a:endParaRPr lang="en-US" sz="2800" dirty="0"/>
          </a:p>
        </p:txBody>
      </p:sp>
      <p:sp>
        <p:nvSpPr>
          <p:cNvPr id="4" name="Image placeholder box"/>
          <p:cNvSpPr/>
          <p:nvPr/>
        </p:nvSpPr>
        <p:spPr>
          <a:xfrm>
            <a:off x="6720840" y="1417320"/>
            <a:ext cx="4434840" cy="3383280"/>
          </a:xfrm>
          <a:prstGeom prst="rect">
            <a:avLst/>
          </a:prstGeom>
          <a:solidFill>
            <a:srgbClr val="DDE7ED"/>
          </a:solidFill>
          <a:ln w="1905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Image placeholder label"/>
          <p:cNvSpPr/>
          <p:nvPr/>
        </p:nvSpPr>
        <p:spPr>
          <a:xfrm>
            <a:off x="6949440" y="2788920"/>
            <a:ext cx="3977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 image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alt text</a:t>
            </a:r>
            <a:endParaRPr lang="en-US" sz="2000" dirty="0"/>
          </a:p>
        </p:txBody>
      </p:sp>
      <p:sp>
        <p:nvSpPr>
          <p:cNvPr id="6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1097280" y="3017520"/>
            <a:ext cx="9875520" cy="0"/>
          </a:xfrm>
          <a:prstGeom prst="line">
            <a:avLst/>
          </a:prstGeom>
          <a:noFill/>
          <a:ln w="5080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914400" y="2697480"/>
            <a:ext cx="640080" cy="640080"/>
          </a:xfrm>
          <a:prstGeom prst="ellipse">
            <a:avLst/>
          </a:prstGeom>
          <a:solidFill>
            <a:srgbClr val="2A6F97"/>
          </a:solidFill>
          <a:ln w="1270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816352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11480" y="36576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82880" y="41605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note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840480" y="2697480"/>
            <a:ext cx="640080" cy="640080"/>
          </a:xfrm>
          <a:prstGeom prst="ellipse">
            <a:avLst/>
          </a:prstGeom>
          <a:solidFill>
            <a:srgbClr val="5C374C"/>
          </a:solidFill>
          <a:ln w="12700">
            <a:solidFill>
              <a:srgbClr val="5C37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840480" y="2816352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337560" y="36576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108960" y="41605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note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766560" y="2697480"/>
            <a:ext cx="640080" cy="640080"/>
          </a:xfrm>
          <a:prstGeom prst="ellipse">
            <a:avLst/>
          </a:prstGeom>
          <a:solidFill>
            <a:srgbClr val="2A6F97"/>
          </a:solidFill>
          <a:ln w="1270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766560" y="2816352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263640" y="36576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Then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035040" y="41605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note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9692640" y="2697480"/>
            <a:ext cx="640080" cy="640080"/>
          </a:xfrm>
          <a:prstGeom prst="ellipse">
            <a:avLst/>
          </a:prstGeom>
          <a:solidFill>
            <a:srgbClr val="5C374C"/>
          </a:solidFill>
          <a:ln w="12700">
            <a:solidFill>
              <a:srgbClr val="5C37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692640" y="2816352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189720" y="36576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961120" y="41605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note</a:t>
            </a:r>
            <a:endParaRPr lang="en-US" sz="1800" dirty="0"/>
          </a:p>
        </p:txBody>
      </p:sp>
      <p:sp>
        <p:nvSpPr>
          <p:cNvPr id="20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 Comparison</a:t>
            </a:r>
            <a:endParaRPr lang="en-US" sz="3800" dirty="0"/>
          </a:p>
        </p:txBody>
      </p:sp>
      <p:sp>
        <p:nvSpPr>
          <p:cNvPr id="3" name="Image placeholder box"/>
          <p:cNvSpPr/>
          <p:nvPr/>
        </p:nvSpPr>
        <p:spPr>
          <a:xfrm>
            <a:off x="777240" y="1325880"/>
            <a:ext cx="5074920" cy="4069080"/>
          </a:xfrm>
          <a:prstGeom prst="rect">
            <a:avLst/>
          </a:prstGeom>
          <a:solidFill>
            <a:srgbClr val="DDE7ED"/>
          </a:solidFill>
          <a:ln w="1905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Image placeholder label"/>
          <p:cNvSpPr/>
          <p:nvPr/>
        </p:nvSpPr>
        <p:spPr>
          <a:xfrm>
            <a:off x="1005840" y="3040380"/>
            <a:ext cx="4617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 A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alt text</a:t>
            </a:r>
            <a:endParaRPr lang="en-US" sz="2000" dirty="0"/>
          </a:p>
        </p:txBody>
      </p:sp>
      <p:sp>
        <p:nvSpPr>
          <p:cNvPr id="5" name="Image placeholder box"/>
          <p:cNvSpPr/>
          <p:nvPr/>
        </p:nvSpPr>
        <p:spPr>
          <a:xfrm>
            <a:off x="6355080" y="1325880"/>
            <a:ext cx="5074920" cy="4069080"/>
          </a:xfrm>
          <a:prstGeom prst="rect">
            <a:avLst/>
          </a:prstGeom>
          <a:solidFill>
            <a:srgbClr val="DDE7ED"/>
          </a:solidFill>
          <a:ln w="1905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Image placeholder label"/>
          <p:cNvSpPr/>
          <p:nvPr/>
        </p:nvSpPr>
        <p:spPr>
          <a:xfrm>
            <a:off x="6583680" y="3040380"/>
            <a:ext cx="4617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 B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alt text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2926080" y="5577840"/>
            <a:ext cx="6309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changed?</a:t>
            </a:r>
            <a:endParaRPr lang="en-US" sz="2200" dirty="0"/>
          </a:p>
        </p:txBody>
      </p:sp>
      <p:sp>
        <p:nvSpPr>
          <p:cNvPr id="8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Reflection Question</a:t>
            </a:r>
            <a:endParaRPr lang="en-US" sz="4200" dirty="0"/>
          </a:p>
        </p:txBody>
      </p:sp>
      <p:sp>
        <p:nvSpPr>
          <p:cNvPr id="3" name="Shape 1"/>
          <p:cNvSpPr/>
          <p:nvPr/>
        </p:nvSpPr>
        <p:spPr>
          <a:xfrm>
            <a:off x="1097280" y="1828800"/>
            <a:ext cx="9966960" cy="22860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645920" y="2468880"/>
            <a:ext cx="8961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would you do next?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1645920" y="4526280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4B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Invite answers in chat, aloud, or on paper.</a:t>
            </a:r>
            <a:endParaRPr lang="en-US" sz="2400" dirty="0"/>
          </a:p>
        </p:txBody>
      </p:sp>
      <p:sp>
        <p:nvSpPr>
          <p:cNvPr id="6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3800" dirty="0"/>
          </a:p>
        </p:txBody>
      </p:sp>
      <p:sp>
        <p:nvSpPr>
          <p:cNvPr id="3" name="Content card"/>
          <p:cNvSpPr/>
          <p:nvPr/>
        </p:nvSpPr>
        <p:spPr>
          <a:xfrm>
            <a:off x="777240" y="1417320"/>
            <a:ext cx="3246120" cy="3657600"/>
          </a:xfrm>
          <a:prstGeom prst="roundRect">
            <a:avLst>
              <a:gd name="adj" fmla="val 1690"/>
            </a:avLst>
          </a:prstGeom>
          <a:solidFill>
            <a:srgbClr val="FFFFFF"/>
          </a:solidFill>
          <a:ln w="1524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akeaway 1 heading"/>
          <p:cNvSpPr/>
          <p:nvPr/>
        </p:nvSpPr>
        <p:spPr>
          <a:xfrm>
            <a:off x="960120" y="1581912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Takeaway 1</a:t>
            </a:r>
            <a:endParaRPr lang="en-US" sz="2400" dirty="0"/>
          </a:p>
        </p:txBody>
      </p:sp>
      <p:sp>
        <p:nvSpPr>
          <p:cNvPr id="5" name="Takeaway 1 body"/>
          <p:cNvSpPr/>
          <p:nvPr/>
        </p:nvSpPr>
        <p:spPr>
          <a:xfrm>
            <a:off x="978408" y="2103120"/>
            <a:ext cx="2843784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with a short sentence.</a:t>
            </a:r>
            <a:endParaRPr lang="en-US" sz="2400" dirty="0"/>
          </a:p>
        </p:txBody>
      </p:sp>
      <p:sp>
        <p:nvSpPr>
          <p:cNvPr id="6" name="Content card"/>
          <p:cNvSpPr/>
          <p:nvPr/>
        </p:nvSpPr>
        <p:spPr>
          <a:xfrm>
            <a:off x="4572000" y="1417320"/>
            <a:ext cx="3246120" cy="3657600"/>
          </a:xfrm>
          <a:prstGeom prst="roundRect">
            <a:avLst>
              <a:gd name="adj" fmla="val 1690"/>
            </a:avLst>
          </a:prstGeom>
          <a:solidFill>
            <a:srgbClr val="FFFFFF"/>
          </a:solidFill>
          <a:ln w="15240">
            <a:solidFill>
              <a:srgbClr val="5C37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akeaway 2 heading"/>
          <p:cNvSpPr/>
          <p:nvPr/>
        </p:nvSpPr>
        <p:spPr>
          <a:xfrm>
            <a:off x="4754880" y="1581912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Takeaway 2</a:t>
            </a:r>
            <a:endParaRPr lang="en-US" sz="2400" dirty="0"/>
          </a:p>
        </p:txBody>
      </p:sp>
      <p:sp>
        <p:nvSpPr>
          <p:cNvPr id="8" name="Takeaway 2 body"/>
          <p:cNvSpPr/>
          <p:nvPr/>
        </p:nvSpPr>
        <p:spPr>
          <a:xfrm>
            <a:off x="4773168" y="2103120"/>
            <a:ext cx="2843784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with a short sentence.</a:t>
            </a:r>
            <a:endParaRPr lang="en-US" sz="2400" dirty="0"/>
          </a:p>
        </p:txBody>
      </p:sp>
      <p:sp>
        <p:nvSpPr>
          <p:cNvPr id="9" name="Content card"/>
          <p:cNvSpPr/>
          <p:nvPr/>
        </p:nvSpPr>
        <p:spPr>
          <a:xfrm>
            <a:off x="8366760" y="1417320"/>
            <a:ext cx="3246120" cy="3657600"/>
          </a:xfrm>
          <a:prstGeom prst="roundRect">
            <a:avLst>
              <a:gd name="adj" fmla="val 1690"/>
            </a:avLst>
          </a:prstGeom>
          <a:solidFill>
            <a:srgbClr val="FFFFFF"/>
          </a:solidFill>
          <a:ln w="15240">
            <a:solidFill>
              <a:srgbClr val="2A6F9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akeaway 3 heading"/>
          <p:cNvSpPr/>
          <p:nvPr/>
        </p:nvSpPr>
        <p:spPr>
          <a:xfrm>
            <a:off x="8549640" y="1581912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Takeaway 3</a:t>
            </a:r>
            <a:endParaRPr lang="en-US" sz="2400" dirty="0"/>
          </a:p>
        </p:txBody>
      </p:sp>
      <p:sp>
        <p:nvSpPr>
          <p:cNvPr id="11" name="Takeaway 3 body"/>
          <p:cNvSpPr/>
          <p:nvPr/>
        </p:nvSpPr>
        <p:spPr>
          <a:xfrm>
            <a:off x="8567928" y="2103120"/>
            <a:ext cx="2843784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with a short sentence.</a:t>
            </a:r>
            <a:endParaRPr lang="en-US" sz="2400" dirty="0"/>
          </a:p>
        </p:txBody>
      </p:sp>
      <p:sp>
        <p:nvSpPr>
          <p:cNvPr id="12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871</Words>
  <Application>Microsoft Office PowerPoint</Application>
  <PresentationFormat>Widescreen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Renaissance Society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ADA-Friendly Template Package 5 - Visual Storytelling</dc:title>
  <dc:subject>Photo-forward slide templates with readable text panels and alt-text reminders</dc:subject>
  <dc:creator>OpenAI / ChatGPT</dc:creator>
  <cp:lastModifiedBy>Teri Stone</cp:lastModifiedBy>
  <cp:revision>1</cp:revision>
  <dcterms:created xsi:type="dcterms:W3CDTF">2026-05-18T01:07:10Z</dcterms:created>
  <dcterms:modified xsi:type="dcterms:W3CDTF">2026-05-18T01:14:10Z</dcterms:modified>
</cp:coreProperties>
</file>