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14"/>
  </p:notesMasterIdLst>
  <p:sldIdLst>
    <p:sldId id="256" r:id="rId2"/>
    <p:sldId id="268" r:id="rId3"/>
    <p:sldId id="257" r:id="rId4"/>
    <p:sldId id="262" r:id="rId5"/>
    <p:sldId id="264" r:id="rId6"/>
    <p:sldId id="265" r:id="rId7"/>
    <p:sldId id="261" r:id="rId8"/>
    <p:sldId id="266" r:id="rId9"/>
    <p:sldId id="267" r:id="rId10"/>
    <p:sldId id="260" r:id="rId11"/>
    <p:sldId id="263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311" autoAdjust="0"/>
    <p:restoredTop sz="96327" autoAdjust="0"/>
  </p:normalViewPr>
  <p:slideViewPr>
    <p:cSldViewPr snapToGrid="0">
      <p:cViewPr varScale="1">
        <p:scale>
          <a:sx n="103" d="100"/>
          <a:sy n="103" d="100"/>
        </p:scale>
        <p:origin x="388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0F4AF-D719-4205-91CD-BE2F4CEA5E6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B4A79-04A6-4892-B3F5-FEA49F9F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5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9B4A79-04A6-4892-B3F5-FEA49F9FE7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12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07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3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39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9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2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80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0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54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8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6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1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99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DD1F62D-D34D-4B8C-B672-6FB4F82F751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E45F78B-62C6-4941-BEF3-12F8C91A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docs.google.com/document/d/1iFHo9jUdBRHxiSO8s_fxRCGiUb_ijivFOqkDNSEHMfI/edi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0228A9-89AE-4DD9-A42F-6C56F8E35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80" t="3191" b="290"/>
          <a:stretch/>
        </p:blipFill>
        <p:spPr>
          <a:xfrm>
            <a:off x="0" y="-14984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8CA91D-8BFE-47DD-BB39-8B863DDC0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008" y="236768"/>
            <a:ext cx="3430002" cy="3396782"/>
          </a:xfrm>
          <a:prstGeom prst="ellipse">
            <a:avLst/>
          </a:prstGeom>
          <a:solidFill>
            <a:srgbClr val="000000">
              <a:alpha val="75000"/>
            </a:srgbClr>
          </a:solidFill>
          <a:ln>
            <a:noFill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400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Service Learning in a Virtual World</a:t>
            </a:r>
          </a:p>
        </p:txBody>
      </p:sp>
    </p:spTree>
    <p:extLst>
      <p:ext uri="{BB962C8B-B14F-4D97-AF65-F5344CB8AC3E}">
        <p14:creationId xmlns:p14="http://schemas.microsoft.com/office/powerpoint/2010/main" val="20225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B8F3A-5BC1-4D4C-AC86-07AA86839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688" y="261802"/>
            <a:ext cx="7729728" cy="1188720"/>
          </a:xfrm>
        </p:spPr>
        <p:txBody>
          <a:bodyPr>
            <a:normAutofit/>
          </a:bodyPr>
          <a:lstStyle/>
          <a:p>
            <a:r>
              <a:rPr lang="en-US" sz="3600" dirty="0"/>
              <a:t>Some Additional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A4710-7D5A-4CB0-A067-ADC4F1C89B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5711" y="2020388"/>
            <a:ext cx="4982561" cy="410173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Our students may need </a:t>
            </a:r>
            <a:r>
              <a:rPr lang="en-US" sz="2400" dirty="0">
                <a:solidFill>
                  <a:srgbClr val="0070C0"/>
                </a:solidFill>
              </a:rPr>
              <a:t>additional technology</a:t>
            </a:r>
            <a:r>
              <a:rPr lang="en-US" sz="2400" dirty="0"/>
              <a:t>, hardware or software</a:t>
            </a:r>
          </a:p>
          <a:p>
            <a:pPr>
              <a:lnSpc>
                <a:spcPct val="120000"/>
              </a:lnSpc>
            </a:pP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400" dirty="0"/>
              <a:t>Our students may need </a:t>
            </a:r>
            <a:r>
              <a:rPr lang="en-US" sz="2400" dirty="0">
                <a:solidFill>
                  <a:srgbClr val="0070C0"/>
                </a:solidFill>
              </a:rPr>
              <a:t>additional training </a:t>
            </a:r>
            <a:r>
              <a:rPr lang="en-US" sz="2400" dirty="0"/>
              <a:t>in technology</a:t>
            </a:r>
          </a:p>
          <a:p>
            <a:pPr marL="228600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38198B-F37F-4C17-BC76-2122A781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1552" y="2020388"/>
            <a:ext cx="4982560" cy="465843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Your </a:t>
            </a:r>
            <a:r>
              <a:rPr lang="en-US" sz="2400" dirty="0">
                <a:solidFill>
                  <a:srgbClr val="0070C0"/>
                </a:solidFill>
              </a:rPr>
              <a:t>partner’s comfort </a:t>
            </a:r>
            <a:r>
              <a:rPr lang="en-US" sz="2400" dirty="0"/>
              <a:t>with remote supervision and/or technology</a:t>
            </a:r>
          </a:p>
          <a:p>
            <a:pPr>
              <a:lnSpc>
                <a:spcPct val="120000"/>
              </a:lnSpc>
            </a:pP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400" dirty="0"/>
              <a:t>There may not be as many </a:t>
            </a:r>
            <a:r>
              <a:rPr lang="en-US" sz="2400" dirty="0">
                <a:solidFill>
                  <a:srgbClr val="0070C0"/>
                </a:solidFill>
              </a:rPr>
              <a:t>“touch-points” available</a:t>
            </a:r>
            <a:r>
              <a:rPr lang="en-US" sz="2400" dirty="0"/>
              <a:t> for your students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2F60CB-4DB8-41DD-AF61-F2559B01C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8231" y="5179205"/>
            <a:ext cx="2599756" cy="149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8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A816DFB-8B0F-47B3-BC12-7B9F59B4EC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36" y="242150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rgbClr val="262626"/>
                </a:solidFill>
              </a:rPr>
              <a:t>Some Additional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419" y="1875865"/>
            <a:ext cx="5524076" cy="41930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FFFF"/>
                </a:solidFill>
              </a:rPr>
              <a:t>To be posted to the CEC webpage:</a:t>
            </a:r>
          </a:p>
          <a:p>
            <a:r>
              <a:rPr lang="en-US" sz="2400" dirty="0">
                <a:solidFill>
                  <a:srgbClr val="FFFFFF"/>
                </a:solidFill>
              </a:rPr>
              <a:t>Resources for Online Service Learning and Community-Based Learning:</a:t>
            </a:r>
          </a:p>
          <a:p>
            <a:r>
              <a:rPr lang="en-US" sz="1200" dirty="0">
                <a:hlinkClick r:id="rId2"/>
              </a:rPr>
              <a:t>https://docs.google.com/document/d/1iFHo9jUdBRHxiSO8s_fxRCGiUb_ijivFOqkDNSEHMfI/edit</a:t>
            </a:r>
            <a:endParaRPr lang="en-US" sz="1200" dirty="0">
              <a:solidFill>
                <a:srgbClr val="FFFFFF"/>
              </a:solidFill>
            </a:endParaRPr>
          </a:p>
          <a:p>
            <a:pPr lvl="1"/>
            <a:r>
              <a:rPr lang="en-US" sz="2400" dirty="0">
                <a:solidFill>
                  <a:srgbClr val="FFFFFF"/>
                </a:solidFill>
              </a:rPr>
              <a:t>from Kevin Ferreira van Leer (Child Development, College of Education)</a:t>
            </a:r>
          </a:p>
          <a:p>
            <a:pPr marL="228600" lvl="1" indent="0">
              <a:buNone/>
            </a:pPr>
            <a:r>
              <a:rPr lang="en-US" sz="2400" dirty="0">
                <a:solidFill>
                  <a:srgbClr val="FFFFFF"/>
                </a:solidFill>
              </a:rPr>
              <a:t>Survey responses from Community Partners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7D435C-84AC-4E27-9CD3-0AAAF73EB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A4C881-BF60-416C-A273-70541298EE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37EDC1-658E-4A88-9943-3735DF6541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692" y="2131245"/>
            <a:ext cx="4159568" cy="227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449B-6FA3-442F-AD66-FBC8D5160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42178"/>
            <a:ext cx="7729728" cy="1188720"/>
          </a:xfrm>
        </p:spPr>
        <p:txBody>
          <a:bodyPr/>
          <a:lstStyle/>
          <a:p>
            <a:r>
              <a:rPr lang="en-US" dirty="0"/>
              <a:t>Upcoming Events </a:t>
            </a:r>
            <a:br>
              <a:rPr lang="en-US" dirty="0"/>
            </a:br>
            <a:r>
              <a:rPr lang="en-US" dirty="0"/>
              <a:t>on Remote Teaching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31327-0F7C-4393-B483-FFEF8378E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29394"/>
            <a:ext cx="8105938" cy="3918857"/>
          </a:xfrm>
        </p:spPr>
        <p:txBody>
          <a:bodyPr/>
          <a:lstStyle/>
          <a:p>
            <a:r>
              <a:rPr lang="en-US" sz="2000" b="1" dirty="0">
                <a:solidFill>
                  <a:srgbClr val="0070C0"/>
                </a:solidFill>
              </a:rPr>
              <a:t>Writing Partners – Planning for Possible Remote Partnerships:</a:t>
            </a:r>
          </a:p>
          <a:p>
            <a:pPr lvl="1"/>
            <a:r>
              <a:rPr lang="en-US" dirty="0"/>
              <a:t>May 7,   3:00 – 4:30 pm</a:t>
            </a:r>
          </a:p>
          <a:p>
            <a:pPr lvl="1"/>
            <a:r>
              <a:rPr lang="en-US" dirty="0"/>
              <a:t>RSVP to francine.redada@csus.edu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sz="2000" b="1" dirty="0">
                <a:solidFill>
                  <a:srgbClr val="0070C0"/>
                </a:solidFill>
              </a:rPr>
              <a:t>Academic Internships – General Information and Possible Remote Learning:</a:t>
            </a:r>
          </a:p>
          <a:p>
            <a:pPr lvl="1"/>
            <a:r>
              <a:rPr lang="en-US" dirty="0"/>
              <a:t>May 14,   2:00 – 3:00 pm</a:t>
            </a:r>
          </a:p>
          <a:p>
            <a:pPr lvl="1"/>
            <a:r>
              <a:rPr lang="en-US" dirty="0"/>
              <a:t>RSVP to isabel.ibarra@csus.edu</a:t>
            </a:r>
          </a:p>
        </p:txBody>
      </p:sp>
    </p:spTree>
    <p:extLst>
      <p:ext uri="{BB962C8B-B14F-4D97-AF65-F5344CB8AC3E}">
        <p14:creationId xmlns:p14="http://schemas.microsoft.com/office/powerpoint/2010/main" val="11457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DF8FEE-2355-476C-B386-6CBADF0E6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620" y="233923"/>
            <a:ext cx="4486656" cy="1141497"/>
          </a:xfrm>
        </p:spPr>
        <p:txBody>
          <a:bodyPr/>
          <a:lstStyle/>
          <a:p>
            <a:r>
              <a:rPr lang="en-US" dirty="0"/>
              <a:t>Welcome All!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091169-E346-4E5F-BBF6-ACF4EC5BF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3869" y="233923"/>
            <a:ext cx="1967136" cy="10546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Please note – this session is being recorded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F49574D-63DE-47ED-95B0-689BF7388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5132" y="1698172"/>
            <a:ext cx="4675632" cy="3732274"/>
          </a:xfrm>
        </p:spPr>
        <p:txBody>
          <a:bodyPr>
            <a:noAutofit/>
          </a:bodyPr>
          <a:lstStyle/>
          <a:p>
            <a:r>
              <a:rPr lang="en-US" sz="2400" i="1" dirty="0"/>
              <a:t>Introductions…</a:t>
            </a:r>
            <a:r>
              <a:rPr lang="en-US" sz="2400" dirty="0"/>
              <a:t>  please share:</a:t>
            </a:r>
          </a:p>
          <a:p>
            <a:endParaRPr lang="en-US" sz="2400" dirty="0"/>
          </a:p>
          <a:p>
            <a:r>
              <a:rPr lang="en-US" sz="2400" dirty="0"/>
              <a:t>Your name</a:t>
            </a:r>
          </a:p>
          <a:p>
            <a:endParaRPr lang="en-US" sz="2400" dirty="0"/>
          </a:p>
          <a:p>
            <a:r>
              <a:rPr lang="en-US" sz="2400" dirty="0"/>
              <a:t>Your department or program affiliation</a:t>
            </a:r>
          </a:p>
          <a:p>
            <a:endParaRPr lang="en-US" sz="2400" dirty="0"/>
          </a:p>
          <a:p>
            <a:r>
              <a:rPr lang="en-US" sz="2400" dirty="0"/>
              <a:t>Your favorite food… but it has to start with the </a:t>
            </a:r>
            <a:r>
              <a:rPr lang="en-US" sz="2400" u="sng" dirty="0"/>
              <a:t>first letter </a:t>
            </a:r>
            <a:r>
              <a:rPr lang="en-US" sz="2400" dirty="0"/>
              <a:t>of your </a:t>
            </a:r>
            <a:r>
              <a:rPr lang="en-US" sz="2400" u="sng" dirty="0"/>
              <a:t>first name</a:t>
            </a:r>
            <a:r>
              <a:rPr lang="en-US" sz="2400" dirty="0"/>
              <a:t>!</a:t>
            </a:r>
          </a:p>
        </p:txBody>
      </p:sp>
      <p:pic>
        <p:nvPicPr>
          <p:cNvPr id="1026" name="Picture 2" descr="Why are Cat Videos So Popular? - More Benefits Than You Think">
            <a:extLst>
              <a:ext uri="{FF2B5EF4-FFF2-40B4-BE49-F238E27FC236}">
                <a16:creationId xmlns:a16="http://schemas.microsoft.com/office/drawing/2014/main" id="{37F61C19-5328-46AC-A105-8591D30B2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869" y="1452015"/>
            <a:ext cx="4666706" cy="466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43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A816DFB-8B0F-47B3-BC12-7B9F59B4EC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BCF423-1046-4D89-86AD-94642410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11" y="640080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262626"/>
                </a:solidFill>
              </a:rPr>
              <a:t>Possible Virtual work: The Big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178DF-CC2B-4D27-92F9-C8E4ECE57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11" y="2373608"/>
            <a:ext cx="4785360" cy="352764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FFFF"/>
                </a:solidFill>
              </a:rPr>
              <a:t>Have a conversation with your partner about their projected needs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>
              <a:solidFill>
                <a:srgbClr val="FFFFF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FFFF"/>
                </a:solidFill>
              </a:rPr>
              <a:t>Talk with your partner about their ability to coordinate students remotely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>
              <a:solidFill>
                <a:srgbClr val="FFFFF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FFFF"/>
                </a:solidFill>
              </a:rPr>
              <a:t>Consider completing only a portion of the </a:t>
            </a:r>
            <a:r>
              <a:rPr lang="en-US" sz="2400" dirty="0" smtClean="0">
                <a:solidFill>
                  <a:srgbClr val="FFFFFF"/>
                </a:solidFill>
              </a:rPr>
              <a:t>Service Learning </a:t>
            </a:r>
            <a:r>
              <a:rPr lang="en-US" sz="2400" dirty="0">
                <a:solidFill>
                  <a:srgbClr val="FFFFFF"/>
                </a:solidFill>
              </a:rPr>
              <a:t>experience you’d normally do</a:t>
            </a:r>
          </a:p>
          <a:p>
            <a:pPr marL="128016" lvl="1" indent="0">
              <a:buNone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7D435C-84AC-4E27-9CD3-0AAAF73EB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A4C881-BF60-416C-A273-70541298EE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2D8103-1DCB-4599-B172-7A1091954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692" y="2134993"/>
            <a:ext cx="4159568" cy="227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2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A816DFB-8B0F-47B3-BC12-7B9F59B4EC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A037FC-8851-4D85-ADEA-E2585A143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11" y="283732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 fontScale="90000"/>
          </a:bodyPr>
          <a:lstStyle/>
          <a:p>
            <a:r>
              <a:rPr lang="en-US" sz="1800" dirty="0">
                <a:solidFill>
                  <a:srgbClr val="262626"/>
                </a:solidFill>
              </a:rPr>
              <a:t>Some Feedback we’ve Received </a:t>
            </a:r>
            <a:br>
              <a:rPr lang="en-US" sz="1800" dirty="0">
                <a:solidFill>
                  <a:srgbClr val="262626"/>
                </a:solidFill>
              </a:rPr>
            </a:br>
            <a:r>
              <a:rPr lang="en-US" sz="1800" dirty="0">
                <a:solidFill>
                  <a:srgbClr val="262626"/>
                </a:solidFill>
              </a:rPr>
              <a:t>from our Partners so far….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EB9EF-34ED-4562-99E4-2742F61CA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447" y="1808629"/>
            <a:ext cx="4732020" cy="481404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FFFF"/>
                </a:solidFill>
              </a:rPr>
              <a:t>In an online survey, 35 of 46 partners (as of Tuesday) said they could envision a virtual role for students</a:t>
            </a:r>
          </a:p>
          <a:p>
            <a:pPr>
              <a:lnSpc>
                <a:spcPct val="120000"/>
              </a:lnSpc>
            </a:pPr>
            <a:endParaRPr lang="en-US" sz="2400" dirty="0">
              <a:solidFill>
                <a:srgbClr val="FFFFF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FFFF"/>
                </a:solidFill>
              </a:rPr>
              <a:t>Wide variety of agencies</a:t>
            </a:r>
          </a:p>
          <a:p>
            <a:pPr>
              <a:lnSpc>
                <a:spcPct val="120000"/>
              </a:lnSpc>
            </a:pPr>
            <a:endParaRPr lang="en-US" sz="2400" dirty="0">
              <a:solidFill>
                <a:srgbClr val="FFFFF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FFFF"/>
                </a:solidFill>
              </a:rPr>
              <a:t>Wide variety of majors/courses desired by partners</a:t>
            </a:r>
          </a:p>
          <a:p>
            <a:pPr>
              <a:lnSpc>
                <a:spcPct val="120000"/>
              </a:lnSpc>
            </a:pPr>
            <a:endParaRPr lang="en-US" sz="2400" dirty="0">
              <a:solidFill>
                <a:srgbClr val="FFFFF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FFFF"/>
                </a:solidFill>
              </a:rPr>
              <a:t>We’ll place a Google Doc on CEC website to make full responses available</a:t>
            </a:r>
          </a:p>
          <a:p>
            <a:pPr marL="228600" lvl="1" indent="0">
              <a:lnSpc>
                <a:spcPct val="90000"/>
              </a:lnSpc>
              <a:buNone/>
            </a:pPr>
            <a:endParaRPr lang="en-US" sz="1500" dirty="0">
              <a:solidFill>
                <a:srgbClr val="FFFFFF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87D435C-84AC-4E27-9CD3-0AAAF73EB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FA4C881-BF60-416C-A273-70541298EE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ow To Work From Home: Life Kit : NPR">
            <a:extLst>
              <a:ext uri="{FF2B5EF4-FFF2-40B4-BE49-F238E27FC236}">
                <a16:creationId xmlns:a16="http://schemas.microsoft.com/office/drawing/2014/main" id="{15D224E5-64BE-4B7C-A08E-0ABB6D7052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6" r="21467"/>
          <a:stretch/>
        </p:blipFill>
        <p:spPr bwMode="auto">
          <a:xfrm>
            <a:off x="7070337" y="970949"/>
            <a:ext cx="4148278" cy="4599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73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C86BA7B-25B0-4AF9-92B6-94F049523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085" y="358869"/>
            <a:ext cx="9720072" cy="1124124"/>
          </a:xfrm>
        </p:spPr>
        <p:txBody>
          <a:bodyPr>
            <a:normAutofit/>
          </a:bodyPr>
          <a:lstStyle/>
          <a:p>
            <a:pPr algn="ctr"/>
            <a:r>
              <a:rPr lang="en-US" sz="3000" dirty="0"/>
              <a:t>Examples of Direct, but Remote Services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1649E-2014-4E8C-A90F-79A22252D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52" y="1774860"/>
            <a:ext cx="4598778" cy="750063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From our Community Partner Survey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1C77F92-7CE3-4C0A-995A-3ECE13C3B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4136" y="2702527"/>
            <a:ext cx="4754880" cy="3725551"/>
          </a:xfrm>
        </p:spPr>
        <p:txBody>
          <a:bodyPr>
            <a:normAutofit fontScale="92500"/>
          </a:bodyPr>
          <a:lstStyle/>
          <a:p>
            <a:pPr lvl="1">
              <a:lnSpc>
                <a:spcPct val="110000"/>
              </a:lnSpc>
            </a:pPr>
            <a:r>
              <a:rPr lang="en-US" sz="2400" dirty="0"/>
              <a:t>Communications with clients </a:t>
            </a:r>
          </a:p>
          <a:p>
            <a:pPr lvl="1">
              <a:lnSpc>
                <a:spcPct val="110000"/>
              </a:lnSpc>
            </a:pPr>
            <a:endParaRPr lang="en-US" sz="2400" dirty="0"/>
          </a:p>
          <a:p>
            <a:pPr lvl="1">
              <a:lnSpc>
                <a:spcPct val="110000"/>
              </a:lnSpc>
            </a:pPr>
            <a:r>
              <a:rPr lang="en-US" sz="2400" dirty="0"/>
              <a:t>Outreach to donors &amp; general community  </a:t>
            </a:r>
          </a:p>
          <a:p>
            <a:pPr lvl="1">
              <a:lnSpc>
                <a:spcPct val="110000"/>
              </a:lnSpc>
            </a:pPr>
            <a:endParaRPr lang="en-US" sz="2400" dirty="0"/>
          </a:p>
          <a:p>
            <a:pPr lvl="1">
              <a:lnSpc>
                <a:spcPct val="110000"/>
              </a:lnSpc>
            </a:pPr>
            <a:r>
              <a:rPr lang="en-US" sz="2400" dirty="0"/>
              <a:t>With additional training, some specialized tasks for students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98D8AB3-64A8-43A1-88ED-FFCBE1C79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06277" y="1660597"/>
            <a:ext cx="4754880" cy="82296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Additional CEC ideas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7216D9E-DB0B-4B18-B215-188B07275C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41842" y="2643641"/>
            <a:ext cx="5491624" cy="3784437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10000"/>
              </a:lnSpc>
            </a:pPr>
            <a:r>
              <a:rPr lang="en-US" sz="2400" dirty="0"/>
              <a:t>Remote staffing for hot lines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Create recordings of stories or enrichment lessons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Provide “no contact” meal or technology delivery 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Pack to-go bags for After School programs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Make face masks</a:t>
            </a:r>
          </a:p>
          <a:p>
            <a:pPr lvl="1">
              <a:lnSpc>
                <a:spcPct val="110000"/>
              </a:lnSpc>
            </a:pPr>
            <a:r>
              <a:rPr lang="en-US" sz="2400" i="1" dirty="0"/>
              <a:t>Note:</a:t>
            </a:r>
            <a:r>
              <a:rPr lang="en-US" sz="2400" dirty="0"/>
              <a:t>  </a:t>
            </a:r>
            <a:r>
              <a:rPr lang="en-US" sz="2400" i="1" dirty="0"/>
              <a:t>importance of bilingual or multi-lingual students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377A744-39AC-4E72-A71A-512FD6DA2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2" y="5937421"/>
            <a:ext cx="909382" cy="862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3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C86BA7B-25B0-4AF9-92B6-94F049523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52338"/>
            <a:ext cx="9720072" cy="1124124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Examples of Remote Capacity Building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1649E-2014-4E8C-A90F-79A22252D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1837" y="1726676"/>
            <a:ext cx="4539458" cy="82296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From our Community Partner Survey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1C77F92-7CE3-4C0A-995A-3ECE13C3B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4126" y="2697608"/>
            <a:ext cx="4754880" cy="3784437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Managing Social Media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Research-Based Activities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Creating Written Products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98D8AB3-64A8-43A1-88ED-FFCBE1C79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78268" y="1695305"/>
            <a:ext cx="4754880" cy="82296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Additional CEC ideas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7216D9E-DB0B-4B18-B215-188B07275C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67216" y="2701753"/>
            <a:ext cx="5176984" cy="3784437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100000"/>
              </a:lnSpc>
            </a:pPr>
            <a:r>
              <a:rPr lang="en-US" sz="2400" dirty="0"/>
              <a:t>Conduct library research or summarize other source material</a:t>
            </a:r>
          </a:p>
          <a:p>
            <a:pPr lvl="1">
              <a:lnSpc>
                <a:spcPct val="100000"/>
              </a:lnSpc>
            </a:pPr>
            <a:endParaRPr lang="en-US" sz="2400" dirty="0"/>
          </a:p>
          <a:p>
            <a:pPr lvl="1">
              <a:lnSpc>
                <a:spcPct val="100000"/>
              </a:lnSpc>
            </a:pPr>
            <a:r>
              <a:rPr lang="en-US" sz="2400" dirty="0"/>
              <a:t>Develop recorded “how to” videos around how to access remote services</a:t>
            </a:r>
          </a:p>
          <a:p>
            <a:pPr lvl="1">
              <a:lnSpc>
                <a:spcPct val="100000"/>
              </a:lnSpc>
            </a:pPr>
            <a:endParaRPr lang="en-US" sz="2400" dirty="0"/>
          </a:p>
          <a:p>
            <a:pPr lvl="1">
              <a:lnSpc>
                <a:spcPct val="100000"/>
              </a:lnSpc>
            </a:pPr>
            <a:r>
              <a:rPr lang="en-US" sz="2400" dirty="0"/>
              <a:t>Assist with partner’s website updates and/or development </a:t>
            </a:r>
          </a:p>
          <a:p>
            <a:pPr lvl="1">
              <a:lnSpc>
                <a:spcPct val="100000"/>
              </a:lnSpc>
            </a:pPr>
            <a:endParaRPr lang="en-US" sz="2400" dirty="0"/>
          </a:p>
          <a:p>
            <a:pPr lvl="1">
              <a:lnSpc>
                <a:spcPct val="100000"/>
              </a:lnSpc>
            </a:pPr>
            <a:r>
              <a:rPr lang="en-US" sz="2400" dirty="0"/>
              <a:t>Attending virtual board meetings or city council meetings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pPr lvl="1">
              <a:lnSpc>
                <a:spcPct val="110000"/>
              </a:lnSpc>
            </a:pPr>
            <a:endParaRPr lang="en-US" dirty="0"/>
          </a:p>
          <a:p>
            <a:pPr lvl="1">
              <a:lnSpc>
                <a:spcPct val="110000"/>
              </a:lnSpc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51A88B-B354-4F33-B45D-5D44AC2A4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6663" y="5127584"/>
            <a:ext cx="1872343" cy="173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93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A816DFB-8B0F-47B3-BC12-7B9F59B4EC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E9671F-A3C7-43D1-8F6A-5A377986A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11" y="640080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rgbClr val="262626"/>
                </a:solidFill>
              </a:rPr>
              <a:t>We’d Like to Hear Your thoughts!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35DD4-2DB4-4029-BE17-77FA2F8B7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68883"/>
            <a:ext cx="4475892" cy="3432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FFFF"/>
                </a:solidFill>
              </a:rPr>
              <a:t>What </a:t>
            </a:r>
            <a:r>
              <a:rPr lang="en-US" sz="2400" b="1" u="sng" dirty="0">
                <a:solidFill>
                  <a:srgbClr val="FFFFFF"/>
                </a:solidFill>
              </a:rPr>
              <a:t>concerns</a:t>
            </a:r>
            <a:r>
              <a:rPr lang="en-US" sz="2400" b="1" dirty="0">
                <a:solidFill>
                  <a:srgbClr val="FFFFFF"/>
                </a:solidFill>
              </a:rPr>
              <a:t> do you have about teaching virtual Service Learning?</a:t>
            </a:r>
          </a:p>
          <a:p>
            <a:pPr marL="0" indent="0">
              <a:buNone/>
            </a:pPr>
            <a:endParaRPr lang="en-US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400" b="1" i="1" dirty="0">
                <a:solidFill>
                  <a:srgbClr val="FFFFFF"/>
                </a:solidFill>
              </a:rPr>
              <a:t>First Round</a:t>
            </a:r>
            <a:r>
              <a:rPr lang="en-US" sz="2400" b="1" dirty="0">
                <a:solidFill>
                  <a:srgbClr val="FFFFFF"/>
                </a:solidFill>
              </a:rPr>
              <a:t>:  Brainstorm</a:t>
            </a:r>
          </a:p>
          <a:p>
            <a:pPr marL="0" indent="0">
              <a:buNone/>
            </a:pPr>
            <a:r>
              <a:rPr lang="en-US" sz="2400" b="1" i="1" dirty="0">
                <a:solidFill>
                  <a:srgbClr val="FFFFFF"/>
                </a:solidFill>
              </a:rPr>
              <a:t>Second Round</a:t>
            </a:r>
            <a:r>
              <a:rPr lang="en-US" sz="2400" b="1" dirty="0">
                <a:solidFill>
                  <a:srgbClr val="FFFFFF"/>
                </a:solidFill>
              </a:rPr>
              <a:t>:  Discuss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7D435C-84AC-4E27-9CD3-0AAAF73EB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A4C881-BF60-416C-A273-70541298EE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67BBEA-9751-418F-8F08-6E02C371A3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33" r="25643"/>
          <a:stretch/>
        </p:blipFill>
        <p:spPr>
          <a:xfrm>
            <a:off x="7172624" y="956750"/>
            <a:ext cx="4011196" cy="444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7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7BA0EB7-B1AA-43B1-9BA3-B6B011D07A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8B833A-6BEC-45DC-9E42-4BFD6DF39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080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>
                <a:solidFill>
                  <a:srgbClr val="262626"/>
                </a:solidFill>
              </a:rPr>
              <a:t>Your Thoughts…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FF3C0-4B34-4C0E-AA8F-93D1A5075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207" y="2417179"/>
            <a:ext cx="5285791" cy="3042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FFFF"/>
                </a:solidFill>
              </a:rPr>
              <a:t>What </a:t>
            </a:r>
            <a:r>
              <a:rPr lang="en-US" sz="2400" b="1" u="sng" dirty="0">
                <a:solidFill>
                  <a:srgbClr val="FFFFFF"/>
                </a:solidFill>
              </a:rPr>
              <a:t>ideas</a:t>
            </a:r>
            <a:r>
              <a:rPr lang="en-US" sz="2400" b="1" dirty="0">
                <a:solidFill>
                  <a:srgbClr val="FFFFFF"/>
                </a:solidFill>
              </a:rPr>
              <a:t> do you have to share?</a:t>
            </a:r>
          </a:p>
          <a:p>
            <a:endParaRPr lang="en-US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400" b="1" i="1" dirty="0">
                <a:solidFill>
                  <a:srgbClr val="FFFFFF"/>
                </a:solidFill>
              </a:rPr>
              <a:t>First Round</a:t>
            </a:r>
            <a:r>
              <a:rPr lang="en-US" sz="2400" b="1" dirty="0">
                <a:solidFill>
                  <a:srgbClr val="FFFFFF"/>
                </a:solidFill>
              </a:rPr>
              <a:t>:  Brainstorm</a:t>
            </a:r>
          </a:p>
          <a:p>
            <a:pPr marL="0" indent="0">
              <a:buNone/>
            </a:pPr>
            <a:r>
              <a:rPr lang="en-US" sz="2400" b="1" i="1" dirty="0">
                <a:solidFill>
                  <a:srgbClr val="FFFFFF"/>
                </a:solidFill>
              </a:rPr>
              <a:t>Second Round</a:t>
            </a:r>
            <a:r>
              <a:rPr lang="en-US" sz="2400" b="1" dirty="0">
                <a:solidFill>
                  <a:srgbClr val="FFFFFF"/>
                </a:solidFill>
              </a:rPr>
              <a:t>:  Discuss</a:t>
            </a:r>
          </a:p>
          <a:p>
            <a:endParaRPr lang="en-US" b="1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653EDA-1A30-48B1-BF28-9986FD1D2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F4B266-6894-41F1-94B6-1814A0EFE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6D749C-A39E-4F35-91AA-828624E95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5364" y="1587960"/>
            <a:ext cx="3355848" cy="336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90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BA0EB7-B1AA-43B1-9BA3-B6B011D07A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0242C3-51FD-47D5-A859-459F74700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805" y="640080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rgbClr val="262626"/>
                </a:solidFill>
              </a:rPr>
              <a:t>Your Thoughts…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86BA2-0943-4B76-9A56-09A50244C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572" y="2468882"/>
            <a:ext cx="5285791" cy="3042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FFFF"/>
                </a:solidFill>
              </a:rPr>
              <a:t>How can the </a:t>
            </a:r>
            <a:r>
              <a:rPr lang="en-US" sz="2400" b="1" u="sng" dirty="0">
                <a:solidFill>
                  <a:srgbClr val="FFFFFF"/>
                </a:solidFill>
              </a:rPr>
              <a:t>CEC help</a:t>
            </a:r>
            <a:r>
              <a:rPr lang="en-US" sz="2400" b="1" dirty="0">
                <a:solidFill>
                  <a:srgbClr val="FFFFFF"/>
                </a:solidFill>
              </a:rPr>
              <a:t>?</a:t>
            </a:r>
          </a:p>
          <a:p>
            <a:endParaRPr lang="en-US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400" b="1" i="1" dirty="0">
                <a:solidFill>
                  <a:srgbClr val="FFFFFF"/>
                </a:solidFill>
              </a:rPr>
              <a:t>First Round</a:t>
            </a:r>
            <a:r>
              <a:rPr lang="en-US" sz="2400" b="1" dirty="0">
                <a:solidFill>
                  <a:srgbClr val="FFFFFF"/>
                </a:solidFill>
              </a:rPr>
              <a:t>:  Brainstorm</a:t>
            </a:r>
          </a:p>
          <a:p>
            <a:pPr marL="0" indent="0">
              <a:buNone/>
            </a:pPr>
            <a:r>
              <a:rPr lang="en-US" sz="2400" b="1" i="1" dirty="0">
                <a:solidFill>
                  <a:srgbClr val="FFFFFF"/>
                </a:solidFill>
              </a:rPr>
              <a:t>Second Round</a:t>
            </a:r>
            <a:r>
              <a:rPr lang="en-US" sz="2400" b="1" dirty="0">
                <a:solidFill>
                  <a:srgbClr val="FFFFFF"/>
                </a:solidFill>
              </a:rPr>
              <a:t>:  Discuss</a:t>
            </a:r>
          </a:p>
          <a:p>
            <a:endParaRPr lang="en-US" b="1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653EDA-1A30-48B1-BF28-9986FD1D2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4B266-6894-41F1-94B6-1814A0EFE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9F4A3D-4FB2-4998-81A7-FCF02ECAA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029" y="1123027"/>
            <a:ext cx="2318535" cy="425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78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455</Words>
  <Application>Microsoft Office PowerPoint</Application>
  <PresentationFormat>Widescreen</PresentationFormat>
  <Paragraphs>96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Parcel</vt:lpstr>
      <vt:lpstr>Service Learning in a Virtual World</vt:lpstr>
      <vt:lpstr>Welcome All!</vt:lpstr>
      <vt:lpstr>Possible Virtual work: The Big Picture</vt:lpstr>
      <vt:lpstr>Some Feedback we’ve Received  from our Partners so far….</vt:lpstr>
      <vt:lpstr>Examples of Direct, but Remote Services</vt:lpstr>
      <vt:lpstr>Examples of Remote Capacity Building</vt:lpstr>
      <vt:lpstr>We’d Like to Hear Your thoughts!</vt:lpstr>
      <vt:lpstr>Your Thoughts…</vt:lpstr>
      <vt:lpstr>Your Thoughts…</vt:lpstr>
      <vt:lpstr>Some Additional Details</vt:lpstr>
      <vt:lpstr>Some Additional resources</vt:lpstr>
      <vt:lpstr>Upcoming Events  on Remote Teaching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Learning in a Virtual World</dc:title>
  <dc:creator>Kivel, Dana</dc:creator>
  <cp:lastModifiedBy>raugust</cp:lastModifiedBy>
  <cp:revision>20</cp:revision>
  <dcterms:created xsi:type="dcterms:W3CDTF">2020-04-28T21:45:24Z</dcterms:created>
  <dcterms:modified xsi:type="dcterms:W3CDTF">2020-05-01T22:56:11Z</dcterms:modified>
</cp:coreProperties>
</file>