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8" r:id="rId3"/>
    <p:sldId id="270" r:id="rId4"/>
    <p:sldId id="257" r:id="rId5"/>
    <p:sldId id="262" r:id="rId6"/>
    <p:sldId id="264" r:id="rId7"/>
    <p:sldId id="265" r:id="rId8"/>
    <p:sldId id="261" r:id="rId9"/>
    <p:sldId id="271" r:id="rId10"/>
    <p:sldId id="260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83088" autoAdjust="0"/>
  </p:normalViewPr>
  <p:slideViewPr>
    <p:cSldViewPr snapToGrid="0">
      <p:cViewPr varScale="1">
        <p:scale>
          <a:sx n="72" d="100"/>
          <a:sy n="72" d="100"/>
        </p:scale>
        <p:origin x="480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627A6-3161-4AFA-A202-4055DB5DAAEB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FF764-7341-4CD1-B146-87C62C063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65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0F4AF-D719-4205-91CD-BE2F4CEA5E6A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B4A79-04A6-4892-B3F5-FEA49F9FE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5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-welcome and intro – facilitating this session today along</a:t>
            </a:r>
            <a:r>
              <a:rPr lang="en-US" baseline="0" dirty="0" smtClean="0"/>
              <a:t> with our CEC leadership, Dana Kivel, Ann Moylan, and Rachel August</a:t>
            </a:r>
            <a:endParaRPr lang="en-US" dirty="0" smtClean="0"/>
          </a:p>
          <a:p>
            <a:r>
              <a:rPr lang="en-US" dirty="0" smtClean="0"/>
              <a:t>-housekeeping items:</a:t>
            </a:r>
            <a:r>
              <a:rPr lang="en-US" baseline="0" dirty="0" smtClean="0"/>
              <a:t> given size - post in the chat or use the Raise Hands function in the Participants box if you have a question or comment; video or not is okay; keep mics off when not in use to help with background noise</a:t>
            </a:r>
          </a:p>
          <a:p>
            <a:r>
              <a:rPr lang="en-US" baseline="0" dirty="0" smtClean="0"/>
              <a:t>-posted slides and outline in the calendar invite so you can access those to follow along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B4A79-04A6-4892-B3F5-FEA49F9FE7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71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-start with</a:t>
            </a:r>
            <a:r>
              <a:rPr lang="en-US" baseline="0" dirty="0" smtClean="0"/>
              <a:t> Introductions – call on people</a:t>
            </a:r>
          </a:p>
          <a:p>
            <a:r>
              <a:rPr lang="en-US" baseline="0" dirty="0" smtClean="0"/>
              <a:t>-TURN RECORDING 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B4A79-04A6-4892-B3F5-FEA49F9FE7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40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-thanks everyone</a:t>
            </a:r>
            <a:r>
              <a:rPr lang="en-US" baseline="0" dirty="0" smtClean="0"/>
              <a:t> – I want to go over a few slides briefly before we jump into our discussion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-there</a:t>
            </a:r>
            <a:r>
              <a:rPr lang="en-US" baseline="0" dirty="0" smtClean="0"/>
              <a:t> are a few larger considerations that make planning for remote academic internship unique</a:t>
            </a:r>
          </a:p>
          <a:p>
            <a:r>
              <a:rPr lang="en-US" baseline="0" dirty="0" smtClean="0"/>
              <a:t>-often these experiences require a high number of hours, or it may be that they are required, whether by your department or program, or for training or certification in your field</a:t>
            </a:r>
          </a:p>
          <a:p>
            <a:r>
              <a:rPr lang="en-US" baseline="0" dirty="0" smtClean="0"/>
              <a:t>-for these reasons likely not a one-size-fits-all fix because it will depend on your partners, students, and professional organizations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B4A79-04A6-4892-B3F5-FEA49F9FE7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65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-as</a:t>
            </a:r>
            <a:r>
              <a:rPr lang="en-US" baseline="0" dirty="0" smtClean="0"/>
              <a:t> far as general tips you can think towards:</a:t>
            </a:r>
          </a:p>
          <a:p>
            <a:r>
              <a:rPr lang="en-US" baseline="0" dirty="0" smtClean="0"/>
              <a:t>-direct you to look at existing partnerships list</a:t>
            </a:r>
          </a:p>
          <a:p>
            <a:r>
              <a:rPr lang="en-US" baseline="0" dirty="0" smtClean="0"/>
              <a:t>-cultivating partnerships, it will be especially important during this time to: listen to your partners’ needs (may be that they look quite different than before, bandwidth may have changed), providing examples (sites will vary quite a bit in terms of experience with remote AI; for those with less, might benefit from examples or extra scaffolding); collaborating on internships description (crafting together what the experience for students will look like), and preparing students for virtual/remote work (students may vary in expectations, may not have worked in this type of setting before)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B4A79-04A6-4892-B3F5-FEA49F9FE7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12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-on the bright side, we know quite a few of our partners are seeking students’ involvement in the fall</a:t>
            </a:r>
          </a:p>
          <a:p>
            <a:r>
              <a:rPr lang="en-US" baseline="0" dirty="0" smtClean="0"/>
              <a:t>-RPTA</a:t>
            </a:r>
            <a:r>
              <a:rPr lang="en-US" baseline="0" dirty="0" smtClean="0"/>
              <a:t>, CHDV, Marketing, Ed, Political Science, FACS, Social Work, </a:t>
            </a:r>
            <a:r>
              <a:rPr lang="en-US" baseline="0" dirty="0" smtClean="0"/>
              <a:t>English</a:t>
            </a:r>
          </a:p>
          <a:p>
            <a:r>
              <a:rPr lang="en-US" baseline="0" dirty="0" smtClean="0"/>
              <a:t>-post these data on our website next week so you have this information as you are planning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B4A79-04A6-4892-B3F5-FEA49F9FE7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16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Bilingual</a:t>
            </a:r>
            <a:r>
              <a:rPr lang="en-US" baseline="0" dirty="0" smtClean="0"/>
              <a:t> or multilingual students – draws on the strengths of many of our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B4A79-04A6-4892-B3F5-FEA49F9FE7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71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B4A79-04A6-4892-B3F5-FEA49F9FE7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83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-brainstorm, and then opportunity</a:t>
            </a:r>
            <a:r>
              <a:rPr lang="en-US" baseline="0" dirty="0" smtClean="0"/>
              <a:t> for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B4A79-04A6-4892-B3F5-FEA49F9FE7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15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-equity – want to make sure students are not having to for example, buy extra software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B4A79-04A6-4892-B3F5-FEA49F9FE7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9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DD1F62D-D34D-4B8C-B672-6FB4F82F751A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E45F78B-62C6-4941-BEF3-12F8C91AB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66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F62D-D34D-4B8C-B672-6FB4F82F751A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F78B-62C6-4941-BEF3-12F8C91AB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36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DD1F62D-D34D-4B8C-B672-6FB4F82F751A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E45F78B-62C6-4941-BEF3-12F8C91AB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39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F62D-D34D-4B8C-B672-6FB4F82F751A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3E45F78B-62C6-4941-BEF3-12F8C91AB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8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DD1F62D-D34D-4B8C-B672-6FB4F82F751A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E45F78B-62C6-4941-BEF3-12F8C91AB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38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F62D-D34D-4B8C-B672-6FB4F82F751A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F78B-62C6-4941-BEF3-12F8C91AB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0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F62D-D34D-4B8C-B672-6FB4F82F751A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F78B-62C6-4941-BEF3-12F8C91AB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5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F62D-D34D-4B8C-B672-6FB4F82F751A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F78B-62C6-4941-BEF3-12F8C91AB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20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F62D-D34D-4B8C-B672-6FB4F82F751A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F78B-62C6-4941-BEF3-12F8C91AB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23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DD1F62D-D34D-4B8C-B672-6FB4F82F751A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E45F78B-62C6-4941-BEF3-12F8C91AB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6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1F62D-D34D-4B8C-B672-6FB4F82F751A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5F78B-62C6-4941-BEF3-12F8C91AB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DD1F62D-D34D-4B8C-B672-6FB4F82F751A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E45F78B-62C6-4941-BEF3-12F8C91AB39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8845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csus.edu/ce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us.edu/ce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CA91D-8BFE-47DD-BB39-8B863DDC0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6841" y="763240"/>
            <a:ext cx="5103068" cy="4633105"/>
          </a:xfrm>
          <a:prstGeom prst="ellipse">
            <a:avLst/>
          </a:prstGeom>
          <a:solidFill>
            <a:srgbClr val="000000">
              <a:alpha val="75000"/>
            </a:srgbClr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400" spc="200" dirty="0" smtClean="0">
                <a:solidFill>
                  <a:srgbClr val="FFFFFF"/>
                </a:solidFill>
              </a:rPr>
              <a:t>Academic internships in a virtual world</a:t>
            </a:r>
            <a:endParaRPr lang="en-US" sz="2400" kern="1200" cap="all" spc="20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2254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B8F3A-5BC1-4D4C-AC86-07AA86839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504" y="351231"/>
            <a:ext cx="7729728" cy="118872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ADDITIONAL CONSIDERATIONS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A4710-7D5A-4CB0-A067-ADC4F1C89B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6548" y="2828459"/>
            <a:ext cx="7288587" cy="451179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600" dirty="0" smtClean="0"/>
              <a:t>Technology issues for faculty, students, and CPs</a:t>
            </a:r>
          </a:p>
          <a:p>
            <a:pPr lvl="1">
              <a:lnSpc>
                <a:spcPct val="120000"/>
              </a:lnSpc>
            </a:pPr>
            <a:r>
              <a:rPr lang="en-US" sz="2200" dirty="0" smtClean="0"/>
              <a:t>Additional technology, hardware </a:t>
            </a:r>
            <a:r>
              <a:rPr lang="en-US" sz="2200" dirty="0"/>
              <a:t>or </a:t>
            </a:r>
            <a:r>
              <a:rPr lang="en-US" sz="2200" dirty="0" smtClean="0"/>
              <a:t>software, or training may be needed.</a:t>
            </a:r>
          </a:p>
          <a:p>
            <a:pPr lvl="1">
              <a:lnSpc>
                <a:spcPct val="120000"/>
              </a:lnSpc>
            </a:pPr>
            <a:endParaRPr lang="en-US" sz="2200" dirty="0"/>
          </a:p>
          <a:p>
            <a:pPr>
              <a:lnSpc>
                <a:spcPct val="120000"/>
              </a:lnSpc>
            </a:pPr>
            <a:r>
              <a:rPr lang="en-US" sz="2600" dirty="0" smtClean="0"/>
              <a:t>Privacy and confidentiality issues</a:t>
            </a:r>
          </a:p>
          <a:p>
            <a:pPr>
              <a:lnSpc>
                <a:spcPct val="120000"/>
              </a:lnSpc>
            </a:pPr>
            <a:endParaRPr lang="en-US" sz="2600" dirty="0"/>
          </a:p>
          <a:p>
            <a:pPr>
              <a:lnSpc>
                <a:spcPct val="120000"/>
              </a:lnSpc>
            </a:pPr>
            <a:r>
              <a:rPr lang="en-US" sz="2600" dirty="0" smtClean="0"/>
              <a:t>Nature of supervision, both for instructor and community partner, may look quite different</a:t>
            </a:r>
          </a:p>
          <a:p>
            <a:pPr>
              <a:lnSpc>
                <a:spcPct val="120000"/>
              </a:lnSpc>
            </a:pPr>
            <a:endParaRPr lang="en-US" sz="2600" dirty="0"/>
          </a:p>
          <a:p>
            <a:pPr>
              <a:lnSpc>
                <a:spcPct val="120000"/>
              </a:lnSpc>
            </a:pPr>
            <a:r>
              <a:rPr lang="en-US" sz="2600" dirty="0" smtClean="0"/>
              <a:t>Typical requirements may shift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TB tests, background checks, etc.</a:t>
            </a:r>
          </a:p>
          <a:p>
            <a:pPr>
              <a:lnSpc>
                <a:spcPct val="120000"/>
              </a:lnSpc>
            </a:pPr>
            <a:endParaRPr lang="en-US" sz="2600" dirty="0"/>
          </a:p>
          <a:p>
            <a:pPr>
              <a:lnSpc>
                <a:spcPct val="120000"/>
              </a:lnSpc>
            </a:pPr>
            <a:endParaRPr lang="en-US" sz="2600" dirty="0"/>
          </a:p>
          <a:p>
            <a:pPr marL="0" indent="0">
              <a:lnSpc>
                <a:spcPct val="120000"/>
              </a:lnSpc>
              <a:buNone/>
            </a:pP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135" y="2378967"/>
            <a:ext cx="2240765" cy="37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8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266" y="2754413"/>
            <a:ext cx="5205846" cy="3687570"/>
          </a:xfrm>
        </p:spPr>
        <p:txBody>
          <a:bodyPr>
            <a:noAutofit/>
          </a:bodyPr>
          <a:lstStyle/>
          <a:p>
            <a:pPr lvl="1">
              <a:buClrTx/>
            </a:pPr>
            <a:r>
              <a:rPr lang="en-US" sz="2400" dirty="0" smtClean="0">
                <a:solidFill>
                  <a:schemeClr val="tx1"/>
                </a:solidFill>
              </a:rPr>
              <a:t>Visit </a:t>
            </a:r>
            <a:r>
              <a:rPr lang="en-US" sz="2400" dirty="0" smtClean="0">
                <a:solidFill>
                  <a:schemeClr val="tx1"/>
                </a:solidFill>
                <a:hlinkClick r:id="rId2"/>
              </a:rPr>
              <a:t>www.csus.edu/cec</a:t>
            </a:r>
            <a:r>
              <a:rPr lang="en-US" sz="2400" dirty="0" smtClean="0">
                <a:solidFill>
                  <a:schemeClr val="tx1"/>
                </a:solidFill>
              </a:rPr>
              <a:t> for additional resources</a:t>
            </a:r>
          </a:p>
          <a:p>
            <a:pPr lvl="2">
              <a:buClrTx/>
            </a:pPr>
            <a:r>
              <a:rPr lang="en-US" sz="2000" dirty="0" smtClean="0">
                <a:solidFill>
                  <a:schemeClr val="tx1"/>
                </a:solidFill>
              </a:rPr>
              <a:t>Information about AI</a:t>
            </a:r>
          </a:p>
          <a:p>
            <a:pPr lvl="2">
              <a:buClrTx/>
            </a:pPr>
            <a:r>
              <a:rPr lang="en-US" sz="2000" dirty="0" smtClean="0">
                <a:solidFill>
                  <a:schemeClr val="tx1"/>
                </a:solidFill>
              </a:rPr>
              <a:t>Community partner survey data</a:t>
            </a:r>
          </a:p>
          <a:p>
            <a:pPr lvl="2">
              <a:buClrTx/>
            </a:pPr>
            <a:r>
              <a:rPr lang="en-US" sz="2000" dirty="0" smtClean="0">
                <a:solidFill>
                  <a:schemeClr val="tx1"/>
                </a:solidFill>
              </a:rPr>
              <a:t>Faculty and staff idea share spreadsheet</a:t>
            </a:r>
          </a:p>
          <a:p>
            <a:pPr lvl="2">
              <a:buClrTx/>
            </a:pPr>
            <a:r>
              <a:rPr lang="en-US" sz="2000" dirty="0" smtClean="0">
                <a:solidFill>
                  <a:schemeClr val="tx1"/>
                </a:solidFill>
              </a:rPr>
              <a:t>Links and resources</a:t>
            </a:r>
          </a:p>
          <a:p>
            <a:pPr lvl="2">
              <a:buClr>
                <a:schemeClr val="bg1"/>
              </a:buClr>
            </a:pPr>
            <a:endParaRPr lang="en-US" sz="2000" dirty="0">
              <a:solidFill>
                <a:schemeClr val="bg1"/>
              </a:solidFill>
            </a:endParaRPr>
          </a:p>
          <a:p>
            <a:pPr marL="228600" lvl="1" indent="0">
              <a:buClr>
                <a:schemeClr val="bg1"/>
              </a:buClr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23" y="2582533"/>
            <a:ext cx="4392936" cy="292748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81192" y="473556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resources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41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DF8FEE-2355-476C-B386-6CBADF0E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146" y="426428"/>
            <a:ext cx="4486656" cy="114149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Welcome!</a:t>
            </a:r>
            <a:endParaRPr lang="en-US" sz="3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091169-E346-4E5F-BBF6-ACF4EC5BF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079" y="5923222"/>
            <a:ext cx="4800308" cy="44508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Please note – this session is being </a:t>
            </a:r>
            <a:r>
              <a:rPr lang="en-US" dirty="0" smtClean="0">
                <a:solidFill>
                  <a:schemeClr val="bg1"/>
                </a:solidFill>
              </a:rPr>
              <a:t>recorded.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49574D-63DE-47ED-95B0-689BF7388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4503" y="1356928"/>
            <a:ext cx="5978849" cy="3732274"/>
          </a:xfrm>
        </p:spPr>
        <p:txBody>
          <a:bodyPr>
            <a:noAutofit/>
          </a:bodyPr>
          <a:lstStyle/>
          <a:p>
            <a:pPr algn="ctr"/>
            <a:r>
              <a:rPr lang="en-US" sz="2400" i="1" u="sng" dirty="0">
                <a:solidFill>
                  <a:schemeClr val="tx1"/>
                </a:solidFill>
              </a:rPr>
              <a:t>Introductions…</a:t>
            </a:r>
            <a:r>
              <a:rPr lang="en-US" sz="2400" u="sng" dirty="0">
                <a:solidFill>
                  <a:schemeClr val="tx1"/>
                </a:solidFill>
              </a:rPr>
              <a:t>  please share</a:t>
            </a:r>
            <a:r>
              <a:rPr lang="en-US" sz="2400" u="sng" dirty="0" smtClean="0">
                <a:solidFill>
                  <a:schemeClr val="tx1"/>
                </a:solidFill>
              </a:rPr>
              <a:t>:</a:t>
            </a:r>
            <a:endParaRPr lang="en-US" sz="2400" u="sng" dirty="0">
              <a:solidFill>
                <a:schemeClr val="tx1"/>
              </a:solidFill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Your </a:t>
            </a:r>
            <a:r>
              <a:rPr lang="en-US" sz="2400" dirty="0" smtClean="0">
                <a:solidFill>
                  <a:schemeClr val="tx1"/>
                </a:solidFill>
              </a:rPr>
              <a:t>name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Your department or program </a:t>
            </a:r>
            <a:r>
              <a:rPr lang="en-US" sz="2400" dirty="0" smtClean="0">
                <a:solidFill>
                  <a:schemeClr val="tx1"/>
                </a:solidFill>
              </a:rPr>
              <a:t>affiliation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In one word, </a:t>
            </a:r>
            <a:r>
              <a:rPr lang="en-US" sz="2400" u="sng" dirty="0">
                <a:solidFill>
                  <a:schemeClr val="tx1"/>
                </a:solidFill>
              </a:rPr>
              <a:t>a</a:t>
            </a:r>
            <a:r>
              <a:rPr lang="en-US" sz="2400" u="sng" dirty="0" smtClean="0">
                <a:solidFill>
                  <a:schemeClr val="tx1"/>
                </a:solidFill>
              </a:rPr>
              <a:t> favorite summer hobby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505" y="1457089"/>
            <a:ext cx="5031457" cy="331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3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C86BA7B-25B0-4AF9-92B6-94F049523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263" y="633763"/>
            <a:ext cx="9720072" cy="1124124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Larger considerations for remote </a:t>
            </a:r>
            <a:br>
              <a:rPr lang="en-US" sz="3000" dirty="0" smtClean="0"/>
            </a:br>
            <a:r>
              <a:rPr lang="en-US" sz="3000" dirty="0" smtClean="0"/>
              <a:t>academic internships</a:t>
            </a:r>
            <a:endParaRPr lang="en-US" sz="3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C77F92-7CE3-4C0A-995A-3ECE13C3B7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30436" y="2043660"/>
            <a:ext cx="7266709" cy="4618397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</a:pPr>
            <a:r>
              <a:rPr lang="en-US" sz="2400" dirty="0" smtClean="0"/>
              <a:t>Unique features of AI may drive your decision-making:</a:t>
            </a:r>
          </a:p>
          <a:p>
            <a:pPr lvl="2">
              <a:lnSpc>
                <a:spcPct val="110000"/>
              </a:lnSpc>
            </a:pPr>
            <a:r>
              <a:rPr lang="en-US" sz="2200" dirty="0" smtClean="0"/>
              <a:t>Number of hours?</a:t>
            </a:r>
          </a:p>
          <a:p>
            <a:pPr lvl="2">
              <a:lnSpc>
                <a:spcPct val="110000"/>
              </a:lnSpc>
            </a:pPr>
            <a:r>
              <a:rPr lang="en-US" sz="2200" dirty="0" smtClean="0"/>
              <a:t>Required in your Department or Program?</a:t>
            </a:r>
          </a:p>
          <a:p>
            <a:pPr lvl="2">
              <a:lnSpc>
                <a:spcPct val="110000"/>
              </a:lnSpc>
            </a:pPr>
            <a:r>
              <a:rPr lang="en-US" sz="2200" dirty="0" smtClean="0"/>
              <a:t>Required for training or certification?</a:t>
            </a:r>
          </a:p>
          <a:p>
            <a:pPr lvl="1">
              <a:lnSpc>
                <a:spcPct val="110000"/>
              </a:lnSpc>
            </a:pPr>
            <a:endParaRPr lang="en-US" sz="2400" dirty="0" smtClean="0"/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Decision around content of remote AI likely to depend on needs of community partner, student, professional organizations, etc.</a:t>
            </a:r>
          </a:p>
          <a:p>
            <a:pPr marL="228600" lvl="1" indent="0">
              <a:lnSpc>
                <a:spcPct val="110000"/>
              </a:lnSpc>
              <a:buNone/>
            </a:pPr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94" y="2305125"/>
            <a:ext cx="2396491" cy="39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6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178DF-CC2B-4D27-92F9-C8E4ECE57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150" y="2882372"/>
            <a:ext cx="5130109" cy="3843548"/>
          </a:xfrm>
        </p:spPr>
        <p:txBody>
          <a:bodyPr>
            <a:normAutofit fontScale="92500" lnSpcReduction="20000"/>
          </a:bodyPr>
          <a:lstStyle/>
          <a:p>
            <a:pPr>
              <a:buClrTx/>
            </a:pPr>
            <a:r>
              <a:rPr lang="en-US" sz="2200" dirty="0" smtClean="0">
                <a:solidFill>
                  <a:schemeClr val="tx1"/>
                </a:solidFill>
              </a:rPr>
              <a:t>See existing partnerships at </a:t>
            </a:r>
            <a:r>
              <a:rPr lang="en-US" sz="2200" dirty="0" smtClean="0">
                <a:solidFill>
                  <a:schemeClr val="tx1"/>
                </a:solidFill>
                <a:hlinkClick r:id="rId3"/>
              </a:rPr>
              <a:t>www.csus.edu/cec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0" indent="0">
              <a:buClr>
                <a:schemeClr val="bg1"/>
              </a:buClr>
              <a:buNone/>
            </a:pPr>
            <a:endParaRPr lang="en-US" sz="2200" dirty="0" smtClean="0">
              <a:solidFill>
                <a:schemeClr val="tx1"/>
              </a:solidFill>
            </a:endParaRPr>
          </a:p>
          <a:p>
            <a:pPr>
              <a:buClrTx/>
            </a:pPr>
            <a:r>
              <a:rPr lang="en-US" sz="2200" dirty="0" smtClean="0">
                <a:solidFill>
                  <a:schemeClr val="tx1"/>
                </a:solidFill>
              </a:rPr>
              <a:t>Cultivate ongoing partnerships by:</a:t>
            </a:r>
          </a:p>
          <a:p>
            <a:pPr lvl="1">
              <a:buClrTx/>
            </a:pPr>
            <a:r>
              <a:rPr lang="en-US" sz="2000" dirty="0" smtClean="0">
                <a:solidFill>
                  <a:schemeClr val="tx1"/>
                </a:solidFill>
              </a:rPr>
              <a:t>Listening to partners’ needs</a:t>
            </a:r>
          </a:p>
          <a:p>
            <a:pPr lvl="1">
              <a:buClrTx/>
            </a:pPr>
            <a:r>
              <a:rPr lang="en-US" sz="2000" dirty="0" smtClean="0">
                <a:solidFill>
                  <a:schemeClr val="tx1"/>
                </a:solidFill>
              </a:rPr>
              <a:t>Providing examples of virtual/remote AI work, if needed</a:t>
            </a:r>
          </a:p>
          <a:p>
            <a:pPr lvl="1">
              <a:buClrTx/>
            </a:pPr>
            <a:r>
              <a:rPr lang="en-US" sz="2000" dirty="0" smtClean="0">
                <a:solidFill>
                  <a:schemeClr val="tx1"/>
                </a:solidFill>
              </a:rPr>
              <a:t>Collaborating on internship description</a:t>
            </a:r>
          </a:p>
          <a:p>
            <a:pPr lvl="1">
              <a:buClrTx/>
            </a:pPr>
            <a:r>
              <a:rPr lang="en-US" sz="2000" dirty="0" smtClean="0">
                <a:solidFill>
                  <a:schemeClr val="tx1"/>
                </a:solidFill>
              </a:rPr>
              <a:t>Preparing students for virtual/remote work</a:t>
            </a:r>
          </a:p>
          <a:p>
            <a:pPr lvl="1">
              <a:buClr>
                <a:schemeClr val="bg1"/>
              </a:buClr>
            </a:pPr>
            <a:endParaRPr lang="en-US" dirty="0" smtClean="0">
              <a:solidFill>
                <a:srgbClr val="FFFFFF"/>
              </a:solidFill>
            </a:endParaRPr>
          </a:p>
          <a:p>
            <a:pPr lvl="1">
              <a:buClr>
                <a:schemeClr val="bg1"/>
              </a:buClr>
            </a:pPr>
            <a:endParaRPr lang="en-US" dirty="0" smtClean="0">
              <a:solidFill>
                <a:srgbClr val="FFFFFF"/>
              </a:solidFill>
            </a:endParaRPr>
          </a:p>
          <a:p>
            <a:pPr lvl="1">
              <a:buClr>
                <a:schemeClr val="bg1"/>
              </a:buClr>
            </a:pPr>
            <a:endParaRPr lang="en-US" dirty="0" smtClean="0">
              <a:solidFill>
                <a:srgbClr val="FFFFFF"/>
              </a:solidFill>
            </a:endParaRPr>
          </a:p>
          <a:p>
            <a:pPr>
              <a:buClr>
                <a:schemeClr val="bg1"/>
              </a:buClr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6C86BA7B-25B0-4AF9-92B6-94F049523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263" y="633763"/>
            <a:ext cx="9720072" cy="1124124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General tips for working with </a:t>
            </a:r>
            <a:br>
              <a:rPr lang="en-US" sz="3000" dirty="0" smtClean="0"/>
            </a:br>
            <a:r>
              <a:rPr lang="en-US" sz="3000" dirty="0" smtClean="0"/>
              <a:t>community partners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670" y="2041928"/>
            <a:ext cx="4727665" cy="411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EB9EF-34ED-4562-99E4-2742F61CA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94" y="2337564"/>
            <a:ext cx="6019112" cy="412698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 an online survey, </a:t>
            </a:r>
            <a:r>
              <a:rPr lang="en-US" sz="2400" dirty="0" smtClean="0">
                <a:solidFill>
                  <a:schemeClr val="tx1"/>
                </a:solidFill>
              </a:rPr>
              <a:t>48 </a:t>
            </a:r>
            <a:r>
              <a:rPr lang="en-US" sz="2400" dirty="0">
                <a:solidFill>
                  <a:schemeClr val="tx1"/>
                </a:solidFill>
              </a:rPr>
              <a:t>of </a:t>
            </a:r>
            <a:r>
              <a:rPr lang="en-US" sz="2400" dirty="0" smtClean="0">
                <a:solidFill>
                  <a:schemeClr val="tx1"/>
                </a:solidFill>
              </a:rPr>
              <a:t>59 </a:t>
            </a:r>
            <a:r>
              <a:rPr lang="en-US" sz="2400" dirty="0">
                <a:solidFill>
                  <a:schemeClr val="tx1"/>
                </a:solidFill>
              </a:rPr>
              <a:t>partners (as of </a:t>
            </a:r>
            <a:r>
              <a:rPr lang="en-US" sz="2400" dirty="0" smtClean="0">
                <a:solidFill>
                  <a:schemeClr val="tx1"/>
                </a:solidFill>
              </a:rPr>
              <a:t>5/14/2020) </a:t>
            </a:r>
            <a:r>
              <a:rPr lang="en-US" sz="2400" dirty="0">
                <a:solidFill>
                  <a:schemeClr val="tx1"/>
                </a:solidFill>
              </a:rPr>
              <a:t>said they could envision a virtual role for </a:t>
            </a:r>
            <a:r>
              <a:rPr lang="en-US" sz="2400" dirty="0" smtClean="0">
                <a:solidFill>
                  <a:schemeClr val="tx1"/>
                </a:solidFill>
              </a:rPr>
              <a:t>students</a:t>
            </a:r>
          </a:p>
          <a:p>
            <a:pPr lvl="1"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Wide </a:t>
            </a:r>
            <a:r>
              <a:rPr lang="en-US" sz="2200" dirty="0">
                <a:solidFill>
                  <a:schemeClr val="tx1"/>
                </a:solidFill>
              </a:rPr>
              <a:t>variety of </a:t>
            </a:r>
            <a:r>
              <a:rPr lang="en-US" sz="2200" dirty="0" smtClean="0">
                <a:solidFill>
                  <a:schemeClr val="tx1"/>
                </a:solidFill>
              </a:rPr>
              <a:t>agencies</a:t>
            </a:r>
          </a:p>
          <a:p>
            <a:pPr lvl="1"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Wide </a:t>
            </a:r>
            <a:r>
              <a:rPr lang="en-US" sz="2200" dirty="0">
                <a:solidFill>
                  <a:schemeClr val="tx1"/>
                </a:solidFill>
              </a:rPr>
              <a:t>variety of majors/courses desired by </a:t>
            </a:r>
            <a:r>
              <a:rPr lang="en-US" sz="2200" dirty="0" smtClean="0">
                <a:solidFill>
                  <a:schemeClr val="tx1"/>
                </a:solidFill>
              </a:rPr>
              <a:t>partners</a:t>
            </a:r>
          </a:p>
          <a:p>
            <a:pPr marL="571500" lvl="1" indent="-342900"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We’ll </a:t>
            </a:r>
            <a:r>
              <a:rPr lang="en-US" sz="2400" dirty="0">
                <a:solidFill>
                  <a:schemeClr val="tx1"/>
                </a:solidFill>
              </a:rPr>
              <a:t>place a Google Doc on CEC website to make full responses available</a:t>
            </a:r>
          </a:p>
          <a:p>
            <a:pPr marL="228600" lvl="1" indent="0">
              <a:lnSpc>
                <a:spcPct val="90000"/>
              </a:lnSpc>
              <a:buNone/>
            </a:pPr>
            <a:endParaRPr lang="en-US" sz="1500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00" y="2633196"/>
            <a:ext cx="4170315" cy="2779124"/>
          </a:xfrm>
          <a:prstGeom prst="rect">
            <a:avLst/>
          </a:prstGeom>
        </p:spPr>
      </p:pic>
      <p:sp>
        <p:nvSpPr>
          <p:cNvPr id="10" name="Title 6">
            <a:extLst>
              <a:ext uri="{FF2B5EF4-FFF2-40B4-BE49-F238E27FC236}">
                <a16:creationId xmlns:a16="http://schemas.microsoft.com/office/drawing/2014/main" id="{6C86BA7B-25B0-4AF9-92B6-94F049523D62}"/>
              </a:ext>
            </a:extLst>
          </p:cNvPr>
          <p:cNvSpPr txBox="1">
            <a:spLocks/>
          </p:cNvSpPr>
          <p:nvPr/>
        </p:nvSpPr>
        <p:spPr>
          <a:xfrm>
            <a:off x="1367627" y="356672"/>
            <a:ext cx="9720072" cy="11241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000" dirty="0" smtClean="0"/>
              <a:t>Community partner feedback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36773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C86BA7B-25B0-4AF9-92B6-94F049523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014" y="317504"/>
            <a:ext cx="9720072" cy="1124124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Examples of </a:t>
            </a:r>
            <a:r>
              <a:rPr lang="en-US" sz="3000" dirty="0" smtClean="0"/>
              <a:t>Remote direct </a:t>
            </a:r>
            <a:r>
              <a:rPr lang="en-US" sz="3000" dirty="0"/>
              <a:t>Services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1649E-2014-4E8C-A90F-79A22252D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5027" y="1660597"/>
            <a:ext cx="5313523" cy="7500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From our Community Partner Survey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C77F92-7CE3-4C0A-995A-3ECE13C3B7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5280" y="2627818"/>
            <a:ext cx="5514375" cy="4278960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</a:pPr>
            <a:r>
              <a:rPr lang="en-US" sz="2200" dirty="0" smtClean="0"/>
              <a:t>Distance learning or services through Zoom</a:t>
            </a:r>
          </a:p>
          <a:p>
            <a:pPr lvl="1">
              <a:lnSpc>
                <a:spcPct val="110000"/>
              </a:lnSpc>
            </a:pPr>
            <a:r>
              <a:rPr lang="en-US" sz="2200" dirty="0" smtClean="0"/>
              <a:t>Customer service</a:t>
            </a:r>
          </a:p>
          <a:p>
            <a:pPr lvl="1">
              <a:lnSpc>
                <a:spcPct val="110000"/>
              </a:lnSpc>
            </a:pPr>
            <a:r>
              <a:rPr lang="en-US" sz="2200" dirty="0" smtClean="0"/>
              <a:t>Check-ins with seniors or other individuals</a:t>
            </a:r>
          </a:p>
          <a:p>
            <a:pPr lvl="1">
              <a:lnSpc>
                <a:spcPct val="110000"/>
              </a:lnSpc>
            </a:pPr>
            <a:r>
              <a:rPr lang="en-US" sz="2200" dirty="0" smtClean="0"/>
              <a:t>Shadowing phone appointments</a:t>
            </a:r>
          </a:p>
          <a:p>
            <a:pPr lvl="1">
              <a:lnSpc>
                <a:spcPct val="110000"/>
              </a:lnSpc>
            </a:pPr>
            <a:r>
              <a:rPr lang="en-US" sz="2200" dirty="0" smtClean="0"/>
              <a:t>Scheduling or administration through email, phone, or video</a:t>
            </a:r>
          </a:p>
          <a:p>
            <a:pPr lvl="1">
              <a:lnSpc>
                <a:spcPct val="110000"/>
              </a:lnSpc>
            </a:pPr>
            <a:endParaRPr lang="en-US" sz="2400" dirty="0" smtClean="0"/>
          </a:p>
          <a:p>
            <a:pPr lvl="1">
              <a:lnSpc>
                <a:spcPct val="110000"/>
              </a:lnSpc>
            </a:pPr>
            <a:endParaRPr lang="en-US" sz="2400" dirty="0" smtClean="0"/>
          </a:p>
          <a:p>
            <a:pPr marL="228600" lvl="1" indent="0">
              <a:lnSpc>
                <a:spcPct val="110000"/>
              </a:lnSpc>
              <a:buNone/>
            </a:pPr>
            <a:endParaRPr lang="en-US" sz="2400" dirty="0" smtClean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98D8AB3-64A8-43A1-88ED-FFCBE1C799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58309" y="1587700"/>
            <a:ext cx="4653621" cy="82296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Additional CEC ideas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7216D9E-DB0B-4B18-B215-188B07275C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8550" y="2629629"/>
            <a:ext cx="5491624" cy="3784437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</a:pPr>
            <a:r>
              <a:rPr lang="en-US" sz="2200" dirty="0"/>
              <a:t>Remote staffing for hot lines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Create recordings of stories or enrichment lessons</a:t>
            </a:r>
          </a:p>
          <a:p>
            <a:pPr lvl="1">
              <a:lnSpc>
                <a:spcPct val="110000"/>
              </a:lnSpc>
            </a:pPr>
            <a:r>
              <a:rPr lang="en-US" sz="2200" dirty="0" smtClean="0"/>
              <a:t>Outreach on behalf of organization (e.g., fundraising)</a:t>
            </a:r>
            <a:endParaRPr lang="en-US" sz="2200" dirty="0"/>
          </a:p>
          <a:p>
            <a:pPr lvl="1">
              <a:lnSpc>
                <a:spcPct val="110000"/>
              </a:lnSpc>
            </a:pPr>
            <a:r>
              <a:rPr lang="en-US" sz="2200" i="1" dirty="0" smtClean="0"/>
              <a:t>Note</a:t>
            </a:r>
            <a:r>
              <a:rPr lang="en-US" sz="2200" i="1" dirty="0"/>
              <a:t>:</a:t>
            </a:r>
            <a:r>
              <a:rPr lang="en-US" sz="2200" dirty="0"/>
              <a:t> </a:t>
            </a:r>
            <a:r>
              <a:rPr lang="en-US" sz="2200" i="1" dirty="0" smtClean="0"/>
              <a:t>importance </a:t>
            </a:r>
            <a:r>
              <a:rPr lang="en-US" sz="2200" i="1" dirty="0"/>
              <a:t>of bilingual or multi-lingual students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3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C86BA7B-25B0-4AF9-92B6-94F049523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706" y="352338"/>
            <a:ext cx="9720072" cy="1124124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Examples of Remote Capacity Building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C77F92-7CE3-4C0A-995A-3ECE13C3B7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5120" y="2697610"/>
            <a:ext cx="5737477" cy="3784437"/>
          </a:xfrm>
        </p:spPr>
        <p:txBody>
          <a:bodyPr>
            <a:normAutofit/>
          </a:bodyPr>
          <a:lstStyle/>
          <a:p>
            <a:pPr lvl="1"/>
            <a:r>
              <a:rPr lang="en-US" sz="2200" dirty="0" smtClean="0"/>
              <a:t>Developing content for social media, website, and other marketing efforts</a:t>
            </a:r>
          </a:p>
          <a:p>
            <a:pPr lvl="1"/>
            <a:r>
              <a:rPr lang="en-US" sz="2200" dirty="0" smtClean="0"/>
              <a:t>Conducting and analyzing research</a:t>
            </a:r>
          </a:p>
          <a:p>
            <a:pPr lvl="1"/>
            <a:r>
              <a:rPr lang="en-US" sz="2200" dirty="0" smtClean="0"/>
              <a:t>Grant writing</a:t>
            </a:r>
          </a:p>
          <a:p>
            <a:pPr lvl="1"/>
            <a:r>
              <a:rPr lang="en-US" sz="2200" dirty="0" smtClean="0"/>
              <a:t>Curriculum development</a:t>
            </a:r>
          </a:p>
          <a:p>
            <a:pPr lvl="1"/>
            <a:endParaRPr lang="en-US" sz="24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7216D9E-DB0B-4B18-B215-188B07275C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0402" y="2697608"/>
            <a:ext cx="5176984" cy="3784437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2400" dirty="0"/>
              <a:t>Brainstorming strategies for indirect volunteer </a:t>
            </a:r>
            <a:r>
              <a:rPr lang="en-US" sz="2400" dirty="0" smtClean="0"/>
              <a:t>support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Conduct literature review using CSUS </a:t>
            </a:r>
            <a:r>
              <a:rPr lang="en-US" sz="2400" dirty="0"/>
              <a:t>L</a:t>
            </a:r>
            <a:r>
              <a:rPr lang="en-US" sz="2400" dirty="0" smtClean="0"/>
              <a:t>ibrary </a:t>
            </a:r>
          </a:p>
          <a:p>
            <a:pPr lvl="1"/>
            <a:r>
              <a:rPr lang="en-US" sz="2400" dirty="0" smtClean="0"/>
              <a:t>Create program materials or other methods for information-sharing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Develop </a:t>
            </a:r>
            <a:r>
              <a:rPr lang="en-US" sz="2400" dirty="0"/>
              <a:t>recorded “how to” videos around how to access remote </a:t>
            </a:r>
            <a:r>
              <a:rPr lang="en-US" sz="2400" dirty="0" smtClean="0"/>
              <a:t>services</a:t>
            </a:r>
          </a:p>
          <a:p>
            <a:pPr lvl="1">
              <a:lnSpc>
                <a:spcPct val="100000"/>
              </a:lnSpc>
            </a:pPr>
            <a:endParaRPr lang="en-US" sz="2400" dirty="0" smtClean="0"/>
          </a:p>
          <a:p>
            <a:pPr lvl="1">
              <a:lnSpc>
                <a:spcPct val="100000"/>
              </a:lnSpc>
            </a:pPr>
            <a:endParaRPr lang="en-US" sz="2400" dirty="0"/>
          </a:p>
          <a:p>
            <a:pPr lvl="1">
              <a:lnSpc>
                <a:spcPct val="110000"/>
              </a:lnSpc>
            </a:pPr>
            <a:endParaRPr lang="en-US" dirty="0"/>
          </a:p>
          <a:p>
            <a:pPr lvl="1">
              <a:lnSpc>
                <a:spcPct val="110000"/>
              </a:lnSpc>
            </a:pPr>
            <a:endParaRPr lang="en-US" dirty="0"/>
          </a:p>
          <a:p>
            <a:pPr lvl="1">
              <a:lnSpc>
                <a:spcPct val="110000"/>
              </a:lnSpc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521649E-2014-4E8C-A90F-79A22252D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5027" y="1660597"/>
            <a:ext cx="5313523" cy="7500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From our Community Partner Survey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98D8AB3-64A8-43A1-88ED-FFCBE1C799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58309" y="1587700"/>
            <a:ext cx="4653621" cy="82296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Additional CEC ideas</a:t>
            </a:r>
          </a:p>
        </p:txBody>
      </p:sp>
    </p:spTree>
    <p:extLst>
      <p:ext uri="{BB962C8B-B14F-4D97-AF65-F5344CB8AC3E}">
        <p14:creationId xmlns:p14="http://schemas.microsoft.com/office/powerpoint/2010/main" val="5229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952" y="2468883"/>
            <a:ext cx="4747042" cy="3163459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B035DD4-2DB4-4029-BE17-77FA2F8B722D}"/>
              </a:ext>
            </a:extLst>
          </p:cNvPr>
          <p:cNvSpPr txBox="1">
            <a:spLocks/>
          </p:cNvSpPr>
          <p:nvPr/>
        </p:nvSpPr>
        <p:spPr>
          <a:xfrm>
            <a:off x="804672" y="2468883"/>
            <a:ext cx="4475892" cy="3432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1. What </a:t>
            </a:r>
            <a:r>
              <a:rPr lang="en-US" sz="2400" b="1" u="sng" dirty="0" smtClean="0">
                <a:solidFill>
                  <a:schemeClr val="tx1"/>
                </a:solidFill>
              </a:rPr>
              <a:t>steps</a:t>
            </a:r>
            <a:r>
              <a:rPr lang="en-US" sz="2400" b="1" dirty="0" smtClean="0">
                <a:solidFill>
                  <a:schemeClr val="tx1"/>
                </a:solidFill>
              </a:rPr>
              <a:t> are needed to prepare for virtual Academic Internships?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 marL="0" indent="0">
              <a:buFont typeface="Wingdings 2" panose="05020102010507070707" pitchFamily="18" charset="2"/>
              <a:buNone/>
            </a:pPr>
            <a:r>
              <a:rPr lang="en-US" sz="2400" b="1" dirty="0" smtClean="0">
                <a:solidFill>
                  <a:schemeClr val="bg2"/>
                </a:solidFill>
              </a:rPr>
              <a:t>2. How can the CEC </a:t>
            </a:r>
            <a:r>
              <a:rPr lang="en-US" sz="2400" b="1" u="sng" dirty="0" smtClean="0">
                <a:solidFill>
                  <a:schemeClr val="bg2"/>
                </a:solidFill>
              </a:rPr>
              <a:t>help</a:t>
            </a:r>
            <a:r>
              <a:rPr lang="en-US" sz="2400" b="1" dirty="0" smtClean="0">
                <a:solidFill>
                  <a:schemeClr val="bg2"/>
                </a:solidFill>
              </a:rPr>
              <a:t>?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588120" y="452774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000" dirty="0" smtClean="0"/>
              <a:t>discussion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8317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35DD4-2DB4-4029-BE17-77FA2F8B7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68883"/>
            <a:ext cx="4475892" cy="343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1. What </a:t>
            </a:r>
            <a:r>
              <a:rPr lang="en-US" sz="2400" b="1" u="sng" dirty="0" smtClean="0">
                <a:solidFill>
                  <a:schemeClr val="tx1"/>
                </a:solidFill>
              </a:rPr>
              <a:t>steps</a:t>
            </a:r>
            <a:r>
              <a:rPr lang="en-US" sz="2400" b="1" dirty="0" smtClean="0">
                <a:solidFill>
                  <a:schemeClr val="tx1"/>
                </a:solidFill>
              </a:rPr>
              <a:t> are needed to prepare for </a:t>
            </a:r>
            <a:r>
              <a:rPr lang="en-US" sz="2400" b="1" dirty="0">
                <a:solidFill>
                  <a:schemeClr val="tx1"/>
                </a:solidFill>
              </a:rPr>
              <a:t>virtual </a:t>
            </a:r>
            <a:r>
              <a:rPr lang="en-US" sz="2400" b="1" dirty="0" smtClean="0">
                <a:solidFill>
                  <a:schemeClr val="tx1"/>
                </a:solidFill>
              </a:rPr>
              <a:t>Academic Internships?</a:t>
            </a: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2. How can the CEC </a:t>
            </a:r>
            <a:r>
              <a:rPr lang="en-US" sz="2400" b="1" u="sng" dirty="0" smtClean="0">
                <a:solidFill>
                  <a:schemeClr val="tx1"/>
                </a:solidFill>
              </a:rPr>
              <a:t>help</a:t>
            </a:r>
            <a:r>
              <a:rPr lang="en-US" sz="2400" b="1" dirty="0" smtClean="0">
                <a:solidFill>
                  <a:schemeClr val="tx1"/>
                </a:solidFill>
              </a:rPr>
              <a:t>?</a:t>
            </a:r>
            <a:endParaRPr lang="en-US" sz="2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952" y="2468883"/>
            <a:ext cx="4747042" cy="316345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8120" y="452774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/>
              <a:t>discussion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6735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570</TotalTime>
  <Words>858</Words>
  <Application>Microsoft Office PowerPoint</Application>
  <PresentationFormat>Widescreen</PresentationFormat>
  <Paragraphs>115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Gill Sans MT</vt:lpstr>
      <vt:lpstr>Wingdings 2</vt:lpstr>
      <vt:lpstr>Dividend</vt:lpstr>
      <vt:lpstr>Academic internships in a virtual world</vt:lpstr>
      <vt:lpstr>Welcome!</vt:lpstr>
      <vt:lpstr>Larger considerations for remote  academic internships</vt:lpstr>
      <vt:lpstr>General tips for working with  community partners</vt:lpstr>
      <vt:lpstr>PowerPoint Presentation</vt:lpstr>
      <vt:lpstr>Examples of Remote direct Services</vt:lpstr>
      <vt:lpstr>Examples of Remote Capacity Building</vt:lpstr>
      <vt:lpstr>PowerPoint Presentation</vt:lpstr>
      <vt:lpstr>discussion</vt:lpstr>
      <vt:lpstr>ADDITIONAL CONSIDERATIONS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Learning in a Virtual World</dc:title>
  <dc:creator>Kivel, Dana</dc:creator>
  <cp:lastModifiedBy>Knifsend, Casey</cp:lastModifiedBy>
  <cp:revision>42</cp:revision>
  <cp:lastPrinted>2020-05-14T16:30:20Z</cp:lastPrinted>
  <dcterms:created xsi:type="dcterms:W3CDTF">2020-04-28T21:45:24Z</dcterms:created>
  <dcterms:modified xsi:type="dcterms:W3CDTF">2020-05-14T22:13:33Z</dcterms:modified>
</cp:coreProperties>
</file>