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343" r:id="rId3"/>
    <p:sldId id="345" r:id="rId4"/>
    <p:sldId id="347" r:id="rId5"/>
    <p:sldId id="348" r:id="rId6"/>
    <p:sldId id="357" r:id="rId7"/>
    <p:sldId id="385" r:id="rId8"/>
    <p:sldId id="380" r:id="rId9"/>
    <p:sldId id="350" r:id="rId10"/>
    <p:sldId id="351" r:id="rId11"/>
    <p:sldId id="429" r:id="rId12"/>
    <p:sldId id="359" r:id="rId13"/>
    <p:sldId id="360" r:id="rId14"/>
    <p:sldId id="381" r:id="rId15"/>
    <p:sldId id="379" r:id="rId16"/>
    <p:sldId id="436" r:id="rId17"/>
    <p:sldId id="456" r:id="rId18"/>
    <p:sldId id="361" r:id="rId19"/>
    <p:sldId id="437" r:id="rId20"/>
    <p:sldId id="435" r:id="rId21"/>
    <p:sldId id="432" r:id="rId22"/>
    <p:sldId id="425" r:id="rId23"/>
    <p:sldId id="433" r:id="rId24"/>
    <p:sldId id="434" r:id="rId25"/>
    <p:sldId id="382" r:id="rId26"/>
    <p:sldId id="427" r:id="rId27"/>
    <p:sldId id="414" r:id="rId28"/>
    <p:sldId id="428" r:id="rId29"/>
    <p:sldId id="43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A8CC9-1297-4527-8D66-C2C36A7181BA}" v="4" dt="2025-10-15T16:37:26.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9" autoAdjust="0"/>
    <p:restoredTop sz="85755" autoAdjust="0"/>
  </p:normalViewPr>
  <p:slideViewPr>
    <p:cSldViewPr snapToGrid="0">
      <p:cViewPr varScale="1">
        <p:scale>
          <a:sx n="63" d="100"/>
          <a:sy n="63" d="100"/>
        </p:scale>
        <p:origin x="6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e-Smith, Chong" userId="c224904e-8d9e-437f-b911-79f04d8baf9d" providerId="ADAL" clId="{0757B111-BC30-4231-98CD-99013390278D}"/>
    <pc:docChg chg="custSel delSld modSld">
      <pc:chgData name="Choe-Smith, Chong" userId="c224904e-8d9e-437f-b911-79f04d8baf9d" providerId="ADAL" clId="{0757B111-BC30-4231-98CD-99013390278D}" dt="2025-10-15T16:37:56.404" v="64" actId="47"/>
      <pc:docMkLst>
        <pc:docMk/>
      </pc:docMkLst>
      <pc:sldChg chg="modSp mod">
        <pc:chgData name="Choe-Smith, Chong" userId="c224904e-8d9e-437f-b911-79f04d8baf9d" providerId="ADAL" clId="{0757B111-BC30-4231-98CD-99013390278D}" dt="2025-10-15T16:34:07.048" v="3" actId="20577"/>
        <pc:sldMkLst>
          <pc:docMk/>
          <pc:sldMk cId="1143624298" sldId="350"/>
        </pc:sldMkLst>
        <pc:spChg chg="mod">
          <ac:chgData name="Choe-Smith, Chong" userId="c224904e-8d9e-437f-b911-79f04d8baf9d" providerId="ADAL" clId="{0757B111-BC30-4231-98CD-99013390278D}" dt="2025-10-15T16:34:07.048" v="3" actId="20577"/>
          <ac:spMkLst>
            <pc:docMk/>
            <pc:sldMk cId="1143624298" sldId="350"/>
            <ac:spMk id="3" creationId="{00000000-0000-0000-0000-000000000000}"/>
          </ac:spMkLst>
        </pc:spChg>
      </pc:sldChg>
      <pc:sldChg chg="modSp mod">
        <pc:chgData name="Choe-Smith, Chong" userId="c224904e-8d9e-437f-b911-79f04d8baf9d" providerId="ADAL" clId="{0757B111-BC30-4231-98CD-99013390278D}" dt="2025-10-15T16:34:17.332" v="6" actId="20577"/>
        <pc:sldMkLst>
          <pc:docMk/>
          <pc:sldMk cId="397034328" sldId="351"/>
        </pc:sldMkLst>
        <pc:spChg chg="mod">
          <ac:chgData name="Choe-Smith, Chong" userId="c224904e-8d9e-437f-b911-79f04d8baf9d" providerId="ADAL" clId="{0757B111-BC30-4231-98CD-99013390278D}" dt="2025-10-15T16:34:17.332" v="6" actId="20577"/>
          <ac:spMkLst>
            <pc:docMk/>
            <pc:sldMk cId="397034328" sldId="351"/>
            <ac:spMk id="3" creationId="{00000000-0000-0000-0000-000000000000}"/>
          </ac:spMkLst>
        </pc:spChg>
      </pc:sldChg>
      <pc:sldChg chg="modSp mod">
        <pc:chgData name="Choe-Smith, Chong" userId="c224904e-8d9e-437f-b911-79f04d8baf9d" providerId="ADAL" clId="{0757B111-BC30-4231-98CD-99013390278D}" dt="2025-10-15T16:34:42.730" v="43" actId="20577"/>
        <pc:sldMkLst>
          <pc:docMk/>
          <pc:sldMk cId="682087287" sldId="360"/>
        </pc:sldMkLst>
        <pc:spChg chg="mod">
          <ac:chgData name="Choe-Smith, Chong" userId="c224904e-8d9e-437f-b911-79f04d8baf9d" providerId="ADAL" clId="{0757B111-BC30-4231-98CD-99013390278D}" dt="2025-10-15T16:34:42.730" v="43" actId="20577"/>
          <ac:spMkLst>
            <pc:docMk/>
            <pc:sldMk cId="682087287" sldId="360"/>
            <ac:spMk id="3" creationId="{00000000-0000-0000-0000-000000000000}"/>
          </ac:spMkLst>
        </pc:spChg>
      </pc:sldChg>
      <pc:sldChg chg="modSp mod">
        <pc:chgData name="Choe-Smith, Chong" userId="c224904e-8d9e-437f-b911-79f04d8baf9d" providerId="ADAL" clId="{0757B111-BC30-4231-98CD-99013390278D}" dt="2025-10-15T16:36:09.652" v="52" actId="20577"/>
        <pc:sldMkLst>
          <pc:docMk/>
          <pc:sldMk cId="3983162962" sldId="361"/>
        </pc:sldMkLst>
        <pc:spChg chg="mod">
          <ac:chgData name="Choe-Smith, Chong" userId="c224904e-8d9e-437f-b911-79f04d8baf9d" providerId="ADAL" clId="{0757B111-BC30-4231-98CD-99013390278D}" dt="2025-10-15T16:36:09.652" v="52" actId="20577"/>
          <ac:spMkLst>
            <pc:docMk/>
            <pc:sldMk cId="3983162962" sldId="361"/>
            <ac:spMk id="3" creationId="{00000000-0000-0000-0000-000000000000}"/>
          </ac:spMkLst>
        </pc:spChg>
      </pc:sldChg>
      <pc:sldChg chg="del">
        <pc:chgData name="Choe-Smith, Chong" userId="c224904e-8d9e-437f-b911-79f04d8baf9d" providerId="ADAL" clId="{0757B111-BC30-4231-98CD-99013390278D}" dt="2025-10-15T16:33:30.061" v="0" actId="47"/>
        <pc:sldMkLst>
          <pc:docMk/>
          <pc:sldMk cId="861641737" sldId="423"/>
        </pc:sldMkLst>
      </pc:sldChg>
      <pc:sldChg chg="modSp modAnim">
        <pc:chgData name="Choe-Smith, Chong" userId="c224904e-8d9e-437f-b911-79f04d8baf9d" providerId="ADAL" clId="{0757B111-BC30-4231-98CD-99013390278D}" dt="2025-10-15T16:37:10.701" v="58" actId="20577"/>
        <pc:sldMkLst>
          <pc:docMk/>
          <pc:sldMk cId="3475932302" sldId="425"/>
        </pc:sldMkLst>
        <pc:spChg chg="mod">
          <ac:chgData name="Choe-Smith, Chong" userId="c224904e-8d9e-437f-b911-79f04d8baf9d" providerId="ADAL" clId="{0757B111-BC30-4231-98CD-99013390278D}" dt="2025-10-15T16:37:10.701" v="58" actId="20577"/>
          <ac:spMkLst>
            <pc:docMk/>
            <pc:sldMk cId="3475932302" sldId="425"/>
            <ac:spMk id="3" creationId="{00000000-0000-0000-0000-000000000000}"/>
          </ac:spMkLst>
        </pc:spChg>
      </pc:sldChg>
      <pc:sldChg chg="modSp del mod">
        <pc:chgData name="Choe-Smith, Chong" userId="c224904e-8d9e-437f-b911-79f04d8baf9d" providerId="ADAL" clId="{0757B111-BC30-4231-98CD-99013390278D}" dt="2025-10-15T16:37:56.404" v="64" actId="47"/>
        <pc:sldMkLst>
          <pc:docMk/>
          <pc:sldMk cId="3967831070" sldId="426"/>
        </pc:sldMkLst>
        <pc:spChg chg="mod">
          <ac:chgData name="Choe-Smith, Chong" userId="c224904e-8d9e-437f-b911-79f04d8baf9d" providerId="ADAL" clId="{0757B111-BC30-4231-98CD-99013390278D}" dt="2025-10-15T16:37:49.674" v="63" actId="20577"/>
          <ac:spMkLst>
            <pc:docMk/>
            <pc:sldMk cId="3967831070" sldId="426"/>
            <ac:spMk id="3" creationId="{00000000-0000-0000-0000-000000000000}"/>
          </ac:spMkLst>
        </pc:spChg>
      </pc:sldChg>
      <pc:sldChg chg="modSp modAnim">
        <pc:chgData name="Choe-Smith, Chong" userId="c224904e-8d9e-437f-b911-79f04d8baf9d" providerId="ADAL" clId="{0757B111-BC30-4231-98CD-99013390278D}" dt="2025-10-15T16:37:26.890" v="60" actId="20577"/>
        <pc:sldMkLst>
          <pc:docMk/>
          <pc:sldMk cId="4159920722" sldId="433"/>
        </pc:sldMkLst>
        <pc:spChg chg="mod">
          <ac:chgData name="Choe-Smith, Chong" userId="c224904e-8d9e-437f-b911-79f04d8baf9d" providerId="ADAL" clId="{0757B111-BC30-4231-98CD-99013390278D}" dt="2025-10-15T16:37:26.890" v="60" actId="20577"/>
          <ac:spMkLst>
            <pc:docMk/>
            <pc:sldMk cId="4159920722" sldId="433"/>
            <ac:spMk id="3" creationId="{00000000-0000-0000-0000-000000000000}"/>
          </ac:spMkLst>
        </pc:spChg>
      </pc:sldChg>
      <pc:sldChg chg="modSp mod">
        <pc:chgData name="Choe-Smith, Chong" userId="c224904e-8d9e-437f-b911-79f04d8baf9d" providerId="ADAL" clId="{0757B111-BC30-4231-98CD-99013390278D}" dt="2025-10-15T16:36:51.992" v="56" actId="20577"/>
        <pc:sldMkLst>
          <pc:docMk/>
          <pc:sldMk cId="2890422306" sldId="435"/>
        </pc:sldMkLst>
        <pc:spChg chg="mod">
          <ac:chgData name="Choe-Smith, Chong" userId="c224904e-8d9e-437f-b911-79f04d8baf9d" providerId="ADAL" clId="{0757B111-BC30-4231-98CD-99013390278D}" dt="2025-10-15T16:36:51.992" v="56" actId="20577"/>
          <ac:spMkLst>
            <pc:docMk/>
            <pc:sldMk cId="2890422306" sldId="435"/>
            <ac:spMk id="3" creationId="{00000000-0000-0000-0000-000000000000}"/>
          </ac:spMkLst>
        </pc:spChg>
      </pc:sldChg>
      <pc:sldChg chg="modSp mod">
        <pc:chgData name="Choe-Smith, Chong" userId="c224904e-8d9e-437f-b911-79f04d8baf9d" providerId="ADAL" clId="{0757B111-BC30-4231-98CD-99013390278D}" dt="2025-10-15T16:35:54.107" v="46" actId="20577"/>
        <pc:sldMkLst>
          <pc:docMk/>
          <pc:sldMk cId="3058242607" sldId="436"/>
        </pc:sldMkLst>
        <pc:spChg chg="mod">
          <ac:chgData name="Choe-Smith, Chong" userId="c224904e-8d9e-437f-b911-79f04d8baf9d" providerId="ADAL" clId="{0757B111-BC30-4231-98CD-99013390278D}" dt="2025-10-15T16:35:54.107" v="46" actId="20577"/>
          <ac:spMkLst>
            <pc:docMk/>
            <pc:sldMk cId="3058242607" sldId="436"/>
            <ac:spMk id="3" creationId="{00000000-0000-0000-0000-000000000000}"/>
          </ac:spMkLst>
        </pc:spChg>
      </pc:sldChg>
      <pc:sldChg chg="modSp mod">
        <pc:chgData name="Choe-Smith, Chong" userId="c224904e-8d9e-437f-b911-79f04d8baf9d" providerId="ADAL" clId="{0757B111-BC30-4231-98CD-99013390278D}" dt="2025-10-15T16:36:29.312" v="55" actId="20577"/>
        <pc:sldMkLst>
          <pc:docMk/>
          <pc:sldMk cId="2243925840" sldId="437"/>
        </pc:sldMkLst>
        <pc:spChg chg="mod">
          <ac:chgData name="Choe-Smith, Chong" userId="c224904e-8d9e-437f-b911-79f04d8baf9d" providerId="ADAL" clId="{0757B111-BC30-4231-98CD-99013390278D}" dt="2025-10-15T16:36:29.312" v="55" actId="20577"/>
          <ac:spMkLst>
            <pc:docMk/>
            <pc:sldMk cId="2243925840" sldId="437"/>
            <ac:spMk id="3" creationId="{00000000-0000-0000-0000-000000000000}"/>
          </ac:spMkLst>
        </pc:spChg>
      </pc:sldChg>
      <pc:sldChg chg="modSp mod">
        <pc:chgData name="Choe-Smith, Chong" userId="c224904e-8d9e-437f-b911-79f04d8baf9d" providerId="ADAL" clId="{0757B111-BC30-4231-98CD-99013390278D}" dt="2025-10-15T16:36:02.462" v="49" actId="20577"/>
        <pc:sldMkLst>
          <pc:docMk/>
          <pc:sldMk cId="3087329593" sldId="456"/>
        </pc:sldMkLst>
        <pc:spChg chg="mod">
          <ac:chgData name="Choe-Smith, Chong" userId="c224904e-8d9e-437f-b911-79f04d8baf9d" providerId="ADAL" clId="{0757B111-BC30-4231-98CD-99013390278D}" dt="2025-10-15T16:36:02.462" v="49" actId="20577"/>
          <ac:spMkLst>
            <pc:docMk/>
            <pc:sldMk cId="3087329593" sldId="456"/>
            <ac:spMk id="3" creationId="{00000000-0000-0000-0000-000000000000}"/>
          </ac:spMkLst>
        </pc:spChg>
      </pc:sldChg>
      <pc:sldChg chg="del">
        <pc:chgData name="Choe-Smith, Chong" userId="c224904e-8d9e-437f-b911-79f04d8baf9d" providerId="ADAL" clId="{0757B111-BC30-4231-98CD-99013390278D}" dt="2025-10-15T16:33:30.061" v="0" actId="47"/>
        <pc:sldMkLst>
          <pc:docMk/>
          <pc:sldMk cId="3833314404" sldId="467"/>
        </pc:sldMkLst>
      </pc:sldChg>
    </pc:docChg>
  </pc:docChgLst>
  <pc:docChgLst>
    <pc:chgData name="Choe-Smith, Chong" userId="c224904e-8d9e-437f-b911-79f04d8baf9d" providerId="ADAL" clId="{105C4514-5EDA-4339-A108-AAC81B8ED1E3}"/>
    <pc:docChg chg="delSld modSld">
      <pc:chgData name="Choe-Smith, Chong" userId="c224904e-8d9e-437f-b911-79f04d8baf9d" providerId="ADAL" clId="{105C4514-5EDA-4339-A108-AAC81B8ED1E3}" dt="2024-10-10T23:30:08.792" v="11" actId="20577"/>
      <pc:docMkLst>
        <pc:docMk/>
      </pc:docMkLst>
      <pc:sldChg chg="del">
        <pc:chgData name="Choe-Smith, Chong" userId="c224904e-8d9e-437f-b911-79f04d8baf9d" providerId="ADAL" clId="{105C4514-5EDA-4339-A108-AAC81B8ED1E3}" dt="2024-10-10T23:29:03.989" v="0" actId="47"/>
        <pc:sldMkLst>
          <pc:docMk/>
          <pc:sldMk cId="294065364" sldId="260"/>
        </pc:sldMkLst>
      </pc:sldChg>
      <pc:sldChg chg="modNotesTx">
        <pc:chgData name="Choe-Smith, Chong" userId="c224904e-8d9e-437f-b911-79f04d8baf9d" providerId="ADAL" clId="{105C4514-5EDA-4339-A108-AAC81B8ED1E3}" dt="2024-10-10T23:29:17.961" v="2" actId="20577"/>
        <pc:sldMkLst>
          <pc:docMk/>
          <pc:sldMk cId="1143624298" sldId="350"/>
        </pc:sldMkLst>
      </pc:sldChg>
      <pc:sldChg chg="modNotesTx">
        <pc:chgData name="Choe-Smith, Chong" userId="c224904e-8d9e-437f-b911-79f04d8baf9d" providerId="ADAL" clId="{105C4514-5EDA-4339-A108-AAC81B8ED1E3}" dt="2024-10-10T23:29:23.743" v="3" actId="20577"/>
        <pc:sldMkLst>
          <pc:docMk/>
          <pc:sldMk cId="397034328" sldId="351"/>
        </pc:sldMkLst>
      </pc:sldChg>
      <pc:sldChg chg="del">
        <pc:chgData name="Choe-Smith, Chong" userId="c224904e-8d9e-437f-b911-79f04d8baf9d" providerId="ADAL" clId="{105C4514-5EDA-4339-A108-AAC81B8ED1E3}" dt="2024-10-10T23:29:03.989" v="0" actId="47"/>
        <pc:sldMkLst>
          <pc:docMk/>
          <pc:sldMk cId="1516697451" sldId="356"/>
        </pc:sldMkLst>
      </pc:sldChg>
      <pc:sldChg chg="modNotesTx">
        <pc:chgData name="Choe-Smith, Chong" userId="c224904e-8d9e-437f-b911-79f04d8baf9d" providerId="ADAL" clId="{105C4514-5EDA-4339-A108-AAC81B8ED1E3}" dt="2024-10-10T23:29:12.569" v="1" actId="20577"/>
        <pc:sldMkLst>
          <pc:docMk/>
          <pc:sldMk cId="2987565788" sldId="357"/>
        </pc:sldMkLst>
      </pc:sldChg>
      <pc:sldChg chg="modNotesTx">
        <pc:chgData name="Choe-Smith, Chong" userId="c224904e-8d9e-437f-b911-79f04d8baf9d" providerId="ADAL" clId="{105C4514-5EDA-4339-A108-AAC81B8ED1E3}" dt="2024-10-10T23:29:29.610" v="4" actId="20577"/>
        <pc:sldMkLst>
          <pc:docMk/>
          <pc:sldMk cId="330149465" sldId="359"/>
        </pc:sldMkLst>
      </pc:sldChg>
      <pc:sldChg chg="modNotesTx">
        <pc:chgData name="Choe-Smith, Chong" userId="c224904e-8d9e-437f-b911-79f04d8baf9d" providerId="ADAL" clId="{105C4514-5EDA-4339-A108-AAC81B8ED1E3}" dt="2024-10-10T23:29:34.689" v="5" actId="20577"/>
        <pc:sldMkLst>
          <pc:docMk/>
          <pc:sldMk cId="682087287" sldId="360"/>
        </pc:sldMkLst>
      </pc:sldChg>
      <pc:sldChg chg="del">
        <pc:chgData name="Choe-Smith, Chong" userId="c224904e-8d9e-437f-b911-79f04d8baf9d" providerId="ADAL" clId="{105C4514-5EDA-4339-A108-AAC81B8ED1E3}" dt="2024-10-10T23:29:03.989" v="0" actId="47"/>
        <pc:sldMkLst>
          <pc:docMk/>
          <pc:sldMk cId="2413736882" sldId="368"/>
        </pc:sldMkLst>
      </pc:sldChg>
      <pc:sldChg chg="del">
        <pc:chgData name="Choe-Smith, Chong" userId="c224904e-8d9e-437f-b911-79f04d8baf9d" providerId="ADAL" clId="{105C4514-5EDA-4339-A108-AAC81B8ED1E3}" dt="2024-10-10T23:29:03.989" v="0" actId="47"/>
        <pc:sldMkLst>
          <pc:docMk/>
          <pc:sldMk cId="1015973734" sldId="377"/>
        </pc:sldMkLst>
      </pc:sldChg>
      <pc:sldChg chg="del">
        <pc:chgData name="Choe-Smith, Chong" userId="c224904e-8d9e-437f-b911-79f04d8baf9d" providerId="ADAL" clId="{105C4514-5EDA-4339-A108-AAC81B8ED1E3}" dt="2024-10-10T23:29:03.989" v="0" actId="47"/>
        <pc:sldMkLst>
          <pc:docMk/>
          <pc:sldMk cId="962009685" sldId="384"/>
        </pc:sldMkLst>
      </pc:sldChg>
      <pc:sldChg chg="del">
        <pc:chgData name="Choe-Smith, Chong" userId="c224904e-8d9e-437f-b911-79f04d8baf9d" providerId="ADAL" clId="{105C4514-5EDA-4339-A108-AAC81B8ED1E3}" dt="2024-10-10T23:29:03.989" v="0" actId="47"/>
        <pc:sldMkLst>
          <pc:docMk/>
          <pc:sldMk cId="2006069504" sldId="386"/>
        </pc:sldMkLst>
      </pc:sldChg>
      <pc:sldChg chg="del">
        <pc:chgData name="Choe-Smith, Chong" userId="c224904e-8d9e-437f-b911-79f04d8baf9d" providerId="ADAL" clId="{105C4514-5EDA-4339-A108-AAC81B8ED1E3}" dt="2024-10-10T23:29:03.989" v="0" actId="47"/>
        <pc:sldMkLst>
          <pc:docMk/>
          <pc:sldMk cId="124648143" sldId="391"/>
        </pc:sldMkLst>
      </pc:sldChg>
      <pc:sldChg chg="del">
        <pc:chgData name="Choe-Smith, Chong" userId="c224904e-8d9e-437f-b911-79f04d8baf9d" providerId="ADAL" clId="{105C4514-5EDA-4339-A108-AAC81B8ED1E3}" dt="2024-10-10T23:29:03.989" v="0" actId="47"/>
        <pc:sldMkLst>
          <pc:docMk/>
          <pc:sldMk cId="3616216637" sldId="398"/>
        </pc:sldMkLst>
      </pc:sldChg>
      <pc:sldChg chg="del">
        <pc:chgData name="Choe-Smith, Chong" userId="c224904e-8d9e-437f-b911-79f04d8baf9d" providerId="ADAL" clId="{105C4514-5EDA-4339-A108-AAC81B8ED1E3}" dt="2024-10-10T23:29:03.989" v="0" actId="47"/>
        <pc:sldMkLst>
          <pc:docMk/>
          <pc:sldMk cId="1904649380" sldId="401"/>
        </pc:sldMkLst>
      </pc:sldChg>
      <pc:sldChg chg="del">
        <pc:chgData name="Choe-Smith, Chong" userId="c224904e-8d9e-437f-b911-79f04d8baf9d" providerId="ADAL" clId="{105C4514-5EDA-4339-A108-AAC81B8ED1E3}" dt="2024-10-10T23:29:03.989" v="0" actId="47"/>
        <pc:sldMkLst>
          <pc:docMk/>
          <pc:sldMk cId="270964718" sldId="402"/>
        </pc:sldMkLst>
      </pc:sldChg>
      <pc:sldChg chg="del">
        <pc:chgData name="Choe-Smith, Chong" userId="c224904e-8d9e-437f-b911-79f04d8baf9d" providerId="ADAL" clId="{105C4514-5EDA-4339-A108-AAC81B8ED1E3}" dt="2024-10-10T23:29:03.989" v="0" actId="47"/>
        <pc:sldMkLst>
          <pc:docMk/>
          <pc:sldMk cId="1119722390" sldId="403"/>
        </pc:sldMkLst>
      </pc:sldChg>
      <pc:sldChg chg="del">
        <pc:chgData name="Choe-Smith, Chong" userId="c224904e-8d9e-437f-b911-79f04d8baf9d" providerId="ADAL" clId="{105C4514-5EDA-4339-A108-AAC81B8ED1E3}" dt="2024-10-10T23:29:03.989" v="0" actId="47"/>
        <pc:sldMkLst>
          <pc:docMk/>
          <pc:sldMk cId="2679938849" sldId="405"/>
        </pc:sldMkLst>
      </pc:sldChg>
      <pc:sldChg chg="del">
        <pc:chgData name="Choe-Smith, Chong" userId="c224904e-8d9e-437f-b911-79f04d8baf9d" providerId="ADAL" clId="{105C4514-5EDA-4339-A108-AAC81B8ED1E3}" dt="2024-10-10T23:29:03.989" v="0" actId="47"/>
        <pc:sldMkLst>
          <pc:docMk/>
          <pc:sldMk cId="234683397" sldId="406"/>
        </pc:sldMkLst>
      </pc:sldChg>
      <pc:sldChg chg="del">
        <pc:chgData name="Choe-Smith, Chong" userId="c224904e-8d9e-437f-b911-79f04d8baf9d" providerId="ADAL" clId="{105C4514-5EDA-4339-A108-AAC81B8ED1E3}" dt="2024-10-10T23:29:03.989" v="0" actId="47"/>
        <pc:sldMkLst>
          <pc:docMk/>
          <pc:sldMk cId="3149304968" sldId="407"/>
        </pc:sldMkLst>
      </pc:sldChg>
      <pc:sldChg chg="del">
        <pc:chgData name="Choe-Smith, Chong" userId="c224904e-8d9e-437f-b911-79f04d8baf9d" providerId="ADAL" clId="{105C4514-5EDA-4339-A108-AAC81B8ED1E3}" dt="2024-10-10T23:29:03.989" v="0" actId="47"/>
        <pc:sldMkLst>
          <pc:docMk/>
          <pc:sldMk cId="4143051419" sldId="408"/>
        </pc:sldMkLst>
      </pc:sldChg>
      <pc:sldChg chg="del">
        <pc:chgData name="Choe-Smith, Chong" userId="c224904e-8d9e-437f-b911-79f04d8baf9d" providerId="ADAL" clId="{105C4514-5EDA-4339-A108-AAC81B8ED1E3}" dt="2024-10-10T23:29:03.989" v="0" actId="47"/>
        <pc:sldMkLst>
          <pc:docMk/>
          <pc:sldMk cId="3426031402" sldId="410"/>
        </pc:sldMkLst>
      </pc:sldChg>
      <pc:sldChg chg="del">
        <pc:chgData name="Choe-Smith, Chong" userId="c224904e-8d9e-437f-b911-79f04d8baf9d" providerId="ADAL" clId="{105C4514-5EDA-4339-A108-AAC81B8ED1E3}" dt="2024-10-10T23:29:03.989" v="0" actId="47"/>
        <pc:sldMkLst>
          <pc:docMk/>
          <pc:sldMk cId="2386936382" sldId="411"/>
        </pc:sldMkLst>
      </pc:sldChg>
      <pc:sldChg chg="del">
        <pc:chgData name="Choe-Smith, Chong" userId="c224904e-8d9e-437f-b911-79f04d8baf9d" providerId="ADAL" clId="{105C4514-5EDA-4339-A108-AAC81B8ED1E3}" dt="2024-10-10T23:29:03.989" v="0" actId="47"/>
        <pc:sldMkLst>
          <pc:docMk/>
          <pc:sldMk cId="3898436960" sldId="412"/>
        </pc:sldMkLst>
      </pc:sldChg>
      <pc:sldChg chg="del">
        <pc:chgData name="Choe-Smith, Chong" userId="c224904e-8d9e-437f-b911-79f04d8baf9d" providerId="ADAL" clId="{105C4514-5EDA-4339-A108-AAC81B8ED1E3}" dt="2024-10-10T23:29:03.989" v="0" actId="47"/>
        <pc:sldMkLst>
          <pc:docMk/>
          <pc:sldMk cId="548491703" sldId="415"/>
        </pc:sldMkLst>
      </pc:sldChg>
      <pc:sldChg chg="del">
        <pc:chgData name="Choe-Smith, Chong" userId="c224904e-8d9e-437f-b911-79f04d8baf9d" providerId="ADAL" clId="{105C4514-5EDA-4339-A108-AAC81B8ED1E3}" dt="2024-10-10T23:29:03.989" v="0" actId="47"/>
        <pc:sldMkLst>
          <pc:docMk/>
          <pc:sldMk cId="467292263" sldId="416"/>
        </pc:sldMkLst>
      </pc:sldChg>
      <pc:sldChg chg="del">
        <pc:chgData name="Choe-Smith, Chong" userId="c224904e-8d9e-437f-b911-79f04d8baf9d" providerId="ADAL" clId="{105C4514-5EDA-4339-A108-AAC81B8ED1E3}" dt="2024-10-10T23:29:03.989" v="0" actId="47"/>
        <pc:sldMkLst>
          <pc:docMk/>
          <pc:sldMk cId="1205017146" sldId="419"/>
        </pc:sldMkLst>
      </pc:sldChg>
      <pc:sldChg chg="del">
        <pc:chgData name="Choe-Smith, Chong" userId="c224904e-8d9e-437f-b911-79f04d8baf9d" providerId="ADAL" clId="{105C4514-5EDA-4339-A108-AAC81B8ED1E3}" dt="2024-10-10T23:29:03.989" v="0" actId="47"/>
        <pc:sldMkLst>
          <pc:docMk/>
          <pc:sldMk cId="535411062" sldId="420"/>
        </pc:sldMkLst>
      </pc:sldChg>
      <pc:sldChg chg="del">
        <pc:chgData name="Choe-Smith, Chong" userId="c224904e-8d9e-437f-b911-79f04d8baf9d" providerId="ADAL" clId="{105C4514-5EDA-4339-A108-AAC81B8ED1E3}" dt="2024-10-10T23:29:03.989" v="0" actId="47"/>
        <pc:sldMkLst>
          <pc:docMk/>
          <pc:sldMk cId="458934274" sldId="421"/>
        </pc:sldMkLst>
      </pc:sldChg>
      <pc:sldChg chg="del">
        <pc:chgData name="Choe-Smith, Chong" userId="c224904e-8d9e-437f-b911-79f04d8baf9d" providerId="ADAL" clId="{105C4514-5EDA-4339-A108-AAC81B8ED1E3}" dt="2024-10-10T23:29:03.989" v="0" actId="47"/>
        <pc:sldMkLst>
          <pc:docMk/>
          <pc:sldMk cId="3579141702" sldId="422"/>
        </pc:sldMkLst>
      </pc:sldChg>
      <pc:sldChg chg="del">
        <pc:chgData name="Choe-Smith, Chong" userId="c224904e-8d9e-437f-b911-79f04d8baf9d" providerId="ADAL" clId="{105C4514-5EDA-4339-A108-AAC81B8ED1E3}" dt="2024-10-10T23:29:03.989" v="0" actId="47"/>
        <pc:sldMkLst>
          <pc:docMk/>
          <pc:sldMk cId="1411029448" sldId="424"/>
        </pc:sldMkLst>
      </pc:sldChg>
      <pc:sldChg chg="modNotesTx">
        <pc:chgData name="Choe-Smith, Chong" userId="c224904e-8d9e-437f-b911-79f04d8baf9d" providerId="ADAL" clId="{105C4514-5EDA-4339-A108-AAC81B8ED1E3}" dt="2024-10-10T23:30:08.792" v="11" actId="20577"/>
        <pc:sldMkLst>
          <pc:docMk/>
          <pc:sldMk cId="2526328013" sldId="430"/>
        </pc:sldMkLst>
      </pc:sldChg>
      <pc:sldChg chg="modNotesTx">
        <pc:chgData name="Choe-Smith, Chong" userId="c224904e-8d9e-437f-b911-79f04d8baf9d" providerId="ADAL" clId="{105C4514-5EDA-4339-A108-AAC81B8ED1E3}" dt="2024-10-10T23:29:57.937" v="9" actId="20577"/>
        <pc:sldMkLst>
          <pc:docMk/>
          <pc:sldMk cId="4159920722" sldId="433"/>
        </pc:sldMkLst>
      </pc:sldChg>
      <pc:sldChg chg="modNotesTx">
        <pc:chgData name="Choe-Smith, Chong" userId="c224904e-8d9e-437f-b911-79f04d8baf9d" providerId="ADAL" clId="{105C4514-5EDA-4339-A108-AAC81B8ED1E3}" dt="2024-10-10T23:29:41.149" v="6" actId="20577"/>
        <pc:sldMkLst>
          <pc:docMk/>
          <pc:sldMk cId="3058242607" sldId="436"/>
        </pc:sldMkLst>
      </pc:sldChg>
      <pc:sldChg chg="modNotesTx">
        <pc:chgData name="Choe-Smith, Chong" userId="c224904e-8d9e-437f-b911-79f04d8baf9d" providerId="ADAL" clId="{105C4514-5EDA-4339-A108-AAC81B8ED1E3}" dt="2024-10-10T23:29:51.240" v="8" actId="20577"/>
        <pc:sldMkLst>
          <pc:docMk/>
          <pc:sldMk cId="2243925840" sldId="437"/>
        </pc:sldMkLst>
      </pc:sldChg>
      <pc:sldChg chg="del">
        <pc:chgData name="Choe-Smith, Chong" userId="c224904e-8d9e-437f-b911-79f04d8baf9d" providerId="ADAL" clId="{105C4514-5EDA-4339-A108-AAC81B8ED1E3}" dt="2024-10-10T23:29:03.989" v="0" actId="47"/>
        <pc:sldMkLst>
          <pc:docMk/>
          <pc:sldMk cId="1904852230" sldId="438"/>
        </pc:sldMkLst>
      </pc:sldChg>
      <pc:sldChg chg="del">
        <pc:chgData name="Choe-Smith, Chong" userId="c224904e-8d9e-437f-b911-79f04d8baf9d" providerId="ADAL" clId="{105C4514-5EDA-4339-A108-AAC81B8ED1E3}" dt="2024-10-10T23:29:03.989" v="0" actId="47"/>
        <pc:sldMkLst>
          <pc:docMk/>
          <pc:sldMk cId="743119183" sldId="439"/>
        </pc:sldMkLst>
      </pc:sldChg>
      <pc:sldChg chg="del">
        <pc:chgData name="Choe-Smith, Chong" userId="c224904e-8d9e-437f-b911-79f04d8baf9d" providerId="ADAL" clId="{105C4514-5EDA-4339-A108-AAC81B8ED1E3}" dt="2024-10-10T23:29:03.989" v="0" actId="47"/>
        <pc:sldMkLst>
          <pc:docMk/>
          <pc:sldMk cId="1376478733" sldId="440"/>
        </pc:sldMkLst>
      </pc:sldChg>
      <pc:sldChg chg="del">
        <pc:chgData name="Choe-Smith, Chong" userId="c224904e-8d9e-437f-b911-79f04d8baf9d" providerId="ADAL" clId="{105C4514-5EDA-4339-A108-AAC81B8ED1E3}" dt="2024-10-10T23:29:03.989" v="0" actId="47"/>
        <pc:sldMkLst>
          <pc:docMk/>
          <pc:sldMk cId="2589627198" sldId="441"/>
        </pc:sldMkLst>
      </pc:sldChg>
      <pc:sldChg chg="del">
        <pc:chgData name="Choe-Smith, Chong" userId="c224904e-8d9e-437f-b911-79f04d8baf9d" providerId="ADAL" clId="{105C4514-5EDA-4339-A108-AAC81B8ED1E3}" dt="2024-10-10T23:29:03.989" v="0" actId="47"/>
        <pc:sldMkLst>
          <pc:docMk/>
          <pc:sldMk cId="1432633873" sldId="444"/>
        </pc:sldMkLst>
      </pc:sldChg>
      <pc:sldChg chg="del">
        <pc:chgData name="Choe-Smith, Chong" userId="c224904e-8d9e-437f-b911-79f04d8baf9d" providerId="ADAL" clId="{105C4514-5EDA-4339-A108-AAC81B8ED1E3}" dt="2024-10-10T23:29:03.989" v="0" actId="47"/>
        <pc:sldMkLst>
          <pc:docMk/>
          <pc:sldMk cId="4194825640" sldId="445"/>
        </pc:sldMkLst>
      </pc:sldChg>
      <pc:sldChg chg="del">
        <pc:chgData name="Choe-Smith, Chong" userId="c224904e-8d9e-437f-b911-79f04d8baf9d" providerId="ADAL" clId="{105C4514-5EDA-4339-A108-AAC81B8ED1E3}" dt="2024-10-10T23:29:03.989" v="0" actId="47"/>
        <pc:sldMkLst>
          <pc:docMk/>
          <pc:sldMk cId="1436726973" sldId="446"/>
        </pc:sldMkLst>
      </pc:sldChg>
      <pc:sldChg chg="del">
        <pc:chgData name="Choe-Smith, Chong" userId="c224904e-8d9e-437f-b911-79f04d8baf9d" providerId="ADAL" clId="{105C4514-5EDA-4339-A108-AAC81B8ED1E3}" dt="2024-10-10T23:29:03.989" v="0" actId="47"/>
        <pc:sldMkLst>
          <pc:docMk/>
          <pc:sldMk cId="243689874" sldId="447"/>
        </pc:sldMkLst>
      </pc:sldChg>
      <pc:sldChg chg="del">
        <pc:chgData name="Choe-Smith, Chong" userId="c224904e-8d9e-437f-b911-79f04d8baf9d" providerId="ADAL" clId="{105C4514-5EDA-4339-A108-AAC81B8ED1E3}" dt="2024-10-10T23:29:03.989" v="0" actId="47"/>
        <pc:sldMkLst>
          <pc:docMk/>
          <pc:sldMk cId="195261068" sldId="448"/>
        </pc:sldMkLst>
      </pc:sldChg>
      <pc:sldChg chg="del">
        <pc:chgData name="Choe-Smith, Chong" userId="c224904e-8d9e-437f-b911-79f04d8baf9d" providerId="ADAL" clId="{105C4514-5EDA-4339-A108-AAC81B8ED1E3}" dt="2024-10-10T23:29:03.989" v="0" actId="47"/>
        <pc:sldMkLst>
          <pc:docMk/>
          <pc:sldMk cId="3947656825" sldId="451"/>
        </pc:sldMkLst>
      </pc:sldChg>
      <pc:sldChg chg="del">
        <pc:chgData name="Choe-Smith, Chong" userId="c224904e-8d9e-437f-b911-79f04d8baf9d" providerId="ADAL" clId="{105C4514-5EDA-4339-A108-AAC81B8ED1E3}" dt="2024-10-10T23:29:03.989" v="0" actId="47"/>
        <pc:sldMkLst>
          <pc:docMk/>
          <pc:sldMk cId="810993613" sldId="453"/>
        </pc:sldMkLst>
      </pc:sldChg>
      <pc:sldChg chg="del">
        <pc:chgData name="Choe-Smith, Chong" userId="c224904e-8d9e-437f-b911-79f04d8baf9d" providerId="ADAL" clId="{105C4514-5EDA-4339-A108-AAC81B8ED1E3}" dt="2024-10-10T23:29:03.989" v="0" actId="47"/>
        <pc:sldMkLst>
          <pc:docMk/>
          <pc:sldMk cId="4156406208" sldId="454"/>
        </pc:sldMkLst>
      </pc:sldChg>
      <pc:sldChg chg="del">
        <pc:chgData name="Choe-Smith, Chong" userId="c224904e-8d9e-437f-b911-79f04d8baf9d" providerId="ADAL" clId="{105C4514-5EDA-4339-A108-AAC81B8ED1E3}" dt="2024-10-10T23:29:03.989" v="0" actId="47"/>
        <pc:sldMkLst>
          <pc:docMk/>
          <pc:sldMk cId="3460050670" sldId="455"/>
        </pc:sldMkLst>
      </pc:sldChg>
      <pc:sldChg chg="modNotesTx">
        <pc:chgData name="Choe-Smith, Chong" userId="c224904e-8d9e-437f-b911-79f04d8baf9d" providerId="ADAL" clId="{105C4514-5EDA-4339-A108-AAC81B8ED1E3}" dt="2024-10-10T23:29:45.872" v="7" actId="20577"/>
        <pc:sldMkLst>
          <pc:docMk/>
          <pc:sldMk cId="3087329593" sldId="456"/>
        </pc:sldMkLst>
      </pc:sldChg>
      <pc:sldChg chg="del">
        <pc:chgData name="Choe-Smith, Chong" userId="c224904e-8d9e-437f-b911-79f04d8baf9d" providerId="ADAL" clId="{105C4514-5EDA-4339-A108-AAC81B8ED1E3}" dt="2024-10-10T23:29:03.989" v="0" actId="47"/>
        <pc:sldMkLst>
          <pc:docMk/>
          <pc:sldMk cId="2257165099" sldId="458"/>
        </pc:sldMkLst>
      </pc:sldChg>
      <pc:sldChg chg="del">
        <pc:chgData name="Choe-Smith, Chong" userId="c224904e-8d9e-437f-b911-79f04d8baf9d" providerId="ADAL" clId="{105C4514-5EDA-4339-A108-AAC81B8ED1E3}" dt="2024-10-10T23:29:03.989" v="0" actId="47"/>
        <pc:sldMkLst>
          <pc:docMk/>
          <pc:sldMk cId="3448709268" sldId="460"/>
        </pc:sldMkLst>
      </pc:sldChg>
      <pc:sldChg chg="del">
        <pc:chgData name="Choe-Smith, Chong" userId="c224904e-8d9e-437f-b911-79f04d8baf9d" providerId="ADAL" clId="{105C4514-5EDA-4339-A108-AAC81B8ED1E3}" dt="2024-10-10T23:29:03.989" v="0" actId="47"/>
        <pc:sldMkLst>
          <pc:docMk/>
          <pc:sldMk cId="2182861196" sldId="461"/>
        </pc:sldMkLst>
      </pc:sldChg>
      <pc:sldChg chg="del">
        <pc:chgData name="Choe-Smith, Chong" userId="c224904e-8d9e-437f-b911-79f04d8baf9d" providerId="ADAL" clId="{105C4514-5EDA-4339-A108-AAC81B8ED1E3}" dt="2024-10-10T23:29:03.989" v="0" actId="47"/>
        <pc:sldMkLst>
          <pc:docMk/>
          <pc:sldMk cId="3394901342" sldId="463"/>
        </pc:sldMkLst>
      </pc:sldChg>
      <pc:sldChg chg="del">
        <pc:chgData name="Choe-Smith, Chong" userId="c224904e-8d9e-437f-b911-79f04d8baf9d" providerId="ADAL" clId="{105C4514-5EDA-4339-A108-AAC81B8ED1E3}" dt="2024-10-10T23:29:03.989" v="0" actId="47"/>
        <pc:sldMkLst>
          <pc:docMk/>
          <pc:sldMk cId="2027412898" sldId="464"/>
        </pc:sldMkLst>
      </pc:sldChg>
      <pc:sldChg chg="del">
        <pc:chgData name="Choe-Smith, Chong" userId="c224904e-8d9e-437f-b911-79f04d8baf9d" providerId="ADAL" clId="{105C4514-5EDA-4339-A108-AAC81B8ED1E3}" dt="2024-10-10T23:29:03.989" v="0" actId="47"/>
        <pc:sldMkLst>
          <pc:docMk/>
          <pc:sldMk cId="3113989474" sldId="465"/>
        </pc:sldMkLst>
      </pc:sldChg>
      <pc:sldChg chg="del">
        <pc:chgData name="Choe-Smith, Chong" userId="c224904e-8d9e-437f-b911-79f04d8baf9d" providerId="ADAL" clId="{105C4514-5EDA-4339-A108-AAC81B8ED1E3}" dt="2024-10-10T23:29:03.989" v="0" actId="47"/>
        <pc:sldMkLst>
          <pc:docMk/>
          <pc:sldMk cId="197606212" sldId="466"/>
        </pc:sldMkLst>
      </pc:sldChg>
      <pc:sldChg chg="del">
        <pc:chgData name="Choe-Smith, Chong" userId="c224904e-8d9e-437f-b911-79f04d8baf9d" providerId="ADAL" clId="{105C4514-5EDA-4339-A108-AAC81B8ED1E3}" dt="2024-10-10T23:29:03.989" v="0" actId="47"/>
        <pc:sldMkLst>
          <pc:docMk/>
          <pc:sldMk cId="3739843546" sldId="4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2685A-93F3-416A-AC40-41344AB58AD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2BE95AF-3330-4D9F-9519-3D41A3058BAB}">
      <dgm:prSet phldrT="[Text]"/>
      <dgm:spPr/>
      <dgm:t>
        <a:bodyPr/>
        <a:lstStyle/>
        <a:p>
          <a:r>
            <a:rPr lang="en-US" dirty="0"/>
            <a:t>Consequentialist</a:t>
          </a:r>
        </a:p>
      </dgm:t>
    </dgm:pt>
    <dgm:pt modelId="{4881DFF0-E9B3-4574-9F3B-B4A07AE18345}" type="parTrans" cxnId="{F14DA5D6-881B-4E1C-ABC7-894889E673E0}">
      <dgm:prSet/>
      <dgm:spPr/>
      <dgm:t>
        <a:bodyPr/>
        <a:lstStyle/>
        <a:p>
          <a:endParaRPr lang="en-US"/>
        </a:p>
      </dgm:t>
    </dgm:pt>
    <dgm:pt modelId="{ECB7B025-87E3-4916-99A8-6DAC05D8D7FF}" type="sibTrans" cxnId="{F14DA5D6-881B-4E1C-ABC7-894889E673E0}">
      <dgm:prSet/>
      <dgm:spPr/>
      <dgm:t>
        <a:bodyPr/>
        <a:lstStyle/>
        <a:p>
          <a:endParaRPr lang="en-US"/>
        </a:p>
      </dgm:t>
    </dgm:pt>
    <dgm:pt modelId="{81F21C97-9F8B-47D8-B9A9-4B707E433158}">
      <dgm:prSet phldrT="[Text]" custT="1"/>
      <dgm:spPr/>
      <dgm:t>
        <a:bodyPr/>
        <a:lstStyle/>
        <a:p>
          <a:r>
            <a:rPr lang="en-US" sz="1600" dirty="0">
              <a:solidFill>
                <a:schemeClr val="tx1"/>
              </a:solidFill>
            </a:rPr>
            <a:t>Right or wrong depends on the consequences</a:t>
          </a:r>
        </a:p>
      </dgm:t>
    </dgm:pt>
    <dgm:pt modelId="{E48B81BE-36C3-47C7-8649-5251B5456BB8}" type="parTrans" cxnId="{014D400D-9586-415A-BE20-2B9395BA45F0}">
      <dgm:prSet/>
      <dgm:spPr/>
      <dgm:t>
        <a:bodyPr/>
        <a:lstStyle/>
        <a:p>
          <a:endParaRPr lang="en-US"/>
        </a:p>
      </dgm:t>
    </dgm:pt>
    <dgm:pt modelId="{723BD5A6-9349-419F-B768-A7C92A00756F}" type="sibTrans" cxnId="{014D400D-9586-415A-BE20-2B9395BA45F0}">
      <dgm:prSet/>
      <dgm:spPr/>
      <dgm:t>
        <a:bodyPr/>
        <a:lstStyle/>
        <a:p>
          <a:endParaRPr lang="en-US"/>
        </a:p>
      </dgm:t>
    </dgm:pt>
    <dgm:pt modelId="{8E23B8B2-8127-46A1-8974-2696B5A746F0}">
      <dgm:prSet phldrT="[Text]" custT="1"/>
      <dgm:spPr/>
      <dgm:t>
        <a:bodyPr/>
        <a:lstStyle/>
        <a:p>
          <a:r>
            <a:rPr lang="en-US" sz="1600" dirty="0">
              <a:solidFill>
                <a:schemeClr val="tx1"/>
              </a:solidFill>
            </a:rPr>
            <a:t>Greatest happiness principle: promote the greatest happiness for the greatest number</a:t>
          </a:r>
        </a:p>
      </dgm:t>
    </dgm:pt>
    <dgm:pt modelId="{C2CBDE13-B14F-4B15-B728-19F5A9149D59}" type="parTrans" cxnId="{6D267EE8-23E7-4241-8438-C0F2F740CE1A}">
      <dgm:prSet/>
      <dgm:spPr/>
      <dgm:t>
        <a:bodyPr/>
        <a:lstStyle/>
        <a:p>
          <a:endParaRPr lang="en-US"/>
        </a:p>
      </dgm:t>
    </dgm:pt>
    <dgm:pt modelId="{A9002871-3BE3-47BA-BA10-81A22E2C2CED}" type="sibTrans" cxnId="{6D267EE8-23E7-4241-8438-C0F2F740CE1A}">
      <dgm:prSet/>
      <dgm:spPr/>
      <dgm:t>
        <a:bodyPr/>
        <a:lstStyle/>
        <a:p>
          <a:endParaRPr lang="en-US"/>
        </a:p>
      </dgm:t>
    </dgm:pt>
    <dgm:pt modelId="{89AEF5D1-0F1D-48FA-AE40-22672808A4D3}">
      <dgm:prSet phldrT="[Text]"/>
      <dgm:spPr/>
      <dgm:t>
        <a:bodyPr/>
        <a:lstStyle/>
        <a:p>
          <a:r>
            <a:rPr lang="en-US" dirty="0"/>
            <a:t>Deontological</a:t>
          </a:r>
        </a:p>
      </dgm:t>
    </dgm:pt>
    <dgm:pt modelId="{6AA4C717-EE62-4C8E-BAA0-D7970D2DF029}" type="parTrans" cxnId="{7CF64550-0815-41BB-A3E5-A1000232FBA9}">
      <dgm:prSet/>
      <dgm:spPr/>
      <dgm:t>
        <a:bodyPr/>
        <a:lstStyle/>
        <a:p>
          <a:endParaRPr lang="en-US"/>
        </a:p>
      </dgm:t>
    </dgm:pt>
    <dgm:pt modelId="{D35C5E29-C52B-44BA-81D3-8E9F5EED0FD4}" type="sibTrans" cxnId="{7CF64550-0815-41BB-A3E5-A1000232FBA9}">
      <dgm:prSet/>
      <dgm:spPr/>
      <dgm:t>
        <a:bodyPr/>
        <a:lstStyle/>
        <a:p>
          <a:endParaRPr lang="en-US"/>
        </a:p>
      </dgm:t>
    </dgm:pt>
    <dgm:pt modelId="{EE323E27-42CC-41CD-8D57-6AD28A6B132E}">
      <dgm:prSet phldrT="[Text]" custT="1"/>
      <dgm:spPr/>
      <dgm:t>
        <a:bodyPr/>
        <a:lstStyle/>
        <a:p>
          <a:r>
            <a:rPr lang="en-US" sz="1600" dirty="0">
              <a:solidFill>
                <a:schemeClr val="tx1"/>
              </a:solidFill>
            </a:rPr>
            <a:t>Right or wrong depends on compliance with a principle or duty</a:t>
          </a:r>
        </a:p>
      </dgm:t>
    </dgm:pt>
    <dgm:pt modelId="{2F7F4406-8AB0-4DF5-9382-66E0B2C31E29}" type="parTrans" cxnId="{417ED380-B6EE-4334-BECA-60499DF03CED}">
      <dgm:prSet/>
      <dgm:spPr/>
      <dgm:t>
        <a:bodyPr/>
        <a:lstStyle/>
        <a:p>
          <a:endParaRPr lang="en-US"/>
        </a:p>
      </dgm:t>
    </dgm:pt>
    <dgm:pt modelId="{788235B5-2EDD-49E3-BD53-71B88042BC96}" type="sibTrans" cxnId="{417ED380-B6EE-4334-BECA-60499DF03CED}">
      <dgm:prSet/>
      <dgm:spPr/>
      <dgm:t>
        <a:bodyPr/>
        <a:lstStyle/>
        <a:p>
          <a:endParaRPr lang="en-US"/>
        </a:p>
      </dgm:t>
    </dgm:pt>
    <dgm:pt modelId="{30080F09-68D3-402B-B45C-00F3363F5AED}">
      <dgm:prSet phldrT="[Text]" custT="1"/>
      <dgm:spPr/>
      <dgm:t>
        <a:bodyPr/>
        <a:lstStyle/>
        <a:p>
          <a:r>
            <a:rPr lang="en-US" sz="1600" dirty="0">
              <a:solidFill>
                <a:schemeClr val="tx1"/>
              </a:solidFill>
            </a:rPr>
            <a:t>Universalizability: act only on maxims that can be universalized, or  Humanity: treat everyone as ends and never merely as means</a:t>
          </a:r>
        </a:p>
      </dgm:t>
    </dgm:pt>
    <dgm:pt modelId="{5704F747-1E1E-4A33-9808-BB7DB54CF66E}" type="parTrans" cxnId="{0AECA344-B12F-440E-81EC-4BCE17A421B2}">
      <dgm:prSet/>
      <dgm:spPr/>
      <dgm:t>
        <a:bodyPr/>
        <a:lstStyle/>
        <a:p>
          <a:endParaRPr lang="en-US"/>
        </a:p>
      </dgm:t>
    </dgm:pt>
    <dgm:pt modelId="{B52B22DF-91DF-44FA-B635-006CF517B537}" type="sibTrans" cxnId="{0AECA344-B12F-440E-81EC-4BCE17A421B2}">
      <dgm:prSet/>
      <dgm:spPr/>
      <dgm:t>
        <a:bodyPr/>
        <a:lstStyle/>
        <a:p>
          <a:endParaRPr lang="en-US"/>
        </a:p>
      </dgm:t>
    </dgm:pt>
    <dgm:pt modelId="{8EC81F03-EE27-4B71-9D3F-9AEDBCC746F1}">
      <dgm:prSet phldrT="[Text]" custT="1"/>
      <dgm:spPr/>
      <dgm:t>
        <a:bodyPr/>
        <a:lstStyle/>
        <a:p>
          <a:r>
            <a:rPr lang="en-US" sz="1800" dirty="0">
              <a:solidFill>
                <a:schemeClr val="tx1"/>
              </a:solidFill>
            </a:rPr>
            <a:t>Emphasis on social utility; </a:t>
          </a:r>
        </a:p>
        <a:p>
          <a:r>
            <a:rPr lang="en-US" sz="1800" dirty="0">
              <a:solidFill>
                <a:schemeClr val="tx1"/>
              </a:solidFill>
            </a:rPr>
            <a:t>More forward looking</a:t>
          </a:r>
        </a:p>
      </dgm:t>
    </dgm:pt>
    <dgm:pt modelId="{BEA537E6-1190-43FE-8501-E9249FAB8402}" type="parTrans" cxnId="{2E9D436D-4697-4D92-AAEB-BFC8D80D410B}">
      <dgm:prSet/>
      <dgm:spPr/>
      <dgm:t>
        <a:bodyPr/>
        <a:lstStyle/>
        <a:p>
          <a:endParaRPr lang="en-US"/>
        </a:p>
      </dgm:t>
    </dgm:pt>
    <dgm:pt modelId="{BEA868EE-0D30-476E-BAB4-3C10BEDBD1E5}" type="sibTrans" cxnId="{2E9D436D-4697-4D92-AAEB-BFC8D80D410B}">
      <dgm:prSet/>
      <dgm:spPr/>
      <dgm:t>
        <a:bodyPr/>
        <a:lstStyle/>
        <a:p>
          <a:endParaRPr lang="en-US"/>
        </a:p>
      </dgm:t>
    </dgm:pt>
    <dgm:pt modelId="{AD6F3EA0-BF77-474F-89CE-CDBC0696FD2E}">
      <dgm:prSet phldrT="[Text]" custT="1"/>
      <dgm:spPr/>
      <dgm:t>
        <a:bodyPr/>
        <a:lstStyle/>
        <a:p>
          <a:r>
            <a:rPr lang="en-US" sz="1800" dirty="0">
              <a:solidFill>
                <a:schemeClr val="tx1"/>
              </a:solidFill>
            </a:rPr>
            <a:t>Emphasis on punishing for past violations of duty;</a:t>
          </a:r>
        </a:p>
        <a:p>
          <a:r>
            <a:rPr lang="en-US" sz="1800" dirty="0">
              <a:solidFill>
                <a:schemeClr val="tx1"/>
              </a:solidFill>
            </a:rPr>
            <a:t> More backward looking</a:t>
          </a:r>
        </a:p>
      </dgm:t>
    </dgm:pt>
    <dgm:pt modelId="{514BD970-E9D2-421A-8D7E-F9B75369B26F}" type="parTrans" cxnId="{6FB30848-FA93-44ED-9F5C-AFCAE9086341}">
      <dgm:prSet/>
      <dgm:spPr/>
      <dgm:t>
        <a:bodyPr/>
        <a:lstStyle/>
        <a:p>
          <a:endParaRPr lang="en-US"/>
        </a:p>
      </dgm:t>
    </dgm:pt>
    <dgm:pt modelId="{C2DD6566-DA05-4BC1-8617-023A82873B73}" type="sibTrans" cxnId="{6FB30848-FA93-44ED-9F5C-AFCAE9086341}">
      <dgm:prSet/>
      <dgm:spPr/>
      <dgm:t>
        <a:bodyPr/>
        <a:lstStyle/>
        <a:p>
          <a:endParaRPr lang="en-US"/>
        </a:p>
      </dgm:t>
    </dgm:pt>
    <dgm:pt modelId="{5D3E3DFC-1E7F-484A-B49E-32A0466738D5}" type="pres">
      <dgm:prSet presAssocID="{EF82685A-93F3-416A-AC40-41344AB58AD0}" presName="theList" presStyleCnt="0">
        <dgm:presLayoutVars>
          <dgm:dir/>
          <dgm:animLvl val="lvl"/>
          <dgm:resizeHandles val="exact"/>
        </dgm:presLayoutVars>
      </dgm:prSet>
      <dgm:spPr/>
    </dgm:pt>
    <dgm:pt modelId="{2454016A-0F79-49C8-9ACD-E4C2D1496434}" type="pres">
      <dgm:prSet presAssocID="{D2BE95AF-3330-4D9F-9519-3D41A3058BAB}" presName="compNode" presStyleCnt="0"/>
      <dgm:spPr/>
    </dgm:pt>
    <dgm:pt modelId="{7C77B3B6-1748-462A-9A2F-FF5119CAAB68}" type="pres">
      <dgm:prSet presAssocID="{D2BE95AF-3330-4D9F-9519-3D41A3058BAB}" presName="aNode" presStyleLbl="bgShp" presStyleIdx="0" presStyleCnt="2"/>
      <dgm:spPr/>
    </dgm:pt>
    <dgm:pt modelId="{373DD04E-07CE-444F-940D-18131E1C2977}" type="pres">
      <dgm:prSet presAssocID="{D2BE95AF-3330-4D9F-9519-3D41A3058BAB}" presName="textNode" presStyleLbl="bgShp" presStyleIdx="0" presStyleCnt="2"/>
      <dgm:spPr/>
    </dgm:pt>
    <dgm:pt modelId="{87DCE0E0-F1B0-47EA-B5E1-6D69610E6FDA}" type="pres">
      <dgm:prSet presAssocID="{D2BE95AF-3330-4D9F-9519-3D41A3058BAB}" presName="compChildNode" presStyleCnt="0"/>
      <dgm:spPr/>
    </dgm:pt>
    <dgm:pt modelId="{0F5CBA6A-74D8-4D49-A7DC-8573A4927CC4}" type="pres">
      <dgm:prSet presAssocID="{D2BE95AF-3330-4D9F-9519-3D41A3058BAB}" presName="theInnerList" presStyleCnt="0"/>
      <dgm:spPr/>
    </dgm:pt>
    <dgm:pt modelId="{FAFBABCF-4AC0-419F-AE19-DAEE999F0201}" type="pres">
      <dgm:prSet presAssocID="{81F21C97-9F8B-47D8-B9A9-4B707E433158}" presName="childNode" presStyleLbl="node1" presStyleIdx="0" presStyleCnt="6">
        <dgm:presLayoutVars>
          <dgm:bulletEnabled val="1"/>
        </dgm:presLayoutVars>
      </dgm:prSet>
      <dgm:spPr/>
    </dgm:pt>
    <dgm:pt modelId="{B2987EC1-A342-4C61-9348-E4EA1F7F90A9}" type="pres">
      <dgm:prSet presAssocID="{81F21C97-9F8B-47D8-B9A9-4B707E433158}" presName="aSpace2" presStyleCnt="0"/>
      <dgm:spPr/>
    </dgm:pt>
    <dgm:pt modelId="{068AE65D-5413-4281-BBFA-CC1D5C876C26}" type="pres">
      <dgm:prSet presAssocID="{8E23B8B2-8127-46A1-8974-2696B5A746F0}" presName="childNode" presStyleLbl="node1" presStyleIdx="1" presStyleCnt="6">
        <dgm:presLayoutVars>
          <dgm:bulletEnabled val="1"/>
        </dgm:presLayoutVars>
      </dgm:prSet>
      <dgm:spPr/>
    </dgm:pt>
    <dgm:pt modelId="{39287D20-1753-43DD-9D0A-30C7CC7F55BB}" type="pres">
      <dgm:prSet presAssocID="{8E23B8B2-8127-46A1-8974-2696B5A746F0}" presName="aSpace2" presStyleCnt="0"/>
      <dgm:spPr/>
    </dgm:pt>
    <dgm:pt modelId="{9DA69C63-F425-4193-8D02-1FB911FB8EF6}" type="pres">
      <dgm:prSet presAssocID="{8EC81F03-EE27-4B71-9D3F-9AEDBCC746F1}" presName="childNode" presStyleLbl="node1" presStyleIdx="2" presStyleCnt="6">
        <dgm:presLayoutVars>
          <dgm:bulletEnabled val="1"/>
        </dgm:presLayoutVars>
      </dgm:prSet>
      <dgm:spPr/>
    </dgm:pt>
    <dgm:pt modelId="{297E6A31-8EC6-4A5B-B372-C6BD748C12B0}" type="pres">
      <dgm:prSet presAssocID="{D2BE95AF-3330-4D9F-9519-3D41A3058BAB}" presName="aSpace" presStyleCnt="0"/>
      <dgm:spPr/>
    </dgm:pt>
    <dgm:pt modelId="{188FEC4F-B5B0-4D2E-8120-1C798C8DB888}" type="pres">
      <dgm:prSet presAssocID="{89AEF5D1-0F1D-48FA-AE40-22672808A4D3}" presName="compNode" presStyleCnt="0"/>
      <dgm:spPr/>
    </dgm:pt>
    <dgm:pt modelId="{D6E7E373-77B3-4B9A-99DC-98783DA80EA7}" type="pres">
      <dgm:prSet presAssocID="{89AEF5D1-0F1D-48FA-AE40-22672808A4D3}" presName="aNode" presStyleLbl="bgShp" presStyleIdx="1" presStyleCnt="2"/>
      <dgm:spPr/>
    </dgm:pt>
    <dgm:pt modelId="{9938E3A0-8456-4A9A-99BD-D06EE8FD204F}" type="pres">
      <dgm:prSet presAssocID="{89AEF5D1-0F1D-48FA-AE40-22672808A4D3}" presName="textNode" presStyleLbl="bgShp" presStyleIdx="1" presStyleCnt="2"/>
      <dgm:spPr/>
    </dgm:pt>
    <dgm:pt modelId="{5C84A0BD-450F-4F50-A6D2-B339EA75B462}" type="pres">
      <dgm:prSet presAssocID="{89AEF5D1-0F1D-48FA-AE40-22672808A4D3}" presName="compChildNode" presStyleCnt="0"/>
      <dgm:spPr/>
    </dgm:pt>
    <dgm:pt modelId="{53C58B76-C279-4321-8F4C-3C9CC62B4351}" type="pres">
      <dgm:prSet presAssocID="{89AEF5D1-0F1D-48FA-AE40-22672808A4D3}" presName="theInnerList" presStyleCnt="0"/>
      <dgm:spPr/>
    </dgm:pt>
    <dgm:pt modelId="{7101249B-4E09-42FE-8110-1EB9929C6177}" type="pres">
      <dgm:prSet presAssocID="{EE323E27-42CC-41CD-8D57-6AD28A6B132E}" presName="childNode" presStyleLbl="node1" presStyleIdx="3" presStyleCnt="6">
        <dgm:presLayoutVars>
          <dgm:bulletEnabled val="1"/>
        </dgm:presLayoutVars>
      </dgm:prSet>
      <dgm:spPr/>
    </dgm:pt>
    <dgm:pt modelId="{F62B9CBE-B383-4F86-BADC-08CF737CBFB1}" type="pres">
      <dgm:prSet presAssocID="{EE323E27-42CC-41CD-8D57-6AD28A6B132E}" presName="aSpace2" presStyleCnt="0"/>
      <dgm:spPr/>
    </dgm:pt>
    <dgm:pt modelId="{E4D28F0D-D83C-40AF-A8FB-787C3EC4BB22}" type="pres">
      <dgm:prSet presAssocID="{30080F09-68D3-402B-B45C-00F3363F5AED}" presName="childNode" presStyleLbl="node1" presStyleIdx="4" presStyleCnt="6">
        <dgm:presLayoutVars>
          <dgm:bulletEnabled val="1"/>
        </dgm:presLayoutVars>
      </dgm:prSet>
      <dgm:spPr/>
    </dgm:pt>
    <dgm:pt modelId="{44A9EA60-0C70-4524-AAC1-D6A55464E574}" type="pres">
      <dgm:prSet presAssocID="{30080F09-68D3-402B-B45C-00F3363F5AED}" presName="aSpace2" presStyleCnt="0"/>
      <dgm:spPr/>
    </dgm:pt>
    <dgm:pt modelId="{8635A546-B05D-45C2-86BF-BCFE69FA7DEA}" type="pres">
      <dgm:prSet presAssocID="{AD6F3EA0-BF77-474F-89CE-CDBC0696FD2E}" presName="childNode" presStyleLbl="node1" presStyleIdx="5" presStyleCnt="6">
        <dgm:presLayoutVars>
          <dgm:bulletEnabled val="1"/>
        </dgm:presLayoutVars>
      </dgm:prSet>
      <dgm:spPr/>
    </dgm:pt>
  </dgm:ptLst>
  <dgm:cxnLst>
    <dgm:cxn modelId="{014D400D-9586-415A-BE20-2B9395BA45F0}" srcId="{D2BE95AF-3330-4D9F-9519-3D41A3058BAB}" destId="{81F21C97-9F8B-47D8-B9A9-4B707E433158}" srcOrd="0" destOrd="0" parTransId="{E48B81BE-36C3-47C7-8649-5251B5456BB8}" sibTransId="{723BD5A6-9349-419F-B768-A7C92A00756F}"/>
    <dgm:cxn modelId="{507AF629-EEC9-4DBD-A6DA-943EF8834CBE}" type="presOf" srcId="{AD6F3EA0-BF77-474F-89CE-CDBC0696FD2E}" destId="{8635A546-B05D-45C2-86BF-BCFE69FA7DEA}" srcOrd="0" destOrd="0" presId="urn:microsoft.com/office/officeart/2005/8/layout/lProcess2"/>
    <dgm:cxn modelId="{50B7C737-9CF6-428B-AA73-E41D2F16F573}" type="presOf" srcId="{8E23B8B2-8127-46A1-8974-2696B5A746F0}" destId="{068AE65D-5413-4281-BBFA-CC1D5C876C26}" srcOrd="0" destOrd="0" presId="urn:microsoft.com/office/officeart/2005/8/layout/lProcess2"/>
    <dgm:cxn modelId="{F9CB4F3B-F4F6-4C10-94B1-0AC1B4120EC6}" type="presOf" srcId="{D2BE95AF-3330-4D9F-9519-3D41A3058BAB}" destId="{373DD04E-07CE-444F-940D-18131E1C2977}" srcOrd="1" destOrd="0" presId="urn:microsoft.com/office/officeart/2005/8/layout/lProcess2"/>
    <dgm:cxn modelId="{0AECA344-B12F-440E-81EC-4BCE17A421B2}" srcId="{89AEF5D1-0F1D-48FA-AE40-22672808A4D3}" destId="{30080F09-68D3-402B-B45C-00F3363F5AED}" srcOrd="1" destOrd="0" parTransId="{5704F747-1E1E-4A33-9808-BB7DB54CF66E}" sibTransId="{B52B22DF-91DF-44FA-B635-006CF517B537}"/>
    <dgm:cxn modelId="{6FB30848-FA93-44ED-9F5C-AFCAE9086341}" srcId="{89AEF5D1-0F1D-48FA-AE40-22672808A4D3}" destId="{AD6F3EA0-BF77-474F-89CE-CDBC0696FD2E}" srcOrd="2" destOrd="0" parTransId="{514BD970-E9D2-421A-8D7E-F9B75369B26F}" sibTransId="{C2DD6566-DA05-4BC1-8617-023A82873B73}"/>
    <dgm:cxn modelId="{BE458F49-18F5-4DE9-9E7A-56AAEFD6DAE7}" type="presOf" srcId="{8EC81F03-EE27-4B71-9D3F-9AEDBCC746F1}" destId="{9DA69C63-F425-4193-8D02-1FB911FB8EF6}" srcOrd="0" destOrd="0" presId="urn:microsoft.com/office/officeart/2005/8/layout/lProcess2"/>
    <dgm:cxn modelId="{2E9D436D-4697-4D92-AAEB-BFC8D80D410B}" srcId="{D2BE95AF-3330-4D9F-9519-3D41A3058BAB}" destId="{8EC81F03-EE27-4B71-9D3F-9AEDBCC746F1}" srcOrd="2" destOrd="0" parTransId="{BEA537E6-1190-43FE-8501-E9249FAB8402}" sibTransId="{BEA868EE-0D30-476E-BAB4-3C10BEDBD1E5}"/>
    <dgm:cxn modelId="{7CF64550-0815-41BB-A3E5-A1000232FBA9}" srcId="{EF82685A-93F3-416A-AC40-41344AB58AD0}" destId="{89AEF5D1-0F1D-48FA-AE40-22672808A4D3}" srcOrd="1" destOrd="0" parTransId="{6AA4C717-EE62-4C8E-BAA0-D7970D2DF029}" sibTransId="{D35C5E29-C52B-44BA-81D3-8E9F5EED0FD4}"/>
    <dgm:cxn modelId="{417ED380-B6EE-4334-BECA-60499DF03CED}" srcId="{89AEF5D1-0F1D-48FA-AE40-22672808A4D3}" destId="{EE323E27-42CC-41CD-8D57-6AD28A6B132E}" srcOrd="0" destOrd="0" parTransId="{2F7F4406-8AB0-4DF5-9382-66E0B2C31E29}" sibTransId="{788235B5-2EDD-49E3-BD53-71B88042BC96}"/>
    <dgm:cxn modelId="{B9014282-DED8-412C-B748-4469DE5B513A}" type="presOf" srcId="{30080F09-68D3-402B-B45C-00F3363F5AED}" destId="{E4D28F0D-D83C-40AF-A8FB-787C3EC4BB22}" srcOrd="0" destOrd="0" presId="urn:microsoft.com/office/officeart/2005/8/layout/lProcess2"/>
    <dgm:cxn modelId="{BADCFCA0-8A1E-462C-955E-02B16F334BE9}" type="presOf" srcId="{EF82685A-93F3-416A-AC40-41344AB58AD0}" destId="{5D3E3DFC-1E7F-484A-B49E-32A0466738D5}" srcOrd="0" destOrd="0" presId="urn:microsoft.com/office/officeart/2005/8/layout/lProcess2"/>
    <dgm:cxn modelId="{C2B002C1-1A13-4086-AB19-B08F6258000F}" type="presOf" srcId="{81F21C97-9F8B-47D8-B9A9-4B707E433158}" destId="{FAFBABCF-4AC0-419F-AE19-DAEE999F0201}" srcOrd="0" destOrd="0" presId="urn:microsoft.com/office/officeart/2005/8/layout/lProcess2"/>
    <dgm:cxn modelId="{E717AED5-9C77-48F1-B920-0C36412C07F6}" type="presOf" srcId="{89AEF5D1-0F1D-48FA-AE40-22672808A4D3}" destId="{D6E7E373-77B3-4B9A-99DC-98783DA80EA7}" srcOrd="0" destOrd="0" presId="urn:microsoft.com/office/officeart/2005/8/layout/lProcess2"/>
    <dgm:cxn modelId="{F14DA5D6-881B-4E1C-ABC7-894889E673E0}" srcId="{EF82685A-93F3-416A-AC40-41344AB58AD0}" destId="{D2BE95AF-3330-4D9F-9519-3D41A3058BAB}" srcOrd="0" destOrd="0" parTransId="{4881DFF0-E9B3-4574-9F3B-B4A07AE18345}" sibTransId="{ECB7B025-87E3-4916-99A8-6DAC05D8D7FF}"/>
    <dgm:cxn modelId="{368125E2-090A-4CB2-B200-5B50F5DBD796}" type="presOf" srcId="{D2BE95AF-3330-4D9F-9519-3D41A3058BAB}" destId="{7C77B3B6-1748-462A-9A2F-FF5119CAAB68}" srcOrd="0" destOrd="0" presId="urn:microsoft.com/office/officeart/2005/8/layout/lProcess2"/>
    <dgm:cxn modelId="{6D267EE8-23E7-4241-8438-C0F2F740CE1A}" srcId="{D2BE95AF-3330-4D9F-9519-3D41A3058BAB}" destId="{8E23B8B2-8127-46A1-8974-2696B5A746F0}" srcOrd="1" destOrd="0" parTransId="{C2CBDE13-B14F-4B15-B728-19F5A9149D59}" sibTransId="{A9002871-3BE3-47BA-BA10-81A22E2C2CED}"/>
    <dgm:cxn modelId="{B9597FF3-E22A-4E6B-826C-ED776DB20DFF}" type="presOf" srcId="{89AEF5D1-0F1D-48FA-AE40-22672808A4D3}" destId="{9938E3A0-8456-4A9A-99BD-D06EE8FD204F}" srcOrd="1" destOrd="0" presId="urn:microsoft.com/office/officeart/2005/8/layout/lProcess2"/>
    <dgm:cxn modelId="{AD2947FF-7FEB-4BFD-AA61-D4B538C03352}" type="presOf" srcId="{EE323E27-42CC-41CD-8D57-6AD28A6B132E}" destId="{7101249B-4E09-42FE-8110-1EB9929C6177}" srcOrd="0" destOrd="0" presId="urn:microsoft.com/office/officeart/2005/8/layout/lProcess2"/>
    <dgm:cxn modelId="{DD1FE911-7FE6-4E08-BE50-A23AEF5993E7}" type="presParOf" srcId="{5D3E3DFC-1E7F-484A-B49E-32A0466738D5}" destId="{2454016A-0F79-49C8-9ACD-E4C2D1496434}" srcOrd="0" destOrd="0" presId="urn:microsoft.com/office/officeart/2005/8/layout/lProcess2"/>
    <dgm:cxn modelId="{17FAE1FE-C76D-477F-9D44-002896F86DC3}" type="presParOf" srcId="{2454016A-0F79-49C8-9ACD-E4C2D1496434}" destId="{7C77B3B6-1748-462A-9A2F-FF5119CAAB68}" srcOrd="0" destOrd="0" presId="urn:microsoft.com/office/officeart/2005/8/layout/lProcess2"/>
    <dgm:cxn modelId="{20479995-7146-47A7-BA72-B5ADE6DF2644}" type="presParOf" srcId="{2454016A-0F79-49C8-9ACD-E4C2D1496434}" destId="{373DD04E-07CE-444F-940D-18131E1C2977}" srcOrd="1" destOrd="0" presId="urn:microsoft.com/office/officeart/2005/8/layout/lProcess2"/>
    <dgm:cxn modelId="{C4BAD2C7-E85D-40C9-B5A2-7065A4850BAD}" type="presParOf" srcId="{2454016A-0F79-49C8-9ACD-E4C2D1496434}" destId="{87DCE0E0-F1B0-47EA-B5E1-6D69610E6FDA}" srcOrd="2" destOrd="0" presId="urn:microsoft.com/office/officeart/2005/8/layout/lProcess2"/>
    <dgm:cxn modelId="{80DA65A9-C9A7-48D2-8CF0-3DA399D78AD2}" type="presParOf" srcId="{87DCE0E0-F1B0-47EA-B5E1-6D69610E6FDA}" destId="{0F5CBA6A-74D8-4D49-A7DC-8573A4927CC4}" srcOrd="0" destOrd="0" presId="urn:microsoft.com/office/officeart/2005/8/layout/lProcess2"/>
    <dgm:cxn modelId="{2C3E7D07-2055-415B-9340-800CBFBCD81B}" type="presParOf" srcId="{0F5CBA6A-74D8-4D49-A7DC-8573A4927CC4}" destId="{FAFBABCF-4AC0-419F-AE19-DAEE999F0201}" srcOrd="0" destOrd="0" presId="urn:microsoft.com/office/officeart/2005/8/layout/lProcess2"/>
    <dgm:cxn modelId="{767FA9A3-B4E2-471A-A724-BFB8EBDA839C}" type="presParOf" srcId="{0F5CBA6A-74D8-4D49-A7DC-8573A4927CC4}" destId="{B2987EC1-A342-4C61-9348-E4EA1F7F90A9}" srcOrd="1" destOrd="0" presId="urn:microsoft.com/office/officeart/2005/8/layout/lProcess2"/>
    <dgm:cxn modelId="{3AFBD78E-AD1F-46B4-8A3E-3FCE504D7CB4}" type="presParOf" srcId="{0F5CBA6A-74D8-4D49-A7DC-8573A4927CC4}" destId="{068AE65D-5413-4281-BBFA-CC1D5C876C26}" srcOrd="2" destOrd="0" presId="urn:microsoft.com/office/officeart/2005/8/layout/lProcess2"/>
    <dgm:cxn modelId="{C42B83B9-8FFB-44D1-A942-CF3D91DE0135}" type="presParOf" srcId="{0F5CBA6A-74D8-4D49-A7DC-8573A4927CC4}" destId="{39287D20-1753-43DD-9D0A-30C7CC7F55BB}" srcOrd="3" destOrd="0" presId="urn:microsoft.com/office/officeart/2005/8/layout/lProcess2"/>
    <dgm:cxn modelId="{0FB4F698-CA0C-477C-8BC6-FD33DB28A305}" type="presParOf" srcId="{0F5CBA6A-74D8-4D49-A7DC-8573A4927CC4}" destId="{9DA69C63-F425-4193-8D02-1FB911FB8EF6}" srcOrd="4" destOrd="0" presId="urn:microsoft.com/office/officeart/2005/8/layout/lProcess2"/>
    <dgm:cxn modelId="{C1E4ADCC-4680-4DE3-B7F8-020635C4756A}" type="presParOf" srcId="{5D3E3DFC-1E7F-484A-B49E-32A0466738D5}" destId="{297E6A31-8EC6-4A5B-B372-C6BD748C12B0}" srcOrd="1" destOrd="0" presId="urn:microsoft.com/office/officeart/2005/8/layout/lProcess2"/>
    <dgm:cxn modelId="{F0C59335-243A-449D-9FD2-AEDA18885F48}" type="presParOf" srcId="{5D3E3DFC-1E7F-484A-B49E-32A0466738D5}" destId="{188FEC4F-B5B0-4D2E-8120-1C798C8DB888}" srcOrd="2" destOrd="0" presId="urn:microsoft.com/office/officeart/2005/8/layout/lProcess2"/>
    <dgm:cxn modelId="{AEA312D5-DA8B-49C8-BCCD-D0E92BAE382A}" type="presParOf" srcId="{188FEC4F-B5B0-4D2E-8120-1C798C8DB888}" destId="{D6E7E373-77B3-4B9A-99DC-98783DA80EA7}" srcOrd="0" destOrd="0" presId="urn:microsoft.com/office/officeart/2005/8/layout/lProcess2"/>
    <dgm:cxn modelId="{8D3EAD64-69D4-45AA-AFC6-1B6A3292CDD3}" type="presParOf" srcId="{188FEC4F-B5B0-4D2E-8120-1C798C8DB888}" destId="{9938E3A0-8456-4A9A-99BD-D06EE8FD204F}" srcOrd="1" destOrd="0" presId="urn:microsoft.com/office/officeart/2005/8/layout/lProcess2"/>
    <dgm:cxn modelId="{7F4AEB48-5A16-4011-BB50-060364611CB8}" type="presParOf" srcId="{188FEC4F-B5B0-4D2E-8120-1C798C8DB888}" destId="{5C84A0BD-450F-4F50-A6D2-B339EA75B462}" srcOrd="2" destOrd="0" presId="urn:microsoft.com/office/officeart/2005/8/layout/lProcess2"/>
    <dgm:cxn modelId="{8FF53FD5-4FB4-470B-8095-436A96ECEEE4}" type="presParOf" srcId="{5C84A0BD-450F-4F50-A6D2-B339EA75B462}" destId="{53C58B76-C279-4321-8F4C-3C9CC62B4351}" srcOrd="0" destOrd="0" presId="urn:microsoft.com/office/officeart/2005/8/layout/lProcess2"/>
    <dgm:cxn modelId="{DED6E0D1-DD4F-401F-8787-CAE86FB080F9}" type="presParOf" srcId="{53C58B76-C279-4321-8F4C-3C9CC62B4351}" destId="{7101249B-4E09-42FE-8110-1EB9929C6177}" srcOrd="0" destOrd="0" presId="urn:microsoft.com/office/officeart/2005/8/layout/lProcess2"/>
    <dgm:cxn modelId="{B069EC72-C20D-4571-B110-B2134FBF1F7F}" type="presParOf" srcId="{53C58B76-C279-4321-8F4C-3C9CC62B4351}" destId="{F62B9CBE-B383-4F86-BADC-08CF737CBFB1}" srcOrd="1" destOrd="0" presId="urn:microsoft.com/office/officeart/2005/8/layout/lProcess2"/>
    <dgm:cxn modelId="{20A64ED9-C7E6-4CE1-BF63-E4E1742EA9D4}" type="presParOf" srcId="{53C58B76-C279-4321-8F4C-3C9CC62B4351}" destId="{E4D28F0D-D83C-40AF-A8FB-787C3EC4BB22}" srcOrd="2" destOrd="0" presId="urn:microsoft.com/office/officeart/2005/8/layout/lProcess2"/>
    <dgm:cxn modelId="{F04C9097-1E91-4282-835F-873BCE2EC704}" type="presParOf" srcId="{53C58B76-C279-4321-8F4C-3C9CC62B4351}" destId="{44A9EA60-0C70-4524-AAC1-D6A55464E574}" srcOrd="3" destOrd="0" presId="urn:microsoft.com/office/officeart/2005/8/layout/lProcess2"/>
    <dgm:cxn modelId="{0995CC7A-8B02-48E5-BACB-BF0330CD233A}" type="presParOf" srcId="{53C58B76-C279-4321-8F4C-3C9CC62B4351}" destId="{8635A546-B05D-45C2-86BF-BCFE69FA7DE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7B3B6-1748-462A-9A2F-FF5119CAAB68}">
      <dsp:nvSpPr>
        <dsp:cNvPr id="0" name=""/>
        <dsp:cNvSpPr/>
      </dsp:nvSpPr>
      <dsp:spPr>
        <a:xfrm>
          <a:off x="5604" y="0"/>
          <a:ext cx="5391057" cy="47518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Consequentialist</a:t>
          </a:r>
        </a:p>
      </dsp:txBody>
      <dsp:txXfrm>
        <a:off x="5604" y="0"/>
        <a:ext cx="5391057" cy="1425564"/>
      </dsp:txXfrm>
    </dsp:sp>
    <dsp:sp modelId="{FAFBABCF-4AC0-419F-AE19-DAEE999F0201}">
      <dsp:nvSpPr>
        <dsp:cNvPr id="0" name=""/>
        <dsp:cNvSpPr/>
      </dsp:nvSpPr>
      <dsp:spPr>
        <a:xfrm>
          <a:off x="544710" y="1425970"/>
          <a:ext cx="4312846" cy="9335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Right or wrong depends on the consequences</a:t>
          </a:r>
        </a:p>
      </dsp:txBody>
      <dsp:txXfrm>
        <a:off x="572053" y="1453313"/>
        <a:ext cx="4258160" cy="878868"/>
      </dsp:txXfrm>
    </dsp:sp>
    <dsp:sp modelId="{068AE65D-5413-4281-BBFA-CC1D5C876C26}">
      <dsp:nvSpPr>
        <dsp:cNvPr id="0" name=""/>
        <dsp:cNvSpPr/>
      </dsp:nvSpPr>
      <dsp:spPr>
        <a:xfrm>
          <a:off x="544710" y="2503149"/>
          <a:ext cx="4312846" cy="9335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Greatest happiness principle: promote the greatest happiness for the greatest number</a:t>
          </a:r>
        </a:p>
      </dsp:txBody>
      <dsp:txXfrm>
        <a:off x="572053" y="2530492"/>
        <a:ext cx="4258160" cy="878868"/>
      </dsp:txXfrm>
    </dsp:sp>
    <dsp:sp modelId="{9DA69C63-F425-4193-8D02-1FB911FB8EF6}">
      <dsp:nvSpPr>
        <dsp:cNvPr id="0" name=""/>
        <dsp:cNvSpPr/>
      </dsp:nvSpPr>
      <dsp:spPr>
        <a:xfrm>
          <a:off x="544710" y="3580328"/>
          <a:ext cx="4312846" cy="9335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Emphasis on social utility; </a:t>
          </a:r>
        </a:p>
        <a:p>
          <a:pPr marL="0" lvl="0" indent="0" algn="ctr" defTabSz="800100">
            <a:lnSpc>
              <a:spcPct val="90000"/>
            </a:lnSpc>
            <a:spcBef>
              <a:spcPct val="0"/>
            </a:spcBef>
            <a:spcAft>
              <a:spcPct val="35000"/>
            </a:spcAft>
            <a:buNone/>
          </a:pPr>
          <a:r>
            <a:rPr lang="en-US" sz="1800" kern="1200" dirty="0">
              <a:solidFill>
                <a:schemeClr val="tx1"/>
              </a:solidFill>
            </a:rPr>
            <a:t>More forward looking</a:t>
          </a:r>
        </a:p>
      </dsp:txBody>
      <dsp:txXfrm>
        <a:off x="572053" y="3607671"/>
        <a:ext cx="4258160" cy="878868"/>
      </dsp:txXfrm>
    </dsp:sp>
    <dsp:sp modelId="{D6E7E373-77B3-4B9A-99DC-98783DA80EA7}">
      <dsp:nvSpPr>
        <dsp:cNvPr id="0" name=""/>
        <dsp:cNvSpPr/>
      </dsp:nvSpPr>
      <dsp:spPr>
        <a:xfrm>
          <a:off x="5800991" y="0"/>
          <a:ext cx="5391057" cy="47518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Deontological</a:t>
          </a:r>
        </a:p>
      </dsp:txBody>
      <dsp:txXfrm>
        <a:off x="5800991" y="0"/>
        <a:ext cx="5391057" cy="1425564"/>
      </dsp:txXfrm>
    </dsp:sp>
    <dsp:sp modelId="{7101249B-4E09-42FE-8110-1EB9929C6177}">
      <dsp:nvSpPr>
        <dsp:cNvPr id="0" name=""/>
        <dsp:cNvSpPr/>
      </dsp:nvSpPr>
      <dsp:spPr>
        <a:xfrm>
          <a:off x="6340096" y="1425970"/>
          <a:ext cx="4312846" cy="9335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Right or wrong depends on compliance with a principle or duty</a:t>
          </a:r>
        </a:p>
      </dsp:txBody>
      <dsp:txXfrm>
        <a:off x="6367439" y="1453313"/>
        <a:ext cx="4258160" cy="878868"/>
      </dsp:txXfrm>
    </dsp:sp>
    <dsp:sp modelId="{E4D28F0D-D83C-40AF-A8FB-787C3EC4BB22}">
      <dsp:nvSpPr>
        <dsp:cNvPr id="0" name=""/>
        <dsp:cNvSpPr/>
      </dsp:nvSpPr>
      <dsp:spPr>
        <a:xfrm>
          <a:off x="6340096" y="2503149"/>
          <a:ext cx="4312846" cy="9335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Universalizability: act only on maxims that can be universalized, or  Humanity: treat everyone as ends and never merely as means</a:t>
          </a:r>
        </a:p>
      </dsp:txBody>
      <dsp:txXfrm>
        <a:off x="6367439" y="2530492"/>
        <a:ext cx="4258160" cy="878868"/>
      </dsp:txXfrm>
    </dsp:sp>
    <dsp:sp modelId="{8635A546-B05D-45C2-86BF-BCFE69FA7DEA}">
      <dsp:nvSpPr>
        <dsp:cNvPr id="0" name=""/>
        <dsp:cNvSpPr/>
      </dsp:nvSpPr>
      <dsp:spPr>
        <a:xfrm>
          <a:off x="6340096" y="3580328"/>
          <a:ext cx="4312846" cy="9335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Emphasis on punishing for past violations of duty;</a:t>
          </a:r>
        </a:p>
        <a:p>
          <a:pPr marL="0" lvl="0" indent="0" algn="ctr" defTabSz="800100">
            <a:lnSpc>
              <a:spcPct val="90000"/>
            </a:lnSpc>
            <a:spcBef>
              <a:spcPct val="0"/>
            </a:spcBef>
            <a:spcAft>
              <a:spcPct val="35000"/>
            </a:spcAft>
            <a:buNone/>
          </a:pPr>
          <a:r>
            <a:rPr lang="en-US" sz="1800" kern="1200" dirty="0">
              <a:solidFill>
                <a:schemeClr val="tx1"/>
              </a:solidFill>
            </a:rPr>
            <a:t> More backward looking</a:t>
          </a:r>
        </a:p>
      </dsp:txBody>
      <dsp:txXfrm>
        <a:off x="6367439" y="3607671"/>
        <a:ext cx="4258160" cy="8788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6A9F5-E530-4CFC-811D-82A884911799}"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C02F3-A8EF-4D02-83E9-3F426109F5F7}" type="slidenum">
              <a:rPr lang="en-US" smtClean="0"/>
              <a:t>‹#›</a:t>
            </a:fld>
            <a:endParaRPr lang="en-US"/>
          </a:p>
        </p:txBody>
      </p:sp>
    </p:spTree>
    <p:extLst>
      <p:ext uri="{BB962C8B-B14F-4D97-AF65-F5344CB8AC3E}">
        <p14:creationId xmlns:p14="http://schemas.microsoft.com/office/powerpoint/2010/main" val="380525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1</a:t>
            </a:fld>
            <a:endParaRPr lang="en-US"/>
          </a:p>
        </p:txBody>
      </p:sp>
    </p:spTree>
    <p:extLst>
      <p:ext uri="{BB962C8B-B14F-4D97-AF65-F5344CB8AC3E}">
        <p14:creationId xmlns:p14="http://schemas.microsoft.com/office/powerpoint/2010/main" val="66802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17</a:t>
            </a:fld>
            <a:endParaRPr lang="en-US"/>
          </a:p>
        </p:txBody>
      </p:sp>
    </p:spTree>
    <p:extLst>
      <p:ext uri="{BB962C8B-B14F-4D97-AF65-F5344CB8AC3E}">
        <p14:creationId xmlns:p14="http://schemas.microsoft.com/office/powerpoint/2010/main" val="401935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18</a:t>
            </a:fld>
            <a:endParaRPr lang="en-US"/>
          </a:p>
        </p:txBody>
      </p:sp>
    </p:spTree>
    <p:extLst>
      <p:ext uri="{BB962C8B-B14F-4D97-AF65-F5344CB8AC3E}">
        <p14:creationId xmlns:p14="http://schemas.microsoft.com/office/powerpoint/2010/main" val="93882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19</a:t>
            </a:fld>
            <a:endParaRPr lang="en-US"/>
          </a:p>
        </p:txBody>
      </p:sp>
    </p:spTree>
    <p:extLst>
      <p:ext uri="{BB962C8B-B14F-4D97-AF65-F5344CB8AC3E}">
        <p14:creationId xmlns:p14="http://schemas.microsoft.com/office/powerpoint/2010/main" val="391144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21</a:t>
            </a:fld>
            <a:endParaRPr lang="en-US"/>
          </a:p>
        </p:txBody>
      </p:sp>
    </p:spTree>
    <p:extLst>
      <p:ext uri="{BB962C8B-B14F-4D97-AF65-F5344CB8AC3E}">
        <p14:creationId xmlns:p14="http://schemas.microsoft.com/office/powerpoint/2010/main" val="211273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22</a:t>
            </a:fld>
            <a:endParaRPr lang="en-US"/>
          </a:p>
        </p:txBody>
      </p:sp>
    </p:spTree>
    <p:extLst>
      <p:ext uri="{BB962C8B-B14F-4D97-AF65-F5344CB8AC3E}">
        <p14:creationId xmlns:p14="http://schemas.microsoft.com/office/powerpoint/2010/main" val="100959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23</a:t>
            </a:fld>
            <a:endParaRPr lang="en-US"/>
          </a:p>
        </p:txBody>
      </p:sp>
    </p:spTree>
    <p:extLst>
      <p:ext uri="{BB962C8B-B14F-4D97-AF65-F5344CB8AC3E}">
        <p14:creationId xmlns:p14="http://schemas.microsoft.com/office/powerpoint/2010/main" val="2916002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27</a:t>
            </a:fld>
            <a:endParaRPr lang="en-US"/>
          </a:p>
        </p:txBody>
      </p:sp>
    </p:spTree>
    <p:extLst>
      <p:ext uri="{BB962C8B-B14F-4D97-AF65-F5344CB8AC3E}">
        <p14:creationId xmlns:p14="http://schemas.microsoft.com/office/powerpoint/2010/main" val="269484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EBC02F3-A8EF-4D02-83E9-3F426109F5F7}" type="slidenum">
              <a:rPr lang="en-US" smtClean="0"/>
              <a:t>29</a:t>
            </a:fld>
            <a:endParaRPr lang="en-US"/>
          </a:p>
        </p:txBody>
      </p:sp>
    </p:spTree>
    <p:extLst>
      <p:ext uri="{BB962C8B-B14F-4D97-AF65-F5344CB8AC3E}">
        <p14:creationId xmlns:p14="http://schemas.microsoft.com/office/powerpoint/2010/main" val="329384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4</a:t>
            </a:fld>
            <a:endParaRPr lang="en-US"/>
          </a:p>
        </p:txBody>
      </p:sp>
    </p:spTree>
    <p:extLst>
      <p:ext uri="{BB962C8B-B14F-4D97-AF65-F5344CB8AC3E}">
        <p14:creationId xmlns:p14="http://schemas.microsoft.com/office/powerpoint/2010/main" val="62666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6</a:t>
            </a:fld>
            <a:endParaRPr lang="en-US"/>
          </a:p>
        </p:txBody>
      </p:sp>
    </p:spTree>
    <p:extLst>
      <p:ext uri="{BB962C8B-B14F-4D97-AF65-F5344CB8AC3E}">
        <p14:creationId xmlns:p14="http://schemas.microsoft.com/office/powerpoint/2010/main" val="57467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7</a:t>
            </a:fld>
            <a:endParaRPr lang="en-US"/>
          </a:p>
        </p:txBody>
      </p:sp>
    </p:spTree>
    <p:extLst>
      <p:ext uri="{BB962C8B-B14F-4D97-AF65-F5344CB8AC3E}">
        <p14:creationId xmlns:p14="http://schemas.microsoft.com/office/powerpoint/2010/main" val="101401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9</a:t>
            </a:fld>
            <a:endParaRPr lang="en-US"/>
          </a:p>
        </p:txBody>
      </p:sp>
    </p:spTree>
    <p:extLst>
      <p:ext uri="{BB962C8B-B14F-4D97-AF65-F5344CB8AC3E}">
        <p14:creationId xmlns:p14="http://schemas.microsoft.com/office/powerpoint/2010/main" val="168471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10</a:t>
            </a:fld>
            <a:endParaRPr lang="en-US"/>
          </a:p>
        </p:txBody>
      </p:sp>
    </p:spTree>
    <p:extLst>
      <p:ext uri="{BB962C8B-B14F-4D97-AF65-F5344CB8AC3E}">
        <p14:creationId xmlns:p14="http://schemas.microsoft.com/office/powerpoint/2010/main" val="278894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EBC02F3-A8EF-4D02-83E9-3F426109F5F7}" type="slidenum">
              <a:rPr lang="en-US" smtClean="0"/>
              <a:t>12</a:t>
            </a:fld>
            <a:endParaRPr lang="en-US"/>
          </a:p>
        </p:txBody>
      </p:sp>
    </p:spTree>
    <p:extLst>
      <p:ext uri="{BB962C8B-B14F-4D97-AF65-F5344CB8AC3E}">
        <p14:creationId xmlns:p14="http://schemas.microsoft.com/office/powerpoint/2010/main" val="410408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13</a:t>
            </a:fld>
            <a:endParaRPr lang="en-US"/>
          </a:p>
        </p:txBody>
      </p:sp>
    </p:spTree>
    <p:extLst>
      <p:ext uri="{BB962C8B-B14F-4D97-AF65-F5344CB8AC3E}">
        <p14:creationId xmlns:p14="http://schemas.microsoft.com/office/powerpoint/2010/main" val="8324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16</a:t>
            </a:fld>
            <a:endParaRPr lang="en-US"/>
          </a:p>
        </p:txBody>
      </p:sp>
    </p:spTree>
    <p:extLst>
      <p:ext uri="{BB962C8B-B14F-4D97-AF65-F5344CB8AC3E}">
        <p14:creationId xmlns:p14="http://schemas.microsoft.com/office/powerpoint/2010/main" val="1650580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10/15/2025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10/15/2025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10/15/2025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10/15/2025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10/15/2025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10/15/2025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10/15/2025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10/15/2025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10/15/2025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10/15/2025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10/15/2025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10/15/2025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10/15/2025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10/15/2025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10/15/2025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10/15/2025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10/15/2025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10/15/2025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ulturacientifica.com/2017/01/01/casos-de-corrupc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ikist.com/free-photo-szee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xfuel.com/es/free-photo-xhyb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ickpik.com/search?q=blindfol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ctrTitle"/>
          </p:nvPr>
        </p:nvSpPr>
        <p:spPr>
          <a:xfrm>
            <a:off x="1683171" y="1169773"/>
            <a:ext cx="8825658" cy="2870161"/>
          </a:xfrm>
        </p:spPr>
        <p:txBody>
          <a:bodyPr anchor="b">
            <a:normAutofit/>
          </a:bodyPr>
          <a:lstStyle/>
          <a:p>
            <a:pPr algn="ctr"/>
            <a:r>
              <a:rPr lang="en-US">
                <a:solidFill>
                  <a:schemeClr val="tx1"/>
                </a:solidFill>
              </a:rPr>
              <a:t>Criminal Punishment</a:t>
            </a:r>
          </a:p>
        </p:txBody>
      </p:sp>
      <p:sp>
        <p:nvSpPr>
          <p:cNvPr id="3" name="Subtitle 2"/>
          <p:cNvSpPr>
            <a:spLocks noGrp="1"/>
          </p:cNvSpPr>
          <p:nvPr>
            <p:ph type="subTitle" idx="1"/>
          </p:nvPr>
        </p:nvSpPr>
        <p:spPr>
          <a:xfrm>
            <a:off x="1683171" y="4293441"/>
            <a:ext cx="8825658" cy="1234148"/>
          </a:xfrm>
        </p:spPr>
        <p:txBody>
          <a:bodyPr>
            <a:normAutofit/>
          </a:bodyPr>
          <a:lstStyle/>
          <a:p>
            <a:pPr algn="ctr"/>
            <a:r>
              <a:rPr lang="en-US" sz="2000"/>
              <a:t>Part 1</a:t>
            </a:r>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3487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Deterrence</a:t>
            </a:r>
          </a:p>
        </p:txBody>
      </p:sp>
      <p:sp>
        <p:nvSpPr>
          <p:cNvPr id="3" name="Content Placeholder 2"/>
          <p:cNvSpPr>
            <a:spLocks noGrp="1"/>
          </p:cNvSpPr>
          <p:nvPr>
            <p:ph idx="1"/>
          </p:nvPr>
        </p:nvSpPr>
        <p:spPr>
          <a:xfrm>
            <a:off x="547140" y="2525843"/>
            <a:ext cx="11130197" cy="3792511"/>
          </a:xfrm>
        </p:spPr>
        <p:txBody>
          <a:bodyPr>
            <a:normAutofit/>
          </a:bodyPr>
          <a:lstStyle/>
          <a:p>
            <a:r>
              <a:rPr lang="en-US" dirty="0"/>
              <a:t>Deterrence:</a:t>
            </a:r>
          </a:p>
          <a:p>
            <a:endParaRPr lang="en-US" dirty="0"/>
          </a:p>
          <a:p>
            <a:r>
              <a:rPr lang="en-US" dirty="0"/>
              <a:t>Argument for deterrence (with effective and sufficiently severe punishments)</a:t>
            </a:r>
          </a:p>
          <a:p>
            <a:pPr lvl="1">
              <a:buAutoNum type="arabicPeriod"/>
            </a:pPr>
            <a:r>
              <a:rPr lang="en-US" sz="1800" dirty="0"/>
              <a:t>If a prospective criminal finds a threatened punishment credible, then the punishment may deter future crimes.</a:t>
            </a:r>
          </a:p>
          <a:p>
            <a:pPr lvl="1">
              <a:buAutoNum type="arabicPeriod"/>
            </a:pPr>
            <a:r>
              <a:rPr lang="en-US" sz="1800" dirty="0"/>
              <a:t>A prospective criminal finds threatened punishments credible in cases in which </a:t>
            </a:r>
          </a:p>
          <a:p>
            <a:pPr lvl="2">
              <a:buFont typeface="+mj-lt"/>
              <a:buAutoNum type="alphaLcParenR"/>
            </a:pPr>
            <a:r>
              <a:rPr lang="en-US" sz="1800" dirty="0"/>
              <a:t>the punishment is sufficiently severe; and </a:t>
            </a:r>
          </a:p>
          <a:p>
            <a:pPr lvl="2">
              <a:buFont typeface="+mj-lt"/>
              <a:buAutoNum type="alphaLcParenR"/>
            </a:pPr>
            <a:r>
              <a:rPr lang="en-US" sz="1800" dirty="0"/>
              <a:t>actual offenders are punished.</a:t>
            </a:r>
          </a:p>
          <a:p>
            <a:pPr lvl="1">
              <a:buAutoNum type="arabicPeriod"/>
            </a:pPr>
            <a:r>
              <a:rPr lang="en-US" sz="1800" dirty="0"/>
              <a:t>In such cases, the punishment may deter future crimes. </a:t>
            </a:r>
          </a:p>
          <a:p>
            <a:pPr marL="0" indent="0">
              <a:buNone/>
            </a:pPr>
            <a:endParaRPr lang="en-US" dirty="0"/>
          </a:p>
          <a:p>
            <a:pPr>
              <a:buAutoNum type="arabicPeriod"/>
            </a:pPr>
            <a:endParaRPr lang="en-US" dirty="0"/>
          </a:p>
          <a:p>
            <a:pPr marL="0" indent="0">
              <a:buNone/>
            </a:pPr>
            <a:endParaRPr lang="en-US" dirty="0"/>
          </a:p>
        </p:txBody>
      </p:sp>
    </p:spTree>
    <p:extLst>
      <p:ext uri="{BB962C8B-B14F-4D97-AF65-F5344CB8AC3E}">
        <p14:creationId xmlns:p14="http://schemas.microsoft.com/office/powerpoint/2010/main" val="39703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618587-55A5-1DDD-FBF4-96577A96AFE3}"/>
              </a:ext>
            </a:extLst>
          </p:cNvPr>
          <p:cNvPicPr>
            <a:picLocks noChangeAspect="1"/>
          </p:cNvPicPr>
          <p:nvPr/>
        </p:nvPicPr>
        <p:blipFill>
          <a:blip r:embed="rId2">
            <a:alphaModFix/>
          </a:blip>
          <a:srcRect t="37574" b="26638"/>
          <a:stretch/>
        </p:blipFill>
        <p:spPr>
          <a:xfrm>
            <a:off x="474132" y="444500"/>
            <a:ext cx="11243735" cy="5939367"/>
          </a:xfrm>
          <a:prstGeom prst="rect">
            <a:avLst/>
          </a:prstGeom>
        </p:spPr>
      </p:pic>
      <p:sp>
        <p:nvSpPr>
          <p:cNvPr id="12" name="Rectangle 11">
            <a:extLst>
              <a:ext uri="{FF2B5EF4-FFF2-40B4-BE49-F238E27FC236}">
                <a16:creationId xmlns:a16="http://schemas.microsoft.com/office/drawing/2014/main" id="{4D9D7FA3-6C3E-40C7-9E33-E20939CE6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A953529-7FAF-4BB2-ACBE-17B33E79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1447801"/>
            <a:ext cx="8620967" cy="855132"/>
          </a:xfrm>
        </p:spPr>
        <p:txBody>
          <a:bodyPr>
            <a:normAutofit/>
          </a:bodyPr>
          <a:lstStyle/>
          <a:p>
            <a:pPr>
              <a:lnSpc>
                <a:spcPct val="90000"/>
              </a:lnSpc>
            </a:pPr>
            <a:r>
              <a:rPr lang="en-US" sz="2500"/>
              <a:t>Counterexample: Torture</a:t>
            </a:r>
            <a:br>
              <a:rPr lang="en-US" sz="2500"/>
            </a:br>
            <a:r>
              <a:rPr lang="en-US" sz="2500"/>
              <a:t>(The Torture Problem)</a:t>
            </a:r>
          </a:p>
        </p:txBody>
      </p:sp>
      <p:sp>
        <p:nvSpPr>
          <p:cNvPr id="3" name="Content Placeholder 2"/>
          <p:cNvSpPr>
            <a:spLocks noGrp="1"/>
          </p:cNvSpPr>
          <p:nvPr>
            <p:ph idx="1"/>
          </p:nvPr>
        </p:nvSpPr>
        <p:spPr>
          <a:xfrm>
            <a:off x="1727200" y="2446868"/>
            <a:ext cx="8254999" cy="2971800"/>
          </a:xfrm>
        </p:spPr>
        <p:txBody>
          <a:bodyPr anchor="t">
            <a:normAutofit/>
          </a:bodyPr>
          <a:lstStyle/>
          <a:p>
            <a:pPr marL="0" indent="0">
              <a:buNone/>
            </a:pPr>
            <a:r>
              <a:rPr lang="en-US" sz="1600">
                <a:solidFill>
                  <a:schemeClr val="bg1"/>
                </a:solidFill>
              </a:rPr>
              <a:t>Using a variation of Claire Finklestein’s example (p. 208)  </a:t>
            </a:r>
          </a:p>
          <a:p>
            <a:pPr marL="0" indent="0">
              <a:buNone/>
            </a:pPr>
            <a:r>
              <a:rPr lang="en-US" sz="1600">
                <a:solidFill>
                  <a:schemeClr val="bg1"/>
                </a:solidFill>
              </a:rPr>
              <a:t>State B decides to torture offenders at various intervals during incarceration because it improved the deterrent effect of prison sentences substantially. Prisoners would be taken from their cells and subjected to excruciatingly painful forms of torture and then returned to their cells. </a:t>
            </a:r>
          </a:p>
          <a:p>
            <a:pPr marL="0" indent="0">
              <a:buNone/>
            </a:pPr>
            <a:endParaRPr lang="en-US" sz="1600">
              <a:solidFill>
                <a:schemeClr val="bg1"/>
              </a:solidFill>
            </a:endParaRPr>
          </a:p>
          <a:p>
            <a:pPr marL="0" indent="0">
              <a:buNone/>
            </a:pPr>
            <a:r>
              <a:rPr lang="en-US" sz="1600">
                <a:solidFill>
                  <a:schemeClr val="bg1"/>
                </a:solidFill>
              </a:rPr>
              <a:t>What’s wrong with this? </a:t>
            </a:r>
          </a:p>
        </p:txBody>
      </p:sp>
    </p:spTree>
    <p:extLst>
      <p:ext uri="{BB962C8B-B14F-4D97-AF65-F5344CB8AC3E}">
        <p14:creationId xmlns:p14="http://schemas.microsoft.com/office/powerpoint/2010/main" val="115482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men in suits&#10;&#10;Description automatically generated">
            <a:extLst>
              <a:ext uri="{FF2B5EF4-FFF2-40B4-BE49-F238E27FC236}">
                <a16:creationId xmlns:a16="http://schemas.microsoft.com/office/drawing/2014/main" id="{500E0CA5-1B60-0053-6035-17716089ED34}"/>
              </a:ext>
            </a:extLst>
          </p:cNvPr>
          <p:cNvPicPr>
            <a:picLocks noChangeAspect="1"/>
          </p:cNvPicPr>
          <p:nvPr/>
        </p:nvPicPr>
        <p:blipFill>
          <a:blip r:embed="rId3">
            <a:alphaModFix/>
            <a:extLst>
              <a:ext uri="{837473B0-CC2E-450A-ABE3-18F120FF3D39}">
                <a1611:picAttrSrcUrl xmlns:a1611="http://schemas.microsoft.com/office/drawing/2016/11/main" r:id="rId4"/>
              </a:ext>
            </a:extLst>
          </a:blip>
          <a:srcRect t="7731" r="-1" b="-1"/>
          <a:stretch/>
        </p:blipFill>
        <p:spPr>
          <a:xfrm>
            <a:off x="474132" y="459316"/>
            <a:ext cx="11243735" cy="5939367"/>
          </a:xfrm>
          <a:prstGeom prst="rect">
            <a:avLst/>
          </a:prstGeom>
        </p:spPr>
      </p:pic>
      <p:sp>
        <p:nvSpPr>
          <p:cNvPr id="10" name="Rectangle 9">
            <a:extLst>
              <a:ext uri="{FF2B5EF4-FFF2-40B4-BE49-F238E27FC236}">
                <a16:creationId xmlns:a16="http://schemas.microsoft.com/office/drawing/2014/main" id="{4D9D7FA3-6C3E-40C7-9E33-E20939CE6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A953529-7FAF-4BB2-ACBE-17B33E79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1447801"/>
            <a:ext cx="8620967" cy="855132"/>
          </a:xfrm>
        </p:spPr>
        <p:txBody>
          <a:bodyPr>
            <a:normAutofit/>
          </a:bodyPr>
          <a:lstStyle/>
          <a:p>
            <a:pPr>
              <a:lnSpc>
                <a:spcPct val="90000"/>
              </a:lnSpc>
            </a:pPr>
            <a:r>
              <a:rPr lang="en-US" sz="2500" dirty="0"/>
              <a:t>Counterexample: Corrupt Prosecutor (The Responsibility Problem)</a:t>
            </a:r>
          </a:p>
        </p:txBody>
      </p:sp>
      <p:sp>
        <p:nvSpPr>
          <p:cNvPr id="3" name="Content Placeholder 2"/>
          <p:cNvSpPr>
            <a:spLocks noGrp="1"/>
          </p:cNvSpPr>
          <p:nvPr>
            <p:ph idx="1"/>
          </p:nvPr>
        </p:nvSpPr>
        <p:spPr>
          <a:xfrm>
            <a:off x="1361232" y="2446868"/>
            <a:ext cx="9552191" cy="2971800"/>
          </a:xfrm>
        </p:spPr>
        <p:txBody>
          <a:bodyPr anchor="t">
            <a:normAutofit/>
          </a:bodyPr>
          <a:lstStyle/>
          <a:p>
            <a:pPr marL="0" indent="0">
              <a:buNone/>
            </a:pPr>
            <a:r>
              <a:rPr lang="en-US" sz="1600" dirty="0">
                <a:solidFill>
                  <a:schemeClr val="bg1"/>
                </a:solidFill>
              </a:rPr>
              <a:t>A recent murder has attracted great attention from the city’s criminal underground. They regard it as a test case of the criminal justice system. If the murderer is not brought to justice, then criminals in the city will conclude that law enforcement is incompetent. More murders will result. Victor has been charged with the murder. However, the prosecutor has just discovered evidence the exculpates Victor. The prosecutor can easily destroy the evidence without fear of discovery and win a conviction of Victor with a life sentence. Because the prosecutor considers deterrence to be the only punishment value, he does so.</a:t>
            </a:r>
          </a:p>
          <a:p>
            <a:pPr marL="0" indent="0">
              <a:buNone/>
            </a:pPr>
            <a:endParaRPr lang="en-US" sz="1600" dirty="0">
              <a:solidFill>
                <a:schemeClr val="bg1"/>
              </a:solidFill>
            </a:endParaRPr>
          </a:p>
          <a:p>
            <a:pPr marL="0" indent="0">
              <a:buNone/>
            </a:pPr>
            <a:r>
              <a:rPr lang="en-US" sz="1600" dirty="0">
                <a:solidFill>
                  <a:schemeClr val="bg1"/>
                </a:solidFill>
              </a:rPr>
              <a:t>What’s wrong with this? </a:t>
            </a:r>
          </a:p>
        </p:txBody>
      </p:sp>
    </p:spTree>
    <p:extLst>
      <p:ext uri="{BB962C8B-B14F-4D97-AF65-F5344CB8AC3E}">
        <p14:creationId xmlns:p14="http://schemas.microsoft.com/office/powerpoint/2010/main" val="33014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57" y="767443"/>
            <a:ext cx="9739496" cy="913189"/>
          </a:xfrm>
        </p:spPr>
        <p:txBody>
          <a:bodyPr/>
          <a:lstStyle/>
          <a:p>
            <a:r>
              <a:rPr lang="en-US" dirty="0"/>
              <a:t>Deterrence is an Insufficient Reason for Punishment</a:t>
            </a:r>
          </a:p>
        </p:txBody>
      </p:sp>
      <p:sp>
        <p:nvSpPr>
          <p:cNvPr id="3" name="Content Placeholder 2"/>
          <p:cNvSpPr>
            <a:spLocks noGrp="1"/>
          </p:cNvSpPr>
          <p:nvPr>
            <p:ph idx="1"/>
          </p:nvPr>
        </p:nvSpPr>
        <p:spPr>
          <a:xfrm>
            <a:off x="689548" y="2518348"/>
            <a:ext cx="10927829" cy="3687580"/>
          </a:xfrm>
        </p:spPr>
        <p:txBody>
          <a:bodyPr/>
          <a:lstStyle/>
          <a:p>
            <a:pPr marL="0" indent="0">
              <a:buNone/>
            </a:pPr>
            <a:r>
              <a:rPr lang="en-US" dirty="0"/>
              <a:t>The justifying aims of punishment cannot be based on social utility or external reasons alone (reasons external to the offense and the offender). </a:t>
            </a:r>
          </a:p>
          <a:p>
            <a:pPr marL="0" indent="0">
              <a:buNone/>
            </a:pPr>
            <a:endParaRPr lang="en-US" dirty="0"/>
          </a:p>
          <a:p>
            <a:r>
              <a:rPr lang="en-US" dirty="0"/>
              <a:t>_______________</a:t>
            </a:r>
          </a:p>
          <a:p>
            <a:r>
              <a:rPr lang="en-US" dirty="0"/>
              <a:t>_________________</a:t>
            </a:r>
          </a:p>
        </p:txBody>
      </p:sp>
    </p:spTree>
    <p:extLst>
      <p:ext uri="{BB962C8B-B14F-4D97-AF65-F5344CB8AC3E}">
        <p14:creationId xmlns:p14="http://schemas.microsoft.com/office/powerpoint/2010/main" val="68208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Retributivism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866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p:cNvSpPr>
            <a:spLocks noGrp="1"/>
          </p:cNvSpPr>
          <p:nvPr>
            <p:ph type="title"/>
          </p:nvPr>
        </p:nvSpPr>
        <p:spPr>
          <a:xfrm>
            <a:off x="1683171" y="838200"/>
            <a:ext cx="8825659" cy="977902"/>
          </a:xfrm>
        </p:spPr>
        <p:txBody>
          <a:bodyPr>
            <a:normAutofit/>
          </a:bodyPr>
          <a:lstStyle/>
          <a:p>
            <a:pPr algn="ctr"/>
            <a:r>
              <a:rPr lang="en-US">
                <a:solidFill>
                  <a:srgbClr val="EBEBEB"/>
                </a:solidFill>
              </a:rPr>
              <a:t>Desert, not Social Utility</a:t>
            </a:r>
          </a:p>
        </p:txBody>
      </p:sp>
      <p:sp>
        <p:nvSpPr>
          <p:cNvPr id="3" name="Content Placeholder 2"/>
          <p:cNvSpPr>
            <a:spLocks noGrp="1"/>
          </p:cNvSpPr>
          <p:nvPr>
            <p:ph idx="1"/>
          </p:nvPr>
        </p:nvSpPr>
        <p:spPr>
          <a:xfrm>
            <a:off x="3929062" y="5742523"/>
            <a:ext cx="7251280" cy="715964"/>
          </a:xfrm>
        </p:spPr>
        <p:txBody>
          <a:bodyPr>
            <a:normAutofit/>
          </a:bodyPr>
          <a:lstStyle/>
          <a:p>
            <a:pPr marL="0" indent="0">
              <a:lnSpc>
                <a:spcPct val="90000"/>
              </a:lnSpc>
              <a:buNone/>
            </a:pPr>
            <a:r>
              <a:rPr lang="en-US" sz="1700" dirty="0">
                <a:solidFill>
                  <a:srgbClr val="404040"/>
                </a:solidFill>
              </a:rPr>
              <a:t>Joel Feinberg, What, if Anything, Justifies Legal Punishment? In </a:t>
            </a:r>
            <a:r>
              <a:rPr lang="en-US" sz="1700" i="1" dirty="0">
                <a:solidFill>
                  <a:srgbClr val="404040"/>
                </a:solidFill>
              </a:rPr>
              <a:t>Philosophy of Law </a:t>
            </a:r>
            <a:r>
              <a:rPr lang="en-US" sz="1700" dirty="0">
                <a:solidFill>
                  <a:srgbClr val="404040"/>
                </a:solidFill>
              </a:rPr>
              <a:t>(Wadsworth 1995), pp. 613-617, 613.</a:t>
            </a:r>
          </a:p>
        </p:txBody>
      </p:sp>
      <p:sp>
        <p:nvSpPr>
          <p:cNvPr id="4" name="Speech Bubble: Rectangle with Corners Rounded 3">
            <a:extLst>
              <a:ext uri="{FF2B5EF4-FFF2-40B4-BE49-F238E27FC236}">
                <a16:creationId xmlns:a16="http://schemas.microsoft.com/office/drawing/2014/main" id="{E5C4B2C4-C868-3D26-BA0A-FAA011DF3467}"/>
              </a:ext>
            </a:extLst>
          </p:cNvPr>
          <p:cNvSpPr/>
          <p:nvPr/>
        </p:nvSpPr>
        <p:spPr>
          <a:xfrm>
            <a:off x="942974" y="2516911"/>
            <a:ext cx="5153025" cy="2524987"/>
          </a:xfrm>
          <a:prstGeom prst="wedgeRoundRectCallout">
            <a:avLst>
              <a:gd name="adj1" fmla="val 49548"/>
              <a:gd name="adj2" fmla="val 72685"/>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lnSpc>
                <a:spcPct val="90000"/>
              </a:lnSpc>
              <a:buNone/>
            </a:pPr>
            <a:r>
              <a:rPr lang="en-US" sz="1800" dirty="0">
                <a:solidFill>
                  <a:schemeClr val="tx1"/>
                </a:solidFill>
              </a:rPr>
              <a:t>“It is an end in itself that the guilty should suffer pain….The primary justification of punishment is always to be found in the fact that an offense has been committed which deserves the punishment, not in any future advantage to be gained by its infliction.</a:t>
            </a:r>
          </a:p>
        </p:txBody>
      </p:sp>
      <p:sp>
        <p:nvSpPr>
          <p:cNvPr id="5" name="Speech Bubble: Rectangle with Corners Rounded 4">
            <a:extLst>
              <a:ext uri="{FF2B5EF4-FFF2-40B4-BE49-F238E27FC236}">
                <a16:creationId xmlns:a16="http://schemas.microsoft.com/office/drawing/2014/main" id="{2511255C-5B9F-74D9-7C0E-11EF42338BD3}"/>
              </a:ext>
            </a:extLst>
          </p:cNvPr>
          <p:cNvSpPr/>
          <p:nvPr/>
        </p:nvSpPr>
        <p:spPr>
          <a:xfrm>
            <a:off x="6629400" y="2516911"/>
            <a:ext cx="4314825" cy="2200275"/>
          </a:xfrm>
          <a:prstGeom prst="wedgeRoundRectCallout">
            <a:avLst>
              <a:gd name="adj1" fmla="val -47985"/>
              <a:gd name="adj2" fmla="val 86526"/>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lnSpc>
                <a:spcPct val="90000"/>
              </a:lnSpc>
              <a:buNone/>
            </a:pPr>
            <a:r>
              <a:rPr lang="en-US" sz="1800" dirty="0">
                <a:solidFill>
                  <a:schemeClr val="tx1"/>
                </a:solidFill>
              </a:rPr>
              <a:t>“That a criminal should be punished follows for his guilt, and the severity of the appropriate punishment depends on the depravity of the act.”</a:t>
            </a:r>
          </a:p>
        </p:txBody>
      </p:sp>
    </p:spTree>
    <p:extLst>
      <p:ext uri="{BB962C8B-B14F-4D97-AF65-F5344CB8AC3E}">
        <p14:creationId xmlns:p14="http://schemas.microsoft.com/office/powerpoint/2010/main" val="1150254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Retribution </a:t>
            </a:r>
          </a:p>
        </p:txBody>
      </p:sp>
      <p:sp>
        <p:nvSpPr>
          <p:cNvPr id="3" name="Content Placeholder 2"/>
          <p:cNvSpPr>
            <a:spLocks noGrp="1"/>
          </p:cNvSpPr>
          <p:nvPr>
            <p:ph idx="1"/>
          </p:nvPr>
        </p:nvSpPr>
        <p:spPr>
          <a:xfrm>
            <a:off x="485030" y="1680632"/>
            <a:ext cx="11211339" cy="4742653"/>
          </a:xfrm>
          <a:solidFill>
            <a:schemeClr val="bg1"/>
          </a:solidFill>
        </p:spPr>
        <p:txBody>
          <a:bodyPr>
            <a:normAutofit/>
          </a:bodyPr>
          <a:lstStyle/>
          <a:p>
            <a:pPr marL="0" indent="0">
              <a:buNone/>
            </a:pPr>
            <a:r>
              <a:rPr lang="en-US" dirty="0"/>
              <a:t>Retributivism: </a:t>
            </a:r>
          </a:p>
          <a:p>
            <a:pPr marL="0" indent="0">
              <a:buNone/>
            </a:pPr>
            <a:endParaRPr lang="en-US" dirty="0"/>
          </a:p>
          <a:p>
            <a:pPr marL="0" indent="0">
              <a:buNone/>
            </a:pPr>
            <a:r>
              <a:rPr lang="en-US" dirty="0"/>
              <a:t>Arguments for retributivism:</a:t>
            </a:r>
          </a:p>
          <a:p>
            <a:r>
              <a:rPr lang="en-US" dirty="0"/>
              <a:t>Legal Guilt Argument </a:t>
            </a:r>
          </a:p>
          <a:p>
            <a:r>
              <a:rPr lang="en-US" dirty="0"/>
              <a:t>Mere Means Argument: unjust because it treats the offender as a mere means to obtain social ends rather than as a rational agent. </a:t>
            </a:r>
          </a:p>
          <a:p>
            <a:r>
              <a:rPr lang="en-US" dirty="0"/>
              <a:t>Universalizability Argument:  unjust because the punishment is not proportionate to the crime (punishment that is proportionate and accords with other fair procedures is </a:t>
            </a:r>
            <a:r>
              <a:rPr lang="en-US" dirty="0" err="1"/>
              <a:t>universalizable</a:t>
            </a:r>
            <a:r>
              <a:rPr lang="en-US" dirty="0"/>
              <a:t>).</a:t>
            </a:r>
          </a:p>
        </p:txBody>
      </p:sp>
    </p:spTree>
    <p:extLst>
      <p:ext uri="{BB962C8B-B14F-4D97-AF65-F5344CB8AC3E}">
        <p14:creationId xmlns:p14="http://schemas.microsoft.com/office/powerpoint/2010/main" val="305824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Retribution Arguments </a:t>
            </a:r>
          </a:p>
        </p:txBody>
      </p:sp>
      <p:sp>
        <p:nvSpPr>
          <p:cNvPr id="3" name="Content Placeholder 2"/>
          <p:cNvSpPr>
            <a:spLocks noGrp="1"/>
          </p:cNvSpPr>
          <p:nvPr>
            <p:ph idx="1"/>
          </p:nvPr>
        </p:nvSpPr>
        <p:spPr>
          <a:xfrm>
            <a:off x="485030" y="1680632"/>
            <a:ext cx="11211339" cy="4742653"/>
          </a:xfrm>
          <a:solidFill>
            <a:schemeClr val="bg1"/>
          </a:solidFill>
        </p:spPr>
        <p:txBody>
          <a:bodyPr>
            <a:normAutofit/>
          </a:bodyPr>
          <a:lstStyle/>
          <a:p>
            <a:pPr marL="0" indent="0">
              <a:buNone/>
            </a:pPr>
            <a:r>
              <a:rPr lang="en-US" dirty="0"/>
              <a:t>Retributivism: </a:t>
            </a:r>
          </a:p>
          <a:p>
            <a:pPr marL="0" indent="0">
              <a:buNone/>
            </a:pPr>
            <a:endParaRPr lang="en-US" dirty="0"/>
          </a:p>
          <a:p>
            <a:pPr marL="0" indent="0">
              <a:buNone/>
            </a:pPr>
            <a:r>
              <a:rPr lang="en-US" dirty="0"/>
              <a:t>Arguments for retributivism:</a:t>
            </a:r>
          </a:p>
          <a:p>
            <a:r>
              <a:rPr lang="en-US" dirty="0"/>
              <a:t>Legal Guilt Argument:</a:t>
            </a:r>
          </a:p>
          <a:p>
            <a:pPr lvl="1">
              <a:buAutoNum type="arabicPeriod"/>
            </a:pPr>
            <a:r>
              <a:rPr lang="en-US" sz="1800" dirty="0"/>
              <a:t>If a state acts only on external reasons, then it will sometimes punish innocent people.</a:t>
            </a:r>
          </a:p>
          <a:p>
            <a:pPr lvl="1">
              <a:buAutoNum type="arabicPeriod"/>
            </a:pPr>
            <a:r>
              <a:rPr lang="en-US" sz="1800" dirty="0"/>
              <a:t>Punishing innocent people is unjust. </a:t>
            </a:r>
          </a:p>
          <a:p>
            <a:pPr lvl="1">
              <a:buAutoNum type="arabicPeriod"/>
            </a:pPr>
            <a:r>
              <a:rPr lang="en-US" sz="1800" dirty="0"/>
              <a:t>Therefore, it is unjust for states to act only on external reasons. </a:t>
            </a:r>
          </a:p>
          <a:p>
            <a:r>
              <a:rPr lang="en-US" dirty="0"/>
              <a:t>Mere Means Argument: unjust because it treats the offender as a mere means to obtain social ends rather than as a rational agent. </a:t>
            </a:r>
          </a:p>
          <a:p>
            <a:r>
              <a:rPr lang="en-US" dirty="0"/>
              <a:t>Universalizability Argument:  unjust because the punishment is not proportionate to the crime (punishment that is proportionate and accords with other fair procedures is </a:t>
            </a:r>
            <a:r>
              <a:rPr lang="en-US" dirty="0" err="1"/>
              <a:t>universalizable</a:t>
            </a:r>
            <a:r>
              <a:rPr lang="en-US" dirty="0"/>
              <a:t>).</a:t>
            </a:r>
          </a:p>
        </p:txBody>
      </p:sp>
    </p:spTree>
    <p:extLst>
      <p:ext uri="{BB962C8B-B14F-4D97-AF65-F5344CB8AC3E}">
        <p14:creationId xmlns:p14="http://schemas.microsoft.com/office/powerpoint/2010/main" val="308732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Retribution Arguments </a:t>
            </a:r>
          </a:p>
        </p:txBody>
      </p:sp>
      <p:sp>
        <p:nvSpPr>
          <p:cNvPr id="3" name="Content Placeholder 2"/>
          <p:cNvSpPr>
            <a:spLocks noGrp="1"/>
          </p:cNvSpPr>
          <p:nvPr>
            <p:ph idx="1"/>
          </p:nvPr>
        </p:nvSpPr>
        <p:spPr>
          <a:xfrm>
            <a:off x="485030" y="1680632"/>
            <a:ext cx="11211339" cy="5101831"/>
          </a:xfrm>
          <a:solidFill>
            <a:schemeClr val="bg1"/>
          </a:solidFill>
        </p:spPr>
        <p:txBody>
          <a:bodyPr>
            <a:normAutofit/>
          </a:bodyPr>
          <a:lstStyle/>
          <a:p>
            <a:pPr marL="0" indent="0">
              <a:buNone/>
            </a:pPr>
            <a:r>
              <a:rPr lang="en-US" dirty="0"/>
              <a:t>Retributivism: </a:t>
            </a:r>
          </a:p>
          <a:p>
            <a:pPr marL="0" indent="0">
              <a:buNone/>
            </a:pPr>
            <a:endParaRPr lang="en-US" dirty="0"/>
          </a:p>
          <a:p>
            <a:pPr marL="0" indent="0">
              <a:buNone/>
            </a:pPr>
            <a:r>
              <a:rPr lang="en-US" dirty="0"/>
              <a:t>Arguments for Retributivism:</a:t>
            </a:r>
          </a:p>
          <a:p>
            <a:r>
              <a:rPr lang="en-US" dirty="0"/>
              <a:t>Legal Guilt Argument (below)</a:t>
            </a:r>
          </a:p>
          <a:p>
            <a:r>
              <a:rPr lang="en-US" dirty="0"/>
              <a:t>Mere Means Argument: unjust because it treats the offender as a mere means to obtain social ends rather than as a rational agent. </a:t>
            </a:r>
          </a:p>
          <a:p>
            <a:pPr marL="800100" lvl="1" indent="-342900">
              <a:buFont typeface="+mj-lt"/>
              <a:buAutoNum type="arabicPeriod"/>
            </a:pPr>
            <a:r>
              <a:rPr lang="en-US" sz="1800" dirty="0"/>
              <a:t>If a punishment treats an offender as a mere means, it is an unjust punishment. (Kant’s deontology)</a:t>
            </a:r>
          </a:p>
          <a:p>
            <a:pPr marL="800100" lvl="1" indent="-342900">
              <a:buFont typeface="+mj-lt"/>
              <a:buAutoNum type="arabicPeriod"/>
            </a:pPr>
            <a:r>
              <a:rPr lang="en-US" sz="1800" dirty="0"/>
              <a:t>A punishment that considers only social utility and fails to take into account facts about the offense and the offender treats an offender as a mere means.</a:t>
            </a:r>
          </a:p>
          <a:p>
            <a:pPr marL="800100" lvl="1" indent="-342900">
              <a:buFont typeface="+mj-lt"/>
              <a:buAutoNum type="arabicPeriod"/>
            </a:pPr>
            <a:r>
              <a:rPr lang="en-US" sz="1800" dirty="0"/>
              <a:t>A punishment that considers only social utility…is an unjust punishment</a:t>
            </a:r>
            <a:r>
              <a:rPr lang="en-US" dirty="0"/>
              <a:t>. </a:t>
            </a:r>
          </a:p>
          <a:p>
            <a:r>
              <a:rPr lang="en-US" dirty="0"/>
              <a:t>Universalizability Argument:  unjust because the punishment is not proportionate to the crime (punishment that is proportionate and accords with other fair procedures is </a:t>
            </a:r>
            <a:r>
              <a:rPr lang="en-US" dirty="0" err="1"/>
              <a:t>universalizable</a:t>
            </a:r>
            <a:r>
              <a:rPr lang="en-US" dirty="0"/>
              <a:t>).</a:t>
            </a:r>
          </a:p>
        </p:txBody>
      </p:sp>
    </p:spTree>
    <p:extLst>
      <p:ext uri="{BB962C8B-B14F-4D97-AF65-F5344CB8AC3E}">
        <p14:creationId xmlns:p14="http://schemas.microsoft.com/office/powerpoint/2010/main" val="398316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Retribution Arguments </a:t>
            </a:r>
          </a:p>
        </p:txBody>
      </p:sp>
      <p:sp>
        <p:nvSpPr>
          <p:cNvPr id="3" name="Content Placeholder 2"/>
          <p:cNvSpPr>
            <a:spLocks noGrp="1"/>
          </p:cNvSpPr>
          <p:nvPr>
            <p:ph idx="1"/>
          </p:nvPr>
        </p:nvSpPr>
        <p:spPr>
          <a:xfrm>
            <a:off x="485030" y="1680632"/>
            <a:ext cx="11211339" cy="4742653"/>
          </a:xfrm>
          <a:solidFill>
            <a:schemeClr val="bg1"/>
          </a:solidFill>
        </p:spPr>
        <p:txBody>
          <a:bodyPr>
            <a:normAutofit/>
          </a:bodyPr>
          <a:lstStyle/>
          <a:p>
            <a:pPr marL="0" indent="0">
              <a:buNone/>
            </a:pPr>
            <a:r>
              <a:rPr lang="en-US" dirty="0"/>
              <a:t>Retributivism: </a:t>
            </a:r>
          </a:p>
          <a:p>
            <a:pPr marL="0" indent="0">
              <a:buNone/>
            </a:pPr>
            <a:endParaRPr lang="en-US" dirty="0"/>
          </a:p>
          <a:p>
            <a:pPr marL="0" indent="0">
              <a:buNone/>
            </a:pPr>
            <a:r>
              <a:rPr lang="en-US" dirty="0"/>
              <a:t>Arguments for retributivism:</a:t>
            </a:r>
          </a:p>
          <a:p>
            <a:r>
              <a:rPr lang="en-US" dirty="0"/>
              <a:t>Legal Guilt Argument (below)</a:t>
            </a:r>
          </a:p>
          <a:p>
            <a:r>
              <a:rPr lang="en-US" dirty="0"/>
              <a:t>Mere Means Argument: unjust because it treats the offender as a mere means to obtain social ends rather than as a rational agent. </a:t>
            </a:r>
          </a:p>
          <a:p>
            <a:r>
              <a:rPr lang="en-US" dirty="0"/>
              <a:t>Universalizability Argument:  unjust because the punishment is not proportionate to the crime (punishment that is proportionate and accords with other fair procedures is </a:t>
            </a:r>
            <a:r>
              <a:rPr lang="en-US" dirty="0" err="1"/>
              <a:t>universalizable</a:t>
            </a:r>
            <a:r>
              <a:rPr lang="en-US" dirty="0"/>
              <a:t>).</a:t>
            </a:r>
          </a:p>
          <a:p>
            <a:pPr marL="628650" lvl="1" indent="-228600">
              <a:buFont typeface="+mj-lt"/>
              <a:buAutoNum type="arabicPeriod"/>
            </a:pPr>
            <a:r>
              <a:rPr lang="en-US" sz="1800" dirty="0"/>
              <a:t>A punishment that is </a:t>
            </a:r>
            <a:r>
              <a:rPr lang="en-US" sz="1800" dirty="0" err="1"/>
              <a:t>universalizable</a:t>
            </a:r>
            <a:r>
              <a:rPr lang="en-US" sz="1800" dirty="0"/>
              <a:t> is a just punishment. (Kant’s deontology)</a:t>
            </a:r>
          </a:p>
          <a:p>
            <a:pPr marL="628650" lvl="1" indent="-228600">
              <a:buFont typeface="+mj-lt"/>
              <a:buAutoNum type="arabicPeriod"/>
            </a:pPr>
            <a:r>
              <a:rPr lang="en-US" sz="1800" dirty="0"/>
              <a:t>A punishment that is proportionate and accords with other fair procedures is </a:t>
            </a:r>
            <a:r>
              <a:rPr lang="en-US" sz="1800" dirty="0" err="1"/>
              <a:t>universalizable</a:t>
            </a:r>
            <a:r>
              <a:rPr lang="en-US" sz="1800" dirty="0"/>
              <a:t>.</a:t>
            </a:r>
          </a:p>
          <a:p>
            <a:pPr marL="628650" lvl="1" indent="-228600">
              <a:buFont typeface="+mj-lt"/>
              <a:buAutoNum type="arabicPeriod"/>
            </a:pPr>
            <a:r>
              <a:rPr lang="en-US" sz="1800" dirty="0"/>
              <a:t>Therefore a punishment that is proportionate and accords with other fair procedures is a just punishment. </a:t>
            </a:r>
          </a:p>
          <a:p>
            <a:endParaRPr lang="en-US" dirty="0"/>
          </a:p>
        </p:txBody>
      </p:sp>
    </p:spTree>
    <p:extLst>
      <p:ext uri="{BB962C8B-B14F-4D97-AF65-F5344CB8AC3E}">
        <p14:creationId xmlns:p14="http://schemas.microsoft.com/office/powerpoint/2010/main" val="224392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a:bodyPr>
          <a:lstStyle/>
          <a:p>
            <a:r>
              <a:rPr lang="en-US" dirty="0"/>
              <a:t>Example: Repressive Regime </a:t>
            </a:r>
          </a:p>
        </p:txBody>
      </p:sp>
      <p:sp>
        <p:nvSpPr>
          <p:cNvPr id="3" name="Content Placeholder 2"/>
          <p:cNvSpPr>
            <a:spLocks noGrp="1"/>
          </p:cNvSpPr>
          <p:nvPr>
            <p:ph idx="1"/>
          </p:nvPr>
        </p:nvSpPr>
        <p:spPr>
          <a:xfrm>
            <a:off x="1154954" y="2603500"/>
            <a:ext cx="5211979" cy="3416300"/>
          </a:xfrm>
        </p:spPr>
        <p:txBody>
          <a:bodyPr anchor="ctr">
            <a:normAutofit/>
          </a:bodyPr>
          <a:lstStyle/>
          <a:p>
            <a:pPr marL="0" indent="0">
              <a:buNone/>
            </a:pPr>
            <a:r>
              <a:rPr lang="en-US" dirty="0"/>
              <a:t>You live in the state of North </a:t>
            </a:r>
            <a:r>
              <a:rPr lang="en-US" dirty="0" err="1"/>
              <a:t>Borea</a:t>
            </a:r>
            <a:r>
              <a:rPr lang="en-US" dirty="0"/>
              <a:t>. North </a:t>
            </a:r>
            <a:r>
              <a:rPr lang="en-US" dirty="0" err="1"/>
              <a:t>Borea</a:t>
            </a:r>
            <a:r>
              <a:rPr lang="en-US" dirty="0"/>
              <a:t> enforces a Three Generations Rule, which provides that if you are guilty of an offense against the state, such as disloyalty, you and your family will be imprisoned for life at a hard labor camp, and two future generations of your family also will be imprisoned for life. </a:t>
            </a:r>
          </a:p>
          <a:p>
            <a:pPr marL="0" indent="0">
              <a:buNone/>
            </a:pPr>
            <a:endParaRPr lang="en-US" dirty="0"/>
          </a:p>
          <a:p>
            <a:pPr marL="0" indent="0">
              <a:buNone/>
            </a:pPr>
            <a:r>
              <a:rPr lang="en-US" dirty="0"/>
              <a:t>What’s wrong with this? </a:t>
            </a:r>
          </a:p>
        </p:txBody>
      </p:sp>
      <p:pic>
        <p:nvPicPr>
          <p:cNvPr id="5" name="Picture 4" descr="A long shot of a fence&#10;&#10;Description automatically generated">
            <a:extLst>
              <a:ext uri="{FF2B5EF4-FFF2-40B4-BE49-F238E27FC236}">
                <a16:creationId xmlns:a16="http://schemas.microsoft.com/office/drawing/2014/main" id="{F90DEBAA-2EC3-4EF9-7791-21AA62EC319F}"/>
              </a:ext>
            </a:extLst>
          </p:cNvPr>
          <p:cNvPicPr>
            <a:picLocks noChangeAspect="1"/>
          </p:cNvPicPr>
          <p:nvPr/>
        </p:nvPicPr>
        <p:blipFill>
          <a:blip r:embed="rId2">
            <a:extLst>
              <a:ext uri="{837473B0-CC2E-450A-ABE3-18F120FF3D39}">
                <a1611:picAttrSrcUrl xmlns:a1611="http://schemas.microsoft.com/office/drawing/2016/11/main" r:id="rId3"/>
              </a:ext>
            </a:extLst>
          </a:blip>
          <a:srcRect l="5794" r="3" b="3"/>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91590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Retribution Justifies</a:t>
            </a:r>
          </a:p>
        </p:txBody>
      </p:sp>
      <p:sp>
        <p:nvSpPr>
          <p:cNvPr id="3" name="Content Placeholder 2"/>
          <p:cNvSpPr>
            <a:spLocks noGrp="1"/>
          </p:cNvSpPr>
          <p:nvPr>
            <p:ph idx="1"/>
          </p:nvPr>
        </p:nvSpPr>
        <p:spPr>
          <a:xfrm>
            <a:off x="508882" y="2472855"/>
            <a:ext cx="11076167" cy="3943847"/>
          </a:xfrm>
        </p:spPr>
        <p:txBody>
          <a:bodyPr/>
          <a:lstStyle/>
          <a:p>
            <a:pPr marL="0" indent="0">
              <a:buNone/>
            </a:pPr>
            <a:endParaRPr lang="en-US" dirty="0"/>
          </a:p>
          <a:p>
            <a:pPr marL="0" indent="0">
              <a:buNone/>
            </a:pPr>
            <a:r>
              <a:rPr lang="en-US" dirty="0"/>
              <a:t>Retributivism holds that “what the offense and offender deserves” justifies </a:t>
            </a:r>
          </a:p>
          <a:p>
            <a:pPr>
              <a:buAutoNum type="arabicParenBoth"/>
            </a:pPr>
            <a:r>
              <a:rPr lang="en-US" b="1" dirty="0"/>
              <a:t>that</a:t>
            </a:r>
            <a:r>
              <a:rPr lang="en-US" dirty="0"/>
              <a:t> the offender is punished, and </a:t>
            </a:r>
          </a:p>
          <a:p>
            <a:pPr>
              <a:buAutoNum type="arabicParenBoth"/>
            </a:pPr>
            <a:r>
              <a:rPr lang="en-US" dirty="0"/>
              <a:t>the nature and </a:t>
            </a:r>
            <a:r>
              <a:rPr lang="en-US" b="1" dirty="0"/>
              <a:t>severity</a:t>
            </a:r>
            <a:r>
              <a:rPr lang="en-US" dirty="0"/>
              <a:t> of the punishment imposed.  </a:t>
            </a:r>
          </a:p>
        </p:txBody>
      </p:sp>
    </p:spTree>
    <p:extLst>
      <p:ext uri="{BB962C8B-B14F-4D97-AF65-F5344CB8AC3E}">
        <p14:creationId xmlns:p14="http://schemas.microsoft.com/office/powerpoint/2010/main" val="289042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person's handcuffed&#10;&#10;Description automatically generated">
            <a:extLst>
              <a:ext uri="{FF2B5EF4-FFF2-40B4-BE49-F238E27FC236}">
                <a16:creationId xmlns:a16="http://schemas.microsoft.com/office/drawing/2014/main" id="{B5A62923-4985-A9DC-2BD1-623C570BBB19}"/>
              </a:ext>
            </a:extLst>
          </p:cNvPr>
          <p:cNvPicPr>
            <a:picLocks noChangeAspect="1"/>
          </p:cNvPicPr>
          <p:nvPr/>
        </p:nvPicPr>
        <p:blipFill>
          <a:blip r:embed="rId3">
            <a:alphaModFix/>
            <a:extLst>
              <a:ext uri="{837473B0-CC2E-450A-ABE3-18F120FF3D39}">
                <a1611:picAttrSrcUrl xmlns:a1611="http://schemas.microsoft.com/office/drawing/2016/11/main" r:id="rId4"/>
              </a:ext>
            </a:extLst>
          </a:blip>
          <a:srcRect t="20432" r="-1" b="430"/>
          <a:stretch/>
        </p:blipFill>
        <p:spPr>
          <a:xfrm>
            <a:off x="474132" y="444500"/>
            <a:ext cx="11243735" cy="5939367"/>
          </a:xfrm>
          <a:prstGeom prst="rect">
            <a:avLst/>
          </a:prstGeom>
        </p:spPr>
      </p:pic>
      <p:sp>
        <p:nvSpPr>
          <p:cNvPr id="10" name="Rectangle 9">
            <a:extLst>
              <a:ext uri="{FF2B5EF4-FFF2-40B4-BE49-F238E27FC236}">
                <a16:creationId xmlns:a16="http://schemas.microsoft.com/office/drawing/2014/main" id="{4D9D7FA3-6C3E-40C7-9E33-E20939CE6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A953529-7FAF-4BB2-ACBE-17B33E79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1388426"/>
            <a:ext cx="8620967" cy="855132"/>
          </a:xfrm>
        </p:spPr>
        <p:txBody>
          <a:bodyPr>
            <a:normAutofit/>
          </a:bodyPr>
          <a:lstStyle/>
          <a:p>
            <a:r>
              <a:rPr lang="en-US" sz="3200" dirty="0"/>
              <a:t>Relevant Considerations</a:t>
            </a:r>
          </a:p>
        </p:txBody>
      </p:sp>
      <p:sp>
        <p:nvSpPr>
          <p:cNvPr id="3" name="Content Placeholder 2"/>
          <p:cNvSpPr>
            <a:spLocks noGrp="1"/>
          </p:cNvSpPr>
          <p:nvPr>
            <p:ph idx="1"/>
          </p:nvPr>
        </p:nvSpPr>
        <p:spPr>
          <a:xfrm>
            <a:off x="1520042" y="2137558"/>
            <a:ext cx="8787740" cy="3577441"/>
          </a:xfrm>
        </p:spPr>
        <p:txBody>
          <a:bodyPr anchor="t">
            <a:normAutofit/>
          </a:bodyPr>
          <a:lstStyle/>
          <a:p>
            <a:pPr marL="0" indent="0">
              <a:lnSpc>
                <a:spcPct val="90000"/>
              </a:lnSpc>
              <a:buNone/>
            </a:pPr>
            <a:r>
              <a:rPr lang="en-US" sz="1400" dirty="0">
                <a:solidFill>
                  <a:schemeClr val="bg1"/>
                </a:solidFill>
              </a:rPr>
              <a:t>Under retributivist theories of punishment, the state must consider only relevant facts about the offense and the offender, such as</a:t>
            </a:r>
          </a:p>
          <a:p>
            <a:pPr>
              <a:lnSpc>
                <a:spcPct val="90000"/>
              </a:lnSpc>
            </a:pPr>
            <a:r>
              <a:rPr lang="en-US" sz="1400" dirty="0">
                <a:solidFill>
                  <a:schemeClr val="bg1"/>
                </a:solidFill>
              </a:rPr>
              <a:t>Offense</a:t>
            </a:r>
          </a:p>
          <a:p>
            <a:pPr lvl="1">
              <a:lnSpc>
                <a:spcPct val="90000"/>
              </a:lnSpc>
            </a:pPr>
            <a:r>
              <a:rPr lang="en-US" sz="1400" i="1" dirty="0">
                <a:solidFill>
                  <a:schemeClr val="bg1"/>
                </a:solidFill>
              </a:rPr>
              <a:t>Actus reus </a:t>
            </a:r>
            <a:r>
              <a:rPr lang="en-US" sz="1400" dirty="0">
                <a:solidFill>
                  <a:schemeClr val="bg1"/>
                </a:solidFill>
              </a:rPr>
              <a:t>(guilty act)</a:t>
            </a:r>
          </a:p>
          <a:p>
            <a:pPr lvl="1">
              <a:lnSpc>
                <a:spcPct val="90000"/>
              </a:lnSpc>
            </a:pPr>
            <a:r>
              <a:rPr lang="en-US" sz="1400" i="1" dirty="0" err="1">
                <a:solidFill>
                  <a:schemeClr val="bg1"/>
                </a:solidFill>
              </a:rPr>
              <a:t>Mens</a:t>
            </a:r>
            <a:r>
              <a:rPr lang="en-US" sz="1400" i="1" dirty="0">
                <a:solidFill>
                  <a:schemeClr val="bg1"/>
                </a:solidFill>
              </a:rPr>
              <a:t> rea </a:t>
            </a:r>
            <a:r>
              <a:rPr lang="en-US" sz="1400" dirty="0">
                <a:solidFill>
                  <a:schemeClr val="bg1"/>
                </a:solidFill>
              </a:rPr>
              <a:t>(guilty mind)</a:t>
            </a:r>
          </a:p>
          <a:p>
            <a:pPr lvl="1">
              <a:lnSpc>
                <a:spcPct val="90000"/>
              </a:lnSpc>
            </a:pPr>
            <a:r>
              <a:rPr lang="en-US" sz="1400" dirty="0">
                <a:solidFill>
                  <a:schemeClr val="bg1"/>
                </a:solidFill>
              </a:rPr>
              <a:t>Gravity of the offense and its consequences</a:t>
            </a:r>
          </a:p>
          <a:p>
            <a:pPr lvl="1">
              <a:lnSpc>
                <a:spcPct val="90000"/>
              </a:lnSpc>
            </a:pPr>
            <a:r>
              <a:rPr lang="en-US" sz="1400" dirty="0">
                <a:solidFill>
                  <a:schemeClr val="bg1"/>
                </a:solidFill>
              </a:rPr>
              <a:t>Other circumstances, e.g., gratuitous violence</a:t>
            </a:r>
          </a:p>
          <a:p>
            <a:pPr>
              <a:lnSpc>
                <a:spcPct val="90000"/>
              </a:lnSpc>
            </a:pPr>
            <a:r>
              <a:rPr lang="en-US" sz="1400" dirty="0">
                <a:solidFill>
                  <a:schemeClr val="bg1"/>
                </a:solidFill>
              </a:rPr>
              <a:t>Offender</a:t>
            </a:r>
          </a:p>
          <a:p>
            <a:pPr lvl="1">
              <a:lnSpc>
                <a:spcPct val="90000"/>
              </a:lnSpc>
            </a:pPr>
            <a:r>
              <a:rPr lang="en-US" sz="1400" dirty="0">
                <a:solidFill>
                  <a:schemeClr val="bg1"/>
                </a:solidFill>
              </a:rPr>
              <a:t>Age and ability to understand the wrongfulness of his/her conduct</a:t>
            </a:r>
          </a:p>
          <a:p>
            <a:pPr lvl="1">
              <a:lnSpc>
                <a:spcPct val="90000"/>
              </a:lnSpc>
            </a:pPr>
            <a:r>
              <a:rPr lang="en-US" sz="1400" dirty="0">
                <a:solidFill>
                  <a:schemeClr val="bg1"/>
                </a:solidFill>
              </a:rPr>
              <a:t>Level of responsibility/participation</a:t>
            </a:r>
          </a:p>
          <a:p>
            <a:pPr lvl="1">
              <a:lnSpc>
                <a:spcPct val="90000"/>
              </a:lnSpc>
            </a:pPr>
            <a:r>
              <a:rPr lang="en-US" sz="1400" dirty="0">
                <a:solidFill>
                  <a:schemeClr val="bg1"/>
                </a:solidFill>
              </a:rPr>
              <a:t>Prior crimes and propensity to commit crimes?</a:t>
            </a:r>
          </a:p>
          <a:p>
            <a:pPr marL="57150" indent="0">
              <a:lnSpc>
                <a:spcPct val="90000"/>
              </a:lnSpc>
              <a:buNone/>
            </a:pPr>
            <a:endParaRPr lang="en-US" sz="1400" dirty="0">
              <a:solidFill>
                <a:schemeClr val="bg1"/>
              </a:solidFill>
            </a:endParaRPr>
          </a:p>
          <a:p>
            <a:pPr lvl="1">
              <a:lnSpc>
                <a:spcPct val="90000"/>
              </a:lnSpc>
            </a:pPr>
            <a:endParaRPr lang="en-US" sz="1400" dirty="0">
              <a:solidFill>
                <a:schemeClr val="bg1"/>
              </a:solidFill>
            </a:endParaRPr>
          </a:p>
          <a:p>
            <a:pPr marL="0" indent="0">
              <a:lnSpc>
                <a:spcPct val="90000"/>
              </a:lnSpc>
              <a:buNone/>
            </a:pPr>
            <a:endParaRPr lang="en-US" sz="1400" dirty="0">
              <a:solidFill>
                <a:schemeClr val="bg1"/>
              </a:solidFill>
            </a:endParaRPr>
          </a:p>
        </p:txBody>
      </p:sp>
    </p:spTree>
    <p:extLst>
      <p:ext uri="{BB962C8B-B14F-4D97-AF65-F5344CB8AC3E}">
        <p14:creationId xmlns:p14="http://schemas.microsoft.com/office/powerpoint/2010/main" val="281152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p:cNvSpPr>
            <a:spLocks noGrp="1"/>
          </p:cNvSpPr>
          <p:nvPr>
            <p:ph type="title"/>
          </p:nvPr>
        </p:nvSpPr>
        <p:spPr>
          <a:xfrm>
            <a:off x="1683171" y="838200"/>
            <a:ext cx="8825659" cy="977902"/>
          </a:xfrm>
        </p:spPr>
        <p:txBody>
          <a:bodyPr>
            <a:normAutofit/>
          </a:bodyPr>
          <a:lstStyle/>
          <a:p>
            <a:pPr algn="ctr"/>
            <a:r>
              <a:rPr lang="en-US">
                <a:solidFill>
                  <a:srgbClr val="EBEBEB"/>
                </a:solidFill>
              </a:rPr>
              <a:t>Compare </a:t>
            </a:r>
            <a:r>
              <a:rPr lang="en-US" i="1">
                <a:solidFill>
                  <a:srgbClr val="EBEBEB"/>
                </a:solidFill>
              </a:rPr>
              <a:t>Lex Taliones</a:t>
            </a:r>
          </a:p>
        </p:txBody>
      </p:sp>
      <p:sp>
        <p:nvSpPr>
          <p:cNvPr id="3" name="Content Placeholder 2"/>
          <p:cNvSpPr>
            <a:spLocks noGrp="1"/>
          </p:cNvSpPr>
          <p:nvPr>
            <p:ph idx="1"/>
          </p:nvPr>
        </p:nvSpPr>
        <p:spPr>
          <a:xfrm>
            <a:off x="1683171" y="2516912"/>
            <a:ext cx="8957120" cy="3634506"/>
          </a:xfrm>
        </p:spPr>
        <p:txBody>
          <a:bodyPr>
            <a:normAutofit/>
          </a:bodyPr>
          <a:lstStyle/>
          <a:p>
            <a:pPr marL="0" indent="0">
              <a:lnSpc>
                <a:spcPct val="90000"/>
              </a:lnSpc>
              <a:buNone/>
            </a:pPr>
            <a:r>
              <a:rPr lang="en-US" sz="1600" i="1" dirty="0">
                <a:solidFill>
                  <a:srgbClr val="404040"/>
                </a:solidFill>
              </a:rPr>
              <a:t>Lex </a:t>
            </a:r>
            <a:r>
              <a:rPr lang="en-US" sz="1600" i="1" dirty="0" err="1">
                <a:solidFill>
                  <a:srgbClr val="404040"/>
                </a:solidFill>
              </a:rPr>
              <a:t>Taliones</a:t>
            </a:r>
            <a:r>
              <a:rPr lang="en-US" sz="1600" dirty="0">
                <a:solidFill>
                  <a:srgbClr val="404040"/>
                </a:solidFill>
              </a:rPr>
              <a:t>:</a:t>
            </a:r>
          </a:p>
          <a:p>
            <a:pPr marL="0" indent="0">
              <a:lnSpc>
                <a:spcPct val="90000"/>
              </a:lnSpc>
              <a:buNone/>
            </a:pPr>
            <a:endParaRPr lang="en-US" sz="1600" dirty="0">
              <a:solidFill>
                <a:srgbClr val="404040"/>
              </a:solidFill>
            </a:endParaRPr>
          </a:p>
          <a:p>
            <a:pPr marL="0" indent="0">
              <a:lnSpc>
                <a:spcPct val="90000"/>
              </a:lnSpc>
              <a:buNone/>
            </a:pPr>
            <a:r>
              <a:rPr lang="en-US" sz="1600" dirty="0">
                <a:solidFill>
                  <a:srgbClr val="404040"/>
                </a:solidFill>
              </a:rPr>
              <a:t>Counterexamples: </a:t>
            </a:r>
          </a:p>
          <a:p>
            <a:pPr>
              <a:lnSpc>
                <a:spcPct val="90000"/>
              </a:lnSpc>
            </a:pPr>
            <a:r>
              <a:rPr lang="en-US" sz="1600" dirty="0">
                <a:solidFill>
                  <a:srgbClr val="404040"/>
                </a:solidFill>
              </a:rPr>
              <a:t>a man who rapes should be sentenced to being raped;</a:t>
            </a:r>
          </a:p>
          <a:p>
            <a:pPr>
              <a:lnSpc>
                <a:spcPct val="90000"/>
              </a:lnSpc>
            </a:pPr>
            <a:r>
              <a:rPr lang="en-US" sz="1600" dirty="0">
                <a:solidFill>
                  <a:srgbClr val="404040"/>
                </a:solidFill>
              </a:rPr>
              <a:t>the man who deliberately splashed sulfuric acid on Katie Piper’s face (in 2009) should be sentenced to having acid splashed on his face; or</a:t>
            </a:r>
          </a:p>
          <a:p>
            <a:pPr>
              <a:lnSpc>
                <a:spcPct val="90000"/>
              </a:lnSpc>
            </a:pPr>
            <a:r>
              <a:rPr lang="en-US" sz="1600" dirty="0">
                <a:solidFill>
                  <a:srgbClr val="404040"/>
                </a:solidFill>
              </a:rPr>
              <a:t>a person who steals a $20 bracelet should pay a $20 fine.</a:t>
            </a:r>
          </a:p>
          <a:p>
            <a:pPr marL="0" indent="0">
              <a:lnSpc>
                <a:spcPct val="90000"/>
              </a:lnSpc>
              <a:buNone/>
            </a:pPr>
            <a:endParaRPr lang="en-US" sz="1600" dirty="0">
              <a:solidFill>
                <a:srgbClr val="404040"/>
              </a:solidFill>
            </a:endParaRPr>
          </a:p>
          <a:p>
            <a:pPr marL="0" indent="0">
              <a:lnSpc>
                <a:spcPct val="90000"/>
              </a:lnSpc>
              <a:buNone/>
            </a:pPr>
            <a:endParaRPr lang="en-US" sz="1600" dirty="0">
              <a:solidFill>
                <a:srgbClr val="404040"/>
              </a:solidFill>
            </a:endParaRPr>
          </a:p>
        </p:txBody>
      </p:sp>
    </p:spTree>
    <p:extLst>
      <p:ext uri="{BB962C8B-B14F-4D97-AF65-F5344CB8AC3E}">
        <p14:creationId xmlns:p14="http://schemas.microsoft.com/office/powerpoint/2010/main" val="347593230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Equivalence</a:t>
            </a:r>
          </a:p>
        </p:txBody>
      </p:sp>
      <p:sp>
        <p:nvSpPr>
          <p:cNvPr id="3" name="Content Placeholder 2"/>
          <p:cNvSpPr>
            <a:spLocks noGrp="1"/>
          </p:cNvSpPr>
          <p:nvPr>
            <p:ph idx="1"/>
          </p:nvPr>
        </p:nvSpPr>
        <p:spPr>
          <a:xfrm>
            <a:off x="453223" y="1860605"/>
            <a:ext cx="11219291" cy="4556098"/>
          </a:xfrm>
          <a:solidFill>
            <a:schemeClr val="bg1"/>
          </a:solidFill>
        </p:spPr>
        <p:txBody>
          <a:bodyPr>
            <a:noAutofit/>
          </a:bodyPr>
          <a:lstStyle/>
          <a:p>
            <a:pPr marL="0" indent="0">
              <a:buNone/>
            </a:pPr>
            <a:r>
              <a:rPr lang="en-US" sz="2000" dirty="0"/>
              <a:t>Retributivism does not require an eye for an eye, we can say it requires only moral equivalence. </a:t>
            </a:r>
          </a:p>
          <a:p>
            <a:pPr marL="0" indent="0">
              <a:buNone/>
            </a:pPr>
            <a:r>
              <a:rPr lang="en-US" sz="2000" b="1" dirty="0"/>
              <a:t>Moral Equivalence:</a:t>
            </a:r>
          </a:p>
          <a:p>
            <a:pPr marL="0" indent="0">
              <a:buNone/>
            </a:pPr>
            <a:endParaRPr lang="en-US" sz="2000" dirty="0"/>
          </a:p>
          <a:p>
            <a:pPr marL="0" indent="0">
              <a:buNone/>
            </a:pPr>
            <a:r>
              <a:rPr lang="en-US" sz="2000" dirty="0"/>
              <a:t>Objection: Does it satisfy moral equivalence? </a:t>
            </a:r>
          </a:p>
          <a:p>
            <a:pPr marL="0" indent="0">
              <a:buNone/>
            </a:pPr>
            <a:r>
              <a:rPr lang="en-US" sz="2000" dirty="0"/>
              <a:t>Counterexample </a:t>
            </a:r>
          </a:p>
          <a:p>
            <a:pPr marL="0" indent="0">
              <a:buNone/>
            </a:pPr>
            <a:r>
              <a:rPr lang="en-US" sz="2000" dirty="0"/>
              <a:t>Offense: kidnapping a child in the trunk of a car, rape, and murder.</a:t>
            </a:r>
          </a:p>
          <a:p>
            <a:pPr marL="0" indent="0">
              <a:buNone/>
            </a:pPr>
            <a:r>
              <a:rPr lang="en-US" sz="2000" dirty="0"/>
              <a:t>Punishment: death by lethal injection</a:t>
            </a:r>
          </a:p>
        </p:txBody>
      </p:sp>
    </p:spTree>
    <p:extLst>
      <p:ext uri="{BB962C8B-B14F-4D97-AF65-F5344CB8AC3E}">
        <p14:creationId xmlns:p14="http://schemas.microsoft.com/office/powerpoint/2010/main" val="41599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Retribution is an Insufficient Reason for Punishment (Not That, But Severity) </a:t>
            </a:r>
          </a:p>
        </p:txBody>
      </p:sp>
      <p:sp>
        <p:nvSpPr>
          <p:cNvPr id="3" name="Content Placeholder 2"/>
          <p:cNvSpPr>
            <a:spLocks noGrp="1"/>
          </p:cNvSpPr>
          <p:nvPr>
            <p:ph idx="1"/>
          </p:nvPr>
        </p:nvSpPr>
        <p:spPr>
          <a:xfrm>
            <a:off x="572494" y="2433099"/>
            <a:ext cx="10988703" cy="3967701"/>
          </a:xfrm>
        </p:spPr>
        <p:txBody>
          <a:bodyPr>
            <a:normAutofit/>
          </a:bodyPr>
          <a:lstStyle/>
          <a:p>
            <a:pPr marL="0" indent="0">
              <a:buNone/>
            </a:pPr>
            <a:r>
              <a:rPr lang="en-US" dirty="0"/>
              <a:t>Retributivism alone does not provide sufficient reason for particular punishments (the nature and severity of a particular punishment; justifying why one punishment is permissible and not another).  </a:t>
            </a:r>
          </a:p>
          <a:p>
            <a:pPr marL="0" indent="0">
              <a:buNone/>
            </a:pPr>
            <a:endParaRPr lang="en-US" dirty="0"/>
          </a:p>
          <a:p>
            <a:pPr marL="0" indent="0">
              <a:buNone/>
            </a:pPr>
            <a:r>
              <a:rPr lang="en-US" dirty="0"/>
              <a:t>We may need other considerations:</a:t>
            </a:r>
          </a:p>
          <a:p>
            <a:r>
              <a:rPr lang="en-US" dirty="0"/>
              <a:t>Other deontological principles (respect for persons, morally permissible punishments only) </a:t>
            </a:r>
          </a:p>
          <a:p>
            <a:r>
              <a:rPr lang="en-US" dirty="0"/>
              <a:t>Other considerations of social utility (e.g., what is effective in our society, what is the best use of social resources). </a:t>
            </a:r>
          </a:p>
          <a:p>
            <a:pPr marL="0" indent="0">
              <a:buNone/>
            </a:pPr>
            <a:endParaRPr lang="en-US" dirty="0"/>
          </a:p>
        </p:txBody>
      </p:sp>
    </p:spTree>
    <p:extLst>
      <p:ext uri="{BB962C8B-B14F-4D97-AF65-F5344CB8AC3E}">
        <p14:creationId xmlns:p14="http://schemas.microsoft.com/office/powerpoint/2010/main" val="344353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Theories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271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p:cNvSpPr>
            <a:spLocks noGrp="1"/>
          </p:cNvSpPr>
          <p:nvPr>
            <p:ph type="title"/>
          </p:nvPr>
        </p:nvSpPr>
        <p:spPr>
          <a:xfrm>
            <a:off x="1683171" y="838200"/>
            <a:ext cx="8825659" cy="977902"/>
          </a:xfrm>
        </p:spPr>
        <p:txBody>
          <a:bodyPr>
            <a:normAutofit/>
          </a:bodyPr>
          <a:lstStyle/>
          <a:p>
            <a:pPr algn="ctr"/>
            <a:r>
              <a:rPr lang="en-US">
                <a:solidFill>
                  <a:srgbClr val="EBEBEB"/>
                </a:solidFill>
              </a:rPr>
              <a:t>Legal Guilt Argument</a:t>
            </a:r>
          </a:p>
        </p:txBody>
      </p:sp>
      <p:sp>
        <p:nvSpPr>
          <p:cNvPr id="3" name="Content Placeholder 2"/>
          <p:cNvSpPr>
            <a:spLocks noGrp="1"/>
          </p:cNvSpPr>
          <p:nvPr>
            <p:ph idx="1"/>
          </p:nvPr>
        </p:nvSpPr>
        <p:spPr>
          <a:xfrm>
            <a:off x="1683171" y="2757942"/>
            <a:ext cx="8825659" cy="3261857"/>
          </a:xfrm>
        </p:spPr>
        <p:txBody>
          <a:bodyPr>
            <a:normAutofit/>
          </a:bodyPr>
          <a:lstStyle/>
          <a:p>
            <a:pPr marL="0" indent="0">
              <a:buNone/>
            </a:pPr>
            <a:r>
              <a:rPr lang="en-US" sz="2000">
                <a:solidFill>
                  <a:srgbClr val="404040"/>
                </a:solidFill>
              </a:rPr>
              <a:t>Because unjust to punish the innocent, there should be some legal guilt requirement or minimal retributivism. </a:t>
            </a:r>
            <a:br>
              <a:rPr lang="en-US" sz="2000">
                <a:solidFill>
                  <a:srgbClr val="404040"/>
                </a:solidFill>
              </a:rPr>
            </a:br>
            <a:br>
              <a:rPr lang="en-US" sz="2000">
                <a:solidFill>
                  <a:srgbClr val="404040"/>
                </a:solidFill>
              </a:rPr>
            </a:br>
            <a:r>
              <a:rPr lang="en-US" sz="2000">
                <a:solidFill>
                  <a:srgbClr val="404040"/>
                </a:solidFill>
              </a:rPr>
              <a:t>Argument (Brand, p. 184)</a:t>
            </a:r>
          </a:p>
          <a:p>
            <a:pPr>
              <a:buAutoNum type="arabicPeriod"/>
            </a:pPr>
            <a:r>
              <a:rPr lang="en-US" sz="2000">
                <a:solidFill>
                  <a:srgbClr val="404040"/>
                </a:solidFill>
              </a:rPr>
              <a:t>If a state acts only on external reasons, then it will sometimes punish innocent people.</a:t>
            </a:r>
          </a:p>
          <a:p>
            <a:pPr>
              <a:buAutoNum type="arabicPeriod"/>
            </a:pPr>
            <a:r>
              <a:rPr lang="en-US" sz="2000">
                <a:solidFill>
                  <a:srgbClr val="404040"/>
                </a:solidFill>
              </a:rPr>
              <a:t>Punishing innocent people is unjust. </a:t>
            </a:r>
          </a:p>
          <a:p>
            <a:pPr>
              <a:buAutoNum type="arabicPeriod"/>
            </a:pPr>
            <a:r>
              <a:rPr lang="en-US" sz="2000">
                <a:solidFill>
                  <a:srgbClr val="404040"/>
                </a:solidFill>
              </a:rPr>
              <a:t>Therefore, it is unjust for states to act only on external reasons. </a:t>
            </a:r>
          </a:p>
          <a:p>
            <a:endParaRPr lang="en-US" sz="2000">
              <a:solidFill>
                <a:srgbClr val="404040"/>
              </a:solidFill>
            </a:endParaRPr>
          </a:p>
          <a:p>
            <a:endParaRPr lang="en-US" sz="2000">
              <a:solidFill>
                <a:srgbClr val="404040"/>
              </a:solidFill>
            </a:endParaRPr>
          </a:p>
        </p:txBody>
      </p:sp>
    </p:spTree>
    <p:extLst>
      <p:ext uri="{BB962C8B-B14F-4D97-AF65-F5344CB8AC3E}">
        <p14:creationId xmlns:p14="http://schemas.microsoft.com/office/powerpoint/2010/main" val="75948829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354" y="727023"/>
            <a:ext cx="8668011" cy="953609"/>
          </a:xfrm>
        </p:spPr>
        <p:txBody>
          <a:bodyPr/>
          <a:lstStyle/>
          <a:p>
            <a:r>
              <a:rPr lang="en-US" dirty="0"/>
              <a:t>Minimal Retributivism</a:t>
            </a:r>
          </a:p>
        </p:txBody>
      </p:sp>
      <p:sp>
        <p:nvSpPr>
          <p:cNvPr id="3" name="Content Placeholder 2"/>
          <p:cNvSpPr>
            <a:spLocks noGrp="1"/>
          </p:cNvSpPr>
          <p:nvPr>
            <p:ph idx="1"/>
          </p:nvPr>
        </p:nvSpPr>
        <p:spPr>
          <a:xfrm>
            <a:off x="524786" y="2305877"/>
            <a:ext cx="11242492" cy="4057447"/>
          </a:xfrm>
          <a:solidFill>
            <a:schemeClr val="bg1"/>
          </a:solidFill>
        </p:spPr>
        <p:txBody>
          <a:bodyPr>
            <a:normAutofit/>
          </a:bodyPr>
          <a:lstStyle/>
          <a:p>
            <a:pPr marL="0" indent="0">
              <a:buNone/>
            </a:pPr>
            <a:endParaRPr lang="en-US" sz="2000" dirty="0"/>
          </a:p>
          <a:p>
            <a:pPr marL="0" indent="0">
              <a:buNone/>
            </a:pPr>
            <a:r>
              <a:rPr lang="en-US" sz="2000" dirty="0"/>
              <a:t>Minimal retributivism: the state must not punish anyone </a:t>
            </a:r>
            <a:r>
              <a:rPr lang="en-US" sz="2000" b="1" dirty="0">
                <a:solidFill>
                  <a:srgbClr val="C00000"/>
                </a:solidFill>
              </a:rPr>
              <a:t>in excess</a:t>
            </a:r>
            <a:r>
              <a:rPr lang="en-US" sz="2000" b="1" dirty="0"/>
              <a:t> </a:t>
            </a:r>
            <a:r>
              <a:rPr lang="en-US" sz="2000" dirty="0"/>
              <a:t>of </a:t>
            </a:r>
            <a:r>
              <a:rPr lang="en-US" sz="2000" dirty="0">
                <a:solidFill>
                  <a:schemeClr val="accent4"/>
                </a:solidFill>
              </a:rPr>
              <a:t>what </a:t>
            </a:r>
            <a:r>
              <a:rPr lang="en-US" sz="2000" i="1" dirty="0">
                <a:solidFill>
                  <a:schemeClr val="accent4"/>
                </a:solidFill>
              </a:rPr>
              <a:t>s/he</a:t>
            </a:r>
            <a:r>
              <a:rPr lang="en-US" sz="2000" dirty="0">
                <a:solidFill>
                  <a:schemeClr val="accent4"/>
                </a:solidFill>
              </a:rPr>
              <a:t> deserves</a:t>
            </a:r>
            <a:r>
              <a:rPr lang="en-US" sz="2000" dirty="0"/>
              <a:t> </a:t>
            </a:r>
            <a:r>
              <a:rPr lang="en-US" sz="2000" dirty="0">
                <a:solidFill>
                  <a:schemeClr val="accent1"/>
                </a:solidFill>
              </a:rPr>
              <a:t>based on the </a:t>
            </a:r>
            <a:r>
              <a:rPr lang="en-US" sz="2000" b="1" dirty="0">
                <a:solidFill>
                  <a:schemeClr val="accent1"/>
                </a:solidFill>
              </a:rPr>
              <a:t>offense and the offender</a:t>
            </a:r>
            <a:r>
              <a:rPr lang="en-US" sz="2000" dirty="0"/>
              <a:t>. </a:t>
            </a:r>
          </a:p>
          <a:p>
            <a:pPr marL="0" indent="0">
              <a:buNone/>
            </a:pPr>
            <a:endParaRPr lang="en-US" sz="2000" dirty="0"/>
          </a:p>
          <a:p>
            <a:pPr>
              <a:buFont typeface="+mj-lt"/>
              <a:buAutoNum type="arabicPeriod"/>
            </a:pPr>
            <a:r>
              <a:rPr lang="en-US" sz="2000" dirty="0">
                <a:solidFill>
                  <a:schemeClr val="accent4"/>
                </a:solidFill>
              </a:rPr>
              <a:t>Desert</a:t>
            </a:r>
            <a:r>
              <a:rPr lang="en-US" sz="2000" dirty="0"/>
              <a:t>: the state must not punish anyone unless s/he deserves punishment.</a:t>
            </a:r>
          </a:p>
          <a:p>
            <a:pPr>
              <a:buFont typeface="+mj-lt"/>
              <a:buAutoNum type="arabicPeriod"/>
            </a:pPr>
            <a:r>
              <a:rPr lang="en-US" sz="2000" b="1" dirty="0">
                <a:solidFill>
                  <a:srgbClr val="C00000"/>
                </a:solidFill>
              </a:rPr>
              <a:t>Proportionality</a:t>
            </a:r>
            <a:r>
              <a:rPr lang="en-US" sz="2000" dirty="0"/>
              <a:t>: the state must not punish anyone in excess of what s/he deserves.</a:t>
            </a:r>
          </a:p>
          <a:p>
            <a:pPr>
              <a:buFont typeface="+mj-lt"/>
              <a:buAutoNum type="arabicPeriod"/>
            </a:pPr>
            <a:r>
              <a:rPr lang="en-US" sz="2000" b="1" dirty="0">
                <a:solidFill>
                  <a:schemeClr val="accent1"/>
                </a:solidFill>
              </a:rPr>
              <a:t>Relevance</a:t>
            </a:r>
            <a:r>
              <a:rPr lang="en-US" sz="2000" dirty="0"/>
              <a:t>: in setting punishment, the state must consider relevant facts about the offense and the offender.</a:t>
            </a:r>
          </a:p>
          <a:p>
            <a:pPr>
              <a:buFont typeface="+mj-lt"/>
              <a:buAutoNum type="arabicPeriod"/>
            </a:pPr>
            <a:endParaRPr lang="en-US" sz="2000" dirty="0"/>
          </a:p>
          <a:p>
            <a:pPr>
              <a:buFont typeface="+mj-lt"/>
              <a:buAutoNum type="arabicPeriod"/>
            </a:pPr>
            <a:endParaRPr lang="en-US" sz="2000" dirty="0"/>
          </a:p>
        </p:txBody>
      </p:sp>
    </p:spTree>
    <p:extLst>
      <p:ext uri="{BB962C8B-B14F-4D97-AF65-F5344CB8AC3E}">
        <p14:creationId xmlns:p14="http://schemas.microsoft.com/office/powerpoint/2010/main" val="2699481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Alternatives</a:t>
            </a:r>
          </a:p>
        </p:txBody>
      </p:sp>
      <p:sp>
        <p:nvSpPr>
          <p:cNvPr id="3" name="Content Placeholder 2"/>
          <p:cNvSpPr>
            <a:spLocks noGrp="1"/>
          </p:cNvSpPr>
          <p:nvPr>
            <p:ph idx="1"/>
          </p:nvPr>
        </p:nvSpPr>
        <p:spPr>
          <a:xfrm>
            <a:off x="445273" y="1773142"/>
            <a:ext cx="11290852" cy="4552708"/>
          </a:xfrm>
          <a:solidFill>
            <a:schemeClr val="bg1"/>
          </a:solidFill>
        </p:spPr>
        <p:txBody>
          <a:bodyPr>
            <a:normAutofit/>
          </a:bodyPr>
          <a:lstStyle/>
          <a:p>
            <a:pPr marL="0" indent="0">
              <a:buNone/>
            </a:pPr>
            <a:r>
              <a:rPr lang="en-US" sz="2000" dirty="0"/>
              <a:t>Maybe a combination of reasons are necessary and sufficient to justify punishment. </a:t>
            </a:r>
          </a:p>
          <a:p>
            <a:pPr marL="0" indent="0">
              <a:buNone/>
            </a:pPr>
            <a:endParaRPr lang="en-US" sz="2000" dirty="0"/>
          </a:p>
          <a:p>
            <a:pPr marL="0" indent="0">
              <a:buNone/>
            </a:pPr>
            <a:r>
              <a:rPr lang="en-US" sz="2000" b="1" u="sng" dirty="0"/>
              <a:t>Hybrid Utilitarianism</a:t>
            </a:r>
          </a:p>
          <a:p>
            <a:pPr marL="0" indent="0">
              <a:buNone/>
            </a:pPr>
            <a:r>
              <a:rPr lang="en-US" sz="2000" dirty="0"/>
              <a:t>It is permissible for the state to punish offenders for external reasons, subject to minimal retributivism (the state must not punish anyone in excess of what he deserves based on the offense and the offender).</a:t>
            </a:r>
          </a:p>
          <a:p>
            <a:pPr marL="0" indent="0">
              <a:buNone/>
            </a:pPr>
            <a:endParaRPr lang="en-US" sz="2000" dirty="0"/>
          </a:p>
          <a:p>
            <a:pPr marL="0" indent="0">
              <a:buNone/>
            </a:pPr>
            <a:r>
              <a:rPr lang="en-US" sz="2000" b="1" u="sng" dirty="0"/>
              <a:t>Hybrid Retributivism</a:t>
            </a:r>
          </a:p>
          <a:p>
            <a:pPr marL="0" indent="0">
              <a:buNone/>
            </a:pPr>
            <a:r>
              <a:rPr lang="en-US" sz="2000" dirty="0"/>
              <a:t>The state must not punish anyone in excess of what he deserves based on the offense and the offender, but may consider other practical or external reasons in determining sentences.</a:t>
            </a:r>
          </a:p>
        </p:txBody>
      </p:sp>
    </p:spTree>
    <p:extLst>
      <p:ext uri="{BB962C8B-B14F-4D97-AF65-F5344CB8AC3E}">
        <p14:creationId xmlns:p14="http://schemas.microsoft.com/office/powerpoint/2010/main" val="15853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85" y="826936"/>
            <a:ext cx="9517712" cy="853696"/>
          </a:xfrm>
        </p:spPr>
        <p:txBody>
          <a:bodyPr/>
          <a:lstStyle/>
          <a:p>
            <a:r>
              <a:rPr lang="en-US" dirty="0"/>
              <a:t>Counterexample to Hybrid Utilitarianism </a:t>
            </a:r>
          </a:p>
        </p:txBody>
      </p:sp>
      <p:sp>
        <p:nvSpPr>
          <p:cNvPr id="3" name="Content Placeholder 2"/>
          <p:cNvSpPr>
            <a:spLocks noGrp="1"/>
          </p:cNvSpPr>
          <p:nvPr>
            <p:ph idx="1"/>
          </p:nvPr>
        </p:nvSpPr>
        <p:spPr>
          <a:xfrm>
            <a:off x="461176" y="1773142"/>
            <a:ext cx="11228316" cy="4762830"/>
          </a:xfrm>
          <a:solidFill>
            <a:schemeClr val="bg1"/>
          </a:solidFill>
        </p:spPr>
        <p:txBody>
          <a:bodyPr>
            <a:normAutofit/>
          </a:bodyPr>
          <a:lstStyle/>
          <a:p>
            <a:pPr marL="0" indent="0">
              <a:buNone/>
            </a:pPr>
            <a:r>
              <a:rPr lang="en-US" sz="2000" dirty="0"/>
              <a:t>“Suppose there is a terrorist holding eight innocent people hostage, and threatening to shoot them all within minutes. As it happens, he is listening to the radio, waiting for news of another man’s execution. This other man is guilty of murder, but he has undergone a conversion in prison, and he is desperately hoping for a reprieve from the governor. If the governor grants clemency to the murderer, the terrorist will kill the eight hostages. If the governor denies clemency, so that the execution takes place, the terrorist will be intimidated into releasing the eight people. The governor is inclined to grant clemency…but he becomes aware of the plight of the hostages…. Should he therefore deny clemency?” (</a:t>
            </a:r>
            <a:r>
              <a:rPr lang="en-US" sz="2000" dirty="0" err="1"/>
              <a:t>Finklestein</a:t>
            </a:r>
            <a:r>
              <a:rPr lang="en-US" sz="2000" dirty="0"/>
              <a:t>, pp. 209-210) </a:t>
            </a:r>
          </a:p>
          <a:p>
            <a:pPr marL="0" indent="0">
              <a:buNone/>
            </a:pPr>
            <a:r>
              <a:rPr lang="en-US" sz="2000" dirty="0"/>
              <a:t>Execution satisfies both:</a:t>
            </a:r>
          </a:p>
          <a:p>
            <a:r>
              <a:rPr lang="en-US" sz="2000" dirty="0"/>
              <a:t>Deterrent effect</a:t>
            </a:r>
          </a:p>
          <a:p>
            <a:r>
              <a:rPr lang="en-US" sz="2000" dirty="0"/>
              <a:t>Minimal retributivism </a:t>
            </a:r>
          </a:p>
          <a:p>
            <a:pPr marL="0" indent="0">
              <a:buNone/>
            </a:pPr>
            <a:r>
              <a:rPr lang="en-US" sz="2000" dirty="0"/>
              <a:t>Poor reason for punishment plus a compatibility problem.</a:t>
            </a:r>
          </a:p>
          <a:p>
            <a:pPr marL="0" indent="0">
              <a:buNone/>
            </a:pPr>
            <a:endParaRPr lang="en-US" dirty="0"/>
          </a:p>
        </p:txBody>
      </p:sp>
    </p:spTree>
    <p:extLst>
      <p:ext uri="{BB962C8B-B14F-4D97-AF65-F5344CB8AC3E}">
        <p14:creationId xmlns:p14="http://schemas.microsoft.com/office/powerpoint/2010/main" val="252632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Shame Culture</a:t>
            </a:r>
          </a:p>
        </p:txBody>
      </p:sp>
      <p:sp>
        <p:nvSpPr>
          <p:cNvPr id="3" name="Content Placeholder 2"/>
          <p:cNvSpPr>
            <a:spLocks noGrp="1"/>
          </p:cNvSpPr>
          <p:nvPr>
            <p:ph idx="1"/>
          </p:nvPr>
        </p:nvSpPr>
        <p:spPr>
          <a:xfrm>
            <a:off x="562131" y="2548328"/>
            <a:ext cx="11040256" cy="3642610"/>
          </a:xfrm>
        </p:spPr>
        <p:txBody>
          <a:bodyPr/>
          <a:lstStyle/>
          <a:p>
            <a:pPr marL="0" indent="0">
              <a:buNone/>
            </a:pPr>
            <a:r>
              <a:rPr lang="en-US" dirty="0"/>
              <a:t>You live in the state of Audi </a:t>
            </a:r>
            <a:r>
              <a:rPr lang="en-US" dirty="0" err="1"/>
              <a:t>Sarabia</a:t>
            </a:r>
            <a:r>
              <a:rPr lang="en-US" dirty="0"/>
              <a:t> and you and your partner were caught in the act of adultery. Adultery is a crime punishable by death in Audi </a:t>
            </a:r>
            <a:r>
              <a:rPr lang="en-US" dirty="0" err="1"/>
              <a:t>Sarabia</a:t>
            </a:r>
            <a:r>
              <a:rPr lang="en-US" dirty="0"/>
              <a:t>. You are convicted of the crime and sentenced to death by public stoning.</a:t>
            </a:r>
          </a:p>
          <a:p>
            <a:pPr marL="0" indent="0">
              <a:buNone/>
            </a:pPr>
            <a:endParaRPr lang="en-US" dirty="0"/>
          </a:p>
          <a:p>
            <a:pPr marL="0" indent="0">
              <a:buNone/>
            </a:pPr>
            <a:r>
              <a:rPr lang="en-US" dirty="0"/>
              <a:t>What’s wrong with this? </a:t>
            </a:r>
          </a:p>
        </p:txBody>
      </p:sp>
    </p:spTree>
    <p:extLst>
      <p:ext uri="{BB962C8B-B14F-4D97-AF65-F5344CB8AC3E}">
        <p14:creationId xmlns:p14="http://schemas.microsoft.com/office/powerpoint/2010/main" val="284658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tatue of a person holding a scale&#10;&#10;Description automatically generated">
            <a:extLst>
              <a:ext uri="{FF2B5EF4-FFF2-40B4-BE49-F238E27FC236}">
                <a16:creationId xmlns:a16="http://schemas.microsoft.com/office/drawing/2014/main" id="{45C17F0D-85E0-090F-AEA9-1A2FEAF7518E}"/>
              </a:ext>
            </a:extLst>
          </p:cNvPr>
          <p:cNvPicPr>
            <a:picLocks noChangeAspect="1"/>
          </p:cNvPicPr>
          <p:nvPr/>
        </p:nvPicPr>
        <p:blipFill>
          <a:blip r:embed="rId3">
            <a:alphaModFix/>
            <a:duotone>
              <a:schemeClr val="accent4">
                <a:shade val="45000"/>
                <a:satMod val="135000"/>
              </a:schemeClr>
              <a:prstClr val="white"/>
            </a:duotone>
            <a:extLst>
              <a:ext uri="{837473B0-CC2E-450A-ABE3-18F120FF3D39}">
                <a1611:picAttrSrcUrl xmlns:a1611="http://schemas.microsoft.com/office/drawing/2016/11/main" r:id="rId4"/>
              </a:ext>
            </a:extLst>
          </a:blip>
          <a:srcRect t="4423" r="-1" b="5279"/>
          <a:stretch/>
        </p:blipFill>
        <p:spPr>
          <a:xfrm>
            <a:off x="474132" y="444500"/>
            <a:ext cx="11243735" cy="5939367"/>
          </a:xfrm>
          <a:prstGeom prst="rect">
            <a:avLst/>
          </a:prstGeom>
        </p:spPr>
      </p:pic>
      <p:sp>
        <p:nvSpPr>
          <p:cNvPr id="10" name="Rectangle 9">
            <a:extLst>
              <a:ext uri="{FF2B5EF4-FFF2-40B4-BE49-F238E27FC236}">
                <a16:creationId xmlns:a16="http://schemas.microsoft.com/office/drawing/2014/main" id="{4D9D7FA3-6C3E-40C7-9E33-E20939CE6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A953529-7FAF-4BB2-ACBE-17B33E79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1447801"/>
            <a:ext cx="8620967" cy="855132"/>
          </a:xfrm>
        </p:spPr>
        <p:txBody>
          <a:bodyPr>
            <a:normAutofit/>
          </a:bodyPr>
          <a:lstStyle/>
          <a:p>
            <a:r>
              <a:rPr lang="en-US" dirty="0"/>
              <a:t>Just Punishment</a:t>
            </a:r>
          </a:p>
        </p:txBody>
      </p:sp>
      <p:sp>
        <p:nvSpPr>
          <p:cNvPr id="3" name="Content Placeholder 2"/>
          <p:cNvSpPr>
            <a:spLocks noGrp="1"/>
          </p:cNvSpPr>
          <p:nvPr>
            <p:ph idx="1"/>
          </p:nvPr>
        </p:nvSpPr>
        <p:spPr>
          <a:xfrm>
            <a:off x="1727200" y="2446868"/>
            <a:ext cx="8254999" cy="2971800"/>
          </a:xfrm>
        </p:spPr>
        <p:txBody>
          <a:bodyPr anchor="t">
            <a:normAutofit/>
          </a:bodyPr>
          <a:lstStyle/>
          <a:p>
            <a:pPr marL="0" indent="0">
              <a:buNone/>
            </a:pPr>
            <a:r>
              <a:rPr lang="en-US" sz="1600">
                <a:solidFill>
                  <a:schemeClr val="bg1"/>
                </a:solidFill>
              </a:rPr>
              <a:t>Just as a person can be unjust in violating a social rule or law, society in turn can be unjust in exacting punishment for violations of law.</a:t>
            </a:r>
          </a:p>
          <a:p>
            <a:pPr marL="0" indent="0">
              <a:buNone/>
            </a:pPr>
            <a:endParaRPr lang="en-US" sz="1600">
              <a:solidFill>
                <a:schemeClr val="bg1"/>
              </a:solidFill>
            </a:endParaRPr>
          </a:p>
          <a:p>
            <a:pPr marL="0" indent="0">
              <a:buNone/>
            </a:pPr>
            <a:r>
              <a:rPr lang="en-US" sz="1600">
                <a:solidFill>
                  <a:schemeClr val="bg1"/>
                </a:solidFill>
              </a:rPr>
              <a:t>What we need:</a:t>
            </a:r>
          </a:p>
          <a:p>
            <a:r>
              <a:rPr lang="en-US" sz="1600" b="1">
                <a:solidFill>
                  <a:schemeClr val="bg1"/>
                </a:solidFill>
              </a:rPr>
              <a:t>Identify and explain the reasons/justifications for punishment</a:t>
            </a:r>
          </a:p>
          <a:p>
            <a:r>
              <a:rPr lang="en-US" sz="1600">
                <a:solidFill>
                  <a:schemeClr val="bg1"/>
                </a:solidFill>
              </a:rPr>
              <a:t>Determine the just or appropriate limitations on punishment</a:t>
            </a:r>
          </a:p>
        </p:txBody>
      </p:sp>
    </p:spTree>
    <p:extLst>
      <p:ext uri="{BB962C8B-B14F-4D97-AF65-F5344CB8AC3E}">
        <p14:creationId xmlns:p14="http://schemas.microsoft.com/office/powerpoint/2010/main" val="48061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Punishment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168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65" y="562131"/>
            <a:ext cx="9099402" cy="1118501"/>
          </a:xfrm>
        </p:spPr>
        <p:txBody>
          <a:bodyPr/>
          <a:lstStyle/>
          <a:p>
            <a:r>
              <a:rPr lang="en-US" dirty="0"/>
              <a:t>Review, Moral Background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7944095"/>
              </p:ext>
            </p:extLst>
          </p:nvPr>
        </p:nvGraphicFramePr>
        <p:xfrm>
          <a:off x="487179" y="1618938"/>
          <a:ext cx="11197653" cy="4751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756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41" y="834887"/>
            <a:ext cx="9057625" cy="845745"/>
          </a:xfrm>
        </p:spPr>
        <p:txBody>
          <a:bodyPr/>
          <a:lstStyle/>
          <a:p>
            <a:r>
              <a:rPr lang="en-US" dirty="0"/>
              <a:t>Reasons for Punishment</a:t>
            </a:r>
          </a:p>
        </p:txBody>
      </p:sp>
      <p:sp>
        <p:nvSpPr>
          <p:cNvPr id="3" name="Content Placeholder 2"/>
          <p:cNvSpPr>
            <a:spLocks noGrp="1"/>
          </p:cNvSpPr>
          <p:nvPr>
            <p:ph idx="1"/>
          </p:nvPr>
        </p:nvSpPr>
        <p:spPr>
          <a:xfrm>
            <a:off x="667062" y="2676917"/>
            <a:ext cx="11025266" cy="3642609"/>
          </a:xfrm>
        </p:spPr>
        <p:txBody>
          <a:bodyPr>
            <a:noAutofit/>
          </a:bodyPr>
          <a:lstStyle/>
          <a:p>
            <a:r>
              <a:rPr lang="en-US" sz="2000" b="1" dirty="0"/>
              <a:t>Deterrence</a:t>
            </a:r>
          </a:p>
          <a:p>
            <a:r>
              <a:rPr lang="en-US" sz="2000" dirty="0"/>
              <a:t>Incapacitation</a:t>
            </a:r>
          </a:p>
          <a:p>
            <a:r>
              <a:rPr lang="en-US" sz="2000" dirty="0"/>
              <a:t>Protection</a:t>
            </a:r>
          </a:p>
          <a:p>
            <a:endParaRPr lang="en-US" sz="2000" b="1" dirty="0"/>
          </a:p>
          <a:p>
            <a:r>
              <a:rPr lang="en-US" sz="2000" b="1" dirty="0"/>
              <a:t>Retribution</a:t>
            </a:r>
          </a:p>
          <a:p>
            <a:r>
              <a:rPr lang="en-US" sz="2000" dirty="0"/>
              <a:t>Victim restitution</a:t>
            </a:r>
          </a:p>
          <a:p>
            <a:r>
              <a:rPr lang="en-US" sz="2000" dirty="0"/>
              <a:t>Public restitution</a:t>
            </a:r>
          </a:p>
          <a:p>
            <a:r>
              <a:rPr lang="en-US" sz="2000" dirty="0"/>
              <a:t>Communicate censure</a:t>
            </a:r>
          </a:p>
        </p:txBody>
      </p:sp>
      <p:sp>
        <p:nvSpPr>
          <p:cNvPr id="4" name="Right Brace 3"/>
          <p:cNvSpPr/>
          <p:nvPr/>
        </p:nvSpPr>
        <p:spPr>
          <a:xfrm>
            <a:off x="3089081" y="2573551"/>
            <a:ext cx="764498" cy="1518178"/>
          </a:xfrm>
          <a:prstGeom prst="rightBrace">
            <a:avLst>
              <a:gd name="adj1" fmla="val 26961"/>
              <a:gd name="adj2" fmla="val 4354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4251732" y="4498221"/>
            <a:ext cx="764498" cy="1524892"/>
          </a:xfrm>
          <a:prstGeom prst="rightBrace">
            <a:avLst>
              <a:gd name="adj1" fmla="val 26961"/>
              <a:gd name="adj2" fmla="val 43573"/>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251732" y="2987656"/>
            <a:ext cx="2788170" cy="369332"/>
          </a:xfrm>
          <a:prstGeom prst="rect">
            <a:avLst/>
          </a:prstGeom>
          <a:noFill/>
        </p:spPr>
        <p:txBody>
          <a:bodyPr wrap="square" rtlCol="0">
            <a:spAutoFit/>
          </a:bodyPr>
          <a:lstStyle/>
          <a:p>
            <a:r>
              <a:rPr lang="en-US" dirty="0"/>
              <a:t>Social Utility</a:t>
            </a:r>
          </a:p>
        </p:txBody>
      </p:sp>
      <p:sp>
        <p:nvSpPr>
          <p:cNvPr id="7" name="TextBox 6"/>
          <p:cNvSpPr txBox="1"/>
          <p:nvPr/>
        </p:nvSpPr>
        <p:spPr>
          <a:xfrm>
            <a:off x="5321230" y="4994897"/>
            <a:ext cx="4714406" cy="369332"/>
          </a:xfrm>
          <a:prstGeom prst="rect">
            <a:avLst/>
          </a:prstGeom>
          <a:noFill/>
        </p:spPr>
        <p:txBody>
          <a:bodyPr wrap="square" rtlCol="0">
            <a:spAutoFit/>
          </a:bodyPr>
          <a:lstStyle/>
          <a:p>
            <a:r>
              <a:rPr lang="en-US" dirty="0"/>
              <a:t>Deontological/Retributivist</a:t>
            </a:r>
          </a:p>
        </p:txBody>
      </p:sp>
    </p:spTree>
    <p:extLst>
      <p:ext uri="{BB962C8B-B14F-4D97-AF65-F5344CB8AC3E}">
        <p14:creationId xmlns:p14="http://schemas.microsoft.com/office/powerpoint/2010/main" val="1547119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Utility</a:t>
            </a:r>
            <a:br>
              <a:rPr lang="en-US" dirty="0"/>
            </a:br>
            <a:r>
              <a:rPr lang="en-US" dirty="0"/>
              <a:t>and Deterrence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60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a:t>
            </a:r>
          </a:p>
        </p:txBody>
      </p:sp>
      <p:sp>
        <p:nvSpPr>
          <p:cNvPr id="3" name="Content Placeholder 2"/>
          <p:cNvSpPr>
            <a:spLocks noGrp="1"/>
          </p:cNvSpPr>
          <p:nvPr>
            <p:ph idx="1"/>
          </p:nvPr>
        </p:nvSpPr>
        <p:spPr>
          <a:xfrm>
            <a:off x="637082" y="2383436"/>
            <a:ext cx="10905344" cy="3874957"/>
          </a:xfrm>
        </p:spPr>
        <p:txBody>
          <a:bodyPr>
            <a:normAutofit/>
          </a:bodyPr>
          <a:lstStyle/>
          <a:p>
            <a:pPr marL="0" indent="0">
              <a:buNone/>
            </a:pPr>
            <a:endParaRPr lang="en-US" dirty="0"/>
          </a:p>
          <a:p>
            <a:r>
              <a:rPr lang="en-US" dirty="0"/>
              <a:t>Incapacitation: </a:t>
            </a:r>
          </a:p>
          <a:p>
            <a:endParaRPr lang="en-US" dirty="0"/>
          </a:p>
          <a:p>
            <a:r>
              <a:rPr lang="en-US" dirty="0"/>
              <a:t>Argument</a:t>
            </a:r>
          </a:p>
          <a:p>
            <a:pPr lvl="1">
              <a:buFont typeface="+mj-lt"/>
              <a:buAutoNum type="arabicPeriod"/>
            </a:pPr>
            <a:r>
              <a:rPr lang="en-US" sz="1800" dirty="0"/>
              <a:t>Lawmakers want to prevent future crimes.</a:t>
            </a:r>
          </a:p>
          <a:p>
            <a:pPr lvl="1">
              <a:buFont typeface="+mj-lt"/>
              <a:buAutoNum type="arabicPeriod"/>
            </a:pPr>
            <a:r>
              <a:rPr lang="en-US" sz="1800" dirty="0"/>
              <a:t>A person who has committed a crime is likely to commit a similar crime in the future.</a:t>
            </a:r>
          </a:p>
          <a:p>
            <a:pPr lvl="1">
              <a:buFont typeface="+mj-lt"/>
              <a:buAutoNum type="arabicPeriod"/>
            </a:pPr>
            <a:r>
              <a:rPr lang="en-US" sz="1800" dirty="0"/>
              <a:t>Incapacitation prevents a person from committing future crimes.</a:t>
            </a:r>
          </a:p>
          <a:p>
            <a:pPr lvl="1">
              <a:buFont typeface="+mj-lt"/>
              <a:buAutoNum type="arabicPeriod"/>
            </a:pPr>
            <a:r>
              <a:rPr lang="en-US" sz="1800" dirty="0"/>
              <a:t>Therefore incapacitation offers a way for lawmakers to prevent future crimes.</a:t>
            </a:r>
          </a:p>
          <a:p>
            <a:pPr>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143624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7125</TotalTime>
  <Words>1879</Words>
  <Application>Microsoft Office PowerPoint</Application>
  <PresentationFormat>Widescreen</PresentationFormat>
  <Paragraphs>197</Paragraphs>
  <Slides>29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Century Gothic</vt:lpstr>
      <vt:lpstr>Wingdings 3</vt:lpstr>
      <vt:lpstr>Ion Boardroom</vt:lpstr>
      <vt:lpstr>Criminal Punishment</vt:lpstr>
      <vt:lpstr>Example: Repressive Regime </vt:lpstr>
      <vt:lpstr>Example: Shame Culture</vt:lpstr>
      <vt:lpstr>Just Punishment</vt:lpstr>
      <vt:lpstr>Reasons for Punishment</vt:lpstr>
      <vt:lpstr>Review, Moral Background</vt:lpstr>
      <vt:lpstr>Reasons for Punishment</vt:lpstr>
      <vt:lpstr>Social Utility and Deterrence</vt:lpstr>
      <vt:lpstr>Incapacitation</vt:lpstr>
      <vt:lpstr>Deterrence</vt:lpstr>
      <vt:lpstr>Counterexample: Torture (The Torture Problem)</vt:lpstr>
      <vt:lpstr>Counterexample: Corrupt Prosecutor (The Responsibility Problem)</vt:lpstr>
      <vt:lpstr>Deterrence is an Insufficient Reason for Punishment</vt:lpstr>
      <vt:lpstr>Retributivism</vt:lpstr>
      <vt:lpstr>Desert, not Social Utility</vt:lpstr>
      <vt:lpstr>Retribution </vt:lpstr>
      <vt:lpstr>Retribution Arguments </vt:lpstr>
      <vt:lpstr>Retribution Arguments </vt:lpstr>
      <vt:lpstr>Retribution Arguments </vt:lpstr>
      <vt:lpstr>What Retribution Justifies</vt:lpstr>
      <vt:lpstr>Relevant Considerations</vt:lpstr>
      <vt:lpstr>Compare Lex Taliones</vt:lpstr>
      <vt:lpstr>Moral Equivalence</vt:lpstr>
      <vt:lpstr>Retribution is an Insufficient Reason for Punishment (Not That, But Severity) </vt:lpstr>
      <vt:lpstr>Hybrid Theories</vt:lpstr>
      <vt:lpstr>Legal Guilt Argument</vt:lpstr>
      <vt:lpstr>Minimal Retributivism</vt:lpstr>
      <vt:lpstr>Hybrid Alternatives</vt:lpstr>
      <vt:lpstr>Counterexample to Hybrid Utilitarianism </vt:lpstr>
    </vt:vector>
  </TitlesOfParts>
  <Company>CSUS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Law</dc:title>
  <dc:creator>Choe-Smith, Chong</dc:creator>
  <cp:lastModifiedBy>Choe-Smith, Chong</cp:lastModifiedBy>
  <cp:revision>261</cp:revision>
  <dcterms:created xsi:type="dcterms:W3CDTF">2018-03-08T15:05:03Z</dcterms:created>
  <dcterms:modified xsi:type="dcterms:W3CDTF">2025-10-15T16:37:57Z</dcterms:modified>
</cp:coreProperties>
</file>