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438" r:id="rId2"/>
    <p:sldId id="466" r:id="rId3"/>
    <p:sldId id="445" r:id="rId4"/>
    <p:sldId id="446" r:id="rId5"/>
    <p:sldId id="447" r:id="rId6"/>
    <p:sldId id="448" r:id="rId7"/>
    <p:sldId id="391" r:id="rId8"/>
    <p:sldId id="415" r:id="rId9"/>
    <p:sldId id="401" r:id="rId10"/>
    <p:sldId id="403" r:id="rId11"/>
    <p:sldId id="461" r:id="rId12"/>
    <p:sldId id="405" r:id="rId13"/>
    <p:sldId id="444" r:id="rId14"/>
    <p:sldId id="460" r:id="rId15"/>
    <p:sldId id="455" r:id="rId16"/>
    <p:sldId id="463" r:id="rId17"/>
    <p:sldId id="402" r:id="rId18"/>
    <p:sldId id="406" r:id="rId19"/>
    <p:sldId id="464" r:id="rId20"/>
    <p:sldId id="407" r:id="rId21"/>
    <p:sldId id="408" r:id="rId22"/>
    <p:sldId id="458" r:id="rId23"/>
    <p:sldId id="4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9" autoAdjust="0"/>
    <p:restoredTop sz="85755" autoAdjust="0"/>
  </p:normalViewPr>
  <p:slideViewPr>
    <p:cSldViewPr snapToGrid="0">
      <p:cViewPr varScale="1">
        <p:scale>
          <a:sx n="51" d="100"/>
          <a:sy n="51" d="100"/>
        </p:scale>
        <p:origin x="10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e-Smith, Chong" userId="c224904e-8d9e-437f-b911-79f04d8baf9d" providerId="ADAL" clId="{DD917734-80CC-4D5A-9FB2-5B58A32DB2BF}"/>
    <pc:docChg chg="delSld modSld">
      <pc:chgData name="Choe-Smith, Chong" userId="c224904e-8d9e-437f-b911-79f04d8baf9d" providerId="ADAL" clId="{DD917734-80CC-4D5A-9FB2-5B58A32DB2BF}" dt="2024-10-10T23:32:25.140" v="14" actId="47"/>
      <pc:docMkLst>
        <pc:docMk/>
      </pc:docMkLst>
      <pc:sldChg chg="del">
        <pc:chgData name="Choe-Smith, Chong" userId="c224904e-8d9e-437f-b911-79f04d8baf9d" providerId="ADAL" clId="{DD917734-80CC-4D5A-9FB2-5B58A32DB2BF}" dt="2024-10-10T23:30:54.595" v="0" actId="47"/>
        <pc:sldMkLst>
          <pc:docMk/>
          <pc:sldMk cId="3197348714" sldId="256"/>
        </pc:sldMkLst>
      </pc:sldChg>
      <pc:sldChg chg="del">
        <pc:chgData name="Choe-Smith, Chong" userId="c224904e-8d9e-437f-b911-79f04d8baf9d" providerId="ADAL" clId="{DD917734-80CC-4D5A-9FB2-5B58A32DB2BF}" dt="2024-10-10T23:32:25.140" v="14" actId="47"/>
        <pc:sldMkLst>
          <pc:docMk/>
          <pc:sldMk cId="294065364" sldId="260"/>
        </pc:sldMkLst>
      </pc:sldChg>
      <pc:sldChg chg="del">
        <pc:chgData name="Choe-Smith, Chong" userId="c224904e-8d9e-437f-b911-79f04d8baf9d" providerId="ADAL" clId="{DD917734-80CC-4D5A-9FB2-5B58A32DB2BF}" dt="2024-10-10T23:30:54.595" v="0" actId="47"/>
        <pc:sldMkLst>
          <pc:docMk/>
          <pc:sldMk cId="3915903554" sldId="343"/>
        </pc:sldMkLst>
      </pc:sldChg>
      <pc:sldChg chg="del">
        <pc:chgData name="Choe-Smith, Chong" userId="c224904e-8d9e-437f-b911-79f04d8baf9d" providerId="ADAL" clId="{DD917734-80CC-4D5A-9FB2-5B58A32DB2BF}" dt="2024-10-10T23:30:54.595" v="0" actId="47"/>
        <pc:sldMkLst>
          <pc:docMk/>
          <pc:sldMk cId="2846585147" sldId="345"/>
        </pc:sldMkLst>
      </pc:sldChg>
      <pc:sldChg chg="del">
        <pc:chgData name="Choe-Smith, Chong" userId="c224904e-8d9e-437f-b911-79f04d8baf9d" providerId="ADAL" clId="{DD917734-80CC-4D5A-9FB2-5B58A32DB2BF}" dt="2024-10-10T23:30:54.595" v="0" actId="47"/>
        <pc:sldMkLst>
          <pc:docMk/>
          <pc:sldMk cId="480611631" sldId="347"/>
        </pc:sldMkLst>
      </pc:sldChg>
      <pc:sldChg chg="del">
        <pc:chgData name="Choe-Smith, Chong" userId="c224904e-8d9e-437f-b911-79f04d8baf9d" providerId="ADAL" clId="{DD917734-80CC-4D5A-9FB2-5B58A32DB2BF}" dt="2024-10-10T23:30:54.595" v="0" actId="47"/>
        <pc:sldMkLst>
          <pc:docMk/>
          <pc:sldMk cId="2031684687" sldId="348"/>
        </pc:sldMkLst>
      </pc:sldChg>
      <pc:sldChg chg="del">
        <pc:chgData name="Choe-Smith, Chong" userId="c224904e-8d9e-437f-b911-79f04d8baf9d" providerId="ADAL" clId="{DD917734-80CC-4D5A-9FB2-5B58A32DB2BF}" dt="2024-10-10T23:30:54.595" v="0" actId="47"/>
        <pc:sldMkLst>
          <pc:docMk/>
          <pc:sldMk cId="1143624298" sldId="350"/>
        </pc:sldMkLst>
      </pc:sldChg>
      <pc:sldChg chg="del">
        <pc:chgData name="Choe-Smith, Chong" userId="c224904e-8d9e-437f-b911-79f04d8baf9d" providerId="ADAL" clId="{DD917734-80CC-4D5A-9FB2-5B58A32DB2BF}" dt="2024-10-10T23:30:54.595" v="0" actId="47"/>
        <pc:sldMkLst>
          <pc:docMk/>
          <pc:sldMk cId="397034328" sldId="351"/>
        </pc:sldMkLst>
      </pc:sldChg>
      <pc:sldChg chg="del">
        <pc:chgData name="Choe-Smith, Chong" userId="c224904e-8d9e-437f-b911-79f04d8baf9d" providerId="ADAL" clId="{DD917734-80CC-4D5A-9FB2-5B58A32DB2BF}" dt="2024-10-10T23:32:25.140" v="14" actId="47"/>
        <pc:sldMkLst>
          <pc:docMk/>
          <pc:sldMk cId="1516697451" sldId="356"/>
        </pc:sldMkLst>
      </pc:sldChg>
      <pc:sldChg chg="del">
        <pc:chgData name="Choe-Smith, Chong" userId="c224904e-8d9e-437f-b911-79f04d8baf9d" providerId="ADAL" clId="{DD917734-80CC-4D5A-9FB2-5B58A32DB2BF}" dt="2024-10-10T23:30:54.595" v="0" actId="47"/>
        <pc:sldMkLst>
          <pc:docMk/>
          <pc:sldMk cId="2987565788" sldId="357"/>
        </pc:sldMkLst>
      </pc:sldChg>
      <pc:sldChg chg="del">
        <pc:chgData name="Choe-Smith, Chong" userId="c224904e-8d9e-437f-b911-79f04d8baf9d" providerId="ADAL" clId="{DD917734-80CC-4D5A-9FB2-5B58A32DB2BF}" dt="2024-10-10T23:30:54.595" v="0" actId="47"/>
        <pc:sldMkLst>
          <pc:docMk/>
          <pc:sldMk cId="330149465" sldId="359"/>
        </pc:sldMkLst>
      </pc:sldChg>
      <pc:sldChg chg="del">
        <pc:chgData name="Choe-Smith, Chong" userId="c224904e-8d9e-437f-b911-79f04d8baf9d" providerId="ADAL" clId="{DD917734-80CC-4D5A-9FB2-5B58A32DB2BF}" dt="2024-10-10T23:30:54.595" v="0" actId="47"/>
        <pc:sldMkLst>
          <pc:docMk/>
          <pc:sldMk cId="682087287" sldId="360"/>
        </pc:sldMkLst>
      </pc:sldChg>
      <pc:sldChg chg="del">
        <pc:chgData name="Choe-Smith, Chong" userId="c224904e-8d9e-437f-b911-79f04d8baf9d" providerId="ADAL" clId="{DD917734-80CC-4D5A-9FB2-5B58A32DB2BF}" dt="2024-10-10T23:30:54.595" v="0" actId="47"/>
        <pc:sldMkLst>
          <pc:docMk/>
          <pc:sldMk cId="3983162962" sldId="361"/>
        </pc:sldMkLst>
      </pc:sldChg>
      <pc:sldChg chg="del">
        <pc:chgData name="Choe-Smith, Chong" userId="c224904e-8d9e-437f-b911-79f04d8baf9d" providerId="ADAL" clId="{DD917734-80CC-4D5A-9FB2-5B58A32DB2BF}" dt="2024-10-10T23:32:25.140" v="14" actId="47"/>
        <pc:sldMkLst>
          <pc:docMk/>
          <pc:sldMk cId="2413736882" sldId="368"/>
        </pc:sldMkLst>
      </pc:sldChg>
      <pc:sldChg chg="del">
        <pc:chgData name="Choe-Smith, Chong" userId="c224904e-8d9e-437f-b911-79f04d8baf9d" providerId="ADAL" clId="{DD917734-80CC-4D5A-9FB2-5B58A32DB2BF}" dt="2024-10-10T23:32:25.140" v="14" actId="47"/>
        <pc:sldMkLst>
          <pc:docMk/>
          <pc:sldMk cId="1015973734" sldId="377"/>
        </pc:sldMkLst>
      </pc:sldChg>
      <pc:sldChg chg="del">
        <pc:chgData name="Choe-Smith, Chong" userId="c224904e-8d9e-437f-b911-79f04d8baf9d" providerId="ADAL" clId="{DD917734-80CC-4D5A-9FB2-5B58A32DB2BF}" dt="2024-10-10T23:30:54.595" v="0" actId="47"/>
        <pc:sldMkLst>
          <pc:docMk/>
          <pc:sldMk cId="1150254890" sldId="379"/>
        </pc:sldMkLst>
      </pc:sldChg>
      <pc:sldChg chg="del">
        <pc:chgData name="Choe-Smith, Chong" userId="c224904e-8d9e-437f-b911-79f04d8baf9d" providerId="ADAL" clId="{DD917734-80CC-4D5A-9FB2-5B58A32DB2BF}" dt="2024-10-10T23:30:54.595" v="0" actId="47"/>
        <pc:sldMkLst>
          <pc:docMk/>
          <pc:sldMk cId="296603312" sldId="380"/>
        </pc:sldMkLst>
      </pc:sldChg>
      <pc:sldChg chg="del">
        <pc:chgData name="Choe-Smith, Chong" userId="c224904e-8d9e-437f-b911-79f04d8baf9d" providerId="ADAL" clId="{DD917734-80CC-4D5A-9FB2-5B58A32DB2BF}" dt="2024-10-10T23:30:54.595" v="0" actId="47"/>
        <pc:sldMkLst>
          <pc:docMk/>
          <pc:sldMk cId="3708664072" sldId="381"/>
        </pc:sldMkLst>
      </pc:sldChg>
      <pc:sldChg chg="del">
        <pc:chgData name="Choe-Smith, Chong" userId="c224904e-8d9e-437f-b911-79f04d8baf9d" providerId="ADAL" clId="{DD917734-80CC-4D5A-9FB2-5B58A32DB2BF}" dt="2024-10-10T23:30:54.595" v="0" actId="47"/>
        <pc:sldMkLst>
          <pc:docMk/>
          <pc:sldMk cId="1862718981" sldId="382"/>
        </pc:sldMkLst>
      </pc:sldChg>
      <pc:sldChg chg="del">
        <pc:chgData name="Choe-Smith, Chong" userId="c224904e-8d9e-437f-b911-79f04d8baf9d" providerId="ADAL" clId="{DD917734-80CC-4D5A-9FB2-5B58A32DB2BF}" dt="2024-10-10T23:30:54.595" v="0" actId="47"/>
        <pc:sldMkLst>
          <pc:docMk/>
          <pc:sldMk cId="962009685" sldId="384"/>
        </pc:sldMkLst>
      </pc:sldChg>
      <pc:sldChg chg="del">
        <pc:chgData name="Choe-Smith, Chong" userId="c224904e-8d9e-437f-b911-79f04d8baf9d" providerId="ADAL" clId="{DD917734-80CC-4D5A-9FB2-5B58A32DB2BF}" dt="2024-10-10T23:30:54.595" v="0" actId="47"/>
        <pc:sldMkLst>
          <pc:docMk/>
          <pc:sldMk cId="1547119234" sldId="385"/>
        </pc:sldMkLst>
      </pc:sldChg>
      <pc:sldChg chg="del">
        <pc:chgData name="Choe-Smith, Chong" userId="c224904e-8d9e-437f-b911-79f04d8baf9d" providerId="ADAL" clId="{DD917734-80CC-4D5A-9FB2-5B58A32DB2BF}" dt="2024-10-10T23:30:54.595" v="0" actId="47"/>
        <pc:sldMkLst>
          <pc:docMk/>
          <pc:sldMk cId="2006069504" sldId="386"/>
        </pc:sldMkLst>
      </pc:sldChg>
      <pc:sldChg chg="del">
        <pc:chgData name="Choe-Smith, Chong" userId="c224904e-8d9e-437f-b911-79f04d8baf9d" providerId="ADAL" clId="{DD917734-80CC-4D5A-9FB2-5B58A32DB2BF}" dt="2024-10-10T23:31:40.481" v="8" actId="47"/>
        <pc:sldMkLst>
          <pc:docMk/>
          <pc:sldMk cId="3616216637" sldId="398"/>
        </pc:sldMkLst>
      </pc:sldChg>
      <pc:sldChg chg="modNotesTx">
        <pc:chgData name="Choe-Smith, Chong" userId="c224904e-8d9e-437f-b911-79f04d8baf9d" providerId="ADAL" clId="{DD917734-80CC-4D5A-9FB2-5B58A32DB2BF}" dt="2024-10-10T23:31:46.361" v="9" actId="20577"/>
        <pc:sldMkLst>
          <pc:docMk/>
          <pc:sldMk cId="1904649380" sldId="401"/>
        </pc:sldMkLst>
      </pc:sldChg>
      <pc:sldChg chg="modNotesTx">
        <pc:chgData name="Choe-Smith, Chong" userId="c224904e-8d9e-437f-b911-79f04d8baf9d" providerId="ADAL" clId="{DD917734-80CC-4D5A-9FB2-5B58A32DB2BF}" dt="2024-10-10T23:31:50.418" v="10" actId="20577"/>
        <pc:sldMkLst>
          <pc:docMk/>
          <pc:sldMk cId="1119722390" sldId="403"/>
        </pc:sldMkLst>
      </pc:sldChg>
      <pc:sldChg chg="modNotesTx">
        <pc:chgData name="Choe-Smith, Chong" userId="c224904e-8d9e-437f-b911-79f04d8baf9d" providerId="ADAL" clId="{DD917734-80CC-4D5A-9FB2-5B58A32DB2BF}" dt="2024-10-10T23:31:56.017" v="11" actId="20577"/>
        <pc:sldMkLst>
          <pc:docMk/>
          <pc:sldMk cId="2679938849" sldId="405"/>
        </pc:sldMkLst>
      </pc:sldChg>
      <pc:sldChg chg="modNotesTx">
        <pc:chgData name="Choe-Smith, Chong" userId="c224904e-8d9e-437f-b911-79f04d8baf9d" providerId="ADAL" clId="{DD917734-80CC-4D5A-9FB2-5B58A32DB2BF}" dt="2024-10-10T23:32:05.159" v="12" actId="20577"/>
        <pc:sldMkLst>
          <pc:docMk/>
          <pc:sldMk cId="234683397" sldId="406"/>
        </pc:sldMkLst>
      </pc:sldChg>
      <pc:sldChg chg="modNotesTx">
        <pc:chgData name="Choe-Smith, Chong" userId="c224904e-8d9e-437f-b911-79f04d8baf9d" providerId="ADAL" clId="{DD917734-80CC-4D5A-9FB2-5B58A32DB2BF}" dt="2024-10-10T23:32:11.516" v="13" actId="20577"/>
        <pc:sldMkLst>
          <pc:docMk/>
          <pc:sldMk cId="3149304968" sldId="407"/>
        </pc:sldMkLst>
      </pc:sldChg>
      <pc:sldChg chg="del">
        <pc:chgData name="Choe-Smith, Chong" userId="c224904e-8d9e-437f-b911-79f04d8baf9d" providerId="ADAL" clId="{DD917734-80CC-4D5A-9FB2-5B58A32DB2BF}" dt="2024-10-10T23:32:25.140" v="14" actId="47"/>
        <pc:sldMkLst>
          <pc:docMk/>
          <pc:sldMk cId="3426031402" sldId="410"/>
        </pc:sldMkLst>
      </pc:sldChg>
      <pc:sldChg chg="del">
        <pc:chgData name="Choe-Smith, Chong" userId="c224904e-8d9e-437f-b911-79f04d8baf9d" providerId="ADAL" clId="{DD917734-80CC-4D5A-9FB2-5B58A32DB2BF}" dt="2024-10-10T23:32:25.140" v="14" actId="47"/>
        <pc:sldMkLst>
          <pc:docMk/>
          <pc:sldMk cId="2386936382" sldId="411"/>
        </pc:sldMkLst>
      </pc:sldChg>
      <pc:sldChg chg="del">
        <pc:chgData name="Choe-Smith, Chong" userId="c224904e-8d9e-437f-b911-79f04d8baf9d" providerId="ADAL" clId="{DD917734-80CC-4D5A-9FB2-5B58A32DB2BF}" dt="2024-10-10T23:32:25.140" v="14" actId="47"/>
        <pc:sldMkLst>
          <pc:docMk/>
          <pc:sldMk cId="3898436960" sldId="412"/>
        </pc:sldMkLst>
      </pc:sldChg>
      <pc:sldChg chg="del">
        <pc:chgData name="Choe-Smith, Chong" userId="c224904e-8d9e-437f-b911-79f04d8baf9d" providerId="ADAL" clId="{DD917734-80CC-4D5A-9FB2-5B58A32DB2BF}" dt="2024-10-10T23:30:54.595" v="0" actId="47"/>
        <pc:sldMkLst>
          <pc:docMk/>
          <pc:sldMk cId="2699481822" sldId="414"/>
        </pc:sldMkLst>
      </pc:sldChg>
      <pc:sldChg chg="modNotesTx">
        <pc:chgData name="Choe-Smith, Chong" userId="c224904e-8d9e-437f-b911-79f04d8baf9d" providerId="ADAL" clId="{DD917734-80CC-4D5A-9FB2-5B58A32DB2BF}" dt="2024-10-10T23:31:33.405" v="7" actId="20577"/>
        <pc:sldMkLst>
          <pc:docMk/>
          <pc:sldMk cId="548491703" sldId="415"/>
        </pc:sldMkLst>
      </pc:sldChg>
      <pc:sldChg chg="del">
        <pc:chgData name="Choe-Smith, Chong" userId="c224904e-8d9e-437f-b911-79f04d8baf9d" providerId="ADAL" clId="{DD917734-80CC-4D5A-9FB2-5B58A32DB2BF}" dt="2024-10-10T23:32:25.140" v="14" actId="47"/>
        <pc:sldMkLst>
          <pc:docMk/>
          <pc:sldMk cId="467292263" sldId="416"/>
        </pc:sldMkLst>
      </pc:sldChg>
      <pc:sldChg chg="del">
        <pc:chgData name="Choe-Smith, Chong" userId="c224904e-8d9e-437f-b911-79f04d8baf9d" providerId="ADAL" clId="{DD917734-80CC-4D5A-9FB2-5B58A32DB2BF}" dt="2024-10-10T23:32:25.140" v="14" actId="47"/>
        <pc:sldMkLst>
          <pc:docMk/>
          <pc:sldMk cId="1205017146" sldId="419"/>
        </pc:sldMkLst>
      </pc:sldChg>
      <pc:sldChg chg="del">
        <pc:chgData name="Choe-Smith, Chong" userId="c224904e-8d9e-437f-b911-79f04d8baf9d" providerId="ADAL" clId="{DD917734-80CC-4D5A-9FB2-5B58A32DB2BF}" dt="2024-10-10T23:32:25.140" v="14" actId="47"/>
        <pc:sldMkLst>
          <pc:docMk/>
          <pc:sldMk cId="535411062" sldId="420"/>
        </pc:sldMkLst>
      </pc:sldChg>
      <pc:sldChg chg="del">
        <pc:chgData name="Choe-Smith, Chong" userId="c224904e-8d9e-437f-b911-79f04d8baf9d" providerId="ADAL" clId="{DD917734-80CC-4D5A-9FB2-5B58A32DB2BF}" dt="2024-10-10T23:32:25.140" v="14" actId="47"/>
        <pc:sldMkLst>
          <pc:docMk/>
          <pc:sldMk cId="458934274" sldId="421"/>
        </pc:sldMkLst>
      </pc:sldChg>
      <pc:sldChg chg="del">
        <pc:chgData name="Choe-Smith, Chong" userId="c224904e-8d9e-437f-b911-79f04d8baf9d" providerId="ADAL" clId="{DD917734-80CC-4D5A-9FB2-5B58A32DB2BF}" dt="2024-10-10T23:30:54.595" v="0" actId="47"/>
        <pc:sldMkLst>
          <pc:docMk/>
          <pc:sldMk cId="3579141702" sldId="422"/>
        </pc:sldMkLst>
      </pc:sldChg>
      <pc:sldChg chg="del">
        <pc:chgData name="Choe-Smith, Chong" userId="c224904e-8d9e-437f-b911-79f04d8baf9d" providerId="ADAL" clId="{DD917734-80CC-4D5A-9FB2-5B58A32DB2BF}" dt="2024-10-10T23:30:54.595" v="0" actId="47"/>
        <pc:sldMkLst>
          <pc:docMk/>
          <pc:sldMk cId="861641737" sldId="423"/>
        </pc:sldMkLst>
      </pc:sldChg>
      <pc:sldChg chg="del">
        <pc:chgData name="Choe-Smith, Chong" userId="c224904e-8d9e-437f-b911-79f04d8baf9d" providerId="ADAL" clId="{DD917734-80CC-4D5A-9FB2-5B58A32DB2BF}" dt="2024-10-10T23:30:54.595" v="0" actId="47"/>
        <pc:sldMkLst>
          <pc:docMk/>
          <pc:sldMk cId="1411029448" sldId="424"/>
        </pc:sldMkLst>
      </pc:sldChg>
      <pc:sldChg chg="del">
        <pc:chgData name="Choe-Smith, Chong" userId="c224904e-8d9e-437f-b911-79f04d8baf9d" providerId="ADAL" clId="{DD917734-80CC-4D5A-9FB2-5B58A32DB2BF}" dt="2024-10-10T23:30:54.595" v="0" actId="47"/>
        <pc:sldMkLst>
          <pc:docMk/>
          <pc:sldMk cId="3475932302" sldId="425"/>
        </pc:sldMkLst>
      </pc:sldChg>
      <pc:sldChg chg="del">
        <pc:chgData name="Choe-Smith, Chong" userId="c224904e-8d9e-437f-b911-79f04d8baf9d" providerId="ADAL" clId="{DD917734-80CC-4D5A-9FB2-5B58A32DB2BF}" dt="2024-10-10T23:30:54.595" v="0" actId="47"/>
        <pc:sldMkLst>
          <pc:docMk/>
          <pc:sldMk cId="3967831070" sldId="426"/>
        </pc:sldMkLst>
      </pc:sldChg>
      <pc:sldChg chg="del">
        <pc:chgData name="Choe-Smith, Chong" userId="c224904e-8d9e-437f-b911-79f04d8baf9d" providerId="ADAL" clId="{DD917734-80CC-4D5A-9FB2-5B58A32DB2BF}" dt="2024-10-10T23:30:54.595" v="0" actId="47"/>
        <pc:sldMkLst>
          <pc:docMk/>
          <pc:sldMk cId="759488298" sldId="427"/>
        </pc:sldMkLst>
      </pc:sldChg>
      <pc:sldChg chg="del">
        <pc:chgData name="Choe-Smith, Chong" userId="c224904e-8d9e-437f-b911-79f04d8baf9d" providerId="ADAL" clId="{DD917734-80CC-4D5A-9FB2-5B58A32DB2BF}" dt="2024-10-10T23:30:54.595" v="0" actId="47"/>
        <pc:sldMkLst>
          <pc:docMk/>
          <pc:sldMk cId="1585390839" sldId="428"/>
        </pc:sldMkLst>
      </pc:sldChg>
      <pc:sldChg chg="del">
        <pc:chgData name="Choe-Smith, Chong" userId="c224904e-8d9e-437f-b911-79f04d8baf9d" providerId="ADAL" clId="{DD917734-80CC-4D5A-9FB2-5B58A32DB2BF}" dt="2024-10-10T23:30:54.595" v="0" actId="47"/>
        <pc:sldMkLst>
          <pc:docMk/>
          <pc:sldMk cId="1154827694" sldId="429"/>
        </pc:sldMkLst>
      </pc:sldChg>
      <pc:sldChg chg="del">
        <pc:chgData name="Choe-Smith, Chong" userId="c224904e-8d9e-437f-b911-79f04d8baf9d" providerId="ADAL" clId="{DD917734-80CC-4D5A-9FB2-5B58A32DB2BF}" dt="2024-10-10T23:30:54.595" v="0" actId="47"/>
        <pc:sldMkLst>
          <pc:docMk/>
          <pc:sldMk cId="2526328013" sldId="430"/>
        </pc:sldMkLst>
      </pc:sldChg>
      <pc:sldChg chg="del">
        <pc:chgData name="Choe-Smith, Chong" userId="c224904e-8d9e-437f-b911-79f04d8baf9d" providerId="ADAL" clId="{DD917734-80CC-4D5A-9FB2-5B58A32DB2BF}" dt="2024-10-10T23:30:54.595" v="0" actId="47"/>
        <pc:sldMkLst>
          <pc:docMk/>
          <pc:sldMk cId="2811526954" sldId="432"/>
        </pc:sldMkLst>
      </pc:sldChg>
      <pc:sldChg chg="del">
        <pc:chgData name="Choe-Smith, Chong" userId="c224904e-8d9e-437f-b911-79f04d8baf9d" providerId="ADAL" clId="{DD917734-80CC-4D5A-9FB2-5B58A32DB2BF}" dt="2024-10-10T23:30:54.595" v="0" actId="47"/>
        <pc:sldMkLst>
          <pc:docMk/>
          <pc:sldMk cId="4159920722" sldId="433"/>
        </pc:sldMkLst>
      </pc:sldChg>
      <pc:sldChg chg="del">
        <pc:chgData name="Choe-Smith, Chong" userId="c224904e-8d9e-437f-b911-79f04d8baf9d" providerId="ADAL" clId="{DD917734-80CC-4D5A-9FB2-5B58A32DB2BF}" dt="2024-10-10T23:30:54.595" v="0" actId="47"/>
        <pc:sldMkLst>
          <pc:docMk/>
          <pc:sldMk cId="3443531229" sldId="434"/>
        </pc:sldMkLst>
      </pc:sldChg>
      <pc:sldChg chg="del">
        <pc:chgData name="Choe-Smith, Chong" userId="c224904e-8d9e-437f-b911-79f04d8baf9d" providerId="ADAL" clId="{DD917734-80CC-4D5A-9FB2-5B58A32DB2BF}" dt="2024-10-10T23:30:54.595" v="0" actId="47"/>
        <pc:sldMkLst>
          <pc:docMk/>
          <pc:sldMk cId="2890422306" sldId="435"/>
        </pc:sldMkLst>
      </pc:sldChg>
      <pc:sldChg chg="del">
        <pc:chgData name="Choe-Smith, Chong" userId="c224904e-8d9e-437f-b911-79f04d8baf9d" providerId="ADAL" clId="{DD917734-80CC-4D5A-9FB2-5B58A32DB2BF}" dt="2024-10-10T23:30:54.595" v="0" actId="47"/>
        <pc:sldMkLst>
          <pc:docMk/>
          <pc:sldMk cId="3058242607" sldId="436"/>
        </pc:sldMkLst>
      </pc:sldChg>
      <pc:sldChg chg="del">
        <pc:chgData name="Choe-Smith, Chong" userId="c224904e-8d9e-437f-b911-79f04d8baf9d" providerId="ADAL" clId="{DD917734-80CC-4D5A-9FB2-5B58A32DB2BF}" dt="2024-10-10T23:30:54.595" v="0" actId="47"/>
        <pc:sldMkLst>
          <pc:docMk/>
          <pc:sldMk cId="2243925840" sldId="437"/>
        </pc:sldMkLst>
      </pc:sldChg>
      <pc:sldChg chg="del modNotesTx">
        <pc:chgData name="Choe-Smith, Chong" userId="c224904e-8d9e-437f-b911-79f04d8baf9d" providerId="ADAL" clId="{DD917734-80CC-4D5A-9FB2-5B58A32DB2BF}" dt="2024-10-10T23:31:05.491" v="2" actId="47"/>
        <pc:sldMkLst>
          <pc:docMk/>
          <pc:sldMk cId="743119183" sldId="439"/>
        </pc:sldMkLst>
      </pc:sldChg>
      <pc:sldChg chg="del">
        <pc:chgData name="Choe-Smith, Chong" userId="c224904e-8d9e-437f-b911-79f04d8baf9d" providerId="ADAL" clId="{DD917734-80CC-4D5A-9FB2-5B58A32DB2BF}" dt="2024-10-10T23:31:05.491" v="2" actId="47"/>
        <pc:sldMkLst>
          <pc:docMk/>
          <pc:sldMk cId="1376478733" sldId="440"/>
        </pc:sldMkLst>
      </pc:sldChg>
      <pc:sldChg chg="del">
        <pc:chgData name="Choe-Smith, Chong" userId="c224904e-8d9e-437f-b911-79f04d8baf9d" providerId="ADAL" clId="{DD917734-80CC-4D5A-9FB2-5B58A32DB2BF}" dt="2024-10-10T23:31:05.491" v="2" actId="47"/>
        <pc:sldMkLst>
          <pc:docMk/>
          <pc:sldMk cId="2589627198" sldId="441"/>
        </pc:sldMkLst>
      </pc:sldChg>
      <pc:sldChg chg="modNotesTx">
        <pc:chgData name="Choe-Smith, Chong" userId="c224904e-8d9e-437f-b911-79f04d8baf9d" providerId="ADAL" clId="{DD917734-80CC-4D5A-9FB2-5B58A32DB2BF}" dt="2024-10-10T23:31:11.228" v="3" actId="20577"/>
        <pc:sldMkLst>
          <pc:docMk/>
          <pc:sldMk cId="4194825640" sldId="445"/>
        </pc:sldMkLst>
      </pc:sldChg>
      <pc:sldChg chg="modNotesTx">
        <pc:chgData name="Choe-Smith, Chong" userId="c224904e-8d9e-437f-b911-79f04d8baf9d" providerId="ADAL" clId="{DD917734-80CC-4D5A-9FB2-5B58A32DB2BF}" dt="2024-10-10T23:31:16.403" v="4" actId="20577"/>
        <pc:sldMkLst>
          <pc:docMk/>
          <pc:sldMk cId="1436726973" sldId="446"/>
        </pc:sldMkLst>
      </pc:sldChg>
      <pc:sldChg chg="modNotesTx">
        <pc:chgData name="Choe-Smith, Chong" userId="c224904e-8d9e-437f-b911-79f04d8baf9d" providerId="ADAL" clId="{DD917734-80CC-4D5A-9FB2-5B58A32DB2BF}" dt="2024-10-10T23:31:21.514" v="5" actId="20577"/>
        <pc:sldMkLst>
          <pc:docMk/>
          <pc:sldMk cId="243689874" sldId="447"/>
        </pc:sldMkLst>
      </pc:sldChg>
      <pc:sldChg chg="modNotesTx">
        <pc:chgData name="Choe-Smith, Chong" userId="c224904e-8d9e-437f-b911-79f04d8baf9d" providerId="ADAL" clId="{DD917734-80CC-4D5A-9FB2-5B58A32DB2BF}" dt="2024-10-10T23:31:26.954" v="6" actId="20577"/>
        <pc:sldMkLst>
          <pc:docMk/>
          <pc:sldMk cId="195261068" sldId="448"/>
        </pc:sldMkLst>
      </pc:sldChg>
      <pc:sldChg chg="del">
        <pc:chgData name="Choe-Smith, Chong" userId="c224904e-8d9e-437f-b911-79f04d8baf9d" providerId="ADAL" clId="{DD917734-80CC-4D5A-9FB2-5B58A32DB2BF}" dt="2024-10-10T23:32:25.140" v="14" actId="47"/>
        <pc:sldMkLst>
          <pc:docMk/>
          <pc:sldMk cId="3947656825" sldId="451"/>
        </pc:sldMkLst>
      </pc:sldChg>
      <pc:sldChg chg="del">
        <pc:chgData name="Choe-Smith, Chong" userId="c224904e-8d9e-437f-b911-79f04d8baf9d" providerId="ADAL" clId="{DD917734-80CC-4D5A-9FB2-5B58A32DB2BF}" dt="2024-10-10T23:32:25.140" v="14" actId="47"/>
        <pc:sldMkLst>
          <pc:docMk/>
          <pc:sldMk cId="810993613" sldId="453"/>
        </pc:sldMkLst>
      </pc:sldChg>
      <pc:sldChg chg="del">
        <pc:chgData name="Choe-Smith, Chong" userId="c224904e-8d9e-437f-b911-79f04d8baf9d" providerId="ADAL" clId="{DD917734-80CC-4D5A-9FB2-5B58A32DB2BF}" dt="2024-10-10T23:32:25.140" v="14" actId="47"/>
        <pc:sldMkLst>
          <pc:docMk/>
          <pc:sldMk cId="4156406208" sldId="454"/>
        </pc:sldMkLst>
      </pc:sldChg>
      <pc:sldChg chg="del">
        <pc:chgData name="Choe-Smith, Chong" userId="c224904e-8d9e-437f-b911-79f04d8baf9d" providerId="ADAL" clId="{DD917734-80CC-4D5A-9FB2-5B58A32DB2BF}" dt="2024-10-10T23:30:54.595" v="0" actId="47"/>
        <pc:sldMkLst>
          <pc:docMk/>
          <pc:sldMk cId="3087329593" sldId="456"/>
        </pc:sldMkLst>
      </pc:sldChg>
      <pc:sldChg chg="del">
        <pc:chgData name="Choe-Smith, Chong" userId="c224904e-8d9e-437f-b911-79f04d8baf9d" providerId="ADAL" clId="{DD917734-80CC-4D5A-9FB2-5B58A32DB2BF}" dt="2024-10-10T23:30:54.595" v="0" actId="47"/>
        <pc:sldMkLst>
          <pc:docMk/>
          <pc:sldMk cId="3833314404" sldId="467"/>
        </pc:sldMkLst>
      </pc:sldChg>
      <pc:sldChg chg="del">
        <pc:chgData name="Choe-Smith, Chong" userId="c224904e-8d9e-437f-b911-79f04d8baf9d" providerId="ADAL" clId="{DD917734-80CC-4D5A-9FB2-5B58A32DB2BF}" dt="2024-10-10T23:31:05.491" v="2" actId="47"/>
        <pc:sldMkLst>
          <pc:docMk/>
          <pc:sldMk cId="3739843546" sldId="4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75C43-752A-4029-B756-A5268B1A381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44E1714-0989-42D9-95C3-061D7D2D1FE5}">
      <dgm:prSet phldrT="[Text]"/>
      <dgm:spPr/>
      <dgm:t>
        <a:bodyPr/>
        <a:lstStyle/>
        <a:p>
          <a:r>
            <a:rPr lang="en-US" dirty="0"/>
            <a:t>State system of crimes and punishments</a:t>
          </a:r>
        </a:p>
      </dgm:t>
    </dgm:pt>
    <dgm:pt modelId="{52AC5FC2-7391-4AF7-803F-41100BA37493}" type="parTrans" cxnId="{7A641D45-F5BE-4E7E-8E41-0F29034FF394}">
      <dgm:prSet/>
      <dgm:spPr/>
      <dgm:t>
        <a:bodyPr/>
        <a:lstStyle/>
        <a:p>
          <a:endParaRPr lang="en-US"/>
        </a:p>
      </dgm:t>
    </dgm:pt>
    <dgm:pt modelId="{7328E0D4-1BA9-40D7-8FC7-3CD3966F36AE}" type="sibTrans" cxnId="{7A641D45-F5BE-4E7E-8E41-0F29034FF394}">
      <dgm:prSet/>
      <dgm:spPr/>
      <dgm:t>
        <a:bodyPr/>
        <a:lstStyle/>
        <a:p>
          <a:endParaRPr lang="en-US"/>
        </a:p>
      </dgm:t>
    </dgm:pt>
    <dgm:pt modelId="{2ACF83AC-1E98-46D7-B51D-EEF40598F635}">
      <dgm:prSet phldrT="[Text]"/>
      <dgm:spPr/>
      <dgm:t>
        <a:bodyPr/>
        <a:lstStyle/>
        <a:p>
          <a:r>
            <a:rPr lang="en-US" dirty="0"/>
            <a:t>Liberalism v. Moralism</a:t>
          </a:r>
        </a:p>
      </dgm:t>
    </dgm:pt>
    <dgm:pt modelId="{17B5FFFB-E1C2-4318-A638-D21FE70835D9}" type="parTrans" cxnId="{13502A89-137D-4EB5-A7AE-CCF189179152}">
      <dgm:prSet/>
      <dgm:spPr/>
      <dgm:t>
        <a:bodyPr/>
        <a:lstStyle/>
        <a:p>
          <a:endParaRPr lang="en-US"/>
        </a:p>
      </dgm:t>
    </dgm:pt>
    <dgm:pt modelId="{99713C21-E9DE-4610-86A3-11926D16FB2D}" type="sibTrans" cxnId="{13502A89-137D-4EB5-A7AE-CCF189179152}">
      <dgm:prSet/>
      <dgm:spPr/>
      <dgm:t>
        <a:bodyPr/>
        <a:lstStyle/>
        <a:p>
          <a:endParaRPr lang="en-US"/>
        </a:p>
      </dgm:t>
    </dgm:pt>
    <dgm:pt modelId="{027217D8-69A8-4CDB-96E8-6F420EAEAB9F}">
      <dgm:prSet phldrT="[Text]"/>
      <dgm:spPr/>
      <dgm:t>
        <a:bodyPr/>
        <a:lstStyle/>
        <a:p>
          <a:r>
            <a:rPr lang="en-US" dirty="0"/>
            <a:t>Deterrence, Incapacitation, Retributivism, Rehabilitation</a:t>
          </a:r>
        </a:p>
      </dgm:t>
    </dgm:pt>
    <dgm:pt modelId="{49DC0B07-58D3-4608-B4EC-780BD04F4808}" type="parTrans" cxnId="{89FDA6DB-8F02-4869-BC04-E9A895D3A811}">
      <dgm:prSet/>
      <dgm:spPr/>
      <dgm:t>
        <a:bodyPr/>
        <a:lstStyle/>
        <a:p>
          <a:endParaRPr lang="en-US"/>
        </a:p>
      </dgm:t>
    </dgm:pt>
    <dgm:pt modelId="{D4BFB722-E1D0-4D99-9368-17704569EC4E}" type="sibTrans" cxnId="{89FDA6DB-8F02-4869-BC04-E9A895D3A811}">
      <dgm:prSet/>
      <dgm:spPr/>
      <dgm:t>
        <a:bodyPr/>
        <a:lstStyle/>
        <a:p>
          <a:endParaRPr lang="en-US"/>
        </a:p>
      </dgm:t>
    </dgm:pt>
    <dgm:pt modelId="{A5389AA7-2F8C-41CF-B766-B9845A70B037}">
      <dgm:prSet phldrT="[Text]"/>
      <dgm:spPr/>
      <dgm:t>
        <a:bodyPr/>
        <a:lstStyle/>
        <a:p>
          <a:r>
            <a:rPr lang="en-US" dirty="0"/>
            <a:t>Other values, principles, or policies</a:t>
          </a:r>
        </a:p>
      </dgm:t>
    </dgm:pt>
    <dgm:pt modelId="{5E14F1DD-9A69-4F0E-99A9-CCFCFD19D734}" type="parTrans" cxnId="{E25C233C-2744-490D-965B-F7F8A246A19D}">
      <dgm:prSet/>
      <dgm:spPr/>
      <dgm:t>
        <a:bodyPr/>
        <a:lstStyle/>
        <a:p>
          <a:endParaRPr lang="en-US"/>
        </a:p>
      </dgm:t>
    </dgm:pt>
    <dgm:pt modelId="{10145FAF-AC82-471E-B9E8-4299363A89A3}" type="sibTrans" cxnId="{E25C233C-2744-490D-965B-F7F8A246A19D}">
      <dgm:prSet/>
      <dgm:spPr/>
      <dgm:t>
        <a:bodyPr/>
        <a:lstStyle/>
        <a:p>
          <a:endParaRPr lang="en-US"/>
        </a:p>
      </dgm:t>
    </dgm:pt>
    <dgm:pt modelId="{1F3E8A3E-008C-4A30-865D-A01DB745B2C3}" type="pres">
      <dgm:prSet presAssocID="{D8E75C43-752A-4029-B756-A5268B1A381E}" presName="cycle" presStyleCnt="0">
        <dgm:presLayoutVars>
          <dgm:chMax val="1"/>
          <dgm:dir/>
          <dgm:animLvl val="ctr"/>
          <dgm:resizeHandles val="exact"/>
        </dgm:presLayoutVars>
      </dgm:prSet>
      <dgm:spPr/>
    </dgm:pt>
    <dgm:pt modelId="{C16FE3C4-FBE7-4CB9-AA0B-1271D8339325}" type="pres">
      <dgm:prSet presAssocID="{A44E1714-0989-42D9-95C3-061D7D2D1FE5}" presName="centerShape" presStyleLbl="node0" presStyleIdx="0" presStyleCnt="1" custScaleX="112012"/>
      <dgm:spPr/>
    </dgm:pt>
    <dgm:pt modelId="{2D39B2B1-EB5C-4422-9A1C-E6536D7940D5}" type="pres">
      <dgm:prSet presAssocID="{17B5FFFB-E1C2-4318-A638-D21FE70835D9}" presName="parTrans" presStyleLbl="bgSibTrans2D1" presStyleIdx="0" presStyleCnt="3"/>
      <dgm:spPr/>
    </dgm:pt>
    <dgm:pt modelId="{5AC4DBB6-C112-4947-92B4-8704AB26E9A0}" type="pres">
      <dgm:prSet presAssocID="{2ACF83AC-1E98-46D7-B51D-EEF40598F635}" presName="node" presStyleLbl="node1" presStyleIdx="0" presStyleCnt="3" custScaleX="119128" custRadScaleRad="113252" custRadScaleInc="-2012">
        <dgm:presLayoutVars>
          <dgm:bulletEnabled val="1"/>
        </dgm:presLayoutVars>
      </dgm:prSet>
      <dgm:spPr/>
    </dgm:pt>
    <dgm:pt modelId="{6BB80A36-A27A-489A-9CAD-9262EFE84D8C}" type="pres">
      <dgm:prSet presAssocID="{49DC0B07-58D3-4608-B4EC-780BD04F4808}" presName="parTrans" presStyleLbl="bgSibTrans2D1" presStyleIdx="1" presStyleCnt="3"/>
      <dgm:spPr/>
    </dgm:pt>
    <dgm:pt modelId="{7479A25E-3A43-43EB-B917-E5439C829A27}" type="pres">
      <dgm:prSet presAssocID="{027217D8-69A8-4CDB-96E8-6F420EAEAB9F}" presName="node" presStyleLbl="node1" presStyleIdx="1" presStyleCnt="3" custScaleX="123086">
        <dgm:presLayoutVars>
          <dgm:bulletEnabled val="1"/>
        </dgm:presLayoutVars>
      </dgm:prSet>
      <dgm:spPr/>
    </dgm:pt>
    <dgm:pt modelId="{86C18923-846D-4E7C-B47B-3DEB24CAB480}" type="pres">
      <dgm:prSet presAssocID="{5E14F1DD-9A69-4F0E-99A9-CCFCFD19D734}" presName="parTrans" presStyleLbl="bgSibTrans2D1" presStyleIdx="2" presStyleCnt="3"/>
      <dgm:spPr/>
    </dgm:pt>
    <dgm:pt modelId="{E7D9EBD2-A792-4A1B-A237-7FA3F6F88495}" type="pres">
      <dgm:prSet presAssocID="{A5389AA7-2F8C-41CF-B766-B9845A70B037}" presName="node" presStyleLbl="node1" presStyleIdx="2" presStyleCnt="3" custScaleX="124771" custRadScaleRad="115095" custRadScaleInc="3959">
        <dgm:presLayoutVars>
          <dgm:bulletEnabled val="1"/>
        </dgm:presLayoutVars>
      </dgm:prSet>
      <dgm:spPr/>
    </dgm:pt>
  </dgm:ptLst>
  <dgm:cxnLst>
    <dgm:cxn modelId="{52FAD603-7428-4C5F-95C4-70A1E780E1A3}" type="presOf" srcId="{5E14F1DD-9A69-4F0E-99A9-CCFCFD19D734}" destId="{86C18923-846D-4E7C-B47B-3DEB24CAB480}" srcOrd="0" destOrd="0" presId="urn:microsoft.com/office/officeart/2005/8/layout/radial4"/>
    <dgm:cxn modelId="{1D49A72A-D9BD-4A39-8C37-E259C2FDD31F}" type="presOf" srcId="{D8E75C43-752A-4029-B756-A5268B1A381E}" destId="{1F3E8A3E-008C-4A30-865D-A01DB745B2C3}" srcOrd="0" destOrd="0" presId="urn:microsoft.com/office/officeart/2005/8/layout/radial4"/>
    <dgm:cxn modelId="{AD8AB535-A1C4-459D-8473-A7044A0E0D81}" type="presOf" srcId="{49DC0B07-58D3-4608-B4EC-780BD04F4808}" destId="{6BB80A36-A27A-489A-9CAD-9262EFE84D8C}" srcOrd="0" destOrd="0" presId="urn:microsoft.com/office/officeart/2005/8/layout/radial4"/>
    <dgm:cxn modelId="{E25C233C-2744-490D-965B-F7F8A246A19D}" srcId="{A44E1714-0989-42D9-95C3-061D7D2D1FE5}" destId="{A5389AA7-2F8C-41CF-B766-B9845A70B037}" srcOrd="2" destOrd="0" parTransId="{5E14F1DD-9A69-4F0E-99A9-CCFCFD19D734}" sibTransId="{10145FAF-AC82-471E-B9E8-4299363A89A3}"/>
    <dgm:cxn modelId="{7A641D45-F5BE-4E7E-8E41-0F29034FF394}" srcId="{D8E75C43-752A-4029-B756-A5268B1A381E}" destId="{A44E1714-0989-42D9-95C3-061D7D2D1FE5}" srcOrd="0" destOrd="0" parTransId="{52AC5FC2-7391-4AF7-803F-41100BA37493}" sibTransId="{7328E0D4-1BA9-40D7-8FC7-3CD3966F36AE}"/>
    <dgm:cxn modelId="{85F32947-A74A-4FEB-BE4B-503CC3023C14}" type="presOf" srcId="{027217D8-69A8-4CDB-96E8-6F420EAEAB9F}" destId="{7479A25E-3A43-43EB-B917-E5439C829A27}" srcOrd="0" destOrd="0" presId="urn:microsoft.com/office/officeart/2005/8/layout/radial4"/>
    <dgm:cxn modelId="{EE0FEA76-1AA5-4A15-8409-7E996AC759D2}" type="presOf" srcId="{2ACF83AC-1E98-46D7-B51D-EEF40598F635}" destId="{5AC4DBB6-C112-4947-92B4-8704AB26E9A0}" srcOrd="0" destOrd="0" presId="urn:microsoft.com/office/officeart/2005/8/layout/radial4"/>
    <dgm:cxn modelId="{13502A89-137D-4EB5-A7AE-CCF189179152}" srcId="{A44E1714-0989-42D9-95C3-061D7D2D1FE5}" destId="{2ACF83AC-1E98-46D7-B51D-EEF40598F635}" srcOrd="0" destOrd="0" parTransId="{17B5FFFB-E1C2-4318-A638-D21FE70835D9}" sibTransId="{99713C21-E9DE-4610-86A3-11926D16FB2D}"/>
    <dgm:cxn modelId="{3E575689-C053-4341-9CAF-25A74BA325BC}" type="presOf" srcId="{A44E1714-0989-42D9-95C3-061D7D2D1FE5}" destId="{C16FE3C4-FBE7-4CB9-AA0B-1271D8339325}" srcOrd="0" destOrd="0" presId="urn:microsoft.com/office/officeart/2005/8/layout/radial4"/>
    <dgm:cxn modelId="{6E73EBAB-F298-4FE9-8E76-4F7FA6544FB8}" type="presOf" srcId="{A5389AA7-2F8C-41CF-B766-B9845A70B037}" destId="{E7D9EBD2-A792-4A1B-A237-7FA3F6F88495}" srcOrd="0" destOrd="0" presId="urn:microsoft.com/office/officeart/2005/8/layout/radial4"/>
    <dgm:cxn modelId="{CF95F7B9-B07D-4538-B690-F8A827E49BB4}" type="presOf" srcId="{17B5FFFB-E1C2-4318-A638-D21FE70835D9}" destId="{2D39B2B1-EB5C-4422-9A1C-E6536D7940D5}" srcOrd="0" destOrd="0" presId="urn:microsoft.com/office/officeart/2005/8/layout/radial4"/>
    <dgm:cxn modelId="{89FDA6DB-8F02-4869-BC04-E9A895D3A811}" srcId="{A44E1714-0989-42D9-95C3-061D7D2D1FE5}" destId="{027217D8-69A8-4CDB-96E8-6F420EAEAB9F}" srcOrd="1" destOrd="0" parTransId="{49DC0B07-58D3-4608-B4EC-780BD04F4808}" sibTransId="{D4BFB722-E1D0-4D99-9368-17704569EC4E}"/>
    <dgm:cxn modelId="{21877254-2793-4FF3-9EC8-B7E7D5B4B4E3}" type="presParOf" srcId="{1F3E8A3E-008C-4A30-865D-A01DB745B2C3}" destId="{C16FE3C4-FBE7-4CB9-AA0B-1271D8339325}" srcOrd="0" destOrd="0" presId="urn:microsoft.com/office/officeart/2005/8/layout/radial4"/>
    <dgm:cxn modelId="{B60C2986-1D20-415D-B0EB-1E8E332AC49B}" type="presParOf" srcId="{1F3E8A3E-008C-4A30-865D-A01DB745B2C3}" destId="{2D39B2B1-EB5C-4422-9A1C-E6536D7940D5}" srcOrd="1" destOrd="0" presId="urn:microsoft.com/office/officeart/2005/8/layout/radial4"/>
    <dgm:cxn modelId="{32AA6B5A-3CD3-4C5B-93D6-5C511FC0EEE1}" type="presParOf" srcId="{1F3E8A3E-008C-4A30-865D-A01DB745B2C3}" destId="{5AC4DBB6-C112-4947-92B4-8704AB26E9A0}" srcOrd="2" destOrd="0" presId="urn:microsoft.com/office/officeart/2005/8/layout/radial4"/>
    <dgm:cxn modelId="{C3BD3B88-315D-43D2-8BBE-83A181272C80}" type="presParOf" srcId="{1F3E8A3E-008C-4A30-865D-A01DB745B2C3}" destId="{6BB80A36-A27A-489A-9CAD-9262EFE84D8C}" srcOrd="3" destOrd="0" presId="urn:microsoft.com/office/officeart/2005/8/layout/radial4"/>
    <dgm:cxn modelId="{CB0CE2D3-DEAE-4B1F-A178-C1BA487D4100}" type="presParOf" srcId="{1F3E8A3E-008C-4A30-865D-A01DB745B2C3}" destId="{7479A25E-3A43-43EB-B917-E5439C829A27}" srcOrd="4" destOrd="0" presId="urn:microsoft.com/office/officeart/2005/8/layout/radial4"/>
    <dgm:cxn modelId="{21B82370-86F4-4994-A46F-669ECE7184FD}" type="presParOf" srcId="{1F3E8A3E-008C-4A30-865D-A01DB745B2C3}" destId="{86C18923-846D-4E7C-B47B-3DEB24CAB480}" srcOrd="5" destOrd="0" presId="urn:microsoft.com/office/officeart/2005/8/layout/radial4"/>
    <dgm:cxn modelId="{887799D3-5A38-4BDE-BDE9-0720CEFA187D}" type="presParOf" srcId="{1F3E8A3E-008C-4A30-865D-A01DB745B2C3}" destId="{E7D9EBD2-A792-4A1B-A237-7FA3F6F8849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FE3C4-FBE7-4CB9-AA0B-1271D8339325}">
      <dsp:nvSpPr>
        <dsp:cNvPr id="0" name=""/>
        <dsp:cNvSpPr/>
      </dsp:nvSpPr>
      <dsp:spPr>
        <a:xfrm>
          <a:off x="4037160" y="2564949"/>
          <a:ext cx="2413885" cy="215502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State system of crimes and punishments</a:t>
          </a:r>
        </a:p>
      </dsp:txBody>
      <dsp:txXfrm>
        <a:off x="4390665" y="2880545"/>
        <a:ext cx="1706875" cy="1523831"/>
      </dsp:txXfrm>
    </dsp:sp>
    <dsp:sp modelId="{2D39B2B1-EB5C-4422-9A1C-E6536D7940D5}">
      <dsp:nvSpPr>
        <dsp:cNvPr id="0" name=""/>
        <dsp:cNvSpPr/>
      </dsp:nvSpPr>
      <dsp:spPr>
        <a:xfrm rot="12827568">
          <a:off x="2424314" y="2091866"/>
          <a:ext cx="1923520" cy="61418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C4DBB6-C112-4947-92B4-8704AB26E9A0}">
      <dsp:nvSpPr>
        <dsp:cNvPr id="0" name=""/>
        <dsp:cNvSpPr/>
      </dsp:nvSpPr>
      <dsp:spPr>
        <a:xfrm>
          <a:off x="1367362" y="1045126"/>
          <a:ext cx="2438874" cy="163781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Liberalism v. Moralism</a:t>
          </a:r>
        </a:p>
      </dsp:txBody>
      <dsp:txXfrm>
        <a:off x="1415332" y="1093096"/>
        <a:ext cx="2342934" cy="1541877"/>
      </dsp:txXfrm>
    </dsp:sp>
    <dsp:sp modelId="{6BB80A36-A27A-489A-9CAD-9262EFE84D8C}">
      <dsp:nvSpPr>
        <dsp:cNvPr id="0" name=""/>
        <dsp:cNvSpPr/>
      </dsp:nvSpPr>
      <dsp:spPr>
        <a:xfrm rot="16200000">
          <a:off x="4419191" y="1336925"/>
          <a:ext cx="1649823" cy="61418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79A25E-3A43-43EB-B917-E5439C829A27}">
      <dsp:nvSpPr>
        <dsp:cNvPr id="0" name=""/>
        <dsp:cNvSpPr/>
      </dsp:nvSpPr>
      <dsp:spPr>
        <a:xfrm>
          <a:off x="3984150" y="195"/>
          <a:ext cx="2519905" cy="163781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Deterrence, Incapacitation, Retributivism, Rehabilitation</a:t>
          </a:r>
        </a:p>
      </dsp:txBody>
      <dsp:txXfrm>
        <a:off x="4032120" y="48165"/>
        <a:ext cx="2423965" cy="1541877"/>
      </dsp:txXfrm>
    </dsp:sp>
    <dsp:sp modelId="{86C18923-846D-4E7C-B47B-3DEB24CAB480}">
      <dsp:nvSpPr>
        <dsp:cNvPr id="0" name=""/>
        <dsp:cNvSpPr/>
      </dsp:nvSpPr>
      <dsp:spPr>
        <a:xfrm rot="19642524">
          <a:off x="6166106" y="2114552"/>
          <a:ext cx="1970262" cy="61418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9EBD2-A792-4A1B-A237-7FA3F6F88495}">
      <dsp:nvSpPr>
        <dsp:cNvPr id="0" name=""/>
        <dsp:cNvSpPr/>
      </dsp:nvSpPr>
      <dsp:spPr>
        <a:xfrm>
          <a:off x="6703734" y="1071618"/>
          <a:ext cx="2554402" cy="163781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Other values, principles, or policies</a:t>
          </a:r>
        </a:p>
      </dsp:txBody>
      <dsp:txXfrm>
        <a:off x="6751704" y="1119588"/>
        <a:ext cx="2458462" cy="154187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6A9F5-E530-4CFC-811D-82A884911799}"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C02F3-A8EF-4D02-83E9-3F426109F5F7}" type="slidenum">
              <a:rPr lang="en-US" smtClean="0"/>
              <a:t>‹#›</a:t>
            </a:fld>
            <a:endParaRPr lang="en-US"/>
          </a:p>
        </p:txBody>
      </p:sp>
    </p:spTree>
    <p:extLst>
      <p:ext uri="{BB962C8B-B14F-4D97-AF65-F5344CB8AC3E}">
        <p14:creationId xmlns:p14="http://schemas.microsoft.com/office/powerpoint/2010/main" val="380525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2</a:t>
            </a:fld>
            <a:endParaRPr lang="en-US"/>
          </a:p>
        </p:txBody>
      </p:sp>
    </p:spTree>
    <p:extLst>
      <p:ext uri="{BB962C8B-B14F-4D97-AF65-F5344CB8AC3E}">
        <p14:creationId xmlns:p14="http://schemas.microsoft.com/office/powerpoint/2010/main" val="89016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13</a:t>
            </a:fld>
            <a:endParaRPr lang="en-US"/>
          </a:p>
        </p:txBody>
      </p:sp>
    </p:spTree>
    <p:extLst>
      <p:ext uri="{BB962C8B-B14F-4D97-AF65-F5344CB8AC3E}">
        <p14:creationId xmlns:p14="http://schemas.microsoft.com/office/powerpoint/2010/main" val="28132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15</a:t>
            </a:fld>
            <a:endParaRPr lang="en-US"/>
          </a:p>
        </p:txBody>
      </p:sp>
    </p:spTree>
    <p:extLst>
      <p:ext uri="{BB962C8B-B14F-4D97-AF65-F5344CB8AC3E}">
        <p14:creationId xmlns:p14="http://schemas.microsoft.com/office/powerpoint/2010/main" val="66041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17</a:t>
            </a:fld>
            <a:endParaRPr lang="en-US"/>
          </a:p>
        </p:txBody>
      </p:sp>
    </p:spTree>
    <p:extLst>
      <p:ext uri="{BB962C8B-B14F-4D97-AF65-F5344CB8AC3E}">
        <p14:creationId xmlns:p14="http://schemas.microsoft.com/office/powerpoint/2010/main" val="287631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18</a:t>
            </a:fld>
            <a:endParaRPr lang="en-US"/>
          </a:p>
        </p:txBody>
      </p:sp>
    </p:spTree>
    <p:extLst>
      <p:ext uri="{BB962C8B-B14F-4D97-AF65-F5344CB8AC3E}">
        <p14:creationId xmlns:p14="http://schemas.microsoft.com/office/powerpoint/2010/main" val="159654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20</a:t>
            </a:fld>
            <a:endParaRPr lang="en-US"/>
          </a:p>
        </p:txBody>
      </p:sp>
    </p:spTree>
    <p:extLst>
      <p:ext uri="{BB962C8B-B14F-4D97-AF65-F5344CB8AC3E}">
        <p14:creationId xmlns:p14="http://schemas.microsoft.com/office/powerpoint/2010/main" val="338601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22</a:t>
            </a:fld>
            <a:endParaRPr lang="en-US"/>
          </a:p>
        </p:txBody>
      </p:sp>
    </p:spTree>
    <p:extLst>
      <p:ext uri="{BB962C8B-B14F-4D97-AF65-F5344CB8AC3E}">
        <p14:creationId xmlns:p14="http://schemas.microsoft.com/office/powerpoint/2010/main" val="28779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3</a:t>
            </a:fld>
            <a:endParaRPr lang="en-US"/>
          </a:p>
        </p:txBody>
      </p:sp>
    </p:spTree>
    <p:extLst>
      <p:ext uri="{BB962C8B-B14F-4D97-AF65-F5344CB8AC3E}">
        <p14:creationId xmlns:p14="http://schemas.microsoft.com/office/powerpoint/2010/main" val="175087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4</a:t>
            </a:fld>
            <a:endParaRPr lang="en-US"/>
          </a:p>
        </p:txBody>
      </p:sp>
    </p:spTree>
    <p:extLst>
      <p:ext uri="{BB962C8B-B14F-4D97-AF65-F5344CB8AC3E}">
        <p14:creationId xmlns:p14="http://schemas.microsoft.com/office/powerpoint/2010/main" val="221633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5</a:t>
            </a:fld>
            <a:endParaRPr lang="en-US"/>
          </a:p>
        </p:txBody>
      </p:sp>
    </p:spTree>
    <p:extLst>
      <p:ext uri="{BB962C8B-B14F-4D97-AF65-F5344CB8AC3E}">
        <p14:creationId xmlns:p14="http://schemas.microsoft.com/office/powerpoint/2010/main" val="349108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C02F3-A8EF-4D02-83E9-3F426109F5F7}" type="slidenum">
              <a:rPr lang="en-US" smtClean="0"/>
              <a:t>6</a:t>
            </a:fld>
            <a:endParaRPr lang="en-US"/>
          </a:p>
        </p:txBody>
      </p:sp>
    </p:spTree>
    <p:extLst>
      <p:ext uri="{BB962C8B-B14F-4D97-AF65-F5344CB8AC3E}">
        <p14:creationId xmlns:p14="http://schemas.microsoft.com/office/powerpoint/2010/main" val="246826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8</a:t>
            </a:fld>
            <a:endParaRPr lang="en-US"/>
          </a:p>
        </p:txBody>
      </p:sp>
    </p:spTree>
    <p:extLst>
      <p:ext uri="{BB962C8B-B14F-4D97-AF65-F5344CB8AC3E}">
        <p14:creationId xmlns:p14="http://schemas.microsoft.com/office/powerpoint/2010/main" val="252017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9</a:t>
            </a:fld>
            <a:endParaRPr lang="en-US"/>
          </a:p>
        </p:txBody>
      </p:sp>
    </p:spTree>
    <p:extLst>
      <p:ext uri="{BB962C8B-B14F-4D97-AF65-F5344CB8AC3E}">
        <p14:creationId xmlns:p14="http://schemas.microsoft.com/office/powerpoint/2010/main" val="146681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10</a:t>
            </a:fld>
            <a:endParaRPr lang="en-US"/>
          </a:p>
        </p:txBody>
      </p:sp>
    </p:spTree>
    <p:extLst>
      <p:ext uri="{BB962C8B-B14F-4D97-AF65-F5344CB8AC3E}">
        <p14:creationId xmlns:p14="http://schemas.microsoft.com/office/powerpoint/2010/main" val="133922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C02F3-A8EF-4D02-83E9-3F426109F5F7}" type="slidenum">
              <a:rPr lang="en-US" smtClean="0"/>
              <a:t>12</a:t>
            </a:fld>
            <a:endParaRPr lang="en-US"/>
          </a:p>
        </p:txBody>
      </p:sp>
    </p:spTree>
    <p:extLst>
      <p:ext uri="{BB962C8B-B14F-4D97-AF65-F5344CB8AC3E}">
        <p14:creationId xmlns:p14="http://schemas.microsoft.com/office/powerpoint/2010/main" val="3747012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10/10/2024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10/10/2024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10/10/2024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10/10/2024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10/10/2024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10/10/2024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10/10/2024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10/10/2024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10/10/2024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10/10/2024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10/10/2024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ixabay.com/en/usa-america-us-united-states-map-1356800/" TargetMode="Externa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ixabay.com/en/usa-america-us-united-states-map-1356800/" TargetMode="Externa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ixabay.com/en/shield-street-sign-california-1301848/"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olitarypac.commons.gc.cuny.edu/2019/06/26/justice-for-layleen-justice-against-solitary/"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ctrTitle"/>
          </p:nvPr>
        </p:nvSpPr>
        <p:spPr>
          <a:xfrm>
            <a:off x="1683171" y="1169773"/>
            <a:ext cx="8825658" cy="2870161"/>
          </a:xfrm>
        </p:spPr>
        <p:txBody>
          <a:bodyPr anchor="b">
            <a:normAutofit/>
          </a:bodyPr>
          <a:lstStyle/>
          <a:p>
            <a:pPr algn="ctr"/>
            <a:r>
              <a:rPr lang="en-US">
                <a:solidFill>
                  <a:schemeClr val="tx1"/>
                </a:solidFill>
              </a:rPr>
              <a:t>Criminal Punishment</a:t>
            </a:r>
          </a:p>
        </p:txBody>
      </p:sp>
      <p:sp>
        <p:nvSpPr>
          <p:cNvPr id="3" name="Subtitle 2"/>
          <p:cNvSpPr>
            <a:spLocks noGrp="1"/>
          </p:cNvSpPr>
          <p:nvPr>
            <p:ph type="subTitle" idx="1"/>
          </p:nvPr>
        </p:nvSpPr>
        <p:spPr>
          <a:xfrm>
            <a:off x="1683171" y="4293441"/>
            <a:ext cx="8825658" cy="1234148"/>
          </a:xfrm>
        </p:spPr>
        <p:txBody>
          <a:bodyPr>
            <a:normAutofit/>
          </a:bodyPr>
          <a:lstStyle/>
          <a:p>
            <a:pPr algn="ctr"/>
            <a:r>
              <a:rPr lang="en-US" sz="2000"/>
              <a:t>Part 2</a:t>
            </a:r>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8522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Disproportionality</a:t>
            </a:r>
          </a:p>
        </p:txBody>
      </p:sp>
      <p:sp>
        <p:nvSpPr>
          <p:cNvPr id="3" name="Content Placeholder 2"/>
          <p:cNvSpPr>
            <a:spLocks noGrp="1"/>
          </p:cNvSpPr>
          <p:nvPr>
            <p:ph idx="1"/>
          </p:nvPr>
        </p:nvSpPr>
        <p:spPr>
          <a:xfrm>
            <a:off x="592111" y="2435901"/>
            <a:ext cx="11010276" cy="3792511"/>
          </a:xfrm>
        </p:spPr>
        <p:txBody>
          <a:bodyPr/>
          <a:lstStyle/>
          <a:p>
            <a:pPr marL="0" indent="0">
              <a:buNone/>
            </a:pPr>
            <a:r>
              <a:rPr lang="en-US" dirty="0"/>
              <a:t>Eighth Amendment requires only narrow proportionality in noncapital cases (Conc. </a:t>
            </a:r>
            <a:r>
              <a:rPr lang="en-US" dirty="0" err="1"/>
              <a:t>Opn</a:t>
            </a:r>
            <a:r>
              <a:rPr lang="en-US" dirty="0"/>
              <a:t>. by Kennedy, </a:t>
            </a:r>
            <a:r>
              <a:rPr lang="en-US" i="1" dirty="0" err="1"/>
              <a:t>Harmelin</a:t>
            </a:r>
            <a:r>
              <a:rPr lang="en-US" i="1" dirty="0"/>
              <a:t> v. Michigan</a:t>
            </a:r>
            <a:r>
              <a:rPr lang="en-US" dirty="0"/>
              <a:t>):</a:t>
            </a:r>
          </a:p>
          <a:p>
            <a:r>
              <a:rPr lang="en-US" dirty="0"/>
              <a:t>Narrow proportionality: the punishment must not be grossly disproportionate with the crime</a:t>
            </a:r>
          </a:p>
          <a:p>
            <a:r>
              <a:rPr lang="en-US" dirty="0"/>
              <a:t>Broad proportionality: the punishment must be strictly proportionate to the crime</a:t>
            </a:r>
          </a:p>
          <a:p>
            <a:pPr marL="0" indent="0">
              <a:buNone/>
            </a:pPr>
            <a:endParaRPr lang="en-US" dirty="0"/>
          </a:p>
          <a:p>
            <a:pPr marL="0" indent="0">
              <a:buNone/>
            </a:pPr>
            <a:r>
              <a:rPr lang="en-US" dirty="0"/>
              <a:t>“[T]he primacy of the legislature, the variety of legitimate penological schemes, the nature of our federal system, and the requirement that proportionality review be guided by objective factors” inform the final principle that the “</a:t>
            </a:r>
            <a:r>
              <a:rPr lang="en-US" b="1" dirty="0"/>
              <a:t>Eighth Amendment does not require strict proportionality between crime and sentence [but] forbids only extreme sentences that are ‘grossly disproportionate’ to the crime</a:t>
            </a:r>
            <a:r>
              <a:rPr lang="en-US" dirty="0"/>
              <a:t>.” (</a:t>
            </a:r>
            <a:r>
              <a:rPr lang="en-US" i="1" dirty="0"/>
              <a:t>Ewing v. California </a:t>
            </a:r>
            <a:r>
              <a:rPr lang="en-US" dirty="0"/>
              <a:t>(2003) 538 U.S. 1, 11-12, citing conc. </a:t>
            </a:r>
            <a:r>
              <a:rPr lang="en-US" dirty="0" err="1"/>
              <a:t>opn</a:t>
            </a:r>
            <a:r>
              <a:rPr lang="en-US" dirty="0"/>
              <a:t>. of J. Kennedy, </a:t>
            </a:r>
            <a:r>
              <a:rPr lang="en-US" i="1" dirty="0" err="1"/>
              <a:t>Harmelin</a:t>
            </a:r>
            <a:r>
              <a:rPr lang="en-US" i="1" dirty="0"/>
              <a:t> v. Michigan </a:t>
            </a:r>
            <a:r>
              <a:rPr lang="en-US" dirty="0"/>
              <a:t>(1991)</a:t>
            </a:r>
            <a:r>
              <a:rPr lang="en-US" i="1" dirty="0"/>
              <a:t> </a:t>
            </a:r>
            <a:r>
              <a:rPr lang="en-US" dirty="0"/>
              <a:t>501 U.S. 957, 996-997).</a:t>
            </a:r>
          </a:p>
          <a:p>
            <a:pPr marL="0" indent="0">
              <a:buNone/>
            </a:pPr>
            <a:endParaRPr lang="en-US" dirty="0"/>
          </a:p>
        </p:txBody>
      </p:sp>
    </p:spTree>
    <p:extLst>
      <p:ext uri="{BB962C8B-B14F-4D97-AF65-F5344CB8AC3E}">
        <p14:creationId xmlns:p14="http://schemas.microsoft.com/office/powerpoint/2010/main" val="111972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7AEE-F12C-4EC0-91D2-E09C5374A8AE}"/>
              </a:ext>
            </a:extLst>
          </p:cNvPr>
          <p:cNvSpPr>
            <a:spLocks noGrp="1"/>
          </p:cNvSpPr>
          <p:nvPr>
            <p:ph type="title"/>
          </p:nvPr>
        </p:nvSpPr>
        <p:spPr/>
        <p:txBody>
          <a:bodyPr/>
          <a:lstStyle/>
          <a:p>
            <a:r>
              <a:rPr lang="en-US"/>
              <a:t>Not Grossly Disproportionate</a:t>
            </a:r>
            <a:endParaRPr lang="en-US" dirty="0"/>
          </a:p>
        </p:txBody>
      </p:sp>
      <p:sp>
        <p:nvSpPr>
          <p:cNvPr id="3" name="Content Placeholder 2">
            <a:extLst>
              <a:ext uri="{FF2B5EF4-FFF2-40B4-BE49-F238E27FC236}">
                <a16:creationId xmlns:a16="http://schemas.microsoft.com/office/drawing/2014/main" id="{E95AE84C-D5D5-461B-8DC2-0105EC6F074C}"/>
              </a:ext>
            </a:extLst>
          </p:cNvPr>
          <p:cNvSpPr>
            <a:spLocks noGrp="1"/>
          </p:cNvSpPr>
          <p:nvPr>
            <p:ph idx="1"/>
          </p:nvPr>
        </p:nvSpPr>
        <p:spPr>
          <a:xfrm>
            <a:off x="543338" y="2385391"/>
            <a:ext cx="11184836" cy="3763618"/>
          </a:xfrm>
        </p:spPr>
        <p:txBody>
          <a:bodyPr>
            <a:normAutofit/>
          </a:bodyPr>
          <a:lstStyle/>
          <a:p>
            <a:pPr marL="0" indent="0">
              <a:buNone/>
            </a:pPr>
            <a:r>
              <a:rPr lang="en-US" dirty="0"/>
              <a:t>In noncapital cases, can any sentence be grossly disproportionate to the crime, given the offense and the offender, as evaluated under the state’s theory of punishment?</a:t>
            </a:r>
          </a:p>
        </p:txBody>
      </p:sp>
      <p:sp>
        <p:nvSpPr>
          <p:cNvPr id="4" name="Speech Bubble: Rectangle with Corners Rounded 3">
            <a:extLst>
              <a:ext uri="{FF2B5EF4-FFF2-40B4-BE49-F238E27FC236}">
                <a16:creationId xmlns:a16="http://schemas.microsoft.com/office/drawing/2014/main" id="{FB91CA4E-93DA-7D60-6D58-39C4550747B4}"/>
              </a:ext>
            </a:extLst>
          </p:cNvPr>
          <p:cNvSpPr/>
          <p:nvPr/>
        </p:nvSpPr>
        <p:spPr>
          <a:xfrm>
            <a:off x="543338" y="3198420"/>
            <a:ext cx="6011841" cy="3487387"/>
          </a:xfrm>
          <a:prstGeom prst="wedgeRoundRectCallout">
            <a:avLst>
              <a:gd name="adj1" fmla="val 47514"/>
              <a:gd name="adj2" fmla="val 228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en-US" dirty="0">
                <a:solidFill>
                  <a:schemeClr val="bg1"/>
                </a:solidFill>
              </a:rPr>
              <a:t>“Successful challenges to the proportionality of particular sentences have been exceedingly rare.” [] Although we stated that the proportionality principle “would ... come into play in the extreme example ... if a legislature made overtime parking a felony punishable by life imprisonment” [], we held that “the mandatory life sentence imposed upon this petitioner does not constitute cruel and unusual punishment under the Eighth and Fourteenth Amendments.” </a:t>
            </a:r>
          </a:p>
        </p:txBody>
      </p:sp>
      <p:sp>
        <p:nvSpPr>
          <p:cNvPr id="5" name="Speech Bubble: Rectangle with Corners Rounded 4">
            <a:extLst>
              <a:ext uri="{FF2B5EF4-FFF2-40B4-BE49-F238E27FC236}">
                <a16:creationId xmlns:a16="http://schemas.microsoft.com/office/drawing/2014/main" id="{85F158F3-DA2F-674C-1697-9802DDFD22D7}"/>
              </a:ext>
            </a:extLst>
          </p:cNvPr>
          <p:cNvSpPr/>
          <p:nvPr/>
        </p:nvSpPr>
        <p:spPr>
          <a:xfrm>
            <a:off x="6970816" y="3198421"/>
            <a:ext cx="4560125" cy="2026722"/>
          </a:xfrm>
          <a:prstGeom prst="wedgeRoundRectCallout">
            <a:avLst>
              <a:gd name="adj1" fmla="val -15885"/>
              <a:gd name="adj2" fmla="val 47500"/>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en-US" dirty="0"/>
              <a:t>“In weighing the gravity of Ewing's offense, we must place on the scales not only his current felony, but also his long history of felony recidivism.” Here, not grossly disproportionate. </a:t>
            </a:r>
          </a:p>
        </p:txBody>
      </p:sp>
    </p:spTree>
    <p:extLst>
      <p:ext uri="{BB962C8B-B14F-4D97-AF65-F5344CB8AC3E}">
        <p14:creationId xmlns:p14="http://schemas.microsoft.com/office/powerpoint/2010/main" val="218286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9DECE0-DF60-48D3-8609-3B57BC205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A8662D65-524C-4C29-9262-C51E2EF6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pic>
        <p:nvPicPr>
          <p:cNvPr id="5" name="Picture 4" descr="A map of the united states&#10;&#10;Description automatically generated">
            <a:extLst>
              <a:ext uri="{FF2B5EF4-FFF2-40B4-BE49-F238E27FC236}">
                <a16:creationId xmlns:a16="http://schemas.microsoft.com/office/drawing/2014/main" id="{C9D269F8-BF76-3BFC-8A16-6EC46372B74A}"/>
              </a:ext>
            </a:extLst>
          </p:cNvPr>
          <p:cNvPicPr>
            <a:picLocks noChangeAspect="1"/>
          </p:cNvPicPr>
          <p:nvPr/>
        </p:nvPicPr>
        <p:blipFill rotWithShape="1">
          <a:blip r:embed="rId4">
            <a:duotone>
              <a:prstClr val="black"/>
              <a:schemeClr val="tx2">
                <a:tint val="45000"/>
                <a:satMod val="400000"/>
              </a:schemeClr>
            </a:duotone>
            <a:alphaModFix amt="15000"/>
            <a:extLst>
              <a:ext uri="{837473B0-CC2E-450A-ABE3-18F120FF3D39}">
                <a1611:picAttrSrcUrl xmlns:a1611="http://schemas.microsoft.com/office/drawing/2016/11/main" r:id="rId5"/>
              </a:ext>
            </a:extLst>
          </a:blip>
          <a:srcRect r="9090" b="12137"/>
          <a:stretch/>
        </p:blipFill>
        <p:spPr>
          <a:xfrm>
            <a:off x="474133" y="469900"/>
            <a:ext cx="11243734" cy="5922433"/>
          </a:xfrm>
          <a:prstGeom prst="rect">
            <a:avLst/>
          </a:prstGeom>
        </p:spPr>
      </p:pic>
      <p:sp>
        <p:nvSpPr>
          <p:cNvPr id="2" name="Title 1"/>
          <p:cNvSpPr>
            <a:spLocks noGrp="1"/>
          </p:cNvSpPr>
          <p:nvPr>
            <p:ph type="title"/>
          </p:nvPr>
        </p:nvSpPr>
        <p:spPr>
          <a:xfrm>
            <a:off x="1154953" y="973668"/>
            <a:ext cx="8761413" cy="706964"/>
          </a:xfrm>
        </p:spPr>
        <p:txBody>
          <a:bodyPr>
            <a:normAutofit/>
          </a:bodyPr>
          <a:lstStyle/>
          <a:p>
            <a:r>
              <a:rPr lang="en-US" dirty="0"/>
              <a:t>Deference to States</a:t>
            </a:r>
          </a:p>
        </p:txBody>
      </p:sp>
      <p:sp>
        <p:nvSpPr>
          <p:cNvPr id="14" name="Rectangle 13">
            <a:extLst>
              <a:ext uri="{FF2B5EF4-FFF2-40B4-BE49-F238E27FC236}">
                <a16:creationId xmlns:a16="http://schemas.microsoft.com/office/drawing/2014/main" id="{2048CA64-9290-42A8-9F4F-75B9F31C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154954" y="1820333"/>
            <a:ext cx="8825659" cy="4199467"/>
          </a:xfrm>
        </p:spPr>
        <p:txBody>
          <a:bodyPr anchor="ctr">
            <a:normAutofit/>
          </a:bodyPr>
          <a:lstStyle/>
          <a:p>
            <a:pPr marL="0" indent="0">
              <a:buNone/>
            </a:pPr>
            <a:r>
              <a:rPr lang="en-US" dirty="0">
                <a:solidFill>
                  <a:schemeClr val="bg1"/>
                </a:solidFill>
              </a:rPr>
              <a:t>For felonies </a:t>
            </a:r>
            <a:r>
              <a:rPr lang="en-US">
                <a:solidFill>
                  <a:schemeClr val="bg1"/>
                </a:solidFill>
              </a:rPr>
              <a:t>in noncapital </a:t>
            </a:r>
            <a:r>
              <a:rPr lang="en-US" dirty="0">
                <a:solidFill>
                  <a:schemeClr val="bg1"/>
                </a:solidFill>
              </a:rPr>
              <a:t>cases, … “the length of the sentence actually imposed is purely </a:t>
            </a:r>
            <a:r>
              <a:rPr lang="en-US" i="1" dirty="0">
                <a:solidFill>
                  <a:schemeClr val="bg1"/>
                </a:solidFill>
              </a:rPr>
              <a:t>a matter </a:t>
            </a:r>
            <a:r>
              <a:rPr lang="en-US" b="1" i="1" dirty="0">
                <a:solidFill>
                  <a:schemeClr val="bg1"/>
                </a:solidFill>
              </a:rPr>
              <a:t>of legislative prerogative</a:t>
            </a:r>
            <a:r>
              <a:rPr lang="en-US" dirty="0">
                <a:solidFill>
                  <a:schemeClr val="bg1"/>
                </a:solidFill>
              </a:rPr>
              <a:t>.” (</a:t>
            </a:r>
            <a:r>
              <a:rPr lang="en-US" i="1" dirty="0" err="1">
                <a:solidFill>
                  <a:schemeClr val="bg1"/>
                </a:solidFill>
              </a:rPr>
              <a:t>Harmelin</a:t>
            </a:r>
            <a:r>
              <a:rPr lang="en-US" i="1" dirty="0">
                <a:solidFill>
                  <a:schemeClr val="bg1"/>
                </a:solidFill>
              </a:rPr>
              <a:t> v. Michigan </a:t>
            </a:r>
            <a:r>
              <a:rPr lang="en-US" dirty="0">
                <a:solidFill>
                  <a:schemeClr val="bg1"/>
                </a:solidFill>
              </a:rPr>
              <a:t>(1991) 501 U.S. 957, 959.)</a:t>
            </a:r>
          </a:p>
          <a:p>
            <a:pPr marL="0" indent="0">
              <a:buNone/>
            </a:pPr>
            <a:endParaRPr lang="en-US" dirty="0">
              <a:solidFill>
                <a:schemeClr val="bg1"/>
              </a:solidFill>
            </a:endParaRPr>
          </a:p>
          <a:p>
            <a:pPr marL="0" indent="0">
              <a:buNone/>
            </a:pPr>
            <a:r>
              <a:rPr lang="en-US" dirty="0">
                <a:solidFill>
                  <a:schemeClr val="bg1"/>
                </a:solidFill>
              </a:rPr>
              <a:t>“Our traditional deference to legislative policy choices finds a corollary in the principle that </a:t>
            </a:r>
            <a:r>
              <a:rPr lang="en-US" b="1" dirty="0">
                <a:solidFill>
                  <a:schemeClr val="bg1"/>
                </a:solidFill>
              </a:rPr>
              <a:t>the Constitution “does not mandate adoption of any one penological theory</a:t>
            </a:r>
            <a:r>
              <a:rPr lang="en-US" dirty="0">
                <a:solidFill>
                  <a:schemeClr val="bg1"/>
                </a:solidFill>
              </a:rPr>
              <a:t>.” [] A sentence can have a variety of justifications, such as incapacitation, deterrence, retribution, or rehabilitation. [] Some or all of these justifications may play a role in a State's sentencing scheme. Selecting the sentencing rationales is </a:t>
            </a:r>
            <a:r>
              <a:rPr lang="en-US" b="1" dirty="0">
                <a:solidFill>
                  <a:schemeClr val="bg1"/>
                </a:solidFill>
              </a:rPr>
              <a:t>generally a policy choice to be made by state legislatures</a:t>
            </a:r>
            <a:r>
              <a:rPr lang="en-US" dirty="0">
                <a:solidFill>
                  <a:schemeClr val="bg1"/>
                </a:solidFill>
              </a:rPr>
              <a:t>, not federal courts.” (</a:t>
            </a:r>
            <a:r>
              <a:rPr lang="en-US" i="1" dirty="0">
                <a:solidFill>
                  <a:schemeClr val="bg1"/>
                </a:solidFill>
              </a:rPr>
              <a:t>Ewing, supra</a:t>
            </a:r>
            <a:r>
              <a:rPr lang="en-US" dirty="0">
                <a:solidFill>
                  <a:schemeClr val="bg1"/>
                </a:solidFill>
              </a:rPr>
              <a:t>, at p. 25, citations omitted.)</a:t>
            </a:r>
          </a:p>
        </p:txBody>
      </p:sp>
    </p:spTree>
    <p:extLst>
      <p:ext uri="{BB962C8B-B14F-4D97-AF65-F5344CB8AC3E}">
        <p14:creationId xmlns:p14="http://schemas.microsoft.com/office/powerpoint/2010/main" val="26799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9DECE0-DF60-48D3-8609-3B57BC205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A8662D65-524C-4C29-9262-C51E2EF6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pic>
        <p:nvPicPr>
          <p:cNvPr id="5" name="Picture 4" descr="A map of the united states&#10;&#10;Description automatically generated">
            <a:extLst>
              <a:ext uri="{FF2B5EF4-FFF2-40B4-BE49-F238E27FC236}">
                <a16:creationId xmlns:a16="http://schemas.microsoft.com/office/drawing/2014/main" id="{C84F1B43-D0C1-4053-0A2D-2CF59789119B}"/>
              </a:ext>
            </a:extLst>
          </p:cNvPr>
          <p:cNvPicPr>
            <a:picLocks noChangeAspect="1"/>
          </p:cNvPicPr>
          <p:nvPr/>
        </p:nvPicPr>
        <p:blipFill rotWithShape="1">
          <a:blip r:embed="rId4">
            <a:duotone>
              <a:prstClr val="black"/>
              <a:schemeClr val="tx2">
                <a:tint val="45000"/>
                <a:satMod val="400000"/>
              </a:schemeClr>
            </a:duotone>
            <a:alphaModFix amt="15000"/>
            <a:extLst>
              <a:ext uri="{837473B0-CC2E-450A-ABE3-18F120FF3D39}">
                <a1611:picAttrSrcUrl xmlns:a1611="http://schemas.microsoft.com/office/drawing/2016/11/main" r:id="rId5"/>
              </a:ext>
            </a:extLst>
          </a:blip>
          <a:srcRect r="9090" b="12137"/>
          <a:stretch/>
        </p:blipFill>
        <p:spPr>
          <a:xfrm>
            <a:off x="474133" y="469900"/>
            <a:ext cx="11243734" cy="5922433"/>
          </a:xfrm>
          <a:prstGeom prst="rect">
            <a:avLst/>
          </a:prstGeom>
        </p:spPr>
      </p:pic>
      <p:sp>
        <p:nvSpPr>
          <p:cNvPr id="2" name="Title 1"/>
          <p:cNvSpPr>
            <a:spLocks noGrp="1"/>
          </p:cNvSpPr>
          <p:nvPr>
            <p:ph type="title"/>
          </p:nvPr>
        </p:nvSpPr>
        <p:spPr>
          <a:xfrm>
            <a:off x="1154953" y="973668"/>
            <a:ext cx="8761413" cy="706964"/>
          </a:xfrm>
        </p:spPr>
        <p:txBody>
          <a:bodyPr>
            <a:normAutofit/>
          </a:bodyPr>
          <a:lstStyle/>
          <a:p>
            <a:r>
              <a:rPr lang="en-US" dirty="0"/>
              <a:t>Deference to the States (cont.)</a:t>
            </a:r>
          </a:p>
        </p:txBody>
      </p:sp>
      <p:sp>
        <p:nvSpPr>
          <p:cNvPr id="14" name="Rectangle 13">
            <a:extLst>
              <a:ext uri="{FF2B5EF4-FFF2-40B4-BE49-F238E27FC236}">
                <a16:creationId xmlns:a16="http://schemas.microsoft.com/office/drawing/2014/main" id="{2048CA64-9290-42A8-9F4F-75B9F31C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154954" y="1820333"/>
            <a:ext cx="8825659" cy="4199467"/>
          </a:xfrm>
        </p:spPr>
        <p:txBody>
          <a:bodyPr anchor="ctr">
            <a:normAutofit/>
          </a:bodyPr>
          <a:lstStyle/>
          <a:p>
            <a:pPr marL="0" indent="0">
              <a:buNone/>
            </a:pPr>
            <a:r>
              <a:rPr lang="en-US">
                <a:solidFill>
                  <a:schemeClr val="bg1"/>
                </a:solidFill>
              </a:rPr>
              <a:t>Which theory of (just) punishment applies?</a:t>
            </a:r>
          </a:p>
          <a:p>
            <a:r>
              <a:rPr lang="en-US">
                <a:solidFill>
                  <a:schemeClr val="bg1"/>
                </a:solidFill>
              </a:rPr>
              <a:t>Incapacitation (Utilitarianism)</a:t>
            </a:r>
          </a:p>
          <a:p>
            <a:r>
              <a:rPr lang="en-US">
                <a:solidFill>
                  <a:schemeClr val="bg1"/>
                </a:solidFill>
              </a:rPr>
              <a:t>Deterrence (Utilitarianism)</a:t>
            </a:r>
          </a:p>
          <a:p>
            <a:r>
              <a:rPr lang="en-US">
                <a:solidFill>
                  <a:schemeClr val="bg1"/>
                </a:solidFill>
              </a:rPr>
              <a:t>Retributivism</a:t>
            </a:r>
          </a:p>
          <a:p>
            <a:r>
              <a:rPr lang="en-US">
                <a:solidFill>
                  <a:schemeClr val="bg1"/>
                </a:solidFill>
              </a:rPr>
              <a:t>Hybrid Utilitarianism</a:t>
            </a:r>
          </a:p>
          <a:p>
            <a:r>
              <a:rPr lang="en-US">
                <a:solidFill>
                  <a:schemeClr val="bg1"/>
                </a:solidFill>
              </a:rPr>
              <a:t>Hybrid Retributivism</a:t>
            </a:r>
          </a:p>
          <a:p>
            <a:endParaRPr lang="en-US">
              <a:solidFill>
                <a:schemeClr val="bg1"/>
              </a:solidFill>
            </a:endParaRPr>
          </a:p>
          <a:p>
            <a:pPr marL="0" indent="0">
              <a:buNone/>
            </a:pPr>
            <a:r>
              <a:rPr lang="en-US" b="1">
                <a:solidFill>
                  <a:schemeClr val="bg1"/>
                </a:solidFill>
              </a:rPr>
              <a:t>The states decide based on public will, public morality, or their own theory of justice (liberal, moralist, contractualist, etc.), so long as their penological scheme is consistent with the Constitution (thin common theory of democratic justice).  </a:t>
            </a:r>
          </a:p>
        </p:txBody>
      </p:sp>
    </p:spTree>
    <p:extLst>
      <p:ext uri="{BB962C8B-B14F-4D97-AF65-F5344CB8AC3E}">
        <p14:creationId xmlns:p14="http://schemas.microsoft.com/office/powerpoint/2010/main" val="143263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06C82EC-3DA2-472D-B07D-2CF5FE7D5FE2}"/>
              </a:ext>
            </a:extLst>
          </p:cNvPr>
          <p:cNvSpPr/>
          <p:nvPr/>
        </p:nvSpPr>
        <p:spPr>
          <a:xfrm flipH="1">
            <a:off x="3988903" y="2902227"/>
            <a:ext cx="7726017" cy="37768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F12056-F712-436E-A85E-7FA6126B0C06}"/>
              </a:ext>
            </a:extLst>
          </p:cNvPr>
          <p:cNvSpPr/>
          <p:nvPr/>
        </p:nvSpPr>
        <p:spPr>
          <a:xfrm>
            <a:off x="940905" y="3211995"/>
            <a:ext cx="5738192" cy="3122911"/>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F8113-0C95-48DC-A1FA-31E9EA222C7C}"/>
              </a:ext>
            </a:extLst>
          </p:cNvPr>
          <p:cNvSpPr>
            <a:spLocks noGrp="1"/>
          </p:cNvSpPr>
          <p:nvPr>
            <p:ph type="title"/>
          </p:nvPr>
        </p:nvSpPr>
        <p:spPr/>
        <p:txBody>
          <a:bodyPr/>
          <a:lstStyle/>
          <a:p>
            <a:r>
              <a:rPr lang="en-US" dirty="0"/>
              <a:t>Constitution Setting Minimal Limits; States Deciding the Rest</a:t>
            </a:r>
          </a:p>
        </p:txBody>
      </p:sp>
      <p:sp>
        <p:nvSpPr>
          <p:cNvPr id="4" name="Oval 3">
            <a:extLst>
              <a:ext uri="{FF2B5EF4-FFF2-40B4-BE49-F238E27FC236}">
                <a16:creationId xmlns:a16="http://schemas.microsoft.com/office/drawing/2014/main" id="{333B99F1-1ADC-4CEB-B6EB-32D7B2C0DD03}"/>
              </a:ext>
            </a:extLst>
          </p:cNvPr>
          <p:cNvSpPr/>
          <p:nvPr/>
        </p:nvSpPr>
        <p:spPr>
          <a:xfrm>
            <a:off x="3988904" y="3945835"/>
            <a:ext cx="2690192" cy="1447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Constitution (Thin theory of justice)</a:t>
            </a:r>
          </a:p>
        </p:txBody>
      </p:sp>
      <p:sp>
        <p:nvSpPr>
          <p:cNvPr id="7" name="Oval 6">
            <a:extLst>
              <a:ext uri="{FF2B5EF4-FFF2-40B4-BE49-F238E27FC236}">
                <a16:creationId xmlns:a16="http://schemas.microsoft.com/office/drawing/2014/main" id="{47A3B823-553F-45AC-82CE-4DD2E8B740F1}"/>
              </a:ext>
            </a:extLst>
          </p:cNvPr>
          <p:cNvSpPr/>
          <p:nvPr/>
        </p:nvSpPr>
        <p:spPr>
          <a:xfrm>
            <a:off x="2464904" y="2291246"/>
            <a:ext cx="5738192" cy="3122911"/>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6A36DA-C697-4FD4-82B4-80B040FF2CD2}"/>
              </a:ext>
            </a:extLst>
          </p:cNvPr>
          <p:cNvSpPr txBox="1"/>
          <p:nvPr/>
        </p:nvSpPr>
        <p:spPr>
          <a:xfrm>
            <a:off x="8203094" y="4055166"/>
            <a:ext cx="3220279"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a:t>Thick theory of justice</a:t>
            </a:r>
          </a:p>
          <a:p>
            <a:pPr marL="285750" lvl="0" indent="-285750">
              <a:buFont typeface="Arial" panose="020B0604020202020204" pitchFamily="34" charset="0"/>
              <a:buChar char="•"/>
            </a:pPr>
            <a:r>
              <a:rPr lang="en-US" dirty="0"/>
              <a:t>Penological theory (deterrence, retributivism, rehabilitation, etc.)</a:t>
            </a:r>
          </a:p>
          <a:p>
            <a:pPr marL="285750" lvl="0" indent="-285750">
              <a:buFont typeface="Arial" panose="020B0604020202020204" pitchFamily="34" charset="0"/>
              <a:buChar char="•"/>
            </a:pPr>
            <a:r>
              <a:rPr lang="en-US" dirty="0"/>
              <a:t>Other principles or values</a:t>
            </a:r>
          </a:p>
        </p:txBody>
      </p:sp>
      <p:sp>
        <p:nvSpPr>
          <p:cNvPr id="9" name="TextBox 8">
            <a:extLst>
              <a:ext uri="{FF2B5EF4-FFF2-40B4-BE49-F238E27FC236}">
                <a16:creationId xmlns:a16="http://schemas.microsoft.com/office/drawing/2014/main" id="{04FD7829-A9B4-4CDE-BCBF-DEB002BA7D2D}"/>
              </a:ext>
            </a:extLst>
          </p:cNvPr>
          <p:cNvSpPr txBox="1"/>
          <p:nvPr/>
        </p:nvSpPr>
        <p:spPr>
          <a:xfrm>
            <a:off x="8613913" y="3668035"/>
            <a:ext cx="1908313" cy="369332"/>
          </a:xfrm>
          <a:prstGeom prst="rect">
            <a:avLst/>
          </a:prstGeom>
          <a:noFill/>
        </p:spPr>
        <p:txBody>
          <a:bodyPr wrap="square" rtlCol="0">
            <a:spAutoFit/>
          </a:bodyPr>
          <a:lstStyle/>
          <a:p>
            <a:r>
              <a:rPr lang="en-US" dirty="0"/>
              <a:t>State C</a:t>
            </a:r>
          </a:p>
        </p:txBody>
      </p:sp>
      <p:sp>
        <p:nvSpPr>
          <p:cNvPr id="10" name="TextBox 9">
            <a:extLst>
              <a:ext uri="{FF2B5EF4-FFF2-40B4-BE49-F238E27FC236}">
                <a16:creationId xmlns:a16="http://schemas.microsoft.com/office/drawing/2014/main" id="{ABC2E7DA-3E92-4F42-959F-9D964E890AEA}"/>
              </a:ext>
            </a:extLst>
          </p:cNvPr>
          <p:cNvSpPr txBox="1"/>
          <p:nvPr/>
        </p:nvSpPr>
        <p:spPr>
          <a:xfrm>
            <a:off x="4797285" y="2705670"/>
            <a:ext cx="1908313" cy="369332"/>
          </a:xfrm>
          <a:prstGeom prst="rect">
            <a:avLst/>
          </a:prstGeom>
          <a:noFill/>
        </p:spPr>
        <p:txBody>
          <a:bodyPr wrap="square" rtlCol="0">
            <a:spAutoFit/>
          </a:bodyPr>
          <a:lstStyle/>
          <a:p>
            <a:r>
              <a:rPr lang="en-US" dirty="0"/>
              <a:t>State A</a:t>
            </a:r>
          </a:p>
        </p:txBody>
      </p:sp>
      <p:sp>
        <p:nvSpPr>
          <p:cNvPr id="11" name="TextBox 10">
            <a:extLst>
              <a:ext uri="{FF2B5EF4-FFF2-40B4-BE49-F238E27FC236}">
                <a16:creationId xmlns:a16="http://schemas.microsoft.com/office/drawing/2014/main" id="{BF0BDAF9-72DA-44E9-A548-AFB3F3EC7F1B}"/>
              </a:ext>
            </a:extLst>
          </p:cNvPr>
          <p:cNvSpPr txBox="1"/>
          <p:nvPr/>
        </p:nvSpPr>
        <p:spPr>
          <a:xfrm>
            <a:off x="1669772" y="4894184"/>
            <a:ext cx="1908313" cy="369332"/>
          </a:xfrm>
          <a:prstGeom prst="rect">
            <a:avLst/>
          </a:prstGeom>
          <a:noFill/>
        </p:spPr>
        <p:txBody>
          <a:bodyPr wrap="square" rtlCol="0">
            <a:spAutoFit/>
          </a:bodyPr>
          <a:lstStyle/>
          <a:p>
            <a:r>
              <a:rPr lang="en-US" dirty="0"/>
              <a:t>State B</a:t>
            </a:r>
          </a:p>
        </p:txBody>
      </p:sp>
    </p:spTree>
    <p:extLst>
      <p:ext uri="{BB962C8B-B14F-4D97-AF65-F5344CB8AC3E}">
        <p14:creationId xmlns:p14="http://schemas.microsoft.com/office/powerpoint/2010/main" val="344870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9DECE0-DF60-48D3-8609-3B57BC205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A8662D65-524C-4C29-9262-C51E2EF6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pic>
        <p:nvPicPr>
          <p:cNvPr id="5" name="Picture 4" descr="A green sign with white text&#10;&#10;Description automatically generated">
            <a:extLst>
              <a:ext uri="{FF2B5EF4-FFF2-40B4-BE49-F238E27FC236}">
                <a16:creationId xmlns:a16="http://schemas.microsoft.com/office/drawing/2014/main" id="{2790F1A3-FC43-74F6-242F-54BABF9C535B}"/>
              </a:ext>
            </a:extLst>
          </p:cNvPr>
          <p:cNvPicPr>
            <a:picLocks noChangeAspect="1"/>
          </p:cNvPicPr>
          <p:nvPr/>
        </p:nvPicPr>
        <p:blipFill rotWithShape="1">
          <a:blip r:embed="rId4">
            <a:duotone>
              <a:prstClr val="black"/>
              <a:schemeClr val="tx2">
                <a:tint val="45000"/>
                <a:satMod val="400000"/>
              </a:schemeClr>
            </a:duotone>
            <a:alphaModFix amt="15000"/>
            <a:extLst>
              <a:ext uri="{837473B0-CC2E-450A-ABE3-18F120FF3D39}">
                <a1611:picAttrSrcUrl xmlns:a1611="http://schemas.microsoft.com/office/drawing/2016/11/main" r:id="rId5"/>
              </a:ext>
            </a:extLst>
          </a:blip>
          <a:srcRect t="21040" r="9090" b="7490"/>
          <a:stretch/>
        </p:blipFill>
        <p:spPr>
          <a:xfrm>
            <a:off x="474133" y="469900"/>
            <a:ext cx="11243734" cy="5922433"/>
          </a:xfrm>
          <a:prstGeom prst="rect">
            <a:avLst/>
          </a:prstGeom>
        </p:spPr>
      </p:pic>
      <p:sp>
        <p:nvSpPr>
          <p:cNvPr id="2" name="Title 1"/>
          <p:cNvSpPr>
            <a:spLocks noGrp="1"/>
          </p:cNvSpPr>
          <p:nvPr>
            <p:ph type="title"/>
          </p:nvPr>
        </p:nvSpPr>
        <p:spPr>
          <a:xfrm>
            <a:off x="1154953" y="973668"/>
            <a:ext cx="8761413" cy="706964"/>
          </a:xfrm>
        </p:spPr>
        <p:txBody>
          <a:bodyPr>
            <a:normAutofit/>
          </a:bodyPr>
          <a:lstStyle/>
          <a:p>
            <a:pPr>
              <a:lnSpc>
                <a:spcPct val="90000"/>
              </a:lnSpc>
            </a:pPr>
            <a:r>
              <a:rPr lang="en-US" sz="2500"/>
              <a:t>California: Incapacitating and Deterring Repeat Felons </a:t>
            </a:r>
          </a:p>
        </p:txBody>
      </p:sp>
      <p:sp>
        <p:nvSpPr>
          <p:cNvPr id="14" name="Rectangle 13">
            <a:extLst>
              <a:ext uri="{FF2B5EF4-FFF2-40B4-BE49-F238E27FC236}">
                <a16:creationId xmlns:a16="http://schemas.microsoft.com/office/drawing/2014/main" id="{2048CA64-9290-42A8-9F4F-75B9F31C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154954" y="1820333"/>
            <a:ext cx="8825659" cy="4199467"/>
          </a:xfrm>
        </p:spPr>
        <p:txBody>
          <a:bodyPr anchor="ctr">
            <a:normAutofit/>
          </a:bodyPr>
          <a:lstStyle/>
          <a:p>
            <a:pPr marL="0" indent="0">
              <a:buNone/>
            </a:pPr>
            <a:r>
              <a:rPr lang="en-US">
                <a:solidFill>
                  <a:schemeClr val="bg1"/>
                </a:solidFill>
              </a:rPr>
              <a:t>California specifically had an interest in incapacitating and deterring repeat criminals.</a:t>
            </a:r>
          </a:p>
          <a:p>
            <a:pPr marL="0" indent="0">
              <a:buNone/>
            </a:pPr>
            <a:r>
              <a:rPr lang="en-US">
                <a:solidFill>
                  <a:schemeClr val="bg1"/>
                </a:solidFill>
              </a:rPr>
              <a:t>Sacramento Bee study (1996) </a:t>
            </a:r>
          </a:p>
          <a:p>
            <a:r>
              <a:rPr lang="en-US">
                <a:solidFill>
                  <a:schemeClr val="bg1"/>
                </a:solidFill>
              </a:rPr>
              <a:t>233 three strike offenders had 1,165 prior felonies (5 each on average)</a:t>
            </a:r>
          </a:p>
          <a:p>
            <a:r>
              <a:rPr lang="en-US">
                <a:solidFill>
                  <a:schemeClr val="bg1"/>
                </a:solidFill>
              </a:rPr>
              <a:t>Prior offenses included 322 robberies and 262 burglaries.</a:t>
            </a:r>
          </a:p>
          <a:p>
            <a:r>
              <a:rPr lang="en-US">
                <a:solidFill>
                  <a:schemeClr val="bg1"/>
                </a:solidFill>
              </a:rPr>
              <a:t>84% committed prior violent felonies (17 homicides, 7 attempted slayings, and 91 sexual assaults and child molestations) </a:t>
            </a:r>
          </a:p>
          <a:p>
            <a:pPr marL="0" indent="0">
              <a:buNone/>
            </a:pPr>
            <a:endParaRPr lang="en-US">
              <a:solidFill>
                <a:schemeClr val="bg1"/>
              </a:solidFill>
            </a:endParaRPr>
          </a:p>
          <a:p>
            <a:pPr marL="0" indent="0">
              <a:buNone/>
            </a:pPr>
            <a:r>
              <a:rPr lang="en-US">
                <a:solidFill>
                  <a:schemeClr val="bg1"/>
                </a:solidFill>
              </a:rPr>
              <a:t>After passing the Three Strikes Law, the recidivism rate dropped by 25%.</a:t>
            </a:r>
          </a:p>
          <a:p>
            <a:pPr marL="0" indent="0">
              <a:buNone/>
            </a:pPr>
            <a:r>
              <a:rPr lang="en-US" i="1">
                <a:solidFill>
                  <a:schemeClr val="bg1"/>
                </a:solidFill>
              </a:rPr>
              <a:t>(Ewing, supra</a:t>
            </a:r>
            <a:r>
              <a:rPr lang="en-US">
                <a:solidFill>
                  <a:schemeClr val="bg1"/>
                </a:solidFill>
              </a:rPr>
              <a:t>, at pp. 26-27)</a:t>
            </a:r>
            <a:br>
              <a:rPr lang="en-US">
                <a:solidFill>
                  <a:schemeClr val="bg1"/>
                </a:solidFill>
              </a:rPr>
            </a:br>
            <a:endParaRPr lang="en-US">
              <a:solidFill>
                <a:schemeClr val="bg1"/>
              </a:solidFill>
            </a:endParaRPr>
          </a:p>
        </p:txBody>
      </p:sp>
    </p:spTree>
    <p:extLst>
      <p:ext uri="{BB962C8B-B14F-4D97-AF65-F5344CB8AC3E}">
        <p14:creationId xmlns:p14="http://schemas.microsoft.com/office/powerpoint/2010/main" val="346005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7AEE-F12C-4EC0-91D2-E09C5374A8AE}"/>
              </a:ext>
            </a:extLst>
          </p:cNvPr>
          <p:cNvSpPr>
            <a:spLocks noGrp="1"/>
          </p:cNvSpPr>
          <p:nvPr>
            <p:ph type="title"/>
          </p:nvPr>
        </p:nvSpPr>
        <p:spPr>
          <a:xfrm>
            <a:off x="1086679" y="556592"/>
            <a:ext cx="10310192" cy="1124040"/>
          </a:xfrm>
        </p:spPr>
        <p:txBody>
          <a:bodyPr/>
          <a:lstStyle/>
          <a:p>
            <a:r>
              <a:rPr lang="en-US"/>
              <a:t>Conclusion: Not Grossly Disproportionate</a:t>
            </a:r>
            <a:endParaRPr lang="en-US" dirty="0"/>
          </a:p>
        </p:txBody>
      </p:sp>
      <p:sp>
        <p:nvSpPr>
          <p:cNvPr id="3" name="Content Placeholder 2">
            <a:extLst>
              <a:ext uri="{FF2B5EF4-FFF2-40B4-BE49-F238E27FC236}">
                <a16:creationId xmlns:a16="http://schemas.microsoft.com/office/drawing/2014/main" id="{E95AE84C-D5D5-461B-8DC2-0105EC6F074C}"/>
              </a:ext>
            </a:extLst>
          </p:cNvPr>
          <p:cNvSpPr>
            <a:spLocks noGrp="1"/>
          </p:cNvSpPr>
          <p:nvPr>
            <p:ph idx="1"/>
          </p:nvPr>
        </p:nvSpPr>
        <p:spPr>
          <a:xfrm>
            <a:off x="543338" y="2385391"/>
            <a:ext cx="11184836" cy="3763618"/>
          </a:xfrm>
        </p:spPr>
        <p:txBody>
          <a:bodyPr>
            <a:normAutofit/>
          </a:bodyPr>
          <a:lstStyle/>
          <a:p>
            <a:pPr marL="0" indent="0">
              <a:buNone/>
            </a:pPr>
            <a:r>
              <a:rPr lang="en-US"/>
              <a:t>In noncapital cases, can any sentence be grossly disproportionate to the crime, given the offense and the offender, as evaluated under the state’s theory of punishment?</a:t>
            </a:r>
          </a:p>
          <a:p>
            <a:r>
              <a:rPr lang="en-US"/>
              <a:t>What the state considers as relevant factors: defendant’s recidivism</a:t>
            </a:r>
          </a:p>
          <a:p>
            <a:r>
              <a:rPr lang="en-US"/>
              <a:t>State’s interest in incapacitating and deterring repeat offenders</a:t>
            </a:r>
          </a:p>
          <a:p>
            <a:r>
              <a:rPr lang="en-US"/>
              <a:t>Comparing other noncapital cases</a:t>
            </a:r>
          </a:p>
          <a:p>
            <a:endParaRPr lang="en-US"/>
          </a:p>
          <a:p>
            <a:pPr marL="0" indent="0">
              <a:buNone/>
            </a:pPr>
            <a:r>
              <a:rPr lang="en-US" b="1"/>
              <a:t>“In weighing the gravity of Ewing's offense, we must place on the scales not only his current felony, but also his long history of felony recidivism.” Here, not grossly disproportionate. </a:t>
            </a:r>
            <a:endParaRPr lang="en-US" b="1" dirty="0"/>
          </a:p>
        </p:txBody>
      </p:sp>
    </p:spTree>
    <p:extLst>
      <p:ext uri="{BB962C8B-B14F-4D97-AF65-F5344CB8AC3E}">
        <p14:creationId xmlns:p14="http://schemas.microsoft.com/office/powerpoint/2010/main" val="339490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03" y="644577"/>
            <a:ext cx="9159363" cy="1036055"/>
          </a:xfrm>
        </p:spPr>
        <p:txBody>
          <a:bodyPr/>
          <a:lstStyle/>
          <a:p>
            <a:r>
              <a:rPr lang="en-US" i="1" dirty="0" err="1"/>
              <a:t>Rummel</a:t>
            </a:r>
            <a:r>
              <a:rPr lang="en-US" i="1" dirty="0"/>
              <a:t> v. Estelle </a:t>
            </a:r>
            <a:r>
              <a:rPr lang="en-US" dirty="0"/>
              <a:t>(1988) 445 U.S. 263</a:t>
            </a:r>
          </a:p>
        </p:txBody>
      </p:sp>
      <p:graphicFrame>
        <p:nvGraphicFramePr>
          <p:cNvPr id="4" name="Content Placeholder 3"/>
          <p:cNvGraphicFramePr>
            <a:graphicFrameLocks noGrp="1"/>
          </p:cNvGraphicFramePr>
          <p:nvPr>
            <p:ph idx="1"/>
          </p:nvPr>
        </p:nvGraphicFramePr>
        <p:xfrm>
          <a:off x="472190" y="1806315"/>
          <a:ext cx="11250118" cy="4721900"/>
        </p:xfrm>
        <a:graphic>
          <a:graphicData uri="http://schemas.openxmlformats.org/drawingml/2006/table">
            <a:tbl>
              <a:tblPr firstRow="1" bandRow="1">
                <a:tableStyleId>{5940675A-B579-460E-94D1-54222C63F5DA}</a:tableStyleId>
              </a:tblPr>
              <a:tblGrid>
                <a:gridCol w="1663908">
                  <a:extLst>
                    <a:ext uri="{9D8B030D-6E8A-4147-A177-3AD203B41FA5}">
                      <a16:colId xmlns:a16="http://schemas.microsoft.com/office/drawing/2014/main" val="3835944854"/>
                    </a:ext>
                  </a:extLst>
                </a:gridCol>
                <a:gridCol w="9586210">
                  <a:extLst>
                    <a:ext uri="{9D8B030D-6E8A-4147-A177-3AD203B41FA5}">
                      <a16:colId xmlns:a16="http://schemas.microsoft.com/office/drawing/2014/main" val="383069668"/>
                    </a:ext>
                  </a:extLst>
                </a:gridCol>
              </a:tblGrid>
              <a:tr h="944380">
                <a:tc>
                  <a:txBody>
                    <a:bodyPr/>
                    <a:lstStyle/>
                    <a:p>
                      <a:r>
                        <a:rPr lang="en-US" b="1" dirty="0"/>
                        <a:t>Facts </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105124590"/>
                  </a:ext>
                </a:extLst>
              </a:tr>
              <a:tr h="944380">
                <a:tc>
                  <a:txBody>
                    <a:bodyPr/>
                    <a:lstStyle/>
                    <a:p>
                      <a:r>
                        <a:rPr lang="en-US" b="1" dirty="0"/>
                        <a:t>Issue</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574541231"/>
                  </a:ext>
                </a:extLst>
              </a:tr>
              <a:tr h="944380">
                <a:tc>
                  <a:txBody>
                    <a:bodyPr/>
                    <a:lstStyle/>
                    <a:p>
                      <a:r>
                        <a:rPr lang="en-US" b="1" dirty="0"/>
                        <a:t>Rule</a:t>
                      </a:r>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046524003"/>
                  </a:ext>
                </a:extLst>
              </a:tr>
              <a:tr h="944380">
                <a:tc>
                  <a:txBody>
                    <a:bodyPr/>
                    <a:lstStyle/>
                    <a:p>
                      <a:r>
                        <a:rPr lang="en-US" b="1" dirty="0"/>
                        <a:t>Application</a:t>
                      </a:r>
                    </a:p>
                    <a:p>
                      <a:r>
                        <a:rPr lang="en-US" b="1" dirty="0"/>
                        <a:t>Analysis</a:t>
                      </a:r>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12268984"/>
                  </a:ext>
                </a:extLst>
              </a:tr>
              <a:tr h="944380">
                <a:tc>
                  <a:txBody>
                    <a:bodyPr/>
                    <a:lstStyle/>
                    <a:p>
                      <a:r>
                        <a:rPr lang="en-US" b="1" dirty="0"/>
                        <a:t>Conclusions</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432203099"/>
                  </a:ext>
                </a:extLst>
              </a:tr>
            </a:tbl>
          </a:graphicData>
        </a:graphic>
      </p:graphicFrame>
    </p:spTree>
    <p:extLst>
      <p:ext uri="{BB962C8B-B14F-4D97-AF65-F5344CB8AC3E}">
        <p14:creationId xmlns:p14="http://schemas.microsoft.com/office/powerpoint/2010/main" val="27096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03" y="644577"/>
            <a:ext cx="9159363" cy="1036055"/>
          </a:xfrm>
        </p:spPr>
        <p:txBody>
          <a:bodyPr/>
          <a:lstStyle/>
          <a:p>
            <a:r>
              <a:rPr lang="en-US" i="1" dirty="0" err="1"/>
              <a:t>Rummel</a:t>
            </a:r>
            <a:r>
              <a:rPr lang="en-US" i="1" dirty="0"/>
              <a:t> v. Estelle </a:t>
            </a:r>
            <a:r>
              <a:rPr lang="en-US" dirty="0"/>
              <a:t>(1988) 445 U.S. 263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8002054"/>
              </p:ext>
            </p:extLst>
          </p:nvPr>
        </p:nvGraphicFramePr>
        <p:xfrm>
          <a:off x="472190" y="1596452"/>
          <a:ext cx="11250118" cy="5049458"/>
        </p:xfrm>
        <a:graphic>
          <a:graphicData uri="http://schemas.openxmlformats.org/drawingml/2006/table">
            <a:tbl>
              <a:tblPr firstRow="1" bandRow="1">
                <a:tableStyleId>{5940675A-B579-460E-94D1-54222C63F5DA}</a:tableStyleId>
              </a:tblPr>
              <a:tblGrid>
                <a:gridCol w="1663908">
                  <a:extLst>
                    <a:ext uri="{9D8B030D-6E8A-4147-A177-3AD203B41FA5}">
                      <a16:colId xmlns:a16="http://schemas.microsoft.com/office/drawing/2014/main" val="3835944854"/>
                    </a:ext>
                  </a:extLst>
                </a:gridCol>
                <a:gridCol w="9586210">
                  <a:extLst>
                    <a:ext uri="{9D8B030D-6E8A-4147-A177-3AD203B41FA5}">
                      <a16:colId xmlns:a16="http://schemas.microsoft.com/office/drawing/2014/main" val="383069668"/>
                    </a:ext>
                  </a:extLst>
                </a:gridCol>
              </a:tblGrid>
              <a:tr h="868936">
                <a:tc>
                  <a:txBody>
                    <a:bodyPr/>
                    <a:lstStyle/>
                    <a:p>
                      <a:r>
                        <a:rPr lang="en-US" b="1" dirty="0"/>
                        <a:t>Facts </a:t>
                      </a:r>
                    </a:p>
                  </a:txBody>
                  <a:tcPr>
                    <a:solidFill>
                      <a:schemeClr val="bg1"/>
                    </a:solidFill>
                  </a:tcPr>
                </a:tc>
                <a:tc>
                  <a:txBody>
                    <a:bodyPr/>
                    <a:lstStyle/>
                    <a:p>
                      <a:r>
                        <a:rPr lang="en-US" dirty="0" err="1"/>
                        <a:t>Rummel</a:t>
                      </a:r>
                      <a:r>
                        <a:rPr lang="en-US" dirty="0"/>
                        <a:t> was charged and convicted of obtaining $120 by false pretenses.</a:t>
                      </a:r>
                      <a:r>
                        <a:rPr lang="en-US" baseline="0" dirty="0"/>
                        <a:t> He had prior felonies for fraudulent use of a credit card and a forged check. He </a:t>
                      </a:r>
                      <a:r>
                        <a:rPr lang="en-US" dirty="0"/>
                        <a:t>was sentenced</a:t>
                      </a:r>
                      <a:r>
                        <a:rPr lang="en-US" baseline="0" dirty="0"/>
                        <a:t> to life under TX’s recidivist statute (PC Art. 63) </a:t>
                      </a:r>
                      <a:endParaRPr lang="en-US" dirty="0"/>
                    </a:p>
                  </a:txBody>
                  <a:tcPr>
                    <a:solidFill>
                      <a:schemeClr val="bg1"/>
                    </a:solidFill>
                  </a:tcPr>
                </a:tc>
                <a:extLst>
                  <a:ext uri="{0D108BD9-81ED-4DB2-BD59-A6C34878D82A}">
                    <a16:rowId xmlns:a16="http://schemas.microsoft.com/office/drawing/2014/main" val="3105124590"/>
                  </a:ext>
                </a:extLst>
              </a:tr>
              <a:tr h="608255">
                <a:tc>
                  <a:txBody>
                    <a:bodyPr/>
                    <a:lstStyle/>
                    <a:p>
                      <a:r>
                        <a:rPr lang="en-US" b="1" dirty="0"/>
                        <a:t>Issue</a:t>
                      </a:r>
                    </a:p>
                  </a:txBody>
                  <a:tcPr>
                    <a:solidFill>
                      <a:schemeClr val="bg1"/>
                    </a:solidFill>
                  </a:tcPr>
                </a:tc>
                <a:tc>
                  <a:txBody>
                    <a:bodyPr/>
                    <a:lstStyle/>
                    <a:p>
                      <a:r>
                        <a:rPr lang="en-US" dirty="0"/>
                        <a:t>Is</a:t>
                      </a:r>
                      <a:r>
                        <a:rPr lang="en-US" baseline="0" dirty="0"/>
                        <a:t> the application of TX’s recidivist statute on </a:t>
                      </a:r>
                      <a:r>
                        <a:rPr lang="en-US" baseline="0" dirty="0" err="1"/>
                        <a:t>Rummel</a:t>
                      </a:r>
                      <a:r>
                        <a:rPr lang="en-US" baseline="0" dirty="0"/>
                        <a:t> to impose a life </a:t>
                      </a:r>
                      <a:r>
                        <a:rPr lang="en-US" dirty="0"/>
                        <a:t>sentence</a:t>
                      </a:r>
                      <a:r>
                        <a:rPr lang="en-US" baseline="0" dirty="0"/>
                        <a:t> grossly disproportionate in violation of the Eighth Amendment? </a:t>
                      </a:r>
                      <a:endParaRPr lang="en-US" dirty="0"/>
                    </a:p>
                  </a:txBody>
                  <a:tcPr>
                    <a:solidFill>
                      <a:schemeClr val="bg1"/>
                    </a:solidFill>
                  </a:tcPr>
                </a:tc>
                <a:extLst>
                  <a:ext uri="{0D108BD9-81ED-4DB2-BD59-A6C34878D82A}">
                    <a16:rowId xmlns:a16="http://schemas.microsoft.com/office/drawing/2014/main" val="2574541231"/>
                  </a:ext>
                </a:extLst>
              </a:tr>
              <a:tr h="608255">
                <a:tc>
                  <a:txBody>
                    <a:bodyPr/>
                    <a:lstStyle/>
                    <a:p>
                      <a:r>
                        <a:rPr lang="en-US" b="1" dirty="0"/>
                        <a:t>Rule</a:t>
                      </a:r>
                    </a:p>
                  </a:txBody>
                  <a:tcPr>
                    <a:solidFill>
                      <a:schemeClr val="bg1"/>
                    </a:solidFill>
                  </a:tcPr>
                </a:tc>
                <a:tc>
                  <a:txBody>
                    <a:bodyPr/>
                    <a:lstStyle/>
                    <a:p>
                      <a:r>
                        <a:rPr lang="en-US" dirty="0"/>
                        <a:t>8</a:t>
                      </a:r>
                      <a:r>
                        <a:rPr lang="en-US" baseline="30000" dirty="0"/>
                        <a:t>th</a:t>
                      </a:r>
                      <a:r>
                        <a:rPr lang="en-US" baseline="0" dirty="0"/>
                        <a:t> </a:t>
                      </a:r>
                      <a:r>
                        <a:rPr lang="en-US" baseline="0" dirty="0" err="1"/>
                        <a:t>Amend.’s</a:t>
                      </a:r>
                      <a:r>
                        <a:rPr lang="en-US" baseline="0" dirty="0"/>
                        <a:t> cruel and unusual punishment clause prohibits sentences grossly disproportionate to the severity of the crime. </a:t>
                      </a:r>
                      <a:endParaRPr lang="en-US" dirty="0"/>
                    </a:p>
                  </a:txBody>
                  <a:tcPr>
                    <a:solidFill>
                      <a:schemeClr val="bg1"/>
                    </a:solidFill>
                  </a:tcPr>
                </a:tc>
                <a:extLst>
                  <a:ext uri="{0D108BD9-81ED-4DB2-BD59-A6C34878D82A}">
                    <a16:rowId xmlns:a16="http://schemas.microsoft.com/office/drawing/2014/main" val="1046524003"/>
                  </a:ext>
                </a:extLst>
              </a:tr>
              <a:tr h="2212549">
                <a:tc>
                  <a:txBody>
                    <a:bodyPr/>
                    <a:lstStyle/>
                    <a:p>
                      <a:r>
                        <a:rPr lang="en-US" b="1" dirty="0"/>
                        <a:t>Application</a:t>
                      </a:r>
                    </a:p>
                    <a:p>
                      <a:r>
                        <a:rPr lang="en-US" b="1" dirty="0"/>
                        <a:t>Analysis</a:t>
                      </a:r>
                    </a:p>
                  </a:txBody>
                  <a:tcPr>
                    <a:solidFill>
                      <a:schemeClr val="bg1"/>
                    </a:solidFill>
                  </a:tcPr>
                </a:tc>
                <a:tc>
                  <a:txBody>
                    <a:bodyPr/>
                    <a:lstStyle/>
                    <a:p>
                      <a:r>
                        <a:rPr lang="en-US" baseline="0" dirty="0"/>
                        <a:t>Court distinguished between capital punishment (unique in its irrevocability) and noncapital sentences. In </a:t>
                      </a:r>
                      <a:r>
                        <a:rPr lang="en-US" baseline="0" dirty="0" err="1"/>
                        <a:t>noncap</a:t>
                      </a:r>
                      <a:r>
                        <a:rPr lang="en-US" baseline="0" dirty="0"/>
                        <a:t> cases, reversals under the 8th amend are rare. </a:t>
                      </a:r>
                    </a:p>
                    <a:p>
                      <a:pPr marL="285750" indent="-285750">
                        <a:buFont typeface="Arial" panose="020B0604020202020204" pitchFamily="34" charset="0"/>
                        <a:buChar char="•"/>
                      </a:pPr>
                      <a:r>
                        <a:rPr lang="en-US" baseline="0" dirty="0"/>
                        <a:t>Compared examples of cases that also do not qualify as cruel and unusual punishment. </a:t>
                      </a:r>
                    </a:p>
                    <a:p>
                      <a:pPr marL="285750" indent="-285750">
                        <a:buFont typeface="Arial" panose="020B0604020202020204" pitchFamily="34" charset="0"/>
                        <a:buChar char="•"/>
                      </a:pPr>
                      <a:r>
                        <a:rPr lang="en-US" baseline="0" dirty="0"/>
                        <a:t>Compared different state sentencing schemes. </a:t>
                      </a:r>
                      <a:endParaRPr lang="en-US" dirty="0"/>
                    </a:p>
                    <a:p>
                      <a:r>
                        <a:rPr lang="en-US" dirty="0" err="1"/>
                        <a:t>Rummel’s</a:t>
                      </a:r>
                      <a:r>
                        <a:rPr lang="en-US" dirty="0"/>
                        <a:t> offense/sentence is</a:t>
                      </a:r>
                      <a:r>
                        <a:rPr lang="en-US" baseline="0" dirty="0"/>
                        <a:t> no different from other cases. Sentence under TX sentencing scheme is not grossly disproportionate to sentences in other states.</a:t>
                      </a:r>
                      <a:endParaRPr lang="en-US" dirty="0"/>
                    </a:p>
                  </a:txBody>
                  <a:tcPr>
                    <a:solidFill>
                      <a:schemeClr val="bg1"/>
                    </a:solidFill>
                  </a:tcPr>
                </a:tc>
                <a:extLst>
                  <a:ext uri="{0D108BD9-81ED-4DB2-BD59-A6C34878D82A}">
                    <a16:rowId xmlns:a16="http://schemas.microsoft.com/office/drawing/2014/main" val="412268984"/>
                  </a:ext>
                </a:extLst>
              </a:tr>
              <a:tr h="642349">
                <a:tc>
                  <a:txBody>
                    <a:bodyPr/>
                    <a:lstStyle/>
                    <a:p>
                      <a:r>
                        <a:rPr lang="en-US" b="1" dirty="0"/>
                        <a:t>Conclusions</a:t>
                      </a:r>
                    </a:p>
                  </a:txBody>
                  <a:tcPr>
                    <a:solidFill>
                      <a:schemeClr val="bg1"/>
                    </a:solidFill>
                  </a:tcPr>
                </a:tc>
                <a:tc>
                  <a:txBody>
                    <a:bodyPr/>
                    <a:lstStyle/>
                    <a:p>
                      <a:r>
                        <a:rPr lang="en-US" dirty="0" err="1"/>
                        <a:t>Rummel’s</a:t>
                      </a:r>
                      <a:r>
                        <a:rPr lang="en-US" dirty="0"/>
                        <a:t> mandatory life sentence was not grossly</a:t>
                      </a:r>
                      <a:r>
                        <a:rPr lang="en-US" baseline="0" dirty="0"/>
                        <a:t> disproportionate and </a:t>
                      </a:r>
                      <a:r>
                        <a:rPr lang="en-US" dirty="0"/>
                        <a:t>did not constitute</a:t>
                      </a:r>
                      <a:r>
                        <a:rPr lang="en-US" baseline="0" dirty="0"/>
                        <a:t> cruel and unusual punishment.</a:t>
                      </a:r>
                      <a:endParaRPr lang="en-US" dirty="0"/>
                    </a:p>
                  </a:txBody>
                  <a:tcPr>
                    <a:solidFill>
                      <a:schemeClr val="bg1"/>
                    </a:solidFill>
                  </a:tcPr>
                </a:tc>
                <a:extLst>
                  <a:ext uri="{0D108BD9-81ED-4DB2-BD59-A6C34878D82A}">
                    <a16:rowId xmlns:a16="http://schemas.microsoft.com/office/drawing/2014/main" val="1432203099"/>
                  </a:ext>
                </a:extLst>
              </a:tr>
            </a:tbl>
          </a:graphicData>
        </a:graphic>
      </p:graphicFrame>
    </p:spTree>
    <p:extLst>
      <p:ext uri="{BB962C8B-B14F-4D97-AF65-F5344CB8AC3E}">
        <p14:creationId xmlns:p14="http://schemas.microsoft.com/office/powerpoint/2010/main" val="234683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rison cell with a bed and a toilet&#10;&#10;Description automatically generated">
            <a:extLst>
              <a:ext uri="{FF2B5EF4-FFF2-40B4-BE49-F238E27FC236}">
                <a16:creationId xmlns:a16="http://schemas.microsoft.com/office/drawing/2014/main" id="{02D54375-2BB5-9ED3-3B49-AA55C90E3CE2}"/>
              </a:ext>
            </a:extLst>
          </p:cNvPr>
          <p:cNvPicPr>
            <a:picLocks noChangeAspect="1"/>
          </p:cNvPicPr>
          <p:nvPr/>
        </p:nvPicPr>
        <p:blipFill>
          <a:blip r:embed="rId2">
            <a:alphaModFix/>
            <a:extLst>
              <a:ext uri="{837473B0-CC2E-450A-ABE3-18F120FF3D39}">
                <a1611:picAttrSrcUrl xmlns:a1611="http://schemas.microsoft.com/office/drawing/2016/11/main" r:id="rId3"/>
              </a:ext>
            </a:extLst>
          </a:blip>
          <a:srcRect t="16522" r="-1" b="4340"/>
          <a:stretch/>
        </p:blipFill>
        <p:spPr>
          <a:xfrm>
            <a:off x="474132" y="444500"/>
            <a:ext cx="11243735" cy="5939367"/>
          </a:xfrm>
          <a:prstGeom prst="rect">
            <a:avLst/>
          </a:prstGeom>
        </p:spPr>
      </p:pic>
      <p:sp>
        <p:nvSpPr>
          <p:cNvPr id="7" name="Rectangle 6">
            <a:extLst>
              <a:ext uri="{FF2B5EF4-FFF2-40B4-BE49-F238E27FC236}">
                <a16:creationId xmlns:a16="http://schemas.microsoft.com/office/drawing/2014/main" id="{4D9D7FA3-6C3E-40C7-9E33-E20939CE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CA953529-7FAF-4BB2-ACBE-17B33E79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741FBF-707B-42F7-9F65-44467D51A273}"/>
              </a:ext>
            </a:extLst>
          </p:cNvPr>
          <p:cNvSpPr>
            <a:spLocks noGrp="1"/>
          </p:cNvSpPr>
          <p:nvPr>
            <p:ph type="title"/>
          </p:nvPr>
        </p:nvSpPr>
        <p:spPr>
          <a:xfrm>
            <a:off x="1295400" y="1447801"/>
            <a:ext cx="8620967" cy="855132"/>
          </a:xfrm>
        </p:spPr>
        <p:txBody>
          <a:bodyPr>
            <a:normAutofit/>
          </a:bodyPr>
          <a:lstStyle/>
          <a:p>
            <a:r>
              <a:rPr lang="en-US" dirty="0"/>
              <a:t>Eighth Amendment Analysis</a:t>
            </a:r>
          </a:p>
        </p:txBody>
      </p:sp>
      <p:sp>
        <p:nvSpPr>
          <p:cNvPr id="3" name="Content Placeholder 2">
            <a:extLst>
              <a:ext uri="{FF2B5EF4-FFF2-40B4-BE49-F238E27FC236}">
                <a16:creationId xmlns:a16="http://schemas.microsoft.com/office/drawing/2014/main" id="{0E429FA7-B521-4DB7-908B-108F7CCBE160}"/>
              </a:ext>
            </a:extLst>
          </p:cNvPr>
          <p:cNvSpPr>
            <a:spLocks noGrp="1"/>
          </p:cNvSpPr>
          <p:nvPr>
            <p:ph idx="1"/>
          </p:nvPr>
        </p:nvSpPr>
        <p:spPr>
          <a:xfrm>
            <a:off x="1727200" y="2446868"/>
            <a:ext cx="8254999" cy="2971800"/>
          </a:xfrm>
        </p:spPr>
        <p:txBody>
          <a:bodyPr anchor="t">
            <a:normAutofit/>
          </a:bodyPr>
          <a:lstStyle/>
          <a:p>
            <a:pPr marL="0" indent="0">
              <a:lnSpc>
                <a:spcPct val="90000"/>
              </a:lnSpc>
              <a:buNone/>
            </a:pPr>
            <a:r>
              <a:rPr lang="en-US" sz="1600">
                <a:solidFill>
                  <a:schemeClr val="bg1"/>
                </a:solidFill>
              </a:rPr>
              <a:t>Court distinguished between capital punishment (unique in its irrevocability) and noncapital sentences. </a:t>
            </a:r>
          </a:p>
          <a:p>
            <a:pPr>
              <a:lnSpc>
                <a:spcPct val="90000"/>
              </a:lnSpc>
            </a:pPr>
            <a:r>
              <a:rPr lang="en-US" sz="1600">
                <a:solidFill>
                  <a:schemeClr val="bg1"/>
                </a:solidFill>
              </a:rPr>
              <a:t>Applies to Death Penalty cases</a:t>
            </a:r>
          </a:p>
          <a:p>
            <a:pPr>
              <a:lnSpc>
                <a:spcPct val="90000"/>
              </a:lnSpc>
            </a:pPr>
            <a:r>
              <a:rPr lang="en-US" sz="1600">
                <a:solidFill>
                  <a:schemeClr val="bg1"/>
                </a:solidFill>
              </a:rPr>
              <a:t>Limited application in non-capital cases (reversals are “exceedingly rare”)</a:t>
            </a:r>
          </a:p>
          <a:p>
            <a:pPr marL="0" indent="0">
              <a:lnSpc>
                <a:spcPct val="90000"/>
              </a:lnSpc>
              <a:buNone/>
            </a:pPr>
            <a:endParaRPr lang="en-US" sz="1600">
              <a:solidFill>
                <a:schemeClr val="bg1"/>
              </a:solidFill>
            </a:endParaRPr>
          </a:p>
          <a:p>
            <a:pPr marL="0" indent="0">
              <a:lnSpc>
                <a:spcPct val="90000"/>
              </a:lnSpc>
              <a:buNone/>
            </a:pPr>
            <a:r>
              <a:rPr lang="en-US" sz="1600">
                <a:solidFill>
                  <a:schemeClr val="bg1"/>
                </a:solidFill>
              </a:rPr>
              <a:t>Court’s approach in non-capital cases</a:t>
            </a:r>
          </a:p>
          <a:p>
            <a:pPr>
              <a:lnSpc>
                <a:spcPct val="90000"/>
              </a:lnSpc>
            </a:pPr>
            <a:r>
              <a:rPr lang="en-US" sz="1600">
                <a:solidFill>
                  <a:schemeClr val="bg1"/>
                </a:solidFill>
              </a:rPr>
              <a:t>Compare examples of cases that also do not qualify as cruel and unusual punishment. </a:t>
            </a:r>
          </a:p>
          <a:p>
            <a:pPr>
              <a:lnSpc>
                <a:spcPct val="90000"/>
              </a:lnSpc>
            </a:pPr>
            <a:r>
              <a:rPr lang="en-US" sz="1600">
                <a:solidFill>
                  <a:schemeClr val="bg1"/>
                </a:solidFill>
              </a:rPr>
              <a:t>Compare different state sentencing schemes</a:t>
            </a:r>
          </a:p>
        </p:txBody>
      </p:sp>
    </p:spTree>
    <p:extLst>
      <p:ext uri="{BB962C8B-B14F-4D97-AF65-F5344CB8AC3E}">
        <p14:creationId xmlns:p14="http://schemas.microsoft.com/office/powerpoint/2010/main" val="202741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Punishment</a:t>
            </a:r>
          </a:p>
        </p:txBody>
      </p:sp>
      <p:sp>
        <p:nvSpPr>
          <p:cNvPr id="3" name="Content Placeholder 2"/>
          <p:cNvSpPr>
            <a:spLocks noGrp="1"/>
          </p:cNvSpPr>
          <p:nvPr>
            <p:ph idx="1"/>
          </p:nvPr>
        </p:nvSpPr>
        <p:spPr>
          <a:xfrm>
            <a:off x="652072" y="2510852"/>
            <a:ext cx="10972800" cy="3507699"/>
          </a:xfrm>
        </p:spPr>
        <p:txBody>
          <a:bodyPr/>
          <a:lstStyle/>
          <a:p>
            <a:pPr marL="0" indent="0">
              <a:buNone/>
            </a:pPr>
            <a:r>
              <a:rPr lang="en-US" dirty="0"/>
              <a:t>Just as a person can be unjust in violating a social rule or law, society in turn can be unjust in exacting punishment for violations of law.</a:t>
            </a:r>
          </a:p>
          <a:p>
            <a:pPr marL="0" indent="0">
              <a:buNone/>
            </a:pPr>
            <a:endParaRPr lang="en-US" dirty="0"/>
          </a:p>
          <a:p>
            <a:pPr marL="0" indent="0">
              <a:buNone/>
            </a:pPr>
            <a:r>
              <a:rPr lang="en-US" dirty="0"/>
              <a:t>What we need:</a:t>
            </a:r>
          </a:p>
          <a:p>
            <a:r>
              <a:rPr lang="en-US" dirty="0"/>
              <a:t>Identify and explain the reasons/justifications for punishment</a:t>
            </a:r>
          </a:p>
          <a:p>
            <a:r>
              <a:rPr lang="en-US" b="1" dirty="0"/>
              <a:t>Determine the just or appropriate limitations on punishment</a:t>
            </a:r>
          </a:p>
        </p:txBody>
      </p:sp>
    </p:spTree>
    <p:extLst>
      <p:ext uri="{BB962C8B-B14F-4D97-AF65-F5344CB8AC3E}">
        <p14:creationId xmlns:p14="http://schemas.microsoft.com/office/powerpoint/2010/main" val="19760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Cases</a:t>
            </a:r>
          </a:p>
        </p:txBody>
      </p:sp>
      <p:sp>
        <p:nvSpPr>
          <p:cNvPr id="3" name="Content Placeholder 2"/>
          <p:cNvSpPr>
            <a:spLocks noGrp="1"/>
          </p:cNvSpPr>
          <p:nvPr>
            <p:ph idx="1"/>
          </p:nvPr>
        </p:nvSpPr>
        <p:spPr>
          <a:xfrm>
            <a:off x="539646" y="2338466"/>
            <a:ext cx="11167672" cy="4227226"/>
          </a:xfrm>
        </p:spPr>
        <p:txBody>
          <a:bodyPr>
            <a:normAutofit/>
          </a:bodyPr>
          <a:lstStyle/>
          <a:p>
            <a:pPr marL="0" indent="0">
              <a:buNone/>
            </a:pPr>
            <a:r>
              <a:rPr lang="en-US" sz="2000" dirty="0"/>
              <a:t>Examples from precedent</a:t>
            </a:r>
          </a:p>
          <a:p>
            <a:r>
              <a:rPr lang="en-US" sz="2000" dirty="0"/>
              <a:t>15 years imprisonment in hard labor and chains for falsifying a public document (</a:t>
            </a:r>
            <a:r>
              <a:rPr lang="en-US" sz="2000" i="1" dirty="0"/>
              <a:t>Weems v. United States</a:t>
            </a:r>
            <a:r>
              <a:rPr lang="en-US" sz="2000" dirty="0"/>
              <a:t>, 217 U.S. 249 (1910) (Philippine Islands).</a:t>
            </a:r>
          </a:p>
          <a:p>
            <a:r>
              <a:rPr lang="en-US" sz="2000" dirty="0"/>
              <a:t>Five years' imprisonment for mail fraud (</a:t>
            </a:r>
            <a:r>
              <a:rPr lang="en-US" sz="2000" i="1" dirty="0" err="1"/>
              <a:t>Badders</a:t>
            </a:r>
            <a:r>
              <a:rPr lang="en-US" sz="2000" i="1" dirty="0"/>
              <a:t> v. United States</a:t>
            </a:r>
            <a:r>
              <a:rPr lang="en-US" sz="2000" dirty="0"/>
              <a:t>, 240 U.S. 391 (1916)).</a:t>
            </a:r>
          </a:p>
          <a:p>
            <a:r>
              <a:rPr lang="en-US" sz="2000" dirty="0"/>
              <a:t>Life sentence for stealing one bay mare valued at $50 and past similar crimes (</a:t>
            </a:r>
            <a:r>
              <a:rPr lang="en-US" sz="2000" i="1" dirty="0"/>
              <a:t>Graham v. West Virginia</a:t>
            </a:r>
            <a:r>
              <a:rPr lang="en-US" sz="2000" dirty="0"/>
              <a:t>, 224 U.S. 616 (1912)).</a:t>
            </a:r>
          </a:p>
          <a:p>
            <a:pPr marL="0" indent="0">
              <a:buNone/>
            </a:pPr>
            <a:endParaRPr lang="en-US" sz="2000" dirty="0"/>
          </a:p>
        </p:txBody>
      </p:sp>
    </p:spTree>
    <p:extLst>
      <p:ext uri="{BB962C8B-B14F-4D97-AF65-F5344CB8AC3E}">
        <p14:creationId xmlns:p14="http://schemas.microsoft.com/office/powerpoint/2010/main" val="314930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725" y="603683"/>
            <a:ext cx="9170642" cy="1076950"/>
          </a:xfrm>
        </p:spPr>
        <p:txBody>
          <a:bodyPr/>
          <a:lstStyle/>
          <a:p>
            <a:r>
              <a:rPr lang="en-US" dirty="0"/>
              <a:t>Comparing and Deferring to States: Comparing Apples and Avocadoes</a:t>
            </a:r>
          </a:p>
        </p:txBody>
      </p:sp>
      <p:sp>
        <p:nvSpPr>
          <p:cNvPr id="3" name="Content Placeholder 2"/>
          <p:cNvSpPr>
            <a:spLocks noGrp="1"/>
          </p:cNvSpPr>
          <p:nvPr>
            <p:ph idx="1"/>
          </p:nvPr>
        </p:nvSpPr>
        <p:spPr>
          <a:xfrm>
            <a:off x="464694" y="1813811"/>
            <a:ext cx="11242623" cy="4631960"/>
          </a:xfrm>
          <a:solidFill>
            <a:schemeClr val="bg1"/>
          </a:solidFill>
        </p:spPr>
        <p:txBody>
          <a:bodyPr>
            <a:normAutofit/>
          </a:bodyPr>
          <a:lstStyle/>
          <a:p>
            <a:pPr marL="0" indent="0">
              <a:buNone/>
            </a:pPr>
            <a:r>
              <a:rPr lang="en-US" dirty="0"/>
              <a:t>Defendant/petitioner: “[n]o jurisdiction in the United States or the Free World punishes habitual offenders as harshly as Texas.” </a:t>
            </a:r>
            <a:r>
              <a:rPr lang="en-US" i="1" dirty="0"/>
              <a:t>Id.,</a:t>
            </a:r>
            <a:r>
              <a:rPr lang="en-US" dirty="0"/>
              <a:t> at 39.</a:t>
            </a:r>
          </a:p>
          <a:p>
            <a:pPr marL="0" indent="0">
              <a:buNone/>
            </a:pPr>
            <a:endParaRPr lang="en-US" dirty="0"/>
          </a:p>
        </p:txBody>
      </p:sp>
      <p:sp>
        <p:nvSpPr>
          <p:cNvPr id="4" name="Speech Bubble: Rectangle with Corners Rounded 3">
            <a:extLst>
              <a:ext uri="{FF2B5EF4-FFF2-40B4-BE49-F238E27FC236}">
                <a16:creationId xmlns:a16="http://schemas.microsoft.com/office/drawing/2014/main" id="{0CB9FCAD-D709-5901-1E2C-4C754AD3C9E2}"/>
              </a:ext>
            </a:extLst>
          </p:cNvPr>
          <p:cNvSpPr/>
          <p:nvPr/>
        </p:nvSpPr>
        <p:spPr>
          <a:xfrm>
            <a:off x="484683" y="2802577"/>
            <a:ext cx="11222634" cy="3451740"/>
          </a:xfrm>
          <a:prstGeom prst="wedgeRoundRectCallout">
            <a:avLst>
              <a:gd name="adj1" fmla="val -17954"/>
              <a:gd name="adj2" fmla="val 48042"/>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indent="0">
              <a:buNone/>
            </a:pPr>
            <a:r>
              <a:rPr lang="en-US" i="1" dirty="0" err="1"/>
              <a:t>Rummel</a:t>
            </a:r>
            <a:r>
              <a:rPr lang="en-US" i="1" dirty="0"/>
              <a:t> </a:t>
            </a:r>
            <a:r>
              <a:rPr lang="en-US" dirty="0"/>
              <a:t>Court (p. 282): </a:t>
            </a:r>
          </a:p>
          <a:p>
            <a:pPr marL="0" indent="0">
              <a:buNone/>
            </a:pPr>
            <a:r>
              <a:rPr lang="en-US" dirty="0"/>
              <a:t>As Mr. Justice Holmes noted in his dissenting opinion in </a:t>
            </a:r>
            <a:r>
              <a:rPr lang="en-US" i="1" dirty="0"/>
              <a:t>Lochner v. New York</a:t>
            </a:r>
            <a:r>
              <a:rPr lang="en-US" dirty="0"/>
              <a:t> [], our Constitution “is made for people of fundamentally differing views . . ..” Until quite recently, Arizona punished as a felony the theft of any “neat or horned animal,” regardless of its value; California considers the theft of “avocados, olives, citrus or deciduous fruits, nuts and artichokes” particularly reprehensible. In one State theft of $100 will earn the offender a fine or a short term in jail; in another State it could earn him a sentence of 10 years' imprisonment.</a:t>
            </a:r>
            <a:r>
              <a:rPr lang="en-US" baseline="30000" dirty="0"/>
              <a:t> </a:t>
            </a:r>
            <a:r>
              <a:rPr lang="en-US" dirty="0"/>
              <a:t>Absent a constitutionally imposed uniformity inimical to traditional notions of federalism, some State will always bear the distinction of treating particular offenders more severely than any other State.</a:t>
            </a:r>
            <a:r>
              <a:rPr lang="en-US" baseline="30000" dirty="0"/>
              <a:t> </a:t>
            </a:r>
            <a:r>
              <a:rPr lang="en-US" dirty="0"/>
              <a:t> (Footnotes and citations omitted.)</a:t>
            </a:r>
            <a:endParaRPr lang="en-US" baseline="30000" dirty="0"/>
          </a:p>
        </p:txBody>
      </p:sp>
    </p:spTree>
    <p:extLst>
      <p:ext uri="{BB962C8B-B14F-4D97-AF65-F5344CB8AC3E}">
        <p14:creationId xmlns:p14="http://schemas.microsoft.com/office/powerpoint/2010/main" val="414305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0EA7-82C1-4B3E-84DB-38AEA6E69011}"/>
              </a:ext>
            </a:extLst>
          </p:cNvPr>
          <p:cNvSpPr>
            <a:spLocks noGrp="1"/>
          </p:cNvSpPr>
          <p:nvPr>
            <p:ph type="title"/>
          </p:nvPr>
        </p:nvSpPr>
        <p:spPr>
          <a:xfrm>
            <a:off x="817202" y="708625"/>
            <a:ext cx="8761413" cy="706964"/>
          </a:xfrm>
        </p:spPr>
        <p:txBody>
          <a:bodyPr/>
          <a:lstStyle/>
          <a:p>
            <a:r>
              <a:rPr lang="en-US" dirty="0"/>
              <a:t>Accommodating Different Views</a:t>
            </a:r>
          </a:p>
        </p:txBody>
      </p:sp>
      <p:sp>
        <p:nvSpPr>
          <p:cNvPr id="5" name="TextBox 4">
            <a:extLst>
              <a:ext uri="{FF2B5EF4-FFF2-40B4-BE49-F238E27FC236}">
                <a16:creationId xmlns:a16="http://schemas.microsoft.com/office/drawing/2014/main" id="{896EFF62-CE3D-48F7-B833-DF6E3BDA9DA3}"/>
              </a:ext>
            </a:extLst>
          </p:cNvPr>
          <p:cNvSpPr txBox="1"/>
          <p:nvPr/>
        </p:nvSpPr>
        <p:spPr>
          <a:xfrm>
            <a:off x="817202" y="4672047"/>
            <a:ext cx="3187337" cy="1477328"/>
          </a:xfrm>
          <a:prstGeom prst="rect">
            <a:avLst/>
          </a:prstGeom>
          <a:noFill/>
        </p:spPr>
        <p:txBody>
          <a:bodyPr wrap="square" rtlCol="0">
            <a:spAutoFit/>
          </a:bodyPr>
          <a:lstStyle/>
          <a:p>
            <a:r>
              <a:rPr lang="en-US" dirty="0"/>
              <a:t>Different states with different systems of criminal justice, each with their own theoretical commitments or values.</a:t>
            </a:r>
          </a:p>
        </p:txBody>
      </p:sp>
      <p:graphicFrame>
        <p:nvGraphicFramePr>
          <p:cNvPr id="7" name="Content Placeholder 6">
            <a:extLst>
              <a:ext uri="{FF2B5EF4-FFF2-40B4-BE49-F238E27FC236}">
                <a16:creationId xmlns:a16="http://schemas.microsoft.com/office/drawing/2014/main" id="{3612D69C-FBFB-4789-B8A0-2B4C9758CE99}"/>
              </a:ext>
            </a:extLst>
          </p:cNvPr>
          <p:cNvGraphicFramePr>
            <a:graphicFrameLocks noGrp="1"/>
          </p:cNvGraphicFramePr>
          <p:nvPr>
            <p:ph idx="1"/>
            <p:extLst>
              <p:ext uri="{D42A27DB-BD31-4B8C-83A1-F6EECF244321}">
                <p14:modId xmlns:p14="http://schemas.microsoft.com/office/powerpoint/2010/main" val="3311798060"/>
              </p:ext>
            </p:extLst>
          </p:nvPr>
        </p:nvGraphicFramePr>
        <p:xfrm>
          <a:off x="1155700" y="1680632"/>
          <a:ext cx="10545970" cy="4720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29D6550-032E-4A4A-A889-247B3251A182}"/>
              </a:ext>
            </a:extLst>
          </p:cNvPr>
          <p:cNvSpPr txBox="1"/>
          <p:nvPr/>
        </p:nvSpPr>
        <p:spPr>
          <a:xfrm>
            <a:off x="8560904" y="4797287"/>
            <a:ext cx="2769705" cy="923330"/>
          </a:xfrm>
          <a:prstGeom prst="rect">
            <a:avLst/>
          </a:prstGeom>
          <a:noFill/>
        </p:spPr>
        <p:txBody>
          <a:bodyPr wrap="square" rtlCol="0">
            <a:spAutoFit/>
          </a:bodyPr>
          <a:lstStyle/>
          <a:p>
            <a:r>
              <a:rPr lang="en-US" dirty="0"/>
              <a:t>Is a lack of uniformity and consistency good or bad?</a:t>
            </a:r>
          </a:p>
        </p:txBody>
      </p:sp>
    </p:spTree>
    <p:extLst>
      <p:ext uri="{BB962C8B-B14F-4D97-AF65-F5344CB8AC3E}">
        <p14:creationId xmlns:p14="http://schemas.microsoft.com/office/powerpoint/2010/main" val="225716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9037-B7F1-4EDD-A344-A1A7738D3E5A}"/>
              </a:ext>
            </a:extLst>
          </p:cNvPr>
          <p:cNvSpPr>
            <a:spLocks noGrp="1"/>
          </p:cNvSpPr>
          <p:nvPr>
            <p:ph type="title"/>
          </p:nvPr>
        </p:nvSpPr>
        <p:spPr/>
        <p:txBody>
          <a:bodyPr/>
          <a:lstStyle/>
          <a:p>
            <a:r>
              <a:rPr lang="en-US" dirty="0"/>
              <a:t>Critiques of </a:t>
            </a:r>
            <a:r>
              <a:rPr lang="en-US" i="1" dirty="0"/>
              <a:t>Ewing</a:t>
            </a:r>
            <a:r>
              <a:rPr lang="en-US" dirty="0"/>
              <a:t> and </a:t>
            </a:r>
            <a:r>
              <a:rPr lang="en-US" i="1" dirty="0" err="1"/>
              <a:t>Rummel</a:t>
            </a:r>
            <a:r>
              <a:rPr lang="en-US" dirty="0"/>
              <a:t>?</a:t>
            </a:r>
          </a:p>
        </p:txBody>
      </p:sp>
      <p:sp>
        <p:nvSpPr>
          <p:cNvPr id="3" name="Content Placeholder 2">
            <a:extLst>
              <a:ext uri="{FF2B5EF4-FFF2-40B4-BE49-F238E27FC236}">
                <a16:creationId xmlns:a16="http://schemas.microsoft.com/office/drawing/2014/main" id="{F2ABEB2F-D597-4284-8928-BAB4A4E2157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1398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California’s Three Strikes Law</a:t>
            </a:r>
          </a:p>
        </p:txBody>
      </p:sp>
      <p:sp>
        <p:nvSpPr>
          <p:cNvPr id="3" name="Text Placeholder 2"/>
          <p:cNvSpPr>
            <a:spLocks noGrp="1"/>
          </p:cNvSpPr>
          <p:nvPr>
            <p:ph type="body" idx="1"/>
          </p:nvPr>
        </p:nvSpPr>
        <p:spPr/>
        <p:txBody>
          <a:bodyPr/>
          <a:lstStyle/>
          <a:p>
            <a:r>
              <a:rPr lang="en-US" dirty="0"/>
              <a:t>Is recidivism a relevant factor?</a:t>
            </a:r>
          </a:p>
        </p:txBody>
      </p:sp>
    </p:spTree>
    <p:extLst>
      <p:ext uri="{BB962C8B-B14F-4D97-AF65-F5344CB8AC3E}">
        <p14:creationId xmlns:p14="http://schemas.microsoft.com/office/powerpoint/2010/main" val="419482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49" y="667062"/>
            <a:ext cx="9226818" cy="1013570"/>
          </a:xfrm>
        </p:spPr>
        <p:txBody>
          <a:bodyPr/>
          <a:lstStyle/>
          <a:p>
            <a:r>
              <a:rPr lang="en-US" dirty="0"/>
              <a:t>Example: (Former) Three Strikes Law</a:t>
            </a:r>
          </a:p>
        </p:txBody>
      </p:sp>
      <p:sp>
        <p:nvSpPr>
          <p:cNvPr id="3" name="Content Placeholder 2"/>
          <p:cNvSpPr>
            <a:spLocks noGrp="1"/>
          </p:cNvSpPr>
          <p:nvPr>
            <p:ph idx="1"/>
          </p:nvPr>
        </p:nvSpPr>
        <p:spPr>
          <a:xfrm>
            <a:off x="526094" y="2317315"/>
            <a:ext cx="11083788" cy="4246323"/>
          </a:xfrm>
        </p:spPr>
        <p:txBody>
          <a:bodyPr>
            <a:normAutofit/>
          </a:bodyPr>
          <a:lstStyle/>
          <a:p>
            <a:pPr marL="0" indent="0">
              <a:buNone/>
            </a:pPr>
            <a:r>
              <a:rPr lang="en-US" dirty="0"/>
              <a:t>In 2011, Jesse, a 28-year-old man, went into a Wal-Mart store and stole three DVDs. The DVDs were worth a total of $45. He was caught by a security officer. He was later arrested and charged with felony petty theft with a prior. In 2001, Jesse committed prior theft offenses. He went to a convenience store and robbed two store clerks with a knife in his hand. He was convicted of two counts of armed robbery. He is sentenced for the current theft offense to 25 years-to-life under the Three Strikes Law.</a:t>
            </a:r>
          </a:p>
          <a:p>
            <a:pPr marL="0" indent="0">
              <a:buNone/>
            </a:pPr>
            <a:endParaRPr lang="en-US" dirty="0"/>
          </a:p>
          <a:p>
            <a:pPr marL="0" indent="0">
              <a:buNone/>
            </a:pPr>
            <a:r>
              <a:rPr lang="en-US" dirty="0"/>
              <a:t>Three Strikes Law (pre-2012; former PC § 667) provided that a defendant convicted of </a:t>
            </a:r>
            <a:r>
              <a:rPr lang="en-US" i="1" dirty="0"/>
              <a:t>any</a:t>
            </a:r>
            <a:r>
              <a:rPr lang="en-US" dirty="0"/>
              <a:t> felony with two prior serious or violent felonies would be sentenced to a mandated term of 25 years to life. </a:t>
            </a:r>
          </a:p>
          <a:p>
            <a:pPr marL="0" indent="0">
              <a:buNone/>
            </a:pPr>
            <a:endParaRPr lang="en-US" dirty="0"/>
          </a:p>
          <a:p>
            <a:pPr marL="0" indent="0">
              <a:buNone/>
            </a:pPr>
            <a:r>
              <a:rPr lang="en-US" dirty="0"/>
              <a:t>Does the sentence satisfy minimal retributivism (specifically, the requirement of relevance and proportionality)? </a:t>
            </a:r>
          </a:p>
        </p:txBody>
      </p:sp>
    </p:spTree>
    <p:extLst>
      <p:ext uri="{BB962C8B-B14F-4D97-AF65-F5344CB8AC3E}">
        <p14:creationId xmlns:p14="http://schemas.microsoft.com/office/powerpoint/2010/main" val="143672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Punishment and Proportionality</a:t>
            </a:r>
          </a:p>
        </p:txBody>
      </p:sp>
      <p:sp>
        <p:nvSpPr>
          <p:cNvPr id="3" name="Content Placeholder 2"/>
          <p:cNvSpPr>
            <a:spLocks noGrp="1"/>
          </p:cNvSpPr>
          <p:nvPr>
            <p:ph idx="1"/>
          </p:nvPr>
        </p:nvSpPr>
        <p:spPr>
          <a:xfrm>
            <a:off x="547142" y="2469151"/>
            <a:ext cx="11047750" cy="3640589"/>
          </a:xfrm>
        </p:spPr>
        <p:txBody>
          <a:bodyPr>
            <a:normAutofit/>
          </a:bodyPr>
          <a:lstStyle/>
          <a:p>
            <a:pPr marL="0" indent="0">
              <a:buNone/>
            </a:pPr>
            <a:r>
              <a:rPr lang="en-US" dirty="0"/>
              <a:t>Just punishment, in part, is a punishment that is not in excess of what a person deserves; or a punishment that is proportionate given the offense and offender.</a:t>
            </a:r>
          </a:p>
          <a:p>
            <a:pPr marL="0" indent="0">
              <a:buNone/>
            </a:pPr>
            <a:endParaRPr lang="en-US" dirty="0"/>
          </a:p>
          <a:p>
            <a:pPr marL="0" indent="0">
              <a:buNone/>
            </a:pPr>
            <a:endParaRPr lang="en-US" dirty="0"/>
          </a:p>
          <a:p>
            <a:pPr marL="0" indent="0">
              <a:buNone/>
            </a:pPr>
            <a:r>
              <a:rPr lang="en-US" dirty="0"/>
              <a:t>Premeditated Murder 		Other Murder			    Rape		            Battery          Petty Theft</a:t>
            </a:r>
          </a:p>
          <a:p>
            <a:pPr marL="0" indent="0">
              <a:buNone/>
            </a:pPr>
            <a:endParaRPr lang="en-US" dirty="0"/>
          </a:p>
          <a:p>
            <a:pPr marL="0" indent="0">
              <a:buNone/>
            </a:pPr>
            <a:endParaRPr lang="en-US" dirty="0"/>
          </a:p>
          <a:p>
            <a:pPr marL="0" indent="0">
              <a:buNone/>
            </a:pPr>
            <a:r>
              <a:rPr lang="en-US" dirty="0"/>
              <a:t>Death		LWOP		25YTL	 	25Y 	    	    20Y		 15Y		     10Y		 5Y	        1Y</a:t>
            </a:r>
          </a:p>
        </p:txBody>
      </p:sp>
      <p:sp>
        <p:nvSpPr>
          <p:cNvPr id="7" name="Right Arrow 6"/>
          <p:cNvSpPr/>
          <p:nvPr/>
        </p:nvSpPr>
        <p:spPr>
          <a:xfrm>
            <a:off x="637082" y="4672897"/>
            <a:ext cx="11047751" cy="277317"/>
          </a:xfrm>
          <a:prstGeom prst="rightArrow">
            <a:avLst>
              <a:gd name="adj1" fmla="val 50000"/>
              <a:gd name="adj2" fmla="val 51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e 3"/>
          <p:cNvSpPr/>
          <p:nvPr/>
        </p:nvSpPr>
        <p:spPr>
          <a:xfrm rot="16200000">
            <a:off x="2101120" y="4069202"/>
            <a:ext cx="399739" cy="3327815"/>
          </a:xfrm>
          <a:prstGeom prst="leftBrace">
            <a:avLst>
              <a:gd name="adj1" fmla="val 7208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611442" y="6031920"/>
            <a:ext cx="9099030" cy="369332"/>
          </a:xfrm>
          <a:prstGeom prst="rect">
            <a:avLst/>
          </a:prstGeom>
          <a:noFill/>
        </p:spPr>
        <p:txBody>
          <a:bodyPr wrap="square" rtlCol="0">
            <a:spAutoFit/>
          </a:bodyPr>
          <a:lstStyle/>
          <a:p>
            <a:r>
              <a:rPr lang="en-US" dirty="0"/>
              <a:t>Indeterminate								      Determinate</a:t>
            </a:r>
          </a:p>
        </p:txBody>
      </p:sp>
      <p:sp>
        <p:nvSpPr>
          <p:cNvPr id="8" name="Left Brace 7"/>
          <p:cNvSpPr/>
          <p:nvPr/>
        </p:nvSpPr>
        <p:spPr>
          <a:xfrm rot="16200000">
            <a:off x="7809876" y="2650131"/>
            <a:ext cx="399739" cy="6165956"/>
          </a:xfrm>
          <a:prstGeom prst="leftBrace">
            <a:avLst>
              <a:gd name="adj1" fmla="val 7208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368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03" y="734518"/>
            <a:ext cx="9159363" cy="946114"/>
          </a:xfrm>
        </p:spPr>
        <p:txBody>
          <a:bodyPr/>
          <a:lstStyle/>
          <a:p>
            <a:r>
              <a:rPr lang="en-US" dirty="0"/>
              <a:t>Recidivism, A Relevant Consideration?</a:t>
            </a:r>
          </a:p>
        </p:txBody>
      </p:sp>
      <p:sp>
        <p:nvSpPr>
          <p:cNvPr id="3" name="Content Placeholder 2"/>
          <p:cNvSpPr>
            <a:spLocks noGrp="1"/>
          </p:cNvSpPr>
          <p:nvPr>
            <p:ph idx="1"/>
          </p:nvPr>
        </p:nvSpPr>
        <p:spPr>
          <a:xfrm>
            <a:off x="485030" y="1680633"/>
            <a:ext cx="11289743" cy="4735158"/>
          </a:xfrm>
          <a:solidFill>
            <a:schemeClr val="bg1"/>
          </a:solidFill>
        </p:spPr>
        <p:txBody>
          <a:bodyPr>
            <a:normAutofit/>
          </a:bodyPr>
          <a:lstStyle/>
          <a:p>
            <a:pPr marL="0" indent="0">
              <a:buNone/>
            </a:pPr>
            <a:r>
              <a:rPr lang="en-US" sz="2000" dirty="0"/>
              <a:t>Recidivism: a tendency to reoffend</a:t>
            </a:r>
          </a:p>
          <a:p>
            <a:pPr marL="0" indent="0">
              <a:buNone/>
            </a:pPr>
            <a:r>
              <a:rPr lang="en-US" sz="2000" dirty="0"/>
              <a:t>“Further, </a:t>
            </a:r>
            <a:r>
              <a:rPr lang="en-US" sz="2000" b="1" dirty="0"/>
              <a:t>appellant was punished not just for his current offense but for his recidivism. </a:t>
            </a:r>
            <a:r>
              <a:rPr lang="en-US" sz="2000" dirty="0"/>
              <a:t>Recidivism justifies the imposition of longer sentences for subsequent offenses. (</a:t>
            </a:r>
            <a:r>
              <a:rPr lang="en-US" sz="2000" i="1" dirty="0" err="1"/>
              <a:t>Rummel</a:t>
            </a:r>
            <a:r>
              <a:rPr lang="en-US" sz="2000" i="1" dirty="0"/>
              <a:t> v. Estelle, supra,</a:t>
            </a:r>
            <a:r>
              <a:rPr lang="en-US" sz="2000" dirty="0"/>
              <a:t> 445 U.S. at p. 284 [].)” (</a:t>
            </a:r>
            <a:r>
              <a:rPr lang="en-US" sz="2000" i="1" dirty="0"/>
              <a:t>People v. Cooper </a:t>
            </a:r>
            <a:r>
              <a:rPr lang="en-US" sz="2000" dirty="0"/>
              <a:t>(1996) 43 Cal.App.4th 815, 824-825.)</a:t>
            </a:r>
          </a:p>
          <a:p>
            <a:pPr marL="0" indent="0">
              <a:buNone/>
            </a:pPr>
            <a:r>
              <a:rPr lang="en-US" sz="2000" dirty="0"/>
              <a:t>“[The recidivist statute’s] primary goals are to deter repeat offenders and, at some point in the life of one who repeatedly commits criminal offenses serious enough to be punished as felonies, to segregate that person from the rest of society for an extended period of time. This segregation and its duration are based not merely on that person's most recent offense but also </a:t>
            </a:r>
            <a:r>
              <a:rPr lang="en-US" sz="2000" b="1" i="1" dirty="0"/>
              <a:t>on the propensities he has demonstrated over a period of time </a:t>
            </a:r>
            <a:r>
              <a:rPr lang="en-US" sz="2000" dirty="0"/>
              <a:t>during which he has been convicted of and sentenced for other crimes. Like the line dividing felony theft from petty larceny, the point at which a recidivist will be deemed to have demonstrated the necessary propensities and the amount of time that the recidivist will be isolated from society </a:t>
            </a:r>
            <a:r>
              <a:rPr lang="en-US" sz="2000" b="1" i="1" dirty="0"/>
              <a:t>are matters largely within the discretion of the punishing jurisdiction</a:t>
            </a:r>
            <a:r>
              <a:rPr lang="en-US" sz="2000" dirty="0"/>
              <a:t>.” (</a:t>
            </a:r>
            <a:r>
              <a:rPr lang="en-US" sz="2000" i="1" dirty="0" err="1"/>
              <a:t>Rummel</a:t>
            </a:r>
            <a:r>
              <a:rPr lang="en-US" sz="2000" i="1" dirty="0"/>
              <a:t>, supra</a:t>
            </a:r>
            <a:r>
              <a:rPr lang="en-US" sz="2000" dirty="0"/>
              <a:t>, 445 U.S. at pp. 284-285.)</a:t>
            </a:r>
          </a:p>
          <a:p>
            <a:pPr marL="0" indent="0">
              <a:buNone/>
            </a:pPr>
            <a:endParaRPr lang="en-US" sz="2000" dirty="0"/>
          </a:p>
        </p:txBody>
      </p:sp>
    </p:spTree>
    <p:extLst>
      <p:ext uri="{BB962C8B-B14F-4D97-AF65-F5344CB8AC3E}">
        <p14:creationId xmlns:p14="http://schemas.microsoft.com/office/powerpoint/2010/main" val="1952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Cruel and Unusual Punishment</a:t>
            </a:r>
          </a:p>
        </p:txBody>
      </p:sp>
      <p:sp>
        <p:nvSpPr>
          <p:cNvPr id="3" name="Text Placeholder 2"/>
          <p:cNvSpPr>
            <a:spLocks noGrp="1"/>
          </p:cNvSpPr>
          <p:nvPr>
            <p:ph type="body" idx="1"/>
          </p:nvPr>
        </p:nvSpPr>
        <p:spPr/>
        <p:txBody>
          <a:bodyPr/>
          <a:lstStyle/>
          <a:p>
            <a:r>
              <a:rPr lang="en-US" dirty="0"/>
              <a:t>Are indeterminate life sentences Proportionate to the crimes?</a:t>
            </a:r>
          </a:p>
        </p:txBody>
      </p:sp>
    </p:spTree>
    <p:extLst>
      <p:ext uri="{BB962C8B-B14F-4D97-AF65-F5344CB8AC3E}">
        <p14:creationId xmlns:p14="http://schemas.microsoft.com/office/powerpoint/2010/main" val="12464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r>
              <a:rPr lang="en-US" dirty="0"/>
              <a:t>Eighth Amendment</a:t>
            </a:r>
          </a:p>
        </p:txBody>
      </p:sp>
      <p:sp>
        <p:nvSpPr>
          <p:cNvPr id="3" name="Content Placeholder 2"/>
          <p:cNvSpPr>
            <a:spLocks noGrp="1"/>
          </p:cNvSpPr>
          <p:nvPr>
            <p:ph idx="1"/>
          </p:nvPr>
        </p:nvSpPr>
        <p:spPr>
          <a:xfrm>
            <a:off x="1154954" y="2603500"/>
            <a:ext cx="6397313" cy="3416300"/>
          </a:xfrm>
        </p:spPr>
        <p:txBody>
          <a:bodyPr anchor="ctr">
            <a:normAutofit/>
          </a:bodyPr>
          <a:lstStyle/>
          <a:p>
            <a:pPr marL="0" indent="0">
              <a:buNone/>
            </a:pPr>
            <a:r>
              <a:rPr lang="en-US"/>
              <a:t>“Excessive bail shall not be required, nor excessive fines imposed, </a:t>
            </a:r>
            <a:r>
              <a:rPr lang="en-US" b="1"/>
              <a:t>nor cruel and unusual punishments inflicted</a:t>
            </a:r>
            <a:r>
              <a:rPr lang="en-US"/>
              <a:t>.”</a:t>
            </a:r>
          </a:p>
          <a:p>
            <a:pPr marL="0" indent="0">
              <a:buNone/>
            </a:pPr>
            <a:endParaRPr lang="en-US"/>
          </a:p>
          <a:p>
            <a:pPr marL="0" indent="0">
              <a:buNone/>
            </a:pPr>
            <a:r>
              <a:rPr lang="en-US"/>
              <a:t>Eighth Amendment prohibits cruel </a:t>
            </a:r>
            <a:r>
              <a:rPr lang="en-US" i="1"/>
              <a:t>and</a:t>
            </a:r>
            <a:r>
              <a:rPr lang="en-US"/>
              <a:t> unusual punishment.</a:t>
            </a:r>
          </a:p>
        </p:txBody>
      </p:sp>
      <p:pic>
        <p:nvPicPr>
          <p:cNvPr id="4" name="Picture 3">
            <a:extLst>
              <a:ext uri="{FF2B5EF4-FFF2-40B4-BE49-F238E27FC236}">
                <a16:creationId xmlns:a16="http://schemas.microsoft.com/office/drawing/2014/main" id="{96599AFD-1B3A-46CF-95EC-43D1CE559207}"/>
              </a:ext>
            </a:extLst>
          </p:cNvPr>
          <p:cNvPicPr>
            <a:picLocks noChangeAspect="1"/>
          </p:cNvPicPr>
          <p:nvPr/>
        </p:nvPicPr>
        <p:blipFill>
          <a:blip r:embed="rId3"/>
          <a:stretch>
            <a:fillRect/>
          </a:stretch>
        </p:blipFill>
        <p:spPr>
          <a:xfrm>
            <a:off x="8521594" y="2775951"/>
            <a:ext cx="20780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4849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8" y="652072"/>
            <a:ext cx="9309264" cy="1036055"/>
          </a:xfrm>
        </p:spPr>
        <p:txBody>
          <a:bodyPr/>
          <a:lstStyle/>
          <a:p>
            <a:r>
              <a:rPr lang="en-US" i="1" dirty="0"/>
              <a:t>Ewing v. California </a:t>
            </a:r>
            <a:r>
              <a:rPr lang="en-US" dirty="0"/>
              <a:t>(2003) 538 U.S. 11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2979420"/>
              </p:ext>
            </p:extLst>
          </p:nvPr>
        </p:nvGraphicFramePr>
        <p:xfrm>
          <a:off x="472190" y="1806315"/>
          <a:ext cx="11250118" cy="4813341"/>
        </p:xfrm>
        <a:graphic>
          <a:graphicData uri="http://schemas.openxmlformats.org/drawingml/2006/table">
            <a:tbl>
              <a:tblPr firstRow="1" bandRow="1">
                <a:tableStyleId>{5940675A-B579-460E-94D1-54222C63F5DA}</a:tableStyleId>
              </a:tblPr>
              <a:tblGrid>
                <a:gridCol w="1521502">
                  <a:extLst>
                    <a:ext uri="{9D8B030D-6E8A-4147-A177-3AD203B41FA5}">
                      <a16:colId xmlns:a16="http://schemas.microsoft.com/office/drawing/2014/main" val="3835944854"/>
                    </a:ext>
                  </a:extLst>
                </a:gridCol>
                <a:gridCol w="9728616">
                  <a:extLst>
                    <a:ext uri="{9D8B030D-6E8A-4147-A177-3AD203B41FA5}">
                      <a16:colId xmlns:a16="http://schemas.microsoft.com/office/drawing/2014/main" val="383069668"/>
                    </a:ext>
                  </a:extLst>
                </a:gridCol>
              </a:tblGrid>
              <a:tr h="944380">
                <a:tc>
                  <a:txBody>
                    <a:bodyPr/>
                    <a:lstStyle/>
                    <a:p>
                      <a:r>
                        <a:rPr lang="en-US" b="1" dirty="0"/>
                        <a:t>Facts </a:t>
                      </a:r>
                    </a:p>
                  </a:txBody>
                  <a:tcPr>
                    <a:solidFill>
                      <a:schemeClr val="bg1"/>
                    </a:solidFill>
                  </a:tcPr>
                </a:tc>
                <a:tc>
                  <a:txBody>
                    <a:bodyPr/>
                    <a:lstStyle/>
                    <a:p>
                      <a:r>
                        <a:rPr lang="en-US" dirty="0"/>
                        <a:t>Ewing stole three golf clubs worth $399</a:t>
                      </a:r>
                      <a:r>
                        <a:rPr lang="en-US" baseline="0" dirty="0"/>
                        <a:t> each and was convicted of felony grand theft. He had four prior serious or violent felonies. He was sentenced under CA’s Three Strikes Law (</a:t>
                      </a:r>
                      <a:r>
                        <a:rPr lang="en-US" dirty="0"/>
                        <a:t>PC § 667</a:t>
                      </a:r>
                      <a:r>
                        <a:rPr lang="en-US" baseline="0" dirty="0"/>
                        <a:t>) to 25 years to life. He appealed.</a:t>
                      </a:r>
                      <a:endParaRPr lang="en-US" dirty="0"/>
                    </a:p>
                  </a:txBody>
                  <a:tcPr>
                    <a:solidFill>
                      <a:schemeClr val="bg1"/>
                    </a:solidFill>
                  </a:tcPr>
                </a:tc>
                <a:extLst>
                  <a:ext uri="{0D108BD9-81ED-4DB2-BD59-A6C34878D82A}">
                    <a16:rowId xmlns:a16="http://schemas.microsoft.com/office/drawing/2014/main" val="3105124590"/>
                  </a:ext>
                </a:extLst>
              </a:tr>
              <a:tr h="517161">
                <a:tc>
                  <a:txBody>
                    <a:bodyPr/>
                    <a:lstStyle/>
                    <a:p>
                      <a:r>
                        <a:rPr lang="en-US" b="1" dirty="0"/>
                        <a:t>Issue</a:t>
                      </a:r>
                    </a:p>
                  </a:txBody>
                  <a:tcPr>
                    <a:solidFill>
                      <a:schemeClr val="bg1"/>
                    </a:solidFill>
                  </a:tcPr>
                </a:tc>
                <a:tc>
                  <a:txBody>
                    <a:bodyPr/>
                    <a:lstStyle/>
                    <a:p>
                      <a:r>
                        <a:rPr lang="en-US" dirty="0"/>
                        <a:t>Is Ewing’s sentence</a:t>
                      </a:r>
                      <a:r>
                        <a:rPr lang="en-US" baseline="0" dirty="0"/>
                        <a:t> grossly disproportionate in violation of the Eighth Amendment? </a:t>
                      </a:r>
                      <a:endParaRPr lang="en-US" dirty="0"/>
                    </a:p>
                  </a:txBody>
                  <a:tcPr>
                    <a:solidFill>
                      <a:schemeClr val="bg1"/>
                    </a:solidFill>
                  </a:tcPr>
                </a:tc>
                <a:extLst>
                  <a:ext uri="{0D108BD9-81ED-4DB2-BD59-A6C34878D82A}">
                    <a16:rowId xmlns:a16="http://schemas.microsoft.com/office/drawing/2014/main" val="2574541231"/>
                  </a:ext>
                </a:extLst>
              </a:tr>
              <a:tr h="944380">
                <a:tc>
                  <a:txBody>
                    <a:bodyPr/>
                    <a:lstStyle/>
                    <a:p>
                      <a:r>
                        <a:rPr lang="en-US" b="1" dirty="0"/>
                        <a:t>Rule</a:t>
                      </a:r>
                    </a:p>
                  </a:txBody>
                  <a:tcPr>
                    <a:solidFill>
                      <a:schemeClr val="bg1"/>
                    </a:solidFill>
                  </a:tcPr>
                </a:tc>
                <a:tc>
                  <a:txBody>
                    <a:bodyPr/>
                    <a:lstStyle/>
                    <a:p>
                      <a:r>
                        <a:rPr lang="en-US" baseline="0" dirty="0"/>
                        <a:t>8th Amend. prohibits cruel and unusual punishment, which involves a narrow proportionality test in noncapital cases, i.e., only prohibiting grossly disproportionate sentences. In applying the test, deference is given to states in making policy judgments re: public safety and the need for longer sentences for repeat offenders. (Deference to state’s determination of recidivism as a relevant consideration.)</a:t>
                      </a:r>
                      <a:endParaRPr lang="en-US" dirty="0"/>
                    </a:p>
                  </a:txBody>
                  <a:tcPr>
                    <a:solidFill>
                      <a:schemeClr val="bg1"/>
                    </a:solidFill>
                  </a:tcPr>
                </a:tc>
                <a:extLst>
                  <a:ext uri="{0D108BD9-81ED-4DB2-BD59-A6C34878D82A}">
                    <a16:rowId xmlns:a16="http://schemas.microsoft.com/office/drawing/2014/main" val="1046524003"/>
                  </a:ext>
                </a:extLst>
              </a:tr>
              <a:tr h="944380">
                <a:tc>
                  <a:txBody>
                    <a:bodyPr/>
                    <a:lstStyle/>
                    <a:p>
                      <a:r>
                        <a:rPr lang="en-US" b="1" dirty="0"/>
                        <a:t>Application</a:t>
                      </a:r>
                    </a:p>
                    <a:p>
                      <a:r>
                        <a:rPr lang="en-US" b="1" dirty="0"/>
                        <a:t>Analysis</a:t>
                      </a:r>
                    </a:p>
                  </a:txBody>
                  <a:tcPr>
                    <a:solidFill>
                      <a:schemeClr val="bg1"/>
                    </a:solidFill>
                  </a:tcPr>
                </a:tc>
                <a:tc>
                  <a:txBody>
                    <a:bodyPr/>
                    <a:lstStyle/>
                    <a:p>
                      <a:r>
                        <a:rPr lang="en-US" dirty="0"/>
                        <a:t>A</a:t>
                      </a:r>
                      <a:r>
                        <a:rPr lang="en-US" baseline="0" dirty="0"/>
                        <a:t> punishment violates the 8th Amend. if it is grossly disproportionate based on the offense and the offender. The indeterminate life sentence is not grossly disproportionate here based on the offense, </a:t>
                      </a:r>
                      <a:r>
                        <a:rPr lang="en-US" i="1" baseline="0" dirty="0"/>
                        <a:t>past offenses, and recidivism</a:t>
                      </a:r>
                      <a:r>
                        <a:rPr lang="en-US" baseline="0" dirty="0"/>
                        <a:t>. </a:t>
                      </a:r>
                      <a:endParaRPr lang="en-US" dirty="0"/>
                    </a:p>
                  </a:txBody>
                  <a:tcPr>
                    <a:solidFill>
                      <a:schemeClr val="bg1"/>
                    </a:solidFill>
                  </a:tcPr>
                </a:tc>
                <a:extLst>
                  <a:ext uri="{0D108BD9-81ED-4DB2-BD59-A6C34878D82A}">
                    <a16:rowId xmlns:a16="http://schemas.microsoft.com/office/drawing/2014/main" val="412268984"/>
                  </a:ext>
                </a:extLst>
              </a:tr>
              <a:tr h="944380">
                <a:tc>
                  <a:txBody>
                    <a:bodyPr/>
                    <a:lstStyle/>
                    <a:p>
                      <a:r>
                        <a:rPr lang="en-US" b="1" dirty="0"/>
                        <a:t>Conclusions</a:t>
                      </a:r>
                    </a:p>
                  </a:txBody>
                  <a:tcPr>
                    <a:solidFill>
                      <a:schemeClr val="bg1"/>
                    </a:solidFill>
                  </a:tcPr>
                </a:tc>
                <a:tc>
                  <a:txBody>
                    <a:bodyPr/>
                    <a:lstStyle/>
                    <a:p>
                      <a:r>
                        <a:rPr lang="en-US" dirty="0"/>
                        <a:t>Ewing’s sentence does not violate the</a:t>
                      </a:r>
                      <a:r>
                        <a:rPr lang="en-US" baseline="0" dirty="0"/>
                        <a:t> 8th Amend, affirming Appellate Court’s decision.</a:t>
                      </a:r>
                      <a:endParaRPr lang="en-US" dirty="0"/>
                    </a:p>
                  </a:txBody>
                  <a:tcPr>
                    <a:solidFill>
                      <a:schemeClr val="bg1"/>
                    </a:solidFill>
                  </a:tcPr>
                </a:tc>
                <a:extLst>
                  <a:ext uri="{0D108BD9-81ED-4DB2-BD59-A6C34878D82A}">
                    <a16:rowId xmlns:a16="http://schemas.microsoft.com/office/drawing/2014/main" val="1432203099"/>
                  </a:ext>
                </a:extLst>
              </a:tr>
            </a:tbl>
          </a:graphicData>
        </a:graphic>
      </p:graphicFrame>
    </p:spTree>
    <p:extLst>
      <p:ext uri="{BB962C8B-B14F-4D97-AF65-F5344CB8AC3E}">
        <p14:creationId xmlns:p14="http://schemas.microsoft.com/office/powerpoint/2010/main" val="1904649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7122</TotalTime>
  <Words>2195</Words>
  <Application>Microsoft Office PowerPoint</Application>
  <PresentationFormat>Widescreen</PresentationFormat>
  <Paragraphs>156</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 Boardroom</vt:lpstr>
      <vt:lpstr>Criminal Punishment</vt:lpstr>
      <vt:lpstr>Just Punishment</vt:lpstr>
      <vt:lpstr>California’s Three Strikes Law</vt:lpstr>
      <vt:lpstr>Example: (Former) Three Strikes Law</vt:lpstr>
      <vt:lpstr>Just Punishment and Proportionality</vt:lpstr>
      <vt:lpstr>Recidivism, A Relevant Consideration?</vt:lpstr>
      <vt:lpstr>Cruel and Unusual Punishment</vt:lpstr>
      <vt:lpstr>Eighth Amendment</vt:lpstr>
      <vt:lpstr>Ewing v. California (2003) 538 U.S. 11</vt:lpstr>
      <vt:lpstr>Gross Disproportionality</vt:lpstr>
      <vt:lpstr>Not Grossly Disproportionate</vt:lpstr>
      <vt:lpstr>Deference to States</vt:lpstr>
      <vt:lpstr>Deference to the States (cont.)</vt:lpstr>
      <vt:lpstr>Constitution Setting Minimal Limits; States Deciding the Rest</vt:lpstr>
      <vt:lpstr>California: Incapacitating and Deterring Repeat Felons </vt:lpstr>
      <vt:lpstr>Conclusion: Not Grossly Disproportionate</vt:lpstr>
      <vt:lpstr>Rummel v. Estelle (1988) 445 U.S. 263</vt:lpstr>
      <vt:lpstr>Rummel v. Estelle (1988) 445 U.S. 263</vt:lpstr>
      <vt:lpstr>Eighth Amendment Analysis</vt:lpstr>
      <vt:lpstr>Comparing Cases</vt:lpstr>
      <vt:lpstr>Comparing and Deferring to States: Comparing Apples and Avocadoes</vt:lpstr>
      <vt:lpstr>Accommodating Different Views</vt:lpstr>
      <vt:lpstr>Critiques of Ewing and Rummel?</vt:lpstr>
    </vt:vector>
  </TitlesOfParts>
  <Company>CSUS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Law</dc:title>
  <dc:creator>Choe-Smith, Chong</dc:creator>
  <cp:lastModifiedBy>Choe-Smith, Chong</cp:lastModifiedBy>
  <cp:revision>261</cp:revision>
  <dcterms:created xsi:type="dcterms:W3CDTF">2018-03-08T15:05:03Z</dcterms:created>
  <dcterms:modified xsi:type="dcterms:W3CDTF">2024-10-10T23:32:25Z</dcterms:modified>
</cp:coreProperties>
</file>