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5" r:id="rId1"/>
  </p:sldMasterIdLst>
  <p:notesMasterIdLst>
    <p:notesMasterId r:id="rId80"/>
  </p:notesMasterIdLst>
  <p:handoutMasterIdLst>
    <p:handoutMasterId r:id="rId81"/>
  </p:handoutMasterIdLst>
  <p:sldIdLst>
    <p:sldId id="260" r:id="rId2"/>
    <p:sldId id="352" r:id="rId3"/>
    <p:sldId id="257" r:id="rId4"/>
    <p:sldId id="261" r:id="rId5"/>
    <p:sldId id="258" r:id="rId6"/>
    <p:sldId id="262" r:id="rId7"/>
    <p:sldId id="259" r:id="rId8"/>
    <p:sldId id="344" r:id="rId9"/>
    <p:sldId id="264" r:id="rId10"/>
    <p:sldId id="266" r:id="rId11"/>
    <p:sldId id="267" r:id="rId12"/>
    <p:sldId id="268" r:id="rId13"/>
    <p:sldId id="374" r:id="rId14"/>
    <p:sldId id="272" r:id="rId15"/>
    <p:sldId id="353" r:id="rId16"/>
    <p:sldId id="274" r:id="rId17"/>
    <p:sldId id="360" r:id="rId18"/>
    <p:sldId id="373" r:id="rId19"/>
    <p:sldId id="282" r:id="rId20"/>
    <p:sldId id="284" r:id="rId21"/>
    <p:sldId id="285" r:id="rId22"/>
    <p:sldId id="354" r:id="rId23"/>
    <p:sldId id="363" r:id="rId24"/>
    <p:sldId id="288" r:id="rId25"/>
    <p:sldId id="362" r:id="rId26"/>
    <p:sldId id="380" r:id="rId27"/>
    <p:sldId id="292" r:id="rId28"/>
    <p:sldId id="375" r:id="rId29"/>
    <p:sldId id="293" r:id="rId30"/>
    <p:sldId id="294" r:id="rId31"/>
    <p:sldId id="296" r:id="rId32"/>
    <p:sldId id="297" r:id="rId33"/>
    <p:sldId id="298" r:id="rId34"/>
    <p:sldId id="299" r:id="rId35"/>
    <p:sldId id="300" r:id="rId36"/>
    <p:sldId id="301" r:id="rId37"/>
    <p:sldId id="302" r:id="rId38"/>
    <p:sldId id="303" r:id="rId39"/>
    <p:sldId id="304" r:id="rId40"/>
    <p:sldId id="365" r:id="rId41"/>
    <p:sldId id="306" r:id="rId42"/>
    <p:sldId id="308" r:id="rId43"/>
    <p:sldId id="309" r:id="rId44"/>
    <p:sldId id="356" r:id="rId45"/>
    <p:sldId id="310" r:id="rId46"/>
    <p:sldId id="311" r:id="rId47"/>
    <p:sldId id="318" r:id="rId48"/>
    <p:sldId id="376" r:id="rId49"/>
    <p:sldId id="368" r:id="rId50"/>
    <p:sldId id="319" r:id="rId51"/>
    <p:sldId id="320" r:id="rId52"/>
    <p:sldId id="321" r:id="rId53"/>
    <p:sldId id="322" r:id="rId54"/>
    <p:sldId id="326" r:id="rId55"/>
    <p:sldId id="370" r:id="rId56"/>
    <p:sldId id="369" r:id="rId57"/>
    <p:sldId id="382" r:id="rId58"/>
    <p:sldId id="371" r:id="rId59"/>
    <p:sldId id="372" r:id="rId60"/>
    <p:sldId id="383" r:id="rId61"/>
    <p:sldId id="327" r:id="rId62"/>
    <p:sldId id="328" r:id="rId63"/>
    <p:sldId id="329" r:id="rId64"/>
    <p:sldId id="330" r:id="rId65"/>
    <p:sldId id="331" r:id="rId66"/>
    <p:sldId id="333" r:id="rId67"/>
    <p:sldId id="334" r:id="rId68"/>
    <p:sldId id="381" r:id="rId69"/>
    <p:sldId id="332" r:id="rId70"/>
    <p:sldId id="377" r:id="rId71"/>
    <p:sldId id="336" r:id="rId72"/>
    <p:sldId id="337" r:id="rId73"/>
    <p:sldId id="358" r:id="rId74"/>
    <p:sldId id="359" r:id="rId75"/>
    <p:sldId id="340" r:id="rId76"/>
    <p:sldId id="341" r:id="rId77"/>
    <p:sldId id="342" r:id="rId78"/>
    <p:sldId id="343" r:id="rId7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68">
          <p15:clr>
            <a:srgbClr val="A4A3A4"/>
          </p15:clr>
        </p15:guide>
        <p15:guide id="2" pos="7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CE670"/>
    <a:srgbClr val="8BA1DF"/>
    <a:srgbClr val="DCC75C"/>
    <a:srgbClr val="E3D27B"/>
    <a:srgbClr val="7CD567"/>
    <a:srgbClr val="9EE08E"/>
    <a:srgbClr val="C0C0C0"/>
    <a:srgbClr val="E8DF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104" d="100"/>
          <a:sy n="104" d="100"/>
        </p:scale>
        <p:origin x="1422" y="78"/>
      </p:cViewPr>
      <p:guideLst>
        <p:guide orient="horz" pos="768"/>
        <p:guide pos="7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5328"/>
    </p:cViewPr>
  </p:sorterViewPr>
  <p:notesViewPr>
    <p:cSldViewPr>
      <p:cViewPr varScale="1">
        <p:scale>
          <a:sx n="91" d="100"/>
          <a:sy n="91" d="100"/>
        </p:scale>
        <p:origin x="-1832" y="-10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theme" Target="theme/theme1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notesMaster" Target="notesMasters/notesMaster1.xml"/><Relationship Id="rId85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61" Type="http://schemas.openxmlformats.org/officeDocument/2006/relationships/slide" Target="slides/slide60.xml"/><Relationship Id="rId8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274" name="Rectangle 2">
            <a:extLst>
              <a:ext uri="{FF2B5EF4-FFF2-40B4-BE49-F238E27FC236}">
                <a16:creationId xmlns:a16="http://schemas.microsoft.com/office/drawing/2014/main" id="{EAD054F4-1EEA-4634-BEDC-057D3491622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38275" name="Rectangle 3">
            <a:extLst>
              <a:ext uri="{FF2B5EF4-FFF2-40B4-BE49-F238E27FC236}">
                <a16:creationId xmlns:a16="http://schemas.microsoft.com/office/drawing/2014/main" id="{66191900-0820-488C-B877-C6427BDE77A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38276" name="Rectangle 4">
            <a:extLst>
              <a:ext uri="{FF2B5EF4-FFF2-40B4-BE49-F238E27FC236}">
                <a16:creationId xmlns:a16="http://schemas.microsoft.com/office/drawing/2014/main" id="{2E60E51B-9DB7-4417-93AB-D4EB663C7ABB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38277" name="Rectangle 5">
            <a:extLst>
              <a:ext uri="{FF2B5EF4-FFF2-40B4-BE49-F238E27FC236}">
                <a16:creationId xmlns:a16="http://schemas.microsoft.com/office/drawing/2014/main" id="{9FE0299F-C1C5-4FD8-8072-658764F1B781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E2C6178-23A6-4FBB-842E-17FFAF00CAD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>
            <a:extLst>
              <a:ext uri="{FF2B5EF4-FFF2-40B4-BE49-F238E27FC236}">
                <a16:creationId xmlns:a16="http://schemas.microsoft.com/office/drawing/2014/main" id="{57DA7061-BEDB-4B2E-A237-F5231DDC7D7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BD Symbols" pitchFamily="2" charset="2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9331" name="Rectangle 3">
            <a:extLst>
              <a:ext uri="{FF2B5EF4-FFF2-40B4-BE49-F238E27FC236}">
                <a16:creationId xmlns:a16="http://schemas.microsoft.com/office/drawing/2014/main" id="{E009157A-2E87-43DC-BDD5-DA71EDC2616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BD Symbols" pitchFamily="2" charset="2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1924" name="Rectangle 4">
            <a:extLst>
              <a:ext uri="{FF2B5EF4-FFF2-40B4-BE49-F238E27FC236}">
                <a16:creationId xmlns:a16="http://schemas.microsoft.com/office/drawing/2014/main" id="{EA8BCAD2-3674-4C31-9F69-94ACA12A19DE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9333" name="Rectangle 5">
            <a:extLst>
              <a:ext uri="{FF2B5EF4-FFF2-40B4-BE49-F238E27FC236}">
                <a16:creationId xmlns:a16="http://schemas.microsoft.com/office/drawing/2014/main" id="{1FF9674E-F01B-45F3-A88B-EFA21F586C3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99334" name="Rectangle 6">
            <a:extLst>
              <a:ext uri="{FF2B5EF4-FFF2-40B4-BE49-F238E27FC236}">
                <a16:creationId xmlns:a16="http://schemas.microsoft.com/office/drawing/2014/main" id="{38811C28-EA5B-4514-BA59-B08AE360AE9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BD Symbols" pitchFamily="2" charset="2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9335" name="Rectangle 7">
            <a:extLst>
              <a:ext uri="{FF2B5EF4-FFF2-40B4-BE49-F238E27FC236}">
                <a16:creationId xmlns:a16="http://schemas.microsoft.com/office/drawing/2014/main" id="{0E55F45A-71A2-4062-A872-18C819EC8B3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BD Symbols" pitchFamily="2" charset="2"/>
              </a:defRPr>
            </a:lvl1pPr>
          </a:lstStyle>
          <a:p>
            <a:fld id="{839C8D0B-FB78-4FC3-A08B-CEF94597315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51457229"/>
      </p:ext>
    </p:extLst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33115004"/>
      </p:ext>
    </p:extLst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5450" y="762000"/>
            <a:ext cx="1911350" cy="2692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6638" y="762000"/>
            <a:ext cx="5586412" cy="2692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03452663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11965766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52596747"/>
      </p:ext>
    </p:extLst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416050"/>
            <a:ext cx="3733800" cy="2038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416050"/>
            <a:ext cx="3733800" cy="2038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5085777"/>
      </p:ext>
    </p:extLst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59877332"/>
      </p:ext>
    </p:extLst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67678408"/>
      </p:ext>
    </p:extLst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35627390"/>
      </p:ext>
    </p:extLst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03219486"/>
      </p:ext>
    </p:extLst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74390188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2162D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BD52261-ADBD-45E9-B77D-CEA537BCED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62000" cy="6858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32162D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440323" name="Rectangle 3">
            <a:extLst>
              <a:ext uri="{FF2B5EF4-FFF2-40B4-BE49-F238E27FC236}">
                <a16:creationId xmlns:a16="http://schemas.microsoft.com/office/drawing/2014/main" id="{DE99EC9D-23D1-40BE-890A-99CDAB4AD0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36638" y="762000"/>
            <a:ext cx="7239000" cy="603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rgbClr val="003530"/>
            </a:outerShdw>
          </a:effec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40324" name="Rectangle 4">
            <a:extLst>
              <a:ext uri="{FF2B5EF4-FFF2-40B4-BE49-F238E27FC236}">
                <a16:creationId xmlns:a16="http://schemas.microsoft.com/office/drawing/2014/main" id="{D2672F7D-0A4A-42DD-B3F9-2BA2287B8A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416050"/>
            <a:ext cx="7620000" cy="2038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rgbClr val="003530"/>
            </a:outerShdw>
          </a:effec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</p:txBody>
      </p:sp>
      <p:sp>
        <p:nvSpPr>
          <p:cNvPr id="440325" name="Text Box 5">
            <a:extLst>
              <a:ext uri="{FF2B5EF4-FFF2-40B4-BE49-F238E27FC236}">
                <a16:creationId xmlns:a16="http://schemas.microsoft.com/office/drawing/2014/main" id="{31F6ACD7-7F22-4D10-9908-B89F844CA9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6096000"/>
            <a:ext cx="609600" cy="579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ctr"/>
            <a:fld id="{4F5C94F4-C3E7-4BAA-8888-AD884BF005AE}" type="slidenum">
              <a:rPr lang="en-US" altLang="en-US" b="1">
                <a:solidFill>
                  <a:srgbClr val="9EB0E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pPr algn="ctr"/>
              <a:t>‹#›</a:t>
            </a:fld>
            <a:endParaRPr lang="en-US" altLang="en-US" sz="2800" b="1">
              <a:solidFill>
                <a:srgbClr val="AABAE6"/>
              </a:solidFill>
              <a:latin typeface="Monotype Sorts" pitchFamily="2" charset="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transition>
    <p:wipe dir="r"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0"/>
        </a:spcBef>
        <a:spcAft>
          <a:spcPct val="20000"/>
        </a:spcAft>
        <a:buClr>
          <a:schemeClr val="tx2"/>
        </a:buClr>
        <a:buSzPct val="65000"/>
        <a:buFont typeface="Monotype Sorts" pitchFamily="2" charset="2"/>
        <a:buChar char="l"/>
        <a:defRPr sz="32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85000"/>
        </a:lnSpc>
        <a:spcBef>
          <a:spcPct val="0"/>
        </a:spcBef>
        <a:spcAft>
          <a:spcPct val="20000"/>
        </a:spcAft>
        <a:buClr>
          <a:schemeClr val="tx2"/>
        </a:buClr>
        <a:buSzPct val="55000"/>
        <a:buFont typeface="Monotype Sorts" pitchFamily="2" charset="2"/>
        <a:buChar char="l"/>
        <a:defRPr sz="32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4588" indent="-287338" algn="l" rtl="0" eaLnBrk="0" fontAlgn="base" hangingPunct="0">
        <a:lnSpc>
          <a:spcPct val="85000"/>
        </a:lnSpc>
        <a:spcBef>
          <a:spcPct val="0"/>
        </a:spcBef>
        <a:spcAft>
          <a:spcPct val="10000"/>
        </a:spcAft>
        <a:buClr>
          <a:schemeClr val="tx2"/>
        </a:buClr>
        <a:buSzPct val="55000"/>
        <a:buFont typeface="Monotype Sorts" pitchFamily="2" charset="2"/>
        <a:buChar char="l"/>
        <a:defRPr sz="32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539875" indent="-280988" algn="l" rtl="0" eaLnBrk="0" fontAlgn="base" hangingPunct="0">
        <a:lnSpc>
          <a:spcPct val="85000"/>
        </a:lnSpc>
        <a:spcBef>
          <a:spcPct val="0"/>
        </a:spcBef>
        <a:spcAft>
          <a:spcPct val="10000"/>
        </a:spcAft>
        <a:buClr>
          <a:schemeClr val="tx2"/>
        </a:buClr>
        <a:buSzPct val="55000"/>
        <a:buFont typeface="Monotype Sorts" pitchFamily="2" charset="2"/>
        <a:buChar char="l"/>
        <a:defRPr sz="3200" b="1">
          <a:solidFill>
            <a:schemeClr val="tx1"/>
          </a:solidFill>
          <a:latin typeface="+mn-lt"/>
        </a:defRPr>
      </a:lvl4pPr>
      <a:lvl5pPr marL="4343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pitchFamily="18" charset="0"/>
        </a:defRPr>
      </a:lvl5pPr>
      <a:lvl6pPr marL="4800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pitchFamily="18" charset="0"/>
        </a:defRPr>
      </a:lvl6pPr>
      <a:lvl7pPr marL="5257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pitchFamily="18" charset="0"/>
        </a:defRPr>
      </a:lvl7pPr>
      <a:lvl8pPr marL="5715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pitchFamily="18" charset="0"/>
        </a:defRPr>
      </a:lvl8pPr>
      <a:lvl9pPr marL="6172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10" Type="http://schemas.openxmlformats.org/officeDocument/2006/relationships/oleObject" Target="../embeddings/oleObject10.bin"/><Relationship Id="rId4" Type="http://schemas.openxmlformats.org/officeDocument/2006/relationships/image" Target="../media/image1.wmf"/><Relationship Id="rId9" Type="http://schemas.openxmlformats.org/officeDocument/2006/relationships/oleObject" Target="../embeddings/oleObject9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oleObject" Target="../embeddings/oleObject18.bin"/><Relationship Id="rId4" Type="http://schemas.openxmlformats.org/officeDocument/2006/relationships/image" Target="../media/image1.wmf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5.wmf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7.wmf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8.wmf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9.wmf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12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13.wmf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16.wmf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17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1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2.wmf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7" name="Rectangle 3">
            <a:extLst>
              <a:ext uri="{FF2B5EF4-FFF2-40B4-BE49-F238E27FC236}">
                <a16:creationId xmlns:a16="http://schemas.microsoft.com/office/drawing/2014/main" id="{F014719A-9074-407A-9173-F44717A77D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43000" y="1752600"/>
            <a:ext cx="7239000" cy="4152900"/>
          </a:xfrm>
        </p:spPr>
        <p:txBody>
          <a:bodyPr/>
          <a:lstStyle/>
          <a:p>
            <a:pPr>
              <a:tabLst>
                <a:tab pos="1311275" algn="l"/>
                <a:tab pos="1595438" algn="l"/>
              </a:tabLst>
              <a:defRPr/>
            </a:pPr>
            <a:r>
              <a:rPr lang="en-US" altLang="en-US" dirty="0">
                <a:solidFill>
                  <a:schemeClr val="tx2"/>
                </a:solidFill>
              </a:rPr>
              <a:t>1897:</a:t>
            </a:r>
            <a:br>
              <a:rPr lang="en-US" altLang="en-US" dirty="0">
                <a:solidFill>
                  <a:schemeClr val="tx2"/>
                </a:solidFill>
              </a:rPr>
            </a:br>
            <a:r>
              <a:rPr lang="en-US" altLang="en-US" b="0" dirty="0"/>
              <a:t>Marconi invented wireless concept</a:t>
            </a:r>
          </a:p>
          <a:p>
            <a:pPr>
              <a:tabLst>
                <a:tab pos="1311275" algn="l"/>
                <a:tab pos="1595438" algn="l"/>
              </a:tabLst>
              <a:defRPr/>
            </a:pPr>
            <a:r>
              <a:rPr lang="en-US" altLang="en-US" dirty="0">
                <a:solidFill>
                  <a:schemeClr val="tx2"/>
                </a:solidFill>
              </a:rPr>
              <a:t>1960’s &amp; 1970’s:</a:t>
            </a:r>
            <a:br>
              <a:rPr lang="en-US" altLang="en-US" dirty="0">
                <a:solidFill>
                  <a:schemeClr val="tx2"/>
                </a:solidFill>
              </a:rPr>
            </a:br>
            <a:r>
              <a:rPr lang="en-US" altLang="en-US" b="0" dirty="0"/>
              <a:t>Bell laboratories developed the </a:t>
            </a:r>
            <a:br>
              <a:rPr lang="en-US" altLang="en-US" b="0" dirty="0"/>
            </a:br>
            <a:r>
              <a:rPr lang="en-US" altLang="en-US" b="0" dirty="0"/>
              <a:t>cellular concept </a:t>
            </a:r>
          </a:p>
          <a:p>
            <a:pPr>
              <a:tabLst>
                <a:tab pos="1311275" algn="l"/>
                <a:tab pos="1595438" algn="l"/>
              </a:tabLst>
              <a:defRPr/>
            </a:pPr>
            <a:r>
              <a:rPr lang="en-US" altLang="en-US" dirty="0">
                <a:solidFill>
                  <a:schemeClr val="tx2"/>
                </a:solidFill>
              </a:rPr>
              <a:t>1970’s:</a:t>
            </a:r>
            <a:br>
              <a:rPr lang="en-US" altLang="en-US" dirty="0">
                <a:solidFill>
                  <a:schemeClr val="tx2"/>
                </a:solidFill>
              </a:rPr>
            </a:br>
            <a:r>
              <a:rPr lang="en-US" altLang="en-US" b="0" dirty="0"/>
              <a:t>Development of highly reliable, miniature solid state radio frequency hardware </a:t>
            </a:r>
          </a:p>
          <a:p>
            <a:pPr>
              <a:tabLst>
                <a:tab pos="1311275" algn="l"/>
                <a:tab pos="1595438" algn="l"/>
              </a:tabLst>
              <a:defRPr/>
            </a:pPr>
            <a:r>
              <a:rPr lang="en-US" altLang="en-US" b="0" dirty="0"/>
              <a:t>Wireless communication era was born</a:t>
            </a:r>
          </a:p>
        </p:txBody>
      </p:sp>
      <p:sp>
        <p:nvSpPr>
          <p:cNvPr id="303108" name="Rectangle 4">
            <a:extLst>
              <a:ext uri="{FF2B5EF4-FFF2-40B4-BE49-F238E27FC236}">
                <a16:creationId xmlns:a16="http://schemas.microsoft.com/office/drawing/2014/main" id="{A5C8502B-3916-405F-A3F4-EE1048DD81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990600"/>
            <a:ext cx="7315200" cy="508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rgbClr val="003530"/>
            </a:outerShdw>
          </a:effectLst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85000"/>
              </a:lnSpc>
              <a:spcAft>
                <a:spcPct val="40000"/>
              </a:spcAft>
              <a:buClr>
                <a:schemeClr val="tx2"/>
              </a:buClr>
              <a:buSzPct val="65000"/>
              <a:buFont typeface="Monotype Sorts" pitchFamily="2" charset="2"/>
              <a:buNone/>
              <a:tabLst>
                <a:tab pos="1311275" algn="l"/>
                <a:tab pos="1595438" algn="l"/>
              </a:tabLst>
              <a:defRPr/>
            </a:pPr>
            <a:r>
              <a:rPr lang="en-US" altLang="en-US" b="1" u="sng" dirty="0">
                <a:solidFill>
                  <a:schemeClr val="tx2"/>
                </a:solidFill>
              </a:rPr>
              <a:t>History</a:t>
            </a:r>
            <a:r>
              <a:rPr lang="en-US" altLang="en-US" b="1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of Wireless Communications</a:t>
            </a:r>
            <a:endParaRPr lang="en-US" altLang="en-US" b="1" u="sng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615" name="Rectangle 223">
            <a:extLst>
              <a:ext uri="{FF2B5EF4-FFF2-40B4-BE49-F238E27FC236}">
                <a16:creationId xmlns:a16="http://schemas.microsoft.com/office/drawing/2014/main" id="{4C814B27-8AE4-43B2-AD7F-38E10D22D1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0"/>
            <a:ext cx="3505200" cy="6858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lin ang="2700000" scaled="1"/>
          </a:gradFill>
          <a:ln w="28575">
            <a:noFill/>
            <a:miter lim="800000"/>
            <a:headEnd/>
            <a:tailEnd type="none" w="sm" len="sm"/>
          </a:ln>
          <a:effectLst>
            <a:outerShdw dist="53882" dir="2700000" algn="ctr" rotWithShape="0">
              <a:srgbClr val="00000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11267" name="Group 161">
            <a:extLst>
              <a:ext uri="{FF2B5EF4-FFF2-40B4-BE49-F238E27FC236}">
                <a16:creationId xmlns:a16="http://schemas.microsoft.com/office/drawing/2014/main" id="{06E0AF6D-E381-426F-A1E2-A193E378C9E0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1212850"/>
            <a:ext cx="4572000" cy="3760788"/>
            <a:chOff x="1173" y="1920"/>
            <a:chExt cx="1683" cy="1152"/>
          </a:xfrm>
        </p:grpSpPr>
        <p:sp>
          <p:nvSpPr>
            <p:cNvPr id="11368" name="AutoShape 153">
              <a:extLst>
                <a:ext uri="{FF2B5EF4-FFF2-40B4-BE49-F238E27FC236}">
                  <a16:creationId xmlns:a16="http://schemas.microsoft.com/office/drawing/2014/main" id="{6A732B85-38E9-436E-BF3A-7804C1D630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0" y="2688"/>
              <a:ext cx="672" cy="384"/>
            </a:xfrm>
            <a:prstGeom prst="hexagon">
              <a:avLst>
                <a:gd name="adj" fmla="val 43750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369" name="AutoShape 155">
              <a:extLst>
                <a:ext uri="{FF2B5EF4-FFF2-40B4-BE49-F238E27FC236}">
                  <a16:creationId xmlns:a16="http://schemas.microsoft.com/office/drawing/2014/main" id="{8161FADE-38E2-4BFA-9506-5B14F0AB37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0" y="2304"/>
              <a:ext cx="672" cy="384"/>
            </a:xfrm>
            <a:prstGeom prst="hexagon">
              <a:avLst>
                <a:gd name="adj" fmla="val 43750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370" name="AutoShape 156">
              <a:extLst>
                <a:ext uri="{FF2B5EF4-FFF2-40B4-BE49-F238E27FC236}">
                  <a16:creationId xmlns:a16="http://schemas.microsoft.com/office/drawing/2014/main" id="{965BB8C0-83A2-4A4D-8CDF-01380EEBA3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0" y="1920"/>
              <a:ext cx="672" cy="384"/>
            </a:xfrm>
            <a:prstGeom prst="hexagon">
              <a:avLst>
                <a:gd name="adj" fmla="val 43750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371" name="AutoShape 157">
              <a:extLst>
                <a:ext uri="{FF2B5EF4-FFF2-40B4-BE49-F238E27FC236}">
                  <a16:creationId xmlns:a16="http://schemas.microsoft.com/office/drawing/2014/main" id="{2DEA03EA-B07C-43AF-B601-AC62907341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84" y="2496"/>
              <a:ext cx="672" cy="384"/>
            </a:xfrm>
            <a:prstGeom prst="hexagon">
              <a:avLst>
                <a:gd name="adj" fmla="val 43750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372" name="AutoShape 158">
              <a:extLst>
                <a:ext uri="{FF2B5EF4-FFF2-40B4-BE49-F238E27FC236}">
                  <a16:creationId xmlns:a16="http://schemas.microsoft.com/office/drawing/2014/main" id="{CF5C662F-5039-4188-A222-44D35158E7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84" y="2112"/>
              <a:ext cx="672" cy="384"/>
            </a:xfrm>
            <a:prstGeom prst="hexagon">
              <a:avLst>
                <a:gd name="adj" fmla="val 43750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373" name="AutoShape 159">
              <a:extLst>
                <a:ext uri="{FF2B5EF4-FFF2-40B4-BE49-F238E27FC236}">
                  <a16:creationId xmlns:a16="http://schemas.microsoft.com/office/drawing/2014/main" id="{905F719B-09A0-40F3-8BFB-50AECE7A4F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3" y="2496"/>
              <a:ext cx="672" cy="384"/>
            </a:xfrm>
            <a:prstGeom prst="hexagon">
              <a:avLst>
                <a:gd name="adj" fmla="val 43750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374" name="AutoShape 160">
              <a:extLst>
                <a:ext uri="{FF2B5EF4-FFF2-40B4-BE49-F238E27FC236}">
                  <a16:creationId xmlns:a16="http://schemas.microsoft.com/office/drawing/2014/main" id="{8CE275C4-DFCC-4027-8FEB-F2EBDCE52C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3" y="2112"/>
              <a:ext cx="672" cy="384"/>
            </a:xfrm>
            <a:prstGeom prst="hexagon">
              <a:avLst>
                <a:gd name="adj" fmla="val 43750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315401" name="Rectangle 9">
            <a:extLst>
              <a:ext uri="{FF2B5EF4-FFF2-40B4-BE49-F238E27FC236}">
                <a16:creationId xmlns:a16="http://schemas.microsoft.com/office/drawing/2014/main" id="{90FA704E-082C-46F8-9BE5-56FFECB26D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791200" y="762000"/>
            <a:ext cx="3124200" cy="1066800"/>
          </a:xfrm>
        </p:spPr>
        <p:txBody>
          <a:bodyPr/>
          <a:lstStyle/>
          <a:p>
            <a:pPr>
              <a:defRPr/>
            </a:pPr>
            <a:r>
              <a:rPr lang="en-US" altLang="en-US" u="sng" dirty="0"/>
              <a:t>Cellular System</a:t>
            </a:r>
          </a:p>
        </p:txBody>
      </p:sp>
      <p:sp>
        <p:nvSpPr>
          <p:cNvPr id="11269" name="Freeform 42">
            <a:extLst>
              <a:ext uri="{FF2B5EF4-FFF2-40B4-BE49-F238E27FC236}">
                <a16:creationId xmlns:a16="http://schemas.microsoft.com/office/drawing/2014/main" id="{9458FAB4-15F4-4561-B462-9C39D483F2DA}"/>
              </a:ext>
            </a:extLst>
          </p:cNvPr>
          <p:cNvSpPr>
            <a:spLocks/>
          </p:cNvSpPr>
          <p:nvPr/>
        </p:nvSpPr>
        <p:spPr bwMode="auto">
          <a:xfrm>
            <a:off x="1905000" y="1697038"/>
            <a:ext cx="304800" cy="457200"/>
          </a:xfrm>
          <a:custGeom>
            <a:avLst/>
            <a:gdLst>
              <a:gd name="T0" fmla="*/ 0 w 768"/>
              <a:gd name="T1" fmla="*/ 0 h 672"/>
              <a:gd name="T2" fmla="*/ 2147483647 w 768"/>
              <a:gd name="T3" fmla="*/ 2147483647 h 672"/>
              <a:gd name="T4" fmla="*/ 2147483647 w 768"/>
              <a:gd name="T5" fmla="*/ 2147483647 h 672"/>
              <a:gd name="T6" fmla="*/ 2147483647 w 768"/>
              <a:gd name="T7" fmla="*/ 2147483647 h 67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768" h="672">
                <a:moveTo>
                  <a:pt x="0" y="0"/>
                </a:moveTo>
                <a:lnTo>
                  <a:pt x="288" y="336"/>
                </a:lnTo>
                <a:lnTo>
                  <a:pt x="432" y="240"/>
                </a:lnTo>
                <a:lnTo>
                  <a:pt x="768" y="672"/>
                </a:lnTo>
              </a:path>
            </a:pathLst>
          </a:custGeom>
          <a:noFill/>
          <a:ln w="28575" cap="flat" cmpd="sng">
            <a:solidFill>
              <a:srgbClr val="E4D96E"/>
            </a:solidFill>
            <a:prstDash val="solid"/>
            <a:round/>
            <a:headEnd type="none" w="med" len="med"/>
            <a:tailEnd type="triangle" w="med" len="med"/>
          </a:ln>
          <a:effectLst>
            <a:outerShdw dist="25400" dir="162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Line 43">
            <a:extLst>
              <a:ext uri="{FF2B5EF4-FFF2-40B4-BE49-F238E27FC236}">
                <a16:creationId xmlns:a16="http://schemas.microsoft.com/office/drawing/2014/main" id="{DEDF365F-8519-4015-AB00-460FED5FFBB7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3754438"/>
            <a:ext cx="2057400" cy="1371600"/>
          </a:xfrm>
          <a:prstGeom prst="line">
            <a:avLst/>
          </a:prstGeom>
          <a:noFill/>
          <a:ln w="31750">
            <a:solidFill>
              <a:srgbClr val="E4D96E"/>
            </a:solidFill>
            <a:prstDash val="sysDot"/>
            <a:round/>
            <a:headEnd/>
            <a:tailEnd type="none" w="sm" len="sm"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1" name="Line 46">
            <a:extLst>
              <a:ext uri="{FF2B5EF4-FFF2-40B4-BE49-F238E27FC236}">
                <a16:creationId xmlns:a16="http://schemas.microsoft.com/office/drawing/2014/main" id="{942C3DEA-571A-41EC-9BDE-4F7FA3D88F0A}"/>
              </a:ext>
            </a:extLst>
          </p:cNvPr>
          <p:cNvSpPr>
            <a:spLocks noChangeShapeType="1"/>
          </p:cNvSpPr>
          <p:nvPr/>
        </p:nvSpPr>
        <p:spPr bwMode="auto">
          <a:xfrm>
            <a:off x="1676400" y="2459038"/>
            <a:ext cx="2286000" cy="2667000"/>
          </a:xfrm>
          <a:prstGeom prst="line">
            <a:avLst/>
          </a:prstGeom>
          <a:noFill/>
          <a:ln w="31750">
            <a:solidFill>
              <a:srgbClr val="E4D96E"/>
            </a:solidFill>
            <a:prstDash val="sysDot"/>
            <a:round/>
            <a:headEnd/>
            <a:tailEnd type="none" w="sm" len="sm"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2" name="Line 47">
            <a:extLst>
              <a:ext uri="{FF2B5EF4-FFF2-40B4-BE49-F238E27FC236}">
                <a16:creationId xmlns:a16="http://schemas.microsoft.com/office/drawing/2014/main" id="{95B9AA99-AB2A-429D-AE6D-95AE4B51F9A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62400" y="3754438"/>
            <a:ext cx="457200" cy="1371600"/>
          </a:xfrm>
          <a:prstGeom prst="line">
            <a:avLst/>
          </a:prstGeom>
          <a:noFill/>
          <a:ln w="31750">
            <a:solidFill>
              <a:srgbClr val="E4D96E"/>
            </a:solidFill>
            <a:prstDash val="sysDot"/>
            <a:round/>
            <a:headEnd/>
            <a:tailEnd type="none" w="sm" len="sm"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3" name="Line 48">
            <a:extLst>
              <a:ext uri="{FF2B5EF4-FFF2-40B4-BE49-F238E27FC236}">
                <a16:creationId xmlns:a16="http://schemas.microsoft.com/office/drawing/2014/main" id="{3BEEFE1D-5A24-42EE-957C-3BF260774C25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4364038"/>
            <a:ext cx="838200" cy="762000"/>
          </a:xfrm>
          <a:prstGeom prst="line">
            <a:avLst/>
          </a:prstGeom>
          <a:noFill/>
          <a:ln w="31750">
            <a:solidFill>
              <a:srgbClr val="E4D96E"/>
            </a:solidFill>
            <a:prstDash val="sysDot"/>
            <a:round/>
            <a:headEnd/>
            <a:tailEnd type="none" w="sm" len="sm"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4" name="Line 49">
            <a:extLst>
              <a:ext uri="{FF2B5EF4-FFF2-40B4-BE49-F238E27FC236}">
                <a16:creationId xmlns:a16="http://schemas.microsoft.com/office/drawing/2014/main" id="{2FDF92F6-6E5D-480B-9BB2-3A96A72F1D8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62400" y="2459038"/>
            <a:ext cx="457200" cy="2667000"/>
          </a:xfrm>
          <a:prstGeom prst="line">
            <a:avLst/>
          </a:prstGeom>
          <a:noFill/>
          <a:ln w="31750">
            <a:solidFill>
              <a:srgbClr val="E4D96E"/>
            </a:solidFill>
            <a:prstDash val="sysDot"/>
            <a:round/>
            <a:headEnd/>
            <a:tailEnd type="none" w="sm" len="sm"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1275" name="Object 154">
            <a:extLst>
              <a:ext uri="{FF2B5EF4-FFF2-40B4-BE49-F238E27FC236}">
                <a16:creationId xmlns:a16="http://schemas.microsoft.com/office/drawing/2014/main" id="{E4F57088-8B1A-4EFF-920A-66AB951A78B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19200" y="1239838"/>
          <a:ext cx="1168400" cy="1239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5" r:id="rId3" imgW="2819400" imgH="5181600" progId="MS_ClipArt_Gallery">
                  <p:embed/>
                </p:oleObj>
              </mc:Choice>
              <mc:Fallback>
                <p:oleObj r:id="rId3" imgW="2819400" imgH="5181600" progId="MS_ClipArt_Gallery">
                  <p:embed/>
                  <p:pic>
                    <p:nvPicPr>
                      <p:cNvPr id="0" name="Object 1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239838"/>
                        <a:ext cx="1168400" cy="1239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6" name="Object 162">
            <a:extLst>
              <a:ext uri="{FF2B5EF4-FFF2-40B4-BE49-F238E27FC236}">
                <a16:creationId xmlns:a16="http://schemas.microsoft.com/office/drawing/2014/main" id="{0CAB17BD-4D17-461D-A7AB-E573F8F61BA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631825"/>
          <a:ext cx="1168400" cy="1239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6" r:id="rId5" imgW="2819400" imgH="5181600" progId="MS_ClipArt_Gallery">
                  <p:embed/>
                </p:oleObj>
              </mc:Choice>
              <mc:Fallback>
                <p:oleObj r:id="rId5" imgW="2819400" imgH="5181600" progId="MS_ClipArt_Gallery">
                  <p:embed/>
                  <p:pic>
                    <p:nvPicPr>
                      <p:cNvPr id="0" name="Object 1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631825"/>
                        <a:ext cx="1168400" cy="1239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7" name="Object 164">
            <a:extLst>
              <a:ext uri="{FF2B5EF4-FFF2-40B4-BE49-F238E27FC236}">
                <a16:creationId xmlns:a16="http://schemas.microsoft.com/office/drawing/2014/main" id="{0D3ABC04-D563-4E70-B867-E4BF1670FA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19200" y="2513013"/>
          <a:ext cx="1168400" cy="1239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7" r:id="rId6" imgW="2819400" imgH="5181600" progId="MS_ClipArt_Gallery">
                  <p:embed/>
                </p:oleObj>
              </mc:Choice>
              <mc:Fallback>
                <p:oleObj r:id="rId6" imgW="2819400" imgH="5181600" progId="MS_ClipArt_Gallery">
                  <p:embed/>
                  <p:pic>
                    <p:nvPicPr>
                      <p:cNvPr id="0" name="Object 1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513013"/>
                        <a:ext cx="1168400" cy="1239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8" name="Object 165">
            <a:extLst>
              <a:ext uri="{FF2B5EF4-FFF2-40B4-BE49-F238E27FC236}">
                <a16:creationId xmlns:a16="http://schemas.microsoft.com/office/drawing/2014/main" id="{4E323FE0-9E07-4552-8258-5EE0594E1C5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1873250"/>
          <a:ext cx="1168400" cy="1239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8" r:id="rId7" imgW="2819400" imgH="5181600" progId="MS_ClipArt_Gallery">
                  <p:embed/>
                </p:oleObj>
              </mc:Choice>
              <mc:Fallback>
                <p:oleObj r:id="rId7" imgW="2819400" imgH="5181600" progId="MS_ClipArt_Gallery">
                  <p:embed/>
                  <p:pic>
                    <p:nvPicPr>
                      <p:cNvPr id="0" name="Object 1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1873250"/>
                        <a:ext cx="1168400" cy="1239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9" name="Object 166">
            <a:extLst>
              <a:ext uri="{FF2B5EF4-FFF2-40B4-BE49-F238E27FC236}">
                <a16:creationId xmlns:a16="http://schemas.microsoft.com/office/drawing/2014/main" id="{BD048D36-1E34-423D-992B-F968047EF6F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62400" y="1241425"/>
          <a:ext cx="1168400" cy="1239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9" r:id="rId8" imgW="2819400" imgH="5181600" progId="MS_ClipArt_Gallery">
                  <p:embed/>
                </p:oleObj>
              </mc:Choice>
              <mc:Fallback>
                <p:oleObj r:id="rId8" imgW="2819400" imgH="5181600" progId="MS_ClipArt_Gallery">
                  <p:embed/>
                  <p:pic>
                    <p:nvPicPr>
                      <p:cNvPr id="0" name="Object 1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1241425"/>
                        <a:ext cx="1168400" cy="1239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0" name="Object 168">
            <a:extLst>
              <a:ext uri="{FF2B5EF4-FFF2-40B4-BE49-F238E27FC236}">
                <a16:creationId xmlns:a16="http://schemas.microsoft.com/office/drawing/2014/main" id="{9827B2F5-9616-410B-A65B-D9669ED4FCD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3133725"/>
          <a:ext cx="1168400" cy="1239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0" r:id="rId9" imgW="2819400" imgH="5181600" progId="MS_ClipArt_Gallery">
                  <p:embed/>
                </p:oleObj>
              </mc:Choice>
              <mc:Fallback>
                <p:oleObj r:id="rId9" imgW="2819400" imgH="5181600" progId="MS_ClipArt_Gallery">
                  <p:embed/>
                  <p:pic>
                    <p:nvPicPr>
                      <p:cNvPr id="0" name="Object 1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133725"/>
                        <a:ext cx="1168400" cy="1239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1" name="Object 169">
            <a:extLst>
              <a:ext uri="{FF2B5EF4-FFF2-40B4-BE49-F238E27FC236}">
                <a16:creationId xmlns:a16="http://schemas.microsoft.com/office/drawing/2014/main" id="{9C4B741A-5F08-4B09-9B5D-2B04C98A038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62400" y="2513013"/>
          <a:ext cx="1168400" cy="1239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1" r:id="rId10" imgW="2819400" imgH="5181600" progId="MS_ClipArt_Gallery">
                  <p:embed/>
                </p:oleObj>
              </mc:Choice>
              <mc:Fallback>
                <p:oleObj r:id="rId10" imgW="2819400" imgH="5181600" progId="MS_ClipArt_Gallery">
                  <p:embed/>
                  <p:pic>
                    <p:nvPicPr>
                      <p:cNvPr id="0" name="Object 1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2513013"/>
                        <a:ext cx="1168400" cy="1239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282" name="Group 73">
            <a:extLst>
              <a:ext uri="{FF2B5EF4-FFF2-40B4-BE49-F238E27FC236}">
                <a16:creationId xmlns:a16="http://schemas.microsoft.com/office/drawing/2014/main" id="{1EB5310C-C275-43FC-83B5-69994B37717B}"/>
              </a:ext>
            </a:extLst>
          </p:cNvPr>
          <p:cNvGrpSpPr>
            <a:grpSpLocks/>
          </p:cNvGrpSpPr>
          <p:nvPr/>
        </p:nvGrpSpPr>
        <p:grpSpPr bwMode="auto">
          <a:xfrm>
            <a:off x="1828800" y="2230438"/>
            <a:ext cx="669925" cy="311150"/>
            <a:chOff x="3888" y="3312"/>
            <a:chExt cx="551" cy="215"/>
          </a:xfrm>
        </p:grpSpPr>
        <p:sp>
          <p:nvSpPr>
            <p:cNvPr id="11347" name="Freeform 74">
              <a:extLst>
                <a:ext uri="{FF2B5EF4-FFF2-40B4-BE49-F238E27FC236}">
                  <a16:creationId xmlns:a16="http://schemas.microsoft.com/office/drawing/2014/main" id="{944B4092-BB60-470D-A83F-CA277EBA9354}"/>
                </a:ext>
              </a:extLst>
            </p:cNvPr>
            <p:cNvSpPr>
              <a:spLocks/>
            </p:cNvSpPr>
            <p:nvPr/>
          </p:nvSpPr>
          <p:spPr bwMode="auto">
            <a:xfrm>
              <a:off x="4103" y="3331"/>
              <a:ext cx="79" cy="52"/>
            </a:xfrm>
            <a:custGeom>
              <a:avLst/>
              <a:gdLst>
                <a:gd name="T0" fmla="*/ 60 w 79"/>
                <a:gd name="T1" fmla="*/ 44 h 52"/>
                <a:gd name="T2" fmla="*/ 56 w 79"/>
                <a:gd name="T3" fmla="*/ 44 h 52"/>
                <a:gd name="T4" fmla="*/ 54 w 79"/>
                <a:gd name="T5" fmla="*/ 42 h 52"/>
                <a:gd name="T6" fmla="*/ 48 w 79"/>
                <a:gd name="T7" fmla="*/ 41 h 52"/>
                <a:gd name="T8" fmla="*/ 48 w 79"/>
                <a:gd name="T9" fmla="*/ 39 h 52"/>
                <a:gd name="T10" fmla="*/ 46 w 79"/>
                <a:gd name="T11" fmla="*/ 37 h 52"/>
                <a:gd name="T12" fmla="*/ 48 w 79"/>
                <a:gd name="T13" fmla="*/ 35 h 52"/>
                <a:gd name="T14" fmla="*/ 54 w 79"/>
                <a:gd name="T15" fmla="*/ 35 h 52"/>
                <a:gd name="T16" fmla="*/ 56 w 79"/>
                <a:gd name="T17" fmla="*/ 35 h 52"/>
                <a:gd name="T18" fmla="*/ 58 w 79"/>
                <a:gd name="T19" fmla="*/ 35 h 52"/>
                <a:gd name="T20" fmla="*/ 58 w 79"/>
                <a:gd name="T21" fmla="*/ 33 h 52"/>
                <a:gd name="T22" fmla="*/ 56 w 79"/>
                <a:gd name="T23" fmla="*/ 31 h 52"/>
                <a:gd name="T24" fmla="*/ 58 w 79"/>
                <a:gd name="T25" fmla="*/ 31 h 52"/>
                <a:gd name="T26" fmla="*/ 58 w 79"/>
                <a:gd name="T27" fmla="*/ 29 h 52"/>
                <a:gd name="T28" fmla="*/ 58 w 79"/>
                <a:gd name="T29" fmla="*/ 27 h 52"/>
                <a:gd name="T30" fmla="*/ 60 w 79"/>
                <a:gd name="T31" fmla="*/ 27 h 52"/>
                <a:gd name="T32" fmla="*/ 62 w 79"/>
                <a:gd name="T33" fmla="*/ 25 h 52"/>
                <a:gd name="T34" fmla="*/ 58 w 79"/>
                <a:gd name="T35" fmla="*/ 21 h 52"/>
                <a:gd name="T36" fmla="*/ 58 w 79"/>
                <a:gd name="T37" fmla="*/ 19 h 52"/>
                <a:gd name="T38" fmla="*/ 60 w 79"/>
                <a:gd name="T39" fmla="*/ 19 h 52"/>
                <a:gd name="T40" fmla="*/ 60 w 79"/>
                <a:gd name="T41" fmla="*/ 17 h 52"/>
                <a:gd name="T42" fmla="*/ 60 w 79"/>
                <a:gd name="T43" fmla="*/ 16 h 52"/>
                <a:gd name="T44" fmla="*/ 58 w 79"/>
                <a:gd name="T45" fmla="*/ 12 h 52"/>
                <a:gd name="T46" fmla="*/ 60 w 79"/>
                <a:gd name="T47" fmla="*/ 8 h 52"/>
                <a:gd name="T48" fmla="*/ 60 w 79"/>
                <a:gd name="T49" fmla="*/ 6 h 52"/>
                <a:gd name="T50" fmla="*/ 58 w 79"/>
                <a:gd name="T51" fmla="*/ 4 h 52"/>
                <a:gd name="T52" fmla="*/ 54 w 79"/>
                <a:gd name="T53" fmla="*/ 2 h 52"/>
                <a:gd name="T54" fmla="*/ 48 w 79"/>
                <a:gd name="T55" fmla="*/ 0 h 52"/>
                <a:gd name="T56" fmla="*/ 38 w 79"/>
                <a:gd name="T57" fmla="*/ 0 h 52"/>
                <a:gd name="T58" fmla="*/ 37 w 79"/>
                <a:gd name="T59" fmla="*/ 2 h 52"/>
                <a:gd name="T60" fmla="*/ 35 w 79"/>
                <a:gd name="T61" fmla="*/ 2 h 52"/>
                <a:gd name="T62" fmla="*/ 35 w 79"/>
                <a:gd name="T63" fmla="*/ 4 h 52"/>
                <a:gd name="T64" fmla="*/ 33 w 79"/>
                <a:gd name="T65" fmla="*/ 4 h 52"/>
                <a:gd name="T66" fmla="*/ 31 w 79"/>
                <a:gd name="T67" fmla="*/ 6 h 52"/>
                <a:gd name="T68" fmla="*/ 29 w 79"/>
                <a:gd name="T69" fmla="*/ 12 h 52"/>
                <a:gd name="T70" fmla="*/ 27 w 79"/>
                <a:gd name="T71" fmla="*/ 23 h 52"/>
                <a:gd name="T72" fmla="*/ 27 w 79"/>
                <a:gd name="T73" fmla="*/ 25 h 52"/>
                <a:gd name="T74" fmla="*/ 25 w 79"/>
                <a:gd name="T75" fmla="*/ 27 h 52"/>
                <a:gd name="T76" fmla="*/ 23 w 79"/>
                <a:gd name="T77" fmla="*/ 29 h 52"/>
                <a:gd name="T78" fmla="*/ 21 w 79"/>
                <a:gd name="T79" fmla="*/ 29 h 52"/>
                <a:gd name="T80" fmla="*/ 21 w 79"/>
                <a:gd name="T81" fmla="*/ 31 h 52"/>
                <a:gd name="T82" fmla="*/ 23 w 79"/>
                <a:gd name="T83" fmla="*/ 31 h 52"/>
                <a:gd name="T84" fmla="*/ 25 w 79"/>
                <a:gd name="T85" fmla="*/ 33 h 52"/>
                <a:gd name="T86" fmla="*/ 29 w 79"/>
                <a:gd name="T87" fmla="*/ 33 h 52"/>
                <a:gd name="T88" fmla="*/ 31 w 79"/>
                <a:gd name="T89" fmla="*/ 33 h 52"/>
                <a:gd name="T90" fmla="*/ 29 w 79"/>
                <a:gd name="T91" fmla="*/ 37 h 52"/>
                <a:gd name="T92" fmla="*/ 25 w 79"/>
                <a:gd name="T93" fmla="*/ 37 h 52"/>
                <a:gd name="T94" fmla="*/ 23 w 79"/>
                <a:gd name="T95" fmla="*/ 42 h 52"/>
                <a:gd name="T96" fmla="*/ 19 w 79"/>
                <a:gd name="T97" fmla="*/ 37 h 52"/>
                <a:gd name="T98" fmla="*/ 15 w 79"/>
                <a:gd name="T99" fmla="*/ 33 h 52"/>
                <a:gd name="T100" fmla="*/ 13 w 79"/>
                <a:gd name="T101" fmla="*/ 31 h 52"/>
                <a:gd name="T102" fmla="*/ 12 w 79"/>
                <a:gd name="T103" fmla="*/ 31 h 52"/>
                <a:gd name="T104" fmla="*/ 8 w 79"/>
                <a:gd name="T105" fmla="*/ 31 h 52"/>
                <a:gd name="T106" fmla="*/ 4 w 79"/>
                <a:gd name="T107" fmla="*/ 33 h 52"/>
                <a:gd name="T108" fmla="*/ 2 w 79"/>
                <a:gd name="T109" fmla="*/ 33 h 52"/>
                <a:gd name="T110" fmla="*/ 0 w 79"/>
                <a:gd name="T111" fmla="*/ 37 h 52"/>
                <a:gd name="T112" fmla="*/ 0 w 79"/>
                <a:gd name="T113" fmla="*/ 42 h 52"/>
                <a:gd name="T114" fmla="*/ 2 w 79"/>
                <a:gd name="T115" fmla="*/ 52 h 52"/>
                <a:gd name="T116" fmla="*/ 79 w 79"/>
                <a:gd name="T117" fmla="*/ 52 h 52"/>
                <a:gd name="T118" fmla="*/ 63 w 79"/>
                <a:gd name="T119" fmla="*/ 48 h 52"/>
                <a:gd name="T120" fmla="*/ 62 w 79"/>
                <a:gd name="T121" fmla="*/ 46 h 52"/>
                <a:gd name="T122" fmla="*/ 62 w 79"/>
                <a:gd name="T123" fmla="*/ 44 h 52"/>
                <a:gd name="T124" fmla="*/ 60 w 79"/>
                <a:gd name="T125" fmla="*/ 44 h 52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79"/>
                <a:gd name="T190" fmla="*/ 0 h 52"/>
                <a:gd name="T191" fmla="*/ 79 w 79"/>
                <a:gd name="T192" fmla="*/ 52 h 52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79" h="52">
                  <a:moveTo>
                    <a:pt x="60" y="44"/>
                  </a:moveTo>
                  <a:lnTo>
                    <a:pt x="56" y="44"/>
                  </a:lnTo>
                  <a:lnTo>
                    <a:pt x="54" y="42"/>
                  </a:lnTo>
                  <a:lnTo>
                    <a:pt x="48" y="41"/>
                  </a:lnTo>
                  <a:lnTo>
                    <a:pt x="48" y="39"/>
                  </a:lnTo>
                  <a:lnTo>
                    <a:pt x="46" y="37"/>
                  </a:lnTo>
                  <a:lnTo>
                    <a:pt x="48" y="35"/>
                  </a:lnTo>
                  <a:lnTo>
                    <a:pt x="54" y="35"/>
                  </a:lnTo>
                  <a:lnTo>
                    <a:pt x="56" y="35"/>
                  </a:lnTo>
                  <a:lnTo>
                    <a:pt x="58" y="35"/>
                  </a:lnTo>
                  <a:lnTo>
                    <a:pt x="58" y="33"/>
                  </a:lnTo>
                  <a:lnTo>
                    <a:pt x="56" y="31"/>
                  </a:lnTo>
                  <a:lnTo>
                    <a:pt x="58" y="31"/>
                  </a:lnTo>
                  <a:lnTo>
                    <a:pt x="58" y="29"/>
                  </a:lnTo>
                  <a:lnTo>
                    <a:pt x="58" y="27"/>
                  </a:lnTo>
                  <a:lnTo>
                    <a:pt x="60" y="27"/>
                  </a:lnTo>
                  <a:lnTo>
                    <a:pt x="62" y="25"/>
                  </a:lnTo>
                  <a:lnTo>
                    <a:pt x="58" y="21"/>
                  </a:lnTo>
                  <a:lnTo>
                    <a:pt x="58" y="19"/>
                  </a:lnTo>
                  <a:lnTo>
                    <a:pt x="60" y="19"/>
                  </a:lnTo>
                  <a:lnTo>
                    <a:pt x="60" y="17"/>
                  </a:lnTo>
                  <a:lnTo>
                    <a:pt x="60" y="16"/>
                  </a:lnTo>
                  <a:lnTo>
                    <a:pt x="58" y="12"/>
                  </a:lnTo>
                  <a:lnTo>
                    <a:pt x="60" y="8"/>
                  </a:lnTo>
                  <a:lnTo>
                    <a:pt x="60" y="6"/>
                  </a:lnTo>
                  <a:lnTo>
                    <a:pt x="58" y="4"/>
                  </a:lnTo>
                  <a:lnTo>
                    <a:pt x="54" y="2"/>
                  </a:lnTo>
                  <a:lnTo>
                    <a:pt x="48" y="0"/>
                  </a:lnTo>
                  <a:lnTo>
                    <a:pt x="38" y="0"/>
                  </a:lnTo>
                  <a:lnTo>
                    <a:pt x="37" y="2"/>
                  </a:lnTo>
                  <a:lnTo>
                    <a:pt x="35" y="2"/>
                  </a:lnTo>
                  <a:lnTo>
                    <a:pt x="35" y="4"/>
                  </a:lnTo>
                  <a:lnTo>
                    <a:pt x="33" y="4"/>
                  </a:lnTo>
                  <a:lnTo>
                    <a:pt x="31" y="6"/>
                  </a:lnTo>
                  <a:lnTo>
                    <a:pt x="29" y="12"/>
                  </a:lnTo>
                  <a:lnTo>
                    <a:pt x="27" y="23"/>
                  </a:lnTo>
                  <a:lnTo>
                    <a:pt x="27" y="25"/>
                  </a:lnTo>
                  <a:lnTo>
                    <a:pt x="25" y="27"/>
                  </a:lnTo>
                  <a:lnTo>
                    <a:pt x="23" y="29"/>
                  </a:lnTo>
                  <a:lnTo>
                    <a:pt x="21" y="29"/>
                  </a:lnTo>
                  <a:lnTo>
                    <a:pt x="21" y="31"/>
                  </a:lnTo>
                  <a:lnTo>
                    <a:pt x="23" y="31"/>
                  </a:lnTo>
                  <a:lnTo>
                    <a:pt x="25" y="33"/>
                  </a:lnTo>
                  <a:lnTo>
                    <a:pt x="29" y="33"/>
                  </a:lnTo>
                  <a:lnTo>
                    <a:pt x="31" y="33"/>
                  </a:lnTo>
                  <a:lnTo>
                    <a:pt x="29" y="37"/>
                  </a:lnTo>
                  <a:lnTo>
                    <a:pt x="25" y="37"/>
                  </a:lnTo>
                  <a:lnTo>
                    <a:pt x="23" y="42"/>
                  </a:lnTo>
                  <a:lnTo>
                    <a:pt x="19" y="37"/>
                  </a:lnTo>
                  <a:lnTo>
                    <a:pt x="15" y="33"/>
                  </a:lnTo>
                  <a:lnTo>
                    <a:pt x="13" y="31"/>
                  </a:lnTo>
                  <a:lnTo>
                    <a:pt x="12" y="31"/>
                  </a:lnTo>
                  <a:lnTo>
                    <a:pt x="8" y="31"/>
                  </a:lnTo>
                  <a:lnTo>
                    <a:pt x="4" y="33"/>
                  </a:lnTo>
                  <a:lnTo>
                    <a:pt x="2" y="33"/>
                  </a:lnTo>
                  <a:lnTo>
                    <a:pt x="0" y="37"/>
                  </a:lnTo>
                  <a:lnTo>
                    <a:pt x="0" y="42"/>
                  </a:lnTo>
                  <a:lnTo>
                    <a:pt x="2" y="52"/>
                  </a:lnTo>
                  <a:lnTo>
                    <a:pt x="79" y="52"/>
                  </a:lnTo>
                  <a:lnTo>
                    <a:pt x="63" y="48"/>
                  </a:lnTo>
                  <a:lnTo>
                    <a:pt x="62" y="46"/>
                  </a:lnTo>
                  <a:lnTo>
                    <a:pt x="62" y="44"/>
                  </a:lnTo>
                  <a:lnTo>
                    <a:pt x="60" y="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48" name="Freeform 75">
              <a:extLst>
                <a:ext uri="{FF2B5EF4-FFF2-40B4-BE49-F238E27FC236}">
                  <a16:creationId xmlns:a16="http://schemas.microsoft.com/office/drawing/2014/main" id="{6610F9E3-C312-40FB-9E6B-B4C39DDB498A}"/>
                </a:ext>
              </a:extLst>
            </p:cNvPr>
            <p:cNvSpPr>
              <a:spLocks/>
            </p:cNvSpPr>
            <p:nvPr/>
          </p:nvSpPr>
          <p:spPr bwMode="auto">
            <a:xfrm>
              <a:off x="4289" y="3433"/>
              <a:ext cx="104" cy="50"/>
            </a:xfrm>
            <a:custGeom>
              <a:avLst/>
              <a:gdLst>
                <a:gd name="T0" fmla="*/ 104 w 104"/>
                <a:gd name="T1" fmla="*/ 50 h 50"/>
                <a:gd name="T2" fmla="*/ 104 w 104"/>
                <a:gd name="T3" fmla="*/ 38 h 50"/>
                <a:gd name="T4" fmla="*/ 100 w 104"/>
                <a:gd name="T5" fmla="*/ 31 h 50"/>
                <a:gd name="T6" fmla="*/ 94 w 104"/>
                <a:gd name="T7" fmla="*/ 21 h 50"/>
                <a:gd name="T8" fmla="*/ 89 w 104"/>
                <a:gd name="T9" fmla="*/ 13 h 50"/>
                <a:gd name="T10" fmla="*/ 81 w 104"/>
                <a:gd name="T11" fmla="*/ 8 h 50"/>
                <a:gd name="T12" fmla="*/ 73 w 104"/>
                <a:gd name="T13" fmla="*/ 4 h 50"/>
                <a:gd name="T14" fmla="*/ 64 w 104"/>
                <a:gd name="T15" fmla="*/ 0 h 50"/>
                <a:gd name="T16" fmla="*/ 52 w 104"/>
                <a:gd name="T17" fmla="*/ 0 h 50"/>
                <a:gd name="T18" fmla="*/ 43 w 104"/>
                <a:gd name="T19" fmla="*/ 0 h 50"/>
                <a:gd name="T20" fmla="*/ 33 w 104"/>
                <a:gd name="T21" fmla="*/ 4 h 50"/>
                <a:gd name="T22" fmla="*/ 23 w 104"/>
                <a:gd name="T23" fmla="*/ 8 h 50"/>
                <a:gd name="T24" fmla="*/ 16 w 104"/>
                <a:gd name="T25" fmla="*/ 13 h 50"/>
                <a:gd name="T26" fmla="*/ 10 w 104"/>
                <a:gd name="T27" fmla="*/ 21 h 50"/>
                <a:gd name="T28" fmla="*/ 4 w 104"/>
                <a:gd name="T29" fmla="*/ 31 h 50"/>
                <a:gd name="T30" fmla="*/ 2 w 104"/>
                <a:gd name="T31" fmla="*/ 38 h 50"/>
                <a:gd name="T32" fmla="*/ 0 w 104"/>
                <a:gd name="T33" fmla="*/ 50 h 50"/>
                <a:gd name="T34" fmla="*/ 104 w 104"/>
                <a:gd name="T35" fmla="*/ 50 h 5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04"/>
                <a:gd name="T55" fmla="*/ 0 h 50"/>
                <a:gd name="T56" fmla="*/ 104 w 104"/>
                <a:gd name="T57" fmla="*/ 50 h 5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04" h="50">
                  <a:moveTo>
                    <a:pt x="104" y="50"/>
                  </a:moveTo>
                  <a:lnTo>
                    <a:pt x="104" y="38"/>
                  </a:lnTo>
                  <a:lnTo>
                    <a:pt x="100" y="31"/>
                  </a:lnTo>
                  <a:lnTo>
                    <a:pt x="94" y="21"/>
                  </a:lnTo>
                  <a:lnTo>
                    <a:pt x="89" y="13"/>
                  </a:lnTo>
                  <a:lnTo>
                    <a:pt x="81" y="8"/>
                  </a:lnTo>
                  <a:lnTo>
                    <a:pt x="73" y="4"/>
                  </a:lnTo>
                  <a:lnTo>
                    <a:pt x="64" y="0"/>
                  </a:lnTo>
                  <a:lnTo>
                    <a:pt x="52" y="0"/>
                  </a:lnTo>
                  <a:lnTo>
                    <a:pt x="43" y="0"/>
                  </a:lnTo>
                  <a:lnTo>
                    <a:pt x="33" y="4"/>
                  </a:lnTo>
                  <a:lnTo>
                    <a:pt x="23" y="8"/>
                  </a:lnTo>
                  <a:lnTo>
                    <a:pt x="16" y="13"/>
                  </a:lnTo>
                  <a:lnTo>
                    <a:pt x="10" y="21"/>
                  </a:lnTo>
                  <a:lnTo>
                    <a:pt x="4" y="31"/>
                  </a:lnTo>
                  <a:lnTo>
                    <a:pt x="2" y="38"/>
                  </a:lnTo>
                  <a:lnTo>
                    <a:pt x="0" y="50"/>
                  </a:lnTo>
                  <a:lnTo>
                    <a:pt x="104" y="5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49" name="Freeform 76">
              <a:extLst>
                <a:ext uri="{FF2B5EF4-FFF2-40B4-BE49-F238E27FC236}">
                  <a16:creationId xmlns:a16="http://schemas.microsoft.com/office/drawing/2014/main" id="{9F883421-2266-4376-80D6-AC5C25F65573}"/>
                </a:ext>
              </a:extLst>
            </p:cNvPr>
            <p:cNvSpPr>
              <a:spLocks/>
            </p:cNvSpPr>
            <p:nvPr/>
          </p:nvSpPr>
          <p:spPr bwMode="auto">
            <a:xfrm>
              <a:off x="3932" y="3433"/>
              <a:ext cx="104" cy="50"/>
            </a:xfrm>
            <a:custGeom>
              <a:avLst/>
              <a:gdLst>
                <a:gd name="T0" fmla="*/ 104 w 104"/>
                <a:gd name="T1" fmla="*/ 50 h 50"/>
                <a:gd name="T2" fmla="*/ 104 w 104"/>
                <a:gd name="T3" fmla="*/ 38 h 50"/>
                <a:gd name="T4" fmla="*/ 100 w 104"/>
                <a:gd name="T5" fmla="*/ 31 h 50"/>
                <a:gd name="T6" fmla="*/ 96 w 104"/>
                <a:gd name="T7" fmla="*/ 21 h 50"/>
                <a:gd name="T8" fmla="*/ 88 w 104"/>
                <a:gd name="T9" fmla="*/ 13 h 50"/>
                <a:gd name="T10" fmla="*/ 81 w 104"/>
                <a:gd name="T11" fmla="*/ 8 h 50"/>
                <a:gd name="T12" fmla="*/ 73 w 104"/>
                <a:gd name="T13" fmla="*/ 4 h 50"/>
                <a:gd name="T14" fmla="*/ 64 w 104"/>
                <a:gd name="T15" fmla="*/ 0 h 50"/>
                <a:gd name="T16" fmla="*/ 52 w 104"/>
                <a:gd name="T17" fmla="*/ 0 h 50"/>
                <a:gd name="T18" fmla="*/ 42 w 104"/>
                <a:gd name="T19" fmla="*/ 0 h 50"/>
                <a:gd name="T20" fmla="*/ 33 w 104"/>
                <a:gd name="T21" fmla="*/ 4 h 50"/>
                <a:gd name="T22" fmla="*/ 23 w 104"/>
                <a:gd name="T23" fmla="*/ 8 h 50"/>
                <a:gd name="T24" fmla="*/ 16 w 104"/>
                <a:gd name="T25" fmla="*/ 13 h 50"/>
                <a:gd name="T26" fmla="*/ 10 w 104"/>
                <a:gd name="T27" fmla="*/ 21 h 50"/>
                <a:gd name="T28" fmla="*/ 6 w 104"/>
                <a:gd name="T29" fmla="*/ 31 h 50"/>
                <a:gd name="T30" fmla="*/ 2 w 104"/>
                <a:gd name="T31" fmla="*/ 38 h 50"/>
                <a:gd name="T32" fmla="*/ 0 w 104"/>
                <a:gd name="T33" fmla="*/ 50 h 50"/>
                <a:gd name="T34" fmla="*/ 104 w 104"/>
                <a:gd name="T35" fmla="*/ 50 h 5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04"/>
                <a:gd name="T55" fmla="*/ 0 h 50"/>
                <a:gd name="T56" fmla="*/ 104 w 104"/>
                <a:gd name="T57" fmla="*/ 50 h 5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04" h="50">
                  <a:moveTo>
                    <a:pt x="104" y="50"/>
                  </a:moveTo>
                  <a:lnTo>
                    <a:pt x="104" y="38"/>
                  </a:lnTo>
                  <a:lnTo>
                    <a:pt x="100" y="31"/>
                  </a:lnTo>
                  <a:lnTo>
                    <a:pt x="96" y="21"/>
                  </a:lnTo>
                  <a:lnTo>
                    <a:pt x="88" y="13"/>
                  </a:lnTo>
                  <a:lnTo>
                    <a:pt x="81" y="8"/>
                  </a:lnTo>
                  <a:lnTo>
                    <a:pt x="73" y="4"/>
                  </a:lnTo>
                  <a:lnTo>
                    <a:pt x="64" y="0"/>
                  </a:lnTo>
                  <a:lnTo>
                    <a:pt x="52" y="0"/>
                  </a:lnTo>
                  <a:lnTo>
                    <a:pt x="42" y="0"/>
                  </a:lnTo>
                  <a:lnTo>
                    <a:pt x="33" y="4"/>
                  </a:lnTo>
                  <a:lnTo>
                    <a:pt x="23" y="8"/>
                  </a:lnTo>
                  <a:lnTo>
                    <a:pt x="16" y="13"/>
                  </a:lnTo>
                  <a:lnTo>
                    <a:pt x="10" y="21"/>
                  </a:lnTo>
                  <a:lnTo>
                    <a:pt x="6" y="31"/>
                  </a:lnTo>
                  <a:lnTo>
                    <a:pt x="2" y="38"/>
                  </a:lnTo>
                  <a:lnTo>
                    <a:pt x="0" y="50"/>
                  </a:lnTo>
                  <a:lnTo>
                    <a:pt x="104" y="5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50" name="Freeform 77">
              <a:extLst>
                <a:ext uri="{FF2B5EF4-FFF2-40B4-BE49-F238E27FC236}">
                  <a16:creationId xmlns:a16="http://schemas.microsoft.com/office/drawing/2014/main" id="{7A4B6C9B-C224-4737-ACDE-3E437CCB4E46}"/>
                </a:ext>
              </a:extLst>
            </p:cNvPr>
            <p:cNvSpPr>
              <a:spLocks/>
            </p:cNvSpPr>
            <p:nvPr/>
          </p:nvSpPr>
          <p:spPr bwMode="auto">
            <a:xfrm>
              <a:off x="3940" y="3439"/>
              <a:ext cx="88" cy="88"/>
            </a:xfrm>
            <a:custGeom>
              <a:avLst/>
              <a:gdLst>
                <a:gd name="T0" fmla="*/ 44 w 88"/>
                <a:gd name="T1" fmla="*/ 88 h 88"/>
                <a:gd name="T2" fmla="*/ 54 w 88"/>
                <a:gd name="T3" fmla="*/ 86 h 88"/>
                <a:gd name="T4" fmla="*/ 61 w 88"/>
                <a:gd name="T5" fmla="*/ 84 h 88"/>
                <a:gd name="T6" fmla="*/ 69 w 88"/>
                <a:gd name="T7" fmla="*/ 80 h 88"/>
                <a:gd name="T8" fmla="*/ 77 w 88"/>
                <a:gd name="T9" fmla="*/ 75 h 88"/>
                <a:gd name="T10" fmla="*/ 80 w 88"/>
                <a:gd name="T11" fmla="*/ 69 h 88"/>
                <a:gd name="T12" fmla="*/ 86 w 88"/>
                <a:gd name="T13" fmla="*/ 61 h 88"/>
                <a:gd name="T14" fmla="*/ 88 w 88"/>
                <a:gd name="T15" fmla="*/ 53 h 88"/>
                <a:gd name="T16" fmla="*/ 88 w 88"/>
                <a:gd name="T17" fmla="*/ 44 h 88"/>
                <a:gd name="T18" fmla="*/ 88 w 88"/>
                <a:gd name="T19" fmla="*/ 34 h 88"/>
                <a:gd name="T20" fmla="*/ 86 w 88"/>
                <a:gd name="T21" fmla="*/ 27 h 88"/>
                <a:gd name="T22" fmla="*/ 80 w 88"/>
                <a:gd name="T23" fmla="*/ 19 h 88"/>
                <a:gd name="T24" fmla="*/ 77 w 88"/>
                <a:gd name="T25" fmla="*/ 13 h 88"/>
                <a:gd name="T26" fmla="*/ 69 w 88"/>
                <a:gd name="T27" fmla="*/ 7 h 88"/>
                <a:gd name="T28" fmla="*/ 61 w 88"/>
                <a:gd name="T29" fmla="*/ 4 h 88"/>
                <a:gd name="T30" fmla="*/ 54 w 88"/>
                <a:gd name="T31" fmla="*/ 0 h 88"/>
                <a:gd name="T32" fmla="*/ 44 w 88"/>
                <a:gd name="T33" fmla="*/ 0 h 88"/>
                <a:gd name="T34" fmla="*/ 36 w 88"/>
                <a:gd name="T35" fmla="*/ 0 h 88"/>
                <a:gd name="T36" fmla="*/ 27 w 88"/>
                <a:gd name="T37" fmla="*/ 4 h 88"/>
                <a:gd name="T38" fmla="*/ 19 w 88"/>
                <a:gd name="T39" fmla="*/ 7 h 88"/>
                <a:gd name="T40" fmla="*/ 13 w 88"/>
                <a:gd name="T41" fmla="*/ 13 h 88"/>
                <a:gd name="T42" fmla="*/ 8 w 88"/>
                <a:gd name="T43" fmla="*/ 19 h 88"/>
                <a:gd name="T44" fmla="*/ 4 w 88"/>
                <a:gd name="T45" fmla="*/ 27 h 88"/>
                <a:gd name="T46" fmla="*/ 2 w 88"/>
                <a:gd name="T47" fmla="*/ 34 h 88"/>
                <a:gd name="T48" fmla="*/ 0 w 88"/>
                <a:gd name="T49" fmla="*/ 44 h 88"/>
                <a:gd name="T50" fmla="*/ 2 w 88"/>
                <a:gd name="T51" fmla="*/ 53 h 88"/>
                <a:gd name="T52" fmla="*/ 4 w 88"/>
                <a:gd name="T53" fmla="*/ 61 h 88"/>
                <a:gd name="T54" fmla="*/ 8 w 88"/>
                <a:gd name="T55" fmla="*/ 69 h 88"/>
                <a:gd name="T56" fmla="*/ 13 w 88"/>
                <a:gd name="T57" fmla="*/ 75 h 88"/>
                <a:gd name="T58" fmla="*/ 19 w 88"/>
                <a:gd name="T59" fmla="*/ 80 h 88"/>
                <a:gd name="T60" fmla="*/ 27 w 88"/>
                <a:gd name="T61" fmla="*/ 84 h 88"/>
                <a:gd name="T62" fmla="*/ 36 w 88"/>
                <a:gd name="T63" fmla="*/ 86 h 88"/>
                <a:gd name="T64" fmla="*/ 44 w 88"/>
                <a:gd name="T65" fmla="*/ 88 h 8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88"/>
                <a:gd name="T100" fmla="*/ 0 h 88"/>
                <a:gd name="T101" fmla="*/ 88 w 88"/>
                <a:gd name="T102" fmla="*/ 88 h 8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88" h="88">
                  <a:moveTo>
                    <a:pt x="44" y="88"/>
                  </a:moveTo>
                  <a:lnTo>
                    <a:pt x="54" y="86"/>
                  </a:lnTo>
                  <a:lnTo>
                    <a:pt x="61" y="84"/>
                  </a:lnTo>
                  <a:lnTo>
                    <a:pt x="69" y="80"/>
                  </a:lnTo>
                  <a:lnTo>
                    <a:pt x="77" y="75"/>
                  </a:lnTo>
                  <a:lnTo>
                    <a:pt x="80" y="69"/>
                  </a:lnTo>
                  <a:lnTo>
                    <a:pt x="86" y="61"/>
                  </a:lnTo>
                  <a:lnTo>
                    <a:pt x="88" y="53"/>
                  </a:lnTo>
                  <a:lnTo>
                    <a:pt x="88" y="44"/>
                  </a:lnTo>
                  <a:lnTo>
                    <a:pt x="88" y="34"/>
                  </a:lnTo>
                  <a:lnTo>
                    <a:pt x="86" y="27"/>
                  </a:lnTo>
                  <a:lnTo>
                    <a:pt x="80" y="19"/>
                  </a:lnTo>
                  <a:lnTo>
                    <a:pt x="77" y="13"/>
                  </a:lnTo>
                  <a:lnTo>
                    <a:pt x="69" y="7"/>
                  </a:lnTo>
                  <a:lnTo>
                    <a:pt x="61" y="4"/>
                  </a:lnTo>
                  <a:lnTo>
                    <a:pt x="54" y="0"/>
                  </a:lnTo>
                  <a:lnTo>
                    <a:pt x="44" y="0"/>
                  </a:lnTo>
                  <a:lnTo>
                    <a:pt x="36" y="0"/>
                  </a:lnTo>
                  <a:lnTo>
                    <a:pt x="27" y="4"/>
                  </a:lnTo>
                  <a:lnTo>
                    <a:pt x="19" y="7"/>
                  </a:lnTo>
                  <a:lnTo>
                    <a:pt x="13" y="13"/>
                  </a:lnTo>
                  <a:lnTo>
                    <a:pt x="8" y="19"/>
                  </a:lnTo>
                  <a:lnTo>
                    <a:pt x="4" y="27"/>
                  </a:lnTo>
                  <a:lnTo>
                    <a:pt x="2" y="34"/>
                  </a:lnTo>
                  <a:lnTo>
                    <a:pt x="0" y="44"/>
                  </a:lnTo>
                  <a:lnTo>
                    <a:pt x="2" y="53"/>
                  </a:lnTo>
                  <a:lnTo>
                    <a:pt x="4" y="61"/>
                  </a:lnTo>
                  <a:lnTo>
                    <a:pt x="8" y="69"/>
                  </a:lnTo>
                  <a:lnTo>
                    <a:pt x="13" y="75"/>
                  </a:lnTo>
                  <a:lnTo>
                    <a:pt x="19" y="80"/>
                  </a:lnTo>
                  <a:lnTo>
                    <a:pt x="27" y="84"/>
                  </a:lnTo>
                  <a:lnTo>
                    <a:pt x="36" y="86"/>
                  </a:lnTo>
                  <a:lnTo>
                    <a:pt x="44" y="8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51" name="Freeform 78">
              <a:extLst>
                <a:ext uri="{FF2B5EF4-FFF2-40B4-BE49-F238E27FC236}">
                  <a16:creationId xmlns:a16="http://schemas.microsoft.com/office/drawing/2014/main" id="{702F9887-C091-427A-9032-28AD2A937DE7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7" y="3439"/>
              <a:ext cx="88" cy="88"/>
            </a:xfrm>
            <a:custGeom>
              <a:avLst/>
              <a:gdLst>
                <a:gd name="T0" fmla="*/ 44 w 88"/>
                <a:gd name="T1" fmla="*/ 88 h 88"/>
                <a:gd name="T2" fmla="*/ 54 w 88"/>
                <a:gd name="T3" fmla="*/ 86 h 88"/>
                <a:gd name="T4" fmla="*/ 61 w 88"/>
                <a:gd name="T5" fmla="*/ 84 h 88"/>
                <a:gd name="T6" fmla="*/ 69 w 88"/>
                <a:gd name="T7" fmla="*/ 80 h 88"/>
                <a:gd name="T8" fmla="*/ 75 w 88"/>
                <a:gd name="T9" fmla="*/ 75 h 88"/>
                <a:gd name="T10" fmla="*/ 81 w 88"/>
                <a:gd name="T11" fmla="*/ 69 h 88"/>
                <a:gd name="T12" fmla="*/ 84 w 88"/>
                <a:gd name="T13" fmla="*/ 61 h 88"/>
                <a:gd name="T14" fmla="*/ 88 w 88"/>
                <a:gd name="T15" fmla="*/ 53 h 88"/>
                <a:gd name="T16" fmla="*/ 88 w 88"/>
                <a:gd name="T17" fmla="*/ 44 h 88"/>
                <a:gd name="T18" fmla="*/ 88 w 88"/>
                <a:gd name="T19" fmla="*/ 34 h 88"/>
                <a:gd name="T20" fmla="*/ 84 w 88"/>
                <a:gd name="T21" fmla="*/ 27 h 88"/>
                <a:gd name="T22" fmla="*/ 81 w 88"/>
                <a:gd name="T23" fmla="*/ 19 h 88"/>
                <a:gd name="T24" fmla="*/ 75 w 88"/>
                <a:gd name="T25" fmla="*/ 13 h 88"/>
                <a:gd name="T26" fmla="*/ 69 w 88"/>
                <a:gd name="T27" fmla="*/ 7 h 88"/>
                <a:gd name="T28" fmla="*/ 61 w 88"/>
                <a:gd name="T29" fmla="*/ 4 h 88"/>
                <a:gd name="T30" fmla="*/ 54 w 88"/>
                <a:gd name="T31" fmla="*/ 0 h 88"/>
                <a:gd name="T32" fmla="*/ 44 w 88"/>
                <a:gd name="T33" fmla="*/ 0 h 88"/>
                <a:gd name="T34" fmla="*/ 36 w 88"/>
                <a:gd name="T35" fmla="*/ 0 h 88"/>
                <a:gd name="T36" fmla="*/ 27 w 88"/>
                <a:gd name="T37" fmla="*/ 4 h 88"/>
                <a:gd name="T38" fmla="*/ 19 w 88"/>
                <a:gd name="T39" fmla="*/ 7 h 88"/>
                <a:gd name="T40" fmla="*/ 13 w 88"/>
                <a:gd name="T41" fmla="*/ 13 h 88"/>
                <a:gd name="T42" fmla="*/ 8 w 88"/>
                <a:gd name="T43" fmla="*/ 19 h 88"/>
                <a:gd name="T44" fmla="*/ 4 w 88"/>
                <a:gd name="T45" fmla="*/ 27 h 88"/>
                <a:gd name="T46" fmla="*/ 2 w 88"/>
                <a:gd name="T47" fmla="*/ 34 h 88"/>
                <a:gd name="T48" fmla="*/ 0 w 88"/>
                <a:gd name="T49" fmla="*/ 44 h 88"/>
                <a:gd name="T50" fmla="*/ 2 w 88"/>
                <a:gd name="T51" fmla="*/ 53 h 88"/>
                <a:gd name="T52" fmla="*/ 4 w 88"/>
                <a:gd name="T53" fmla="*/ 61 h 88"/>
                <a:gd name="T54" fmla="*/ 8 w 88"/>
                <a:gd name="T55" fmla="*/ 69 h 88"/>
                <a:gd name="T56" fmla="*/ 13 w 88"/>
                <a:gd name="T57" fmla="*/ 75 h 88"/>
                <a:gd name="T58" fmla="*/ 19 w 88"/>
                <a:gd name="T59" fmla="*/ 80 h 88"/>
                <a:gd name="T60" fmla="*/ 27 w 88"/>
                <a:gd name="T61" fmla="*/ 84 h 88"/>
                <a:gd name="T62" fmla="*/ 36 w 88"/>
                <a:gd name="T63" fmla="*/ 86 h 88"/>
                <a:gd name="T64" fmla="*/ 44 w 88"/>
                <a:gd name="T65" fmla="*/ 88 h 8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88"/>
                <a:gd name="T100" fmla="*/ 0 h 88"/>
                <a:gd name="T101" fmla="*/ 88 w 88"/>
                <a:gd name="T102" fmla="*/ 88 h 8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88" h="88">
                  <a:moveTo>
                    <a:pt x="44" y="88"/>
                  </a:moveTo>
                  <a:lnTo>
                    <a:pt x="54" y="86"/>
                  </a:lnTo>
                  <a:lnTo>
                    <a:pt x="61" y="84"/>
                  </a:lnTo>
                  <a:lnTo>
                    <a:pt x="69" y="80"/>
                  </a:lnTo>
                  <a:lnTo>
                    <a:pt x="75" y="75"/>
                  </a:lnTo>
                  <a:lnTo>
                    <a:pt x="81" y="69"/>
                  </a:lnTo>
                  <a:lnTo>
                    <a:pt x="84" y="61"/>
                  </a:lnTo>
                  <a:lnTo>
                    <a:pt x="88" y="53"/>
                  </a:lnTo>
                  <a:lnTo>
                    <a:pt x="88" y="44"/>
                  </a:lnTo>
                  <a:lnTo>
                    <a:pt x="88" y="34"/>
                  </a:lnTo>
                  <a:lnTo>
                    <a:pt x="84" y="27"/>
                  </a:lnTo>
                  <a:lnTo>
                    <a:pt x="81" y="19"/>
                  </a:lnTo>
                  <a:lnTo>
                    <a:pt x="75" y="13"/>
                  </a:lnTo>
                  <a:lnTo>
                    <a:pt x="69" y="7"/>
                  </a:lnTo>
                  <a:lnTo>
                    <a:pt x="61" y="4"/>
                  </a:lnTo>
                  <a:lnTo>
                    <a:pt x="54" y="0"/>
                  </a:lnTo>
                  <a:lnTo>
                    <a:pt x="44" y="0"/>
                  </a:lnTo>
                  <a:lnTo>
                    <a:pt x="36" y="0"/>
                  </a:lnTo>
                  <a:lnTo>
                    <a:pt x="27" y="4"/>
                  </a:lnTo>
                  <a:lnTo>
                    <a:pt x="19" y="7"/>
                  </a:lnTo>
                  <a:lnTo>
                    <a:pt x="13" y="13"/>
                  </a:lnTo>
                  <a:lnTo>
                    <a:pt x="8" y="19"/>
                  </a:lnTo>
                  <a:lnTo>
                    <a:pt x="4" y="27"/>
                  </a:lnTo>
                  <a:lnTo>
                    <a:pt x="2" y="34"/>
                  </a:lnTo>
                  <a:lnTo>
                    <a:pt x="0" y="44"/>
                  </a:lnTo>
                  <a:lnTo>
                    <a:pt x="2" y="53"/>
                  </a:lnTo>
                  <a:lnTo>
                    <a:pt x="4" y="61"/>
                  </a:lnTo>
                  <a:lnTo>
                    <a:pt x="8" y="69"/>
                  </a:lnTo>
                  <a:lnTo>
                    <a:pt x="13" y="75"/>
                  </a:lnTo>
                  <a:lnTo>
                    <a:pt x="19" y="80"/>
                  </a:lnTo>
                  <a:lnTo>
                    <a:pt x="27" y="84"/>
                  </a:lnTo>
                  <a:lnTo>
                    <a:pt x="36" y="86"/>
                  </a:lnTo>
                  <a:lnTo>
                    <a:pt x="44" y="8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52" name="Freeform 79">
              <a:extLst>
                <a:ext uri="{FF2B5EF4-FFF2-40B4-BE49-F238E27FC236}">
                  <a16:creationId xmlns:a16="http://schemas.microsoft.com/office/drawing/2014/main" id="{94C27599-3CA3-4466-B145-C8CFB765C1D6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5" y="3454"/>
              <a:ext cx="60" cy="60"/>
            </a:xfrm>
            <a:custGeom>
              <a:avLst/>
              <a:gdLst>
                <a:gd name="T0" fmla="*/ 29 w 60"/>
                <a:gd name="T1" fmla="*/ 60 h 60"/>
                <a:gd name="T2" fmla="*/ 35 w 60"/>
                <a:gd name="T3" fmla="*/ 58 h 60"/>
                <a:gd name="T4" fmla="*/ 41 w 60"/>
                <a:gd name="T5" fmla="*/ 56 h 60"/>
                <a:gd name="T6" fmla="*/ 46 w 60"/>
                <a:gd name="T7" fmla="*/ 54 h 60"/>
                <a:gd name="T8" fmla="*/ 50 w 60"/>
                <a:gd name="T9" fmla="*/ 50 h 60"/>
                <a:gd name="T10" fmla="*/ 54 w 60"/>
                <a:gd name="T11" fmla="*/ 46 h 60"/>
                <a:gd name="T12" fmla="*/ 58 w 60"/>
                <a:gd name="T13" fmla="*/ 40 h 60"/>
                <a:gd name="T14" fmla="*/ 60 w 60"/>
                <a:gd name="T15" fmla="*/ 35 h 60"/>
                <a:gd name="T16" fmla="*/ 60 w 60"/>
                <a:gd name="T17" fmla="*/ 29 h 60"/>
                <a:gd name="T18" fmla="*/ 60 w 60"/>
                <a:gd name="T19" fmla="*/ 23 h 60"/>
                <a:gd name="T20" fmla="*/ 58 w 60"/>
                <a:gd name="T21" fmla="*/ 17 h 60"/>
                <a:gd name="T22" fmla="*/ 54 w 60"/>
                <a:gd name="T23" fmla="*/ 12 h 60"/>
                <a:gd name="T24" fmla="*/ 50 w 60"/>
                <a:gd name="T25" fmla="*/ 8 h 60"/>
                <a:gd name="T26" fmla="*/ 46 w 60"/>
                <a:gd name="T27" fmla="*/ 4 h 60"/>
                <a:gd name="T28" fmla="*/ 41 w 60"/>
                <a:gd name="T29" fmla="*/ 2 h 60"/>
                <a:gd name="T30" fmla="*/ 35 w 60"/>
                <a:gd name="T31" fmla="*/ 0 h 60"/>
                <a:gd name="T32" fmla="*/ 29 w 60"/>
                <a:gd name="T33" fmla="*/ 0 h 60"/>
                <a:gd name="T34" fmla="*/ 23 w 60"/>
                <a:gd name="T35" fmla="*/ 0 h 60"/>
                <a:gd name="T36" fmla="*/ 17 w 60"/>
                <a:gd name="T37" fmla="*/ 2 h 60"/>
                <a:gd name="T38" fmla="*/ 14 w 60"/>
                <a:gd name="T39" fmla="*/ 4 h 60"/>
                <a:gd name="T40" fmla="*/ 8 w 60"/>
                <a:gd name="T41" fmla="*/ 8 h 60"/>
                <a:gd name="T42" fmla="*/ 6 w 60"/>
                <a:gd name="T43" fmla="*/ 12 h 60"/>
                <a:gd name="T44" fmla="*/ 2 w 60"/>
                <a:gd name="T45" fmla="*/ 17 h 60"/>
                <a:gd name="T46" fmla="*/ 0 w 60"/>
                <a:gd name="T47" fmla="*/ 23 h 60"/>
                <a:gd name="T48" fmla="*/ 0 w 60"/>
                <a:gd name="T49" fmla="*/ 29 h 60"/>
                <a:gd name="T50" fmla="*/ 0 w 60"/>
                <a:gd name="T51" fmla="*/ 35 h 60"/>
                <a:gd name="T52" fmla="*/ 2 w 60"/>
                <a:gd name="T53" fmla="*/ 40 h 60"/>
                <a:gd name="T54" fmla="*/ 6 w 60"/>
                <a:gd name="T55" fmla="*/ 46 h 60"/>
                <a:gd name="T56" fmla="*/ 8 w 60"/>
                <a:gd name="T57" fmla="*/ 50 h 60"/>
                <a:gd name="T58" fmla="*/ 14 w 60"/>
                <a:gd name="T59" fmla="*/ 54 h 60"/>
                <a:gd name="T60" fmla="*/ 17 w 60"/>
                <a:gd name="T61" fmla="*/ 56 h 60"/>
                <a:gd name="T62" fmla="*/ 23 w 60"/>
                <a:gd name="T63" fmla="*/ 58 h 60"/>
                <a:gd name="T64" fmla="*/ 29 w 60"/>
                <a:gd name="T65" fmla="*/ 60 h 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60"/>
                <a:gd name="T100" fmla="*/ 0 h 60"/>
                <a:gd name="T101" fmla="*/ 60 w 60"/>
                <a:gd name="T102" fmla="*/ 60 h 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60" h="60">
                  <a:moveTo>
                    <a:pt x="29" y="60"/>
                  </a:moveTo>
                  <a:lnTo>
                    <a:pt x="35" y="58"/>
                  </a:lnTo>
                  <a:lnTo>
                    <a:pt x="41" y="56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8" y="40"/>
                  </a:lnTo>
                  <a:lnTo>
                    <a:pt x="60" y="35"/>
                  </a:lnTo>
                  <a:lnTo>
                    <a:pt x="60" y="29"/>
                  </a:lnTo>
                  <a:lnTo>
                    <a:pt x="60" y="23"/>
                  </a:lnTo>
                  <a:lnTo>
                    <a:pt x="58" y="17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29" y="0"/>
                  </a:lnTo>
                  <a:lnTo>
                    <a:pt x="23" y="0"/>
                  </a:lnTo>
                  <a:lnTo>
                    <a:pt x="17" y="2"/>
                  </a:lnTo>
                  <a:lnTo>
                    <a:pt x="14" y="4"/>
                  </a:lnTo>
                  <a:lnTo>
                    <a:pt x="8" y="8"/>
                  </a:lnTo>
                  <a:lnTo>
                    <a:pt x="6" y="12"/>
                  </a:lnTo>
                  <a:lnTo>
                    <a:pt x="2" y="17"/>
                  </a:lnTo>
                  <a:lnTo>
                    <a:pt x="0" y="23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0"/>
                  </a:lnTo>
                  <a:lnTo>
                    <a:pt x="6" y="46"/>
                  </a:lnTo>
                  <a:lnTo>
                    <a:pt x="8" y="50"/>
                  </a:lnTo>
                  <a:lnTo>
                    <a:pt x="14" y="54"/>
                  </a:lnTo>
                  <a:lnTo>
                    <a:pt x="17" y="56"/>
                  </a:lnTo>
                  <a:lnTo>
                    <a:pt x="23" y="58"/>
                  </a:lnTo>
                  <a:lnTo>
                    <a:pt x="29" y="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53" name="Freeform 80">
              <a:extLst>
                <a:ext uri="{FF2B5EF4-FFF2-40B4-BE49-F238E27FC236}">
                  <a16:creationId xmlns:a16="http://schemas.microsoft.com/office/drawing/2014/main" id="{1C26254F-0CC7-4320-B6AA-13BA1C38C814}"/>
                </a:ext>
              </a:extLst>
            </p:cNvPr>
            <p:cNvSpPr>
              <a:spLocks/>
            </p:cNvSpPr>
            <p:nvPr/>
          </p:nvSpPr>
          <p:spPr bwMode="auto">
            <a:xfrm>
              <a:off x="4310" y="3454"/>
              <a:ext cx="60" cy="60"/>
            </a:xfrm>
            <a:custGeom>
              <a:avLst/>
              <a:gdLst>
                <a:gd name="T0" fmla="*/ 31 w 60"/>
                <a:gd name="T1" fmla="*/ 60 h 60"/>
                <a:gd name="T2" fmla="*/ 37 w 60"/>
                <a:gd name="T3" fmla="*/ 58 h 60"/>
                <a:gd name="T4" fmla="*/ 43 w 60"/>
                <a:gd name="T5" fmla="*/ 56 h 60"/>
                <a:gd name="T6" fmla="*/ 48 w 60"/>
                <a:gd name="T7" fmla="*/ 54 h 60"/>
                <a:gd name="T8" fmla="*/ 52 w 60"/>
                <a:gd name="T9" fmla="*/ 50 h 60"/>
                <a:gd name="T10" fmla="*/ 56 w 60"/>
                <a:gd name="T11" fmla="*/ 46 h 60"/>
                <a:gd name="T12" fmla="*/ 58 w 60"/>
                <a:gd name="T13" fmla="*/ 40 h 60"/>
                <a:gd name="T14" fmla="*/ 60 w 60"/>
                <a:gd name="T15" fmla="*/ 35 h 60"/>
                <a:gd name="T16" fmla="*/ 60 w 60"/>
                <a:gd name="T17" fmla="*/ 29 h 60"/>
                <a:gd name="T18" fmla="*/ 60 w 60"/>
                <a:gd name="T19" fmla="*/ 23 h 60"/>
                <a:gd name="T20" fmla="*/ 58 w 60"/>
                <a:gd name="T21" fmla="*/ 17 h 60"/>
                <a:gd name="T22" fmla="*/ 56 w 60"/>
                <a:gd name="T23" fmla="*/ 12 h 60"/>
                <a:gd name="T24" fmla="*/ 52 w 60"/>
                <a:gd name="T25" fmla="*/ 8 h 60"/>
                <a:gd name="T26" fmla="*/ 48 w 60"/>
                <a:gd name="T27" fmla="*/ 4 h 60"/>
                <a:gd name="T28" fmla="*/ 43 w 60"/>
                <a:gd name="T29" fmla="*/ 2 h 60"/>
                <a:gd name="T30" fmla="*/ 37 w 60"/>
                <a:gd name="T31" fmla="*/ 0 h 60"/>
                <a:gd name="T32" fmla="*/ 31 w 60"/>
                <a:gd name="T33" fmla="*/ 0 h 60"/>
                <a:gd name="T34" fmla="*/ 25 w 60"/>
                <a:gd name="T35" fmla="*/ 0 h 60"/>
                <a:gd name="T36" fmla="*/ 20 w 60"/>
                <a:gd name="T37" fmla="*/ 2 h 60"/>
                <a:gd name="T38" fmla="*/ 14 w 60"/>
                <a:gd name="T39" fmla="*/ 4 h 60"/>
                <a:gd name="T40" fmla="*/ 10 w 60"/>
                <a:gd name="T41" fmla="*/ 8 h 60"/>
                <a:gd name="T42" fmla="*/ 6 w 60"/>
                <a:gd name="T43" fmla="*/ 12 h 60"/>
                <a:gd name="T44" fmla="*/ 4 w 60"/>
                <a:gd name="T45" fmla="*/ 17 h 60"/>
                <a:gd name="T46" fmla="*/ 2 w 60"/>
                <a:gd name="T47" fmla="*/ 23 h 60"/>
                <a:gd name="T48" fmla="*/ 0 w 60"/>
                <a:gd name="T49" fmla="*/ 29 h 60"/>
                <a:gd name="T50" fmla="*/ 2 w 60"/>
                <a:gd name="T51" fmla="*/ 35 h 60"/>
                <a:gd name="T52" fmla="*/ 4 w 60"/>
                <a:gd name="T53" fmla="*/ 40 h 60"/>
                <a:gd name="T54" fmla="*/ 6 w 60"/>
                <a:gd name="T55" fmla="*/ 46 h 60"/>
                <a:gd name="T56" fmla="*/ 10 w 60"/>
                <a:gd name="T57" fmla="*/ 50 h 60"/>
                <a:gd name="T58" fmla="*/ 14 w 60"/>
                <a:gd name="T59" fmla="*/ 54 h 60"/>
                <a:gd name="T60" fmla="*/ 20 w 60"/>
                <a:gd name="T61" fmla="*/ 56 h 60"/>
                <a:gd name="T62" fmla="*/ 25 w 60"/>
                <a:gd name="T63" fmla="*/ 58 h 60"/>
                <a:gd name="T64" fmla="*/ 31 w 60"/>
                <a:gd name="T65" fmla="*/ 60 h 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60"/>
                <a:gd name="T100" fmla="*/ 0 h 60"/>
                <a:gd name="T101" fmla="*/ 60 w 60"/>
                <a:gd name="T102" fmla="*/ 60 h 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60" h="60">
                  <a:moveTo>
                    <a:pt x="31" y="60"/>
                  </a:moveTo>
                  <a:lnTo>
                    <a:pt x="37" y="58"/>
                  </a:lnTo>
                  <a:lnTo>
                    <a:pt x="43" y="56"/>
                  </a:lnTo>
                  <a:lnTo>
                    <a:pt x="48" y="54"/>
                  </a:lnTo>
                  <a:lnTo>
                    <a:pt x="52" y="50"/>
                  </a:lnTo>
                  <a:lnTo>
                    <a:pt x="56" y="46"/>
                  </a:lnTo>
                  <a:lnTo>
                    <a:pt x="58" y="40"/>
                  </a:lnTo>
                  <a:lnTo>
                    <a:pt x="60" y="35"/>
                  </a:lnTo>
                  <a:lnTo>
                    <a:pt x="60" y="29"/>
                  </a:lnTo>
                  <a:lnTo>
                    <a:pt x="60" y="23"/>
                  </a:lnTo>
                  <a:lnTo>
                    <a:pt x="58" y="17"/>
                  </a:lnTo>
                  <a:lnTo>
                    <a:pt x="56" y="12"/>
                  </a:lnTo>
                  <a:lnTo>
                    <a:pt x="52" y="8"/>
                  </a:lnTo>
                  <a:lnTo>
                    <a:pt x="48" y="4"/>
                  </a:lnTo>
                  <a:lnTo>
                    <a:pt x="43" y="2"/>
                  </a:lnTo>
                  <a:lnTo>
                    <a:pt x="37" y="0"/>
                  </a:lnTo>
                  <a:lnTo>
                    <a:pt x="31" y="0"/>
                  </a:lnTo>
                  <a:lnTo>
                    <a:pt x="25" y="0"/>
                  </a:lnTo>
                  <a:lnTo>
                    <a:pt x="20" y="2"/>
                  </a:lnTo>
                  <a:lnTo>
                    <a:pt x="14" y="4"/>
                  </a:lnTo>
                  <a:lnTo>
                    <a:pt x="10" y="8"/>
                  </a:lnTo>
                  <a:lnTo>
                    <a:pt x="6" y="12"/>
                  </a:lnTo>
                  <a:lnTo>
                    <a:pt x="4" y="17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2" y="35"/>
                  </a:lnTo>
                  <a:lnTo>
                    <a:pt x="4" y="40"/>
                  </a:lnTo>
                  <a:lnTo>
                    <a:pt x="6" y="46"/>
                  </a:lnTo>
                  <a:lnTo>
                    <a:pt x="10" y="50"/>
                  </a:lnTo>
                  <a:lnTo>
                    <a:pt x="14" y="54"/>
                  </a:lnTo>
                  <a:lnTo>
                    <a:pt x="20" y="56"/>
                  </a:lnTo>
                  <a:lnTo>
                    <a:pt x="25" y="58"/>
                  </a:lnTo>
                  <a:lnTo>
                    <a:pt x="31" y="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54" name="Freeform 81">
              <a:extLst>
                <a:ext uri="{FF2B5EF4-FFF2-40B4-BE49-F238E27FC236}">
                  <a16:creationId xmlns:a16="http://schemas.microsoft.com/office/drawing/2014/main" id="{C0926F97-0671-4AFF-A763-CC5D200C853A}"/>
                </a:ext>
              </a:extLst>
            </p:cNvPr>
            <p:cNvSpPr>
              <a:spLocks/>
            </p:cNvSpPr>
            <p:nvPr/>
          </p:nvSpPr>
          <p:spPr bwMode="auto">
            <a:xfrm>
              <a:off x="3961" y="3462"/>
              <a:ext cx="46" cy="44"/>
            </a:xfrm>
            <a:custGeom>
              <a:avLst/>
              <a:gdLst>
                <a:gd name="T0" fmla="*/ 23 w 46"/>
                <a:gd name="T1" fmla="*/ 44 h 44"/>
                <a:gd name="T2" fmla="*/ 29 w 46"/>
                <a:gd name="T3" fmla="*/ 42 h 44"/>
                <a:gd name="T4" fmla="*/ 33 w 46"/>
                <a:gd name="T5" fmla="*/ 42 h 44"/>
                <a:gd name="T6" fmla="*/ 36 w 46"/>
                <a:gd name="T7" fmla="*/ 40 h 44"/>
                <a:gd name="T8" fmla="*/ 40 w 46"/>
                <a:gd name="T9" fmla="*/ 36 h 44"/>
                <a:gd name="T10" fmla="*/ 42 w 46"/>
                <a:gd name="T11" fmla="*/ 32 h 44"/>
                <a:gd name="T12" fmla="*/ 44 w 46"/>
                <a:gd name="T13" fmla="*/ 29 h 44"/>
                <a:gd name="T14" fmla="*/ 46 w 46"/>
                <a:gd name="T15" fmla="*/ 25 h 44"/>
                <a:gd name="T16" fmla="*/ 46 w 46"/>
                <a:gd name="T17" fmla="*/ 21 h 44"/>
                <a:gd name="T18" fmla="*/ 46 w 46"/>
                <a:gd name="T19" fmla="*/ 17 h 44"/>
                <a:gd name="T20" fmla="*/ 44 w 46"/>
                <a:gd name="T21" fmla="*/ 11 h 44"/>
                <a:gd name="T22" fmla="*/ 40 w 46"/>
                <a:gd name="T23" fmla="*/ 5 h 44"/>
                <a:gd name="T24" fmla="*/ 36 w 46"/>
                <a:gd name="T25" fmla="*/ 4 h 44"/>
                <a:gd name="T26" fmla="*/ 33 w 46"/>
                <a:gd name="T27" fmla="*/ 2 h 44"/>
                <a:gd name="T28" fmla="*/ 29 w 46"/>
                <a:gd name="T29" fmla="*/ 0 h 44"/>
                <a:gd name="T30" fmla="*/ 23 w 46"/>
                <a:gd name="T31" fmla="*/ 0 h 44"/>
                <a:gd name="T32" fmla="*/ 19 w 46"/>
                <a:gd name="T33" fmla="*/ 0 h 44"/>
                <a:gd name="T34" fmla="*/ 15 w 46"/>
                <a:gd name="T35" fmla="*/ 2 h 44"/>
                <a:gd name="T36" fmla="*/ 11 w 46"/>
                <a:gd name="T37" fmla="*/ 4 h 44"/>
                <a:gd name="T38" fmla="*/ 8 w 46"/>
                <a:gd name="T39" fmla="*/ 5 h 44"/>
                <a:gd name="T40" fmla="*/ 2 w 46"/>
                <a:gd name="T41" fmla="*/ 11 h 44"/>
                <a:gd name="T42" fmla="*/ 2 w 46"/>
                <a:gd name="T43" fmla="*/ 17 h 44"/>
                <a:gd name="T44" fmla="*/ 0 w 46"/>
                <a:gd name="T45" fmla="*/ 21 h 44"/>
                <a:gd name="T46" fmla="*/ 2 w 46"/>
                <a:gd name="T47" fmla="*/ 29 h 44"/>
                <a:gd name="T48" fmla="*/ 8 w 46"/>
                <a:gd name="T49" fmla="*/ 36 h 44"/>
                <a:gd name="T50" fmla="*/ 11 w 46"/>
                <a:gd name="T51" fmla="*/ 40 h 44"/>
                <a:gd name="T52" fmla="*/ 15 w 46"/>
                <a:gd name="T53" fmla="*/ 42 h 44"/>
                <a:gd name="T54" fmla="*/ 19 w 46"/>
                <a:gd name="T55" fmla="*/ 42 h 44"/>
                <a:gd name="T56" fmla="*/ 23 w 46"/>
                <a:gd name="T57" fmla="*/ 44 h 44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46"/>
                <a:gd name="T88" fmla="*/ 0 h 44"/>
                <a:gd name="T89" fmla="*/ 46 w 46"/>
                <a:gd name="T90" fmla="*/ 44 h 44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46" h="44">
                  <a:moveTo>
                    <a:pt x="23" y="44"/>
                  </a:moveTo>
                  <a:lnTo>
                    <a:pt x="29" y="42"/>
                  </a:lnTo>
                  <a:lnTo>
                    <a:pt x="33" y="42"/>
                  </a:lnTo>
                  <a:lnTo>
                    <a:pt x="36" y="40"/>
                  </a:lnTo>
                  <a:lnTo>
                    <a:pt x="40" y="36"/>
                  </a:lnTo>
                  <a:lnTo>
                    <a:pt x="42" y="32"/>
                  </a:lnTo>
                  <a:lnTo>
                    <a:pt x="44" y="29"/>
                  </a:lnTo>
                  <a:lnTo>
                    <a:pt x="46" y="25"/>
                  </a:lnTo>
                  <a:lnTo>
                    <a:pt x="46" y="21"/>
                  </a:lnTo>
                  <a:lnTo>
                    <a:pt x="46" y="17"/>
                  </a:lnTo>
                  <a:lnTo>
                    <a:pt x="44" y="11"/>
                  </a:lnTo>
                  <a:lnTo>
                    <a:pt x="40" y="5"/>
                  </a:lnTo>
                  <a:lnTo>
                    <a:pt x="36" y="4"/>
                  </a:lnTo>
                  <a:lnTo>
                    <a:pt x="33" y="2"/>
                  </a:lnTo>
                  <a:lnTo>
                    <a:pt x="29" y="0"/>
                  </a:lnTo>
                  <a:lnTo>
                    <a:pt x="23" y="0"/>
                  </a:lnTo>
                  <a:lnTo>
                    <a:pt x="19" y="0"/>
                  </a:lnTo>
                  <a:lnTo>
                    <a:pt x="15" y="2"/>
                  </a:lnTo>
                  <a:lnTo>
                    <a:pt x="11" y="4"/>
                  </a:lnTo>
                  <a:lnTo>
                    <a:pt x="8" y="5"/>
                  </a:lnTo>
                  <a:lnTo>
                    <a:pt x="2" y="11"/>
                  </a:lnTo>
                  <a:lnTo>
                    <a:pt x="2" y="17"/>
                  </a:lnTo>
                  <a:lnTo>
                    <a:pt x="0" y="21"/>
                  </a:lnTo>
                  <a:lnTo>
                    <a:pt x="2" y="29"/>
                  </a:lnTo>
                  <a:lnTo>
                    <a:pt x="8" y="36"/>
                  </a:lnTo>
                  <a:lnTo>
                    <a:pt x="11" y="40"/>
                  </a:lnTo>
                  <a:lnTo>
                    <a:pt x="15" y="42"/>
                  </a:lnTo>
                  <a:lnTo>
                    <a:pt x="19" y="42"/>
                  </a:lnTo>
                  <a:lnTo>
                    <a:pt x="23" y="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55" name="Freeform 82">
              <a:extLst>
                <a:ext uri="{FF2B5EF4-FFF2-40B4-BE49-F238E27FC236}">
                  <a16:creationId xmlns:a16="http://schemas.microsoft.com/office/drawing/2014/main" id="{62B4C31B-FD0D-47F2-9A7F-915793CFED72}"/>
                </a:ext>
              </a:extLst>
            </p:cNvPr>
            <p:cNvSpPr>
              <a:spLocks/>
            </p:cNvSpPr>
            <p:nvPr/>
          </p:nvSpPr>
          <p:spPr bwMode="auto">
            <a:xfrm>
              <a:off x="4318" y="3462"/>
              <a:ext cx="44" cy="44"/>
            </a:xfrm>
            <a:custGeom>
              <a:avLst/>
              <a:gdLst>
                <a:gd name="T0" fmla="*/ 23 w 44"/>
                <a:gd name="T1" fmla="*/ 44 h 44"/>
                <a:gd name="T2" fmla="*/ 27 w 44"/>
                <a:gd name="T3" fmla="*/ 42 h 44"/>
                <a:gd name="T4" fmla="*/ 33 w 44"/>
                <a:gd name="T5" fmla="*/ 42 h 44"/>
                <a:gd name="T6" fmla="*/ 37 w 44"/>
                <a:gd name="T7" fmla="*/ 40 h 44"/>
                <a:gd name="T8" fmla="*/ 39 w 44"/>
                <a:gd name="T9" fmla="*/ 36 h 44"/>
                <a:gd name="T10" fmla="*/ 42 w 44"/>
                <a:gd name="T11" fmla="*/ 32 h 44"/>
                <a:gd name="T12" fmla="*/ 44 w 44"/>
                <a:gd name="T13" fmla="*/ 29 h 44"/>
                <a:gd name="T14" fmla="*/ 44 w 44"/>
                <a:gd name="T15" fmla="*/ 25 h 44"/>
                <a:gd name="T16" fmla="*/ 44 w 44"/>
                <a:gd name="T17" fmla="*/ 21 h 44"/>
                <a:gd name="T18" fmla="*/ 44 w 44"/>
                <a:gd name="T19" fmla="*/ 17 h 44"/>
                <a:gd name="T20" fmla="*/ 44 w 44"/>
                <a:gd name="T21" fmla="*/ 11 h 44"/>
                <a:gd name="T22" fmla="*/ 42 w 44"/>
                <a:gd name="T23" fmla="*/ 9 h 44"/>
                <a:gd name="T24" fmla="*/ 39 w 44"/>
                <a:gd name="T25" fmla="*/ 5 h 44"/>
                <a:gd name="T26" fmla="*/ 37 w 44"/>
                <a:gd name="T27" fmla="*/ 4 h 44"/>
                <a:gd name="T28" fmla="*/ 33 w 44"/>
                <a:gd name="T29" fmla="*/ 2 h 44"/>
                <a:gd name="T30" fmla="*/ 27 w 44"/>
                <a:gd name="T31" fmla="*/ 0 h 44"/>
                <a:gd name="T32" fmla="*/ 23 w 44"/>
                <a:gd name="T33" fmla="*/ 0 h 44"/>
                <a:gd name="T34" fmla="*/ 19 w 44"/>
                <a:gd name="T35" fmla="*/ 0 h 44"/>
                <a:gd name="T36" fmla="*/ 15 w 44"/>
                <a:gd name="T37" fmla="*/ 2 h 44"/>
                <a:gd name="T38" fmla="*/ 12 w 44"/>
                <a:gd name="T39" fmla="*/ 4 h 44"/>
                <a:gd name="T40" fmla="*/ 8 w 44"/>
                <a:gd name="T41" fmla="*/ 5 h 44"/>
                <a:gd name="T42" fmla="*/ 4 w 44"/>
                <a:gd name="T43" fmla="*/ 9 h 44"/>
                <a:gd name="T44" fmla="*/ 2 w 44"/>
                <a:gd name="T45" fmla="*/ 11 h 44"/>
                <a:gd name="T46" fmla="*/ 2 w 44"/>
                <a:gd name="T47" fmla="*/ 17 h 44"/>
                <a:gd name="T48" fmla="*/ 0 w 44"/>
                <a:gd name="T49" fmla="*/ 21 h 44"/>
                <a:gd name="T50" fmla="*/ 2 w 44"/>
                <a:gd name="T51" fmla="*/ 25 h 44"/>
                <a:gd name="T52" fmla="*/ 2 w 44"/>
                <a:gd name="T53" fmla="*/ 29 h 44"/>
                <a:gd name="T54" fmla="*/ 4 w 44"/>
                <a:gd name="T55" fmla="*/ 32 h 44"/>
                <a:gd name="T56" fmla="*/ 8 w 44"/>
                <a:gd name="T57" fmla="*/ 36 h 44"/>
                <a:gd name="T58" fmla="*/ 12 w 44"/>
                <a:gd name="T59" fmla="*/ 40 h 44"/>
                <a:gd name="T60" fmla="*/ 15 w 44"/>
                <a:gd name="T61" fmla="*/ 42 h 44"/>
                <a:gd name="T62" fmla="*/ 19 w 44"/>
                <a:gd name="T63" fmla="*/ 42 h 44"/>
                <a:gd name="T64" fmla="*/ 23 w 44"/>
                <a:gd name="T65" fmla="*/ 44 h 4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44"/>
                <a:gd name="T100" fmla="*/ 0 h 44"/>
                <a:gd name="T101" fmla="*/ 44 w 44"/>
                <a:gd name="T102" fmla="*/ 44 h 4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44" h="44">
                  <a:moveTo>
                    <a:pt x="23" y="44"/>
                  </a:moveTo>
                  <a:lnTo>
                    <a:pt x="27" y="42"/>
                  </a:lnTo>
                  <a:lnTo>
                    <a:pt x="33" y="42"/>
                  </a:lnTo>
                  <a:lnTo>
                    <a:pt x="37" y="40"/>
                  </a:lnTo>
                  <a:lnTo>
                    <a:pt x="39" y="36"/>
                  </a:lnTo>
                  <a:lnTo>
                    <a:pt x="42" y="32"/>
                  </a:lnTo>
                  <a:lnTo>
                    <a:pt x="44" y="29"/>
                  </a:lnTo>
                  <a:lnTo>
                    <a:pt x="44" y="25"/>
                  </a:lnTo>
                  <a:lnTo>
                    <a:pt x="44" y="21"/>
                  </a:lnTo>
                  <a:lnTo>
                    <a:pt x="44" y="17"/>
                  </a:lnTo>
                  <a:lnTo>
                    <a:pt x="44" y="11"/>
                  </a:lnTo>
                  <a:lnTo>
                    <a:pt x="42" y="9"/>
                  </a:lnTo>
                  <a:lnTo>
                    <a:pt x="39" y="5"/>
                  </a:lnTo>
                  <a:lnTo>
                    <a:pt x="37" y="4"/>
                  </a:lnTo>
                  <a:lnTo>
                    <a:pt x="33" y="2"/>
                  </a:lnTo>
                  <a:lnTo>
                    <a:pt x="27" y="0"/>
                  </a:lnTo>
                  <a:lnTo>
                    <a:pt x="23" y="0"/>
                  </a:lnTo>
                  <a:lnTo>
                    <a:pt x="19" y="0"/>
                  </a:lnTo>
                  <a:lnTo>
                    <a:pt x="15" y="2"/>
                  </a:lnTo>
                  <a:lnTo>
                    <a:pt x="12" y="4"/>
                  </a:lnTo>
                  <a:lnTo>
                    <a:pt x="8" y="5"/>
                  </a:lnTo>
                  <a:lnTo>
                    <a:pt x="4" y="9"/>
                  </a:lnTo>
                  <a:lnTo>
                    <a:pt x="2" y="11"/>
                  </a:lnTo>
                  <a:lnTo>
                    <a:pt x="2" y="17"/>
                  </a:lnTo>
                  <a:lnTo>
                    <a:pt x="0" y="21"/>
                  </a:lnTo>
                  <a:lnTo>
                    <a:pt x="2" y="25"/>
                  </a:lnTo>
                  <a:lnTo>
                    <a:pt x="2" y="29"/>
                  </a:lnTo>
                  <a:lnTo>
                    <a:pt x="4" y="32"/>
                  </a:lnTo>
                  <a:lnTo>
                    <a:pt x="8" y="36"/>
                  </a:lnTo>
                  <a:lnTo>
                    <a:pt x="12" y="40"/>
                  </a:lnTo>
                  <a:lnTo>
                    <a:pt x="15" y="42"/>
                  </a:lnTo>
                  <a:lnTo>
                    <a:pt x="19" y="42"/>
                  </a:lnTo>
                  <a:lnTo>
                    <a:pt x="23" y="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56" name="Freeform 83">
              <a:extLst>
                <a:ext uri="{FF2B5EF4-FFF2-40B4-BE49-F238E27FC236}">
                  <a16:creationId xmlns:a16="http://schemas.microsoft.com/office/drawing/2014/main" id="{9A81E713-8D55-466A-9A7F-95D107E2268F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6" y="3489"/>
              <a:ext cx="253" cy="9"/>
            </a:xfrm>
            <a:custGeom>
              <a:avLst/>
              <a:gdLst>
                <a:gd name="T0" fmla="*/ 253 w 253"/>
                <a:gd name="T1" fmla="*/ 9 h 9"/>
                <a:gd name="T2" fmla="*/ 251 w 253"/>
                <a:gd name="T3" fmla="*/ 9 h 9"/>
                <a:gd name="T4" fmla="*/ 244 w 253"/>
                <a:gd name="T5" fmla="*/ 9 h 9"/>
                <a:gd name="T6" fmla="*/ 217 w 253"/>
                <a:gd name="T7" fmla="*/ 9 h 9"/>
                <a:gd name="T8" fmla="*/ 129 w 253"/>
                <a:gd name="T9" fmla="*/ 9 h 9"/>
                <a:gd name="T10" fmla="*/ 0 w 253"/>
                <a:gd name="T11" fmla="*/ 9 h 9"/>
                <a:gd name="T12" fmla="*/ 0 w 253"/>
                <a:gd name="T13" fmla="*/ 0 h 9"/>
                <a:gd name="T14" fmla="*/ 127 w 253"/>
                <a:gd name="T15" fmla="*/ 0 h 9"/>
                <a:gd name="T16" fmla="*/ 253 w 253"/>
                <a:gd name="T17" fmla="*/ 0 h 9"/>
                <a:gd name="T18" fmla="*/ 253 w 253"/>
                <a:gd name="T19" fmla="*/ 9 h 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53"/>
                <a:gd name="T31" fmla="*/ 0 h 9"/>
                <a:gd name="T32" fmla="*/ 253 w 253"/>
                <a:gd name="T33" fmla="*/ 9 h 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53" h="9">
                  <a:moveTo>
                    <a:pt x="253" y="9"/>
                  </a:moveTo>
                  <a:lnTo>
                    <a:pt x="251" y="9"/>
                  </a:lnTo>
                  <a:lnTo>
                    <a:pt x="244" y="9"/>
                  </a:lnTo>
                  <a:lnTo>
                    <a:pt x="217" y="9"/>
                  </a:lnTo>
                  <a:lnTo>
                    <a:pt x="129" y="9"/>
                  </a:lnTo>
                  <a:lnTo>
                    <a:pt x="0" y="9"/>
                  </a:lnTo>
                  <a:lnTo>
                    <a:pt x="0" y="0"/>
                  </a:lnTo>
                  <a:lnTo>
                    <a:pt x="127" y="0"/>
                  </a:lnTo>
                  <a:lnTo>
                    <a:pt x="253" y="0"/>
                  </a:lnTo>
                  <a:lnTo>
                    <a:pt x="253" y="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57" name="Freeform 84">
              <a:extLst>
                <a:ext uri="{FF2B5EF4-FFF2-40B4-BE49-F238E27FC236}">
                  <a16:creationId xmlns:a16="http://schemas.microsoft.com/office/drawing/2014/main" id="{407F4844-84CA-45F0-A2AB-A886526E8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888" y="3312"/>
              <a:ext cx="551" cy="171"/>
            </a:xfrm>
            <a:custGeom>
              <a:avLst/>
              <a:gdLst>
                <a:gd name="T0" fmla="*/ 42 w 551"/>
                <a:gd name="T1" fmla="*/ 79 h 171"/>
                <a:gd name="T2" fmla="*/ 50 w 551"/>
                <a:gd name="T3" fmla="*/ 69 h 171"/>
                <a:gd name="T4" fmla="*/ 90 w 551"/>
                <a:gd name="T5" fmla="*/ 12 h 171"/>
                <a:gd name="T6" fmla="*/ 98 w 551"/>
                <a:gd name="T7" fmla="*/ 4 h 171"/>
                <a:gd name="T8" fmla="*/ 108 w 551"/>
                <a:gd name="T9" fmla="*/ 0 h 171"/>
                <a:gd name="T10" fmla="*/ 305 w 551"/>
                <a:gd name="T11" fmla="*/ 0 h 171"/>
                <a:gd name="T12" fmla="*/ 319 w 551"/>
                <a:gd name="T13" fmla="*/ 4 h 171"/>
                <a:gd name="T14" fmla="*/ 321 w 551"/>
                <a:gd name="T15" fmla="*/ 13 h 171"/>
                <a:gd name="T16" fmla="*/ 367 w 551"/>
                <a:gd name="T17" fmla="*/ 69 h 171"/>
                <a:gd name="T18" fmla="*/ 307 w 551"/>
                <a:gd name="T19" fmla="*/ 27 h 171"/>
                <a:gd name="T20" fmla="*/ 301 w 551"/>
                <a:gd name="T21" fmla="*/ 71 h 171"/>
                <a:gd name="T22" fmla="*/ 211 w 551"/>
                <a:gd name="T23" fmla="*/ 13 h 171"/>
                <a:gd name="T24" fmla="*/ 204 w 551"/>
                <a:gd name="T25" fmla="*/ 71 h 171"/>
                <a:gd name="T26" fmla="*/ 129 w 551"/>
                <a:gd name="T27" fmla="*/ 13 h 171"/>
                <a:gd name="T28" fmla="*/ 355 w 551"/>
                <a:gd name="T29" fmla="*/ 71 h 171"/>
                <a:gd name="T30" fmla="*/ 470 w 551"/>
                <a:gd name="T31" fmla="*/ 81 h 171"/>
                <a:gd name="T32" fmla="*/ 534 w 551"/>
                <a:gd name="T33" fmla="*/ 100 h 171"/>
                <a:gd name="T34" fmla="*/ 541 w 551"/>
                <a:gd name="T35" fmla="*/ 106 h 171"/>
                <a:gd name="T36" fmla="*/ 541 w 551"/>
                <a:gd name="T37" fmla="*/ 123 h 171"/>
                <a:gd name="T38" fmla="*/ 549 w 551"/>
                <a:gd name="T39" fmla="*/ 123 h 171"/>
                <a:gd name="T40" fmla="*/ 551 w 551"/>
                <a:gd name="T41" fmla="*/ 127 h 171"/>
                <a:gd name="T42" fmla="*/ 551 w 551"/>
                <a:gd name="T43" fmla="*/ 148 h 171"/>
                <a:gd name="T44" fmla="*/ 551 w 551"/>
                <a:gd name="T45" fmla="*/ 152 h 171"/>
                <a:gd name="T46" fmla="*/ 543 w 551"/>
                <a:gd name="T47" fmla="*/ 155 h 171"/>
                <a:gd name="T48" fmla="*/ 505 w 551"/>
                <a:gd name="T49" fmla="*/ 171 h 171"/>
                <a:gd name="T50" fmla="*/ 501 w 551"/>
                <a:gd name="T51" fmla="*/ 152 h 171"/>
                <a:gd name="T52" fmla="*/ 490 w 551"/>
                <a:gd name="T53" fmla="*/ 134 h 171"/>
                <a:gd name="T54" fmla="*/ 474 w 551"/>
                <a:gd name="T55" fmla="*/ 125 h 171"/>
                <a:gd name="T56" fmla="*/ 453 w 551"/>
                <a:gd name="T57" fmla="*/ 121 h 171"/>
                <a:gd name="T58" fmla="*/ 434 w 551"/>
                <a:gd name="T59" fmla="*/ 125 h 171"/>
                <a:gd name="T60" fmla="*/ 417 w 551"/>
                <a:gd name="T61" fmla="*/ 134 h 171"/>
                <a:gd name="T62" fmla="*/ 405 w 551"/>
                <a:gd name="T63" fmla="*/ 152 h 171"/>
                <a:gd name="T64" fmla="*/ 401 w 551"/>
                <a:gd name="T65" fmla="*/ 171 h 171"/>
                <a:gd name="T66" fmla="*/ 148 w 551"/>
                <a:gd name="T67" fmla="*/ 171 h 171"/>
                <a:gd name="T68" fmla="*/ 144 w 551"/>
                <a:gd name="T69" fmla="*/ 152 h 171"/>
                <a:gd name="T70" fmla="*/ 132 w 551"/>
                <a:gd name="T71" fmla="*/ 134 h 171"/>
                <a:gd name="T72" fmla="*/ 117 w 551"/>
                <a:gd name="T73" fmla="*/ 125 h 171"/>
                <a:gd name="T74" fmla="*/ 96 w 551"/>
                <a:gd name="T75" fmla="*/ 121 h 171"/>
                <a:gd name="T76" fmla="*/ 77 w 551"/>
                <a:gd name="T77" fmla="*/ 125 h 171"/>
                <a:gd name="T78" fmla="*/ 60 w 551"/>
                <a:gd name="T79" fmla="*/ 134 h 171"/>
                <a:gd name="T80" fmla="*/ 50 w 551"/>
                <a:gd name="T81" fmla="*/ 152 h 171"/>
                <a:gd name="T82" fmla="*/ 44 w 551"/>
                <a:gd name="T83" fmla="*/ 171 h 171"/>
                <a:gd name="T84" fmla="*/ 12 w 551"/>
                <a:gd name="T85" fmla="*/ 171 h 171"/>
                <a:gd name="T86" fmla="*/ 4 w 551"/>
                <a:gd name="T87" fmla="*/ 169 h 171"/>
                <a:gd name="T88" fmla="*/ 0 w 551"/>
                <a:gd name="T89" fmla="*/ 161 h 171"/>
                <a:gd name="T90" fmla="*/ 2 w 551"/>
                <a:gd name="T91" fmla="*/ 131 h 171"/>
                <a:gd name="T92" fmla="*/ 8 w 551"/>
                <a:gd name="T93" fmla="*/ 125 h 171"/>
                <a:gd name="T94" fmla="*/ 12 w 551"/>
                <a:gd name="T95" fmla="*/ 92 h 171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551"/>
                <a:gd name="T145" fmla="*/ 0 h 171"/>
                <a:gd name="T146" fmla="*/ 551 w 551"/>
                <a:gd name="T147" fmla="*/ 171 h 171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551" h="171">
                  <a:moveTo>
                    <a:pt x="38" y="92"/>
                  </a:moveTo>
                  <a:lnTo>
                    <a:pt x="42" y="79"/>
                  </a:lnTo>
                  <a:lnTo>
                    <a:pt x="46" y="73"/>
                  </a:lnTo>
                  <a:lnTo>
                    <a:pt x="50" y="69"/>
                  </a:lnTo>
                  <a:lnTo>
                    <a:pt x="111" y="12"/>
                  </a:lnTo>
                  <a:lnTo>
                    <a:pt x="90" y="12"/>
                  </a:lnTo>
                  <a:lnTo>
                    <a:pt x="94" y="8"/>
                  </a:lnTo>
                  <a:lnTo>
                    <a:pt x="98" y="4"/>
                  </a:lnTo>
                  <a:lnTo>
                    <a:pt x="102" y="2"/>
                  </a:lnTo>
                  <a:lnTo>
                    <a:pt x="108" y="0"/>
                  </a:lnTo>
                  <a:lnTo>
                    <a:pt x="113" y="0"/>
                  </a:lnTo>
                  <a:lnTo>
                    <a:pt x="305" y="0"/>
                  </a:lnTo>
                  <a:lnTo>
                    <a:pt x="311" y="2"/>
                  </a:lnTo>
                  <a:lnTo>
                    <a:pt x="319" y="4"/>
                  </a:lnTo>
                  <a:lnTo>
                    <a:pt x="328" y="13"/>
                  </a:lnTo>
                  <a:lnTo>
                    <a:pt x="321" y="13"/>
                  </a:lnTo>
                  <a:lnTo>
                    <a:pt x="305" y="13"/>
                  </a:lnTo>
                  <a:lnTo>
                    <a:pt x="367" y="69"/>
                  </a:lnTo>
                  <a:lnTo>
                    <a:pt x="355" y="71"/>
                  </a:lnTo>
                  <a:lnTo>
                    <a:pt x="307" y="27"/>
                  </a:lnTo>
                  <a:lnTo>
                    <a:pt x="315" y="71"/>
                  </a:lnTo>
                  <a:lnTo>
                    <a:pt x="301" y="71"/>
                  </a:lnTo>
                  <a:lnTo>
                    <a:pt x="292" y="13"/>
                  </a:lnTo>
                  <a:lnTo>
                    <a:pt x="211" y="13"/>
                  </a:lnTo>
                  <a:lnTo>
                    <a:pt x="217" y="71"/>
                  </a:lnTo>
                  <a:lnTo>
                    <a:pt x="204" y="71"/>
                  </a:lnTo>
                  <a:lnTo>
                    <a:pt x="200" y="13"/>
                  </a:lnTo>
                  <a:lnTo>
                    <a:pt x="129" y="13"/>
                  </a:lnTo>
                  <a:lnTo>
                    <a:pt x="81" y="71"/>
                  </a:lnTo>
                  <a:lnTo>
                    <a:pt x="355" y="71"/>
                  </a:lnTo>
                  <a:lnTo>
                    <a:pt x="394" y="61"/>
                  </a:lnTo>
                  <a:lnTo>
                    <a:pt x="470" y="81"/>
                  </a:lnTo>
                  <a:lnTo>
                    <a:pt x="518" y="94"/>
                  </a:lnTo>
                  <a:lnTo>
                    <a:pt x="534" y="100"/>
                  </a:lnTo>
                  <a:lnTo>
                    <a:pt x="540" y="102"/>
                  </a:lnTo>
                  <a:lnTo>
                    <a:pt x="541" y="106"/>
                  </a:lnTo>
                  <a:lnTo>
                    <a:pt x="541" y="115"/>
                  </a:lnTo>
                  <a:lnTo>
                    <a:pt x="541" y="123"/>
                  </a:lnTo>
                  <a:lnTo>
                    <a:pt x="545" y="123"/>
                  </a:lnTo>
                  <a:lnTo>
                    <a:pt x="549" y="123"/>
                  </a:lnTo>
                  <a:lnTo>
                    <a:pt x="549" y="125"/>
                  </a:lnTo>
                  <a:lnTo>
                    <a:pt x="551" y="127"/>
                  </a:lnTo>
                  <a:lnTo>
                    <a:pt x="551" y="132"/>
                  </a:lnTo>
                  <a:lnTo>
                    <a:pt x="551" y="148"/>
                  </a:lnTo>
                  <a:lnTo>
                    <a:pt x="551" y="150"/>
                  </a:lnTo>
                  <a:lnTo>
                    <a:pt x="551" y="152"/>
                  </a:lnTo>
                  <a:lnTo>
                    <a:pt x="547" y="154"/>
                  </a:lnTo>
                  <a:lnTo>
                    <a:pt x="543" y="155"/>
                  </a:lnTo>
                  <a:lnTo>
                    <a:pt x="541" y="161"/>
                  </a:lnTo>
                  <a:lnTo>
                    <a:pt x="505" y="171"/>
                  </a:lnTo>
                  <a:lnTo>
                    <a:pt x="505" y="159"/>
                  </a:lnTo>
                  <a:lnTo>
                    <a:pt x="501" y="152"/>
                  </a:lnTo>
                  <a:lnTo>
                    <a:pt x="495" y="142"/>
                  </a:lnTo>
                  <a:lnTo>
                    <a:pt x="490" y="134"/>
                  </a:lnTo>
                  <a:lnTo>
                    <a:pt x="482" y="129"/>
                  </a:lnTo>
                  <a:lnTo>
                    <a:pt x="474" y="125"/>
                  </a:lnTo>
                  <a:lnTo>
                    <a:pt x="465" y="121"/>
                  </a:lnTo>
                  <a:lnTo>
                    <a:pt x="453" y="121"/>
                  </a:lnTo>
                  <a:lnTo>
                    <a:pt x="444" y="121"/>
                  </a:lnTo>
                  <a:lnTo>
                    <a:pt x="434" y="125"/>
                  </a:lnTo>
                  <a:lnTo>
                    <a:pt x="424" y="129"/>
                  </a:lnTo>
                  <a:lnTo>
                    <a:pt x="417" y="134"/>
                  </a:lnTo>
                  <a:lnTo>
                    <a:pt x="411" y="142"/>
                  </a:lnTo>
                  <a:lnTo>
                    <a:pt x="405" y="152"/>
                  </a:lnTo>
                  <a:lnTo>
                    <a:pt x="403" y="159"/>
                  </a:lnTo>
                  <a:lnTo>
                    <a:pt x="401" y="171"/>
                  </a:lnTo>
                  <a:lnTo>
                    <a:pt x="275" y="171"/>
                  </a:lnTo>
                  <a:lnTo>
                    <a:pt x="148" y="171"/>
                  </a:lnTo>
                  <a:lnTo>
                    <a:pt x="148" y="159"/>
                  </a:lnTo>
                  <a:lnTo>
                    <a:pt x="144" y="152"/>
                  </a:lnTo>
                  <a:lnTo>
                    <a:pt x="140" y="142"/>
                  </a:lnTo>
                  <a:lnTo>
                    <a:pt x="132" y="134"/>
                  </a:lnTo>
                  <a:lnTo>
                    <a:pt x="125" y="129"/>
                  </a:lnTo>
                  <a:lnTo>
                    <a:pt x="117" y="125"/>
                  </a:lnTo>
                  <a:lnTo>
                    <a:pt x="108" y="121"/>
                  </a:lnTo>
                  <a:lnTo>
                    <a:pt x="96" y="121"/>
                  </a:lnTo>
                  <a:lnTo>
                    <a:pt x="86" y="121"/>
                  </a:lnTo>
                  <a:lnTo>
                    <a:pt x="77" y="125"/>
                  </a:lnTo>
                  <a:lnTo>
                    <a:pt x="67" y="129"/>
                  </a:lnTo>
                  <a:lnTo>
                    <a:pt x="60" y="134"/>
                  </a:lnTo>
                  <a:lnTo>
                    <a:pt x="54" y="142"/>
                  </a:lnTo>
                  <a:lnTo>
                    <a:pt x="50" y="152"/>
                  </a:lnTo>
                  <a:lnTo>
                    <a:pt x="46" y="159"/>
                  </a:lnTo>
                  <a:lnTo>
                    <a:pt x="44" y="171"/>
                  </a:lnTo>
                  <a:lnTo>
                    <a:pt x="27" y="171"/>
                  </a:lnTo>
                  <a:lnTo>
                    <a:pt x="12" y="171"/>
                  </a:lnTo>
                  <a:lnTo>
                    <a:pt x="8" y="171"/>
                  </a:lnTo>
                  <a:lnTo>
                    <a:pt x="4" y="169"/>
                  </a:lnTo>
                  <a:lnTo>
                    <a:pt x="2" y="167"/>
                  </a:lnTo>
                  <a:lnTo>
                    <a:pt x="0" y="161"/>
                  </a:lnTo>
                  <a:lnTo>
                    <a:pt x="0" y="136"/>
                  </a:lnTo>
                  <a:lnTo>
                    <a:pt x="2" y="131"/>
                  </a:lnTo>
                  <a:lnTo>
                    <a:pt x="4" y="129"/>
                  </a:lnTo>
                  <a:lnTo>
                    <a:pt x="8" y="125"/>
                  </a:lnTo>
                  <a:lnTo>
                    <a:pt x="12" y="125"/>
                  </a:lnTo>
                  <a:lnTo>
                    <a:pt x="12" y="92"/>
                  </a:lnTo>
                  <a:lnTo>
                    <a:pt x="38" y="92"/>
                  </a:lnTo>
                  <a:close/>
                </a:path>
              </a:pathLst>
            </a:custGeom>
            <a:solidFill>
              <a:srgbClr val="3CA0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58" name="Freeform 85">
              <a:extLst>
                <a:ext uri="{FF2B5EF4-FFF2-40B4-BE49-F238E27FC236}">
                  <a16:creationId xmlns:a16="http://schemas.microsoft.com/office/drawing/2014/main" id="{A2EF13CB-0B03-4FA8-A563-48EA12C76C7B}"/>
                </a:ext>
              </a:extLst>
            </p:cNvPr>
            <p:cNvSpPr>
              <a:spLocks/>
            </p:cNvSpPr>
            <p:nvPr/>
          </p:nvSpPr>
          <p:spPr bwMode="auto">
            <a:xfrm>
              <a:off x="4209" y="3325"/>
              <a:ext cx="73" cy="50"/>
            </a:xfrm>
            <a:custGeom>
              <a:avLst/>
              <a:gdLst>
                <a:gd name="T0" fmla="*/ 7 w 73"/>
                <a:gd name="T1" fmla="*/ 0 h 50"/>
                <a:gd name="T2" fmla="*/ 0 w 73"/>
                <a:gd name="T3" fmla="*/ 2 h 50"/>
                <a:gd name="T4" fmla="*/ 67 w 73"/>
                <a:gd name="T5" fmla="*/ 50 h 50"/>
                <a:gd name="T6" fmla="*/ 73 w 73"/>
                <a:gd name="T7" fmla="*/ 48 h 50"/>
                <a:gd name="T8" fmla="*/ 7 w 73"/>
                <a:gd name="T9" fmla="*/ 0 h 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3"/>
                <a:gd name="T16" fmla="*/ 0 h 50"/>
                <a:gd name="T17" fmla="*/ 73 w 73"/>
                <a:gd name="T18" fmla="*/ 50 h 5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3" h="50">
                  <a:moveTo>
                    <a:pt x="7" y="0"/>
                  </a:moveTo>
                  <a:lnTo>
                    <a:pt x="0" y="2"/>
                  </a:lnTo>
                  <a:lnTo>
                    <a:pt x="67" y="50"/>
                  </a:lnTo>
                  <a:lnTo>
                    <a:pt x="73" y="48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59" name="Freeform 86">
              <a:extLst>
                <a:ext uri="{FF2B5EF4-FFF2-40B4-BE49-F238E27FC236}">
                  <a16:creationId xmlns:a16="http://schemas.microsoft.com/office/drawing/2014/main" id="{A009C037-C3F9-4C0D-A925-465BCB6184A9}"/>
                </a:ext>
              </a:extLst>
            </p:cNvPr>
            <p:cNvSpPr>
              <a:spLocks/>
            </p:cNvSpPr>
            <p:nvPr/>
          </p:nvSpPr>
          <p:spPr bwMode="auto">
            <a:xfrm>
              <a:off x="3901" y="3327"/>
              <a:ext cx="87" cy="71"/>
            </a:xfrm>
            <a:custGeom>
              <a:avLst/>
              <a:gdLst>
                <a:gd name="T0" fmla="*/ 87 w 87"/>
                <a:gd name="T1" fmla="*/ 0 h 71"/>
                <a:gd name="T2" fmla="*/ 75 w 87"/>
                <a:gd name="T3" fmla="*/ 0 h 71"/>
                <a:gd name="T4" fmla="*/ 10 w 87"/>
                <a:gd name="T5" fmla="*/ 52 h 71"/>
                <a:gd name="T6" fmla="*/ 6 w 87"/>
                <a:gd name="T7" fmla="*/ 60 h 71"/>
                <a:gd name="T8" fmla="*/ 2 w 87"/>
                <a:gd name="T9" fmla="*/ 66 h 71"/>
                <a:gd name="T10" fmla="*/ 0 w 87"/>
                <a:gd name="T11" fmla="*/ 71 h 71"/>
                <a:gd name="T12" fmla="*/ 20 w 87"/>
                <a:gd name="T13" fmla="*/ 71 h 71"/>
                <a:gd name="T14" fmla="*/ 25 w 87"/>
                <a:gd name="T15" fmla="*/ 60 h 71"/>
                <a:gd name="T16" fmla="*/ 31 w 87"/>
                <a:gd name="T17" fmla="*/ 52 h 71"/>
                <a:gd name="T18" fmla="*/ 87 w 87"/>
                <a:gd name="T19" fmla="*/ 0 h 7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7"/>
                <a:gd name="T31" fmla="*/ 0 h 71"/>
                <a:gd name="T32" fmla="*/ 87 w 87"/>
                <a:gd name="T33" fmla="*/ 71 h 71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7" h="71">
                  <a:moveTo>
                    <a:pt x="87" y="0"/>
                  </a:moveTo>
                  <a:lnTo>
                    <a:pt x="75" y="0"/>
                  </a:lnTo>
                  <a:lnTo>
                    <a:pt x="10" y="52"/>
                  </a:lnTo>
                  <a:lnTo>
                    <a:pt x="6" y="60"/>
                  </a:lnTo>
                  <a:lnTo>
                    <a:pt x="2" y="66"/>
                  </a:lnTo>
                  <a:lnTo>
                    <a:pt x="0" y="71"/>
                  </a:lnTo>
                  <a:lnTo>
                    <a:pt x="20" y="71"/>
                  </a:lnTo>
                  <a:lnTo>
                    <a:pt x="25" y="60"/>
                  </a:lnTo>
                  <a:lnTo>
                    <a:pt x="31" y="52"/>
                  </a:lnTo>
                  <a:lnTo>
                    <a:pt x="87" y="0"/>
                  </a:lnTo>
                  <a:close/>
                </a:path>
              </a:pathLst>
            </a:custGeom>
            <a:solidFill>
              <a:srgbClr val="81818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60" name="Freeform 87">
              <a:extLst>
                <a:ext uri="{FF2B5EF4-FFF2-40B4-BE49-F238E27FC236}">
                  <a16:creationId xmlns:a16="http://schemas.microsoft.com/office/drawing/2014/main" id="{181BC32F-6516-4ADE-9CEF-EB92A9C96996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6" y="3483"/>
              <a:ext cx="253" cy="6"/>
            </a:xfrm>
            <a:custGeom>
              <a:avLst/>
              <a:gdLst>
                <a:gd name="T0" fmla="*/ 253 w 253"/>
                <a:gd name="T1" fmla="*/ 6 h 6"/>
                <a:gd name="T2" fmla="*/ 127 w 253"/>
                <a:gd name="T3" fmla="*/ 6 h 6"/>
                <a:gd name="T4" fmla="*/ 0 w 253"/>
                <a:gd name="T5" fmla="*/ 6 h 6"/>
                <a:gd name="T6" fmla="*/ 0 w 253"/>
                <a:gd name="T7" fmla="*/ 0 h 6"/>
                <a:gd name="T8" fmla="*/ 127 w 253"/>
                <a:gd name="T9" fmla="*/ 0 h 6"/>
                <a:gd name="T10" fmla="*/ 253 w 253"/>
                <a:gd name="T11" fmla="*/ 0 h 6"/>
                <a:gd name="T12" fmla="*/ 253 w 253"/>
                <a:gd name="T13" fmla="*/ 6 h 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53"/>
                <a:gd name="T22" fmla="*/ 0 h 6"/>
                <a:gd name="T23" fmla="*/ 253 w 253"/>
                <a:gd name="T24" fmla="*/ 6 h 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53" h="6">
                  <a:moveTo>
                    <a:pt x="253" y="6"/>
                  </a:moveTo>
                  <a:lnTo>
                    <a:pt x="127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127" y="0"/>
                  </a:lnTo>
                  <a:lnTo>
                    <a:pt x="253" y="0"/>
                  </a:lnTo>
                  <a:lnTo>
                    <a:pt x="253" y="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61" name="Freeform 88">
              <a:extLst>
                <a:ext uri="{FF2B5EF4-FFF2-40B4-BE49-F238E27FC236}">
                  <a16:creationId xmlns:a16="http://schemas.microsoft.com/office/drawing/2014/main" id="{C7515DDF-2AE4-47D8-91E0-1E7D11DA2037}"/>
                </a:ext>
              </a:extLst>
            </p:cNvPr>
            <p:cNvSpPr>
              <a:spLocks/>
            </p:cNvSpPr>
            <p:nvPr/>
          </p:nvSpPr>
          <p:spPr bwMode="auto">
            <a:xfrm>
              <a:off x="3942" y="3418"/>
              <a:ext cx="439" cy="34"/>
            </a:xfrm>
            <a:custGeom>
              <a:avLst/>
              <a:gdLst>
                <a:gd name="T0" fmla="*/ 428 w 439"/>
                <a:gd name="T1" fmla="*/ 13 h 34"/>
                <a:gd name="T2" fmla="*/ 415 w 439"/>
                <a:gd name="T3" fmla="*/ 7 h 34"/>
                <a:gd name="T4" fmla="*/ 399 w 439"/>
                <a:gd name="T5" fmla="*/ 5 h 34"/>
                <a:gd name="T6" fmla="*/ 384 w 439"/>
                <a:gd name="T7" fmla="*/ 7 h 34"/>
                <a:gd name="T8" fmla="*/ 370 w 439"/>
                <a:gd name="T9" fmla="*/ 13 h 34"/>
                <a:gd name="T10" fmla="*/ 359 w 439"/>
                <a:gd name="T11" fmla="*/ 23 h 34"/>
                <a:gd name="T12" fmla="*/ 349 w 439"/>
                <a:gd name="T13" fmla="*/ 34 h 34"/>
                <a:gd name="T14" fmla="*/ 347 w 439"/>
                <a:gd name="T15" fmla="*/ 34 h 34"/>
                <a:gd name="T16" fmla="*/ 92 w 439"/>
                <a:gd name="T17" fmla="*/ 34 h 34"/>
                <a:gd name="T18" fmla="*/ 82 w 439"/>
                <a:gd name="T19" fmla="*/ 23 h 34"/>
                <a:gd name="T20" fmla="*/ 71 w 439"/>
                <a:gd name="T21" fmla="*/ 13 h 34"/>
                <a:gd name="T22" fmla="*/ 57 w 439"/>
                <a:gd name="T23" fmla="*/ 7 h 34"/>
                <a:gd name="T24" fmla="*/ 42 w 439"/>
                <a:gd name="T25" fmla="*/ 5 h 34"/>
                <a:gd name="T26" fmla="*/ 34 w 439"/>
                <a:gd name="T27" fmla="*/ 5 h 34"/>
                <a:gd name="T28" fmla="*/ 25 w 439"/>
                <a:gd name="T29" fmla="*/ 9 h 34"/>
                <a:gd name="T30" fmla="*/ 17 w 439"/>
                <a:gd name="T31" fmla="*/ 11 h 34"/>
                <a:gd name="T32" fmla="*/ 9 w 439"/>
                <a:gd name="T33" fmla="*/ 17 h 34"/>
                <a:gd name="T34" fmla="*/ 0 w 439"/>
                <a:gd name="T35" fmla="*/ 15 h 34"/>
                <a:gd name="T36" fmla="*/ 9 w 439"/>
                <a:gd name="T37" fmla="*/ 9 h 34"/>
                <a:gd name="T38" fmla="*/ 19 w 439"/>
                <a:gd name="T39" fmla="*/ 3 h 34"/>
                <a:gd name="T40" fmla="*/ 30 w 439"/>
                <a:gd name="T41" fmla="*/ 0 h 34"/>
                <a:gd name="T42" fmla="*/ 42 w 439"/>
                <a:gd name="T43" fmla="*/ 0 h 34"/>
                <a:gd name="T44" fmla="*/ 57 w 439"/>
                <a:gd name="T45" fmla="*/ 2 h 34"/>
                <a:gd name="T46" fmla="*/ 73 w 439"/>
                <a:gd name="T47" fmla="*/ 7 h 34"/>
                <a:gd name="T48" fmla="*/ 86 w 439"/>
                <a:gd name="T49" fmla="*/ 15 h 34"/>
                <a:gd name="T50" fmla="*/ 96 w 439"/>
                <a:gd name="T51" fmla="*/ 26 h 34"/>
                <a:gd name="T52" fmla="*/ 94 w 439"/>
                <a:gd name="T53" fmla="*/ 26 h 34"/>
                <a:gd name="T54" fmla="*/ 345 w 439"/>
                <a:gd name="T55" fmla="*/ 26 h 34"/>
                <a:gd name="T56" fmla="*/ 357 w 439"/>
                <a:gd name="T57" fmla="*/ 15 h 34"/>
                <a:gd name="T58" fmla="*/ 368 w 439"/>
                <a:gd name="T59" fmla="*/ 7 h 34"/>
                <a:gd name="T60" fmla="*/ 384 w 439"/>
                <a:gd name="T61" fmla="*/ 2 h 34"/>
                <a:gd name="T62" fmla="*/ 399 w 439"/>
                <a:gd name="T63" fmla="*/ 0 h 34"/>
                <a:gd name="T64" fmla="*/ 411 w 439"/>
                <a:gd name="T65" fmla="*/ 0 h 34"/>
                <a:gd name="T66" fmla="*/ 422 w 439"/>
                <a:gd name="T67" fmla="*/ 3 h 34"/>
                <a:gd name="T68" fmla="*/ 432 w 439"/>
                <a:gd name="T69" fmla="*/ 7 h 34"/>
                <a:gd name="T70" fmla="*/ 439 w 439"/>
                <a:gd name="T71" fmla="*/ 15 h 34"/>
                <a:gd name="T72" fmla="*/ 428 w 439"/>
                <a:gd name="T73" fmla="*/ 13 h 34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39"/>
                <a:gd name="T112" fmla="*/ 0 h 34"/>
                <a:gd name="T113" fmla="*/ 439 w 439"/>
                <a:gd name="T114" fmla="*/ 34 h 34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39" h="34">
                  <a:moveTo>
                    <a:pt x="428" y="13"/>
                  </a:moveTo>
                  <a:lnTo>
                    <a:pt x="415" y="7"/>
                  </a:lnTo>
                  <a:lnTo>
                    <a:pt x="399" y="5"/>
                  </a:lnTo>
                  <a:lnTo>
                    <a:pt x="384" y="7"/>
                  </a:lnTo>
                  <a:lnTo>
                    <a:pt x="370" y="13"/>
                  </a:lnTo>
                  <a:lnTo>
                    <a:pt x="359" y="23"/>
                  </a:lnTo>
                  <a:lnTo>
                    <a:pt x="349" y="34"/>
                  </a:lnTo>
                  <a:lnTo>
                    <a:pt x="347" y="34"/>
                  </a:lnTo>
                  <a:lnTo>
                    <a:pt x="92" y="34"/>
                  </a:lnTo>
                  <a:lnTo>
                    <a:pt x="82" y="23"/>
                  </a:lnTo>
                  <a:lnTo>
                    <a:pt x="71" y="13"/>
                  </a:lnTo>
                  <a:lnTo>
                    <a:pt x="57" y="7"/>
                  </a:lnTo>
                  <a:lnTo>
                    <a:pt x="42" y="5"/>
                  </a:lnTo>
                  <a:lnTo>
                    <a:pt x="34" y="5"/>
                  </a:lnTo>
                  <a:lnTo>
                    <a:pt x="25" y="9"/>
                  </a:lnTo>
                  <a:lnTo>
                    <a:pt x="17" y="11"/>
                  </a:lnTo>
                  <a:lnTo>
                    <a:pt x="9" y="17"/>
                  </a:lnTo>
                  <a:lnTo>
                    <a:pt x="0" y="15"/>
                  </a:lnTo>
                  <a:lnTo>
                    <a:pt x="9" y="9"/>
                  </a:lnTo>
                  <a:lnTo>
                    <a:pt x="19" y="3"/>
                  </a:lnTo>
                  <a:lnTo>
                    <a:pt x="30" y="0"/>
                  </a:lnTo>
                  <a:lnTo>
                    <a:pt x="42" y="0"/>
                  </a:lnTo>
                  <a:lnTo>
                    <a:pt x="57" y="2"/>
                  </a:lnTo>
                  <a:lnTo>
                    <a:pt x="73" y="7"/>
                  </a:lnTo>
                  <a:lnTo>
                    <a:pt x="86" y="15"/>
                  </a:lnTo>
                  <a:lnTo>
                    <a:pt x="96" y="26"/>
                  </a:lnTo>
                  <a:lnTo>
                    <a:pt x="94" y="26"/>
                  </a:lnTo>
                  <a:lnTo>
                    <a:pt x="345" y="26"/>
                  </a:lnTo>
                  <a:lnTo>
                    <a:pt x="357" y="15"/>
                  </a:lnTo>
                  <a:lnTo>
                    <a:pt x="368" y="7"/>
                  </a:lnTo>
                  <a:lnTo>
                    <a:pt x="384" y="2"/>
                  </a:lnTo>
                  <a:lnTo>
                    <a:pt x="399" y="0"/>
                  </a:lnTo>
                  <a:lnTo>
                    <a:pt x="411" y="0"/>
                  </a:lnTo>
                  <a:lnTo>
                    <a:pt x="422" y="3"/>
                  </a:lnTo>
                  <a:lnTo>
                    <a:pt x="432" y="7"/>
                  </a:lnTo>
                  <a:lnTo>
                    <a:pt x="439" y="15"/>
                  </a:lnTo>
                  <a:lnTo>
                    <a:pt x="428" y="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62" name="Rectangle 89">
              <a:extLst>
                <a:ext uri="{FF2B5EF4-FFF2-40B4-BE49-F238E27FC236}">
                  <a16:creationId xmlns:a16="http://schemas.microsoft.com/office/drawing/2014/main" id="{5BDE5C10-5F30-4038-B506-0403443731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05" y="3396"/>
              <a:ext cx="27" cy="1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363" name="Freeform 90">
              <a:extLst>
                <a:ext uri="{FF2B5EF4-FFF2-40B4-BE49-F238E27FC236}">
                  <a16:creationId xmlns:a16="http://schemas.microsoft.com/office/drawing/2014/main" id="{2D440B82-07B5-489D-98BE-488DC1171BAE}"/>
                </a:ext>
              </a:extLst>
            </p:cNvPr>
            <p:cNvSpPr>
              <a:spLocks/>
            </p:cNvSpPr>
            <p:nvPr/>
          </p:nvSpPr>
          <p:spPr bwMode="auto">
            <a:xfrm>
              <a:off x="3900" y="3324"/>
              <a:ext cx="99" cy="80"/>
            </a:xfrm>
            <a:custGeom>
              <a:avLst/>
              <a:gdLst>
                <a:gd name="T0" fmla="*/ 78 w 99"/>
                <a:gd name="T1" fmla="*/ 0 h 80"/>
                <a:gd name="T2" fmla="*/ 99 w 99"/>
                <a:gd name="T3" fmla="*/ 0 h 80"/>
                <a:gd name="T4" fmla="*/ 38 w 99"/>
                <a:gd name="T5" fmla="*/ 57 h 80"/>
                <a:gd name="T6" fmla="*/ 34 w 99"/>
                <a:gd name="T7" fmla="*/ 61 h 80"/>
                <a:gd name="T8" fmla="*/ 30 w 99"/>
                <a:gd name="T9" fmla="*/ 67 h 80"/>
                <a:gd name="T10" fmla="*/ 26 w 99"/>
                <a:gd name="T11" fmla="*/ 80 h 80"/>
                <a:gd name="T12" fmla="*/ 0 w 99"/>
                <a:gd name="T13" fmla="*/ 80 h 80"/>
                <a:gd name="T14" fmla="*/ 1 w 99"/>
                <a:gd name="T15" fmla="*/ 74 h 80"/>
                <a:gd name="T16" fmla="*/ 21 w 99"/>
                <a:gd name="T17" fmla="*/ 74 h 80"/>
                <a:gd name="T18" fmla="*/ 26 w 99"/>
                <a:gd name="T19" fmla="*/ 63 h 80"/>
                <a:gd name="T20" fmla="*/ 32 w 99"/>
                <a:gd name="T21" fmla="*/ 55 h 80"/>
                <a:gd name="T22" fmla="*/ 88 w 99"/>
                <a:gd name="T23" fmla="*/ 3 h 80"/>
                <a:gd name="T24" fmla="*/ 76 w 99"/>
                <a:gd name="T25" fmla="*/ 3 h 80"/>
                <a:gd name="T26" fmla="*/ 78 w 99"/>
                <a:gd name="T27" fmla="*/ 0 h 8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99"/>
                <a:gd name="T43" fmla="*/ 0 h 80"/>
                <a:gd name="T44" fmla="*/ 99 w 99"/>
                <a:gd name="T45" fmla="*/ 80 h 8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99" h="80">
                  <a:moveTo>
                    <a:pt x="78" y="0"/>
                  </a:moveTo>
                  <a:lnTo>
                    <a:pt x="99" y="0"/>
                  </a:lnTo>
                  <a:lnTo>
                    <a:pt x="38" y="57"/>
                  </a:lnTo>
                  <a:lnTo>
                    <a:pt x="34" y="61"/>
                  </a:lnTo>
                  <a:lnTo>
                    <a:pt x="30" y="67"/>
                  </a:lnTo>
                  <a:lnTo>
                    <a:pt x="26" y="80"/>
                  </a:lnTo>
                  <a:lnTo>
                    <a:pt x="0" y="80"/>
                  </a:lnTo>
                  <a:lnTo>
                    <a:pt x="1" y="74"/>
                  </a:lnTo>
                  <a:lnTo>
                    <a:pt x="21" y="74"/>
                  </a:lnTo>
                  <a:lnTo>
                    <a:pt x="26" y="63"/>
                  </a:lnTo>
                  <a:lnTo>
                    <a:pt x="32" y="55"/>
                  </a:lnTo>
                  <a:lnTo>
                    <a:pt x="88" y="3"/>
                  </a:lnTo>
                  <a:lnTo>
                    <a:pt x="76" y="3"/>
                  </a:lnTo>
                  <a:lnTo>
                    <a:pt x="7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64" name="Freeform 91">
              <a:extLst>
                <a:ext uri="{FF2B5EF4-FFF2-40B4-BE49-F238E27FC236}">
                  <a16:creationId xmlns:a16="http://schemas.microsoft.com/office/drawing/2014/main" id="{5E7010CE-7A98-4B0E-943F-3B23E43FC741}"/>
                </a:ext>
              </a:extLst>
            </p:cNvPr>
            <p:cNvSpPr>
              <a:spLocks/>
            </p:cNvSpPr>
            <p:nvPr/>
          </p:nvSpPr>
          <p:spPr bwMode="auto">
            <a:xfrm>
              <a:off x="3894" y="3443"/>
              <a:ext cx="27" cy="36"/>
            </a:xfrm>
            <a:custGeom>
              <a:avLst/>
              <a:gdLst>
                <a:gd name="T0" fmla="*/ 27 w 27"/>
                <a:gd name="T1" fmla="*/ 0 h 36"/>
                <a:gd name="T2" fmla="*/ 17 w 27"/>
                <a:gd name="T3" fmla="*/ 0 h 36"/>
                <a:gd name="T4" fmla="*/ 7 w 27"/>
                <a:gd name="T5" fmla="*/ 0 h 36"/>
                <a:gd name="T6" fmla="*/ 4 w 27"/>
                <a:gd name="T7" fmla="*/ 1 h 36"/>
                <a:gd name="T8" fmla="*/ 2 w 27"/>
                <a:gd name="T9" fmla="*/ 3 h 36"/>
                <a:gd name="T10" fmla="*/ 0 w 27"/>
                <a:gd name="T11" fmla="*/ 7 h 36"/>
                <a:gd name="T12" fmla="*/ 0 w 27"/>
                <a:gd name="T13" fmla="*/ 28 h 36"/>
                <a:gd name="T14" fmla="*/ 2 w 27"/>
                <a:gd name="T15" fmla="*/ 30 h 36"/>
                <a:gd name="T16" fmla="*/ 2 w 27"/>
                <a:gd name="T17" fmla="*/ 32 h 36"/>
                <a:gd name="T18" fmla="*/ 4 w 27"/>
                <a:gd name="T19" fmla="*/ 34 h 36"/>
                <a:gd name="T20" fmla="*/ 7 w 27"/>
                <a:gd name="T21" fmla="*/ 36 h 36"/>
                <a:gd name="T22" fmla="*/ 19 w 27"/>
                <a:gd name="T23" fmla="*/ 36 h 36"/>
                <a:gd name="T24" fmla="*/ 27 w 27"/>
                <a:gd name="T25" fmla="*/ 0 h 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"/>
                <a:gd name="T40" fmla="*/ 0 h 36"/>
                <a:gd name="T41" fmla="*/ 27 w 27"/>
                <a:gd name="T42" fmla="*/ 36 h 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" h="36">
                  <a:moveTo>
                    <a:pt x="27" y="0"/>
                  </a:moveTo>
                  <a:lnTo>
                    <a:pt x="17" y="0"/>
                  </a:lnTo>
                  <a:lnTo>
                    <a:pt x="7" y="0"/>
                  </a:lnTo>
                  <a:lnTo>
                    <a:pt x="4" y="1"/>
                  </a:lnTo>
                  <a:lnTo>
                    <a:pt x="2" y="3"/>
                  </a:lnTo>
                  <a:lnTo>
                    <a:pt x="0" y="7"/>
                  </a:lnTo>
                  <a:lnTo>
                    <a:pt x="0" y="28"/>
                  </a:lnTo>
                  <a:lnTo>
                    <a:pt x="2" y="30"/>
                  </a:lnTo>
                  <a:lnTo>
                    <a:pt x="2" y="32"/>
                  </a:lnTo>
                  <a:lnTo>
                    <a:pt x="4" y="34"/>
                  </a:lnTo>
                  <a:lnTo>
                    <a:pt x="7" y="36"/>
                  </a:lnTo>
                  <a:lnTo>
                    <a:pt x="19" y="36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65" name="Rectangle 92">
              <a:extLst>
                <a:ext uri="{FF2B5EF4-FFF2-40B4-BE49-F238E27FC236}">
                  <a16:creationId xmlns:a16="http://schemas.microsoft.com/office/drawing/2014/main" id="{EB92D635-6D2F-477C-B003-9C6381D55A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07" y="3410"/>
              <a:ext cx="8" cy="2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366" name="Rectangle 93">
              <a:extLst>
                <a:ext uri="{FF2B5EF4-FFF2-40B4-BE49-F238E27FC236}">
                  <a16:creationId xmlns:a16="http://schemas.microsoft.com/office/drawing/2014/main" id="{3FC57965-8383-472C-AB68-158521B845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05" y="3420"/>
              <a:ext cx="19" cy="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367" name="Freeform 94">
              <a:extLst>
                <a:ext uri="{FF2B5EF4-FFF2-40B4-BE49-F238E27FC236}">
                  <a16:creationId xmlns:a16="http://schemas.microsoft.com/office/drawing/2014/main" id="{80C0B874-B8DB-4967-A8B4-A0595B801F6F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1" y="3439"/>
              <a:ext cx="54" cy="27"/>
            </a:xfrm>
            <a:custGeom>
              <a:avLst/>
              <a:gdLst>
                <a:gd name="T0" fmla="*/ 0 w 54"/>
                <a:gd name="T1" fmla="*/ 0 h 27"/>
                <a:gd name="T2" fmla="*/ 8 w 54"/>
                <a:gd name="T3" fmla="*/ 7 h 27"/>
                <a:gd name="T4" fmla="*/ 12 w 54"/>
                <a:gd name="T5" fmla="*/ 13 h 27"/>
                <a:gd name="T6" fmla="*/ 16 w 54"/>
                <a:gd name="T7" fmla="*/ 27 h 27"/>
                <a:gd name="T8" fmla="*/ 47 w 54"/>
                <a:gd name="T9" fmla="*/ 27 h 27"/>
                <a:gd name="T10" fmla="*/ 50 w 54"/>
                <a:gd name="T11" fmla="*/ 25 h 27"/>
                <a:gd name="T12" fmla="*/ 52 w 54"/>
                <a:gd name="T13" fmla="*/ 23 h 27"/>
                <a:gd name="T14" fmla="*/ 54 w 54"/>
                <a:gd name="T15" fmla="*/ 19 h 27"/>
                <a:gd name="T16" fmla="*/ 54 w 54"/>
                <a:gd name="T17" fmla="*/ 15 h 27"/>
                <a:gd name="T18" fmla="*/ 54 w 54"/>
                <a:gd name="T19" fmla="*/ 9 h 27"/>
                <a:gd name="T20" fmla="*/ 52 w 54"/>
                <a:gd name="T21" fmla="*/ 4 h 27"/>
                <a:gd name="T22" fmla="*/ 48 w 54"/>
                <a:gd name="T23" fmla="*/ 2 h 27"/>
                <a:gd name="T24" fmla="*/ 47 w 54"/>
                <a:gd name="T25" fmla="*/ 0 h 27"/>
                <a:gd name="T26" fmla="*/ 43 w 54"/>
                <a:gd name="T27" fmla="*/ 0 h 27"/>
                <a:gd name="T28" fmla="*/ 0 w 54"/>
                <a:gd name="T29" fmla="*/ 0 h 27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54"/>
                <a:gd name="T46" fmla="*/ 0 h 27"/>
                <a:gd name="T47" fmla="*/ 54 w 54"/>
                <a:gd name="T48" fmla="*/ 27 h 27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54" h="27">
                  <a:moveTo>
                    <a:pt x="0" y="0"/>
                  </a:moveTo>
                  <a:lnTo>
                    <a:pt x="8" y="7"/>
                  </a:lnTo>
                  <a:lnTo>
                    <a:pt x="12" y="13"/>
                  </a:lnTo>
                  <a:lnTo>
                    <a:pt x="16" y="27"/>
                  </a:lnTo>
                  <a:lnTo>
                    <a:pt x="47" y="27"/>
                  </a:lnTo>
                  <a:lnTo>
                    <a:pt x="50" y="25"/>
                  </a:lnTo>
                  <a:lnTo>
                    <a:pt x="52" y="23"/>
                  </a:lnTo>
                  <a:lnTo>
                    <a:pt x="54" y="19"/>
                  </a:lnTo>
                  <a:lnTo>
                    <a:pt x="54" y="15"/>
                  </a:lnTo>
                  <a:lnTo>
                    <a:pt x="54" y="9"/>
                  </a:lnTo>
                  <a:lnTo>
                    <a:pt x="52" y="4"/>
                  </a:lnTo>
                  <a:lnTo>
                    <a:pt x="48" y="2"/>
                  </a:lnTo>
                  <a:lnTo>
                    <a:pt x="47" y="0"/>
                  </a:lnTo>
                  <a:lnTo>
                    <a:pt x="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283" name="Group 95">
            <a:extLst>
              <a:ext uri="{FF2B5EF4-FFF2-40B4-BE49-F238E27FC236}">
                <a16:creationId xmlns:a16="http://schemas.microsoft.com/office/drawing/2014/main" id="{9249E0CA-B88E-42E4-B8E5-48A8F504A046}"/>
              </a:ext>
            </a:extLst>
          </p:cNvPr>
          <p:cNvGrpSpPr>
            <a:grpSpLocks/>
          </p:cNvGrpSpPr>
          <p:nvPr/>
        </p:nvGrpSpPr>
        <p:grpSpPr bwMode="auto">
          <a:xfrm>
            <a:off x="1066800" y="3709988"/>
            <a:ext cx="914400" cy="361950"/>
            <a:chOff x="4560" y="3076"/>
            <a:chExt cx="722" cy="191"/>
          </a:xfrm>
        </p:grpSpPr>
        <p:sp>
          <p:nvSpPr>
            <p:cNvPr id="11320" name="Freeform 96">
              <a:extLst>
                <a:ext uri="{FF2B5EF4-FFF2-40B4-BE49-F238E27FC236}">
                  <a16:creationId xmlns:a16="http://schemas.microsoft.com/office/drawing/2014/main" id="{80ED787B-8C73-4F9C-B24B-9140BD6310C0}"/>
                </a:ext>
              </a:extLst>
            </p:cNvPr>
            <p:cNvSpPr>
              <a:spLocks/>
            </p:cNvSpPr>
            <p:nvPr/>
          </p:nvSpPr>
          <p:spPr bwMode="auto">
            <a:xfrm>
              <a:off x="4808" y="3076"/>
              <a:ext cx="52" cy="57"/>
            </a:xfrm>
            <a:custGeom>
              <a:avLst/>
              <a:gdLst>
                <a:gd name="T0" fmla="*/ 27 w 52"/>
                <a:gd name="T1" fmla="*/ 42 h 57"/>
                <a:gd name="T2" fmla="*/ 25 w 52"/>
                <a:gd name="T3" fmla="*/ 38 h 57"/>
                <a:gd name="T4" fmla="*/ 32 w 52"/>
                <a:gd name="T5" fmla="*/ 38 h 57"/>
                <a:gd name="T6" fmla="*/ 36 w 52"/>
                <a:gd name="T7" fmla="*/ 34 h 57"/>
                <a:gd name="T8" fmla="*/ 38 w 52"/>
                <a:gd name="T9" fmla="*/ 30 h 57"/>
                <a:gd name="T10" fmla="*/ 36 w 52"/>
                <a:gd name="T11" fmla="*/ 29 h 57"/>
                <a:gd name="T12" fmla="*/ 40 w 52"/>
                <a:gd name="T13" fmla="*/ 25 h 57"/>
                <a:gd name="T14" fmla="*/ 40 w 52"/>
                <a:gd name="T15" fmla="*/ 21 h 57"/>
                <a:gd name="T16" fmla="*/ 38 w 52"/>
                <a:gd name="T17" fmla="*/ 17 h 57"/>
                <a:gd name="T18" fmla="*/ 36 w 52"/>
                <a:gd name="T19" fmla="*/ 11 h 57"/>
                <a:gd name="T20" fmla="*/ 38 w 52"/>
                <a:gd name="T21" fmla="*/ 7 h 57"/>
                <a:gd name="T22" fmla="*/ 36 w 52"/>
                <a:gd name="T23" fmla="*/ 4 h 57"/>
                <a:gd name="T24" fmla="*/ 30 w 52"/>
                <a:gd name="T25" fmla="*/ 0 h 57"/>
                <a:gd name="T26" fmla="*/ 27 w 52"/>
                <a:gd name="T27" fmla="*/ 0 h 57"/>
                <a:gd name="T28" fmla="*/ 27 w 52"/>
                <a:gd name="T29" fmla="*/ 4 h 57"/>
                <a:gd name="T30" fmla="*/ 17 w 52"/>
                <a:gd name="T31" fmla="*/ 0 h 57"/>
                <a:gd name="T32" fmla="*/ 11 w 52"/>
                <a:gd name="T33" fmla="*/ 0 h 57"/>
                <a:gd name="T34" fmla="*/ 5 w 52"/>
                <a:gd name="T35" fmla="*/ 6 h 57"/>
                <a:gd name="T36" fmla="*/ 11 w 52"/>
                <a:gd name="T37" fmla="*/ 6 h 57"/>
                <a:gd name="T38" fmla="*/ 11 w 52"/>
                <a:gd name="T39" fmla="*/ 7 h 57"/>
                <a:gd name="T40" fmla="*/ 2 w 52"/>
                <a:gd name="T41" fmla="*/ 13 h 57"/>
                <a:gd name="T42" fmla="*/ 0 w 52"/>
                <a:gd name="T43" fmla="*/ 21 h 57"/>
                <a:gd name="T44" fmla="*/ 7 w 52"/>
                <a:gd name="T45" fmla="*/ 19 h 57"/>
                <a:gd name="T46" fmla="*/ 5 w 52"/>
                <a:gd name="T47" fmla="*/ 21 h 57"/>
                <a:gd name="T48" fmla="*/ 2 w 52"/>
                <a:gd name="T49" fmla="*/ 23 h 57"/>
                <a:gd name="T50" fmla="*/ 4 w 52"/>
                <a:gd name="T51" fmla="*/ 29 h 57"/>
                <a:gd name="T52" fmla="*/ 4 w 52"/>
                <a:gd name="T53" fmla="*/ 34 h 57"/>
                <a:gd name="T54" fmla="*/ 7 w 52"/>
                <a:gd name="T55" fmla="*/ 36 h 57"/>
                <a:gd name="T56" fmla="*/ 13 w 52"/>
                <a:gd name="T57" fmla="*/ 34 h 57"/>
                <a:gd name="T58" fmla="*/ 7 w 52"/>
                <a:gd name="T59" fmla="*/ 42 h 57"/>
                <a:gd name="T60" fmla="*/ 4 w 52"/>
                <a:gd name="T61" fmla="*/ 50 h 57"/>
                <a:gd name="T62" fmla="*/ 52 w 52"/>
                <a:gd name="T63" fmla="*/ 57 h 5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52"/>
                <a:gd name="T97" fmla="*/ 0 h 57"/>
                <a:gd name="T98" fmla="*/ 52 w 52"/>
                <a:gd name="T99" fmla="*/ 57 h 5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52" h="57">
                  <a:moveTo>
                    <a:pt x="27" y="44"/>
                  </a:moveTo>
                  <a:lnTo>
                    <a:pt x="27" y="42"/>
                  </a:lnTo>
                  <a:lnTo>
                    <a:pt x="25" y="40"/>
                  </a:lnTo>
                  <a:lnTo>
                    <a:pt x="25" y="38"/>
                  </a:lnTo>
                  <a:lnTo>
                    <a:pt x="27" y="38"/>
                  </a:lnTo>
                  <a:lnTo>
                    <a:pt x="32" y="38"/>
                  </a:lnTo>
                  <a:lnTo>
                    <a:pt x="34" y="36"/>
                  </a:lnTo>
                  <a:lnTo>
                    <a:pt x="36" y="34"/>
                  </a:lnTo>
                  <a:lnTo>
                    <a:pt x="36" y="32"/>
                  </a:lnTo>
                  <a:lnTo>
                    <a:pt x="38" y="30"/>
                  </a:lnTo>
                  <a:lnTo>
                    <a:pt x="38" y="29"/>
                  </a:lnTo>
                  <a:lnTo>
                    <a:pt x="36" y="29"/>
                  </a:lnTo>
                  <a:lnTo>
                    <a:pt x="38" y="25"/>
                  </a:lnTo>
                  <a:lnTo>
                    <a:pt x="40" y="25"/>
                  </a:lnTo>
                  <a:lnTo>
                    <a:pt x="40" y="23"/>
                  </a:lnTo>
                  <a:lnTo>
                    <a:pt x="40" y="21"/>
                  </a:lnTo>
                  <a:lnTo>
                    <a:pt x="38" y="19"/>
                  </a:lnTo>
                  <a:lnTo>
                    <a:pt x="38" y="17"/>
                  </a:lnTo>
                  <a:lnTo>
                    <a:pt x="38" y="13"/>
                  </a:lnTo>
                  <a:lnTo>
                    <a:pt x="36" y="11"/>
                  </a:lnTo>
                  <a:lnTo>
                    <a:pt x="38" y="9"/>
                  </a:lnTo>
                  <a:lnTo>
                    <a:pt x="38" y="7"/>
                  </a:lnTo>
                  <a:lnTo>
                    <a:pt x="36" y="6"/>
                  </a:lnTo>
                  <a:lnTo>
                    <a:pt x="36" y="4"/>
                  </a:lnTo>
                  <a:lnTo>
                    <a:pt x="34" y="0"/>
                  </a:lnTo>
                  <a:lnTo>
                    <a:pt x="30" y="0"/>
                  </a:lnTo>
                  <a:lnTo>
                    <a:pt x="23" y="0"/>
                  </a:lnTo>
                  <a:lnTo>
                    <a:pt x="27" y="0"/>
                  </a:lnTo>
                  <a:lnTo>
                    <a:pt x="29" y="2"/>
                  </a:lnTo>
                  <a:lnTo>
                    <a:pt x="27" y="4"/>
                  </a:lnTo>
                  <a:lnTo>
                    <a:pt x="23" y="2"/>
                  </a:lnTo>
                  <a:lnTo>
                    <a:pt x="17" y="0"/>
                  </a:lnTo>
                  <a:lnTo>
                    <a:pt x="15" y="0"/>
                  </a:lnTo>
                  <a:lnTo>
                    <a:pt x="11" y="0"/>
                  </a:lnTo>
                  <a:lnTo>
                    <a:pt x="9" y="2"/>
                  </a:lnTo>
                  <a:lnTo>
                    <a:pt x="5" y="6"/>
                  </a:lnTo>
                  <a:lnTo>
                    <a:pt x="9" y="6"/>
                  </a:lnTo>
                  <a:lnTo>
                    <a:pt x="11" y="6"/>
                  </a:lnTo>
                  <a:lnTo>
                    <a:pt x="13" y="7"/>
                  </a:lnTo>
                  <a:lnTo>
                    <a:pt x="11" y="7"/>
                  </a:lnTo>
                  <a:lnTo>
                    <a:pt x="7" y="9"/>
                  </a:lnTo>
                  <a:lnTo>
                    <a:pt x="2" y="13"/>
                  </a:lnTo>
                  <a:lnTo>
                    <a:pt x="2" y="17"/>
                  </a:lnTo>
                  <a:lnTo>
                    <a:pt x="0" y="21"/>
                  </a:lnTo>
                  <a:lnTo>
                    <a:pt x="5" y="19"/>
                  </a:lnTo>
                  <a:lnTo>
                    <a:pt x="7" y="19"/>
                  </a:lnTo>
                  <a:lnTo>
                    <a:pt x="9" y="19"/>
                  </a:lnTo>
                  <a:lnTo>
                    <a:pt x="5" y="21"/>
                  </a:lnTo>
                  <a:lnTo>
                    <a:pt x="4" y="21"/>
                  </a:lnTo>
                  <a:lnTo>
                    <a:pt x="2" y="23"/>
                  </a:lnTo>
                  <a:lnTo>
                    <a:pt x="2" y="27"/>
                  </a:lnTo>
                  <a:lnTo>
                    <a:pt x="4" y="29"/>
                  </a:lnTo>
                  <a:lnTo>
                    <a:pt x="4" y="32"/>
                  </a:lnTo>
                  <a:lnTo>
                    <a:pt x="4" y="34"/>
                  </a:lnTo>
                  <a:lnTo>
                    <a:pt x="2" y="36"/>
                  </a:lnTo>
                  <a:lnTo>
                    <a:pt x="7" y="36"/>
                  </a:lnTo>
                  <a:lnTo>
                    <a:pt x="11" y="34"/>
                  </a:lnTo>
                  <a:lnTo>
                    <a:pt x="13" y="34"/>
                  </a:lnTo>
                  <a:lnTo>
                    <a:pt x="9" y="40"/>
                  </a:lnTo>
                  <a:lnTo>
                    <a:pt x="7" y="42"/>
                  </a:lnTo>
                  <a:lnTo>
                    <a:pt x="5" y="44"/>
                  </a:lnTo>
                  <a:lnTo>
                    <a:pt x="4" y="50"/>
                  </a:lnTo>
                  <a:lnTo>
                    <a:pt x="5" y="57"/>
                  </a:lnTo>
                  <a:lnTo>
                    <a:pt x="52" y="57"/>
                  </a:lnTo>
                  <a:lnTo>
                    <a:pt x="27" y="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1" name="Freeform 97">
              <a:extLst>
                <a:ext uri="{FF2B5EF4-FFF2-40B4-BE49-F238E27FC236}">
                  <a16:creationId xmlns:a16="http://schemas.microsoft.com/office/drawing/2014/main" id="{F07113E4-765A-45DF-BA98-F201A23EC9EF}"/>
                </a:ext>
              </a:extLst>
            </p:cNvPr>
            <p:cNvSpPr>
              <a:spLocks/>
            </p:cNvSpPr>
            <p:nvPr/>
          </p:nvSpPr>
          <p:spPr bwMode="auto">
            <a:xfrm>
              <a:off x="4890" y="3118"/>
              <a:ext cx="14" cy="15"/>
            </a:xfrm>
            <a:custGeom>
              <a:avLst/>
              <a:gdLst>
                <a:gd name="T0" fmla="*/ 6 w 14"/>
                <a:gd name="T1" fmla="*/ 15 h 15"/>
                <a:gd name="T2" fmla="*/ 14 w 14"/>
                <a:gd name="T3" fmla="*/ 2 h 15"/>
                <a:gd name="T4" fmla="*/ 8 w 14"/>
                <a:gd name="T5" fmla="*/ 0 h 15"/>
                <a:gd name="T6" fmla="*/ 0 w 14"/>
                <a:gd name="T7" fmla="*/ 15 h 15"/>
                <a:gd name="T8" fmla="*/ 6 w 14"/>
                <a:gd name="T9" fmla="*/ 15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"/>
                <a:gd name="T16" fmla="*/ 0 h 15"/>
                <a:gd name="T17" fmla="*/ 14 w 14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" h="15">
                  <a:moveTo>
                    <a:pt x="6" y="15"/>
                  </a:moveTo>
                  <a:lnTo>
                    <a:pt x="14" y="2"/>
                  </a:lnTo>
                  <a:lnTo>
                    <a:pt x="8" y="0"/>
                  </a:lnTo>
                  <a:lnTo>
                    <a:pt x="0" y="15"/>
                  </a:lnTo>
                  <a:lnTo>
                    <a:pt x="6" y="1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2" name="Freeform 98">
              <a:extLst>
                <a:ext uri="{FF2B5EF4-FFF2-40B4-BE49-F238E27FC236}">
                  <a16:creationId xmlns:a16="http://schemas.microsoft.com/office/drawing/2014/main" id="{A9410658-F137-4CB6-B057-6EB6AD197CB4}"/>
                </a:ext>
              </a:extLst>
            </p:cNvPr>
            <p:cNvSpPr>
              <a:spLocks/>
            </p:cNvSpPr>
            <p:nvPr/>
          </p:nvSpPr>
          <p:spPr bwMode="auto">
            <a:xfrm>
              <a:off x="4560" y="3183"/>
              <a:ext cx="113" cy="53"/>
            </a:xfrm>
            <a:custGeom>
              <a:avLst/>
              <a:gdLst>
                <a:gd name="T0" fmla="*/ 113 w 113"/>
                <a:gd name="T1" fmla="*/ 0 h 53"/>
                <a:gd name="T2" fmla="*/ 109 w 113"/>
                <a:gd name="T3" fmla="*/ 8 h 53"/>
                <a:gd name="T4" fmla="*/ 106 w 113"/>
                <a:gd name="T5" fmla="*/ 15 h 53"/>
                <a:gd name="T6" fmla="*/ 104 w 113"/>
                <a:gd name="T7" fmla="*/ 25 h 53"/>
                <a:gd name="T8" fmla="*/ 102 w 113"/>
                <a:gd name="T9" fmla="*/ 34 h 53"/>
                <a:gd name="T10" fmla="*/ 100 w 113"/>
                <a:gd name="T11" fmla="*/ 53 h 53"/>
                <a:gd name="T12" fmla="*/ 17 w 113"/>
                <a:gd name="T13" fmla="*/ 44 h 53"/>
                <a:gd name="T14" fmla="*/ 13 w 113"/>
                <a:gd name="T15" fmla="*/ 42 h 53"/>
                <a:gd name="T16" fmla="*/ 12 w 113"/>
                <a:gd name="T17" fmla="*/ 38 h 53"/>
                <a:gd name="T18" fmla="*/ 6 w 113"/>
                <a:gd name="T19" fmla="*/ 27 h 53"/>
                <a:gd name="T20" fmla="*/ 2 w 113"/>
                <a:gd name="T21" fmla="*/ 15 h 53"/>
                <a:gd name="T22" fmla="*/ 0 w 113"/>
                <a:gd name="T23" fmla="*/ 0 h 53"/>
                <a:gd name="T24" fmla="*/ 113 w 113"/>
                <a:gd name="T25" fmla="*/ 0 h 5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13"/>
                <a:gd name="T40" fmla="*/ 0 h 53"/>
                <a:gd name="T41" fmla="*/ 113 w 113"/>
                <a:gd name="T42" fmla="*/ 53 h 53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13" h="53">
                  <a:moveTo>
                    <a:pt x="113" y="0"/>
                  </a:moveTo>
                  <a:lnTo>
                    <a:pt x="109" y="8"/>
                  </a:lnTo>
                  <a:lnTo>
                    <a:pt x="106" y="15"/>
                  </a:lnTo>
                  <a:lnTo>
                    <a:pt x="104" y="25"/>
                  </a:lnTo>
                  <a:lnTo>
                    <a:pt x="102" y="34"/>
                  </a:lnTo>
                  <a:lnTo>
                    <a:pt x="100" y="53"/>
                  </a:lnTo>
                  <a:lnTo>
                    <a:pt x="17" y="44"/>
                  </a:lnTo>
                  <a:lnTo>
                    <a:pt x="13" y="42"/>
                  </a:lnTo>
                  <a:lnTo>
                    <a:pt x="12" y="38"/>
                  </a:lnTo>
                  <a:lnTo>
                    <a:pt x="6" y="27"/>
                  </a:lnTo>
                  <a:lnTo>
                    <a:pt x="2" y="15"/>
                  </a:lnTo>
                  <a:lnTo>
                    <a:pt x="0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C03C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3" name="Freeform 99">
              <a:extLst>
                <a:ext uri="{FF2B5EF4-FFF2-40B4-BE49-F238E27FC236}">
                  <a16:creationId xmlns:a16="http://schemas.microsoft.com/office/drawing/2014/main" id="{6EFB2FEC-5DFE-4CD6-A7C6-FC7A66547CB9}"/>
                </a:ext>
              </a:extLst>
            </p:cNvPr>
            <p:cNvSpPr>
              <a:spLocks/>
            </p:cNvSpPr>
            <p:nvPr/>
          </p:nvSpPr>
          <p:spPr bwMode="auto">
            <a:xfrm>
              <a:off x="4764" y="3183"/>
              <a:ext cx="309" cy="57"/>
            </a:xfrm>
            <a:custGeom>
              <a:avLst/>
              <a:gdLst>
                <a:gd name="T0" fmla="*/ 309 w 309"/>
                <a:gd name="T1" fmla="*/ 0 h 57"/>
                <a:gd name="T2" fmla="*/ 305 w 309"/>
                <a:gd name="T3" fmla="*/ 8 h 57"/>
                <a:gd name="T4" fmla="*/ 301 w 309"/>
                <a:gd name="T5" fmla="*/ 15 h 57"/>
                <a:gd name="T6" fmla="*/ 299 w 309"/>
                <a:gd name="T7" fmla="*/ 25 h 57"/>
                <a:gd name="T8" fmla="*/ 297 w 309"/>
                <a:gd name="T9" fmla="*/ 34 h 57"/>
                <a:gd name="T10" fmla="*/ 297 w 309"/>
                <a:gd name="T11" fmla="*/ 57 h 57"/>
                <a:gd name="T12" fmla="*/ 17 w 309"/>
                <a:gd name="T13" fmla="*/ 57 h 57"/>
                <a:gd name="T14" fmla="*/ 13 w 309"/>
                <a:gd name="T15" fmla="*/ 34 h 57"/>
                <a:gd name="T16" fmla="*/ 13 w 309"/>
                <a:gd name="T17" fmla="*/ 25 h 57"/>
                <a:gd name="T18" fmla="*/ 9 w 309"/>
                <a:gd name="T19" fmla="*/ 15 h 57"/>
                <a:gd name="T20" fmla="*/ 5 w 309"/>
                <a:gd name="T21" fmla="*/ 8 h 57"/>
                <a:gd name="T22" fmla="*/ 0 w 309"/>
                <a:gd name="T23" fmla="*/ 0 h 57"/>
                <a:gd name="T24" fmla="*/ 309 w 309"/>
                <a:gd name="T25" fmla="*/ 0 h 5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09"/>
                <a:gd name="T40" fmla="*/ 0 h 57"/>
                <a:gd name="T41" fmla="*/ 309 w 309"/>
                <a:gd name="T42" fmla="*/ 57 h 57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09" h="57">
                  <a:moveTo>
                    <a:pt x="309" y="0"/>
                  </a:moveTo>
                  <a:lnTo>
                    <a:pt x="305" y="8"/>
                  </a:lnTo>
                  <a:lnTo>
                    <a:pt x="301" y="15"/>
                  </a:lnTo>
                  <a:lnTo>
                    <a:pt x="299" y="25"/>
                  </a:lnTo>
                  <a:lnTo>
                    <a:pt x="297" y="34"/>
                  </a:lnTo>
                  <a:lnTo>
                    <a:pt x="297" y="57"/>
                  </a:lnTo>
                  <a:lnTo>
                    <a:pt x="17" y="57"/>
                  </a:lnTo>
                  <a:lnTo>
                    <a:pt x="13" y="34"/>
                  </a:lnTo>
                  <a:lnTo>
                    <a:pt x="13" y="25"/>
                  </a:lnTo>
                  <a:lnTo>
                    <a:pt x="9" y="15"/>
                  </a:lnTo>
                  <a:lnTo>
                    <a:pt x="5" y="8"/>
                  </a:lnTo>
                  <a:lnTo>
                    <a:pt x="0" y="0"/>
                  </a:lnTo>
                  <a:lnTo>
                    <a:pt x="309" y="0"/>
                  </a:lnTo>
                  <a:close/>
                </a:path>
              </a:pathLst>
            </a:custGeom>
            <a:solidFill>
              <a:srgbClr val="C03C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4" name="Freeform 100">
              <a:extLst>
                <a:ext uri="{FF2B5EF4-FFF2-40B4-BE49-F238E27FC236}">
                  <a16:creationId xmlns:a16="http://schemas.microsoft.com/office/drawing/2014/main" id="{9C2D56DD-4FED-4A26-95B3-466F72369740}"/>
                </a:ext>
              </a:extLst>
            </p:cNvPr>
            <p:cNvSpPr>
              <a:spLocks/>
            </p:cNvSpPr>
            <p:nvPr/>
          </p:nvSpPr>
          <p:spPr bwMode="auto">
            <a:xfrm>
              <a:off x="4785" y="3114"/>
              <a:ext cx="32" cy="19"/>
            </a:xfrm>
            <a:custGeom>
              <a:avLst/>
              <a:gdLst>
                <a:gd name="T0" fmla="*/ 32 w 32"/>
                <a:gd name="T1" fmla="*/ 19 h 19"/>
                <a:gd name="T2" fmla="*/ 0 w 32"/>
                <a:gd name="T3" fmla="*/ 19 h 19"/>
                <a:gd name="T4" fmla="*/ 0 w 32"/>
                <a:gd name="T5" fmla="*/ 13 h 19"/>
                <a:gd name="T6" fmla="*/ 2 w 32"/>
                <a:gd name="T7" fmla="*/ 6 h 19"/>
                <a:gd name="T8" fmla="*/ 4 w 32"/>
                <a:gd name="T9" fmla="*/ 4 h 19"/>
                <a:gd name="T10" fmla="*/ 5 w 32"/>
                <a:gd name="T11" fmla="*/ 0 h 19"/>
                <a:gd name="T12" fmla="*/ 7 w 32"/>
                <a:gd name="T13" fmla="*/ 0 h 19"/>
                <a:gd name="T14" fmla="*/ 9 w 32"/>
                <a:gd name="T15" fmla="*/ 0 h 19"/>
                <a:gd name="T16" fmla="*/ 19 w 32"/>
                <a:gd name="T17" fmla="*/ 0 h 19"/>
                <a:gd name="T18" fmla="*/ 23 w 32"/>
                <a:gd name="T19" fmla="*/ 2 h 19"/>
                <a:gd name="T20" fmla="*/ 27 w 32"/>
                <a:gd name="T21" fmla="*/ 6 h 19"/>
                <a:gd name="T22" fmla="*/ 30 w 32"/>
                <a:gd name="T23" fmla="*/ 13 h 19"/>
                <a:gd name="T24" fmla="*/ 32 w 32"/>
                <a:gd name="T25" fmla="*/ 19 h 1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2"/>
                <a:gd name="T40" fmla="*/ 0 h 19"/>
                <a:gd name="T41" fmla="*/ 32 w 32"/>
                <a:gd name="T42" fmla="*/ 19 h 1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2" h="19">
                  <a:moveTo>
                    <a:pt x="32" y="19"/>
                  </a:moveTo>
                  <a:lnTo>
                    <a:pt x="0" y="19"/>
                  </a:lnTo>
                  <a:lnTo>
                    <a:pt x="0" y="13"/>
                  </a:lnTo>
                  <a:lnTo>
                    <a:pt x="2" y="6"/>
                  </a:lnTo>
                  <a:lnTo>
                    <a:pt x="4" y="4"/>
                  </a:lnTo>
                  <a:lnTo>
                    <a:pt x="5" y="0"/>
                  </a:lnTo>
                  <a:lnTo>
                    <a:pt x="7" y="0"/>
                  </a:lnTo>
                  <a:lnTo>
                    <a:pt x="9" y="0"/>
                  </a:lnTo>
                  <a:lnTo>
                    <a:pt x="19" y="0"/>
                  </a:lnTo>
                  <a:lnTo>
                    <a:pt x="23" y="2"/>
                  </a:lnTo>
                  <a:lnTo>
                    <a:pt x="27" y="6"/>
                  </a:lnTo>
                  <a:lnTo>
                    <a:pt x="30" y="13"/>
                  </a:lnTo>
                  <a:lnTo>
                    <a:pt x="32" y="1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5" name="Freeform 101">
              <a:extLst>
                <a:ext uri="{FF2B5EF4-FFF2-40B4-BE49-F238E27FC236}">
                  <a16:creationId xmlns:a16="http://schemas.microsoft.com/office/drawing/2014/main" id="{249D1F35-5C26-4675-8946-70DF94F05FC4}"/>
                </a:ext>
              </a:extLst>
            </p:cNvPr>
            <p:cNvSpPr>
              <a:spLocks/>
            </p:cNvSpPr>
            <p:nvPr/>
          </p:nvSpPr>
          <p:spPr bwMode="auto">
            <a:xfrm>
              <a:off x="4560" y="3133"/>
              <a:ext cx="722" cy="98"/>
            </a:xfrm>
            <a:custGeom>
              <a:avLst/>
              <a:gdLst>
                <a:gd name="T0" fmla="*/ 607 w 722"/>
                <a:gd name="T1" fmla="*/ 50 h 98"/>
                <a:gd name="T2" fmla="*/ 613 w 722"/>
                <a:gd name="T3" fmla="*/ 58 h 98"/>
                <a:gd name="T4" fmla="*/ 614 w 722"/>
                <a:gd name="T5" fmla="*/ 65 h 98"/>
                <a:gd name="T6" fmla="*/ 618 w 722"/>
                <a:gd name="T7" fmla="*/ 75 h 98"/>
                <a:gd name="T8" fmla="*/ 618 w 722"/>
                <a:gd name="T9" fmla="*/ 84 h 98"/>
                <a:gd name="T10" fmla="*/ 618 w 722"/>
                <a:gd name="T11" fmla="*/ 88 h 98"/>
                <a:gd name="T12" fmla="*/ 620 w 722"/>
                <a:gd name="T13" fmla="*/ 98 h 98"/>
                <a:gd name="T14" fmla="*/ 680 w 722"/>
                <a:gd name="T15" fmla="*/ 96 h 98"/>
                <a:gd name="T16" fmla="*/ 707 w 722"/>
                <a:gd name="T17" fmla="*/ 92 h 98"/>
                <a:gd name="T18" fmla="*/ 716 w 722"/>
                <a:gd name="T19" fmla="*/ 90 h 98"/>
                <a:gd name="T20" fmla="*/ 722 w 722"/>
                <a:gd name="T21" fmla="*/ 88 h 98"/>
                <a:gd name="T22" fmla="*/ 716 w 722"/>
                <a:gd name="T23" fmla="*/ 71 h 98"/>
                <a:gd name="T24" fmla="*/ 712 w 722"/>
                <a:gd name="T25" fmla="*/ 63 h 98"/>
                <a:gd name="T26" fmla="*/ 707 w 722"/>
                <a:gd name="T27" fmla="*/ 54 h 98"/>
                <a:gd name="T28" fmla="*/ 699 w 722"/>
                <a:gd name="T29" fmla="*/ 48 h 98"/>
                <a:gd name="T30" fmla="*/ 689 w 722"/>
                <a:gd name="T31" fmla="*/ 40 h 98"/>
                <a:gd name="T32" fmla="*/ 661 w 722"/>
                <a:gd name="T33" fmla="*/ 25 h 98"/>
                <a:gd name="T34" fmla="*/ 634 w 722"/>
                <a:gd name="T35" fmla="*/ 15 h 98"/>
                <a:gd name="T36" fmla="*/ 603 w 722"/>
                <a:gd name="T37" fmla="*/ 10 h 98"/>
                <a:gd name="T38" fmla="*/ 536 w 722"/>
                <a:gd name="T39" fmla="*/ 2 h 98"/>
                <a:gd name="T40" fmla="*/ 444 w 722"/>
                <a:gd name="T41" fmla="*/ 0 h 98"/>
                <a:gd name="T42" fmla="*/ 17 w 722"/>
                <a:gd name="T43" fmla="*/ 0 h 98"/>
                <a:gd name="T44" fmla="*/ 13 w 722"/>
                <a:gd name="T45" fmla="*/ 2 h 98"/>
                <a:gd name="T46" fmla="*/ 10 w 722"/>
                <a:gd name="T47" fmla="*/ 6 h 98"/>
                <a:gd name="T48" fmla="*/ 6 w 722"/>
                <a:gd name="T49" fmla="*/ 17 h 98"/>
                <a:gd name="T50" fmla="*/ 2 w 722"/>
                <a:gd name="T51" fmla="*/ 29 h 98"/>
                <a:gd name="T52" fmla="*/ 0 w 722"/>
                <a:gd name="T53" fmla="*/ 44 h 98"/>
                <a:gd name="T54" fmla="*/ 119 w 722"/>
                <a:gd name="T55" fmla="*/ 44 h 98"/>
                <a:gd name="T56" fmla="*/ 127 w 722"/>
                <a:gd name="T57" fmla="*/ 37 h 98"/>
                <a:gd name="T58" fmla="*/ 136 w 722"/>
                <a:gd name="T59" fmla="*/ 31 h 98"/>
                <a:gd name="T60" fmla="*/ 148 w 722"/>
                <a:gd name="T61" fmla="*/ 27 h 98"/>
                <a:gd name="T62" fmla="*/ 159 w 722"/>
                <a:gd name="T63" fmla="*/ 27 h 98"/>
                <a:gd name="T64" fmla="*/ 171 w 722"/>
                <a:gd name="T65" fmla="*/ 27 h 98"/>
                <a:gd name="T66" fmla="*/ 182 w 722"/>
                <a:gd name="T67" fmla="*/ 31 h 98"/>
                <a:gd name="T68" fmla="*/ 192 w 722"/>
                <a:gd name="T69" fmla="*/ 37 h 98"/>
                <a:gd name="T70" fmla="*/ 200 w 722"/>
                <a:gd name="T71" fmla="*/ 44 h 98"/>
                <a:gd name="T72" fmla="*/ 518 w 722"/>
                <a:gd name="T73" fmla="*/ 44 h 98"/>
                <a:gd name="T74" fmla="*/ 528 w 722"/>
                <a:gd name="T75" fmla="*/ 37 h 98"/>
                <a:gd name="T76" fmla="*/ 538 w 722"/>
                <a:gd name="T77" fmla="*/ 31 h 98"/>
                <a:gd name="T78" fmla="*/ 547 w 722"/>
                <a:gd name="T79" fmla="*/ 27 h 98"/>
                <a:gd name="T80" fmla="*/ 559 w 722"/>
                <a:gd name="T81" fmla="*/ 27 h 98"/>
                <a:gd name="T82" fmla="*/ 572 w 722"/>
                <a:gd name="T83" fmla="*/ 27 h 98"/>
                <a:gd name="T84" fmla="*/ 582 w 722"/>
                <a:gd name="T85" fmla="*/ 31 h 98"/>
                <a:gd name="T86" fmla="*/ 593 w 722"/>
                <a:gd name="T87" fmla="*/ 37 h 98"/>
                <a:gd name="T88" fmla="*/ 601 w 722"/>
                <a:gd name="T89" fmla="*/ 44 h 98"/>
                <a:gd name="T90" fmla="*/ 634 w 722"/>
                <a:gd name="T91" fmla="*/ 44 h 98"/>
                <a:gd name="T92" fmla="*/ 655 w 722"/>
                <a:gd name="T93" fmla="*/ 44 h 98"/>
                <a:gd name="T94" fmla="*/ 661 w 722"/>
                <a:gd name="T95" fmla="*/ 44 h 98"/>
                <a:gd name="T96" fmla="*/ 662 w 722"/>
                <a:gd name="T97" fmla="*/ 44 h 98"/>
                <a:gd name="T98" fmla="*/ 662 w 722"/>
                <a:gd name="T99" fmla="*/ 46 h 98"/>
                <a:gd name="T100" fmla="*/ 662 w 722"/>
                <a:gd name="T101" fmla="*/ 48 h 98"/>
                <a:gd name="T102" fmla="*/ 662 w 722"/>
                <a:gd name="T103" fmla="*/ 50 h 98"/>
                <a:gd name="T104" fmla="*/ 607 w 722"/>
                <a:gd name="T105" fmla="*/ 50 h 98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722"/>
                <a:gd name="T160" fmla="*/ 0 h 98"/>
                <a:gd name="T161" fmla="*/ 722 w 722"/>
                <a:gd name="T162" fmla="*/ 98 h 98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722" h="98">
                  <a:moveTo>
                    <a:pt x="607" y="50"/>
                  </a:moveTo>
                  <a:lnTo>
                    <a:pt x="613" y="58"/>
                  </a:lnTo>
                  <a:lnTo>
                    <a:pt x="614" y="65"/>
                  </a:lnTo>
                  <a:lnTo>
                    <a:pt x="618" y="75"/>
                  </a:lnTo>
                  <a:lnTo>
                    <a:pt x="618" y="84"/>
                  </a:lnTo>
                  <a:lnTo>
                    <a:pt x="618" y="88"/>
                  </a:lnTo>
                  <a:lnTo>
                    <a:pt x="620" y="98"/>
                  </a:lnTo>
                  <a:lnTo>
                    <a:pt x="680" y="96"/>
                  </a:lnTo>
                  <a:lnTo>
                    <a:pt x="707" y="92"/>
                  </a:lnTo>
                  <a:lnTo>
                    <a:pt x="716" y="90"/>
                  </a:lnTo>
                  <a:lnTo>
                    <a:pt x="722" y="88"/>
                  </a:lnTo>
                  <a:lnTo>
                    <a:pt x="716" y="71"/>
                  </a:lnTo>
                  <a:lnTo>
                    <a:pt x="712" y="63"/>
                  </a:lnTo>
                  <a:lnTo>
                    <a:pt x="707" y="54"/>
                  </a:lnTo>
                  <a:lnTo>
                    <a:pt x="699" y="48"/>
                  </a:lnTo>
                  <a:lnTo>
                    <a:pt x="689" y="40"/>
                  </a:lnTo>
                  <a:lnTo>
                    <a:pt x="661" y="25"/>
                  </a:lnTo>
                  <a:lnTo>
                    <a:pt x="634" y="15"/>
                  </a:lnTo>
                  <a:lnTo>
                    <a:pt x="603" y="10"/>
                  </a:lnTo>
                  <a:lnTo>
                    <a:pt x="536" y="2"/>
                  </a:lnTo>
                  <a:lnTo>
                    <a:pt x="444" y="0"/>
                  </a:lnTo>
                  <a:lnTo>
                    <a:pt x="17" y="0"/>
                  </a:lnTo>
                  <a:lnTo>
                    <a:pt x="13" y="2"/>
                  </a:lnTo>
                  <a:lnTo>
                    <a:pt x="10" y="6"/>
                  </a:lnTo>
                  <a:lnTo>
                    <a:pt x="6" y="17"/>
                  </a:lnTo>
                  <a:lnTo>
                    <a:pt x="2" y="29"/>
                  </a:lnTo>
                  <a:lnTo>
                    <a:pt x="0" y="44"/>
                  </a:lnTo>
                  <a:lnTo>
                    <a:pt x="119" y="44"/>
                  </a:lnTo>
                  <a:lnTo>
                    <a:pt x="127" y="37"/>
                  </a:lnTo>
                  <a:lnTo>
                    <a:pt x="136" y="31"/>
                  </a:lnTo>
                  <a:lnTo>
                    <a:pt x="148" y="27"/>
                  </a:lnTo>
                  <a:lnTo>
                    <a:pt x="159" y="27"/>
                  </a:lnTo>
                  <a:lnTo>
                    <a:pt x="171" y="27"/>
                  </a:lnTo>
                  <a:lnTo>
                    <a:pt x="182" y="31"/>
                  </a:lnTo>
                  <a:lnTo>
                    <a:pt x="192" y="37"/>
                  </a:lnTo>
                  <a:lnTo>
                    <a:pt x="200" y="44"/>
                  </a:lnTo>
                  <a:lnTo>
                    <a:pt x="518" y="44"/>
                  </a:lnTo>
                  <a:lnTo>
                    <a:pt x="528" y="37"/>
                  </a:lnTo>
                  <a:lnTo>
                    <a:pt x="538" y="31"/>
                  </a:lnTo>
                  <a:lnTo>
                    <a:pt x="547" y="27"/>
                  </a:lnTo>
                  <a:lnTo>
                    <a:pt x="559" y="27"/>
                  </a:lnTo>
                  <a:lnTo>
                    <a:pt x="572" y="27"/>
                  </a:lnTo>
                  <a:lnTo>
                    <a:pt x="582" y="31"/>
                  </a:lnTo>
                  <a:lnTo>
                    <a:pt x="593" y="37"/>
                  </a:lnTo>
                  <a:lnTo>
                    <a:pt x="601" y="44"/>
                  </a:lnTo>
                  <a:lnTo>
                    <a:pt x="634" y="44"/>
                  </a:lnTo>
                  <a:lnTo>
                    <a:pt x="655" y="44"/>
                  </a:lnTo>
                  <a:lnTo>
                    <a:pt x="661" y="44"/>
                  </a:lnTo>
                  <a:lnTo>
                    <a:pt x="662" y="44"/>
                  </a:lnTo>
                  <a:lnTo>
                    <a:pt x="662" y="46"/>
                  </a:lnTo>
                  <a:lnTo>
                    <a:pt x="662" y="48"/>
                  </a:lnTo>
                  <a:lnTo>
                    <a:pt x="662" y="50"/>
                  </a:lnTo>
                  <a:lnTo>
                    <a:pt x="607" y="50"/>
                  </a:lnTo>
                  <a:close/>
                </a:path>
              </a:pathLst>
            </a:custGeom>
            <a:solidFill>
              <a:srgbClr val="C03C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6" name="Freeform 102">
              <a:extLst>
                <a:ext uri="{FF2B5EF4-FFF2-40B4-BE49-F238E27FC236}">
                  <a16:creationId xmlns:a16="http://schemas.microsoft.com/office/drawing/2014/main" id="{32595FBB-0192-4C61-A8B3-B6DF9816E0B1}"/>
                </a:ext>
              </a:extLst>
            </p:cNvPr>
            <p:cNvSpPr>
              <a:spLocks/>
            </p:cNvSpPr>
            <p:nvPr/>
          </p:nvSpPr>
          <p:spPr bwMode="auto">
            <a:xfrm>
              <a:off x="4856" y="3082"/>
              <a:ext cx="94" cy="51"/>
            </a:xfrm>
            <a:custGeom>
              <a:avLst/>
              <a:gdLst>
                <a:gd name="T0" fmla="*/ 52 w 94"/>
                <a:gd name="T1" fmla="*/ 51 h 51"/>
                <a:gd name="T2" fmla="*/ 94 w 94"/>
                <a:gd name="T3" fmla="*/ 51 h 51"/>
                <a:gd name="T4" fmla="*/ 17 w 94"/>
                <a:gd name="T5" fmla="*/ 13 h 51"/>
                <a:gd name="T6" fmla="*/ 34 w 94"/>
                <a:gd name="T7" fmla="*/ 9 h 51"/>
                <a:gd name="T8" fmla="*/ 50 w 94"/>
                <a:gd name="T9" fmla="*/ 7 h 51"/>
                <a:gd name="T10" fmla="*/ 50 w 94"/>
                <a:gd name="T11" fmla="*/ 5 h 51"/>
                <a:gd name="T12" fmla="*/ 48 w 94"/>
                <a:gd name="T13" fmla="*/ 3 h 51"/>
                <a:gd name="T14" fmla="*/ 44 w 94"/>
                <a:gd name="T15" fmla="*/ 0 h 51"/>
                <a:gd name="T16" fmla="*/ 38 w 94"/>
                <a:gd name="T17" fmla="*/ 0 h 51"/>
                <a:gd name="T18" fmla="*/ 21 w 94"/>
                <a:gd name="T19" fmla="*/ 1 h 51"/>
                <a:gd name="T20" fmla="*/ 4 w 94"/>
                <a:gd name="T21" fmla="*/ 7 h 51"/>
                <a:gd name="T22" fmla="*/ 2 w 94"/>
                <a:gd name="T23" fmla="*/ 9 h 51"/>
                <a:gd name="T24" fmla="*/ 0 w 94"/>
                <a:gd name="T25" fmla="*/ 13 h 51"/>
                <a:gd name="T26" fmla="*/ 2 w 94"/>
                <a:gd name="T27" fmla="*/ 15 h 51"/>
                <a:gd name="T28" fmla="*/ 4 w 94"/>
                <a:gd name="T29" fmla="*/ 17 h 51"/>
                <a:gd name="T30" fmla="*/ 30 w 94"/>
                <a:gd name="T31" fmla="*/ 30 h 51"/>
                <a:gd name="T32" fmla="*/ 48 w 94"/>
                <a:gd name="T33" fmla="*/ 40 h 51"/>
                <a:gd name="T34" fmla="*/ 55 w 94"/>
                <a:gd name="T35" fmla="*/ 45 h 51"/>
                <a:gd name="T36" fmla="*/ 52 w 94"/>
                <a:gd name="T37" fmla="*/ 51 h 51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94"/>
                <a:gd name="T58" fmla="*/ 0 h 51"/>
                <a:gd name="T59" fmla="*/ 94 w 94"/>
                <a:gd name="T60" fmla="*/ 51 h 51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94" h="51">
                  <a:moveTo>
                    <a:pt x="52" y="51"/>
                  </a:moveTo>
                  <a:lnTo>
                    <a:pt x="94" y="51"/>
                  </a:lnTo>
                  <a:lnTo>
                    <a:pt x="17" y="13"/>
                  </a:lnTo>
                  <a:lnTo>
                    <a:pt x="34" y="9"/>
                  </a:lnTo>
                  <a:lnTo>
                    <a:pt x="50" y="7"/>
                  </a:lnTo>
                  <a:lnTo>
                    <a:pt x="50" y="5"/>
                  </a:lnTo>
                  <a:lnTo>
                    <a:pt x="48" y="3"/>
                  </a:lnTo>
                  <a:lnTo>
                    <a:pt x="44" y="0"/>
                  </a:lnTo>
                  <a:lnTo>
                    <a:pt x="38" y="0"/>
                  </a:lnTo>
                  <a:lnTo>
                    <a:pt x="21" y="1"/>
                  </a:lnTo>
                  <a:lnTo>
                    <a:pt x="4" y="7"/>
                  </a:lnTo>
                  <a:lnTo>
                    <a:pt x="2" y="9"/>
                  </a:lnTo>
                  <a:lnTo>
                    <a:pt x="0" y="13"/>
                  </a:lnTo>
                  <a:lnTo>
                    <a:pt x="2" y="15"/>
                  </a:lnTo>
                  <a:lnTo>
                    <a:pt x="4" y="17"/>
                  </a:lnTo>
                  <a:lnTo>
                    <a:pt x="30" y="30"/>
                  </a:lnTo>
                  <a:lnTo>
                    <a:pt x="48" y="40"/>
                  </a:lnTo>
                  <a:lnTo>
                    <a:pt x="55" y="45"/>
                  </a:lnTo>
                  <a:lnTo>
                    <a:pt x="52" y="51"/>
                  </a:lnTo>
                  <a:close/>
                </a:path>
              </a:pathLst>
            </a:custGeom>
            <a:solidFill>
              <a:srgbClr val="81818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7" name="Freeform 103">
              <a:extLst>
                <a:ext uri="{FF2B5EF4-FFF2-40B4-BE49-F238E27FC236}">
                  <a16:creationId xmlns:a16="http://schemas.microsoft.com/office/drawing/2014/main" id="{3D912113-4672-46B2-B21A-DBF03CA73EF2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9" y="3103"/>
              <a:ext cx="96" cy="30"/>
            </a:xfrm>
            <a:custGeom>
              <a:avLst/>
              <a:gdLst>
                <a:gd name="T0" fmla="*/ 0 w 96"/>
                <a:gd name="T1" fmla="*/ 30 h 30"/>
                <a:gd name="T2" fmla="*/ 96 w 96"/>
                <a:gd name="T3" fmla="*/ 30 h 30"/>
                <a:gd name="T4" fmla="*/ 7 w 96"/>
                <a:gd name="T5" fmla="*/ 0 h 30"/>
                <a:gd name="T6" fmla="*/ 3 w 96"/>
                <a:gd name="T7" fmla="*/ 5 h 30"/>
                <a:gd name="T8" fmla="*/ 2 w 96"/>
                <a:gd name="T9" fmla="*/ 13 h 30"/>
                <a:gd name="T10" fmla="*/ 0 w 96"/>
                <a:gd name="T11" fmla="*/ 21 h 30"/>
                <a:gd name="T12" fmla="*/ 0 w 96"/>
                <a:gd name="T13" fmla="*/ 30 h 3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96"/>
                <a:gd name="T22" fmla="*/ 0 h 30"/>
                <a:gd name="T23" fmla="*/ 96 w 96"/>
                <a:gd name="T24" fmla="*/ 30 h 3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96" h="30">
                  <a:moveTo>
                    <a:pt x="0" y="30"/>
                  </a:moveTo>
                  <a:lnTo>
                    <a:pt x="96" y="30"/>
                  </a:lnTo>
                  <a:lnTo>
                    <a:pt x="7" y="0"/>
                  </a:lnTo>
                  <a:lnTo>
                    <a:pt x="3" y="5"/>
                  </a:lnTo>
                  <a:lnTo>
                    <a:pt x="2" y="13"/>
                  </a:lnTo>
                  <a:lnTo>
                    <a:pt x="0" y="21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D8828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8" name="Freeform 104">
              <a:extLst>
                <a:ext uri="{FF2B5EF4-FFF2-40B4-BE49-F238E27FC236}">
                  <a16:creationId xmlns:a16="http://schemas.microsoft.com/office/drawing/2014/main" id="{0EA439A3-7D63-48EA-A320-D69804062E2C}"/>
                </a:ext>
              </a:extLst>
            </p:cNvPr>
            <p:cNvSpPr>
              <a:spLocks/>
            </p:cNvSpPr>
            <p:nvPr/>
          </p:nvSpPr>
          <p:spPr bwMode="auto">
            <a:xfrm>
              <a:off x="4898" y="3089"/>
              <a:ext cx="98" cy="44"/>
            </a:xfrm>
            <a:custGeom>
              <a:avLst/>
              <a:gdLst>
                <a:gd name="T0" fmla="*/ 0 w 98"/>
                <a:gd name="T1" fmla="*/ 2 h 44"/>
                <a:gd name="T2" fmla="*/ 84 w 98"/>
                <a:gd name="T3" fmla="*/ 44 h 44"/>
                <a:gd name="T4" fmla="*/ 98 w 98"/>
                <a:gd name="T5" fmla="*/ 44 h 44"/>
                <a:gd name="T6" fmla="*/ 8 w 98"/>
                <a:gd name="T7" fmla="*/ 0 h 44"/>
                <a:gd name="T8" fmla="*/ 0 w 98"/>
                <a:gd name="T9" fmla="*/ 2 h 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8"/>
                <a:gd name="T16" fmla="*/ 0 h 44"/>
                <a:gd name="T17" fmla="*/ 98 w 98"/>
                <a:gd name="T18" fmla="*/ 44 h 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8" h="44">
                  <a:moveTo>
                    <a:pt x="0" y="2"/>
                  </a:moveTo>
                  <a:lnTo>
                    <a:pt x="84" y="44"/>
                  </a:lnTo>
                  <a:lnTo>
                    <a:pt x="98" y="44"/>
                  </a:lnTo>
                  <a:lnTo>
                    <a:pt x="8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9" name="Freeform 105">
              <a:extLst>
                <a:ext uri="{FF2B5EF4-FFF2-40B4-BE49-F238E27FC236}">
                  <a16:creationId xmlns:a16="http://schemas.microsoft.com/office/drawing/2014/main" id="{3C099C6A-706F-4572-B1A0-6D4511D90D7F}"/>
                </a:ext>
              </a:extLst>
            </p:cNvPr>
            <p:cNvSpPr>
              <a:spLocks/>
            </p:cNvSpPr>
            <p:nvPr/>
          </p:nvSpPr>
          <p:spPr bwMode="auto">
            <a:xfrm>
              <a:off x="4560" y="3177"/>
              <a:ext cx="119" cy="6"/>
            </a:xfrm>
            <a:custGeom>
              <a:avLst/>
              <a:gdLst>
                <a:gd name="T0" fmla="*/ 119 w 119"/>
                <a:gd name="T1" fmla="*/ 0 h 6"/>
                <a:gd name="T2" fmla="*/ 113 w 119"/>
                <a:gd name="T3" fmla="*/ 6 h 6"/>
                <a:gd name="T4" fmla="*/ 0 w 119"/>
                <a:gd name="T5" fmla="*/ 6 h 6"/>
                <a:gd name="T6" fmla="*/ 0 w 119"/>
                <a:gd name="T7" fmla="*/ 0 h 6"/>
                <a:gd name="T8" fmla="*/ 119 w 119"/>
                <a:gd name="T9" fmla="*/ 0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9"/>
                <a:gd name="T16" fmla="*/ 0 h 6"/>
                <a:gd name="T17" fmla="*/ 119 w 119"/>
                <a:gd name="T18" fmla="*/ 6 h 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9" h="6">
                  <a:moveTo>
                    <a:pt x="119" y="0"/>
                  </a:moveTo>
                  <a:lnTo>
                    <a:pt x="113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11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30" name="Freeform 106">
              <a:extLst>
                <a:ext uri="{FF2B5EF4-FFF2-40B4-BE49-F238E27FC236}">
                  <a16:creationId xmlns:a16="http://schemas.microsoft.com/office/drawing/2014/main" id="{08F2A80C-3DBD-4847-9275-1BA16644E613}"/>
                </a:ext>
              </a:extLst>
            </p:cNvPr>
            <p:cNvSpPr>
              <a:spLocks/>
            </p:cNvSpPr>
            <p:nvPr/>
          </p:nvSpPr>
          <p:spPr bwMode="auto">
            <a:xfrm>
              <a:off x="4760" y="3177"/>
              <a:ext cx="318" cy="6"/>
            </a:xfrm>
            <a:custGeom>
              <a:avLst/>
              <a:gdLst>
                <a:gd name="T0" fmla="*/ 318 w 318"/>
                <a:gd name="T1" fmla="*/ 0 h 6"/>
                <a:gd name="T2" fmla="*/ 313 w 318"/>
                <a:gd name="T3" fmla="*/ 6 h 6"/>
                <a:gd name="T4" fmla="*/ 4 w 318"/>
                <a:gd name="T5" fmla="*/ 6 h 6"/>
                <a:gd name="T6" fmla="*/ 0 w 318"/>
                <a:gd name="T7" fmla="*/ 0 h 6"/>
                <a:gd name="T8" fmla="*/ 318 w 318"/>
                <a:gd name="T9" fmla="*/ 0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18"/>
                <a:gd name="T16" fmla="*/ 0 h 6"/>
                <a:gd name="T17" fmla="*/ 318 w 318"/>
                <a:gd name="T18" fmla="*/ 6 h 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18" h="6">
                  <a:moveTo>
                    <a:pt x="318" y="0"/>
                  </a:moveTo>
                  <a:lnTo>
                    <a:pt x="313" y="6"/>
                  </a:lnTo>
                  <a:lnTo>
                    <a:pt x="4" y="6"/>
                  </a:lnTo>
                  <a:lnTo>
                    <a:pt x="0" y="0"/>
                  </a:lnTo>
                  <a:lnTo>
                    <a:pt x="31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31" name="Freeform 107">
              <a:extLst>
                <a:ext uri="{FF2B5EF4-FFF2-40B4-BE49-F238E27FC236}">
                  <a16:creationId xmlns:a16="http://schemas.microsoft.com/office/drawing/2014/main" id="{E9917CF8-B7F9-4F17-84C1-5A5D602D4C00}"/>
                </a:ext>
              </a:extLst>
            </p:cNvPr>
            <p:cNvSpPr>
              <a:spLocks/>
            </p:cNvSpPr>
            <p:nvPr/>
          </p:nvSpPr>
          <p:spPr bwMode="auto">
            <a:xfrm>
              <a:off x="5161" y="3177"/>
              <a:ext cx="61" cy="6"/>
            </a:xfrm>
            <a:custGeom>
              <a:avLst/>
              <a:gdLst>
                <a:gd name="T0" fmla="*/ 6 w 61"/>
                <a:gd name="T1" fmla="*/ 6 h 6"/>
                <a:gd name="T2" fmla="*/ 0 w 61"/>
                <a:gd name="T3" fmla="*/ 0 h 6"/>
                <a:gd name="T4" fmla="*/ 33 w 61"/>
                <a:gd name="T5" fmla="*/ 0 h 6"/>
                <a:gd name="T6" fmla="*/ 54 w 61"/>
                <a:gd name="T7" fmla="*/ 0 h 6"/>
                <a:gd name="T8" fmla="*/ 60 w 61"/>
                <a:gd name="T9" fmla="*/ 0 h 6"/>
                <a:gd name="T10" fmla="*/ 61 w 61"/>
                <a:gd name="T11" fmla="*/ 0 h 6"/>
                <a:gd name="T12" fmla="*/ 61 w 61"/>
                <a:gd name="T13" fmla="*/ 2 h 6"/>
                <a:gd name="T14" fmla="*/ 61 w 61"/>
                <a:gd name="T15" fmla="*/ 4 h 6"/>
                <a:gd name="T16" fmla="*/ 61 w 61"/>
                <a:gd name="T17" fmla="*/ 6 h 6"/>
                <a:gd name="T18" fmla="*/ 6 w 61"/>
                <a:gd name="T19" fmla="*/ 6 h 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1"/>
                <a:gd name="T31" fmla="*/ 0 h 6"/>
                <a:gd name="T32" fmla="*/ 61 w 61"/>
                <a:gd name="T33" fmla="*/ 6 h 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1" h="6">
                  <a:moveTo>
                    <a:pt x="6" y="6"/>
                  </a:moveTo>
                  <a:lnTo>
                    <a:pt x="0" y="0"/>
                  </a:lnTo>
                  <a:lnTo>
                    <a:pt x="33" y="0"/>
                  </a:lnTo>
                  <a:lnTo>
                    <a:pt x="54" y="0"/>
                  </a:lnTo>
                  <a:lnTo>
                    <a:pt x="60" y="0"/>
                  </a:lnTo>
                  <a:lnTo>
                    <a:pt x="61" y="0"/>
                  </a:lnTo>
                  <a:lnTo>
                    <a:pt x="61" y="2"/>
                  </a:lnTo>
                  <a:lnTo>
                    <a:pt x="61" y="4"/>
                  </a:lnTo>
                  <a:lnTo>
                    <a:pt x="61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32" name="Rectangle 108">
              <a:extLst>
                <a:ext uri="{FF2B5EF4-FFF2-40B4-BE49-F238E27FC236}">
                  <a16:creationId xmlns:a16="http://schemas.microsoft.com/office/drawing/2014/main" id="{16EADEA8-1F4C-467F-B18B-58099233E0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85" y="3191"/>
              <a:ext cx="48" cy="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333" name="Freeform 109">
              <a:extLst>
                <a:ext uri="{FF2B5EF4-FFF2-40B4-BE49-F238E27FC236}">
                  <a16:creationId xmlns:a16="http://schemas.microsoft.com/office/drawing/2014/main" id="{34A452F6-F18F-4D46-A283-729394B889CD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5" y="3189"/>
              <a:ext cx="47" cy="7"/>
            </a:xfrm>
            <a:custGeom>
              <a:avLst/>
              <a:gdLst>
                <a:gd name="T0" fmla="*/ 0 w 47"/>
                <a:gd name="T1" fmla="*/ 7 h 7"/>
                <a:gd name="T2" fmla="*/ 6 w 47"/>
                <a:gd name="T3" fmla="*/ 0 h 7"/>
                <a:gd name="T4" fmla="*/ 47 w 47"/>
                <a:gd name="T5" fmla="*/ 0 h 7"/>
                <a:gd name="T6" fmla="*/ 43 w 47"/>
                <a:gd name="T7" fmla="*/ 7 h 7"/>
                <a:gd name="T8" fmla="*/ 0 w 47"/>
                <a:gd name="T9" fmla="*/ 7 h 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7"/>
                <a:gd name="T16" fmla="*/ 0 h 7"/>
                <a:gd name="T17" fmla="*/ 47 w 47"/>
                <a:gd name="T18" fmla="*/ 7 h 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7" h="7">
                  <a:moveTo>
                    <a:pt x="0" y="7"/>
                  </a:moveTo>
                  <a:lnTo>
                    <a:pt x="6" y="0"/>
                  </a:lnTo>
                  <a:lnTo>
                    <a:pt x="47" y="0"/>
                  </a:lnTo>
                  <a:lnTo>
                    <a:pt x="43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34" name="Freeform 110">
              <a:extLst>
                <a:ext uri="{FF2B5EF4-FFF2-40B4-BE49-F238E27FC236}">
                  <a16:creationId xmlns:a16="http://schemas.microsoft.com/office/drawing/2014/main" id="{C334E9E4-50CB-4485-89E7-EFADF16D8036}"/>
                </a:ext>
              </a:extLst>
            </p:cNvPr>
            <p:cNvSpPr>
              <a:spLocks/>
            </p:cNvSpPr>
            <p:nvPr/>
          </p:nvSpPr>
          <p:spPr bwMode="auto">
            <a:xfrm>
              <a:off x="4998" y="3204"/>
              <a:ext cx="48" cy="8"/>
            </a:xfrm>
            <a:custGeom>
              <a:avLst/>
              <a:gdLst>
                <a:gd name="T0" fmla="*/ 0 w 48"/>
                <a:gd name="T1" fmla="*/ 8 h 8"/>
                <a:gd name="T2" fmla="*/ 4 w 48"/>
                <a:gd name="T3" fmla="*/ 0 h 8"/>
                <a:gd name="T4" fmla="*/ 48 w 48"/>
                <a:gd name="T5" fmla="*/ 0 h 8"/>
                <a:gd name="T6" fmla="*/ 46 w 48"/>
                <a:gd name="T7" fmla="*/ 2 h 8"/>
                <a:gd name="T8" fmla="*/ 44 w 48"/>
                <a:gd name="T9" fmla="*/ 8 h 8"/>
                <a:gd name="T10" fmla="*/ 0 w 48"/>
                <a:gd name="T11" fmla="*/ 8 h 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8"/>
                <a:gd name="T19" fmla="*/ 0 h 8"/>
                <a:gd name="T20" fmla="*/ 48 w 48"/>
                <a:gd name="T21" fmla="*/ 8 h 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8" h="8">
                  <a:moveTo>
                    <a:pt x="0" y="8"/>
                  </a:moveTo>
                  <a:lnTo>
                    <a:pt x="4" y="0"/>
                  </a:lnTo>
                  <a:lnTo>
                    <a:pt x="48" y="0"/>
                  </a:lnTo>
                  <a:lnTo>
                    <a:pt x="46" y="2"/>
                  </a:lnTo>
                  <a:lnTo>
                    <a:pt x="44" y="8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35" name="Freeform 111">
              <a:extLst>
                <a:ext uri="{FF2B5EF4-FFF2-40B4-BE49-F238E27FC236}">
                  <a16:creationId xmlns:a16="http://schemas.microsoft.com/office/drawing/2014/main" id="{8D21DC0B-F527-402C-91FF-F9EE1E39713D}"/>
                </a:ext>
              </a:extLst>
            </p:cNvPr>
            <p:cNvSpPr>
              <a:spLocks/>
            </p:cNvSpPr>
            <p:nvPr/>
          </p:nvSpPr>
          <p:spPr bwMode="auto">
            <a:xfrm>
              <a:off x="4994" y="3217"/>
              <a:ext cx="48" cy="8"/>
            </a:xfrm>
            <a:custGeom>
              <a:avLst/>
              <a:gdLst>
                <a:gd name="T0" fmla="*/ 0 w 48"/>
                <a:gd name="T1" fmla="*/ 8 h 8"/>
                <a:gd name="T2" fmla="*/ 2 w 48"/>
                <a:gd name="T3" fmla="*/ 0 h 8"/>
                <a:gd name="T4" fmla="*/ 48 w 48"/>
                <a:gd name="T5" fmla="*/ 0 h 8"/>
                <a:gd name="T6" fmla="*/ 46 w 48"/>
                <a:gd name="T7" fmla="*/ 8 h 8"/>
                <a:gd name="T8" fmla="*/ 0 w 48"/>
                <a:gd name="T9" fmla="*/ 8 h 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"/>
                <a:gd name="T16" fmla="*/ 0 h 8"/>
                <a:gd name="T17" fmla="*/ 48 w 48"/>
                <a:gd name="T18" fmla="*/ 8 h 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" h="8">
                  <a:moveTo>
                    <a:pt x="0" y="8"/>
                  </a:moveTo>
                  <a:lnTo>
                    <a:pt x="2" y="0"/>
                  </a:lnTo>
                  <a:lnTo>
                    <a:pt x="48" y="0"/>
                  </a:lnTo>
                  <a:lnTo>
                    <a:pt x="46" y="8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36" name="Freeform 112">
              <a:extLst>
                <a:ext uri="{FF2B5EF4-FFF2-40B4-BE49-F238E27FC236}">
                  <a16:creationId xmlns:a16="http://schemas.microsoft.com/office/drawing/2014/main" id="{FF4CE650-9C9A-4165-9C56-F717F6823A91}"/>
                </a:ext>
              </a:extLst>
            </p:cNvPr>
            <p:cNvSpPr>
              <a:spLocks/>
            </p:cNvSpPr>
            <p:nvPr/>
          </p:nvSpPr>
          <p:spPr bwMode="auto">
            <a:xfrm>
              <a:off x="5228" y="3168"/>
              <a:ext cx="25" cy="15"/>
            </a:xfrm>
            <a:custGeom>
              <a:avLst/>
              <a:gdLst>
                <a:gd name="T0" fmla="*/ 0 w 25"/>
                <a:gd name="T1" fmla="*/ 15 h 15"/>
                <a:gd name="T2" fmla="*/ 0 w 25"/>
                <a:gd name="T3" fmla="*/ 0 h 15"/>
                <a:gd name="T4" fmla="*/ 16 w 25"/>
                <a:gd name="T5" fmla="*/ 7 h 15"/>
                <a:gd name="T6" fmla="*/ 21 w 25"/>
                <a:gd name="T7" fmla="*/ 11 h 15"/>
                <a:gd name="T8" fmla="*/ 25 w 25"/>
                <a:gd name="T9" fmla="*/ 15 h 15"/>
                <a:gd name="T10" fmla="*/ 0 w 25"/>
                <a:gd name="T11" fmla="*/ 15 h 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"/>
                <a:gd name="T19" fmla="*/ 0 h 15"/>
                <a:gd name="T20" fmla="*/ 25 w 25"/>
                <a:gd name="T21" fmla="*/ 15 h 1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" h="15">
                  <a:moveTo>
                    <a:pt x="0" y="15"/>
                  </a:moveTo>
                  <a:lnTo>
                    <a:pt x="0" y="0"/>
                  </a:lnTo>
                  <a:lnTo>
                    <a:pt x="16" y="7"/>
                  </a:lnTo>
                  <a:lnTo>
                    <a:pt x="21" y="11"/>
                  </a:lnTo>
                  <a:lnTo>
                    <a:pt x="25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37" name="Freeform 113">
              <a:extLst>
                <a:ext uri="{FF2B5EF4-FFF2-40B4-BE49-F238E27FC236}">
                  <a16:creationId xmlns:a16="http://schemas.microsoft.com/office/drawing/2014/main" id="{0A408F85-B61E-4A90-A3B4-7DB6E0C8DC1E}"/>
                </a:ext>
              </a:extLst>
            </p:cNvPr>
            <p:cNvSpPr>
              <a:spLocks/>
            </p:cNvSpPr>
            <p:nvPr/>
          </p:nvSpPr>
          <p:spPr bwMode="auto">
            <a:xfrm>
              <a:off x="5201" y="3189"/>
              <a:ext cx="66" cy="9"/>
            </a:xfrm>
            <a:custGeom>
              <a:avLst/>
              <a:gdLst>
                <a:gd name="T0" fmla="*/ 0 w 66"/>
                <a:gd name="T1" fmla="*/ 0 h 9"/>
                <a:gd name="T2" fmla="*/ 56 w 66"/>
                <a:gd name="T3" fmla="*/ 0 h 9"/>
                <a:gd name="T4" fmla="*/ 60 w 66"/>
                <a:gd name="T5" fmla="*/ 2 h 9"/>
                <a:gd name="T6" fmla="*/ 64 w 66"/>
                <a:gd name="T7" fmla="*/ 3 h 9"/>
                <a:gd name="T8" fmla="*/ 66 w 66"/>
                <a:gd name="T9" fmla="*/ 9 h 9"/>
                <a:gd name="T10" fmla="*/ 2 w 66"/>
                <a:gd name="T11" fmla="*/ 9 h 9"/>
                <a:gd name="T12" fmla="*/ 0 w 66"/>
                <a:gd name="T13" fmla="*/ 0 h 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6"/>
                <a:gd name="T22" fmla="*/ 0 h 9"/>
                <a:gd name="T23" fmla="*/ 66 w 66"/>
                <a:gd name="T24" fmla="*/ 9 h 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6" h="9">
                  <a:moveTo>
                    <a:pt x="0" y="0"/>
                  </a:moveTo>
                  <a:lnTo>
                    <a:pt x="56" y="0"/>
                  </a:lnTo>
                  <a:lnTo>
                    <a:pt x="60" y="2"/>
                  </a:lnTo>
                  <a:lnTo>
                    <a:pt x="64" y="3"/>
                  </a:lnTo>
                  <a:lnTo>
                    <a:pt x="66" y="9"/>
                  </a:lnTo>
                  <a:lnTo>
                    <a:pt x="2" y="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38" name="Rectangle 114">
              <a:extLst>
                <a:ext uri="{FF2B5EF4-FFF2-40B4-BE49-F238E27FC236}">
                  <a16:creationId xmlns:a16="http://schemas.microsoft.com/office/drawing/2014/main" id="{8B8F0496-D878-4938-B082-5FA03DD084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90" y="3145"/>
              <a:ext cx="35" cy="1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339" name="Freeform 115">
              <a:extLst>
                <a:ext uri="{FF2B5EF4-FFF2-40B4-BE49-F238E27FC236}">
                  <a16:creationId xmlns:a16="http://schemas.microsoft.com/office/drawing/2014/main" id="{D28DD146-E150-4A13-979E-B44FE7293587}"/>
                </a:ext>
              </a:extLst>
            </p:cNvPr>
            <p:cNvSpPr>
              <a:spLocks/>
            </p:cNvSpPr>
            <p:nvPr/>
          </p:nvSpPr>
          <p:spPr bwMode="auto">
            <a:xfrm>
              <a:off x="5061" y="3160"/>
              <a:ext cx="119" cy="71"/>
            </a:xfrm>
            <a:custGeom>
              <a:avLst/>
              <a:gdLst>
                <a:gd name="T0" fmla="*/ 0 w 119"/>
                <a:gd name="T1" fmla="*/ 71 h 71"/>
                <a:gd name="T2" fmla="*/ 0 w 119"/>
                <a:gd name="T3" fmla="*/ 57 h 71"/>
                <a:gd name="T4" fmla="*/ 2 w 119"/>
                <a:gd name="T5" fmla="*/ 48 h 71"/>
                <a:gd name="T6" fmla="*/ 4 w 119"/>
                <a:gd name="T7" fmla="*/ 38 h 71"/>
                <a:gd name="T8" fmla="*/ 8 w 119"/>
                <a:gd name="T9" fmla="*/ 31 h 71"/>
                <a:gd name="T10" fmla="*/ 12 w 119"/>
                <a:gd name="T11" fmla="*/ 23 h 71"/>
                <a:gd name="T12" fmla="*/ 17 w 119"/>
                <a:gd name="T13" fmla="*/ 17 h 71"/>
                <a:gd name="T14" fmla="*/ 27 w 119"/>
                <a:gd name="T15" fmla="*/ 10 h 71"/>
                <a:gd name="T16" fmla="*/ 37 w 119"/>
                <a:gd name="T17" fmla="*/ 4 h 71"/>
                <a:gd name="T18" fmla="*/ 46 w 119"/>
                <a:gd name="T19" fmla="*/ 0 h 71"/>
                <a:gd name="T20" fmla="*/ 58 w 119"/>
                <a:gd name="T21" fmla="*/ 0 h 71"/>
                <a:gd name="T22" fmla="*/ 71 w 119"/>
                <a:gd name="T23" fmla="*/ 0 h 71"/>
                <a:gd name="T24" fmla="*/ 81 w 119"/>
                <a:gd name="T25" fmla="*/ 4 h 71"/>
                <a:gd name="T26" fmla="*/ 92 w 119"/>
                <a:gd name="T27" fmla="*/ 10 h 71"/>
                <a:gd name="T28" fmla="*/ 100 w 119"/>
                <a:gd name="T29" fmla="*/ 17 h 71"/>
                <a:gd name="T30" fmla="*/ 106 w 119"/>
                <a:gd name="T31" fmla="*/ 23 h 71"/>
                <a:gd name="T32" fmla="*/ 112 w 119"/>
                <a:gd name="T33" fmla="*/ 31 h 71"/>
                <a:gd name="T34" fmla="*/ 113 w 119"/>
                <a:gd name="T35" fmla="*/ 38 h 71"/>
                <a:gd name="T36" fmla="*/ 117 w 119"/>
                <a:gd name="T37" fmla="*/ 48 h 71"/>
                <a:gd name="T38" fmla="*/ 117 w 119"/>
                <a:gd name="T39" fmla="*/ 57 h 71"/>
                <a:gd name="T40" fmla="*/ 117 w 119"/>
                <a:gd name="T41" fmla="*/ 61 h 71"/>
                <a:gd name="T42" fmla="*/ 119 w 119"/>
                <a:gd name="T43" fmla="*/ 71 h 71"/>
                <a:gd name="T44" fmla="*/ 0 w 119"/>
                <a:gd name="T45" fmla="*/ 71 h 7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19"/>
                <a:gd name="T70" fmla="*/ 0 h 71"/>
                <a:gd name="T71" fmla="*/ 119 w 119"/>
                <a:gd name="T72" fmla="*/ 71 h 71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19" h="71">
                  <a:moveTo>
                    <a:pt x="0" y="71"/>
                  </a:moveTo>
                  <a:lnTo>
                    <a:pt x="0" y="57"/>
                  </a:lnTo>
                  <a:lnTo>
                    <a:pt x="2" y="48"/>
                  </a:lnTo>
                  <a:lnTo>
                    <a:pt x="4" y="38"/>
                  </a:lnTo>
                  <a:lnTo>
                    <a:pt x="8" y="31"/>
                  </a:lnTo>
                  <a:lnTo>
                    <a:pt x="12" y="23"/>
                  </a:lnTo>
                  <a:lnTo>
                    <a:pt x="17" y="17"/>
                  </a:lnTo>
                  <a:lnTo>
                    <a:pt x="27" y="10"/>
                  </a:lnTo>
                  <a:lnTo>
                    <a:pt x="37" y="4"/>
                  </a:lnTo>
                  <a:lnTo>
                    <a:pt x="46" y="0"/>
                  </a:lnTo>
                  <a:lnTo>
                    <a:pt x="58" y="0"/>
                  </a:lnTo>
                  <a:lnTo>
                    <a:pt x="71" y="0"/>
                  </a:lnTo>
                  <a:lnTo>
                    <a:pt x="81" y="4"/>
                  </a:lnTo>
                  <a:lnTo>
                    <a:pt x="92" y="10"/>
                  </a:lnTo>
                  <a:lnTo>
                    <a:pt x="100" y="17"/>
                  </a:lnTo>
                  <a:lnTo>
                    <a:pt x="106" y="23"/>
                  </a:lnTo>
                  <a:lnTo>
                    <a:pt x="112" y="31"/>
                  </a:lnTo>
                  <a:lnTo>
                    <a:pt x="113" y="38"/>
                  </a:lnTo>
                  <a:lnTo>
                    <a:pt x="117" y="48"/>
                  </a:lnTo>
                  <a:lnTo>
                    <a:pt x="117" y="57"/>
                  </a:lnTo>
                  <a:lnTo>
                    <a:pt x="117" y="61"/>
                  </a:lnTo>
                  <a:lnTo>
                    <a:pt x="119" y="71"/>
                  </a:lnTo>
                  <a:lnTo>
                    <a:pt x="0" y="7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40" name="Freeform 116">
              <a:extLst>
                <a:ext uri="{FF2B5EF4-FFF2-40B4-BE49-F238E27FC236}">
                  <a16:creationId xmlns:a16="http://schemas.microsoft.com/office/drawing/2014/main" id="{2F5F0B95-2DD2-48A4-9308-B66CE686AE32}"/>
                </a:ext>
              </a:extLst>
            </p:cNvPr>
            <p:cNvSpPr>
              <a:spLocks/>
            </p:cNvSpPr>
            <p:nvPr/>
          </p:nvSpPr>
          <p:spPr bwMode="auto">
            <a:xfrm>
              <a:off x="4660" y="3160"/>
              <a:ext cx="121" cy="80"/>
            </a:xfrm>
            <a:custGeom>
              <a:avLst/>
              <a:gdLst>
                <a:gd name="T0" fmla="*/ 121 w 121"/>
                <a:gd name="T1" fmla="*/ 80 h 80"/>
                <a:gd name="T2" fmla="*/ 117 w 121"/>
                <a:gd name="T3" fmla="*/ 57 h 80"/>
                <a:gd name="T4" fmla="*/ 117 w 121"/>
                <a:gd name="T5" fmla="*/ 48 h 80"/>
                <a:gd name="T6" fmla="*/ 113 w 121"/>
                <a:gd name="T7" fmla="*/ 38 h 80"/>
                <a:gd name="T8" fmla="*/ 109 w 121"/>
                <a:gd name="T9" fmla="*/ 31 h 80"/>
                <a:gd name="T10" fmla="*/ 104 w 121"/>
                <a:gd name="T11" fmla="*/ 23 h 80"/>
                <a:gd name="T12" fmla="*/ 100 w 121"/>
                <a:gd name="T13" fmla="*/ 17 h 80"/>
                <a:gd name="T14" fmla="*/ 92 w 121"/>
                <a:gd name="T15" fmla="*/ 10 h 80"/>
                <a:gd name="T16" fmla="*/ 82 w 121"/>
                <a:gd name="T17" fmla="*/ 4 h 80"/>
                <a:gd name="T18" fmla="*/ 71 w 121"/>
                <a:gd name="T19" fmla="*/ 0 h 80"/>
                <a:gd name="T20" fmla="*/ 59 w 121"/>
                <a:gd name="T21" fmla="*/ 0 h 80"/>
                <a:gd name="T22" fmla="*/ 48 w 121"/>
                <a:gd name="T23" fmla="*/ 0 h 80"/>
                <a:gd name="T24" fmla="*/ 36 w 121"/>
                <a:gd name="T25" fmla="*/ 4 h 80"/>
                <a:gd name="T26" fmla="*/ 27 w 121"/>
                <a:gd name="T27" fmla="*/ 10 h 80"/>
                <a:gd name="T28" fmla="*/ 19 w 121"/>
                <a:gd name="T29" fmla="*/ 17 h 80"/>
                <a:gd name="T30" fmla="*/ 13 w 121"/>
                <a:gd name="T31" fmla="*/ 23 h 80"/>
                <a:gd name="T32" fmla="*/ 9 w 121"/>
                <a:gd name="T33" fmla="*/ 31 h 80"/>
                <a:gd name="T34" fmla="*/ 6 w 121"/>
                <a:gd name="T35" fmla="*/ 38 h 80"/>
                <a:gd name="T36" fmla="*/ 4 w 121"/>
                <a:gd name="T37" fmla="*/ 48 h 80"/>
                <a:gd name="T38" fmla="*/ 2 w 121"/>
                <a:gd name="T39" fmla="*/ 57 h 80"/>
                <a:gd name="T40" fmla="*/ 0 w 121"/>
                <a:gd name="T41" fmla="*/ 76 h 80"/>
                <a:gd name="T42" fmla="*/ 121 w 121"/>
                <a:gd name="T43" fmla="*/ 80 h 8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21"/>
                <a:gd name="T67" fmla="*/ 0 h 80"/>
                <a:gd name="T68" fmla="*/ 121 w 121"/>
                <a:gd name="T69" fmla="*/ 80 h 8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21" h="80">
                  <a:moveTo>
                    <a:pt x="121" y="80"/>
                  </a:moveTo>
                  <a:lnTo>
                    <a:pt x="117" y="57"/>
                  </a:lnTo>
                  <a:lnTo>
                    <a:pt x="117" y="48"/>
                  </a:lnTo>
                  <a:lnTo>
                    <a:pt x="113" y="38"/>
                  </a:lnTo>
                  <a:lnTo>
                    <a:pt x="109" y="31"/>
                  </a:lnTo>
                  <a:lnTo>
                    <a:pt x="104" y="23"/>
                  </a:lnTo>
                  <a:lnTo>
                    <a:pt x="100" y="17"/>
                  </a:lnTo>
                  <a:lnTo>
                    <a:pt x="92" y="10"/>
                  </a:lnTo>
                  <a:lnTo>
                    <a:pt x="82" y="4"/>
                  </a:lnTo>
                  <a:lnTo>
                    <a:pt x="71" y="0"/>
                  </a:lnTo>
                  <a:lnTo>
                    <a:pt x="59" y="0"/>
                  </a:lnTo>
                  <a:lnTo>
                    <a:pt x="48" y="0"/>
                  </a:lnTo>
                  <a:lnTo>
                    <a:pt x="36" y="4"/>
                  </a:lnTo>
                  <a:lnTo>
                    <a:pt x="27" y="10"/>
                  </a:lnTo>
                  <a:lnTo>
                    <a:pt x="19" y="17"/>
                  </a:lnTo>
                  <a:lnTo>
                    <a:pt x="13" y="23"/>
                  </a:lnTo>
                  <a:lnTo>
                    <a:pt x="9" y="31"/>
                  </a:lnTo>
                  <a:lnTo>
                    <a:pt x="6" y="38"/>
                  </a:lnTo>
                  <a:lnTo>
                    <a:pt x="4" y="48"/>
                  </a:lnTo>
                  <a:lnTo>
                    <a:pt x="2" y="57"/>
                  </a:lnTo>
                  <a:lnTo>
                    <a:pt x="0" y="76"/>
                  </a:lnTo>
                  <a:lnTo>
                    <a:pt x="121" y="8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41" name="Freeform 117">
              <a:extLst>
                <a:ext uri="{FF2B5EF4-FFF2-40B4-BE49-F238E27FC236}">
                  <a16:creationId xmlns:a16="http://schemas.microsoft.com/office/drawing/2014/main" id="{7A702D50-65EF-4ED2-AB21-83DA27CAEC4B}"/>
                </a:ext>
              </a:extLst>
            </p:cNvPr>
            <p:cNvSpPr>
              <a:spLocks/>
            </p:cNvSpPr>
            <p:nvPr/>
          </p:nvSpPr>
          <p:spPr bwMode="auto">
            <a:xfrm>
              <a:off x="4669" y="3170"/>
              <a:ext cx="100" cy="97"/>
            </a:xfrm>
            <a:custGeom>
              <a:avLst/>
              <a:gdLst>
                <a:gd name="T0" fmla="*/ 50 w 100"/>
                <a:gd name="T1" fmla="*/ 97 h 97"/>
                <a:gd name="T2" fmla="*/ 41 w 100"/>
                <a:gd name="T3" fmla="*/ 95 h 97"/>
                <a:gd name="T4" fmla="*/ 31 w 100"/>
                <a:gd name="T5" fmla="*/ 93 h 97"/>
                <a:gd name="T6" fmla="*/ 23 w 100"/>
                <a:gd name="T7" fmla="*/ 89 h 97"/>
                <a:gd name="T8" fmla="*/ 16 w 100"/>
                <a:gd name="T9" fmla="*/ 82 h 97"/>
                <a:gd name="T10" fmla="*/ 10 w 100"/>
                <a:gd name="T11" fmla="*/ 76 h 97"/>
                <a:gd name="T12" fmla="*/ 4 w 100"/>
                <a:gd name="T13" fmla="*/ 66 h 97"/>
                <a:gd name="T14" fmla="*/ 2 w 100"/>
                <a:gd name="T15" fmla="*/ 57 h 97"/>
                <a:gd name="T16" fmla="*/ 0 w 100"/>
                <a:gd name="T17" fmla="*/ 47 h 97"/>
                <a:gd name="T18" fmla="*/ 2 w 100"/>
                <a:gd name="T19" fmla="*/ 38 h 97"/>
                <a:gd name="T20" fmla="*/ 4 w 100"/>
                <a:gd name="T21" fmla="*/ 28 h 97"/>
                <a:gd name="T22" fmla="*/ 10 w 100"/>
                <a:gd name="T23" fmla="*/ 21 h 97"/>
                <a:gd name="T24" fmla="*/ 16 w 100"/>
                <a:gd name="T25" fmla="*/ 13 h 97"/>
                <a:gd name="T26" fmla="*/ 23 w 100"/>
                <a:gd name="T27" fmla="*/ 7 h 97"/>
                <a:gd name="T28" fmla="*/ 31 w 100"/>
                <a:gd name="T29" fmla="*/ 1 h 97"/>
                <a:gd name="T30" fmla="*/ 41 w 100"/>
                <a:gd name="T31" fmla="*/ 0 h 97"/>
                <a:gd name="T32" fmla="*/ 50 w 100"/>
                <a:gd name="T33" fmla="*/ 0 h 97"/>
                <a:gd name="T34" fmla="*/ 60 w 100"/>
                <a:gd name="T35" fmla="*/ 0 h 97"/>
                <a:gd name="T36" fmla="*/ 70 w 100"/>
                <a:gd name="T37" fmla="*/ 1 h 97"/>
                <a:gd name="T38" fmla="*/ 79 w 100"/>
                <a:gd name="T39" fmla="*/ 7 h 97"/>
                <a:gd name="T40" fmla="*/ 85 w 100"/>
                <a:gd name="T41" fmla="*/ 13 h 97"/>
                <a:gd name="T42" fmla="*/ 93 w 100"/>
                <a:gd name="T43" fmla="*/ 21 h 97"/>
                <a:gd name="T44" fmla="*/ 96 w 100"/>
                <a:gd name="T45" fmla="*/ 28 h 97"/>
                <a:gd name="T46" fmla="*/ 100 w 100"/>
                <a:gd name="T47" fmla="*/ 38 h 97"/>
                <a:gd name="T48" fmla="*/ 100 w 100"/>
                <a:gd name="T49" fmla="*/ 47 h 97"/>
                <a:gd name="T50" fmla="*/ 100 w 100"/>
                <a:gd name="T51" fmla="*/ 57 h 97"/>
                <a:gd name="T52" fmla="*/ 96 w 100"/>
                <a:gd name="T53" fmla="*/ 66 h 97"/>
                <a:gd name="T54" fmla="*/ 93 w 100"/>
                <a:gd name="T55" fmla="*/ 76 h 97"/>
                <a:gd name="T56" fmla="*/ 85 w 100"/>
                <a:gd name="T57" fmla="*/ 82 h 97"/>
                <a:gd name="T58" fmla="*/ 79 w 100"/>
                <a:gd name="T59" fmla="*/ 89 h 97"/>
                <a:gd name="T60" fmla="*/ 70 w 100"/>
                <a:gd name="T61" fmla="*/ 93 h 97"/>
                <a:gd name="T62" fmla="*/ 60 w 100"/>
                <a:gd name="T63" fmla="*/ 95 h 97"/>
                <a:gd name="T64" fmla="*/ 50 w 100"/>
                <a:gd name="T65" fmla="*/ 97 h 9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00"/>
                <a:gd name="T100" fmla="*/ 0 h 97"/>
                <a:gd name="T101" fmla="*/ 100 w 100"/>
                <a:gd name="T102" fmla="*/ 97 h 9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00" h="97">
                  <a:moveTo>
                    <a:pt x="50" y="97"/>
                  </a:moveTo>
                  <a:lnTo>
                    <a:pt x="41" y="95"/>
                  </a:lnTo>
                  <a:lnTo>
                    <a:pt x="31" y="93"/>
                  </a:lnTo>
                  <a:lnTo>
                    <a:pt x="23" y="89"/>
                  </a:lnTo>
                  <a:lnTo>
                    <a:pt x="16" y="82"/>
                  </a:lnTo>
                  <a:lnTo>
                    <a:pt x="10" y="76"/>
                  </a:lnTo>
                  <a:lnTo>
                    <a:pt x="4" y="66"/>
                  </a:lnTo>
                  <a:lnTo>
                    <a:pt x="2" y="57"/>
                  </a:lnTo>
                  <a:lnTo>
                    <a:pt x="0" y="47"/>
                  </a:lnTo>
                  <a:lnTo>
                    <a:pt x="2" y="38"/>
                  </a:lnTo>
                  <a:lnTo>
                    <a:pt x="4" y="28"/>
                  </a:lnTo>
                  <a:lnTo>
                    <a:pt x="10" y="21"/>
                  </a:lnTo>
                  <a:lnTo>
                    <a:pt x="16" y="13"/>
                  </a:lnTo>
                  <a:lnTo>
                    <a:pt x="23" y="7"/>
                  </a:lnTo>
                  <a:lnTo>
                    <a:pt x="31" y="1"/>
                  </a:lnTo>
                  <a:lnTo>
                    <a:pt x="41" y="0"/>
                  </a:lnTo>
                  <a:lnTo>
                    <a:pt x="50" y="0"/>
                  </a:lnTo>
                  <a:lnTo>
                    <a:pt x="60" y="0"/>
                  </a:lnTo>
                  <a:lnTo>
                    <a:pt x="70" y="1"/>
                  </a:lnTo>
                  <a:lnTo>
                    <a:pt x="79" y="7"/>
                  </a:lnTo>
                  <a:lnTo>
                    <a:pt x="85" y="13"/>
                  </a:lnTo>
                  <a:lnTo>
                    <a:pt x="93" y="21"/>
                  </a:lnTo>
                  <a:lnTo>
                    <a:pt x="96" y="28"/>
                  </a:lnTo>
                  <a:lnTo>
                    <a:pt x="100" y="38"/>
                  </a:lnTo>
                  <a:lnTo>
                    <a:pt x="100" y="47"/>
                  </a:lnTo>
                  <a:lnTo>
                    <a:pt x="100" y="57"/>
                  </a:lnTo>
                  <a:lnTo>
                    <a:pt x="96" y="66"/>
                  </a:lnTo>
                  <a:lnTo>
                    <a:pt x="93" y="76"/>
                  </a:lnTo>
                  <a:lnTo>
                    <a:pt x="85" y="82"/>
                  </a:lnTo>
                  <a:lnTo>
                    <a:pt x="79" y="89"/>
                  </a:lnTo>
                  <a:lnTo>
                    <a:pt x="70" y="93"/>
                  </a:lnTo>
                  <a:lnTo>
                    <a:pt x="60" y="95"/>
                  </a:lnTo>
                  <a:lnTo>
                    <a:pt x="50" y="9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42" name="Freeform 118">
              <a:extLst>
                <a:ext uri="{FF2B5EF4-FFF2-40B4-BE49-F238E27FC236}">
                  <a16:creationId xmlns:a16="http://schemas.microsoft.com/office/drawing/2014/main" id="{0749AF94-FAE0-465A-8A91-2059F94F2DEF}"/>
                </a:ext>
              </a:extLst>
            </p:cNvPr>
            <p:cNvSpPr>
              <a:spLocks/>
            </p:cNvSpPr>
            <p:nvPr/>
          </p:nvSpPr>
          <p:spPr bwMode="auto">
            <a:xfrm>
              <a:off x="5071" y="3170"/>
              <a:ext cx="98" cy="97"/>
            </a:xfrm>
            <a:custGeom>
              <a:avLst/>
              <a:gdLst>
                <a:gd name="T0" fmla="*/ 48 w 98"/>
                <a:gd name="T1" fmla="*/ 97 h 97"/>
                <a:gd name="T2" fmla="*/ 38 w 98"/>
                <a:gd name="T3" fmla="*/ 95 h 97"/>
                <a:gd name="T4" fmla="*/ 29 w 98"/>
                <a:gd name="T5" fmla="*/ 93 h 97"/>
                <a:gd name="T6" fmla="*/ 21 w 98"/>
                <a:gd name="T7" fmla="*/ 89 h 97"/>
                <a:gd name="T8" fmla="*/ 13 w 98"/>
                <a:gd name="T9" fmla="*/ 82 h 97"/>
                <a:gd name="T10" fmla="*/ 7 w 98"/>
                <a:gd name="T11" fmla="*/ 76 h 97"/>
                <a:gd name="T12" fmla="*/ 4 w 98"/>
                <a:gd name="T13" fmla="*/ 66 h 97"/>
                <a:gd name="T14" fmla="*/ 2 w 98"/>
                <a:gd name="T15" fmla="*/ 57 h 97"/>
                <a:gd name="T16" fmla="*/ 0 w 98"/>
                <a:gd name="T17" fmla="*/ 47 h 97"/>
                <a:gd name="T18" fmla="*/ 2 w 98"/>
                <a:gd name="T19" fmla="*/ 38 h 97"/>
                <a:gd name="T20" fmla="*/ 4 w 98"/>
                <a:gd name="T21" fmla="*/ 28 h 97"/>
                <a:gd name="T22" fmla="*/ 7 w 98"/>
                <a:gd name="T23" fmla="*/ 21 h 97"/>
                <a:gd name="T24" fmla="*/ 13 w 98"/>
                <a:gd name="T25" fmla="*/ 13 h 97"/>
                <a:gd name="T26" fmla="*/ 21 w 98"/>
                <a:gd name="T27" fmla="*/ 7 h 97"/>
                <a:gd name="T28" fmla="*/ 29 w 98"/>
                <a:gd name="T29" fmla="*/ 1 h 97"/>
                <a:gd name="T30" fmla="*/ 38 w 98"/>
                <a:gd name="T31" fmla="*/ 0 h 97"/>
                <a:gd name="T32" fmla="*/ 48 w 98"/>
                <a:gd name="T33" fmla="*/ 0 h 97"/>
                <a:gd name="T34" fmla="*/ 59 w 98"/>
                <a:gd name="T35" fmla="*/ 0 h 97"/>
                <a:gd name="T36" fmla="*/ 69 w 98"/>
                <a:gd name="T37" fmla="*/ 1 h 97"/>
                <a:gd name="T38" fmla="*/ 77 w 98"/>
                <a:gd name="T39" fmla="*/ 7 h 97"/>
                <a:gd name="T40" fmla="*/ 84 w 98"/>
                <a:gd name="T41" fmla="*/ 13 h 97"/>
                <a:gd name="T42" fmla="*/ 90 w 98"/>
                <a:gd name="T43" fmla="*/ 21 h 97"/>
                <a:gd name="T44" fmla="*/ 94 w 98"/>
                <a:gd name="T45" fmla="*/ 28 h 97"/>
                <a:gd name="T46" fmla="*/ 98 w 98"/>
                <a:gd name="T47" fmla="*/ 38 h 97"/>
                <a:gd name="T48" fmla="*/ 98 w 98"/>
                <a:gd name="T49" fmla="*/ 47 h 97"/>
                <a:gd name="T50" fmla="*/ 98 w 98"/>
                <a:gd name="T51" fmla="*/ 57 h 97"/>
                <a:gd name="T52" fmla="*/ 94 w 98"/>
                <a:gd name="T53" fmla="*/ 66 h 97"/>
                <a:gd name="T54" fmla="*/ 90 w 98"/>
                <a:gd name="T55" fmla="*/ 76 h 97"/>
                <a:gd name="T56" fmla="*/ 84 w 98"/>
                <a:gd name="T57" fmla="*/ 82 h 97"/>
                <a:gd name="T58" fmla="*/ 77 w 98"/>
                <a:gd name="T59" fmla="*/ 89 h 97"/>
                <a:gd name="T60" fmla="*/ 69 w 98"/>
                <a:gd name="T61" fmla="*/ 93 h 97"/>
                <a:gd name="T62" fmla="*/ 59 w 98"/>
                <a:gd name="T63" fmla="*/ 95 h 97"/>
                <a:gd name="T64" fmla="*/ 48 w 98"/>
                <a:gd name="T65" fmla="*/ 97 h 9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98"/>
                <a:gd name="T100" fmla="*/ 0 h 97"/>
                <a:gd name="T101" fmla="*/ 98 w 98"/>
                <a:gd name="T102" fmla="*/ 97 h 9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98" h="97">
                  <a:moveTo>
                    <a:pt x="48" y="97"/>
                  </a:moveTo>
                  <a:lnTo>
                    <a:pt x="38" y="95"/>
                  </a:lnTo>
                  <a:lnTo>
                    <a:pt x="29" y="93"/>
                  </a:lnTo>
                  <a:lnTo>
                    <a:pt x="21" y="89"/>
                  </a:lnTo>
                  <a:lnTo>
                    <a:pt x="13" y="82"/>
                  </a:lnTo>
                  <a:lnTo>
                    <a:pt x="7" y="76"/>
                  </a:lnTo>
                  <a:lnTo>
                    <a:pt x="4" y="66"/>
                  </a:lnTo>
                  <a:lnTo>
                    <a:pt x="2" y="57"/>
                  </a:lnTo>
                  <a:lnTo>
                    <a:pt x="0" y="47"/>
                  </a:lnTo>
                  <a:lnTo>
                    <a:pt x="2" y="38"/>
                  </a:lnTo>
                  <a:lnTo>
                    <a:pt x="4" y="28"/>
                  </a:lnTo>
                  <a:lnTo>
                    <a:pt x="7" y="21"/>
                  </a:lnTo>
                  <a:lnTo>
                    <a:pt x="13" y="13"/>
                  </a:lnTo>
                  <a:lnTo>
                    <a:pt x="21" y="7"/>
                  </a:lnTo>
                  <a:lnTo>
                    <a:pt x="29" y="1"/>
                  </a:lnTo>
                  <a:lnTo>
                    <a:pt x="38" y="0"/>
                  </a:lnTo>
                  <a:lnTo>
                    <a:pt x="48" y="0"/>
                  </a:lnTo>
                  <a:lnTo>
                    <a:pt x="59" y="0"/>
                  </a:lnTo>
                  <a:lnTo>
                    <a:pt x="69" y="1"/>
                  </a:lnTo>
                  <a:lnTo>
                    <a:pt x="77" y="7"/>
                  </a:lnTo>
                  <a:lnTo>
                    <a:pt x="84" y="13"/>
                  </a:lnTo>
                  <a:lnTo>
                    <a:pt x="90" y="21"/>
                  </a:lnTo>
                  <a:lnTo>
                    <a:pt x="94" y="28"/>
                  </a:lnTo>
                  <a:lnTo>
                    <a:pt x="98" y="38"/>
                  </a:lnTo>
                  <a:lnTo>
                    <a:pt x="98" y="47"/>
                  </a:lnTo>
                  <a:lnTo>
                    <a:pt x="98" y="57"/>
                  </a:lnTo>
                  <a:lnTo>
                    <a:pt x="94" y="66"/>
                  </a:lnTo>
                  <a:lnTo>
                    <a:pt x="90" y="76"/>
                  </a:lnTo>
                  <a:lnTo>
                    <a:pt x="84" y="82"/>
                  </a:lnTo>
                  <a:lnTo>
                    <a:pt x="77" y="89"/>
                  </a:lnTo>
                  <a:lnTo>
                    <a:pt x="69" y="93"/>
                  </a:lnTo>
                  <a:lnTo>
                    <a:pt x="59" y="95"/>
                  </a:lnTo>
                  <a:lnTo>
                    <a:pt x="48" y="9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43" name="Freeform 119">
              <a:extLst>
                <a:ext uri="{FF2B5EF4-FFF2-40B4-BE49-F238E27FC236}">
                  <a16:creationId xmlns:a16="http://schemas.microsoft.com/office/drawing/2014/main" id="{73035B11-E05C-4F84-8082-BF5B6D5B5804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7" y="3187"/>
              <a:ext cx="63" cy="63"/>
            </a:xfrm>
            <a:custGeom>
              <a:avLst/>
              <a:gdLst>
                <a:gd name="T0" fmla="*/ 32 w 63"/>
                <a:gd name="T1" fmla="*/ 63 h 63"/>
                <a:gd name="T2" fmla="*/ 27 w 63"/>
                <a:gd name="T3" fmla="*/ 61 h 63"/>
                <a:gd name="T4" fmla="*/ 21 w 63"/>
                <a:gd name="T5" fmla="*/ 59 h 63"/>
                <a:gd name="T6" fmla="*/ 15 w 63"/>
                <a:gd name="T7" fmla="*/ 57 h 63"/>
                <a:gd name="T8" fmla="*/ 9 w 63"/>
                <a:gd name="T9" fmla="*/ 53 h 63"/>
                <a:gd name="T10" fmla="*/ 5 w 63"/>
                <a:gd name="T11" fmla="*/ 48 h 63"/>
                <a:gd name="T12" fmla="*/ 4 w 63"/>
                <a:gd name="T13" fmla="*/ 42 h 63"/>
                <a:gd name="T14" fmla="*/ 2 w 63"/>
                <a:gd name="T15" fmla="*/ 36 h 63"/>
                <a:gd name="T16" fmla="*/ 0 w 63"/>
                <a:gd name="T17" fmla="*/ 30 h 63"/>
                <a:gd name="T18" fmla="*/ 2 w 63"/>
                <a:gd name="T19" fmla="*/ 25 h 63"/>
                <a:gd name="T20" fmla="*/ 4 w 63"/>
                <a:gd name="T21" fmla="*/ 19 h 63"/>
                <a:gd name="T22" fmla="*/ 5 w 63"/>
                <a:gd name="T23" fmla="*/ 13 h 63"/>
                <a:gd name="T24" fmla="*/ 9 w 63"/>
                <a:gd name="T25" fmla="*/ 9 h 63"/>
                <a:gd name="T26" fmla="*/ 15 w 63"/>
                <a:gd name="T27" fmla="*/ 5 h 63"/>
                <a:gd name="T28" fmla="*/ 21 w 63"/>
                <a:gd name="T29" fmla="*/ 2 h 63"/>
                <a:gd name="T30" fmla="*/ 27 w 63"/>
                <a:gd name="T31" fmla="*/ 0 h 63"/>
                <a:gd name="T32" fmla="*/ 32 w 63"/>
                <a:gd name="T33" fmla="*/ 0 h 63"/>
                <a:gd name="T34" fmla="*/ 38 w 63"/>
                <a:gd name="T35" fmla="*/ 0 h 63"/>
                <a:gd name="T36" fmla="*/ 44 w 63"/>
                <a:gd name="T37" fmla="*/ 2 h 63"/>
                <a:gd name="T38" fmla="*/ 50 w 63"/>
                <a:gd name="T39" fmla="*/ 5 h 63"/>
                <a:gd name="T40" fmla="*/ 55 w 63"/>
                <a:gd name="T41" fmla="*/ 9 h 63"/>
                <a:gd name="T42" fmla="*/ 57 w 63"/>
                <a:gd name="T43" fmla="*/ 13 h 63"/>
                <a:gd name="T44" fmla="*/ 61 w 63"/>
                <a:gd name="T45" fmla="*/ 19 h 63"/>
                <a:gd name="T46" fmla="*/ 63 w 63"/>
                <a:gd name="T47" fmla="*/ 25 h 63"/>
                <a:gd name="T48" fmla="*/ 63 w 63"/>
                <a:gd name="T49" fmla="*/ 30 h 63"/>
                <a:gd name="T50" fmla="*/ 63 w 63"/>
                <a:gd name="T51" fmla="*/ 36 h 63"/>
                <a:gd name="T52" fmla="*/ 61 w 63"/>
                <a:gd name="T53" fmla="*/ 42 h 63"/>
                <a:gd name="T54" fmla="*/ 57 w 63"/>
                <a:gd name="T55" fmla="*/ 48 h 63"/>
                <a:gd name="T56" fmla="*/ 55 w 63"/>
                <a:gd name="T57" fmla="*/ 53 h 63"/>
                <a:gd name="T58" fmla="*/ 50 w 63"/>
                <a:gd name="T59" fmla="*/ 57 h 63"/>
                <a:gd name="T60" fmla="*/ 44 w 63"/>
                <a:gd name="T61" fmla="*/ 59 h 63"/>
                <a:gd name="T62" fmla="*/ 38 w 63"/>
                <a:gd name="T63" fmla="*/ 61 h 63"/>
                <a:gd name="T64" fmla="*/ 32 w 63"/>
                <a:gd name="T65" fmla="*/ 63 h 6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63"/>
                <a:gd name="T100" fmla="*/ 0 h 63"/>
                <a:gd name="T101" fmla="*/ 63 w 63"/>
                <a:gd name="T102" fmla="*/ 63 h 6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63" h="63">
                  <a:moveTo>
                    <a:pt x="32" y="63"/>
                  </a:moveTo>
                  <a:lnTo>
                    <a:pt x="27" y="61"/>
                  </a:lnTo>
                  <a:lnTo>
                    <a:pt x="21" y="59"/>
                  </a:lnTo>
                  <a:lnTo>
                    <a:pt x="15" y="57"/>
                  </a:lnTo>
                  <a:lnTo>
                    <a:pt x="9" y="53"/>
                  </a:lnTo>
                  <a:lnTo>
                    <a:pt x="5" y="48"/>
                  </a:lnTo>
                  <a:lnTo>
                    <a:pt x="4" y="42"/>
                  </a:lnTo>
                  <a:lnTo>
                    <a:pt x="2" y="36"/>
                  </a:lnTo>
                  <a:lnTo>
                    <a:pt x="0" y="30"/>
                  </a:lnTo>
                  <a:lnTo>
                    <a:pt x="2" y="25"/>
                  </a:lnTo>
                  <a:lnTo>
                    <a:pt x="4" y="19"/>
                  </a:lnTo>
                  <a:lnTo>
                    <a:pt x="5" y="13"/>
                  </a:lnTo>
                  <a:lnTo>
                    <a:pt x="9" y="9"/>
                  </a:lnTo>
                  <a:lnTo>
                    <a:pt x="15" y="5"/>
                  </a:lnTo>
                  <a:lnTo>
                    <a:pt x="21" y="2"/>
                  </a:lnTo>
                  <a:lnTo>
                    <a:pt x="27" y="0"/>
                  </a:lnTo>
                  <a:lnTo>
                    <a:pt x="32" y="0"/>
                  </a:lnTo>
                  <a:lnTo>
                    <a:pt x="38" y="0"/>
                  </a:lnTo>
                  <a:lnTo>
                    <a:pt x="44" y="2"/>
                  </a:lnTo>
                  <a:lnTo>
                    <a:pt x="50" y="5"/>
                  </a:lnTo>
                  <a:lnTo>
                    <a:pt x="55" y="9"/>
                  </a:lnTo>
                  <a:lnTo>
                    <a:pt x="57" y="13"/>
                  </a:lnTo>
                  <a:lnTo>
                    <a:pt x="61" y="19"/>
                  </a:lnTo>
                  <a:lnTo>
                    <a:pt x="63" y="25"/>
                  </a:lnTo>
                  <a:lnTo>
                    <a:pt x="63" y="30"/>
                  </a:lnTo>
                  <a:lnTo>
                    <a:pt x="63" y="36"/>
                  </a:lnTo>
                  <a:lnTo>
                    <a:pt x="61" y="42"/>
                  </a:lnTo>
                  <a:lnTo>
                    <a:pt x="57" y="48"/>
                  </a:lnTo>
                  <a:lnTo>
                    <a:pt x="55" y="53"/>
                  </a:lnTo>
                  <a:lnTo>
                    <a:pt x="50" y="57"/>
                  </a:lnTo>
                  <a:lnTo>
                    <a:pt x="44" y="59"/>
                  </a:lnTo>
                  <a:lnTo>
                    <a:pt x="38" y="61"/>
                  </a:lnTo>
                  <a:lnTo>
                    <a:pt x="32" y="6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44" name="Freeform 120">
              <a:extLst>
                <a:ext uri="{FF2B5EF4-FFF2-40B4-BE49-F238E27FC236}">
                  <a16:creationId xmlns:a16="http://schemas.microsoft.com/office/drawing/2014/main" id="{66190806-6295-4880-80F0-68654273BF08}"/>
                </a:ext>
              </a:extLst>
            </p:cNvPr>
            <p:cNvSpPr>
              <a:spLocks/>
            </p:cNvSpPr>
            <p:nvPr/>
          </p:nvSpPr>
          <p:spPr bwMode="auto">
            <a:xfrm>
              <a:off x="5088" y="3187"/>
              <a:ext cx="63" cy="63"/>
            </a:xfrm>
            <a:custGeom>
              <a:avLst/>
              <a:gdLst>
                <a:gd name="T0" fmla="*/ 31 w 63"/>
                <a:gd name="T1" fmla="*/ 63 h 63"/>
                <a:gd name="T2" fmla="*/ 25 w 63"/>
                <a:gd name="T3" fmla="*/ 61 h 63"/>
                <a:gd name="T4" fmla="*/ 19 w 63"/>
                <a:gd name="T5" fmla="*/ 59 h 63"/>
                <a:gd name="T6" fmla="*/ 14 w 63"/>
                <a:gd name="T7" fmla="*/ 57 h 63"/>
                <a:gd name="T8" fmla="*/ 10 w 63"/>
                <a:gd name="T9" fmla="*/ 53 h 63"/>
                <a:gd name="T10" fmla="*/ 6 w 63"/>
                <a:gd name="T11" fmla="*/ 48 h 63"/>
                <a:gd name="T12" fmla="*/ 4 w 63"/>
                <a:gd name="T13" fmla="*/ 42 h 63"/>
                <a:gd name="T14" fmla="*/ 2 w 63"/>
                <a:gd name="T15" fmla="*/ 36 h 63"/>
                <a:gd name="T16" fmla="*/ 0 w 63"/>
                <a:gd name="T17" fmla="*/ 30 h 63"/>
                <a:gd name="T18" fmla="*/ 2 w 63"/>
                <a:gd name="T19" fmla="*/ 25 h 63"/>
                <a:gd name="T20" fmla="*/ 4 w 63"/>
                <a:gd name="T21" fmla="*/ 19 h 63"/>
                <a:gd name="T22" fmla="*/ 6 w 63"/>
                <a:gd name="T23" fmla="*/ 13 h 63"/>
                <a:gd name="T24" fmla="*/ 10 w 63"/>
                <a:gd name="T25" fmla="*/ 9 h 63"/>
                <a:gd name="T26" fmla="*/ 14 w 63"/>
                <a:gd name="T27" fmla="*/ 5 h 63"/>
                <a:gd name="T28" fmla="*/ 19 w 63"/>
                <a:gd name="T29" fmla="*/ 2 h 63"/>
                <a:gd name="T30" fmla="*/ 25 w 63"/>
                <a:gd name="T31" fmla="*/ 0 h 63"/>
                <a:gd name="T32" fmla="*/ 31 w 63"/>
                <a:gd name="T33" fmla="*/ 0 h 63"/>
                <a:gd name="T34" fmla="*/ 38 w 63"/>
                <a:gd name="T35" fmla="*/ 0 h 63"/>
                <a:gd name="T36" fmla="*/ 44 w 63"/>
                <a:gd name="T37" fmla="*/ 2 h 63"/>
                <a:gd name="T38" fmla="*/ 50 w 63"/>
                <a:gd name="T39" fmla="*/ 5 h 63"/>
                <a:gd name="T40" fmla="*/ 54 w 63"/>
                <a:gd name="T41" fmla="*/ 9 h 63"/>
                <a:gd name="T42" fmla="*/ 58 w 63"/>
                <a:gd name="T43" fmla="*/ 13 h 63"/>
                <a:gd name="T44" fmla="*/ 62 w 63"/>
                <a:gd name="T45" fmla="*/ 19 h 63"/>
                <a:gd name="T46" fmla="*/ 63 w 63"/>
                <a:gd name="T47" fmla="*/ 25 h 63"/>
                <a:gd name="T48" fmla="*/ 63 w 63"/>
                <a:gd name="T49" fmla="*/ 30 h 63"/>
                <a:gd name="T50" fmla="*/ 63 w 63"/>
                <a:gd name="T51" fmla="*/ 36 h 63"/>
                <a:gd name="T52" fmla="*/ 62 w 63"/>
                <a:gd name="T53" fmla="*/ 42 h 63"/>
                <a:gd name="T54" fmla="*/ 58 w 63"/>
                <a:gd name="T55" fmla="*/ 48 h 63"/>
                <a:gd name="T56" fmla="*/ 54 w 63"/>
                <a:gd name="T57" fmla="*/ 53 h 63"/>
                <a:gd name="T58" fmla="*/ 50 w 63"/>
                <a:gd name="T59" fmla="*/ 57 h 63"/>
                <a:gd name="T60" fmla="*/ 44 w 63"/>
                <a:gd name="T61" fmla="*/ 59 h 63"/>
                <a:gd name="T62" fmla="*/ 38 w 63"/>
                <a:gd name="T63" fmla="*/ 61 h 63"/>
                <a:gd name="T64" fmla="*/ 31 w 63"/>
                <a:gd name="T65" fmla="*/ 63 h 6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63"/>
                <a:gd name="T100" fmla="*/ 0 h 63"/>
                <a:gd name="T101" fmla="*/ 63 w 63"/>
                <a:gd name="T102" fmla="*/ 63 h 6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63" h="63">
                  <a:moveTo>
                    <a:pt x="31" y="63"/>
                  </a:moveTo>
                  <a:lnTo>
                    <a:pt x="25" y="61"/>
                  </a:lnTo>
                  <a:lnTo>
                    <a:pt x="19" y="59"/>
                  </a:lnTo>
                  <a:lnTo>
                    <a:pt x="14" y="57"/>
                  </a:lnTo>
                  <a:lnTo>
                    <a:pt x="10" y="53"/>
                  </a:lnTo>
                  <a:lnTo>
                    <a:pt x="6" y="48"/>
                  </a:lnTo>
                  <a:lnTo>
                    <a:pt x="4" y="42"/>
                  </a:lnTo>
                  <a:lnTo>
                    <a:pt x="2" y="36"/>
                  </a:lnTo>
                  <a:lnTo>
                    <a:pt x="0" y="30"/>
                  </a:lnTo>
                  <a:lnTo>
                    <a:pt x="2" y="25"/>
                  </a:lnTo>
                  <a:lnTo>
                    <a:pt x="4" y="19"/>
                  </a:lnTo>
                  <a:lnTo>
                    <a:pt x="6" y="13"/>
                  </a:lnTo>
                  <a:lnTo>
                    <a:pt x="10" y="9"/>
                  </a:lnTo>
                  <a:lnTo>
                    <a:pt x="14" y="5"/>
                  </a:lnTo>
                  <a:lnTo>
                    <a:pt x="19" y="2"/>
                  </a:lnTo>
                  <a:lnTo>
                    <a:pt x="25" y="0"/>
                  </a:lnTo>
                  <a:lnTo>
                    <a:pt x="31" y="0"/>
                  </a:lnTo>
                  <a:lnTo>
                    <a:pt x="38" y="0"/>
                  </a:lnTo>
                  <a:lnTo>
                    <a:pt x="44" y="2"/>
                  </a:lnTo>
                  <a:lnTo>
                    <a:pt x="50" y="5"/>
                  </a:lnTo>
                  <a:lnTo>
                    <a:pt x="54" y="9"/>
                  </a:lnTo>
                  <a:lnTo>
                    <a:pt x="58" y="13"/>
                  </a:lnTo>
                  <a:lnTo>
                    <a:pt x="62" y="19"/>
                  </a:lnTo>
                  <a:lnTo>
                    <a:pt x="63" y="25"/>
                  </a:lnTo>
                  <a:lnTo>
                    <a:pt x="63" y="30"/>
                  </a:lnTo>
                  <a:lnTo>
                    <a:pt x="63" y="36"/>
                  </a:lnTo>
                  <a:lnTo>
                    <a:pt x="62" y="42"/>
                  </a:lnTo>
                  <a:lnTo>
                    <a:pt x="58" y="48"/>
                  </a:lnTo>
                  <a:lnTo>
                    <a:pt x="54" y="53"/>
                  </a:lnTo>
                  <a:lnTo>
                    <a:pt x="50" y="57"/>
                  </a:lnTo>
                  <a:lnTo>
                    <a:pt x="44" y="59"/>
                  </a:lnTo>
                  <a:lnTo>
                    <a:pt x="38" y="61"/>
                  </a:lnTo>
                  <a:lnTo>
                    <a:pt x="31" y="6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45" name="Freeform 121">
              <a:extLst>
                <a:ext uri="{FF2B5EF4-FFF2-40B4-BE49-F238E27FC236}">
                  <a16:creationId xmlns:a16="http://schemas.microsoft.com/office/drawing/2014/main" id="{15EAD32A-478A-4A18-B92D-6F979863382F}"/>
                </a:ext>
              </a:extLst>
            </p:cNvPr>
            <p:cNvSpPr>
              <a:spLocks/>
            </p:cNvSpPr>
            <p:nvPr/>
          </p:nvSpPr>
          <p:spPr bwMode="auto">
            <a:xfrm>
              <a:off x="4698" y="3196"/>
              <a:ext cx="41" cy="42"/>
            </a:xfrm>
            <a:custGeom>
              <a:avLst/>
              <a:gdLst>
                <a:gd name="T0" fmla="*/ 21 w 41"/>
                <a:gd name="T1" fmla="*/ 42 h 42"/>
                <a:gd name="T2" fmla="*/ 18 w 41"/>
                <a:gd name="T3" fmla="*/ 42 h 42"/>
                <a:gd name="T4" fmla="*/ 14 w 41"/>
                <a:gd name="T5" fmla="*/ 40 h 42"/>
                <a:gd name="T6" fmla="*/ 10 w 41"/>
                <a:gd name="T7" fmla="*/ 39 h 42"/>
                <a:gd name="T8" fmla="*/ 6 w 41"/>
                <a:gd name="T9" fmla="*/ 37 h 42"/>
                <a:gd name="T10" fmla="*/ 4 w 41"/>
                <a:gd name="T11" fmla="*/ 33 h 42"/>
                <a:gd name="T12" fmla="*/ 2 w 41"/>
                <a:gd name="T13" fmla="*/ 29 h 42"/>
                <a:gd name="T14" fmla="*/ 0 w 41"/>
                <a:gd name="T15" fmla="*/ 25 h 42"/>
                <a:gd name="T16" fmla="*/ 0 w 41"/>
                <a:gd name="T17" fmla="*/ 21 h 42"/>
                <a:gd name="T18" fmla="*/ 0 w 41"/>
                <a:gd name="T19" fmla="*/ 17 h 42"/>
                <a:gd name="T20" fmla="*/ 2 w 41"/>
                <a:gd name="T21" fmla="*/ 14 h 42"/>
                <a:gd name="T22" fmla="*/ 4 w 41"/>
                <a:gd name="T23" fmla="*/ 10 h 42"/>
                <a:gd name="T24" fmla="*/ 6 w 41"/>
                <a:gd name="T25" fmla="*/ 6 h 42"/>
                <a:gd name="T26" fmla="*/ 14 w 41"/>
                <a:gd name="T27" fmla="*/ 2 h 42"/>
                <a:gd name="T28" fmla="*/ 21 w 41"/>
                <a:gd name="T29" fmla="*/ 0 h 42"/>
                <a:gd name="T30" fmla="*/ 25 w 41"/>
                <a:gd name="T31" fmla="*/ 0 h 42"/>
                <a:gd name="T32" fmla="*/ 29 w 41"/>
                <a:gd name="T33" fmla="*/ 2 h 42"/>
                <a:gd name="T34" fmla="*/ 37 w 41"/>
                <a:gd name="T35" fmla="*/ 6 h 42"/>
                <a:gd name="T36" fmla="*/ 39 w 41"/>
                <a:gd name="T37" fmla="*/ 10 h 42"/>
                <a:gd name="T38" fmla="*/ 41 w 41"/>
                <a:gd name="T39" fmla="*/ 14 h 42"/>
                <a:gd name="T40" fmla="*/ 41 w 41"/>
                <a:gd name="T41" fmla="*/ 17 h 42"/>
                <a:gd name="T42" fmla="*/ 41 w 41"/>
                <a:gd name="T43" fmla="*/ 21 h 42"/>
                <a:gd name="T44" fmla="*/ 41 w 41"/>
                <a:gd name="T45" fmla="*/ 25 h 42"/>
                <a:gd name="T46" fmla="*/ 41 w 41"/>
                <a:gd name="T47" fmla="*/ 29 h 42"/>
                <a:gd name="T48" fmla="*/ 39 w 41"/>
                <a:gd name="T49" fmla="*/ 33 h 42"/>
                <a:gd name="T50" fmla="*/ 37 w 41"/>
                <a:gd name="T51" fmla="*/ 37 h 42"/>
                <a:gd name="T52" fmla="*/ 33 w 41"/>
                <a:gd name="T53" fmla="*/ 39 h 42"/>
                <a:gd name="T54" fmla="*/ 29 w 41"/>
                <a:gd name="T55" fmla="*/ 40 h 42"/>
                <a:gd name="T56" fmla="*/ 25 w 41"/>
                <a:gd name="T57" fmla="*/ 42 h 42"/>
                <a:gd name="T58" fmla="*/ 21 w 41"/>
                <a:gd name="T59" fmla="*/ 42 h 42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41"/>
                <a:gd name="T91" fmla="*/ 0 h 42"/>
                <a:gd name="T92" fmla="*/ 41 w 41"/>
                <a:gd name="T93" fmla="*/ 42 h 42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41" h="42">
                  <a:moveTo>
                    <a:pt x="21" y="42"/>
                  </a:moveTo>
                  <a:lnTo>
                    <a:pt x="18" y="42"/>
                  </a:lnTo>
                  <a:lnTo>
                    <a:pt x="14" y="40"/>
                  </a:lnTo>
                  <a:lnTo>
                    <a:pt x="10" y="39"/>
                  </a:lnTo>
                  <a:lnTo>
                    <a:pt x="6" y="37"/>
                  </a:lnTo>
                  <a:lnTo>
                    <a:pt x="4" y="33"/>
                  </a:lnTo>
                  <a:lnTo>
                    <a:pt x="2" y="29"/>
                  </a:lnTo>
                  <a:lnTo>
                    <a:pt x="0" y="25"/>
                  </a:lnTo>
                  <a:lnTo>
                    <a:pt x="0" y="21"/>
                  </a:lnTo>
                  <a:lnTo>
                    <a:pt x="0" y="17"/>
                  </a:lnTo>
                  <a:lnTo>
                    <a:pt x="2" y="14"/>
                  </a:lnTo>
                  <a:lnTo>
                    <a:pt x="4" y="10"/>
                  </a:lnTo>
                  <a:lnTo>
                    <a:pt x="6" y="6"/>
                  </a:lnTo>
                  <a:lnTo>
                    <a:pt x="14" y="2"/>
                  </a:lnTo>
                  <a:lnTo>
                    <a:pt x="21" y="0"/>
                  </a:lnTo>
                  <a:lnTo>
                    <a:pt x="25" y="0"/>
                  </a:lnTo>
                  <a:lnTo>
                    <a:pt x="29" y="2"/>
                  </a:lnTo>
                  <a:lnTo>
                    <a:pt x="37" y="6"/>
                  </a:lnTo>
                  <a:lnTo>
                    <a:pt x="39" y="10"/>
                  </a:lnTo>
                  <a:lnTo>
                    <a:pt x="41" y="14"/>
                  </a:lnTo>
                  <a:lnTo>
                    <a:pt x="41" y="17"/>
                  </a:lnTo>
                  <a:lnTo>
                    <a:pt x="41" y="21"/>
                  </a:lnTo>
                  <a:lnTo>
                    <a:pt x="41" y="25"/>
                  </a:lnTo>
                  <a:lnTo>
                    <a:pt x="41" y="29"/>
                  </a:lnTo>
                  <a:lnTo>
                    <a:pt x="39" y="33"/>
                  </a:lnTo>
                  <a:lnTo>
                    <a:pt x="37" y="37"/>
                  </a:lnTo>
                  <a:lnTo>
                    <a:pt x="33" y="39"/>
                  </a:lnTo>
                  <a:lnTo>
                    <a:pt x="29" y="40"/>
                  </a:lnTo>
                  <a:lnTo>
                    <a:pt x="25" y="42"/>
                  </a:lnTo>
                  <a:lnTo>
                    <a:pt x="21" y="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46" name="Freeform 122">
              <a:extLst>
                <a:ext uri="{FF2B5EF4-FFF2-40B4-BE49-F238E27FC236}">
                  <a16:creationId xmlns:a16="http://schemas.microsoft.com/office/drawing/2014/main" id="{92B07713-6606-470D-BBA7-A858E10B1DC6}"/>
                </a:ext>
              </a:extLst>
            </p:cNvPr>
            <p:cNvSpPr>
              <a:spLocks/>
            </p:cNvSpPr>
            <p:nvPr/>
          </p:nvSpPr>
          <p:spPr bwMode="auto">
            <a:xfrm>
              <a:off x="5098" y="3196"/>
              <a:ext cx="42" cy="42"/>
            </a:xfrm>
            <a:custGeom>
              <a:avLst/>
              <a:gdLst>
                <a:gd name="T0" fmla="*/ 21 w 42"/>
                <a:gd name="T1" fmla="*/ 42 h 42"/>
                <a:gd name="T2" fmla="*/ 17 w 42"/>
                <a:gd name="T3" fmla="*/ 42 h 42"/>
                <a:gd name="T4" fmla="*/ 13 w 42"/>
                <a:gd name="T5" fmla="*/ 40 h 42"/>
                <a:gd name="T6" fmla="*/ 9 w 42"/>
                <a:gd name="T7" fmla="*/ 39 h 42"/>
                <a:gd name="T8" fmla="*/ 7 w 42"/>
                <a:gd name="T9" fmla="*/ 37 h 42"/>
                <a:gd name="T10" fmla="*/ 2 w 42"/>
                <a:gd name="T11" fmla="*/ 29 h 42"/>
                <a:gd name="T12" fmla="*/ 0 w 42"/>
                <a:gd name="T13" fmla="*/ 21 h 42"/>
                <a:gd name="T14" fmla="*/ 2 w 42"/>
                <a:gd name="T15" fmla="*/ 14 h 42"/>
                <a:gd name="T16" fmla="*/ 7 w 42"/>
                <a:gd name="T17" fmla="*/ 6 h 42"/>
                <a:gd name="T18" fmla="*/ 13 w 42"/>
                <a:gd name="T19" fmla="*/ 2 h 42"/>
                <a:gd name="T20" fmla="*/ 17 w 42"/>
                <a:gd name="T21" fmla="*/ 0 h 42"/>
                <a:gd name="T22" fmla="*/ 21 w 42"/>
                <a:gd name="T23" fmla="*/ 0 h 42"/>
                <a:gd name="T24" fmla="*/ 30 w 42"/>
                <a:gd name="T25" fmla="*/ 2 h 42"/>
                <a:gd name="T26" fmla="*/ 36 w 42"/>
                <a:gd name="T27" fmla="*/ 6 h 42"/>
                <a:gd name="T28" fmla="*/ 40 w 42"/>
                <a:gd name="T29" fmla="*/ 10 h 42"/>
                <a:gd name="T30" fmla="*/ 42 w 42"/>
                <a:gd name="T31" fmla="*/ 14 h 42"/>
                <a:gd name="T32" fmla="*/ 42 w 42"/>
                <a:gd name="T33" fmla="*/ 17 h 42"/>
                <a:gd name="T34" fmla="*/ 42 w 42"/>
                <a:gd name="T35" fmla="*/ 21 h 42"/>
                <a:gd name="T36" fmla="*/ 42 w 42"/>
                <a:gd name="T37" fmla="*/ 25 h 42"/>
                <a:gd name="T38" fmla="*/ 42 w 42"/>
                <a:gd name="T39" fmla="*/ 29 h 42"/>
                <a:gd name="T40" fmla="*/ 40 w 42"/>
                <a:gd name="T41" fmla="*/ 33 h 42"/>
                <a:gd name="T42" fmla="*/ 36 w 42"/>
                <a:gd name="T43" fmla="*/ 37 h 42"/>
                <a:gd name="T44" fmla="*/ 34 w 42"/>
                <a:gd name="T45" fmla="*/ 39 h 42"/>
                <a:gd name="T46" fmla="*/ 30 w 42"/>
                <a:gd name="T47" fmla="*/ 40 h 42"/>
                <a:gd name="T48" fmla="*/ 27 w 42"/>
                <a:gd name="T49" fmla="*/ 42 h 42"/>
                <a:gd name="T50" fmla="*/ 21 w 42"/>
                <a:gd name="T51" fmla="*/ 42 h 4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42"/>
                <a:gd name="T79" fmla="*/ 0 h 42"/>
                <a:gd name="T80" fmla="*/ 42 w 42"/>
                <a:gd name="T81" fmla="*/ 42 h 42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42" h="42">
                  <a:moveTo>
                    <a:pt x="21" y="42"/>
                  </a:moveTo>
                  <a:lnTo>
                    <a:pt x="17" y="42"/>
                  </a:lnTo>
                  <a:lnTo>
                    <a:pt x="13" y="40"/>
                  </a:lnTo>
                  <a:lnTo>
                    <a:pt x="9" y="39"/>
                  </a:lnTo>
                  <a:lnTo>
                    <a:pt x="7" y="37"/>
                  </a:lnTo>
                  <a:lnTo>
                    <a:pt x="2" y="29"/>
                  </a:lnTo>
                  <a:lnTo>
                    <a:pt x="0" y="21"/>
                  </a:lnTo>
                  <a:lnTo>
                    <a:pt x="2" y="14"/>
                  </a:lnTo>
                  <a:lnTo>
                    <a:pt x="7" y="6"/>
                  </a:lnTo>
                  <a:lnTo>
                    <a:pt x="13" y="2"/>
                  </a:lnTo>
                  <a:lnTo>
                    <a:pt x="17" y="0"/>
                  </a:lnTo>
                  <a:lnTo>
                    <a:pt x="21" y="0"/>
                  </a:lnTo>
                  <a:lnTo>
                    <a:pt x="30" y="2"/>
                  </a:lnTo>
                  <a:lnTo>
                    <a:pt x="36" y="6"/>
                  </a:lnTo>
                  <a:lnTo>
                    <a:pt x="40" y="10"/>
                  </a:lnTo>
                  <a:lnTo>
                    <a:pt x="42" y="14"/>
                  </a:lnTo>
                  <a:lnTo>
                    <a:pt x="42" y="17"/>
                  </a:lnTo>
                  <a:lnTo>
                    <a:pt x="42" y="21"/>
                  </a:lnTo>
                  <a:lnTo>
                    <a:pt x="42" y="25"/>
                  </a:lnTo>
                  <a:lnTo>
                    <a:pt x="42" y="29"/>
                  </a:lnTo>
                  <a:lnTo>
                    <a:pt x="40" y="33"/>
                  </a:lnTo>
                  <a:lnTo>
                    <a:pt x="36" y="37"/>
                  </a:lnTo>
                  <a:lnTo>
                    <a:pt x="34" y="39"/>
                  </a:lnTo>
                  <a:lnTo>
                    <a:pt x="30" y="40"/>
                  </a:lnTo>
                  <a:lnTo>
                    <a:pt x="27" y="42"/>
                  </a:lnTo>
                  <a:lnTo>
                    <a:pt x="21" y="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84" name="Freeform 171">
            <a:extLst>
              <a:ext uri="{FF2B5EF4-FFF2-40B4-BE49-F238E27FC236}">
                <a16:creationId xmlns:a16="http://schemas.microsoft.com/office/drawing/2014/main" id="{91F3DA60-4EF5-4922-9A08-E7840B98B324}"/>
              </a:ext>
            </a:extLst>
          </p:cNvPr>
          <p:cNvSpPr>
            <a:spLocks/>
          </p:cNvSpPr>
          <p:nvPr/>
        </p:nvSpPr>
        <p:spPr bwMode="auto">
          <a:xfrm>
            <a:off x="4625975" y="3167063"/>
            <a:ext cx="228600" cy="685800"/>
          </a:xfrm>
          <a:custGeom>
            <a:avLst/>
            <a:gdLst>
              <a:gd name="T0" fmla="*/ 0 w 768"/>
              <a:gd name="T1" fmla="*/ 0 h 672"/>
              <a:gd name="T2" fmla="*/ 2147483647 w 768"/>
              <a:gd name="T3" fmla="*/ 2147483647 h 672"/>
              <a:gd name="T4" fmla="*/ 2147483647 w 768"/>
              <a:gd name="T5" fmla="*/ 2147483647 h 672"/>
              <a:gd name="T6" fmla="*/ 2147483647 w 768"/>
              <a:gd name="T7" fmla="*/ 2147483647 h 67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768" h="672">
                <a:moveTo>
                  <a:pt x="0" y="0"/>
                </a:moveTo>
                <a:lnTo>
                  <a:pt x="288" y="336"/>
                </a:lnTo>
                <a:lnTo>
                  <a:pt x="432" y="240"/>
                </a:lnTo>
                <a:lnTo>
                  <a:pt x="768" y="672"/>
                </a:lnTo>
              </a:path>
            </a:pathLst>
          </a:custGeom>
          <a:noFill/>
          <a:ln w="28575" cap="flat" cmpd="sng">
            <a:solidFill>
              <a:srgbClr val="E4D96E"/>
            </a:solidFill>
            <a:prstDash val="solid"/>
            <a:round/>
            <a:headEnd type="none" w="med" len="med"/>
            <a:tailEnd type="triangle" w="med" len="med"/>
          </a:ln>
          <a:effectLst>
            <a:outerShdw dist="25400" dir="162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1285" name="Group 194">
            <a:extLst>
              <a:ext uri="{FF2B5EF4-FFF2-40B4-BE49-F238E27FC236}">
                <a16:creationId xmlns:a16="http://schemas.microsoft.com/office/drawing/2014/main" id="{D91509AD-70CE-46C2-B433-8252F22BA387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4419600" y="3906838"/>
            <a:ext cx="669925" cy="311150"/>
            <a:chOff x="4608" y="2640"/>
            <a:chExt cx="422" cy="196"/>
          </a:xfrm>
        </p:grpSpPr>
        <p:sp>
          <p:nvSpPr>
            <p:cNvPr id="11299" name="Freeform 173">
              <a:extLst>
                <a:ext uri="{FF2B5EF4-FFF2-40B4-BE49-F238E27FC236}">
                  <a16:creationId xmlns:a16="http://schemas.microsoft.com/office/drawing/2014/main" id="{8A125D02-D733-4761-AC8F-12F00477B4C6}"/>
                </a:ext>
              </a:extLst>
            </p:cNvPr>
            <p:cNvSpPr>
              <a:spLocks/>
            </p:cNvSpPr>
            <p:nvPr/>
          </p:nvSpPr>
          <p:spPr bwMode="auto">
            <a:xfrm>
              <a:off x="4773" y="2657"/>
              <a:ext cx="60" cy="48"/>
            </a:xfrm>
            <a:custGeom>
              <a:avLst/>
              <a:gdLst>
                <a:gd name="T0" fmla="*/ 2 w 79"/>
                <a:gd name="T1" fmla="*/ 11 h 52"/>
                <a:gd name="T2" fmla="*/ 2 w 79"/>
                <a:gd name="T3" fmla="*/ 11 h 52"/>
                <a:gd name="T4" fmla="*/ 2 w 79"/>
                <a:gd name="T5" fmla="*/ 10 h 52"/>
                <a:gd name="T6" fmla="*/ 2 w 79"/>
                <a:gd name="T7" fmla="*/ 10 h 52"/>
                <a:gd name="T8" fmla="*/ 2 w 79"/>
                <a:gd name="T9" fmla="*/ 9 h 52"/>
                <a:gd name="T10" fmla="*/ 2 w 79"/>
                <a:gd name="T11" fmla="*/ 9 h 52"/>
                <a:gd name="T12" fmla="*/ 2 w 79"/>
                <a:gd name="T13" fmla="*/ 8 h 52"/>
                <a:gd name="T14" fmla="*/ 2 w 79"/>
                <a:gd name="T15" fmla="*/ 8 h 52"/>
                <a:gd name="T16" fmla="*/ 2 w 79"/>
                <a:gd name="T17" fmla="*/ 8 h 52"/>
                <a:gd name="T18" fmla="*/ 2 w 79"/>
                <a:gd name="T19" fmla="*/ 8 h 52"/>
                <a:gd name="T20" fmla="*/ 2 w 79"/>
                <a:gd name="T21" fmla="*/ 7 h 52"/>
                <a:gd name="T22" fmla="*/ 2 w 79"/>
                <a:gd name="T23" fmla="*/ 7 h 52"/>
                <a:gd name="T24" fmla="*/ 2 w 79"/>
                <a:gd name="T25" fmla="*/ 7 h 52"/>
                <a:gd name="T26" fmla="*/ 2 w 79"/>
                <a:gd name="T27" fmla="*/ 6 h 52"/>
                <a:gd name="T28" fmla="*/ 2 w 79"/>
                <a:gd name="T29" fmla="*/ 6 h 52"/>
                <a:gd name="T30" fmla="*/ 2 w 79"/>
                <a:gd name="T31" fmla="*/ 6 h 52"/>
                <a:gd name="T32" fmla="*/ 2 w 79"/>
                <a:gd name="T33" fmla="*/ 6 h 52"/>
                <a:gd name="T34" fmla="*/ 2 w 79"/>
                <a:gd name="T35" fmla="*/ 6 h 52"/>
                <a:gd name="T36" fmla="*/ 2 w 79"/>
                <a:gd name="T37" fmla="*/ 6 h 52"/>
                <a:gd name="T38" fmla="*/ 2 w 79"/>
                <a:gd name="T39" fmla="*/ 6 h 52"/>
                <a:gd name="T40" fmla="*/ 2 w 79"/>
                <a:gd name="T41" fmla="*/ 6 h 52"/>
                <a:gd name="T42" fmla="*/ 2 w 79"/>
                <a:gd name="T43" fmla="*/ 6 h 52"/>
                <a:gd name="T44" fmla="*/ 2 w 79"/>
                <a:gd name="T45" fmla="*/ 6 h 52"/>
                <a:gd name="T46" fmla="*/ 2 w 79"/>
                <a:gd name="T47" fmla="*/ 6 h 52"/>
                <a:gd name="T48" fmla="*/ 2 w 79"/>
                <a:gd name="T49" fmla="*/ 6 h 52"/>
                <a:gd name="T50" fmla="*/ 2 w 79"/>
                <a:gd name="T51" fmla="*/ 4 h 52"/>
                <a:gd name="T52" fmla="*/ 2 w 79"/>
                <a:gd name="T53" fmla="*/ 2 h 52"/>
                <a:gd name="T54" fmla="*/ 2 w 79"/>
                <a:gd name="T55" fmla="*/ 0 h 52"/>
                <a:gd name="T56" fmla="*/ 2 w 79"/>
                <a:gd name="T57" fmla="*/ 0 h 52"/>
                <a:gd name="T58" fmla="*/ 2 w 79"/>
                <a:gd name="T59" fmla="*/ 2 h 52"/>
                <a:gd name="T60" fmla="*/ 2 w 79"/>
                <a:gd name="T61" fmla="*/ 2 h 52"/>
                <a:gd name="T62" fmla="*/ 2 w 79"/>
                <a:gd name="T63" fmla="*/ 4 h 52"/>
                <a:gd name="T64" fmla="*/ 2 w 79"/>
                <a:gd name="T65" fmla="*/ 4 h 52"/>
                <a:gd name="T66" fmla="*/ 2 w 79"/>
                <a:gd name="T67" fmla="*/ 6 h 52"/>
                <a:gd name="T68" fmla="*/ 2 w 79"/>
                <a:gd name="T69" fmla="*/ 6 h 52"/>
                <a:gd name="T70" fmla="*/ 2 w 79"/>
                <a:gd name="T71" fmla="*/ 6 h 52"/>
                <a:gd name="T72" fmla="*/ 2 w 79"/>
                <a:gd name="T73" fmla="*/ 6 h 52"/>
                <a:gd name="T74" fmla="*/ 2 w 79"/>
                <a:gd name="T75" fmla="*/ 6 h 52"/>
                <a:gd name="T76" fmla="*/ 2 w 79"/>
                <a:gd name="T77" fmla="*/ 6 h 52"/>
                <a:gd name="T78" fmla="*/ 2 w 79"/>
                <a:gd name="T79" fmla="*/ 6 h 52"/>
                <a:gd name="T80" fmla="*/ 2 w 79"/>
                <a:gd name="T81" fmla="*/ 7 h 52"/>
                <a:gd name="T82" fmla="*/ 2 w 79"/>
                <a:gd name="T83" fmla="*/ 7 h 52"/>
                <a:gd name="T84" fmla="*/ 2 w 79"/>
                <a:gd name="T85" fmla="*/ 7 h 52"/>
                <a:gd name="T86" fmla="*/ 2 w 79"/>
                <a:gd name="T87" fmla="*/ 7 h 52"/>
                <a:gd name="T88" fmla="*/ 2 w 79"/>
                <a:gd name="T89" fmla="*/ 7 h 52"/>
                <a:gd name="T90" fmla="*/ 2 w 79"/>
                <a:gd name="T91" fmla="*/ 9 h 52"/>
                <a:gd name="T92" fmla="*/ 2 w 79"/>
                <a:gd name="T93" fmla="*/ 9 h 52"/>
                <a:gd name="T94" fmla="*/ 2 w 79"/>
                <a:gd name="T95" fmla="*/ 10 h 52"/>
                <a:gd name="T96" fmla="*/ 2 w 79"/>
                <a:gd name="T97" fmla="*/ 9 h 52"/>
                <a:gd name="T98" fmla="*/ 2 w 79"/>
                <a:gd name="T99" fmla="*/ 7 h 52"/>
                <a:gd name="T100" fmla="*/ 2 w 79"/>
                <a:gd name="T101" fmla="*/ 7 h 52"/>
                <a:gd name="T102" fmla="*/ 2 w 79"/>
                <a:gd name="T103" fmla="*/ 7 h 52"/>
                <a:gd name="T104" fmla="*/ 2 w 79"/>
                <a:gd name="T105" fmla="*/ 7 h 52"/>
                <a:gd name="T106" fmla="*/ 2 w 79"/>
                <a:gd name="T107" fmla="*/ 7 h 52"/>
                <a:gd name="T108" fmla="*/ 2 w 79"/>
                <a:gd name="T109" fmla="*/ 7 h 52"/>
                <a:gd name="T110" fmla="*/ 0 w 79"/>
                <a:gd name="T111" fmla="*/ 9 h 52"/>
                <a:gd name="T112" fmla="*/ 0 w 79"/>
                <a:gd name="T113" fmla="*/ 10 h 52"/>
                <a:gd name="T114" fmla="*/ 2 w 79"/>
                <a:gd name="T115" fmla="*/ 13 h 52"/>
                <a:gd name="T116" fmla="*/ 2 w 79"/>
                <a:gd name="T117" fmla="*/ 13 h 52"/>
                <a:gd name="T118" fmla="*/ 2 w 79"/>
                <a:gd name="T119" fmla="*/ 12 h 52"/>
                <a:gd name="T120" fmla="*/ 2 w 79"/>
                <a:gd name="T121" fmla="*/ 11 h 52"/>
                <a:gd name="T122" fmla="*/ 2 w 79"/>
                <a:gd name="T123" fmla="*/ 11 h 52"/>
                <a:gd name="T124" fmla="*/ 2 w 79"/>
                <a:gd name="T125" fmla="*/ 11 h 52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79"/>
                <a:gd name="T190" fmla="*/ 0 h 52"/>
                <a:gd name="T191" fmla="*/ 79 w 79"/>
                <a:gd name="T192" fmla="*/ 52 h 52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79" h="52">
                  <a:moveTo>
                    <a:pt x="60" y="44"/>
                  </a:moveTo>
                  <a:lnTo>
                    <a:pt x="56" y="44"/>
                  </a:lnTo>
                  <a:lnTo>
                    <a:pt x="54" y="42"/>
                  </a:lnTo>
                  <a:lnTo>
                    <a:pt x="48" y="41"/>
                  </a:lnTo>
                  <a:lnTo>
                    <a:pt x="48" y="39"/>
                  </a:lnTo>
                  <a:lnTo>
                    <a:pt x="46" y="37"/>
                  </a:lnTo>
                  <a:lnTo>
                    <a:pt x="48" y="35"/>
                  </a:lnTo>
                  <a:lnTo>
                    <a:pt x="54" y="35"/>
                  </a:lnTo>
                  <a:lnTo>
                    <a:pt x="56" y="35"/>
                  </a:lnTo>
                  <a:lnTo>
                    <a:pt x="58" y="35"/>
                  </a:lnTo>
                  <a:lnTo>
                    <a:pt x="58" y="33"/>
                  </a:lnTo>
                  <a:lnTo>
                    <a:pt x="56" y="31"/>
                  </a:lnTo>
                  <a:lnTo>
                    <a:pt x="58" y="31"/>
                  </a:lnTo>
                  <a:lnTo>
                    <a:pt x="58" y="29"/>
                  </a:lnTo>
                  <a:lnTo>
                    <a:pt x="58" y="27"/>
                  </a:lnTo>
                  <a:lnTo>
                    <a:pt x="60" y="27"/>
                  </a:lnTo>
                  <a:lnTo>
                    <a:pt x="62" y="25"/>
                  </a:lnTo>
                  <a:lnTo>
                    <a:pt x="58" y="21"/>
                  </a:lnTo>
                  <a:lnTo>
                    <a:pt x="58" y="19"/>
                  </a:lnTo>
                  <a:lnTo>
                    <a:pt x="60" y="19"/>
                  </a:lnTo>
                  <a:lnTo>
                    <a:pt x="60" y="17"/>
                  </a:lnTo>
                  <a:lnTo>
                    <a:pt x="60" y="16"/>
                  </a:lnTo>
                  <a:lnTo>
                    <a:pt x="58" y="12"/>
                  </a:lnTo>
                  <a:lnTo>
                    <a:pt x="60" y="8"/>
                  </a:lnTo>
                  <a:lnTo>
                    <a:pt x="60" y="6"/>
                  </a:lnTo>
                  <a:lnTo>
                    <a:pt x="58" y="4"/>
                  </a:lnTo>
                  <a:lnTo>
                    <a:pt x="54" y="2"/>
                  </a:lnTo>
                  <a:lnTo>
                    <a:pt x="48" y="0"/>
                  </a:lnTo>
                  <a:lnTo>
                    <a:pt x="38" y="0"/>
                  </a:lnTo>
                  <a:lnTo>
                    <a:pt x="37" y="2"/>
                  </a:lnTo>
                  <a:lnTo>
                    <a:pt x="35" y="2"/>
                  </a:lnTo>
                  <a:lnTo>
                    <a:pt x="35" y="4"/>
                  </a:lnTo>
                  <a:lnTo>
                    <a:pt x="33" y="4"/>
                  </a:lnTo>
                  <a:lnTo>
                    <a:pt x="31" y="6"/>
                  </a:lnTo>
                  <a:lnTo>
                    <a:pt x="29" y="12"/>
                  </a:lnTo>
                  <a:lnTo>
                    <a:pt x="27" y="23"/>
                  </a:lnTo>
                  <a:lnTo>
                    <a:pt x="27" y="25"/>
                  </a:lnTo>
                  <a:lnTo>
                    <a:pt x="25" y="27"/>
                  </a:lnTo>
                  <a:lnTo>
                    <a:pt x="23" y="29"/>
                  </a:lnTo>
                  <a:lnTo>
                    <a:pt x="21" y="29"/>
                  </a:lnTo>
                  <a:lnTo>
                    <a:pt x="21" y="31"/>
                  </a:lnTo>
                  <a:lnTo>
                    <a:pt x="23" y="31"/>
                  </a:lnTo>
                  <a:lnTo>
                    <a:pt x="25" y="33"/>
                  </a:lnTo>
                  <a:lnTo>
                    <a:pt x="29" y="33"/>
                  </a:lnTo>
                  <a:lnTo>
                    <a:pt x="31" y="33"/>
                  </a:lnTo>
                  <a:lnTo>
                    <a:pt x="29" y="37"/>
                  </a:lnTo>
                  <a:lnTo>
                    <a:pt x="25" y="37"/>
                  </a:lnTo>
                  <a:lnTo>
                    <a:pt x="23" y="42"/>
                  </a:lnTo>
                  <a:lnTo>
                    <a:pt x="19" y="37"/>
                  </a:lnTo>
                  <a:lnTo>
                    <a:pt x="15" y="33"/>
                  </a:lnTo>
                  <a:lnTo>
                    <a:pt x="13" y="31"/>
                  </a:lnTo>
                  <a:lnTo>
                    <a:pt x="12" y="31"/>
                  </a:lnTo>
                  <a:lnTo>
                    <a:pt x="8" y="31"/>
                  </a:lnTo>
                  <a:lnTo>
                    <a:pt x="4" y="33"/>
                  </a:lnTo>
                  <a:lnTo>
                    <a:pt x="2" y="33"/>
                  </a:lnTo>
                  <a:lnTo>
                    <a:pt x="0" y="37"/>
                  </a:lnTo>
                  <a:lnTo>
                    <a:pt x="0" y="42"/>
                  </a:lnTo>
                  <a:lnTo>
                    <a:pt x="2" y="52"/>
                  </a:lnTo>
                  <a:lnTo>
                    <a:pt x="79" y="52"/>
                  </a:lnTo>
                  <a:lnTo>
                    <a:pt x="63" y="48"/>
                  </a:lnTo>
                  <a:lnTo>
                    <a:pt x="62" y="46"/>
                  </a:lnTo>
                  <a:lnTo>
                    <a:pt x="62" y="44"/>
                  </a:lnTo>
                  <a:lnTo>
                    <a:pt x="60" y="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0" name="Freeform 174">
              <a:extLst>
                <a:ext uri="{FF2B5EF4-FFF2-40B4-BE49-F238E27FC236}">
                  <a16:creationId xmlns:a16="http://schemas.microsoft.com/office/drawing/2014/main" id="{CBA41CFA-AA42-4409-92FE-FE59B3E94504}"/>
                </a:ext>
              </a:extLst>
            </p:cNvPr>
            <p:cNvSpPr>
              <a:spLocks/>
            </p:cNvSpPr>
            <p:nvPr/>
          </p:nvSpPr>
          <p:spPr bwMode="auto">
            <a:xfrm>
              <a:off x="4915" y="2750"/>
              <a:ext cx="80" cy="46"/>
            </a:xfrm>
            <a:custGeom>
              <a:avLst/>
              <a:gdLst>
                <a:gd name="T0" fmla="*/ 2 w 104"/>
                <a:gd name="T1" fmla="*/ 12 h 50"/>
                <a:gd name="T2" fmla="*/ 2 w 104"/>
                <a:gd name="T3" fmla="*/ 8 h 50"/>
                <a:gd name="T4" fmla="*/ 2 w 104"/>
                <a:gd name="T5" fmla="*/ 6 h 50"/>
                <a:gd name="T6" fmla="*/ 2 w 104"/>
                <a:gd name="T7" fmla="*/ 6 h 50"/>
                <a:gd name="T8" fmla="*/ 2 w 104"/>
                <a:gd name="T9" fmla="*/ 6 h 50"/>
                <a:gd name="T10" fmla="*/ 2 w 104"/>
                <a:gd name="T11" fmla="*/ 6 h 50"/>
                <a:gd name="T12" fmla="*/ 2 w 104"/>
                <a:gd name="T13" fmla="*/ 4 h 50"/>
                <a:gd name="T14" fmla="*/ 2 w 104"/>
                <a:gd name="T15" fmla="*/ 0 h 50"/>
                <a:gd name="T16" fmla="*/ 2 w 104"/>
                <a:gd name="T17" fmla="*/ 0 h 50"/>
                <a:gd name="T18" fmla="*/ 2 w 104"/>
                <a:gd name="T19" fmla="*/ 0 h 50"/>
                <a:gd name="T20" fmla="*/ 2 w 104"/>
                <a:gd name="T21" fmla="*/ 4 h 50"/>
                <a:gd name="T22" fmla="*/ 2 w 104"/>
                <a:gd name="T23" fmla="*/ 6 h 50"/>
                <a:gd name="T24" fmla="*/ 2 w 104"/>
                <a:gd name="T25" fmla="*/ 6 h 50"/>
                <a:gd name="T26" fmla="*/ 2 w 104"/>
                <a:gd name="T27" fmla="*/ 6 h 50"/>
                <a:gd name="T28" fmla="*/ 2 w 104"/>
                <a:gd name="T29" fmla="*/ 6 h 50"/>
                <a:gd name="T30" fmla="*/ 2 w 104"/>
                <a:gd name="T31" fmla="*/ 8 h 50"/>
                <a:gd name="T32" fmla="*/ 0 w 104"/>
                <a:gd name="T33" fmla="*/ 12 h 50"/>
                <a:gd name="T34" fmla="*/ 2 w 104"/>
                <a:gd name="T35" fmla="*/ 12 h 5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04"/>
                <a:gd name="T55" fmla="*/ 0 h 50"/>
                <a:gd name="T56" fmla="*/ 104 w 104"/>
                <a:gd name="T57" fmla="*/ 50 h 5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04" h="50">
                  <a:moveTo>
                    <a:pt x="104" y="50"/>
                  </a:moveTo>
                  <a:lnTo>
                    <a:pt x="104" y="38"/>
                  </a:lnTo>
                  <a:lnTo>
                    <a:pt x="100" y="31"/>
                  </a:lnTo>
                  <a:lnTo>
                    <a:pt x="94" y="21"/>
                  </a:lnTo>
                  <a:lnTo>
                    <a:pt x="89" y="13"/>
                  </a:lnTo>
                  <a:lnTo>
                    <a:pt x="81" y="8"/>
                  </a:lnTo>
                  <a:lnTo>
                    <a:pt x="73" y="4"/>
                  </a:lnTo>
                  <a:lnTo>
                    <a:pt x="64" y="0"/>
                  </a:lnTo>
                  <a:lnTo>
                    <a:pt x="52" y="0"/>
                  </a:lnTo>
                  <a:lnTo>
                    <a:pt x="43" y="0"/>
                  </a:lnTo>
                  <a:lnTo>
                    <a:pt x="33" y="4"/>
                  </a:lnTo>
                  <a:lnTo>
                    <a:pt x="23" y="8"/>
                  </a:lnTo>
                  <a:lnTo>
                    <a:pt x="16" y="13"/>
                  </a:lnTo>
                  <a:lnTo>
                    <a:pt x="10" y="21"/>
                  </a:lnTo>
                  <a:lnTo>
                    <a:pt x="4" y="31"/>
                  </a:lnTo>
                  <a:lnTo>
                    <a:pt x="2" y="38"/>
                  </a:lnTo>
                  <a:lnTo>
                    <a:pt x="0" y="50"/>
                  </a:lnTo>
                  <a:lnTo>
                    <a:pt x="104" y="5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1" name="Freeform 175">
              <a:extLst>
                <a:ext uri="{FF2B5EF4-FFF2-40B4-BE49-F238E27FC236}">
                  <a16:creationId xmlns:a16="http://schemas.microsoft.com/office/drawing/2014/main" id="{5B85EF69-7079-4805-B3A6-D1B240E84FF9}"/>
                </a:ext>
              </a:extLst>
            </p:cNvPr>
            <p:cNvSpPr>
              <a:spLocks/>
            </p:cNvSpPr>
            <p:nvPr/>
          </p:nvSpPr>
          <p:spPr bwMode="auto">
            <a:xfrm>
              <a:off x="4642" y="2750"/>
              <a:ext cx="79" cy="46"/>
            </a:xfrm>
            <a:custGeom>
              <a:avLst/>
              <a:gdLst>
                <a:gd name="T0" fmla="*/ 2 w 104"/>
                <a:gd name="T1" fmla="*/ 12 h 50"/>
                <a:gd name="T2" fmla="*/ 2 w 104"/>
                <a:gd name="T3" fmla="*/ 8 h 50"/>
                <a:gd name="T4" fmla="*/ 2 w 104"/>
                <a:gd name="T5" fmla="*/ 6 h 50"/>
                <a:gd name="T6" fmla="*/ 2 w 104"/>
                <a:gd name="T7" fmla="*/ 6 h 50"/>
                <a:gd name="T8" fmla="*/ 2 w 104"/>
                <a:gd name="T9" fmla="*/ 6 h 50"/>
                <a:gd name="T10" fmla="*/ 2 w 104"/>
                <a:gd name="T11" fmla="*/ 6 h 50"/>
                <a:gd name="T12" fmla="*/ 2 w 104"/>
                <a:gd name="T13" fmla="*/ 4 h 50"/>
                <a:gd name="T14" fmla="*/ 2 w 104"/>
                <a:gd name="T15" fmla="*/ 0 h 50"/>
                <a:gd name="T16" fmla="*/ 2 w 104"/>
                <a:gd name="T17" fmla="*/ 0 h 50"/>
                <a:gd name="T18" fmla="*/ 2 w 104"/>
                <a:gd name="T19" fmla="*/ 0 h 50"/>
                <a:gd name="T20" fmla="*/ 2 w 104"/>
                <a:gd name="T21" fmla="*/ 4 h 50"/>
                <a:gd name="T22" fmla="*/ 2 w 104"/>
                <a:gd name="T23" fmla="*/ 6 h 50"/>
                <a:gd name="T24" fmla="*/ 2 w 104"/>
                <a:gd name="T25" fmla="*/ 6 h 50"/>
                <a:gd name="T26" fmla="*/ 2 w 104"/>
                <a:gd name="T27" fmla="*/ 6 h 50"/>
                <a:gd name="T28" fmla="*/ 2 w 104"/>
                <a:gd name="T29" fmla="*/ 6 h 50"/>
                <a:gd name="T30" fmla="*/ 2 w 104"/>
                <a:gd name="T31" fmla="*/ 8 h 50"/>
                <a:gd name="T32" fmla="*/ 0 w 104"/>
                <a:gd name="T33" fmla="*/ 12 h 50"/>
                <a:gd name="T34" fmla="*/ 2 w 104"/>
                <a:gd name="T35" fmla="*/ 12 h 5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04"/>
                <a:gd name="T55" fmla="*/ 0 h 50"/>
                <a:gd name="T56" fmla="*/ 104 w 104"/>
                <a:gd name="T57" fmla="*/ 50 h 5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04" h="50">
                  <a:moveTo>
                    <a:pt x="104" y="50"/>
                  </a:moveTo>
                  <a:lnTo>
                    <a:pt x="104" y="38"/>
                  </a:lnTo>
                  <a:lnTo>
                    <a:pt x="100" y="31"/>
                  </a:lnTo>
                  <a:lnTo>
                    <a:pt x="96" y="21"/>
                  </a:lnTo>
                  <a:lnTo>
                    <a:pt x="88" y="13"/>
                  </a:lnTo>
                  <a:lnTo>
                    <a:pt x="81" y="8"/>
                  </a:lnTo>
                  <a:lnTo>
                    <a:pt x="73" y="4"/>
                  </a:lnTo>
                  <a:lnTo>
                    <a:pt x="64" y="0"/>
                  </a:lnTo>
                  <a:lnTo>
                    <a:pt x="52" y="0"/>
                  </a:lnTo>
                  <a:lnTo>
                    <a:pt x="42" y="0"/>
                  </a:lnTo>
                  <a:lnTo>
                    <a:pt x="33" y="4"/>
                  </a:lnTo>
                  <a:lnTo>
                    <a:pt x="23" y="8"/>
                  </a:lnTo>
                  <a:lnTo>
                    <a:pt x="16" y="13"/>
                  </a:lnTo>
                  <a:lnTo>
                    <a:pt x="10" y="21"/>
                  </a:lnTo>
                  <a:lnTo>
                    <a:pt x="6" y="31"/>
                  </a:lnTo>
                  <a:lnTo>
                    <a:pt x="2" y="38"/>
                  </a:lnTo>
                  <a:lnTo>
                    <a:pt x="0" y="50"/>
                  </a:lnTo>
                  <a:lnTo>
                    <a:pt x="104" y="5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2" name="Freeform 176">
              <a:extLst>
                <a:ext uri="{FF2B5EF4-FFF2-40B4-BE49-F238E27FC236}">
                  <a16:creationId xmlns:a16="http://schemas.microsoft.com/office/drawing/2014/main" id="{B2743B0D-33B8-40C1-9685-716E07C40CA5}"/>
                </a:ext>
              </a:extLst>
            </p:cNvPr>
            <p:cNvSpPr>
              <a:spLocks/>
            </p:cNvSpPr>
            <p:nvPr/>
          </p:nvSpPr>
          <p:spPr bwMode="auto">
            <a:xfrm>
              <a:off x="4648" y="2756"/>
              <a:ext cx="67" cy="80"/>
            </a:xfrm>
            <a:custGeom>
              <a:avLst/>
              <a:gdLst>
                <a:gd name="T0" fmla="*/ 2 w 88"/>
                <a:gd name="T1" fmla="*/ 15 h 88"/>
                <a:gd name="T2" fmla="*/ 2 w 88"/>
                <a:gd name="T3" fmla="*/ 15 h 88"/>
                <a:gd name="T4" fmla="*/ 2 w 88"/>
                <a:gd name="T5" fmla="*/ 15 h 88"/>
                <a:gd name="T6" fmla="*/ 2 w 88"/>
                <a:gd name="T7" fmla="*/ 14 h 88"/>
                <a:gd name="T8" fmla="*/ 2 w 88"/>
                <a:gd name="T9" fmla="*/ 14 h 88"/>
                <a:gd name="T10" fmla="*/ 2 w 88"/>
                <a:gd name="T11" fmla="*/ 13 h 88"/>
                <a:gd name="T12" fmla="*/ 2 w 88"/>
                <a:gd name="T13" fmla="*/ 11 h 88"/>
                <a:gd name="T14" fmla="*/ 2 w 88"/>
                <a:gd name="T15" fmla="*/ 10 h 88"/>
                <a:gd name="T16" fmla="*/ 2 w 88"/>
                <a:gd name="T17" fmla="*/ 8 h 88"/>
                <a:gd name="T18" fmla="*/ 2 w 88"/>
                <a:gd name="T19" fmla="*/ 5 h 88"/>
                <a:gd name="T20" fmla="*/ 2 w 88"/>
                <a:gd name="T21" fmla="*/ 5 h 88"/>
                <a:gd name="T22" fmla="*/ 2 w 88"/>
                <a:gd name="T23" fmla="*/ 5 h 88"/>
                <a:gd name="T24" fmla="*/ 2 w 88"/>
                <a:gd name="T25" fmla="*/ 5 h 88"/>
                <a:gd name="T26" fmla="*/ 2 w 88"/>
                <a:gd name="T27" fmla="*/ 5 h 88"/>
                <a:gd name="T28" fmla="*/ 2 w 88"/>
                <a:gd name="T29" fmla="*/ 4 h 88"/>
                <a:gd name="T30" fmla="*/ 2 w 88"/>
                <a:gd name="T31" fmla="*/ 0 h 88"/>
                <a:gd name="T32" fmla="*/ 2 w 88"/>
                <a:gd name="T33" fmla="*/ 0 h 88"/>
                <a:gd name="T34" fmla="*/ 2 w 88"/>
                <a:gd name="T35" fmla="*/ 0 h 88"/>
                <a:gd name="T36" fmla="*/ 2 w 88"/>
                <a:gd name="T37" fmla="*/ 4 h 88"/>
                <a:gd name="T38" fmla="*/ 2 w 88"/>
                <a:gd name="T39" fmla="*/ 5 h 88"/>
                <a:gd name="T40" fmla="*/ 2 w 88"/>
                <a:gd name="T41" fmla="*/ 5 h 88"/>
                <a:gd name="T42" fmla="*/ 2 w 88"/>
                <a:gd name="T43" fmla="*/ 5 h 88"/>
                <a:gd name="T44" fmla="*/ 2 w 88"/>
                <a:gd name="T45" fmla="*/ 5 h 88"/>
                <a:gd name="T46" fmla="*/ 2 w 88"/>
                <a:gd name="T47" fmla="*/ 5 h 88"/>
                <a:gd name="T48" fmla="*/ 0 w 88"/>
                <a:gd name="T49" fmla="*/ 8 h 88"/>
                <a:gd name="T50" fmla="*/ 2 w 88"/>
                <a:gd name="T51" fmla="*/ 10 h 88"/>
                <a:gd name="T52" fmla="*/ 2 w 88"/>
                <a:gd name="T53" fmla="*/ 11 h 88"/>
                <a:gd name="T54" fmla="*/ 2 w 88"/>
                <a:gd name="T55" fmla="*/ 13 h 88"/>
                <a:gd name="T56" fmla="*/ 2 w 88"/>
                <a:gd name="T57" fmla="*/ 14 h 88"/>
                <a:gd name="T58" fmla="*/ 2 w 88"/>
                <a:gd name="T59" fmla="*/ 14 h 88"/>
                <a:gd name="T60" fmla="*/ 2 w 88"/>
                <a:gd name="T61" fmla="*/ 15 h 88"/>
                <a:gd name="T62" fmla="*/ 2 w 88"/>
                <a:gd name="T63" fmla="*/ 15 h 88"/>
                <a:gd name="T64" fmla="*/ 2 w 88"/>
                <a:gd name="T65" fmla="*/ 15 h 8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88"/>
                <a:gd name="T100" fmla="*/ 0 h 88"/>
                <a:gd name="T101" fmla="*/ 88 w 88"/>
                <a:gd name="T102" fmla="*/ 88 h 8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88" h="88">
                  <a:moveTo>
                    <a:pt x="44" y="88"/>
                  </a:moveTo>
                  <a:lnTo>
                    <a:pt x="54" y="86"/>
                  </a:lnTo>
                  <a:lnTo>
                    <a:pt x="61" y="84"/>
                  </a:lnTo>
                  <a:lnTo>
                    <a:pt x="69" y="80"/>
                  </a:lnTo>
                  <a:lnTo>
                    <a:pt x="77" y="75"/>
                  </a:lnTo>
                  <a:lnTo>
                    <a:pt x="80" y="69"/>
                  </a:lnTo>
                  <a:lnTo>
                    <a:pt x="86" y="61"/>
                  </a:lnTo>
                  <a:lnTo>
                    <a:pt x="88" y="53"/>
                  </a:lnTo>
                  <a:lnTo>
                    <a:pt x="88" y="44"/>
                  </a:lnTo>
                  <a:lnTo>
                    <a:pt x="88" y="34"/>
                  </a:lnTo>
                  <a:lnTo>
                    <a:pt x="86" y="27"/>
                  </a:lnTo>
                  <a:lnTo>
                    <a:pt x="80" y="19"/>
                  </a:lnTo>
                  <a:lnTo>
                    <a:pt x="77" y="13"/>
                  </a:lnTo>
                  <a:lnTo>
                    <a:pt x="69" y="7"/>
                  </a:lnTo>
                  <a:lnTo>
                    <a:pt x="61" y="4"/>
                  </a:lnTo>
                  <a:lnTo>
                    <a:pt x="54" y="0"/>
                  </a:lnTo>
                  <a:lnTo>
                    <a:pt x="44" y="0"/>
                  </a:lnTo>
                  <a:lnTo>
                    <a:pt x="36" y="0"/>
                  </a:lnTo>
                  <a:lnTo>
                    <a:pt x="27" y="4"/>
                  </a:lnTo>
                  <a:lnTo>
                    <a:pt x="19" y="7"/>
                  </a:lnTo>
                  <a:lnTo>
                    <a:pt x="13" y="13"/>
                  </a:lnTo>
                  <a:lnTo>
                    <a:pt x="8" y="19"/>
                  </a:lnTo>
                  <a:lnTo>
                    <a:pt x="4" y="27"/>
                  </a:lnTo>
                  <a:lnTo>
                    <a:pt x="2" y="34"/>
                  </a:lnTo>
                  <a:lnTo>
                    <a:pt x="0" y="44"/>
                  </a:lnTo>
                  <a:lnTo>
                    <a:pt x="2" y="53"/>
                  </a:lnTo>
                  <a:lnTo>
                    <a:pt x="4" y="61"/>
                  </a:lnTo>
                  <a:lnTo>
                    <a:pt x="8" y="69"/>
                  </a:lnTo>
                  <a:lnTo>
                    <a:pt x="13" y="75"/>
                  </a:lnTo>
                  <a:lnTo>
                    <a:pt x="19" y="80"/>
                  </a:lnTo>
                  <a:lnTo>
                    <a:pt x="27" y="84"/>
                  </a:lnTo>
                  <a:lnTo>
                    <a:pt x="36" y="86"/>
                  </a:lnTo>
                  <a:lnTo>
                    <a:pt x="44" y="8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3" name="Freeform 177">
              <a:extLst>
                <a:ext uri="{FF2B5EF4-FFF2-40B4-BE49-F238E27FC236}">
                  <a16:creationId xmlns:a16="http://schemas.microsoft.com/office/drawing/2014/main" id="{40839B5F-412E-4194-AFDA-79C6C5E7D9A6}"/>
                </a:ext>
              </a:extLst>
            </p:cNvPr>
            <p:cNvSpPr>
              <a:spLocks/>
            </p:cNvSpPr>
            <p:nvPr/>
          </p:nvSpPr>
          <p:spPr bwMode="auto">
            <a:xfrm>
              <a:off x="4921" y="2756"/>
              <a:ext cx="68" cy="80"/>
            </a:xfrm>
            <a:custGeom>
              <a:avLst/>
              <a:gdLst>
                <a:gd name="T0" fmla="*/ 2 w 88"/>
                <a:gd name="T1" fmla="*/ 15 h 88"/>
                <a:gd name="T2" fmla="*/ 2 w 88"/>
                <a:gd name="T3" fmla="*/ 15 h 88"/>
                <a:gd name="T4" fmla="*/ 2 w 88"/>
                <a:gd name="T5" fmla="*/ 15 h 88"/>
                <a:gd name="T6" fmla="*/ 2 w 88"/>
                <a:gd name="T7" fmla="*/ 14 h 88"/>
                <a:gd name="T8" fmla="*/ 2 w 88"/>
                <a:gd name="T9" fmla="*/ 14 h 88"/>
                <a:gd name="T10" fmla="*/ 2 w 88"/>
                <a:gd name="T11" fmla="*/ 13 h 88"/>
                <a:gd name="T12" fmla="*/ 2 w 88"/>
                <a:gd name="T13" fmla="*/ 11 h 88"/>
                <a:gd name="T14" fmla="*/ 2 w 88"/>
                <a:gd name="T15" fmla="*/ 10 h 88"/>
                <a:gd name="T16" fmla="*/ 2 w 88"/>
                <a:gd name="T17" fmla="*/ 8 h 88"/>
                <a:gd name="T18" fmla="*/ 2 w 88"/>
                <a:gd name="T19" fmla="*/ 5 h 88"/>
                <a:gd name="T20" fmla="*/ 2 w 88"/>
                <a:gd name="T21" fmla="*/ 5 h 88"/>
                <a:gd name="T22" fmla="*/ 2 w 88"/>
                <a:gd name="T23" fmla="*/ 5 h 88"/>
                <a:gd name="T24" fmla="*/ 2 w 88"/>
                <a:gd name="T25" fmla="*/ 5 h 88"/>
                <a:gd name="T26" fmla="*/ 2 w 88"/>
                <a:gd name="T27" fmla="*/ 5 h 88"/>
                <a:gd name="T28" fmla="*/ 2 w 88"/>
                <a:gd name="T29" fmla="*/ 4 h 88"/>
                <a:gd name="T30" fmla="*/ 2 w 88"/>
                <a:gd name="T31" fmla="*/ 0 h 88"/>
                <a:gd name="T32" fmla="*/ 2 w 88"/>
                <a:gd name="T33" fmla="*/ 0 h 88"/>
                <a:gd name="T34" fmla="*/ 2 w 88"/>
                <a:gd name="T35" fmla="*/ 0 h 88"/>
                <a:gd name="T36" fmla="*/ 2 w 88"/>
                <a:gd name="T37" fmla="*/ 4 h 88"/>
                <a:gd name="T38" fmla="*/ 2 w 88"/>
                <a:gd name="T39" fmla="*/ 5 h 88"/>
                <a:gd name="T40" fmla="*/ 2 w 88"/>
                <a:gd name="T41" fmla="*/ 5 h 88"/>
                <a:gd name="T42" fmla="*/ 2 w 88"/>
                <a:gd name="T43" fmla="*/ 5 h 88"/>
                <a:gd name="T44" fmla="*/ 2 w 88"/>
                <a:gd name="T45" fmla="*/ 5 h 88"/>
                <a:gd name="T46" fmla="*/ 2 w 88"/>
                <a:gd name="T47" fmla="*/ 5 h 88"/>
                <a:gd name="T48" fmla="*/ 0 w 88"/>
                <a:gd name="T49" fmla="*/ 8 h 88"/>
                <a:gd name="T50" fmla="*/ 2 w 88"/>
                <a:gd name="T51" fmla="*/ 10 h 88"/>
                <a:gd name="T52" fmla="*/ 2 w 88"/>
                <a:gd name="T53" fmla="*/ 11 h 88"/>
                <a:gd name="T54" fmla="*/ 2 w 88"/>
                <a:gd name="T55" fmla="*/ 13 h 88"/>
                <a:gd name="T56" fmla="*/ 2 w 88"/>
                <a:gd name="T57" fmla="*/ 14 h 88"/>
                <a:gd name="T58" fmla="*/ 2 w 88"/>
                <a:gd name="T59" fmla="*/ 14 h 88"/>
                <a:gd name="T60" fmla="*/ 2 w 88"/>
                <a:gd name="T61" fmla="*/ 15 h 88"/>
                <a:gd name="T62" fmla="*/ 2 w 88"/>
                <a:gd name="T63" fmla="*/ 15 h 88"/>
                <a:gd name="T64" fmla="*/ 2 w 88"/>
                <a:gd name="T65" fmla="*/ 15 h 8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88"/>
                <a:gd name="T100" fmla="*/ 0 h 88"/>
                <a:gd name="T101" fmla="*/ 88 w 88"/>
                <a:gd name="T102" fmla="*/ 88 h 8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88" h="88">
                  <a:moveTo>
                    <a:pt x="44" y="88"/>
                  </a:moveTo>
                  <a:lnTo>
                    <a:pt x="54" y="86"/>
                  </a:lnTo>
                  <a:lnTo>
                    <a:pt x="61" y="84"/>
                  </a:lnTo>
                  <a:lnTo>
                    <a:pt x="69" y="80"/>
                  </a:lnTo>
                  <a:lnTo>
                    <a:pt x="75" y="75"/>
                  </a:lnTo>
                  <a:lnTo>
                    <a:pt x="81" y="69"/>
                  </a:lnTo>
                  <a:lnTo>
                    <a:pt x="84" y="61"/>
                  </a:lnTo>
                  <a:lnTo>
                    <a:pt x="88" y="53"/>
                  </a:lnTo>
                  <a:lnTo>
                    <a:pt x="88" y="44"/>
                  </a:lnTo>
                  <a:lnTo>
                    <a:pt x="88" y="34"/>
                  </a:lnTo>
                  <a:lnTo>
                    <a:pt x="84" y="27"/>
                  </a:lnTo>
                  <a:lnTo>
                    <a:pt x="81" y="19"/>
                  </a:lnTo>
                  <a:lnTo>
                    <a:pt x="75" y="13"/>
                  </a:lnTo>
                  <a:lnTo>
                    <a:pt x="69" y="7"/>
                  </a:lnTo>
                  <a:lnTo>
                    <a:pt x="61" y="4"/>
                  </a:lnTo>
                  <a:lnTo>
                    <a:pt x="54" y="0"/>
                  </a:lnTo>
                  <a:lnTo>
                    <a:pt x="44" y="0"/>
                  </a:lnTo>
                  <a:lnTo>
                    <a:pt x="36" y="0"/>
                  </a:lnTo>
                  <a:lnTo>
                    <a:pt x="27" y="4"/>
                  </a:lnTo>
                  <a:lnTo>
                    <a:pt x="19" y="7"/>
                  </a:lnTo>
                  <a:lnTo>
                    <a:pt x="13" y="13"/>
                  </a:lnTo>
                  <a:lnTo>
                    <a:pt x="8" y="19"/>
                  </a:lnTo>
                  <a:lnTo>
                    <a:pt x="4" y="27"/>
                  </a:lnTo>
                  <a:lnTo>
                    <a:pt x="2" y="34"/>
                  </a:lnTo>
                  <a:lnTo>
                    <a:pt x="0" y="44"/>
                  </a:lnTo>
                  <a:lnTo>
                    <a:pt x="2" y="53"/>
                  </a:lnTo>
                  <a:lnTo>
                    <a:pt x="4" y="61"/>
                  </a:lnTo>
                  <a:lnTo>
                    <a:pt x="8" y="69"/>
                  </a:lnTo>
                  <a:lnTo>
                    <a:pt x="13" y="75"/>
                  </a:lnTo>
                  <a:lnTo>
                    <a:pt x="19" y="80"/>
                  </a:lnTo>
                  <a:lnTo>
                    <a:pt x="27" y="84"/>
                  </a:lnTo>
                  <a:lnTo>
                    <a:pt x="36" y="86"/>
                  </a:lnTo>
                  <a:lnTo>
                    <a:pt x="44" y="8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4" name="Freeform 178">
              <a:extLst>
                <a:ext uri="{FF2B5EF4-FFF2-40B4-BE49-F238E27FC236}">
                  <a16:creationId xmlns:a16="http://schemas.microsoft.com/office/drawing/2014/main" id="{A79FF41C-3F5C-48D5-973D-5F79C2FBB9B3}"/>
                </a:ext>
              </a:extLst>
            </p:cNvPr>
            <p:cNvSpPr>
              <a:spLocks/>
            </p:cNvSpPr>
            <p:nvPr/>
          </p:nvSpPr>
          <p:spPr bwMode="auto">
            <a:xfrm>
              <a:off x="4659" y="2769"/>
              <a:ext cx="46" cy="55"/>
            </a:xfrm>
            <a:custGeom>
              <a:avLst/>
              <a:gdLst>
                <a:gd name="T0" fmla="*/ 2 w 60"/>
                <a:gd name="T1" fmla="*/ 14 h 60"/>
                <a:gd name="T2" fmla="*/ 2 w 60"/>
                <a:gd name="T3" fmla="*/ 13 h 60"/>
                <a:gd name="T4" fmla="*/ 2 w 60"/>
                <a:gd name="T5" fmla="*/ 13 h 60"/>
                <a:gd name="T6" fmla="*/ 2 w 60"/>
                <a:gd name="T7" fmla="*/ 13 h 60"/>
                <a:gd name="T8" fmla="*/ 2 w 60"/>
                <a:gd name="T9" fmla="*/ 12 h 60"/>
                <a:gd name="T10" fmla="*/ 2 w 60"/>
                <a:gd name="T11" fmla="*/ 11 h 60"/>
                <a:gd name="T12" fmla="*/ 2 w 60"/>
                <a:gd name="T13" fmla="*/ 9 h 60"/>
                <a:gd name="T14" fmla="*/ 2 w 60"/>
                <a:gd name="T15" fmla="*/ 7 h 60"/>
                <a:gd name="T16" fmla="*/ 2 w 60"/>
                <a:gd name="T17" fmla="*/ 6 h 60"/>
                <a:gd name="T18" fmla="*/ 2 w 60"/>
                <a:gd name="T19" fmla="*/ 6 h 60"/>
                <a:gd name="T20" fmla="*/ 2 w 60"/>
                <a:gd name="T21" fmla="*/ 6 h 60"/>
                <a:gd name="T22" fmla="*/ 2 w 60"/>
                <a:gd name="T23" fmla="*/ 6 h 60"/>
                <a:gd name="T24" fmla="*/ 2 w 60"/>
                <a:gd name="T25" fmla="*/ 6 h 60"/>
                <a:gd name="T26" fmla="*/ 2 w 60"/>
                <a:gd name="T27" fmla="*/ 4 h 60"/>
                <a:gd name="T28" fmla="*/ 2 w 60"/>
                <a:gd name="T29" fmla="*/ 2 h 60"/>
                <a:gd name="T30" fmla="*/ 2 w 60"/>
                <a:gd name="T31" fmla="*/ 0 h 60"/>
                <a:gd name="T32" fmla="*/ 2 w 60"/>
                <a:gd name="T33" fmla="*/ 0 h 60"/>
                <a:gd name="T34" fmla="*/ 2 w 60"/>
                <a:gd name="T35" fmla="*/ 0 h 60"/>
                <a:gd name="T36" fmla="*/ 2 w 60"/>
                <a:gd name="T37" fmla="*/ 2 h 60"/>
                <a:gd name="T38" fmla="*/ 2 w 60"/>
                <a:gd name="T39" fmla="*/ 4 h 60"/>
                <a:gd name="T40" fmla="*/ 2 w 60"/>
                <a:gd name="T41" fmla="*/ 6 h 60"/>
                <a:gd name="T42" fmla="*/ 2 w 60"/>
                <a:gd name="T43" fmla="*/ 6 h 60"/>
                <a:gd name="T44" fmla="*/ 2 w 60"/>
                <a:gd name="T45" fmla="*/ 6 h 60"/>
                <a:gd name="T46" fmla="*/ 0 w 60"/>
                <a:gd name="T47" fmla="*/ 6 h 60"/>
                <a:gd name="T48" fmla="*/ 0 w 60"/>
                <a:gd name="T49" fmla="*/ 6 h 60"/>
                <a:gd name="T50" fmla="*/ 0 w 60"/>
                <a:gd name="T51" fmla="*/ 7 h 60"/>
                <a:gd name="T52" fmla="*/ 2 w 60"/>
                <a:gd name="T53" fmla="*/ 9 h 60"/>
                <a:gd name="T54" fmla="*/ 2 w 60"/>
                <a:gd name="T55" fmla="*/ 11 h 60"/>
                <a:gd name="T56" fmla="*/ 2 w 60"/>
                <a:gd name="T57" fmla="*/ 12 h 60"/>
                <a:gd name="T58" fmla="*/ 2 w 60"/>
                <a:gd name="T59" fmla="*/ 13 h 60"/>
                <a:gd name="T60" fmla="*/ 2 w 60"/>
                <a:gd name="T61" fmla="*/ 13 h 60"/>
                <a:gd name="T62" fmla="*/ 2 w 60"/>
                <a:gd name="T63" fmla="*/ 13 h 60"/>
                <a:gd name="T64" fmla="*/ 2 w 60"/>
                <a:gd name="T65" fmla="*/ 14 h 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60"/>
                <a:gd name="T100" fmla="*/ 0 h 60"/>
                <a:gd name="T101" fmla="*/ 60 w 60"/>
                <a:gd name="T102" fmla="*/ 60 h 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60" h="60">
                  <a:moveTo>
                    <a:pt x="29" y="60"/>
                  </a:moveTo>
                  <a:lnTo>
                    <a:pt x="35" y="58"/>
                  </a:lnTo>
                  <a:lnTo>
                    <a:pt x="41" y="56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8" y="40"/>
                  </a:lnTo>
                  <a:lnTo>
                    <a:pt x="60" y="35"/>
                  </a:lnTo>
                  <a:lnTo>
                    <a:pt x="60" y="29"/>
                  </a:lnTo>
                  <a:lnTo>
                    <a:pt x="60" y="23"/>
                  </a:lnTo>
                  <a:lnTo>
                    <a:pt x="58" y="17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29" y="0"/>
                  </a:lnTo>
                  <a:lnTo>
                    <a:pt x="23" y="0"/>
                  </a:lnTo>
                  <a:lnTo>
                    <a:pt x="17" y="2"/>
                  </a:lnTo>
                  <a:lnTo>
                    <a:pt x="14" y="4"/>
                  </a:lnTo>
                  <a:lnTo>
                    <a:pt x="8" y="8"/>
                  </a:lnTo>
                  <a:lnTo>
                    <a:pt x="6" y="12"/>
                  </a:lnTo>
                  <a:lnTo>
                    <a:pt x="2" y="17"/>
                  </a:lnTo>
                  <a:lnTo>
                    <a:pt x="0" y="23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0"/>
                  </a:lnTo>
                  <a:lnTo>
                    <a:pt x="6" y="46"/>
                  </a:lnTo>
                  <a:lnTo>
                    <a:pt x="8" y="50"/>
                  </a:lnTo>
                  <a:lnTo>
                    <a:pt x="14" y="54"/>
                  </a:lnTo>
                  <a:lnTo>
                    <a:pt x="17" y="56"/>
                  </a:lnTo>
                  <a:lnTo>
                    <a:pt x="23" y="58"/>
                  </a:lnTo>
                  <a:lnTo>
                    <a:pt x="29" y="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5" name="Freeform 179">
              <a:extLst>
                <a:ext uri="{FF2B5EF4-FFF2-40B4-BE49-F238E27FC236}">
                  <a16:creationId xmlns:a16="http://schemas.microsoft.com/office/drawing/2014/main" id="{0AA4B7E3-9561-46D0-8541-610D48E347A2}"/>
                </a:ext>
              </a:extLst>
            </p:cNvPr>
            <p:cNvSpPr>
              <a:spLocks/>
            </p:cNvSpPr>
            <p:nvPr/>
          </p:nvSpPr>
          <p:spPr bwMode="auto">
            <a:xfrm>
              <a:off x="4931" y="2769"/>
              <a:ext cx="46" cy="55"/>
            </a:xfrm>
            <a:custGeom>
              <a:avLst/>
              <a:gdLst>
                <a:gd name="T0" fmla="*/ 2 w 60"/>
                <a:gd name="T1" fmla="*/ 14 h 60"/>
                <a:gd name="T2" fmla="*/ 2 w 60"/>
                <a:gd name="T3" fmla="*/ 13 h 60"/>
                <a:gd name="T4" fmla="*/ 2 w 60"/>
                <a:gd name="T5" fmla="*/ 13 h 60"/>
                <a:gd name="T6" fmla="*/ 2 w 60"/>
                <a:gd name="T7" fmla="*/ 13 h 60"/>
                <a:gd name="T8" fmla="*/ 2 w 60"/>
                <a:gd name="T9" fmla="*/ 12 h 60"/>
                <a:gd name="T10" fmla="*/ 2 w 60"/>
                <a:gd name="T11" fmla="*/ 11 h 60"/>
                <a:gd name="T12" fmla="*/ 2 w 60"/>
                <a:gd name="T13" fmla="*/ 9 h 60"/>
                <a:gd name="T14" fmla="*/ 2 w 60"/>
                <a:gd name="T15" fmla="*/ 7 h 60"/>
                <a:gd name="T16" fmla="*/ 2 w 60"/>
                <a:gd name="T17" fmla="*/ 6 h 60"/>
                <a:gd name="T18" fmla="*/ 2 w 60"/>
                <a:gd name="T19" fmla="*/ 6 h 60"/>
                <a:gd name="T20" fmla="*/ 2 w 60"/>
                <a:gd name="T21" fmla="*/ 6 h 60"/>
                <a:gd name="T22" fmla="*/ 2 w 60"/>
                <a:gd name="T23" fmla="*/ 6 h 60"/>
                <a:gd name="T24" fmla="*/ 2 w 60"/>
                <a:gd name="T25" fmla="*/ 6 h 60"/>
                <a:gd name="T26" fmla="*/ 2 w 60"/>
                <a:gd name="T27" fmla="*/ 4 h 60"/>
                <a:gd name="T28" fmla="*/ 2 w 60"/>
                <a:gd name="T29" fmla="*/ 2 h 60"/>
                <a:gd name="T30" fmla="*/ 2 w 60"/>
                <a:gd name="T31" fmla="*/ 0 h 60"/>
                <a:gd name="T32" fmla="*/ 2 w 60"/>
                <a:gd name="T33" fmla="*/ 0 h 60"/>
                <a:gd name="T34" fmla="*/ 2 w 60"/>
                <a:gd name="T35" fmla="*/ 0 h 60"/>
                <a:gd name="T36" fmla="*/ 2 w 60"/>
                <a:gd name="T37" fmla="*/ 2 h 60"/>
                <a:gd name="T38" fmla="*/ 2 w 60"/>
                <a:gd name="T39" fmla="*/ 4 h 60"/>
                <a:gd name="T40" fmla="*/ 2 w 60"/>
                <a:gd name="T41" fmla="*/ 6 h 60"/>
                <a:gd name="T42" fmla="*/ 2 w 60"/>
                <a:gd name="T43" fmla="*/ 6 h 60"/>
                <a:gd name="T44" fmla="*/ 2 w 60"/>
                <a:gd name="T45" fmla="*/ 6 h 60"/>
                <a:gd name="T46" fmla="*/ 2 w 60"/>
                <a:gd name="T47" fmla="*/ 6 h 60"/>
                <a:gd name="T48" fmla="*/ 0 w 60"/>
                <a:gd name="T49" fmla="*/ 6 h 60"/>
                <a:gd name="T50" fmla="*/ 2 w 60"/>
                <a:gd name="T51" fmla="*/ 7 h 60"/>
                <a:gd name="T52" fmla="*/ 2 w 60"/>
                <a:gd name="T53" fmla="*/ 9 h 60"/>
                <a:gd name="T54" fmla="*/ 2 w 60"/>
                <a:gd name="T55" fmla="*/ 11 h 60"/>
                <a:gd name="T56" fmla="*/ 2 w 60"/>
                <a:gd name="T57" fmla="*/ 12 h 60"/>
                <a:gd name="T58" fmla="*/ 2 w 60"/>
                <a:gd name="T59" fmla="*/ 13 h 60"/>
                <a:gd name="T60" fmla="*/ 2 w 60"/>
                <a:gd name="T61" fmla="*/ 13 h 60"/>
                <a:gd name="T62" fmla="*/ 2 w 60"/>
                <a:gd name="T63" fmla="*/ 13 h 60"/>
                <a:gd name="T64" fmla="*/ 2 w 60"/>
                <a:gd name="T65" fmla="*/ 14 h 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60"/>
                <a:gd name="T100" fmla="*/ 0 h 60"/>
                <a:gd name="T101" fmla="*/ 60 w 60"/>
                <a:gd name="T102" fmla="*/ 60 h 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60" h="60">
                  <a:moveTo>
                    <a:pt x="31" y="60"/>
                  </a:moveTo>
                  <a:lnTo>
                    <a:pt x="37" y="58"/>
                  </a:lnTo>
                  <a:lnTo>
                    <a:pt x="43" y="56"/>
                  </a:lnTo>
                  <a:lnTo>
                    <a:pt x="48" y="54"/>
                  </a:lnTo>
                  <a:lnTo>
                    <a:pt x="52" y="50"/>
                  </a:lnTo>
                  <a:lnTo>
                    <a:pt x="56" y="46"/>
                  </a:lnTo>
                  <a:lnTo>
                    <a:pt x="58" y="40"/>
                  </a:lnTo>
                  <a:lnTo>
                    <a:pt x="60" y="35"/>
                  </a:lnTo>
                  <a:lnTo>
                    <a:pt x="60" y="29"/>
                  </a:lnTo>
                  <a:lnTo>
                    <a:pt x="60" y="23"/>
                  </a:lnTo>
                  <a:lnTo>
                    <a:pt x="58" y="17"/>
                  </a:lnTo>
                  <a:lnTo>
                    <a:pt x="56" y="12"/>
                  </a:lnTo>
                  <a:lnTo>
                    <a:pt x="52" y="8"/>
                  </a:lnTo>
                  <a:lnTo>
                    <a:pt x="48" y="4"/>
                  </a:lnTo>
                  <a:lnTo>
                    <a:pt x="43" y="2"/>
                  </a:lnTo>
                  <a:lnTo>
                    <a:pt x="37" y="0"/>
                  </a:lnTo>
                  <a:lnTo>
                    <a:pt x="31" y="0"/>
                  </a:lnTo>
                  <a:lnTo>
                    <a:pt x="25" y="0"/>
                  </a:lnTo>
                  <a:lnTo>
                    <a:pt x="20" y="2"/>
                  </a:lnTo>
                  <a:lnTo>
                    <a:pt x="14" y="4"/>
                  </a:lnTo>
                  <a:lnTo>
                    <a:pt x="10" y="8"/>
                  </a:lnTo>
                  <a:lnTo>
                    <a:pt x="6" y="12"/>
                  </a:lnTo>
                  <a:lnTo>
                    <a:pt x="4" y="17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2" y="35"/>
                  </a:lnTo>
                  <a:lnTo>
                    <a:pt x="4" y="40"/>
                  </a:lnTo>
                  <a:lnTo>
                    <a:pt x="6" y="46"/>
                  </a:lnTo>
                  <a:lnTo>
                    <a:pt x="10" y="50"/>
                  </a:lnTo>
                  <a:lnTo>
                    <a:pt x="14" y="54"/>
                  </a:lnTo>
                  <a:lnTo>
                    <a:pt x="20" y="56"/>
                  </a:lnTo>
                  <a:lnTo>
                    <a:pt x="25" y="58"/>
                  </a:lnTo>
                  <a:lnTo>
                    <a:pt x="31" y="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6" name="Freeform 180">
              <a:extLst>
                <a:ext uri="{FF2B5EF4-FFF2-40B4-BE49-F238E27FC236}">
                  <a16:creationId xmlns:a16="http://schemas.microsoft.com/office/drawing/2014/main" id="{C3D74F35-3D34-441B-8BFD-5AE91CA0DCB4}"/>
                </a:ext>
              </a:extLst>
            </p:cNvPr>
            <p:cNvSpPr>
              <a:spLocks/>
            </p:cNvSpPr>
            <p:nvPr/>
          </p:nvSpPr>
          <p:spPr bwMode="auto">
            <a:xfrm>
              <a:off x="4664" y="2777"/>
              <a:ext cx="35" cy="40"/>
            </a:xfrm>
            <a:custGeom>
              <a:avLst/>
              <a:gdLst>
                <a:gd name="T0" fmla="*/ 2 w 46"/>
                <a:gd name="T1" fmla="*/ 8 h 44"/>
                <a:gd name="T2" fmla="*/ 2 w 46"/>
                <a:gd name="T3" fmla="*/ 8 h 44"/>
                <a:gd name="T4" fmla="*/ 2 w 46"/>
                <a:gd name="T5" fmla="*/ 8 h 44"/>
                <a:gd name="T6" fmla="*/ 2 w 46"/>
                <a:gd name="T7" fmla="*/ 7 h 44"/>
                <a:gd name="T8" fmla="*/ 2 w 46"/>
                <a:gd name="T9" fmla="*/ 6 h 44"/>
                <a:gd name="T10" fmla="*/ 2 w 46"/>
                <a:gd name="T11" fmla="*/ 5 h 44"/>
                <a:gd name="T12" fmla="*/ 2 w 46"/>
                <a:gd name="T13" fmla="*/ 5 h 44"/>
                <a:gd name="T14" fmla="*/ 2 w 46"/>
                <a:gd name="T15" fmla="*/ 5 h 44"/>
                <a:gd name="T16" fmla="*/ 2 w 46"/>
                <a:gd name="T17" fmla="*/ 5 h 44"/>
                <a:gd name="T18" fmla="*/ 2 w 46"/>
                <a:gd name="T19" fmla="*/ 5 h 44"/>
                <a:gd name="T20" fmla="*/ 2 w 46"/>
                <a:gd name="T21" fmla="*/ 5 h 44"/>
                <a:gd name="T22" fmla="*/ 2 w 46"/>
                <a:gd name="T23" fmla="*/ 5 h 44"/>
                <a:gd name="T24" fmla="*/ 2 w 46"/>
                <a:gd name="T25" fmla="*/ 4 h 44"/>
                <a:gd name="T26" fmla="*/ 2 w 46"/>
                <a:gd name="T27" fmla="*/ 2 h 44"/>
                <a:gd name="T28" fmla="*/ 2 w 46"/>
                <a:gd name="T29" fmla="*/ 0 h 44"/>
                <a:gd name="T30" fmla="*/ 2 w 46"/>
                <a:gd name="T31" fmla="*/ 0 h 44"/>
                <a:gd name="T32" fmla="*/ 2 w 46"/>
                <a:gd name="T33" fmla="*/ 0 h 44"/>
                <a:gd name="T34" fmla="*/ 2 w 46"/>
                <a:gd name="T35" fmla="*/ 2 h 44"/>
                <a:gd name="T36" fmla="*/ 2 w 46"/>
                <a:gd name="T37" fmla="*/ 4 h 44"/>
                <a:gd name="T38" fmla="*/ 2 w 46"/>
                <a:gd name="T39" fmla="*/ 5 h 44"/>
                <a:gd name="T40" fmla="*/ 2 w 46"/>
                <a:gd name="T41" fmla="*/ 5 h 44"/>
                <a:gd name="T42" fmla="*/ 2 w 46"/>
                <a:gd name="T43" fmla="*/ 5 h 44"/>
                <a:gd name="T44" fmla="*/ 0 w 46"/>
                <a:gd name="T45" fmla="*/ 5 h 44"/>
                <a:gd name="T46" fmla="*/ 2 w 46"/>
                <a:gd name="T47" fmla="*/ 5 h 44"/>
                <a:gd name="T48" fmla="*/ 2 w 46"/>
                <a:gd name="T49" fmla="*/ 6 h 44"/>
                <a:gd name="T50" fmla="*/ 2 w 46"/>
                <a:gd name="T51" fmla="*/ 7 h 44"/>
                <a:gd name="T52" fmla="*/ 2 w 46"/>
                <a:gd name="T53" fmla="*/ 8 h 44"/>
                <a:gd name="T54" fmla="*/ 2 w 46"/>
                <a:gd name="T55" fmla="*/ 8 h 44"/>
                <a:gd name="T56" fmla="*/ 2 w 46"/>
                <a:gd name="T57" fmla="*/ 8 h 44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46"/>
                <a:gd name="T88" fmla="*/ 0 h 44"/>
                <a:gd name="T89" fmla="*/ 46 w 46"/>
                <a:gd name="T90" fmla="*/ 44 h 44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46" h="44">
                  <a:moveTo>
                    <a:pt x="23" y="44"/>
                  </a:moveTo>
                  <a:lnTo>
                    <a:pt x="29" y="42"/>
                  </a:lnTo>
                  <a:lnTo>
                    <a:pt x="33" y="42"/>
                  </a:lnTo>
                  <a:lnTo>
                    <a:pt x="36" y="40"/>
                  </a:lnTo>
                  <a:lnTo>
                    <a:pt x="40" y="36"/>
                  </a:lnTo>
                  <a:lnTo>
                    <a:pt x="42" y="32"/>
                  </a:lnTo>
                  <a:lnTo>
                    <a:pt x="44" y="29"/>
                  </a:lnTo>
                  <a:lnTo>
                    <a:pt x="46" y="25"/>
                  </a:lnTo>
                  <a:lnTo>
                    <a:pt x="46" y="21"/>
                  </a:lnTo>
                  <a:lnTo>
                    <a:pt x="46" y="17"/>
                  </a:lnTo>
                  <a:lnTo>
                    <a:pt x="44" y="11"/>
                  </a:lnTo>
                  <a:lnTo>
                    <a:pt x="40" y="5"/>
                  </a:lnTo>
                  <a:lnTo>
                    <a:pt x="36" y="4"/>
                  </a:lnTo>
                  <a:lnTo>
                    <a:pt x="33" y="2"/>
                  </a:lnTo>
                  <a:lnTo>
                    <a:pt x="29" y="0"/>
                  </a:lnTo>
                  <a:lnTo>
                    <a:pt x="23" y="0"/>
                  </a:lnTo>
                  <a:lnTo>
                    <a:pt x="19" y="0"/>
                  </a:lnTo>
                  <a:lnTo>
                    <a:pt x="15" y="2"/>
                  </a:lnTo>
                  <a:lnTo>
                    <a:pt x="11" y="4"/>
                  </a:lnTo>
                  <a:lnTo>
                    <a:pt x="8" y="5"/>
                  </a:lnTo>
                  <a:lnTo>
                    <a:pt x="2" y="11"/>
                  </a:lnTo>
                  <a:lnTo>
                    <a:pt x="2" y="17"/>
                  </a:lnTo>
                  <a:lnTo>
                    <a:pt x="0" y="21"/>
                  </a:lnTo>
                  <a:lnTo>
                    <a:pt x="2" y="29"/>
                  </a:lnTo>
                  <a:lnTo>
                    <a:pt x="8" y="36"/>
                  </a:lnTo>
                  <a:lnTo>
                    <a:pt x="11" y="40"/>
                  </a:lnTo>
                  <a:lnTo>
                    <a:pt x="15" y="42"/>
                  </a:lnTo>
                  <a:lnTo>
                    <a:pt x="19" y="42"/>
                  </a:lnTo>
                  <a:lnTo>
                    <a:pt x="23" y="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7" name="Freeform 181">
              <a:extLst>
                <a:ext uri="{FF2B5EF4-FFF2-40B4-BE49-F238E27FC236}">
                  <a16:creationId xmlns:a16="http://schemas.microsoft.com/office/drawing/2014/main" id="{B5C96AED-6696-410A-9F12-25867F5A1167}"/>
                </a:ext>
              </a:extLst>
            </p:cNvPr>
            <p:cNvSpPr>
              <a:spLocks/>
            </p:cNvSpPr>
            <p:nvPr/>
          </p:nvSpPr>
          <p:spPr bwMode="auto">
            <a:xfrm>
              <a:off x="4937" y="2777"/>
              <a:ext cx="34" cy="40"/>
            </a:xfrm>
            <a:custGeom>
              <a:avLst/>
              <a:gdLst>
                <a:gd name="T0" fmla="*/ 2 w 44"/>
                <a:gd name="T1" fmla="*/ 8 h 44"/>
                <a:gd name="T2" fmla="*/ 2 w 44"/>
                <a:gd name="T3" fmla="*/ 8 h 44"/>
                <a:gd name="T4" fmla="*/ 2 w 44"/>
                <a:gd name="T5" fmla="*/ 8 h 44"/>
                <a:gd name="T6" fmla="*/ 2 w 44"/>
                <a:gd name="T7" fmla="*/ 7 h 44"/>
                <a:gd name="T8" fmla="*/ 2 w 44"/>
                <a:gd name="T9" fmla="*/ 6 h 44"/>
                <a:gd name="T10" fmla="*/ 2 w 44"/>
                <a:gd name="T11" fmla="*/ 5 h 44"/>
                <a:gd name="T12" fmla="*/ 2 w 44"/>
                <a:gd name="T13" fmla="*/ 5 h 44"/>
                <a:gd name="T14" fmla="*/ 2 w 44"/>
                <a:gd name="T15" fmla="*/ 5 h 44"/>
                <a:gd name="T16" fmla="*/ 2 w 44"/>
                <a:gd name="T17" fmla="*/ 5 h 44"/>
                <a:gd name="T18" fmla="*/ 2 w 44"/>
                <a:gd name="T19" fmla="*/ 5 h 44"/>
                <a:gd name="T20" fmla="*/ 2 w 44"/>
                <a:gd name="T21" fmla="*/ 5 h 44"/>
                <a:gd name="T22" fmla="*/ 2 w 44"/>
                <a:gd name="T23" fmla="*/ 5 h 44"/>
                <a:gd name="T24" fmla="*/ 2 w 44"/>
                <a:gd name="T25" fmla="*/ 5 h 44"/>
                <a:gd name="T26" fmla="*/ 2 w 44"/>
                <a:gd name="T27" fmla="*/ 4 h 44"/>
                <a:gd name="T28" fmla="*/ 2 w 44"/>
                <a:gd name="T29" fmla="*/ 2 h 44"/>
                <a:gd name="T30" fmla="*/ 2 w 44"/>
                <a:gd name="T31" fmla="*/ 0 h 44"/>
                <a:gd name="T32" fmla="*/ 2 w 44"/>
                <a:gd name="T33" fmla="*/ 0 h 44"/>
                <a:gd name="T34" fmla="*/ 2 w 44"/>
                <a:gd name="T35" fmla="*/ 0 h 44"/>
                <a:gd name="T36" fmla="*/ 2 w 44"/>
                <a:gd name="T37" fmla="*/ 2 h 44"/>
                <a:gd name="T38" fmla="*/ 2 w 44"/>
                <a:gd name="T39" fmla="*/ 4 h 44"/>
                <a:gd name="T40" fmla="*/ 2 w 44"/>
                <a:gd name="T41" fmla="*/ 5 h 44"/>
                <a:gd name="T42" fmla="*/ 2 w 44"/>
                <a:gd name="T43" fmla="*/ 5 h 44"/>
                <a:gd name="T44" fmla="*/ 2 w 44"/>
                <a:gd name="T45" fmla="*/ 5 h 44"/>
                <a:gd name="T46" fmla="*/ 2 w 44"/>
                <a:gd name="T47" fmla="*/ 5 h 44"/>
                <a:gd name="T48" fmla="*/ 0 w 44"/>
                <a:gd name="T49" fmla="*/ 5 h 44"/>
                <a:gd name="T50" fmla="*/ 2 w 44"/>
                <a:gd name="T51" fmla="*/ 5 h 44"/>
                <a:gd name="T52" fmla="*/ 2 w 44"/>
                <a:gd name="T53" fmla="*/ 5 h 44"/>
                <a:gd name="T54" fmla="*/ 2 w 44"/>
                <a:gd name="T55" fmla="*/ 5 h 44"/>
                <a:gd name="T56" fmla="*/ 2 w 44"/>
                <a:gd name="T57" fmla="*/ 6 h 44"/>
                <a:gd name="T58" fmla="*/ 2 w 44"/>
                <a:gd name="T59" fmla="*/ 7 h 44"/>
                <a:gd name="T60" fmla="*/ 2 w 44"/>
                <a:gd name="T61" fmla="*/ 8 h 44"/>
                <a:gd name="T62" fmla="*/ 2 w 44"/>
                <a:gd name="T63" fmla="*/ 8 h 44"/>
                <a:gd name="T64" fmla="*/ 2 w 44"/>
                <a:gd name="T65" fmla="*/ 8 h 4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44"/>
                <a:gd name="T100" fmla="*/ 0 h 44"/>
                <a:gd name="T101" fmla="*/ 44 w 44"/>
                <a:gd name="T102" fmla="*/ 44 h 4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44" h="44">
                  <a:moveTo>
                    <a:pt x="23" y="44"/>
                  </a:moveTo>
                  <a:lnTo>
                    <a:pt x="27" y="42"/>
                  </a:lnTo>
                  <a:lnTo>
                    <a:pt x="33" y="42"/>
                  </a:lnTo>
                  <a:lnTo>
                    <a:pt x="37" y="40"/>
                  </a:lnTo>
                  <a:lnTo>
                    <a:pt x="39" y="36"/>
                  </a:lnTo>
                  <a:lnTo>
                    <a:pt x="42" y="32"/>
                  </a:lnTo>
                  <a:lnTo>
                    <a:pt x="44" y="29"/>
                  </a:lnTo>
                  <a:lnTo>
                    <a:pt x="44" y="25"/>
                  </a:lnTo>
                  <a:lnTo>
                    <a:pt x="44" y="21"/>
                  </a:lnTo>
                  <a:lnTo>
                    <a:pt x="44" y="17"/>
                  </a:lnTo>
                  <a:lnTo>
                    <a:pt x="44" y="11"/>
                  </a:lnTo>
                  <a:lnTo>
                    <a:pt x="42" y="9"/>
                  </a:lnTo>
                  <a:lnTo>
                    <a:pt x="39" y="5"/>
                  </a:lnTo>
                  <a:lnTo>
                    <a:pt x="37" y="4"/>
                  </a:lnTo>
                  <a:lnTo>
                    <a:pt x="33" y="2"/>
                  </a:lnTo>
                  <a:lnTo>
                    <a:pt x="27" y="0"/>
                  </a:lnTo>
                  <a:lnTo>
                    <a:pt x="23" y="0"/>
                  </a:lnTo>
                  <a:lnTo>
                    <a:pt x="19" y="0"/>
                  </a:lnTo>
                  <a:lnTo>
                    <a:pt x="15" y="2"/>
                  </a:lnTo>
                  <a:lnTo>
                    <a:pt x="12" y="4"/>
                  </a:lnTo>
                  <a:lnTo>
                    <a:pt x="8" y="5"/>
                  </a:lnTo>
                  <a:lnTo>
                    <a:pt x="4" y="9"/>
                  </a:lnTo>
                  <a:lnTo>
                    <a:pt x="2" y="11"/>
                  </a:lnTo>
                  <a:lnTo>
                    <a:pt x="2" y="17"/>
                  </a:lnTo>
                  <a:lnTo>
                    <a:pt x="0" y="21"/>
                  </a:lnTo>
                  <a:lnTo>
                    <a:pt x="2" y="25"/>
                  </a:lnTo>
                  <a:lnTo>
                    <a:pt x="2" y="29"/>
                  </a:lnTo>
                  <a:lnTo>
                    <a:pt x="4" y="32"/>
                  </a:lnTo>
                  <a:lnTo>
                    <a:pt x="8" y="36"/>
                  </a:lnTo>
                  <a:lnTo>
                    <a:pt x="12" y="40"/>
                  </a:lnTo>
                  <a:lnTo>
                    <a:pt x="15" y="42"/>
                  </a:lnTo>
                  <a:lnTo>
                    <a:pt x="19" y="42"/>
                  </a:lnTo>
                  <a:lnTo>
                    <a:pt x="23" y="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8" name="Freeform 182">
              <a:extLst>
                <a:ext uri="{FF2B5EF4-FFF2-40B4-BE49-F238E27FC236}">
                  <a16:creationId xmlns:a16="http://schemas.microsoft.com/office/drawing/2014/main" id="{099310E5-1D16-406A-A1D6-FED4B825C3CE}"/>
                </a:ext>
              </a:extLst>
            </p:cNvPr>
            <p:cNvSpPr>
              <a:spLocks/>
            </p:cNvSpPr>
            <p:nvPr/>
          </p:nvSpPr>
          <p:spPr bwMode="auto">
            <a:xfrm>
              <a:off x="4721" y="2801"/>
              <a:ext cx="194" cy="9"/>
            </a:xfrm>
            <a:custGeom>
              <a:avLst/>
              <a:gdLst>
                <a:gd name="T0" fmla="*/ 2 w 253"/>
                <a:gd name="T1" fmla="*/ 9 h 9"/>
                <a:gd name="T2" fmla="*/ 2 w 253"/>
                <a:gd name="T3" fmla="*/ 9 h 9"/>
                <a:gd name="T4" fmla="*/ 2 w 253"/>
                <a:gd name="T5" fmla="*/ 9 h 9"/>
                <a:gd name="T6" fmla="*/ 2 w 253"/>
                <a:gd name="T7" fmla="*/ 9 h 9"/>
                <a:gd name="T8" fmla="*/ 2 w 253"/>
                <a:gd name="T9" fmla="*/ 9 h 9"/>
                <a:gd name="T10" fmla="*/ 0 w 253"/>
                <a:gd name="T11" fmla="*/ 9 h 9"/>
                <a:gd name="T12" fmla="*/ 0 w 253"/>
                <a:gd name="T13" fmla="*/ 0 h 9"/>
                <a:gd name="T14" fmla="*/ 2 w 253"/>
                <a:gd name="T15" fmla="*/ 0 h 9"/>
                <a:gd name="T16" fmla="*/ 2 w 253"/>
                <a:gd name="T17" fmla="*/ 0 h 9"/>
                <a:gd name="T18" fmla="*/ 2 w 253"/>
                <a:gd name="T19" fmla="*/ 9 h 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53"/>
                <a:gd name="T31" fmla="*/ 0 h 9"/>
                <a:gd name="T32" fmla="*/ 253 w 253"/>
                <a:gd name="T33" fmla="*/ 9 h 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53" h="9">
                  <a:moveTo>
                    <a:pt x="253" y="9"/>
                  </a:moveTo>
                  <a:lnTo>
                    <a:pt x="251" y="9"/>
                  </a:lnTo>
                  <a:lnTo>
                    <a:pt x="244" y="9"/>
                  </a:lnTo>
                  <a:lnTo>
                    <a:pt x="217" y="9"/>
                  </a:lnTo>
                  <a:lnTo>
                    <a:pt x="129" y="9"/>
                  </a:lnTo>
                  <a:lnTo>
                    <a:pt x="0" y="9"/>
                  </a:lnTo>
                  <a:lnTo>
                    <a:pt x="0" y="0"/>
                  </a:lnTo>
                  <a:lnTo>
                    <a:pt x="127" y="0"/>
                  </a:lnTo>
                  <a:lnTo>
                    <a:pt x="253" y="0"/>
                  </a:lnTo>
                  <a:lnTo>
                    <a:pt x="253" y="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9" name="Freeform 183">
              <a:extLst>
                <a:ext uri="{FF2B5EF4-FFF2-40B4-BE49-F238E27FC236}">
                  <a16:creationId xmlns:a16="http://schemas.microsoft.com/office/drawing/2014/main" id="{236BAC4C-6F8D-499B-B271-98CAEC43AE4F}"/>
                </a:ext>
              </a:extLst>
            </p:cNvPr>
            <p:cNvSpPr>
              <a:spLocks/>
            </p:cNvSpPr>
            <p:nvPr/>
          </p:nvSpPr>
          <p:spPr bwMode="auto">
            <a:xfrm>
              <a:off x="4608" y="2640"/>
              <a:ext cx="422" cy="156"/>
            </a:xfrm>
            <a:custGeom>
              <a:avLst/>
              <a:gdLst>
                <a:gd name="T0" fmla="*/ 2 w 551"/>
                <a:gd name="T1" fmla="*/ 15 h 171"/>
                <a:gd name="T2" fmla="*/ 2 w 551"/>
                <a:gd name="T3" fmla="*/ 14 h 171"/>
                <a:gd name="T4" fmla="*/ 2 w 551"/>
                <a:gd name="T5" fmla="*/ 5 h 171"/>
                <a:gd name="T6" fmla="*/ 2 w 551"/>
                <a:gd name="T7" fmla="*/ 4 h 171"/>
                <a:gd name="T8" fmla="*/ 2 w 551"/>
                <a:gd name="T9" fmla="*/ 0 h 171"/>
                <a:gd name="T10" fmla="*/ 2 w 551"/>
                <a:gd name="T11" fmla="*/ 0 h 171"/>
                <a:gd name="T12" fmla="*/ 3 w 551"/>
                <a:gd name="T13" fmla="*/ 4 h 171"/>
                <a:gd name="T14" fmla="*/ 3 w 551"/>
                <a:gd name="T15" fmla="*/ 5 h 171"/>
                <a:gd name="T16" fmla="*/ 3 w 551"/>
                <a:gd name="T17" fmla="*/ 14 h 171"/>
                <a:gd name="T18" fmla="*/ 2 w 551"/>
                <a:gd name="T19" fmla="*/ 5 h 171"/>
                <a:gd name="T20" fmla="*/ 2 w 551"/>
                <a:gd name="T21" fmla="*/ 14 h 171"/>
                <a:gd name="T22" fmla="*/ 2 w 551"/>
                <a:gd name="T23" fmla="*/ 5 h 171"/>
                <a:gd name="T24" fmla="*/ 2 w 551"/>
                <a:gd name="T25" fmla="*/ 14 h 171"/>
                <a:gd name="T26" fmla="*/ 2 w 551"/>
                <a:gd name="T27" fmla="*/ 5 h 171"/>
                <a:gd name="T28" fmla="*/ 3 w 551"/>
                <a:gd name="T29" fmla="*/ 14 h 171"/>
                <a:gd name="T30" fmla="*/ 4 w 551"/>
                <a:gd name="T31" fmla="*/ 16 h 171"/>
                <a:gd name="T32" fmla="*/ 5 w 551"/>
                <a:gd name="T33" fmla="*/ 19 h 171"/>
                <a:gd name="T34" fmla="*/ 5 w 551"/>
                <a:gd name="T35" fmla="*/ 21 h 171"/>
                <a:gd name="T36" fmla="*/ 5 w 551"/>
                <a:gd name="T37" fmla="*/ 24 h 171"/>
                <a:gd name="T38" fmla="*/ 5 w 551"/>
                <a:gd name="T39" fmla="*/ 24 h 171"/>
                <a:gd name="T40" fmla="*/ 5 w 551"/>
                <a:gd name="T41" fmla="*/ 25 h 171"/>
                <a:gd name="T42" fmla="*/ 5 w 551"/>
                <a:gd name="T43" fmla="*/ 28 h 171"/>
                <a:gd name="T44" fmla="*/ 5 w 551"/>
                <a:gd name="T45" fmla="*/ 30 h 171"/>
                <a:gd name="T46" fmla="*/ 5 w 551"/>
                <a:gd name="T47" fmla="*/ 30 h 171"/>
                <a:gd name="T48" fmla="*/ 4 w 551"/>
                <a:gd name="T49" fmla="*/ 33 h 171"/>
                <a:gd name="T50" fmla="*/ 4 w 551"/>
                <a:gd name="T51" fmla="*/ 30 h 171"/>
                <a:gd name="T52" fmla="*/ 4 w 551"/>
                <a:gd name="T53" fmla="*/ 25 h 171"/>
                <a:gd name="T54" fmla="*/ 4 w 551"/>
                <a:gd name="T55" fmla="*/ 24 h 171"/>
                <a:gd name="T56" fmla="*/ 4 w 551"/>
                <a:gd name="T57" fmla="*/ 23 h 171"/>
                <a:gd name="T58" fmla="*/ 4 w 551"/>
                <a:gd name="T59" fmla="*/ 24 h 171"/>
                <a:gd name="T60" fmla="*/ 4 w 551"/>
                <a:gd name="T61" fmla="*/ 25 h 171"/>
                <a:gd name="T62" fmla="*/ 3 w 551"/>
                <a:gd name="T63" fmla="*/ 30 h 171"/>
                <a:gd name="T64" fmla="*/ 3 w 551"/>
                <a:gd name="T65" fmla="*/ 33 h 171"/>
                <a:gd name="T66" fmla="*/ 2 w 551"/>
                <a:gd name="T67" fmla="*/ 33 h 171"/>
                <a:gd name="T68" fmla="*/ 2 w 551"/>
                <a:gd name="T69" fmla="*/ 30 h 171"/>
                <a:gd name="T70" fmla="*/ 2 w 551"/>
                <a:gd name="T71" fmla="*/ 25 h 171"/>
                <a:gd name="T72" fmla="*/ 2 w 551"/>
                <a:gd name="T73" fmla="*/ 24 h 171"/>
                <a:gd name="T74" fmla="*/ 2 w 551"/>
                <a:gd name="T75" fmla="*/ 23 h 171"/>
                <a:gd name="T76" fmla="*/ 2 w 551"/>
                <a:gd name="T77" fmla="*/ 24 h 171"/>
                <a:gd name="T78" fmla="*/ 2 w 551"/>
                <a:gd name="T79" fmla="*/ 25 h 171"/>
                <a:gd name="T80" fmla="*/ 2 w 551"/>
                <a:gd name="T81" fmla="*/ 30 h 171"/>
                <a:gd name="T82" fmla="*/ 2 w 551"/>
                <a:gd name="T83" fmla="*/ 33 h 171"/>
                <a:gd name="T84" fmla="*/ 2 w 551"/>
                <a:gd name="T85" fmla="*/ 33 h 171"/>
                <a:gd name="T86" fmla="*/ 2 w 551"/>
                <a:gd name="T87" fmla="*/ 33 h 171"/>
                <a:gd name="T88" fmla="*/ 0 w 551"/>
                <a:gd name="T89" fmla="*/ 30 h 171"/>
                <a:gd name="T90" fmla="*/ 2 w 551"/>
                <a:gd name="T91" fmla="*/ 25 h 171"/>
                <a:gd name="T92" fmla="*/ 2 w 551"/>
                <a:gd name="T93" fmla="*/ 24 h 171"/>
                <a:gd name="T94" fmla="*/ 2 w 551"/>
                <a:gd name="T95" fmla="*/ 17 h 171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551"/>
                <a:gd name="T145" fmla="*/ 0 h 171"/>
                <a:gd name="T146" fmla="*/ 551 w 551"/>
                <a:gd name="T147" fmla="*/ 171 h 171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551" h="171">
                  <a:moveTo>
                    <a:pt x="38" y="92"/>
                  </a:moveTo>
                  <a:lnTo>
                    <a:pt x="42" y="79"/>
                  </a:lnTo>
                  <a:lnTo>
                    <a:pt x="46" y="73"/>
                  </a:lnTo>
                  <a:lnTo>
                    <a:pt x="50" y="69"/>
                  </a:lnTo>
                  <a:lnTo>
                    <a:pt x="111" y="12"/>
                  </a:lnTo>
                  <a:lnTo>
                    <a:pt x="90" y="12"/>
                  </a:lnTo>
                  <a:lnTo>
                    <a:pt x="94" y="8"/>
                  </a:lnTo>
                  <a:lnTo>
                    <a:pt x="98" y="4"/>
                  </a:lnTo>
                  <a:lnTo>
                    <a:pt x="102" y="2"/>
                  </a:lnTo>
                  <a:lnTo>
                    <a:pt x="108" y="0"/>
                  </a:lnTo>
                  <a:lnTo>
                    <a:pt x="113" y="0"/>
                  </a:lnTo>
                  <a:lnTo>
                    <a:pt x="305" y="0"/>
                  </a:lnTo>
                  <a:lnTo>
                    <a:pt x="311" y="2"/>
                  </a:lnTo>
                  <a:lnTo>
                    <a:pt x="319" y="4"/>
                  </a:lnTo>
                  <a:lnTo>
                    <a:pt x="328" y="13"/>
                  </a:lnTo>
                  <a:lnTo>
                    <a:pt x="321" y="13"/>
                  </a:lnTo>
                  <a:lnTo>
                    <a:pt x="305" y="13"/>
                  </a:lnTo>
                  <a:lnTo>
                    <a:pt x="367" y="69"/>
                  </a:lnTo>
                  <a:lnTo>
                    <a:pt x="355" y="71"/>
                  </a:lnTo>
                  <a:lnTo>
                    <a:pt x="307" y="27"/>
                  </a:lnTo>
                  <a:lnTo>
                    <a:pt x="315" y="71"/>
                  </a:lnTo>
                  <a:lnTo>
                    <a:pt x="301" y="71"/>
                  </a:lnTo>
                  <a:lnTo>
                    <a:pt x="292" y="13"/>
                  </a:lnTo>
                  <a:lnTo>
                    <a:pt x="211" y="13"/>
                  </a:lnTo>
                  <a:lnTo>
                    <a:pt x="217" y="71"/>
                  </a:lnTo>
                  <a:lnTo>
                    <a:pt x="204" y="71"/>
                  </a:lnTo>
                  <a:lnTo>
                    <a:pt x="200" y="13"/>
                  </a:lnTo>
                  <a:lnTo>
                    <a:pt x="129" y="13"/>
                  </a:lnTo>
                  <a:lnTo>
                    <a:pt x="81" y="71"/>
                  </a:lnTo>
                  <a:lnTo>
                    <a:pt x="355" y="71"/>
                  </a:lnTo>
                  <a:lnTo>
                    <a:pt x="394" y="61"/>
                  </a:lnTo>
                  <a:lnTo>
                    <a:pt x="470" y="81"/>
                  </a:lnTo>
                  <a:lnTo>
                    <a:pt x="518" y="94"/>
                  </a:lnTo>
                  <a:lnTo>
                    <a:pt x="534" y="100"/>
                  </a:lnTo>
                  <a:lnTo>
                    <a:pt x="540" y="102"/>
                  </a:lnTo>
                  <a:lnTo>
                    <a:pt x="541" y="106"/>
                  </a:lnTo>
                  <a:lnTo>
                    <a:pt x="541" y="115"/>
                  </a:lnTo>
                  <a:lnTo>
                    <a:pt x="541" y="123"/>
                  </a:lnTo>
                  <a:lnTo>
                    <a:pt x="545" y="123"/>
                  </a:lnTo>
                  <a:lnTo>
                    <a:pt x="549" y="123"/>
                  </a:lnTo>
                  <a:lnTo>
                    <a:pt x="549" y="125"/>
                  </a:lnTo>
                  <a:lnTo>
                    <a:pt x="551" y="127"/>
                  </a:lnTo>
                  <a:lnTo>
                    <a:pt x="551" y="132"/>
                  </a:lnTo>
                  <a:lnTo>
                    <a:pt x="551" y="148"/>
                  </a:lnTo>
                  <a:lnTo>
                    <a:pt x="551" y="150"/>
                  </a:lnTo>
                  <a:lnTo>
                    <a:pt x="551" y="152"/>
                  </a:lnTo>
                  <a:lnTo>
                    <a:pt x="547" y="154"/>
                  </a:lnTo>
                  <a:lnTo>
                    <a:pt x="543" y="155"/>
                  </a:lnTo>
                  <a:lnTo>
                    <a:pt x="541" y="161"/>
                  </a:lnTo>
                  <a:lnTo>
                    <a:pt x="505" y="171"/>
                  </a:lnTo>
                  <a:lnTo>
                    <a:pt x="505" y="159"/>
                  </a:lnTo>
                  <a:lnTo>
                    <a:pt x="501" y="152"/>
                  </a:lnTo>
                  <a:lnTo>
                    <a:pt x="495" y="142"/>
                  </a:lnTo>
                  <a:lnTo>
                    <a:pt x="490" y="134"/>
                  </a:lnTo>
                  <a:lnTo>
                    <a:pt x="482" y="129"/>
                  </a:lnTo>
                  <a:lnTo>
                    <a:pt x="474" y="125"/>
                  </a:lnTo>
                  <a:lnTo>
                    <a:pt x="465" y="121"/>
                  </a:lnTo>
                  <a:lnTo>
                    <a:pt x="453" y="121"/>
                  </a:lnTo>
                  <a:lnTo>
                    <a:pt x="444" y="121"/>
                  </a:lnTo>
                  <a:lnTo>
                    <a:pt x="434" y="125"/>
                  </a:lnTo>
                  <a:lnTo>
                    <a:pt x="424" y="129"/>
                  </a:lnTo>
                  <a:lnTo>
                    <a:pt x="417" y="134"/>
                  </a:lnTo>
                  <a:lnTo>
                    <a:pt x="411" y="142"/>
                  </a:lnTo>
                  <a:lnTo>
                    <a:pt x="405" y="152"/>
                  </a:lnTo>
                  <a:lnTo>
                    <a:pt x="403" y="159"/>
                  </a:lnTo>
                  <a:lnTo>
                    <a:pt x="401" y="171"/>
                  </a:lnTo>
                  <a:lnTo>
                    <a:pt x="275" y="171"/>
                  </a:lnTo>
                  <a:lnTo>
                    <a:pt x="148" y="171"/>
                  </a:lnTo>
                  <a:lnTo>
                    <a:pt x="148" y="159"/>
                  </a:lnTo>
                  <a:lnTo>
                    <a:pt x="144" y="152"/>
                  </a:lnTo>
                  <a:lnTo>
                    <a:pt x="140" y="142"/>
                  </a:lnTo>
                  <a:lnTo>
                    <a:pt x="132" y="134"/>
                  </a:lnTo>
                  <a:lnTo>
                    <a:pt x="125" y="129"/>
                  </a:lnTo>
                  <a:lnTo>
                    <a:pt x="117" y="125"/>
                  </a:lnTo>
                  <a:lnTo>
                    <a:pt x="108" y="121"/>
                  </a:lnTo>
                  <a:lnTo>
                    <a:pt x="96" y="121"/>
                  </a:lnTo>
                  <a:lnTo>
                    <a:pt x="86" y="121"/>
                  </a:lnTo>
                  <a:lnTo>
                    <a:pt x="77" y="125"/>
                  </a:lnTo>
                  <a:lnTo>
                    <a:pt x="67" y="129"/>
                  </a:lnTo>
                  <a:lnTo>
                    <a:pt x="60" y="134"/>
                  </a:lnTo>
                  <a:lnTo>
                    <a:pt x="54" y="142"/>
                  </a:lnTo>
                  <a:lnTo>
                    <a:pt x="50" y="152"/>
                  </a:lnTo>
                  <a:lnTo>
                    <a:pt x="46" y="159"/>
                  </a:lnTo>
                  <a:lnTo>
                    <a:pt x="44" y="171"/>
                  </a:lnTo>
                  <a:lnTo>
                    <a:pt x="27" y="171"/>
                  </a:lnTo>
                  <a:lnTo>
                    <a:pt x="12" y="171"/>
                  </a:lnTo>
                  <a:lnTo>
                    <a:pt x="8" y="171"/>
                  </a:lnTo>
                  <a:lnTo>
                    <a:pt x="4" y="169"/>
                  </a:lnTo>
                  <a:lnTo>
                    <a:pt x="2" y="167"/>
                  </a:lnTo>
                  <a:lnTo>
                    <a:pt x="0" y="161"/>
                  </a:lnTo>
                  <a:lnTo>
                    <a:pt x="0" y="136"/>
                  </a:lnTo>
                  <a:lnTo>
                    <a:pt x="2" y="131"/>
                  </a:lnTo>
                  <a:lnTo>
                    <a:pt x="4" y="129"/>
                  </a:lnTo>
                  <a:lnTo>
                    <a:pt x="8" y="125"/>
                  </a:lnTo>
                  <a:lnTo>
                    <a:pt x="12" y="125"/>
                  </a:lnTo>
                  <a:lnTo>
                    <a:pt x="12" y="92"/>
                  </a:lnTo>
                  <a:lnTo>
                    <a:pt x="38" y="92"/>
                  </a:lnTo>
                  <a:close/>
                </a:path>
              </a:pathLst>
            </a:custGeom>
            <a:solidFill>
              <a:srgbClr val="B8A37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0" name="Freeform 184">
              <a:extLst>
                <a:ext uri="{FF2B5EF4-FFF2-40B4-BE49-F238E27FC236}">
                  <a16:creationId xmlns:a16="http://schemas.microsoft.com/office/drawing/2014/main" id="{F77A51B2-37CA-4177-ADEC-A06ADA5E8978}"/>
                </a:ext>
              </a:extLst>
            </p:cNvPr>
            <p:cNvSpPr>
              <a:spLocks/>
            </p:cNvSpPr>
            <p:nvPr/>
          </p:nvSpPr>
          <p:spPr bwMode="auto">
            <a:xfrm>
              <a:off x="4854" y="2652"/>
              <a:ext cx="56" cy="45"/>
            </a:xfrm>
            <a:custGeom>
              <a:avLst/>
              <a:gdLst>
                <a:gd name="T0" fmla="*/ 2 w 73"/>
                <a:gd name="T1" fmla="*/ 0 h 50"/>
                <a:gd name="T2" fmla="*/ 0 w 73"/>
                <a:gd name="T3" fmla="*/ 2 h 50"/>
                <a:gd name="T4" fmla="*/ 2 w 73"/>
                <a:gd name="T5" fmla="*/ 8 h 50"/>
                <a:gd name="T6" fmla="*/ 2 w 73"/>
                <a:gd name="T7" fmla="*/ 8 h 50"/>
                <a:gd name="T8" fmla="*/ 2 w 73"/>
                <a:gd name="T9" fmla="*/ 0 h 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3"/>
                <a:gd name="T16" fmla="*/ 0 h 50"/>
                <a:gd name="T17" fmla="*/ 73 w 73"/>
                <a:gd name="T18" fmla="*/ 50 h 5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3" h="50">
                  <a:moveTo>
                    <a:pt x="7" y="0"/>
                  </a:moveTo>
                  <a:lnTo>
                    <a:pt x="0" y="2"/>
                  </a:lnTo>
                  <a:lnTo>
                    <a:pt x="67" y="50"/>
                  </a:lnTo>
                  <a:lnTo>
                    <a:pt x="73" y="48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1" name="Freeform 185">
              <a:extLst>
                <a:ext uri="{FF2B5EF4-FFF2-40B4-BE49-F238E27FC236}">
                  <a16:creationId xmlns:a16="http://schemas.microsoft.com/office/drawing/2014/main" id="{18945257-62A2-44B8-904E-14D8324ECCB2}"/>
                </a:ext>
              </a:extLst>
            </p:cNvPr>
            <p:cNvSpPr>
              <a:spLocks/>
            </p:cNvSpPr>
            <p:nvPr/>
          </p:nvSpPr>
          <p:spPr bwMode="auto">
            <a:xfrm>
              <a:off x="4618" y="2654"/>
              <a:ext cx="67" cy="64"/>
            </a:xfrm>
            <a:custGeom>
              <a:avLst/>
              <a:gdLst>
                <a:gd name="T0" fmla="*/ 2 w 87"/>
                <a:gd name="T1" fmla="*/ 0 h 71"/>
                <a:gd name="T2" fmla="*/ 2 w 87"/>
                <a:gd name="T3" fmla="*/ 0 h 71"/>
                <a:gd name="T4" fmla="*/ 2 w 87"/>
                <a:gd name="T5" fmla="*/ 9 h 71"/>
                <a:gd name="T6" fmla="*/ 2 w 87"/>
                <a:gd name="T7" fmla="*/ 10 h 71"/>
                <a:gd name="T8" fmla="*/ 2 w 87"/>
                <a:gd name="T9" fmla="*/ 11 h 71"/>
                <a:gd name="T10" fmla="*/ 0 w 87"/>
                <a:gd name="T11" fmla="*/ 12 h 71"/>
                <a:gd name="T12" fmla="*/ 2 w 87"/>
                <a:gd name="T13" fmla="*/ 12 h 71"/>
                <a:gd name="T14" fmla="*/ 2 w 87"/>
                <a:gd name="T15" fmla="*/ 10 h 71"/>
                <a:gd name="T16" fmla="*/ 2 w 87"/>
                <a:gd name="T17" fmla="*/ 9 h 71"/>
                <a:gd name="T18" fmla="*/ 2 w 87"/>
                <a:gd name="T19" fmla="*/ 0 h 7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7"/>
                <a:gd name="T31" fmla="*/ 0 h 71"/>
                <a:gd name="T32" fmla="*/ 87 w 87"/>
                <a:gd name="T33" fmla="*/ 71 h 71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7" h="71">
                  <a:moveTo>
                    <a:pt x="87" y="0"/>
                  </a:moveTo>
                  <a:lnTo>
                    <a:pt x="75" y="0"/>
                  </a:lnTo>
                  <a:lnTo>
                    <a:pt x="10" y="52"/>
                  </a:lnTo>
                  <a:lnTo>
                    <a:pt x="6" y="60"/>
                  </a:lnTo>
                  <a:lnTo>
                    <a:pt x="2" y="66"/>
                  </a:lnTo>
                  <a:lnTo>
                    <a:pt x="0" y="71"/>
                  </a:lnTo>
                  <a:lnTo>
                    <a:pt x="20" y="71"/>
                  </a:lnTo>
                  <a:lnTo>
                    <a:pt x="25" y="60"/>
                  </a:lnTo>
                  <a:lnTo>
                    <a:pt x="31" y="52"/>
                  </a:lnTo>
                  <a:lnTo>
                    <a:pt x="87" y="0"/>
                  </a:lnTo>
                  <a:close/>
                </a:path>
              </a:pathLst>
            </a:custGeom>
            <a:solidFill>
              <a:srgbClr val="81818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2" name="Freeform 186">
              <a:extLst>
                <a:ext uri="{FF2B5EF4-FFF2-40B4-BE49-F238E27FC236}">
                  <a16:creationId xmlns:a16="http://schemas.microsoft.com/office/drawing/2014/main" id="{7E046105-B4A4-4F87-A867-AC4D4FE5DF40}"/>
                </a:ext>
              </a:extLst>
            </p:cNvPr>
            <p:cNvSpPr>
              <a:spLocks/>
            </p:cNvSpPr>
            <p:nvPr/>
          </p:nvSpPr>
          <p:spPr bwMode="auto">
            <a:xfrm>
              <a:off x="4721" y="2796"/>
              <a:ext cx="194" cy="5"/>
            </a:xfrm>
            <a:custGeom>
              <a:avLst/>
              <a:gdLst>
                <a:gd name="T0" fmla="*/ 2 w 253"/>
                <a:gd name="T1" fmla="*/ 3 h 6"/>
                <a:gd name="T2" fmla="*/ 2 w 253"/>
                <a:gd name="T3" fmla="*/ 3 h 6"/>
                <a:gd name="T4" fmla="*/ 0 w 253"/>
                <a:gd name="T5" fmla="*/ 3 h 6"/>
                <a:gd name="T6" fmla="*/ 0 w 253"/>
                <a:gd name="T7" fmla="*/ 0 h 6"/>
                <a:gd name="T8" fmla="*/ 2 w 253"/>
                <a:gd name="T9" fmla="*/ 0 h 6"/>
                <a:gd name="T10" fmla="*/ 2 w 253"/>
                <a:gd name="T11" fmla="*/ 0 h 6"/>
                <a:gd name="T12" fmla="*/ 2 w 253"/>
                <a:gd name="T13" fmla="*/ 3 h 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53"/>
                <a:gd name="T22" fmla="*/ 0 h 6"/>
                <a:gd name="T23" fmla="*/ 253 w 253"/>
                <a:gd name="T24" fmla="*/ 6 h 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53" h="6">
                  <a:moveTo>
                    <a:pt x="253" y="6"/>
                  </a:moveTo>
                  <a:lnTo>
                    <a:pt x="127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127" y="0"/>
                  </a:lnTo>
                  <a:lnTo>
                    <a:pt x="253" y="0"/>
                  </a:lnTo>
                  <a:lnTo>
                    <a:pt x="253" y="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3" name="Freeform 187">
              <a:extLst>
                <a:ext uri="{FF2B5EF4-FFF2-40B4-BE49-F238E27FC236}">
                  <a16:creationId xmlns:a16="http://schemas.microsoft.com/office/drawing/2014/main" id="{CE51ADE5-B9AF-43BC-9F9D-B16056E11A7F}"/>
                </a:ext>
              </a:extLst>
            </p:cNvPr>
            <p:cNvSpPr>
              <a:spLocks/>
            </p:cNvSpPr>
            <p:nvPr/>
          </p:nvSpPr>
          <p:spPr bwMode="auto">
            <a:xfrm>
              <a:off x="4649" y="2737"/>
              <a:ext cx="337" cy="31"/>
            </a:xfrm>
            <a:custGeom>
              <a:avLst/>
              <a:gdLst>
                <a:gd name="T0" fmla="*/ 4 w 439"/>
                <a:gd name="T1" fmla="*/ 5 h 34"/>
                <a:gd name="T2" fmla="*/ 4 w 439"/>
                <a:gd name="T3" fmla="*/ 5 h 34"/>
                <a:gd name="T4" fmla="*/ 3 w 439"/>
                <a:gd name="T5" fmla="*/ 5 h 34"/>
                <a:gd name="T6" fmla="*/ 3 w 439"/>
                <a:gd name="T7" fmla="*/ 5 h 34"/>
                <a:gd name="T8" fmla="*/ 3 w 439"/>
                <a:gd name="T9" fmla="*/ 5 h 34"/>
                <a:gd name="T10" fmla="*/ 3 w 439"/>
                <a:gd name="T11" fmla="*/ 5 h 34"/>
                <a:gd name="T12" fmla="*/ 3 w 439"/>
                <a:gd name="T13" fmla="*/ 6 h 34"/>
                <a:gd name="T14" fmla="*/ 3 w 439"/>
                <a:gd name="T15" fmla="*/ 6 h 34"/>
                <a:gd name="T16" fmla="*/ 2 w 439"/>
                <a:gd name="T17" fmla="*/ 6 h 34"/>
                <a:gd name="T18" fmla="*/ 2 w 439"/>
                <a:gd name="T19" fmla="*/ 5 h 34"/>
                <a:gd name="T20" fmla="*/ 2 w 439"/>
                <a:gd name="T21" fmla="*/ 5 h 34"/>
                <a:gd name="T22" fmla="*/ 2 w 439"/>
                <a:gd name="T23" fmla="*/ 5 h 34"/>
                <a:gd name="T24" fmla="*/ 2 w 439"/>
                <a:gd name="T25" fmla="*/ 5 h 34"/>
                <a:gd name="T26" fmla="*/ 2 w 439"/>
                <a:gd name="T27" fmla="*/ 5 h 34"/>
                <a:gd name="T28" fmla="*/ 2 w 439"/>
                <a:gd name="T29" fmla="*/ 5 h 34"/>
                <a:gd name="T30" fmla="*/ 2 w 439"/>
                <a:gd name="T31" fmla="*/ 5 h 34"/>
                <a:gd name="T32" fmla="*/ 2 w 439"/>
                <a:gd name="T33" fmla="*/ 5 h 34"/>
                <a:gd name="T34" fmla="*/ 0 w 439"/>
                <a:gd name="T35" fmla="*/ 5 h 34"/>
                <a:gd name="T36" fmla="*/ 2 w 439"/>
                <a:gd name="T37" fmla="*/ 5 h 34"/>
                <a:gd name="T38" fmla="*/ 2 w 439"/>
                <a:gd name="T39" fmla="*/ 3 h 34"/>
                <a:gd name="T40" fmla="*/ 2 w 439"/>
                <a:gd name="T41" fmla="*/ 0 h 34"/>
                <a:gd name="T42" fmla="*/ 2 w 439"/>
                <a:gd name="T43" fmla="*/ 0 h 34"/>
                <a:gd name="T44" fmla="*/ 2 w 439"/>
                <a:gd name="T45" fmla="*/ 2 h 34"/>
                <a:gd name="T46" fmla="*/ 2 w 439"/>
                <a:gd name="T47" fmla="*/ 5 h 34"/>
                <a:gd name="T48" fmla="*/ 2 w 439"/>
                <a:gd name="T49" fmla="*/ 5 h 34"/>
                <a:gd name="T50" fmla="*/ 2 w 439"/>
                <a:gd name="T51" fmla="*/ 5 h 34"/>
                <a:gd name="T52" fmla="*/ 2 w 439"/>
                <a:gd name="T53" fmla="*/ 5 h 34"/>
                <a:gd name="T54" fmla="*/ 3 w 439"/>
                <a:gd name="T55" fmla="*/ 5 h 34"/>
                <a:gd name="T56" fmla="*/ 3 w 439"/>
                <a:gd name="T57" fmla="*/ 5 h 34"/>
                <a:gd name="T58" fmla="*/ 3 w 439"/>
                <a:gd name="T59" fmla="*/ 5 h 34"/>
                <a:gd name="T60" fmla="*/ 3 w 439"/>
                <a:gd name="T61" fmla="*/ 2 h 34"/>
                <a:gd name="T62" fmla="*/ 3 w 439"/>
                <a:gd name="T63" fmla="*/ 0 h 34"/>
                <a:gd name="T64" fmla="*/ 4 w 439"/>
                <a:gd name="T65" fmla="*/ 0 h 34"/>
                <a:gd name="T66" fmla="*/ 4 w 439"/>
                <a:gd name="T67" fmla="*/ 3 h 34"/>
                <a:gd name="T68" fmla="*/ 4 w 439"/>
                <a:gd name="T69" fmla="*/ 5 h 34"/>
                <a:gd name="T70" fmla="*/ 4 w 439"/>
                <a:gd name="T71" fmla="*/ 5 h 34"/>
                <a:gd name="T72" fmla="*/ 4 w 439"/>
                <a:gd name="T73" fmla="*/ 5 h 34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39"/>
                <a:gd name="T112" fmla="*/ 0 h 34"/>
                <a:gd name="T113" fmla="*/ 439 w 439"/>
                <a:gd name="T114" fmla="*/ 34 h 34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39" h="34">
                  <a:moveTo>
                    <a:pt x="428" y="13"/>
                  </a:moveTo>
                  <a:lnTo>
                    <a:pt x="415" y="7"/>
                  </a:lnTo>
                  <a:lnTo>
                    <a:pt x="399" y="5"/>
                  </a:lnTo>
                  <a:lnTo>
                    <a:pt x="384" y="7"/>
                  </a:lnTo>
                  <a:lnTo>
                    <a:pt x="370" y="13"/>
                  </a:lnTo>
                  <a:lnTo>
                    <a:pt x="359" y="23"/>
                  </a:lnTo>
                  <a:lnTo>
                    <a:pt x="349" y="34"/>
                  </a:lnTo>
                  <a:lnTo>
                    <a:pt x="347" y="34"/>
                  </a:lnTo>
                  <a:lnTo>
                    <a:pt x="92" y="34"/>
                  </a:lnTo>
                  <a:lnTo>
                    <a:pt x="82" y="23"/>
                  </a:lnTo>
                  <a:lnTo>
                    <a:pt x="71" y="13"/>
                  </a:lnTo>
                  <a:lnTo>
                    <a:pt x="57" y="7"/>
                  </a:lnTo>
                  <a:lnTo>
                    <a:pt x="42" y="5"/>
                  </a:lnTo>
                  <a:lnTo>
                    <a:pt x="34" y="5"/>
                  </a:lnTo>
                  <a:lnTo>
                    <a:pt x="25" y="9"/>
                  </a:lnTo>
                  <a:lnTo>
                    <a:pt x="17" y="11"/>
                  </a:lnTo>
                  <a:lnTo>
                    <a:pt x="9" y="17"/>
                  </a:lnTo>
                  <a:lnTo>
                    <a:pt x="0" y="15"/>
                  </a:lnTo>
                  <a:lnTo>
                    <a:pt x="9" y="9"/>
                  </a:lnTo>
                  <a:lnTo>
                    <a:pt x="19" y="3"/>
                  </a:lnTo>
                  <a:lnTo>
                    <a:pt x="30" y="0"/>
                  </a:lnTo>
                  <a:lnTo>
                    <a:pt x="42" y="0"/>
                  </a:lnTo>
                  <a:lnTo>
                    <a:pt x="57" y="2"/>
                  </a:lnTo>
                  <a:lnTo>
                    <a:pt x="73" y="7"/>
                  </a:lnTo>
                  <a:lnTo>
                    <a:pt x="86" y="15"/>
                  </a:lnTo>
                  <a:lnTo>
                    <a:pt x="96" y="26"/>
                  </a:lnTo>
                  <a:lnTo>
                    <a:pt x="94" y="26"/>
                  </a:lnTo>
                  <a:lnTo>
                    <a:pt x="345" y="26"/>
                  </a:lnTo>
                  <a:lnTo>
                    <a:pt x="357" y="15"/>
                  </a:lnTo>
                  <a:lnTo>
                    <a:pt x="368" y="7"/>
                  </a:lnTo>
                  <a:lnTo>
                    <a:pt x="384" y="2"/>
                  </a:lnTo>
                  <a:lnTo>
                    <a:pt x="399" y="0"/>
                  </a:lnTo>
                  <a:lnTo>
                    <a:pt x="411" y="0"/>
                  </a:lnTo>
                  <a:lnTo>
                    <a:pt x="422" y="3"/>
                  </a:lnTo>
                  <a:lnTo>
                    <a:pt x="432" y="7"/>
                  </a:lnTo>
                  <a:lnTo>
                    <a:pt x="439" y="15"/>
                  </a:lnTo>
                  <a:lnTo>
                    <a:pt x="428" y="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4" name="Rectangle 188">
              <a:extLst>
                <a:ext uri="{FF2B5EF4-FFF2-40B4-BE49-F238E27FC236}">
                  <a16:creationId xmlns:a16="http://schemas.microsoft.com/office/drawing/2014/main" id="{2FFF65CB-BF25-44A2-AB92-848A985201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74" y="2717"/>
              <a:ext cx="21" cy="1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315" name="Freeform 189">
              <a:extLst>
                <a:ext uri="{FF2B5EF4-FFF2-40B4-BE49-F238E27FC236}">
                  <a16:creationId xmlns:a16="http://schemas.microsoft.com/office/drawing/2014/main" id="{C7858645-B3A1-433B-902C-B75D109A0A19}"/>
                </a:ext>
              </a:extLst>
            </p:cNvPr>
            <p:cNvSpPr>
              <a:spLocks/>
            </p:cNvSpPr>
            <p:nvPr/>
          </p:nvSpPr>
          <p:spPr bwMode="auto">
            <a:xfrm>
              <a:off x="4617" y="2651"/>
              <a:ext cx="76" cy="73"/>
            </a:xfrm>
            <a:custGeom>
              <a:avLst/>
              <a:gdLst>
                <a:gd name="T0" fmla="*/ 2 w 99"/>
                <a:gd name="T1" fmla="*/ 0 h 80"/>
                <a:gd name="T2" fmla="*/ 2 w 99"/>
                <a:gd name="T3" fmla="*/ 0 h 80"/>
                <a:gd name="T4" fmla="*/ 2 w 99"/>
                <a:gd name="T5" fmla="*/ 12 h 80"/>
                <a:gd name="T6" fmla="*/ 2 w 99"/>
                <a:gd name="T7" fmla="*/ 13 h 80"/>
                <a:gd name="T8" fmla="*/ 2 w 99"/>
                <a:gd name="T9" fmla="*/ 14 h 80"/>
                <a:gd name="T10" fmla="*/ 2 w 99"/>
                <a:gd name="T11" fmla="*/ 16 h 80"/>
                <a:gd name="T12" fmla="*/ 0 w 99"/>
                <a:gd name="T13" fmla="*/ 16 h 80"/>
                <a:gd name="T14" fmla="*/ 1 w 99"/>
                <a:gd name="T15" fmla="*/ 15 h 80"/>
                <a:gd name="T16" fmla="*/ 2 w 99"/>
                <a:gd name="T17" fmla="*/ 15 h 80"/>
                <a:gd name="T18" fmla="*/ 2 w 99"/>
                <a:gd name="T19" fmla="*/ 13 h 80"/>
                <a:gd name="T20" fmla="*/ 2 w 99"/>
                <a:gd name="T21" fmla="*/ 11 h 80"/>
                <a:gd name="T22" fmla="*/ 2 w 99"/>
                <a:gd name="T23" fmla="*/ 3 h 80"/>
                <a:gd name="T24" fmla="*/ 2 w 99"/>
                <a:gd name="T25" fmla="*/ 3 h 80"/>
                <a:gd name="T26" fmla="*/ 2 w 99"/>
                <a:gd name="T27" fmla="*/ 0 h 8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99"/>
                <a:gd name="T43" fmla="*/ 0 h 80"/>
                <a:gd name="T44" fmla="*/ 99 w 99"/>
                <a:gd name="T45" fmla="*/ 80 h 8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99" h="80">
                  <a:moveTo>
                    <a:pt x="78" y="0"/>
                  </a:moveTo>
                  <a:lnTo>
                    <a:pt x="99" y="0"/>
                  </a:lnTo>
                  <a:lnTo>
                    <a:pt x="38" y="57"/>
                  </a:lnTo>
                  <a:lnTo>
                    <a:pt x="34" y="61"/>
                  </a:lnTo>
                  <a:lnTo>
                    <a:pt x="30" y="67"/>
                  </a:lnTo>
                  <a:lnTo>
                    <a:pt x="26" y="80"/>
                  </a:lnTo>
                  <a:lnTo>
                    <a:pt x="0" y="80"/>
                  </a:lnTo>
                  <a:lnTo>
                    <a:pt x="1" y="74"/>
                  </a:lnTo>
                  <a:lnTo>
                    <a:pt x="21" y="74"/>
                  </a:lnTo>
                  <a:lnTo>
                    <a:pt x="26" y="63"/>
                  </a:lnTo>
                  <a:lnTo>
                    <a:pt x="32" y="55"/>
                  </a:lnTo>
                  <a:lnTo>
                    <a:pt x="88" y="3"/>
                  </a:lnTo>
                  <a:lnTo>
                    <a:pt x="76" y="3"/>
                  </a:lnTo>
                  <a:lnTo>
                    <a:pt x="7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6" name="Freeform 190">
              <a:extLst>
                <a:ext uri="{FF2B5EF4-FFF2-40B4-BE49-F238E27FC236}">
                  <a16:creationId xmlns:a16="http://schemas.microsoft.com/office/drawing/2014/main" id="{665F3D60-4730-40B2-9C61-1E85B09EA032}"/>
                </a:ext>
              </a:extLst>
            </p:cNvPr>
            <p:cNvSpPr>
              <a:spLocks/>
            </p:cNvSpPr>
            <p:nvPr/>
          </p:nvSpPr>
          <p:spPr bwMode="auto">
            <a:xfrm>
              <a:off x="4613" y="2759"/>
              <a:ext cx="20" cy="33"/>
            </a:xfrm>
            <a:custGeom>
              <a:avLst/>
              <a:gdLst>
                <a:gd name="T0" fmla="*/ 1 w 27"/>
                <a:gd name="T1" fmla="*/ 0 h 36"/>
                <a:gd name="T2" fmla="*/ 1 w 27"/>
                <a:gd name="T3" fmla="*/ 0 h 36"/>
                <a:gd name="T4" fmla="*/ 1 w 27"/>
                <a:gd name="T5" fmla="*/ 0 h 36"/>
                <a:gd name="T6" fmla="*/ 1 w 27"/>
                <a:gd name="T7" fmla="*/ 1 h 36"/>
                <a:gd name="T8" fmla="*/ 1 w 27"/>
                <a:gd name="T9" fmla="*/ 3 h 36"/>
                <a:gd name="T10" fmla="*/ 0 w 27"/>
                <a:gd name="T11" fmla="*/ 5 h 36"/>
                <a:gd name="T12" fmla="*/ 0 w 27"/>
                <a:gd name="T13" fmla="*/ 6 h 36"/>
                <a:gd name="T14" fmla="*/ 1 w 27"/>
                <a:gd name="T15" fmla="*/ 6 h 36"/>
                <a:gd name="T16" fmla="*/ 1 w 27"/>
                <a:gd name="T17" fmla="*/ 6 h 36"/>
                <a:gd name="T18" fmla="*/ 1 w 27"/>
                <a:gd name="T19" fmla="*/ 7 h 36"/>
                <a:gd name="T20" fmla="*/ 1 w 27"/>
                <a:gd name="T21" fmla="*/ 7 h 36"/>
                <a:gd name="T22" fmla="*/ 1 w 27"/>
                <a:gd name="T23" fmla="*/ 7 h 36"/>
                <a:gd name="T24" fmla="*/ 1 w 27"/>
                <a:gd name="T25" fmla="*/ 0 h 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"/>
                <a:gd name="T40" fmla="*/ 0 h 36"/>
                <a:gd name="T41" fmla="*/ 27 w 27"/>
                <a:gd name="T42" fmla="*/ 36 h 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" h="36">
                  <a:moveTo>
                    <a:pt x="27" y="0"/>
                  </a:moveTo>
                  <a:lnTo>
                    <a:pt x="17" y="0"/>
                  </a:lnTo>
                  <a:lnTo>
                    <a:pt x="7" y="0"/>
                  </a:lnTo>
                  <a:lnTo>
                    <a:pt x="4" y="1"/>
                  </a:lnTo>
                  <a:lnTo>
                    <a:pt x="2" y="3"/>
                  </a:lnTo>
                  <a:lnTo>
                    <a:pt x="0" y="7"/>
                  </a:lnTo>
                  <a:lnTo>
                    <a:pt x="0" y="28"/>
                  </a:lnTo>
                  <a:lnTo>
                    <a:pt x="2" y="30"/>
                  </a:lnTo>
                  <a:lnTo>
                    <a:pt x="2" y="32"/>
                  </a:lnTo>
                  <a:lnTo>
                    <a:pt x="4" y="34"/>
                  </a:lnTo>
                  <a:lnTo>
                    <a:pt x="7" y="36"/>
                  </a:lnTo>
                  <a:lnTo>
                    <a:pt x="19" y="36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7" name="Rectangle 191">
              <a:extLst>
                <a:ext uri="{FF2B5EF4-FFF2-40B4-BE49-F238E27FC236}">
                  <a16:creationId xmlns:a16="http://schemas.microsoft.com/office/drawing/2014/main" id="{EC41EF3C-6AE3-4481-9EC1-C0A410972E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3" y="2729"/>
              <a:ext cx="6" cy="2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318" name="Rectangle 192">
              <a:extLst>
                <a:ext uri="{FF2B5EF4-FFF2-40B4-BE49-F238E27FC236}">
                  <a16:creationId xmlns:a16="http://schemas.microsoft.com/office/drawing/2014/main" id="{B5D83615-3B0D-4CEF-8270-87B09D33D5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04" y="2738"/>
              <a:ext cx="15" cy="1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319" name="Freeform 193">
              <a:extLst>
                <a:ext uri="{FF2B5EF4-FFF2-40B4-BE49-F238E27FC236}">
                  <a16:creationId xmlns:a16="http://schemas.microsoft.com/office/drawing/2014/main" id="{D25F3CA3-A2AC-47AB-AB63-60985D707F99}"/>
                </a:ext>
              </a:extLst>
            </p:cNvPr>
            <p:cNvSpPr>
              <a:spLocks/>
            </p:cNvSpPr>
            <p:nvPr/>
          </p:nvSpPr>
          <p:spPr bwMode="auto">
            <a:xfrm>
              <a:off x="4986" y="2756"/>
              <a:ext cx="41" cy="24"/>
            </a:xfrm>
            <a:custGeom>
              <a:avLst/>
              <a:gdLst>
                <a:gd name="T0" fmla="*/ 0 w 54"/>
                <a:gd name="T1" fmla="*/ 0 h 27"/>
                <a:gd name="T2" fmla="*/ 2 w 54"/>
                <a:gd name="T3" fmla="*/ 4 h 27"/>
                <a:gd name="T4" fmla="*/ 2 w 54"/>
                <a:gd name="T5" fmla="*/ 4 h 27"/>
                <a:gd name="T6" fmla="*/ 2 w 54"/>
                <a:gd name="T7" fmla="*/ 4 h 27"/>
                <a:gd name="T8" fmla="*/ 2 w 54"/>
                <a:gd name="T9" fmla="*/ 4 h 27"/>
                <a:gd name="T10" fmla="*/ 2 w 54"/>
                <a:gd name="T11" fmla="*/ 4 h 27"/>
                <a:gd name="T12" fmla="*/ 2 w 54"/>
                <a:gd name="T13" fmla="*/ 4 h 27"/>
                <a:gd name="T14" fmla="*/ 2 w 54"/>
                <a:gd name="T15" fmla="*/ 4 h 27"/>
                <a:gd name="T16" fmla="*/ 2 w 54"/>
                <a:gd name="T17" fmla="*/ 4 h 27"/>
                <a:gd name="T18" fmla="*/ 2 w 54"/>
                <a:gd name="T19" fmla="*/ 4 h 27"/>
                <a:gd name="T20" fmla="*/ 2 w 54"/>
                <a:gd name="T21" fmla="*/ 4 h 27"/>
                <a:gd name="T22" fmla="*/ 2 w 54"/>
                <a:gd name="T23" fmla="*/ 2 h 27"/>
                <a:gd name="T24" fmla="*/ 2 w 54"/>
                <a:gd name="T25" fmla="*/ 0 h 27"/>
                <a:gd name="T26" fmla="*/ 2 w 54"/>
                <a:gd name="T27" fmla="*/ 0 h 27"/>
                <a:gd name="T28" fmla="*/ 0 w 54"/>
                <a:gd name="T29" fmla="*/ 0 h 27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54"/>
                <a:gd name="T46" fmla="*/ 0 h 27"/>
                <a:gd name="T47" fmla="*/ 54 w 54"/>
                <a:gd name="T48" fmla="*/ 27 h 27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54" h="27">
                  <a:moveTo>
                    <a:pt x="0" y="0"/>
                  </a:moveTo>
                  <a:lnTo>
                    <a:pt x="8" y="7"/>
                  </a:lnTo>
                  <a:lnTo>
                    <a:pt x="12" y="13"/>
                  </a:lnTo>
                  <a:lnTo>
                    <a:pt x="16" y="27"/>
                  </a:lnTo>
                  <a:lnTo>
                    <a:pt x="47" y="27"/>
                  </a:lnTo>
                  <a:lnTo>
                    <a:pt x="50" y="25"/>
                  </a:lnTo>
                  <a:lnTo>
                    <a:pt x="52" y="23"/>
                  </a:lnTo>
                  <a:lnTo>
                    <a:pt x="54" y="19"/>
                  </a:lnTo>
                  <a:lnTo>
                    <a:pt x="54" y="15"/>
                  </a:lnTo>
                  <a:lnTo>
                    <a:pt x="54" y="9"/>
                  </a:lnTo>
                  <a:lnTo>
                    <a:pt x="52" y="4"/>
                  </a:lnTo>
                  <a:lnTo>
                    <a:pt x="48" y="2"/>
                  </a:lnTo>
                  <a:lnTo>
                    <a:pt x="47" y="0"/>
                  </a:lnTo>
                  <a:lnTo>
                    <a:pt x="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86" name="Freeform 195">
            <a:extLst>
              <a:ext uri="{FF2B5EF4-FFF2-40B4-BE49-F238E27FC236}">
                <a16:creationId xmlns:a16="http://schemas.microsoft.com/office/drawing/2014/main" id="{615BB2A3-EFEE-4AB1-9654-4C85D920E6F1}"/>
              </a:ext>
            </a:extLst>
          </p:cNvPr>
          <p:cNvSpPr>
            <a:spLocks/>
          </p:cNvSpPr>
          <p:nvPr/>
        </p:nvSpPr>
        <p:spPr bwMode="auto">
          <a:xfrm flipH="1">
            <a:off x="1371600" y="3221038"/>
            <a:ext cx="304800" cy="457200"/>
          </a:xfrm>
          <a:custGeom>
            <a:avLst/>
            <a:gdLst>
              <a:gd name="T0" fmla="*/ 0 w 768"/>
              <a:gd name="T1" fmla="*/ 0 h 672"/>
              <a:gd name="T2" fmla="*/ 2147483647 w 768"/>
              <a:gd name="T3" fmla="*/ 2147483647 h 672"/>
              <a:gd name="T4" fmla="*/ 2147483647 w 768"/>
              <a:gd name="T5" fmla="*/ 2147483647 h 672"/>
              <a:gd name="T6" fmla="*/ 2147483647 w 768"/>
              <a:gd name="T7" fmla="*/ 2147483647 h 67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768" h="672">
                <a:moveTo>
                  <a:pt x="0" y="0"/>
                </a:moveTo>
                <a:lnTo>
                  <a:pt x="288" y="336"/>
                </a:lnTo>
                <a:lnTo>
                  <a:pt x="432" y="240"/>
                </a:lnTo>
                <a:lnTo>
                  <a:pt x="768" y="672"/>
                </a:lnTo>
              </a:path>
            </a:pathLst>
          </a:custGeom>
          <a:noFill/>
          <a:ln w="28575" cap="flat" cmpd="sng">
            <a:solidFill>
              <a:srgbClr val="E4D96E"/>
            </a:solidFill>
            <a:prstDash val="solid"/>
            <a:round/>
            <a:headEnd type="none" w="med" len="med"/>
            <a:tailEnd type="triangle" w="med" len="med"/>
          </a:ln>
          <a:effectLst>
            <a:outerShdw dist="25400" dir="162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7" name="Line 217">
            <a:extLst>
              <a:ext uri="{FF2B5EF4-FFF2-40B4-BE49-F238E27FC236}">
                <a16:creationId xmlns:a16="http://schemas.microsoft.com/office/drawing/2014/main" id="{E64B7085-7BA9-40D7-9546-03B3DFEE3D67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3068638"/>
            <a:ext cx="685800" cy="2057400"/>
          </a:xfrm>
          <a:prstGeom prst="line">
            <a:avLst/>
          </a:prstGeom>
          <a:noFill/>
          <a:ln w="31750">
            <a:solidFill>
              <a:srgbClr val="E4D96E"/>
            </a:solidFill>
            <a:prstDash val="sysDot"/>
            <a:round/>
            <a:headEnd/>
            <a:tailEnd type="none" w="sm" len="sm"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8" name="Line 218">
            <a:extLst>
              <a:ext uri="{FF2B5EF4-FFF2-40B4-BE49-F238E27FC236}">
                <a16:creationId xmlns:a16="http://schemas.microsoft.com/office/drawing/2014/main" id="{457577BB-DA16-49B2-AA71-6F6D47277621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1773238"/>
            <a:ext cx="685800" cy="3352800"/>
          </a:xfrm>
          <a:prstGeom prst="line">
            <a:avLst/>
          </a:prstGeom>
          <a:noFill/>
          <a:ln w="31750">
            <a:solidFill>
              <a:srgbClr val="E4D96E"/>
            </a:solidFill>
            <a:prstDash val="sysDot"/>
            <a:round/>
            <a:headEnd/>
            <a:tailEnd type="none" w="sm" len="sm"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9" name="Line 53">
            <a:extLst>
              <a:ext uri="{FF2B5EF4-FFF2-40B4-BE49-F238E27FC236}">
                <a16:creationId xmlns:a16="http://schemas.microsoft.com/office/drawing/2014/main" id="{15BAD86A-02D2-4F90-BEC0-49EDBDE4BDF5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5202238"/>
            <a:ext cx="1143000" cy="0"/>
          </a:xfrm>
          <a:prstGeom prst="line">
            <a:avLst/>
          </a:prstGeom>
          <a:noFill/>
          <a:ln w="38100">
            <a:solidFill>
              <a:srgbClr val="E4D96E"/>
            </a:solidFill>
            <a:round/>
            <a:headEnd/>
            <a:tailEnd type="none" w="sm" len="sm"/>
          </a:ln>
          <a:effectLst>
            <a:outerShdw dist="3592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90" name="Line 54">
            <a:extLst>
              <a:ext uri="{FF2B5EF4-FFF2-40B4-BE49-F238E27FC236}">
                <a16:creationId xmlns:a16="http://schemas.microsoft.com/office/drawing/2014/main" id="{C36E1402-8768-415C-86A6-3B85C89D7F5D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5354638"/>
            <a:ext cx="1143000" cy="0"/>
          </a:xfrm>
          <a:prstGeom prst="line">
            <a:avLst/>
          </a:prstGeom>
          <a:noFill/>
          <a:ln w="38100">
            <a:solidFill>
              <a:srgbClr val="E4D96E"/>
            </a:solidFill>
            <a:round/>
            <a:headEnd/>
            <a:tailEnd type="none" w="sm" len="sm"/>
          </a:ln>
          <a:effectLst>
            <a:outerShdw dist="3592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91" name="Line 55">
            <a:extLst>
              <a:ext uri="{FF2B5EF4-FFF2-40B4-BE49-F238E27FC236}">
                <a16:creationId xmlns:a16="http://schemas.microsoft.com/office/drawing/2014/main" id="{21847BEA-7834-45B4-A0EC-A11643D27740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5507038"/>
            <a:ext cx="1143000" cy="0"/>
          </a:xfrm>
          <a:prstGeom prst="line">
            <a:avLst/>
          </a:prstGeom>
          <a:noFill/>
          <a:ln w="38100">
            <a:solidFill>
              <a:srgbClr val="E4D96E"/>
            </a:solidFill>
            <a:round/>
            <a:headEnd/>
            <a:tailEnd type="none" w="sm" len="sm"/>
          </a:ln>
          <a:effectLst>
            <a:outerShdw dist="3592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92" name="Line 56">
            <a:extLst>
              <a:ext uri="{FF2B5EF4-FFF2-40B4-BE49-F238E27FC236}">
                <a16:creationId xmlns:a16="http://schemas.microsoft.com/office/drawing/2014/main" id="{E6309E91-6BD7-4492-8810-B9D35C81FE63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5659438"/>
            <a:ext cx="1143000" cy="0"/>
          </a:xfrm>
          <a:prstGeom prst="line">
            <a:avLst/>
          </a:prstGeom>
          <a:noFill/>
          <a:ln w="38100">
            <a:solidFill>
              <a:srgbClr val="E4D96E"/>
            </a:solidFill>
            <a:round/>
            <a:headEnd/>
            <a:tailEnd type="none" w="sm" len="sm"/>
          </a:ln>
          <a:effectLst>
            <a:outerShdw dist="3592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93" name="Line 57">
            <a:extLst>
              <a:ext uri="{FF2B5EF4-FFF2-40B4-BE49-F238E27FC236}">
                <a16:creationId xmlns:a16="http://schemas.microsoft.com/office/drawing/2014/main" id="{7FE4B914-F268-46C2-BE05-944C43522BEA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5811838"/>
            <a:ext cx="1143000" cy="0"/>
          </a:xfrm>
          <a:prstGeom prst="line">
            <a:avLst/>
          </a:prstGeom>
          <a:noFill/>
          <a:ln w="38100">
            <a:solidFill>
              <a:srgbClr val="E4D96E"/>
            </a:solidFill>
            <a:round/>
            <a:headEnd/>
            <a:tailEnd type="none" w="sm" len="sm"/>
          </a:ln>
          <a:effectLst>
            <a:outerShdw dist="3592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5399" name="Text Box 7">
            <a:extLst>
              <a:ext uri="{FF2B5EF4-FFF2-40B4-BE49-F238E27FC236}">
                <a16:creationId xmlns:a16="http://schemas.microsoft.com/office/drawing/2014/main" id="{0FA75523-402D-4588-BDD6-D3B31C06F7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5105400"/>
            <a:ext cx="3505200" cy="911225"/>
          </a:xfrm>
          <a:prstGeom prst="rect">
            <a:avLst/>
          </a:prstGeom>
          <a:gradFill rotWithShape="0">
            <a:gsLst>
              <a:gs pos="0">
                <a:srgbClr val="316F53"/>
              </a:gs>
              <a:gs pos="100000">
                <a:srgbClr val="316F53">
                  <a:gamma/>
                  <a:shade val="68627"/>
                  <a:invGamma/>
                </a:srgbClr>
              </a:gs>
            </a:gsLst>
            <a:lin ang="2700000" scaled="1"/>
          </a:gradFill>
          <a:ln w="28575">
            <a:noFill/>
            <a:miter lim="800000"/>
            <a:headEnd/>
            <a:tailEnd type="none" w="sm" len="sm"/>
          </a:ln>
          <a:effectLst>
            <a:outerShdw dist="53882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n-US" altLang="en-US" sz="3400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15400" name="Text Box 8">
            <a:extLst>
              <a:ext uri="{FF2B5EF4-FFF2-40B4-BE49-F238E27FC236}">
                <a16:creationId xmlns:a16="http://schemas.microsoft.com/office/drawing/2014/main" id="{0E25A537-6B8F-4CBD-B1D7-C8C716F68B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5126038"/>
            <a:ext cx="1516063" cy="893762"/>
          </a:xfrm>
          <a:prstGeom prst="rect">
            <a:avLst/>
          </a:prstGeom>
          <a:gradFill rotWithShape="0">
            <a:gsLst>
              <a:gs pos="0">
                <a:srgbClr val="316F53"/>
              </a:gs>
              <a:gs pos="100000">
                <a:srgbClr val="316F53">
                  <a:gamma/>
                  <a:shade val="68627"/>
                  <a:invGamma/>
                </a:srgbClr>
              </a:gs>
            </a:gsLst>
            <a:lin ang="2700000" scaled="1"/>
          </a:gradFill>
          <a:ln w="28575">
            <a:noFill/>
            <a:miter lim="800000"/>
            <a:headEnd/>
            <a:tailEnd type="none" w="sm" len="sm"/>
          </a:ln>
          <a:effectLst>
            <a:outerShdw dist="53882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n-US" altLang="en-US" sz="3400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15612" name="Rectangle 220">
            <a:extLst>
              <a:ext uri="{FF2B5EF4-FFF2-40B4-BE49-F238E27FC236}">
                <a16:creationId xmlns:a16="http://schemas.microsoft.com/office/drawing/2014/main" id="{630A2267-7F48-48AF-AE2D-12F427164B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943600" y="1524000"/>
            <a:ext cx="2667000" cy="2822575"/>
          </a:xfrm>
        </p:spPr>
        <p:txBody>
          <a:bodyPr/>
          <a:lstStyle/>
          <a:p>
            <a:pPr marL="0" indent="0">
              <a:defRPr/>
            </a:pPr>
            <a:r>
              <a:rPr lang="en-US" altLang="en-US" sz="2400" b="0" dirty="0"/>
              <a:t>Mobiles(Users)</a:t>
            </a:r>
          </a:p>
          <a:p>
            <a:pPr marL="0" indent="0">
              <a:defRPr/>
            </a:pPr>
            <a:r>
              <a:rPr lang="en-US" altLang="en-US" sz="2400" b="0" dirty="0"/>
              <a:t>Base stations (towers) </a:t>
            </a:r>
          </a:p>
          <a:p>
            <a:pPr marL="0" indent="0">
              <a:defRPr/>
            </a:pPr>
            <a:r>
              <a:rPr lang="en-US" altLang="en-US" sz="2400" b="0" dirty="0"/>
              <a:t>Mobile Switching Center (MSC)</a:t>
            </a:r>
          </a:p>
          <a:p>
            <a:pPr marL="0" indent="0">
              <a:defRPr/>
            </a:pPr>
            <a:r>
              <a:rPr lang="en-US" altLang="en-US" sz="2400" b="0" dirty="0"/>
              <a:t>Public Switched Telephone Network (PSTN)</a:t>
            </a:r>
          </a:p>
        </p:txBody>
      </p:sp>
      <p:sp>
        <p:nvSpPr>
          <p:cNvPr id="315613" name="Rectangle 221">
            <a:extLst>
              <a:ext uri="{FF2B5EF4-FFF2-40B4-BE49-F238E27FC236}">
                <a16:creationId xmlns:a16="http://schemas.microsoft.com/office/drawing/2014/main" id="{751BBE4C-CB0D-4812-BB5F-30F014238D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5334000"/>
            <a:ext cx="3200400" cy="4841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rgbClr val="003530"/>
            </a:outerShdw>
          </a:effectLst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80000"/>
              </a:lnSpc>
              <a:defRPr/>
            </a:pPr>
            <a:r>
              <a:rPr lang="en-US" altLang="en-US" b="1" dirty="0">
                <a:solidFill>
                  <a:srgbClr val="F6EA9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MSC</a:t>
            </a:r>
            <a:endParaRPr lang="en-US" altLang="en-US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15616" name="Text Box 224">
            <a:extLst>
              <a:ext uri="{FF2B5EF4-FFF2-40B4-BE49-F238E27FC236}">
                <a16:creationId xmlns:a16="http://schemas.microsoft.com/office/drawing/2014/main" id="{A19783FC-96A8-428C-B67E-0E75A95D95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7338" y="5226050"/>
            <a:ext cx="1143000" cy="6858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>
            <a:outerShdw dist="3592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n-US" altLang="en-US" b="1">
                <a:solidFill>
                  <a:srgbClr val="F6EA9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PSTN</a:t>
            </a:r>
            <a:endParaRPr lang="en-US" altLang="en-US" sz="3400" b="1">
              <a:solidFill>
                <a:srgbClr val="F6EA9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Line 72">
            <a:extLst>
              <a:ext uri="{FF2B5EF4-FFF2-40B4-BE49-F238E27FC236}">
                <a16:creationId xmlns:a16="http://schemas.microsoft.com/office/drawing/2014/main" id="{BA6883AF-A57F-4CB5-8429-13674E26F1D9}"/>
              </a:ext>
            </a:extLst>
          </p:cNvPr>
          <p:cNvSpPr>
            <a:spLocks noChangeShapeType="1"/>
          </p:cNvSpPr>
          <p:nvPr/>
        </p:nvSpPr>
        <p:spPr bwMode="auto">
          <a:xfrm rot="10800000">
            <a:off x="2667000" y="2743200"/>
            <a:ext cx="2819400" cy="2057400"/>
          </a:xfrm>
          <a:prstGeom prst="line">
            <a:avLst/>
          </a:prstGeom>
          <a:noFill/>
          <a:ln w="47625">
            <a:solidFill>
              <a:srgbClr val="E4D96E"/>
            </a:solidFill>
            <a:prstDash val="sysDot"/>
            <a:round/>
            <a:headEnd/>
            <a:tailEnd type="triangle" w="med" len="med"/>
          </a:ln>
          <a:effectLst>
            <a:outerShdw dist="3592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 useBgFill="1">
        <p:nvSpPr>
          <p:cNvPr id="12291" name="AutoShape 176">
            <a:extLst>
              <a:ext uri="{FF2B5EF4-FFF2-40B4-BE49-F238E27FC236}">
                <a16:creationId xmlns:a16="http://schemas.microsoft.com/office/drawing/2014/main" id="{E85947FC-1DD6-4ED5-90B6-77D997EC3B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8463" y="3013075"/>
            <a:ext cx="685800" cy="374650"/>
          </a:xfrm>
          <a:prstGeom prst="roundRect">
            <a:avLst>
              <a:gd name="adj" fmla="val 16667"/>
            </a:avLst>
          </a:prstGeom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2292" name="Line 53">
            <a:extLst>
              <a:ext uri="{FF2B5EF4-FFF2-40B4-BE49-F238E27FC236}">
                <a16:creationId xmlns:a16="http://schemas.microsoft.com/office/drawing/2014/main" id="{627F63D9-9CCB-4019-8AE0-C927C0F3043B}"/>
              </a:ext>
            </a:extLst>
          </p:cNvPr>
          <p:cNvSpPr>
            <a:spLocks noChangeShapeType="1"/>
          </p:cNvSpPr>
          <p:nvPr/>
        </p:nvSpPr>
        <p:spPr bwMode="auto">
          <a:xfrm>
            <a:off x="2720975" y="2328863"/>
            <a:ext cx="3048000" cy="2166937"/>
          </a:xfrm>
          <a:prstGeom prst="line">
            <a:avLst/>
          </a:prstGeom>
          <a:noFill/>
          <a:ln w="47625">
            <a:solidFill>
              <a:srgbClr val="E4D96E"/>
            </a:solidFill>
            <a:prstDash val="sysDot"/>
            <a:round/>
            <a:headEnd/>
            <a:tailEnd type="triangle" w="med" len="med"/>
          </a:ln>
          <a:effectLst>
            <a:outerShdw dist="3592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 useBgFill="1">
        <p:nvSpPr>
          <p:cNvPr id="12293" name="AutoShape 174">
            <a:extLst>
              <a:ext uri="{FF2B5EF4-FFF2-40B4-BE49-F238E27FC236}">
                <a16:creationId xmlns:a16="http://schemas.microsoft.com/office/drawing/2014/main" id="{962268D7-0D81-4AE2-890B-DF4434BC4A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86263" y="3546475"/>
            <a:ext cx="685800" cy="374650"/>
          </a:xfrm>
          <a:prstGeom prst="roundRect">
            <a:avLst>
              <a:gd name="adj" fmla="val 16667"/>
            </a:avLst>
          </a:prstGeom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2294" name="Line 66">
            <a:extLst>
              <a:ext uri="{FF2B5EF4-FFF2-40B4-BE49-F238E27FC236}">
                <a16:creationId xmlns:a16="http://schemas.microsoft.com/office/drawing/2014/main" id="{6F507552-ACD6-49A8-A5BF-A90CFE79976C}"/>
              </a:ext>
            </a:extLst>
          </p:cNvPr>
          <p:cNvSpPr>
            <a:spLocks noChangeShapeType="1"/>
          </p:cNvSpPr>
          <p:nvPr/>
        </p:nvSpPr>
        <p:spPr bwMode="auto">
          <a:xfrm rot="10800000">
            <a:off x="2841625" y="2001838"/>
            <a:ext cx="3254375" cy="2189162"/>
          </a:xfrm>
          <a:prstGeom prst="line">
            <a:avLst/>
          </a:prstGeom>
          <a:noFill/>
          <a:ln w="47625">
            <a:solidFill>
              <a:srgbClr val="E4D96E"/>
            </a:solidFill>
            <a:prstDash val="sysDot"/>
            <a:round/>
            <a:headEnd/>
            <a:tailEnd type="triangle" w="med" len="med"/>
          </a:ln>
          <a:effectLst>
            <a:outerShdw dist="3592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2295" name="Object 75">
            <a:extLst>
              <a:ext uri="{FF2B5EF4-FFF2-40B4-BE49-F238E27FC236}">
                <a16:creationId xmlns:a16="http://schemas.microsoft.com/office/drawing/2014/main" id="{5A418832-10FC-4958-93BC-A931323313C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71600" y="1447800"/>
          <a:ext cx="2100263" cy="2535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7" r:id="rId3" imgW="2819400" imgH="5181600" progId="MS_ClipArt_Gallery">
                  <p:embed/>
                </p:oleObj>
              </mc:Choice>
              <mc:Fallback>
                <p:oleObj r:id="rId3" imgW="2819400" imgH="5181600" progId="MS_ClipArt_Gallery">
                  <p:embed/>
                  <p:pic>
                    <p:nvPicPr>
                      <p:cNvPr id="0" name="Object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447800"/>
                        <a:ext cx="2100263" cy="2535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3592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 useBgFill="1">
        <p:nvSpPr>
          <p:cNvPr id="12296" name="AutoShape 172">
            <a:extLst>
              <a:ext uri="{FF2B5EF4-FFF2-40B4-BE49-F238E27FC236}">
                <a16:creationId xmlns:a16="http://schemas.microsoft.com/office/drawing/2014/main" id="{1022A121-2459-4CFC-819C-2320D0377C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5663" y="2403475"/>
            <a:ext cx="685800" cy="374650"/>
          </a:xfrm>
          <a:prstGeom prst="roundRect">
            <a:avLst>
              <a:gd name="adj" fmla="val 16667"/>
            </a:avLst>
          </a:prstGeom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2297" name="Line 61">
            <a:extLst>
              <a:ext uri="{FF2B5EF4-FFF2-40B4-BE49-F238E27FC236}">
                <a16:creationId xmlns:a16="http://schemas.microsoft.com/office/drawing/2014/main" id="{900BEA7A-0CA0-4C57-848D-0678A2F59370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1828800"/>
            <a:ext cx="3505200" cy="2362200"/>
          </a:xfrm>
          <a:prstGeom prst="line">
            <a:avLst/>
          </a:prstGeom>
          <a:noFill/>
          <a:ln w="47625">
            <a:solidFill>
              <a:srgbClr val="E4D96E"/>
            </a:solidFill>
            <a:prstDash val="sysDot"/>
            <a:round/>
            <a:headEnd/>
            <a:tailEnd type="triangle" w="med" len="med"/>
          </a:ln>
          <a:effectLst>
            <a:outerShdw dist="3592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 useBgFill="1">
        <p:nvSpPr>
          <p:cNvPr id="12298" name="AutoShape 171">
            <a:extLst>
              <a:ext uri="{FF2B5EF4-FFF2-40B4-BE49-F238E27FC236}">
                <a16:creationId xmlns:a16="http://schemas.microsoft.com/office/drawing/2014/main" id="{DAE420F2-8D6E-4538-A067-A2B096119A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8663" y="2708275"/>
            <a:ext cx="685800" cy="374650"/>
          </a:xfrm>
          <a:prstGeom prst="roundRect">
            <a:avLst>
              <a:gd name="adj" fmla="val 16667"/>
            </a:avLst>
          </a:prstGeom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19532" name="Rectangle 44">
            <a:extLst>
              <a:ext uri="{FF2B5EF4-FFF2-40B4-BE49-F238E27FC236}">
                <a16:creationId xmlns:a16="http://schemas.microsoft.com/office/drawing/2014/main" id="{7C9BE49F-AFF5-4FFC-A661-CFEBBF8973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2667000"/>
            <a:ext cx="623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altLang="en-US" sz="3000" b="1">
                <a:solidFill>
                  <a:srgbClr val="F6EA9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FVC</a:t>
            </a:r>
            <a:endParaRPr lang="en-US" altLang="en-US">
              <a:solidFill>
                <a:srgbClr val="F6EA92"/>
              </a:solidFill>
            </a:endParaRPr>
          </a:p>
        </p:txBody>
      </p:sp>
      <p:sp>
        <p:nvSpPr>
          <p:cNvPr id="319533" name="Rectangle 45">
            <a:extLst>
              <a:ext uri="{FF2B5EF4-FFF2-40B4-BE49-F238E27FC236}">
                <a16:creationId xmlns:a16="http://schemas.microsoft.com/office/drawing/2014/main" id="{F7E270FC-8422-483D-8696-95167A2F48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2373313"/>
            <a:ext cx="914400" cy="523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 lIns="90487" tIns="44450" rIns="90487" bIns="44450">
            <a:spAutoFit/>
          </a:bodyPr>
          <a:lstStyle/>
          <a:p>
            <a:pPr>
              <a:lnSpc>
                <a:spcPct val="85000"/>
              </a:lnSpc>
              <a:spcAft>
                <a:spcPct val="10000"/>
              </a:spcAft>
              <a:buClr>
                <a:schemeClr val="tx2"/>
              </a:buClr>
              <a:buSzPct val="65000"/>
              <a:buFont typeface="Monotype Sorts" pitchFamily="2" charset="2"/>
              <a:buNone/>
              <a:defRPr/>
            </a:pPr>
            <a:r>
              <a:rPr lang="en-US" altLang="en-US" sz="3000" b="1">
                <a:solidFill>
                  <a:srgbClr val="F6EA9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RVC</a:t>
            </a:r>
          </a:p>
        </p:txBody>
      </p:sp>
      <p:sp>
        <p:nvSpPr>
          <p:cNvPr id="319538" name="Rectangle 50">
            <a:extLst>
              <a:ext uri="{FF2B5EF4-FFF2-40B4-BE49-F238E27FC236}">
                <a16:creationId xmlns:a16="http://schemas.microsoft.com/office/drawing/2014/main" id="{1B845B47-9660-4A75-B3BA-BA5C78B1C0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3505200"/>
            <a:ext cx="641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altLang="en-US" sz="3000" b="1">
                <a:solidFill>
                  <a:srgbClr val="F6EA9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FCC</a:t>
            </a:r>
            <a:endParaRPr lang="en-US" altLang="en-US">
              <a:solidFill>
                <a:srgbClr val="F6EA92"/>
              </a:solidFill>
            </a:endParaRPr>
          </a:p>
        </p:txBody>
      </p:sp>
      <p:sp>
        <p:nvSpPr>
          <p:cNvPr id="319536" name="Rectangle 48">
            <a:extLst>
              <a:ext uri="{FF2B5EF4-FFF2-40B4-BE49-F238E27FC236}">
                <a16:creationId xmlns:a16="http://schemas.microsoft.com/office/drawing/2014/main" id="{A62AFAA9-49B9-4598-8811-ABC6E0AF55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2971800"/>
            <a:ext cx="676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altLang="en-US" sz="3000" b="1">
                <a:solidFill>
                  <a:srgbClr val="F6EA9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RCC</a:t>
            </a:r>
            <a:endParaRPr lang="en-US" altLang="en-US">
              <a:solidFill>
                <a:srgbClr val="F6EA92"/>
              </a:solidFill>
            </a:endParaRPr>
          </a:p>
        </p:txBody>
      </p:sp>
      <p:sp>
        <p:nvSpPr>
          <p:cNvPr id="319561" name="Rectangle 73">
            <a:extLst>
              <a:ext uri="{FF2B5EF4-FFF2-40B4-BE49-F238E27FC236}">
                <a16:creationId xmlns:a16="http://schemas.microsoft.com/office/drawing/2014/main" id="{CB9D60FB-22A6-4B7A-99C8-EDFBD5B5CF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/>
              <a:t>Base Station-Mobile Network</a:t>
            </a:r>
          </a:p>
        </p:txBody>
      </p:sp>
      <p:sp>
        <p:nvSpPr>
          <p:cNvPr id="319562" name="Rectangle 74">
            <a:extLst>
              <a:ext uri="{FF2B5EF4-FFF2-40B4-BE49-F238E27FC236}">
                <a16:creationId xmlns:a16="http://schemas.microsoft.com/office/drawing/2014/main" id="{5120C121-5E21-468F-98A3-E97087FCFA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43000" y="4343400"/>
            <a:ext cx="4724400" cy="1798638"/>
          </a:xfrm>
        </p:spPr>
        <p:txBody>
          <a:bodyPr/>
          <a:lstStyle/>
          <a:p>
            <a:pPr>
              <a:spcAft>
                <a:spcPct val="10000"/>
              </a:spcAft>
              <a:buFont typeface="Monotype Sorts" pitchFamily="2" charset="2"/>
              <a:buNone/>
              <a:defRPr/>
            </a:pPr>
            <a:r>
              <a:rPr lang="en-US" altLang="en-US" sz="3000" b="0" dirty="0">
                <a:solidFill>
                  <a:srgbClr val="F6EA92"/>
                </a:solidFill>
              </a:rPr>
              <a:t>FVC - F</a:t>
            </a:r>
            <a:r>
              <a:rPr lang="en-US" altLang="en-US" sz="3000" b="0" dirty="0"/>
              <a:t>orward </a:t>
            </a:r>
            <a:r>
              <a:rPr lang="en-US" altLang="en-US" sz="3000" b="0" dirty="0">
                <a:solidFill>
                  <a:srgbClr val="F6EA92"/>
                </a:solidFill>
              </a:rPr>
              <a:t>V</a:t>
            </a:r>
            <a:r>
              <a:rPr lang="en-US" altLang="en-US" sz="3000" b="0" dirty="0"/>
              <a:t>oice </a:t>
            </a:r>
            <a:r>
              <a:rPr lang="en-US" altLang="en-US" sz="3000" b="0" dirty="0">
                <a:solidFill>
                  <a:srgbClr val="F6EA92"/>
                </a:solidFill>
              </a:rPr>
              <a:t>C</a:t>
            </a:r>
            <a:r>
              <a:rPr lang="en-US" altLang="en-US" sz="3000" b="0" dirty="0"/>
              <a:t>hannel</a:t>
            </a:r>
          </a:p>
          <a:p>
            <a:pPr>
              <a:spcAft>
                <a:spcPct val="10000"/>
              </a:spcAft>
              <a:buFont typeface="Monotype Sorts" pitchFamily="2" charset="2"/>
              <a:buNone/>
              <a:defRPr/>
            </a:pPr>
            <a:r>
              <a:rPr lang="en-US" altLang="en-US" sz="3000" b="0" dirty="0">
                <a:solidFill>
                  <a:srgbClr val="F6EA92"/>
                </a:solidFill>
              </a:rPr>
              <a:t>RVC - R</a:t>
            </a:r>
            <a:r>
              <a:rPr lang="en-US" altLang="en-US" sz="3000" b="0" dirty="0"/>
              <a:t>everse</a:t>
            </a:r>
            <a:r>
              <a:rPr lang="en-US" altLang="en-US" sz="3000" b="0" dirty="0">
                <a:solidFill>
                  <a:srgbClr val="F6EA92"/>
                </a:solidFill>
              </a:rPr>
              <a:t> V</a:t>
            </a:r>
            <a:r>
              <a:rPr lang="en-US" altLang="en-US" sz="3000" b="0" dirty="0"/>
              <a:t>oice </a:t>
            </a:r>
            <a:r>
              <a:rPr lang="en-US" altLang="en-US" sz="3000" b="0" dirty="0">
                <a:solidFill>
                  <a:srgbClr val="F6EA92"/>
                </a:solidFill>
              </a:rPr>
              <a:t>C</a:t>
            </a:r>
            <a:r>
              <a:rPr lang="en-US" altLang="en-US" sz="3000" b="0" dirty="0"/>
              <a:t>hannel</a:t>
            </a:r>
          </a:p>
          <a:p>
            <a:pPr>
              <a:spcAft>
                <a:spcPct val="10000"/>
              </a:spcAft>
              <a:buFont typeface="Monotype Sorts" pitchFamily="2" charset="2"/>
              <a:buNone/>
              <a:defRPr/>
            </a:pPr>
            <a:r>
              <a:rPr lang="en-US" altLang="en-US" sz="3000" b="0" dirty="0">
                <a:solidFill>
                  <a:srgbClr val="F6EA92"/>
                </a:solidFill>
              </a:rPr>
              <a:t>FCC - F</a:t>
            </a:r>
            <a:r>
              <a:rPr lang="en-US" altLang="en-US" sz="3000" b="0" dirty="0"/>
              <a:t>orward </a:t>
            </a:r>
            <a:r>
              <a:rPr lang="en-US" altLang="en-US" sz="3000" b="0" dirty="0">
                <a:solidFill>
                  <a:srgbClr val="F6EA92"/>
                </a:solidFill>
              </a:rPr>
              <a:t>C</a:t>
            </a:r>
            <a:r>
              <a:rPr lang="en-US" altLang="en-US" sz="3000" b="0" dirty="0"/>
              <a:t>ontrol </a:t>
            </a:r>
            <a:r>
              <a:rPr lang="en-US" altLang="en-US" sz="3000" b="0" dirty="0">
                <a:solidFill>
                  <a:srgbClr val="F6EA92"/>
                </a:solidFill>
              </a:rPr>
              <a:t>C</a:t>
            </a:r>
            <a:r>
              <a:rPr lang="en-US" altLang="en-US" sz="3000" b="0" dirty="0"/>
              <a:t>hannel </a:t>
            </a:r>
          </a:p>
          <a:p>
            <a:pPr>
              <a:spcAft>
                <a:spcPct val="10000"/>
              </a:spcAft>
              <a:buFont typeface="Monotype Sorts" pitchFamily="2" charset="2"/>
              <a:buNone/>
              <a:defRPr/>
            </a:pPr>
            <a:r>
              <a:rPr lang="en-US" altLang="en-US" sz="3000" b="0" dirty="0">
                <a:solidFill>
                  <a:srgbClr val="F6EA92"/>
                </a:solidFill>
              </a:rPr>
              <a:t>RCC - R</a:t>
            </a:r>
            <a:r>
              <a:rPr lang="en-US" altLang="en-US" sz="3000" b="0" dirty="0"/>
              <a:t>everse </a:t>
            </a:r>
            <a:r>
              <a:rPr lang="en-US" altLang="en-US" sz="3000" b="0" dirty="0">
                <a:solidFill>
                  <a:srgbClr val="F6EA92"/>
                </a:solidFill>
              </a:rPr>
              <a:t>C</a:t>
            </a:r>
            <a:r>
              <a:rPr lang="en-US" altLang="en-US" sz="3000" b="0" dirty="0"/>
              <a:t>ontrol </a:t>
            </a:r>
            <a:r>
              <a:rPr lang="en-US" altLang="en-US" sz="3000" b="0" dirty="0">
                <a:solidFill>
                  <a:srgbClr val="F6EA92"/>
                </a:solidFill>
              </a:rPr>
              <a:t>C</a:t>
            </a:r>
            <a:r>
              <a:rPr lang="en-US" altLang="en-US" sz="3000" b="0" dirty="0"/>
              <a:t>hannel </a:t>
            </a:r>
            <a:endParaRPr lang="en-US" altLang="en-US" b="0" dirty="0"/>
          </a:p>
        </p:txBody>
      </p:sp>
      <p:grpSp>
        <p:nvGrpSpPr>
          <p:cNvPr id="12305" name="Group 179">
            <a:extLst>
              <a:ext uri="{FF2B5EF4-FFF2-40B4-BE49-F238E27FC236}">
                <a16:creationId xmlns:a16="http://schemas.microsoft.com/office/drawing/2014/main" id="{64DBD34A-78E3-4002-83FA-2071C3C9A8BC}"/>
              </a:ext>
            </a:extLst>
          </p:cNvPr>
          <p:cNvGrpSpPr>
            <a:grpSpLocks/>
          </p:cNvGrpSpPr>
          <p:nvPr/>
        </p:nvGrpSpPr>
        <p:grpSpPr bwMode="auto">
          <a:xfrm>
            <a:off x="5562600" y="4343400"/>
            <a:ext cx="2667000" cy="1255713"/>
            <a:chOff x="3504" y="2736"/>
            <a:chExt cx="1680" cy="791"/>
          </a:xfrm>
        </p:grpSpPr>
        <p:sp>
          <p:nvSpPr>
            <p:cNvPr id="12306" name="Line 178">
              <a:extLst>
                <a:ext uri="{FF2B5EF4-FFF2-40B4-BE49-F238E27FC236}">
                  <a16:creationId xmlns:a16="http://schemas.microsoft.com/office/drawing/2014/main" id="{4B000D14-78DC-4986-810F-8828F24748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12" y="2784"/>
              <a:ext cx="227" cy="206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7" name="Freeform 87">
              <a:extLst>
                <a:ext uri="{FF2B5EF4-FFF2-40B4-BE49-F238E27FC236}">
                  <a16:creationId xmlns:a16="http://schemas.microsoft.com/office/drawing/2014/main" id="{15E3FED2-A9F1-4353-A020-205344C867CF}"/>
                </a:ext>
              </a:extLst>
            </p:cNvPr>
            <p:cNvSpPr>
              <a:spLocks/>
            </p:cNvSpPr>
            <p:nvPr/>
          </p:nvSpPr>
          <p:spPr bwMode="auto">
            <a:xfrm>
              <a:off x="4160" y="2806"/>
              <a:ext cx="240" cy="191"/>
            </a:xfrm>
            <a:custGeom>
              <a:avLst/>
              <a:gdLst>
                <a:gd name="T0" fmla="*/ 2147483647 w 79"/>
                <a:gd name="T1" fmla="*/ 2147483647 h 52"/>
                <a:gd name="T2" fmla="*/ 2147483647 w 79"/>
                <a:gd name="T3" fmla="*/ 2147483647 h 52"/>
                <a:gd name="T4" fmla="*/ 2147483647 w 79"/>
                <a:gd name="T5" fmla="*/ 2147483647 h 52"/>
                <a:gd name="T6" fmla="*/ 2147483647 w 79"/>
                <a:gd name="T7" fmla="*/ 2147483647 h 52"/>
                <a:gd name="T8" fmla="*/ 2147483647 w 79"/>
                <a:gd name="T9" fmla="*/ 2147483647 h 52"/>
                <a:gd name="T10" fmla="*/ 2147483647 w 79"/>
                <a:gd name="T11" fmla="*/ 2147483647 h 52"/>
                <a:gd name="T12" fmla="*/ 2147483647 w 79"/>
                <a:gd name="T13" fmla="*/ 2147483647 h 52"/>
                <a:gd name="T14" fmla="*/ 2147483647 w 79"/>
                <a:gd name="T15" fmla="*/ 2147483647 h 52"/>
                <a:gd name="T16" fmla="*/ 2147483647 w 79"/>
                <a:gd name="T17" fmla="*/ 2147483647 h 52"/>
                <a:gd name="T18" fmla="*/ 2147483647 w 79"/>
                <a:gd name="T19" fmla="*/ 2147483647 h 52"/>
                <a:gd name="T20" fmla="*/ 2147483647 w 79"/>
                <a:gd name="T21" fmla="*/ 2147483647 h 52"/>
                <a:gd name="T22" fmla="*/ 2147483647 w 79"/>
                <a:gd name="T23" fmla="*/ 2147483647 h 52"/>
                <a:gd name="T24" fmla="*/ 2147483647 w 79"/>
                <a:gd name="T25" fmla="*/ 2147483647 h 52"/>
                <a:gd name="T26" fmla="*/ 2147483647 w 79"/>
                <a:gd name="T27" fmla="*/ 2147483647 h 52"/>
                <a:gd name="T28" fmla="*/ 2147483647 w 79"/>
                <a:gd name="T29" fmla="*/ 2147483647 h 52"/>
                <a:gd name="T30" fmla="*/ 2147483647 w 79"/>
                <a:gd name="T31" fmla="*/ 2147483647 h 52"/>
                <a:gd name="T32" fmla="*/ 2147483647 w 79"/>
                <a:gd name="T33" fmla="*/ 2147483647 h 52"/>
                <a:gd name="T34" fmla="*/ 2147483647 w 79"/>
                <a:gd name="T35" fmla="*/ 2147483647 h 52"/>
                <a:gd name="T36" fmla="*/ 2147483647 w 79"/>
                <a:gd name="T37" fmla="*/ 2147483647 h 52"/>
                <a:gd name="T38" fmla="*/ 2147483647 w 79"/>
                <a:gd name="T39" fmla="*/ 2147483647 h 52"/>
                <a:gd name="T40" fmla="*/ 2147483647 w 79"/>
                <a:gd name="T41" fmla="*/ 2147483647 h 52"/>
                <a:gd name="T42" fmla="*/ 2147483647 w 79"/>
                <a:gd name="T43" fmla="*/ 2147483647 h 52"/>
                <a:gd name="T44" fmla="*/ 2147483647 w 79"/>
                <a:gd name="T45" fmla="*/ 2147483647 h 52"/>
                <a:gd name="T46" fmla="*/ 2147483647 w 79"/>
                <a:gd name="T47" fmla="*/ 2147483647 h 52"/>
                <a:gd name="T48" fmla="*/ 2147483647 w 79"/>
                <a:gd name="T49" fmla="*/ 2147483647 h 52"/>
                <a:gd name="T50" fmla="*/ 2147483647 w 79"/>
                <a:gd name="T51" fmla="*/ 2147483647 h 52"/>
                <a:gd name="T52" fmla="*/ 2147483647 w 79"/>
                <a:gd name="T53" fmla="*/ 2147483647 h 52"/>
                <a:gd name="T54" fmla="*/ 2147483647 w 79"/>
                <a:gd name="T55" fmla="*/ 0 h 52"/>
                <a:gd name="T56" fmla="*/ 2147483647 w 79"/>
                <a:gd name="T57" fmla="*/ 0 h 52"/>
                <a:gd name="T58" fmla="*/ 2147483647 w 79"/>
                <a:gd name="T59" fmla="*/ 2147483647 h 52"/>
                <a:gd name="T60" fmla="*/ 2147483647 w 79"/>
                <a:gd name="T61" fmla="*/ 2147483647 h 52"/>
                <a:gd name="T62" fmla="*/ 2147483647 w 79"/>
                <a:gd name="T63" fmla="*/ 2147483647 h 52"/>
                <a:gd name="T64" fmla="*/ 2147483647 w 79"/>
                <a:gd name="T65" fmla="*/ 2147483647 h 52"/>
                <a:gd name="T66" fmla="*/ 2147483647 w 79"/>
                <a:gd name="T67" fmla="*/ 2147483647 h 52"/>
                <a:gd name="T68" fmla="*/ 2147483647 w 79"/>
                <a:gd name="T69" fmla="*/ 2147483647 h 52"/>
                <a:gd name="T70" fmla="*/ 2147483647 w 79"/>
                <a:gd name="T71" fmla="*/ 2147483647 h 52"/>
                <a:gd name="T72" fmla="*/ 2147483647 w 79"/>
                <a:gd name="T73" fmla="*/ 2147483647 h 52"/>
                <a:gd name="T74" fmla="*/ 2147483647 w 79"/>
                <a:gd name="T75" fmla="*/ 2147483647 h 52"/>
                <a:gd name="T76" fmla="*/ 2147483647 w 79"/>
                <a:gd name="T77" fmla="*/ 2147483647 h 52"/>
                <a:gd name="T78" fmla="*/ 2147483647 w 79"/>
                <a:gd name="T79" fmla="*/ 2147483647 h 52"/>
                <a:gd name="T80" fmla="*/ 2147483647 w 79"/>
                <a:gd name="T81" fmla="*/ 2147483647 h 52"/>
                <a:gd name="T82" fmla="*/ 2147483647 w 79"/>
                <a:gd name="T83" fmla="*/ 2147483647 h 52"/>
                <a:gd name="T84" fmla="*/ 2147483647 w 79"/>
                <a:gd name="T85" fmla="*/ 2147483647 h 52"/>
                <a:gd name="T86" fmla="*/ 2147483647 w 79"/>
                <a:gd name="T87" fmla="*/ 2147483647 h 52"/>
                <a:gd name="T88" fmla="*/ 2147483647 w 79"/>
                <a:gd name="T89" fmla="*/ 2147483647 h 52"/>
                <a:gd name="T90" fmla="*/ 2147483647 w 79"/>
                <a:gd name="T91" fmla="*/ 2147483647 h 52"/>
                <a:gd name="T92" fmla="*/ 2147483647 w 79"/>
                <a:gd name="T93" fmla="*/ 2147483647 h 52"/>
                <a:gd name="T94" fmla="*/ 2147483647 w 79"/>
                <a:gd name="T95" fmla="*/ 2147483647 h 52"/>
                <a:gd name="T96" fmla="*/ 2147483647 w 79"/>
                <a:gd name="T97" fmla="*/ 2147483647 h 52"/>
                <a:gd name="T98" fmla="*/ 2147483647 w 79"/>
                <a:gd name="T99" fmla="*/ 2147483647 h 52"/>
                <a:gd name="T100" fmla="*/ 2147483647 w 79"/>
                <a:gd name="T101" fmla="*/ 2147483647 h 52"/>
                <a:gd name="T102" fmla="*/ 2147483647 w 79"/>
                <a:gd name="T103" fmla="*/ 2147483647 h 52"/>
                <a:gd name="T104" fmla="*/ 2147483647 w 79"/>
                <a:gd name="T105" fmla="*/ 2147483647 h 52"/>
                <a:gd name="T106" fmla="*/ 1888718397 w 79"/>
                <a:gd name="T107" fmla="*/ 2147483647 h 52"/>
                <a:gd name="T108" fmla="*/ 951701957 w 79"/>
                <a:gd name="T109" fmla="*/ 2147483647 h 52"/>
                <a:gd name="T110" fmla="*/ 0 w 79"/>
                <a:gd name="T111" fmla="*/ 2147483647 h 52"/>
                <a:gd name="T112" fmla="*/ 0 w 79"/>
                <a:gd name="T113" fmla="*/ 2147483647 h 52"/>
                <a:gd name="T114" fmla="*/ 951701957 w 79"/>
                <a:gd name="T115" fmla="*/ 2147483647 h 52"/>
                <a:gd name="T116" fmla="*/ 2147483647 w 79"/>
                <a:gd name="T117" fmla="*/ 2147483647 h 52"/>
                <a:gd name="T118" fmla="*/ 2147483647 w 79"/>
                <a:gd name="T119" fmla="*/ 2147483647 h 52"/>
                <a:gd name="T120" fmla="*/ 2147483647 w 79"/>
                <a:gd name="T121" fmla="*/ 2147483647 h 52"/>
                <a:gd name="T122" fmla="*/ 2147483647 w 79"/>
                <a:gd name="T123" fmla="*/ 2147483647 h 52"/>
                <a:gd name="T124" fmla="*/ 2147483647 w 79"/>
                <a:gd name="T125" fmla="*/ 2147483647 h 52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79"/>
                <a:gd name="T190" fmla="*/ 0 h 52"/>
                <a:gd name="T191" fmla="*/ 79 w 79"/>
                <a:gd name="T192" fmla="*/ 52 h 52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79" h="52">
                  <a:moveTo>
                    <a:pt x="60" y="44"/>
                  </a:moveTo>
                  <a:lnTo>
                    <a:pt x="56" y="44"/>
                  </a:lnTo>
                  <a:lnTo>
                    <a:pt x="54" y="42"/>
                  </a:lnTo>
                  <a:lnTo>
                    <a:pt x="48" y="41"/>
                  </a:lnTo>
                  <a:lnTo>
                    <a:pt x="48" y="39"/>
                  </a:lnTo>
                  <a:lnTo>
                    <a:pt x="46" y="37"/>
                  </a:lnTo>
                  <a:lnTo>
                    <a:pt x="48" y="35"/>
                  </a:lnTo>
                  <a:lnTo>
                    <a:pt x="54" y="35"/>
                  </a:lnTo>
                  <a:lnTo>
                    <a:pt x="56" y="35"/>
                  </a:lnTo>
                  <a:lnTo>
                    <a:pt x="58" y="35"/>
                  </a:lnTo>
                  <a:lnTo>
                    <a:pt x="58" y="33"/>
                  </a:lnTo>
                  <a:lnTo>
                    <a:pt x="56" y="31"/>
                  </a:lnTo>
                  <a:lnTo>
                    <a:pt x="58" y="31"/>
                  </a:lnTo>
                  <a:lnTo>
                    <a:pt x="58" y="29"/>
                  </a:lnTo>
                  <a:lnTo>
                    <a:pt x="58" y="27"/>
                  </a:lnTo>
                  <a:lnTo>
                    <a:pt x="60" y="27"/>
                  </a:lnTo>
                  <a:lnTo>
                    <a:pt x="62" y="25"/>
                  </a:lnTo>
                  <a:lnTo>
                    <a:pt x="58" y="21"/>
                  </a:lnTo>
                  <a:lnTo>
                    <a:pt x="58" y="19"/>
                  </a:lnTo>
                  <a:lnTo>
                    <a:pt x="60" y="19"/>
                  </a:lnTo>
                  <a:lnTo>
                    <a:pt x="60" y="17"/>
                  </a:lnTo>
                  <a:lnTo>
                    <a:pt x="60" y="16"/>
                  </a:lnTo>
                  <a:lnTo>
                    <a:pt x="58" y="12"/>
                  </a:lnTo>
                  <a:lnTo>
                    <a:pt x="60" y="8"/>
                  </a:lnTo>
                  <a:lnTo>
                    <a:pt x="60" y="6"/>
                  </a:lnTo>
                  <a:lnTo>
                    <a:pt x="58" y="4"/>
                  </a:lnTo>
                  <a:lnTo>
                    <a:pt x="54" y="2"/>
                  </a:lnTo>
                  <a:lnTo>
                    <a:pt x="48" y="0"/>
                  </a:lnTo>
                  <a:lnTo>
                    <a:pt x="38" y="0"/>
                  </a:lnTo>
                  <a:lnTo>
                    <a:pt x="37" y="2"/>
                  </a:lnTo>
                  <a:lnTo>
                    <a:pt x="35" y="2"/>
                  </a:lnTo>
                  <a:lnTo>
                    <a:pt x="35" y="4"/>
                  </a:lnTo>
                  <a:lnTo>
                    <a:pt x="33" y="4"/>
                  </a:lnTo>
                  <a:lnTo>
                    <a:pt x="31" y="6"/>
                  </a:lnTo>
                  <a:lnTo>
                    <a:pt x="29" y="12"/>
                  </a:lnTo>
                  <a:lnTo>
                    <a:pt x="27" y="23"/>
                  </a:lnTo>
                  <a:lnTo>
                    <a:pt x="27" y="25"/>
                  </a:lnTo>
                  <a:lnTo>
                    <a:pt x="25" y="27"/>
                  </a:lnTo>
                  <a:lnTo>
                    <a:pt x="23" y="29"/>
                  </a:lnTo>
                  <a:lnTo>
                    <a:pt x="21" y="29"/>
                  </a:lnTo>
                  <a:lnTo>
                    <a:pt x="21" y="31"/>
                  </a:lnTo>
                  <a:lnTo>
                    <a:pt x="23" y="31"/>
                  </a:lnTo>
                  <a:lnTo>
                    <a:pt x="25" y="33"/>
                  </a:lnTo>
                  <a:lnTo>
                    <a:pt x="29" y="33"/>
                  </a:lnTo>
                  <a:lnTo>
                    <a:pt x="31" y="33"/>
                  </a:lnTo>
                  <a:lnTo>
                    <a:pt x="29" y="37"/>
                  </a:lnTo>
                  <a:lnTo>
                    <a:pt x="25" y="37"/>
                  </a:lnTo>
                  <a:lnTo>
                    <a:pt x="23" y="42"/>
                  </a:lnTo>
                  <a:lnTo>
                    <a:pt x="19" y="37"/>
                  </a:lnTo>
                  <a:lnTo>
                    <a:pt x="15" y="33"/>
                  </a:lnTo>
                  <a:lnTo>
                    <a:pt x="13" y="31"/>
                  </a:lnTo>
                  <a:lnTo>
                    <a:pt x="12" y="31"/>
                  </a:lnTo>
                  <a:lnTo>
                    <a:pt x="8" y="31"/>
                  </a:lnTo>
                  <a:lnTo>
                    <a:pt x="4" y="33"/>
                  </a:lnTo>
                  <a:lnTo>
                    <a:pt x="2" y="33"/>
                  </a:lnTo>
                  <a:lnTo>
                    <a:pt x="0" y="37"/>
                  </a:lnTo>
                  <a:lnTo>
                    <a:pt x="0" y="42"/>
                  </a:lnTo>
                  <a:lnTo>
                    <a:pt x="2" y="52"/>
                  </a:lnTo>
                  <a:lnTo>
                    <a:pt x="79" y="52"/>
                  </a:lnTo>
                  <a:lnTo>
                    <a:pt x="63" y="48"/>
                  </a:lnTo>
                  <a:lnTo>
                    <a:pt x="62" y="46"/>
                  </a:lnTo>
                  <a:lnTo>
                    <a:pt x="62" y="44"/>
                  </a:lnTo>
                  <a:lnTo>
                    <a:pt x="60" y="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8" name="Freeform 88">
              <a:extLst>
                <a:ext uri="{FF2B5EF4-FFF2-40B4-BE49-F238E27FC236}">
                  <a16:creationId xmlns:a16="http://schemas.microsoft.com/office/drawing/2014/main" id="{FFE5D17F-C276-4102-8024-FE9EF01B6F27}"/>
                </a:ext>
              </a:extLst>
            </p:cNvPr>
            <p:cNvSpPr>
              <a:spLocks/>
            </p:cNvSpPr>
            <p:nvPr/>
          </p:nvSpPr>
          <p:spPr bwMode="auto">
            <a:xfrm>
              <a:off x="4727" y="3181"/>
              <a:ext cx="317" cy="184"/>
            </a:xfrm>
            <a:custGeom>
              <a:avLst/>
              <a:gdLst>
                <a:gd name="T0" fmla="*/ 2147483647 w 104"/>
                <a:gd name="T1" fmla="*/ 2147483647 h 50"/>
                <a:gd name="T2" fmla="*/ 2147483647 w 104"/>
                <a:gd name="T3" fmla="*/ 2147483647 h 50"/>
                <a:gd name="T4" fmla="*/ 2147483647 w 104"/>
                <a:gd name="T5" fmla="*/ 2147483647 h 50"/>
                <a:gd name="T6" fmla="*/ 2147483647 w 104"/>
                <a:gd name="T7" fmla="*/ 2147483647 h 50"/>
                <a:gd name="T8" fmla="*/ 2147483647 w 104"/>
                <a:gd name="T9" fmla="*/ 2147483647 h 50"/>
                <a:gd name="T10" fmla="*/ 2147483647 w 104"/>
                <a:gd name="T11" fmla="*/ 2147483647 h 50"/>
                <a:gd name="T12" fmla="*/ 2147483647 w 104"/>
                <a:gd name="T13" fmla="*/ 2147483647 h 50"/>
                <a:gd name="T14" fmla="*/ 2147483647 w 104"/>
                <a:gd name="T15" fmla="*/ 0 h 50"/>
                <a:gd name="T16" fmla="*/ 2147483647 w 104"/>
                <a:gd name="T17" fmla="*/ 0 h 50"/>
                <a:gd name="T18" fmla="*/ 2147483647 w 104"/>
                <a:gd name="T19" fmla="*/ 0 h 50"/>
                <a:gd name="T20" fmla="*/ 2147483647 w 104"/>
                <a:gd name="T21" fmla="*/ 2147483647 h 50"/>
                <a:gd name="T22" fmla="*/ 2147483647 w 104"/>
                <a:gd name="T23" fmla="*/ 2147483647 h 50"/>
                <a:gd name="T24" fmla="*/ 2147483647 w 104"/>
                <a:gd name="T25" fmla="*/ 2147483647 h 50"/>
                <a:gd name="T26" fmla="*/ 2147483647 w 104"/>
                <a:gd name="T27" fmla="*/ 2147483647 h 50"/>
                <a:gd name="T28" fmla="*/ 2056241196 w 104"/>
                <a:gd name="T29" fmla="*/ 2147483647 h 50"/>
                <a:gd name="T30" fmla="*/ 1003953805 w 104"/>
                <a:gd name="T31" fmla="*/ 2147483647 h 50"/>
                <a:gd name="T32" fmla="*/ 0 w 104"/>
                <a:gd name="T33" fmla="*/ 2147483647 h 50"/>
                <a:gd name="T34" fmla="*/ 2147483647 w 104"/>
                <a:gd name="T35" fmla="*/ 2147483647 h 5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04"/>
                <a:gd name="T55" fmla="*/ 0 h 50"/>
                <a:gd name="T56" fmla="*/ 104 w 104"/>
                <a:gd name="T57" fmla="*/ 50 h 5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04" h="50">
                  <a:moveTo>
                    <a:pt x="104" y="50"/>
                  </a:moveTo>
                  <a:lnTo>
                    <a:pt x="104" y="38"/>
                  </a:lnTo>
                  <a:lnTo>
                    <a:pt x="100" y="31"/>
                  </a:lnTo>
                  <a:lnTo>
                    <a:pt x="94" y="21"/>
                  </a:lnTo>
                  <a:lnTo>
                    <a:pt x="89" y="13"/>
                  </a:lnTo>
                  <a:lnTo>
                    <a:pt x="81" y="8"/>
                  </a:lnTo>
                  <a:lnTo>
                    <a:pt x="73" y="4"/>
                  </a:lnTo>
                  <a:lnTo>
                    <a:pt x="64" y="0"/>
                  </a:lnTo>
                  <a:lnTo>
                    <a:pt x="52" y="0"/>
                  </a:lnTo>
                  <a:lnTo>
                    <a:pt x="43" y="0"/>
                  </a:lnTo>
                  <a:lnTo>
                    <a:pt x="33" y="4"/>
                  </a:lnTo>
                  <a:lnTo>
                    <a:pt x="23" y="8"/>
                  </a:lnTo>
                  <a:lnTo>
                    <a:pt x="16" y="13"/>
                  </a:lnTo>
                  <a:lnTo>
                    <a:pt x="10" y="21"/>
                  </a:lnTo>
                  <a:lnTo>
                    <a:pt x="4" y="31"/>
                  </a:lnTo>
                  <a:lnTo>
                    <a:pt x="2" y="38"/>
                  </a:lnTo>
                  <a:lnTo>
                    <a:pt x="0" y="50"/>
                  </a:lnTo>
                  <a:lnTo>
                    <a:pt x="104" y="5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9" name="Freeform 89">
              <a:extLst>
                <a:ext uri="{FF2B5EF4-FFF2-40B4-BE49-F238E27FC236}">
                  <a16:creationId xmlns:a16="http://schemas.microsoft.com/office/drawing/2014/main" id="{0D11F530-B049-47C1-AC26-FEFF1013DF2A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8" y="3181"/>
              <a:ext cx="317" cy="184"/>
            </a:xfrm>
            <a:custGeom>
              <a:avLst/>
              <a:gdLst>
                <a:gd name="T0" fmla="*/ 2147483647 w 104"/>
                <a:gd name="T1" fmla="*/ 2147483647 h 50"/>
                <a:gd name="T2" fmla="*/ 2147483647 w 104"/>
                <a:gd name="T3" fmla="*/ 2147483647 h 50"/>
                <a:gd name="T4" fmla="*/ 2147483647 w 104"/>
                <a:gd name="T5" fmla="*/ 2147483647 h 50"/>
                <a:gd name="T6" fmla="*/ 2147483647 w 104"/>
                <a:gd name="T7" fmla="*/ 2147483647 h 50"/>
                <a:gd name="T8" fmla="*/ 2147483647 w 104"/>
                <a:gd name="T9" fmla="*/ 2147483647 h 50"/>
                <a:gd name="T10" fmla="*/ 2147483647 w 104"/>
                <a:gd name="T11" fmla="*/ 2147483647 h 50"/>
                <a:gd name="T12" fmla="*/ 2147483647 w 104"/>
                <a:gd name="T13" fmla="*/ 2147483647 h 50"/>
                <a:gd name="T14" fmla="*/ 2147483647 w 104"/>
                <a:gd name="T15" fmla="*/ 0 h 50"/>
                <a:gd name="T16" fmla="*/ 2147483647 w 104"/>
                <a:gd name="T17" fmla="*/ 0 h 50"/>
                <a:gd name="T18" fmla="*/ 2147483647 w 104"/>
                <a:gd name="T19" fmla="*/ 0 h 50"/>
                <a:gd name="T20" fmla="*/ 2147483647 w 104"/>
                <a:gd name="T21" fmla="*/ 2147483647 h 50"/>
                <a:gd name="T22" fmla="*/ 2147483647 w 104"/>
                <a:gd name="T23" fmla="*/ 2147483647 h 50"/>
                <a:gd name="T24" fmla="*/ 2147483647 w 104"/>
                <a:gd name="T25" fmla="*/ 2147483647 h 50"/>
                <a:gd name="T26" fmla="*/ 2147483647 w 104"/>
                <a:gd name="T27" fmla="*/ 2147483647 h 50"/>
                <a:gd name="T28" fmla="*/ 2147483647 w 104"/>
                <a:gd name="T29" fmla="*/ 2147483647 h 50"/>
                <a:gd name="T30" fmla="*/ 1003953805 w 104"/>
                <a:gd name="T31" fmla="*/ 2147483647 h 50"/>
                <a:gd name="T32" fmla="*/ 0 w 104"/>
                <a:gd name="T33" fmla="*/ 2147483647 h 50"/>
                <a:gd name="T34" fmla="*/ 2147483647 w 104"/>
                <a:gd name="T35" fmla="*/ 2147483647 h 5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04"/>
                <a:gd name="T55" fmla="*/ 0 h 50"/>
                <a:gd name="T56" fmla="*/ 104 w 104"/>
                <a:gd name="T57" fmla="*/ 50 h 5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04" h="50">
                  <a:moveTo>
                    <a:pt x="104" y="50"/>
                  </a:moveTo>
                  <a:lnTo>
                    <a:pt x="104" y="38"/>
                  </a:lnTo>
                  <a:lnTo>
                    <a:pt x="100" y="31"/>
                  </a:lnTo>
                  <a:lnTo>
                    <a:pt x="96" y="21"/>
                  </a:lnTo>
                  <a:lnTo>
                    <a:pt x="88" y="13"/>
                  </a:lnTo>
                  <a:lnTo>
                    <a:pt x="81" y="8"/>
                  </a:lnTo>
                  <a:lnTo>
                    <a:pt x="73" y="4"/>
                  </a:lnTo>
                  <a:lnTo>
                    <a:pt x="64" y="0"/>
                  </a:lnTo>
                  <a:lnTo>
                    <a:pt x="52" y="0"/>
                  </a:lnTo>
                  <a:lnTo>
                    <a:pt x="42" y="0"/>
                  </a:lnTo>
                  <a:lnTo>
                    <a:pt x="33" y="4"/>
                  </a:lnTo>
                  <a:lnTo>
                    <a:pt x="23" y="8"/>
                  </a:lnTo>
                  <a:lnTo>
                    <a:pt x="16" y="13"/>
                  </a:lnTo>
                  <a:lnTo>
                    <a:pt x="10" y="21"/>
                  </a:lnTo>
                  <a:lnTo>
                    <a:pt x="6" y="31"/>
                  </a:lnTo>
                  <a:lnTo>
                    <a:pt x="2" y="38"/>
                  </a:lnTo>
                  <a:lnTo>
                    <a:pt x="0" y="50"/>
                  </a:lnTo>
                  <a:lnTo>
                    <a:pt x="104" y="5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0" name="Freeform 90">
              <a:extLst>
                <a:ext uri="{FF2B5EF4-FFF2-40B4-BE49-F238E27FC236}">
                  <a16:creationId xmlns:a16="http://schemas.microsoft.com/office/drawing/2014/main" id="{F4D4328A-A6AE-49CD-BF70-24DA62DF3D39}"/>
                </a:ext>
              </a:extLst>
            </p:cNvPr>
            <p:cNvSpPr>
              <a:spLocks/>
            </p:cNvSpPr>
            <p:nvPr/>
          </p:nvSpPr>
          <p:spPr bwMode="auto">
            <a:xfrm>
              <a:off x="3663" y="3203"/>
              <a:ext cx="268" cy="324"/>
            </a:xfrm>
            <a:custGeom>
              <a:avLst/>
              <a:gdLst>
                <a:gd name="T0" fmla="*/ 2147483647 w 88"/>
                <a:gd name="T1" fmla="*/ 2147483647 h 88"/>
                <a:gd name="T2" fmla="*/ 2147483647 w 88"/>
                <a:gd name="T3" fmla="*/ 2147483647 h 88"/>
                <a:gd name="T4" fmla="*/ 2147483647 w 88"/>
                <a:gd name="T5" fmla="*/ 2147483647 h 88"/>
                <a:gd name="T6" fmla="*/ 2147483647 w 88"/>
                <a:gd name="T7" fmla="*/ 2147483647 h 88"/>
                <a:gd name="T8" fmla="*/ 2147483647 w 88"/>
                <a:gd name="T9" fmla="*/ 2147483647 h 88"/>
                <a:gd name="T10" fmla="*/ 2147483647 w 88"/>
                <a:gd name="T11" fmla="*/ 2147483647 h 88"/>
                <a:gd name="T12" fmla="*/ 2147483647 w 88"/>
                <a:gd name="T13" fmla="*/ 2147483647 h 88"/>
                <a:gd name="T14" fmla="*/ 2147483647 w 88"/>
                <a:gd name="T15" fmla="*/ 2147483647 h 88"/>
                <a:gd name="T16" fmla="*/ 2147483647 w 88"/>
                <a:gd name="T17" fmla="*/ 2147483647 h 88"/>
                <a:gd name="T18" fmla="*/ 2147483647 w 88"/>
                <a:gd name="T19" fmla="*/ 2147483647 h 88"/>
                <a:gd name="T20" fmla="*/ 2147483647 w 88"/>
                <a:gd name="T21" fmla="*/ 2147483647 h 88"/>
                <a:gd name="T22" fmla="*/ 2147483647 w 88"/>
                <a:gd name="T23" fmla="*/ 2147483647 h 88"/>
                <a:gd name="T24" fmla="*/ 2147483647 w 88"/>
                <a:gd name="T25" fmla="*/ 2147483647 h 88"/>
                <a:gd name="T26" fmla="*/ 2147483647 w 88"/>
                <a:gd name="T27" fmla="*/ 2147483647 h 88"/>
                <a:gd name="T28" fmla="*/ 2147483647 w 88"/>
                <a:gd name="T29" fmla="*/ 2147483647 h 88"/>
                <a:gd name="T30" fmla="*/ 2147483647 w 88"/>
                <a:gd name="T31" fmla="*/ 0 h 88"/>
                <a:gd name="T32" fmla="*/ 2147483647 w 88"/>
                <a:gd name="T33" fmla="*/ 0 h 88"/>
                <a:gd name="T34" fmla="*/ 2147483647 w 88"/>
                <a:gd name="T35" fmla="*/ 0 h 88"/>
                <a:gd name="T36" fmla="*/ 2147483647 w 88"/>
                <a:gd name="T37" fmla="*/ 2147483647 h 88"/>
                <a:gd name="T38" fmla="*/ 2147483647 w 88"/>
                <a:gd name="T39" fmla="*/ 2147483647 h 88"/>
                <a:gd name="T40" fmla="*/ 2147483647 w 88"/>
                <a:gd name="T41" fmla="*/ 2147483647 h 88"/>
                <a:gd name="T42" fmla="*/ 2147483647 w 88"/>
                <a:gd name="T43" fmla="*/ 2147483647 h 88"/>
                <a:gd name="T44" fmla="*/ 2031830351 w 88"/>
                <a:gd name="T45" fmla="*/ 2147483647 h 88"/>
                <a:gd name="T46" fmla="*/ 986563732 w 88"/>
                <a:gd name="T47" fmla="*/ 2147483647 h 88"/>
                <a:gd name="T48" fmla="*/ 0 w 88"/>
                <a:gd name="T49" fmla="*/ 2147483647 h 88"/>
                <a:gd name="T50" fmla="*/ 986563732 w 88"/>
                <a:gd name="T51" fmla="*/ 2147483647 h 88"/>
                <a:gd name="T52" fmla="*/ 2031830351 w 88"/>
                <a:gd name="T53" fmla="*/ 2147483647 h 88"/>
                <a:gd name="T54" fmla="*/ 2147483647 w 88"/>
                <a:gd name="T55" fmla="*/ 2147483647 h 88"/>
                <a:gd name="T56" fmla="*/ 2147483647 w 88"/>
                <a:gd name="T57" fmla="*/ 2147483647 h 88"/>
                <a:gd name="T58" fmla="*/ 2147483647 w 88"/>
                <a:gd name="T59" fmla="*/ 2147483647 h 88"/>
                <a:gd name="T60" fmla="*/ 2147483647 w 88"/>
                <a:gd name="T61" fmla="*/ 2147483647 h 88"/>
                <a:gd name="T62" fmla="*/ 2147483647 w 88"/>
                <a:gd name="T63" fmla="*/ 2147483647 h 88"/>
                <a:gd name="T64" fmla="*/ 2147483647 w 88"/>
                <a:gd name="T65" fmla="*/ 2147483647 h 8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88"/>
                <a:gd name="T100" fmla="*/ 0 h 88"/>
                <a:gd name="T101" fmla="*/ 88 w 88"/>
                <a:gd name="T102" fmla="*/ 88 h 8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88" h="88">
                  <a:moveTo>
                    <a:pt x="44" y="88"/>
                  </a:moveTo>
                  <a:lnTo>
                    <a:pt x="54" y="86"/>
                  </a:lnTo>
                  <a:lnTo>
                    <a:pt x="61" y="84"/>
                  </a:lnTo>
                  <a:lnTo>
                    <a:pt x="69" y="80"/>
                  </a:lnTo>
                  <a:lnTo>
                    <a:pt x="77" y="75"/>
                  </a:lnTo>
                  <a:lnTo>
                    <a:pt x="80" y="69"/>
                  </a:lnTo>
                  <a:lnTo>
                    <a:pt x="86" y="61"/>
                  </a:lnTo>
                  <a:lnTo>
                    <a:pt x="88" y="53"/>
                  </a:lnTo>
                  <a:lnTo>
                    <a:pt x="88" y="44"/>
                  </a:lnTo>
                  <a:lnTo>
                    <a:pt x="88" y="34"/>
                  </a:lnTo>
                  <a:lnTo>
                    <a:pt x="86" y="27"/>
                  </a:lnTo>
                  <a:lnTo>
                    <a:pt x="80" y="19"/>
                  </a:lnTo>
                  <a:lnTo>
                    <a:pt x="77" y="13"/>
                  </a:lnTo>
                  <a:lnTo>
                    <a:pt x="69" y="7"/>
                  </a:lnTo>
                  <a:lnTo>
                    <a:pt x="61" y="4"/>
                  </a:lnTo>
                  <a:lnTo>
                    <a:pt x="54" y="0"/>
                  </a:lnTo>
                  <a:lnTo>
                    <a:pt x="44" y="0"/>
                  </a:lnTo>
                  <a:lnTo>
                    <a:pt x="36" y="0"/>
                  </a:lnTo>
                  <a:lnTo>
                    <a:pt x="27" y="4"/>
                  </a:lnTo>
                  <a:lnTo>
                    <a:pt x="19" y="7"/>
                  </a:lnTo>
                  <a:lnTo>
                    <a:pt x="13" y="13"/>
                  </a:lnTo>
                  <a:lnTo>
                    <a:pt x="8" y="19"/>
                  </a:lnTo>
                  <a:lnTo>
                    <a:pt x="4" y="27"/>
                  </a:lnTo>
                  <a:lnTo>
                    <a:pt x="2" y="34"/>
                  </a:lnTo>
                  <a:lnTo>
                    <a:pt x="0" y="44"/>
                  </a:lnTo>
                  <a:lnTo>
                    <a:pt x="2" y="53"/>
                  </a:lnTo>
                  <a:lnTo>
                    <a:pt x="4" y="61"/>
                  </a:lnTo>
                  <a:lnTo>
                    <a:pt x="8" y="69"/>
                  </a:lnTo>
                  <a:lnTo>
                    <a:pt x="13" y="75"/>
                  </a:lnTo>
                  <a:lnTo>
                    <a:pt x="19" y="80"/>
                  </a:lnTo>
                  <a:lnTo>
                    <a:pt x="27" y="84"/>
                  </a:lnTo>
                  <a:lnTo>
                    <a:pt x="36" y="86"/>
                  </a:lnTo>
                  <a:lnTo>
                    <a:pt x="44" y="8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1" name="Freeform 91">
              <a:extLst>
                <a:ext uri="{FF2B5EF4-FFF2-40B4-BE49-F238E27FC236}">
                  <a16:creationId xmlns:a16="http://schemas.microsoft.com/office/drawing/2014/main" id="{E7A2D564-13CA-47F8-BCAE-4365FCE4776F}"/>
                </a:ext>
              </a:extLst>
            </p:cNvPr>
            <p:cNvSpPr>
              <a:spLocks/>
            </p:cNvSpPr>
            <p:nvPr/>
          </p:nvSpPr>
          <p:spPr bwMode="auto">
            <a:xfrm>
              <a:off x="4751" y="3203"/>
              <a:ext cx="268" cy="324"/>
            </a:xfrm>
            <a:custGeom>
              <a:avLst/>
              <a:gdLst>
                <a:gd name="T0" fmla="*/ 2147483647 w 88"/>
                <a:gd name="T1" fmla="*/ 2147483647 h 88"/>
                <a:gd name="T2" fmla="*/ 2147483647 w 88"/>
                <a:gd name="T3" fmla="*/ 2147483647 h 88"/>
                <a:gd name="T4" fmla="*/ 2147483647 w 88"/>
                <a:gd name="T5" fmla="*/ 2147483647 h 88"/>
                <a:gd name="T6" fmla="*/ 2147483647 w 88"/>
                <a:gd name="T7" fmla="*/ 2147483647 h 88"/>
                <a:gd name="T8" fmla="*/ 2147483647 w 88"/>
                <a:gd name="T9" fmla="*/ 2147483647 h 88"/>
                <a:gd name="T10" fmla="*/ 2147483647 w 88"/>
                <a:gd name="T11" fmla="*/ 2147483647 h 88"/>
                <a:gd name="T12" fmla="*/ 2147483647 w 88"/>
                <a:gd name="T13" fmla="*/ 2147483647 h 88"/>
                <a:gd name="T14" fmla="*/ 2147483647 w 88"/>
                <a:gd name="T15" fmla="*/ 2147483647 h 88"/>
                <a:gd name="T16" fmla="*/ 2147483647 w 88"/>
                <a:gd name="T17" fmla="*/ 2147483647 h 88"/>
                <a:gd name="T18" fmla="*/ 2147483647 w 88"/>
                <a:gd name="T19" fmla="*/ 2147483647 h 88"/>
                <a:gd name="T20" fmla="*/ 2147483647 w 88"/>
                <a:gd name="T21" fmla="*/ 2147483647 h 88"/>
                <a:gd name="T22" fmla="*/ 2147483647 w 88"/>
                <a:gd name="T23" fmla="*/ 2147483647 h 88"/>
                <a:gd name="T24" fmla="*/ 2147483647 w 88"/>
                <a:gd name="T25" fmla="*/ 2147483647 h 88"/>
                <a:gd name="T26" fmla="*/ 2147483647 w 88"/>
                <a:gd name="T27" fmla="*/ 2147483647 h 88"/>
                <a:gd name="T28" fmla="*/ 2147483647 w 88"/>
                <a:gd name="T29" fmla="*/ 2147483647 h 88"/>
                <a:gd name="T30" fmla="*/ 2147483647 w 88"/>
                <a:gd name="T31" fmla="*/ 0 h 88"/>
                <a:gd name="T32" fmla="*/ 2147483647 w 88"/>
                <a:gd name="T33" fmla="*/ 0 h 88"/>
                <a:gd name="T34" fmla="*/ 2147483647 w 88"/>
                <a:gd name="T35" fmla="*/ 0 h 88"/>
                <a:gd name="T36" fmla="*/ 2147483647 w 88"/>
                <a:gd name="T37" fmla="*/ 2147483647 h 88"/>
                <a:gd name="T38" fmla="*/ 2147483647 w 88"/>
                <a:gd name="T39" fmla="*/ 2147483647 h 88"/>
                <a:gd name="T40" fmla="*/ 2147483647 w 88"/>
                <a:gd name="T41" fmla="*/ 2147483647 h 88"/>
                <a:gd name="T42" fmla="*/ 2147483647 w 88"/>
                <a:gd name="T43" fmla="*/ 2147483647 h 88"/>
                <a:gd name="T44" fmla="*/ 2031830351 w 88"/>
                <a:gd name="T45" fmla="*/ 2147483647 h 88"/>
                <a:gd name="T46" fmla="*/ 986563732 w 88"/>
                <a:gd name="T47" fmla="*/ 2147483647 h 88"/>
                <a:gd name="T48" fmla="*/ 0 w 88"/>
                <a:gd name="T49" fmla="*/ 2147483647 h 88"/>
                <a:gd name="T50" fmla="*/ 986563732 w 88"/>
                <a:gd name="T51" fmla="*/ 2147483647 h 88"/>
                <a:gd name="T52" fmla="*/ 2031830351 w 88"/>
                <a:gd name="T53" fmla="*/ 2147483647 h 88"/>
                <a:gd name="T54" fmla="*/ 2147483647 w 88"/>
                <a:gd name="T55" fmla="*/ 2147483647 h 88"/>
                <a:gd name="T56" fmla="*/ 2147483647 w 88"/>
                <a:gd name="T57" fmla="*/ 2147483647 h 88"/>
                <a:gd name="T58" fmla="*/ 2147483647 w 88"/>
                <a:gd name="T59" fmla="*/ 2147483647 h 88"/>
                <a:gd name="T60" fmla="*/ 2147483647 w 88"/>
                <a:gd name="T61" fmla="*/ 2147483647 h 88"/>
                <a:gd name="T62" fmla="*/ 2147483647 w 88"/>
                <a:gd name="T63" fmla="*/ 2147483647 h 88"/>
                <a:gd name="T64" fmla="*/ 2147483647 w 88"/>
                <a:gd name="T65" fmla="*/ 2147483647 h 8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88"/>
                <a:gd name="T100" fmla="*/ 0 h 88"/>
                <a:gd name="T101" fmla="*/ 88 w 88"/>
                <a:gd name="T102" fmla="*/ 88 h 8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88" h="88">
                  <a:moveTo>
                    <a:pt x="44" y="88"/>
                  </a:moveTo>
                  <a:lnTo>
                    <a:pt x="54" y="86"/>
                  </a:lnTo>
                  <a:lnTo>
                    <a:pt x="61" y="84"/>
                  </a:lnTo>
                  <a:lnTo>
                    <a:pt x="69" y="80"/>
                  </a:lnTo>
                  <a:lnTo>
                    <a:pt x="75" y="75"/>
                  </a:lnTo>
                  <a:lnTo>
                    <a:pt x="81" y="69"/>
                  </a:lnTo>
                  <a:lnTo>
                    <a:pt x="84" y="61"/>
                  </a:lnTo>
                  <a:lnTo>
                    <a:pt x="88" y="53"/>
                  </a:lnTo>
                  <a:lnTo>
                    <a:pt x="88" y="44"/>
                  </a:lnTo>
                  <a:lnTo>
                    <a:pt x="88" y="34"/>
                  </a:lnTo>
                  <a:lnTo>
                    <a:pt x="84" y="27"/>
                  </a:lnTo>
                  <a:lnTo>
                    <a:pt x="81" y="19"/>
                  </a:lnTo>
                  <a:lnTo>
                    <a:pt x="75" y="13"/>
                  </a:lnTo>
                  <a:lnTo>
                    <a:pt x="69" y="7"/>
                  </a:lnTo>
                  <a:lnTo>
                    <a:pt x="61" y="4"/>
                  </a:lnTo>
                  <a:lnTo>
                    <a:pt x="54" y="0"/>
                  </a:lnTo>
                  <a:lnTo>
                    <a:pt x="44" y="0"/>
                  </a:lnTo>
                  <a:lnTo>
                    <a:pt x="36" y="0"/>
                  </a:lnTo>
                  <a:lnTo>
                    <a:pt x="27" y="4"/>
                  </a:lnTo>
                  <a:lnTo>
                    <a:pt x="19" y="7"/>
                  </a:lnTo>
                  <a:lnTo>
                    <a:pt x="13" y="13"/>
                  </a:lnTo>
                  <a:lnTo>
                    <a:pt x="8" y="19"/>
                  </a:lnTo>
                  <a:lnTo>
                    <a:pt x="4" y="27"/>
                  </a:lnTo>
                  <a:lnTo>
                    <a:pt x="2" y="34"/>
                  </a:lnTo>
                  <a:lnTo>
                    <a:pt x="0" y="44"/>
                  </a:lnTo>
                  <a:lnTo>
                    <a:pt x="2" y="53"/>
                  </a:lnTo>
                  <a:lnTo>
                    <a:pt x="4" y="61"/>
                  </a:lnTo>
                  <a:lnTo>
                    <a:pt x="8" y="69"/>
                  </a:lnTo>
                  <a:lnTo>
                    <a:pt x="13" y="75"/>
                  </a:lnTo>
                  <a:lnTo>
                    <a:pt x="19" y="80"/>
                  </a:lnTo>
                  <a:lnTo>
                    <a:pt x="27" y="84"/>
                  </a:lnTo>
                  <a:lnTo>
                    <a:pt x="36" y="86"/>
                  </a:lnTo>
                  <a:lnTo>
                    <a:pt x="44" y="8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2" name="Freeform 92">
              <a:extLst>
                <a:ext uri="{FF2B5EF4-FFF2-40B4-BE49-F238E27FC236}">
                  <a16:creationId xmlns:a16="http://schemas.microsoft.com/office/drawing/2014/main" id="{689D81C0-C023-422B-B06C-0DD849138E73}"/>
                </a:ext>
              </a:extLst>
            </p:cNvPr>
            <p:cNvSpPr>
              <a:spLocks/>
            </p:cNvSpPr>
            <p:nvPr/>
          </p:nvSpPr>
          <p:spPr bwMode="auto">
            <a:xfrm>
              <a:off x="3708" y="3258"/>
              <a:ext cx="183" cy="221"/>
            </a:xfrm>
            <a:custGeom>
              <a:avLst/>
              <a:gdLst>
                <a:gd name="T0" fmla="*/ 2147483647 w 60"/>
                <a:gd name="T1" fmla="*/ 2147483647 h 60"/>
                <a:gd name="T2" fmla="*/ 2147483647 w 60"/>
                <a:gd name="T3" fmla="*/ 2147483647 h 60"/>
                <a:gd name="T4" fmla="*/ 2147483647 w 60"/>
                <a:gd name="T5" fmla="*/ 2147483647 h 60"/>
                <a:gd name="T6" fmla="*/ 2147483647 w 60"/>
                <a:gd name="T7" fmla="*/ 2147483647 h 60"/>
                <a:gd name="T8" fmla="*/ 2147483647 w 60"/>
                <a:gd name="T9" fmla="*/ 2147483647 h 60"/>
                <a:gd name="T10" fmla="*/ 2147483647 w 60"/>
                <a:gd name="T11" fmla="*/ 2147483647 h 60"/>
                <a:gd name="T12" fmla="*/ 2147483647 w 60"/>
                <a:gd name="T13" fmla="*/ 2147483647 h 60"/>
                <a:gd name="T14" fmla="*/ 2147483647 w 60"/>
                <a:gd name="T15" fmla="*/ 2147483647 h 60"/>
                <a:gd name="T16" fmla="*/ 2147483647 w 60"/>
                <a:gd name="T17" fmla="*/ 2147483647 h 60"/>
                <a:gd name="T18" fmla="*/ 2147483647 w 60"/>
                <a:gd name="T19" fmla="*/ 2147483647 h 60"/>
                <a:gd name="T20" fmla="*/ 2147483647 w 60"/>
                <a:gd name="T21" fmla="*/ 2147483647 h 60"/>
                <a:gd name="T22" fmla="*/ 2147483647 w 60"/>
                <a:gd name="T23" fmla="*/ 2147483647 h 60"/>
                <a:gd name="T24" fmla="*/ 2147483647 w 60"/>
                <a:gd name="T25" fmla="*/ 2147483647 h 60"/>
                <a:gd name="T26" fmla="*/ 2147483647 w 60"/>
                <a:gd name="T27" fmla="*/ 2147483647 h 60"/>
                <a:gd name="T28" fmla="*/ 2147483647 w 60"/>
                <a:gd name="T29" fmla="*/ 2147483647 h 60"/>
                <a:gd name="T30" fmla="*/ 2147483647 w 60"/>
                <a:gd name="T31" fmla="*/ 0 h 60"/>
                <a:gd name="T32" fmla="*/ 2147483647 w 60"/>
                <a:gd name="T33" fmla="*/ 0 h 60"/>
                <a:gd name="T34" fmla="*/ 2147483647 w 60"/>
                <a:gd name="T35" fmla="*/ 0 h 60"/>
                <a:gd name="T36" fmla="*/ 2147483647 w 60"/>
                <a:gd name="T37" fmla="*/ 2147483647 h 60"/>
                <a:gd name="T38" fmla="*/ 2147483647 w 60"/>
                <a:gd name="T39" fmla="*/ 2147483647 h 60"/>
                <a:gd name="T40" fmla="*/ 2147483647 w 60"/>
                <a:gd name="T41" fmla="*/ 2147483647 h 60"/>
                <a:gd name="T42" fmla="*/ 2147483647 w 60"/>
                <a:gd name="T43" fmla="*/ 2147483647 h 60"/>
                <a:gd name="T44" fmla="*/ 1012206449 w 60"/>
                <a:gd name="T45" fmla="*/ 2147483647 h 60"/>
                <a:gd name="T46" fmla="*/ 0 w 60"/>
                <a:gd name="T47" fmla="*/ 2147483647 h 60"/>
                <a:gd name="T48" fmla="*/ 0 w 60"/>
                <a:gd name="T49" fmla="*/ 2147483647 h 60"/>
                <a:gd name="T50" fmla="*/ 0 w 60"/>
                <a:gd name="T51" fmla="*/ 2147483647 h 60"/>
                <a:gd name="T52" fmla="*/ 1012206449 w 60"/>
                <a:gd name="T53" fmla="*/ 2147483647 h 60"/>
                <a:gd name="T54" fmla="*/ 2147483647 w 60"/>
                <a:gd name="T55" fmla="*/ 2147483647 h 60"/>
                <a:gd name="T56" fmla="*/ 2147483647 w 60"/>
                <a:gd name="T57" fmla="*/ 2147483647 h 60"/>
                <a:gd name="T58" fmla="*/ 2147483647 w 60"/>
                <a:gd name="T59" fmla="*/ 2147483647 h 60"/>
                <a:gd name="T60" fmla="*/ 2147483647 w 60"/>
                <a:gd name="T61" fmla="*/ 2147483647 h 60"/>
                <a:gd name="T62" fmla="*/ 2147483647 w 60"/>
                <a:gd name="T63" fmla="*/ 2147483647 h 60"/>
                <a:gd name="T64" fmla="*/ 2147483647 w 60"/>
                <a:gd name="T65" fmla="*/ 2147483647 h 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60"/>
                <a:gd name="T100" fmla="*/ 0 h 60"/>
                <a:gd name="T101" fmla="*/ 60 w 60"/>
                <a:gd name="T102" fmla="*/ 60 h 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60" h="60">
                  <a:moveTo>
                    <a:pt x="29" y="60"/>
                  </a:moveTo>
                  <a:lnTo>
                    <a:pt x="35" y="58"/>
                  </a:lnTo>
                  <a:lnTo>
                    <a:pt x="41" y="56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8" y="40"/>
                  </a:lnTo>
                  <a:lnTo>
                    <a:pt x="60" y="35"/>
                  </a:lnTo>
                  <a:lnTo>
                    <a:pt x="60" y="29"/>
                  </a:lnTo>
                  <a:lnTo>
                    <a:pt x="60" y="23"/>
                  </a:lnTo>
                  <a:lnTo>
                    <a:pt x="58" y="17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29" y="0"/>
                  </a:lnTo>
                  <a:lnTo>
                    <a:pt x="23" y="0"/>
                  </a:lnTo>
                  <a:lnTo>
                    <a:pt x="17" y="2"/>
                  </a:lnTo>
                  <a:lnTo>
                    <a:pt x="14" y="4"/>
                  </a:lnTo>
                  <a:lnTo>
                    <a:pt x="8" y="8"/>
                  </a:lnTo>
                  <a:lnTo>
                    <a:pt x="6" y="12"/>
                  </a:lnTo>
                  <a:lnTo>
                    <a:pt x="2" y="17"/>
                  </a:lnTo>
                  <a:lnTo>
                    <a:pt x="0" y="23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0"/>
                  </a:lnTo>
                  <a:lnTo>
                    <a:pt x="6" y="46"/>
                  </a:lnTo>
                  <a:lnTo>
                    <a:pt x="8" y="50"/>
                  </a:lnTo>
                  <a:lnTo>
                    <a:pt x="14" y="54"/>
                  </a:lnTo>
                  <a:lnTo>
                    <a:pt x="17" y="56"/>
                  </a:lnTo>
                  <a:lnTo>
                    <a:pt x="23" y="58"/>
                  </a:lnTo>
                  <a:lnTo>
                    <a:pt x="29" y="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3" name="Freeform 93">
              <a:extLst>
                <a:ext uri="{FF2B5EF4-FFF2-40B4-BE49-F238E27FC236}">
                  <a16:creationId xmlns:a16="http://schemas.microsoft.com/office/drawing/2014/main" id="{1B937AC0-1DCA-400E-9414-EA524F12C58E}"/>
                </a:ext>
              </a:extLst>
            </p:cNvPr>
            <p:cNvSpPr>
              <a:spLocks/>
            </p:cNvSpPr>
            <p:nvPr/>
          </p:nvSpPr>
          <p:spPr bwMode="auto">
            <a:xfrm>
              <a:off x="4791" y="3258"/>
              <a:ext cx="183" cy="221"/>
            </a:xfrm>
            <a:custGeom>
              <a:avLst/>
              <a:gdLst>
                <a:gd name="T0" fmla="*/ 2147483647 w 60"/>
                <a:gd name="T1" fmla="*/ 2147483647 h 60"/>
                <a:gd name="T2" fmla="*/ 2147483647 w 60"/>
                <a:gd name="T3" fmla="*/ 2147483647 h 60"/>
                <a:gd name="T4" fmla="*/ 2147483647 w 60"/>
                <a:gd name="T5" fmla="*/ 2147483647 h 60"/>
                <a:gd name="T6" fmla="*/ 2147483647 w 60"/>
                <a:gd name="T7" fmla="*/ 2147483647 h 60"/>
                <a:gd name="T8" fmla="*/ 2147483647 w 60"/>
                <a:gd name="T9" fmla="*/ 2147483647 h 60"/>
                <a:gd name="T10" fmla="*/ 2147483647 w 60"/>
                <a:gd name="T11" fmla="*/ 2147483647 h 60"/>
                <a:gd name="T12" fmla="*/ 2147483647 w 60"/>
                <a:gd name="T13" fmla="*/ 2147483647 h 60"/>
                <a:gd name="T14" fmla="*/ 2147483647 w 60"/>
                <a:gd name="T15" fmla="*/ 2147483647 h 60"/>
                <a:gd name="T16" fmla="*/ 2147483647 w 60"/>
                <a:gd name="T17" fmla="*/ 2147483647 h 60"/>
                <a:gd name="T18" fmla="*/ 2147483647 w 60"/>
                <a:gd name="T19" fmla="*/ 2147483647 h 60"/>
                <a:gd name="T20" fmla="*/ 2147483647 w 60"/>
                <a:gd name="T21" fmla="*/ 2147483647 h 60"/>
                <a:gd name="T22" fmla="*/ 2147483647 w 60"/>
                <a:gd name="T23" fmla="*/ 2147483647 h 60"/>
                <a:gd name="T24" fmla="*/ 2147483647 w 60"/>
                <a:gd name="T25" fmla="*/ 2147483647 h 60"/>
                <a:gd name="T26" fmla="*/ 2147483647 w 60"/>
                <a:gd name="T27" fmla="*/ 2147483647 h 60"/>
                <a:gd name="T28" fmla="*/ 2147483647 w 60"/>
                <a:gd name="T29" fmla="*/ 2147483647 h 60"/>
                <a:gd name="T30" fmla="*/ 2147483647 w 60"/>
                <a:gd name="T31" fmla="*/ 0 h 60"/>
                <a:gd name="T32" fmla="*/ 2147483647 w 60"/>
                <a:gd name="T33" fmla="*/ 0 h 60"/>
                <a:gd name="T34" fmla="*/ 2147483647 w 60"/>
                <a:gd name="T35" fmla="*/ 0 h 60"/>
                <a:gd name="T36" fmla="*/ 2147483647 w 60"/>
                <a:gd name="T37" fmla="*/ 2147483647 h 60"/>
                <a:gd name="T38" fmla="*/ 2147483647 w 60"/>
                <a:gd name="T39" fmla="*/ 2147483647 h 60"/>
                <a:gd name="T40" fmla="*/ 2147483647 w 60"/>
                <a:gd name="T41" fmla="*/ 2147483647 h 60"/>
                <a:gd name="T42" fmla="*/ 2147483647 w 60"/>
                <a:gd name="T43" fmla="*/ 2147483647 h 60"/>
                <a:gd name="T44" fmla="*/ 2079432273 w 60"/>
                <a:gd name="T45" fmla="*/ 2147483647 h 60"/>
                <a:gd name="T46" fmla="*/ 1012206449 w 60"/>
                <a:gd name="T47" fmla="*/ 2147483647 h 60"/>
                <a:gd name="T48" fmla="*/ 0 w 60"/>
                <a:gd name="T49" fmla="*/ 2147483647 h 60"/>
                <a:gd name="T50" fmla="*/ 1012206449 w 60"/>
                <a:gd name="T51" fmla="*/ 2147483647 h 60"/>
                <a:gd name="T52" fmla="*/ 2079432273 w 60"/>
                <a:gd name="T53" fmla="*/ 2147483647 h 60"/>
                <a:gd name="T54" fmla="*/ 2147483647 w 60"/>
                <a:gd name="T55" fmla="*/ 2147483647 h 60"/>
                <a:gd name="T56" fmla="*/ 2147483647 w 60"/>
                <a:gd name="T57" fmla="*/ 2147483647 h 60"/>
                <a:gd name="T58" fmla="*/ 2147483647 w 60"/>
                <a:gd name="T59" fmla="*/ 2147483647 h 60"/>
                <a:gd name="T60" fmla="*/ 2147483647 w 60"/>
                <a:gd name="T61" fmla="*/ 2147483647 h 60"/>
                <a:gd name="T62" fmla="*/ 2147483647 w 60"/>
                <a:gd name="T63" fmla="*/ 2147483647 h 60"/>
                <a:gd name="T64" fmla="*/ 2147483647 w 60"/>
                <a:gd name="T65" fmla="*/ 2147483647 h 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60"/>
                <a:gd name="T100" fmla="*/ 0 h 60"/>
                <a:gd name="T101" fmla="*/ 60 w 60"/>
                <a:gd name="T102" fmla="*/ 60 h 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60" h="60">
                  <a:moveTo>
                    <a:pt x="31" y="60"/>
                  </a:moveTo>
                  <a:lnTo>
                    <a:pt x="37" y="58"/>
                  </a:lnTo>
                  <a:lnTo>
                    <a:pt x="43" y="56"/>
                  </a:lnTo>
                  <a:lnTo>
                    <a:pt x="48" y="54"/>
                  </a:lnTo>
                  <a:lnTo>
                    <a:pt x="52" y="50"/>
                  </a:lnTo>
                  <a:lnTo>
                    <a:pt x="56" y="46"/>
                  </a:lnTo>
                  <a:lnTo>
                    <a:pt x="58" y="40"/>
                  </a:lnTo>
                  <a:lnTo>
                    <a:pt x="60" y="35"/>
                  </a:lnTo>
                  <a:lnTo>
                    <a:pt x="60" y="29"/>
                  </a:lnTo>
                  <a:lnTo>
                    <a:pt x="60" y="23"/>
                  </a:lnTo>
                  <a:lnTo>
                    <a:pt x="58" y="17"/>
                  </a:lnTo>
                  <a:lnTo>
                    <a:pt x="56" y="12"/>
                  </a:lnTo>
                  <a:lnTo>
                    <a:pt x="52" y="8"/>
                  </a:lnTo>
                  <a:lnTo>
                    <a:pt x="48" y="4"/>
                  </a:lnTo>
                  <a:lnTo>
                    <a:pt x="43" y="2"/>
                  </a:lnTo>
                  <a:lnTo>
                    <a:pt x="37" y="0"/>
                  </a:lnTo>
                  <a:lnTo>
                    <a:pt x="31" y="0"/>
                  </a:lnTo>
                  <a:lnTo>
                    <a:pt x="25" y="0"/>
                  </a:lnTo>
                  <a:lnTo>
                    <a:pt x="20" y="2"/>
                  </a:lnTo>
                  <a:lnTo>
                    <a:pt x="14" y="4"/>
                  </a:lnTo>
                  <a:lnTo>
                    <a:pt x="10" y="8"/>
                  </a:lnTo>
                  <a:lnTo>
                    <a:pt x="6" y="12"/>
                  </a:lnTo>
                  <a:lnTo>
                    <a:pt x="4" y="17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2" y="35"/>
                  </a:lnTo>
                  <a:lnTo>
                    <a:pt x="4" y="40"/>
                  </a:lnTo>
                  <a:lnTo>
                    <a:pt x="6" y="46"/>
                  </a:lnTo>
                  <a:lnTo>
                    <a:pt x="10" y="50"/>
                  </a:lnTo>
                  <a:lnTo>
                    <a:pt x="14" y="54"/>
                  </a:lnTo>
                  <a:lnTo>
                    <a:pt x="20" y="56"/>
                  </a:lnTo>
                  <a:lnTo>
                    <a:pt x="25" y="58"/>
                  </a:lnTo>
                  <a:lnTo>
                    <a:pt x="31" y="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4" name="Freeform 94">
              <a:extLst>
                <a:ext uri="{FF2B5EF4-FFF2-40B4-BE49-F238E27FC236}">
                  <a16:creationId xmlns:a16="http://schemas.microsoft.com/office/drawing/2014/main" id="{78EEE6FE-239B-4EF1-B0FF-E9028B27B52A}"/>
                </a:ext>
              </a:extLst>
            </p:cNvPr>
            <p:cNvSpPr>
              <a:spLocks/>
            </p:cNvSpPr>
            <p:nvPr/>
          </p:nvSpPr>
          <p:spPr bwMode="auto">
            <a:xfrm>
              <a:off x="3727" y="3288"/>
              <a:ext cx="140" cy="162"/>
            </a:xfrm>
            <a:custGeom>
              <a:avLst/>
              <a:gdLst>
                <a:gd name="T0" fmla="*/ 2147483647 w 46"/>
                <a:gd name="T1" fmla="*/ 2147483647 h 44"/>
                <a:gd name="T2" fmla="*/ 2147483647 w 46"/>
                <a:gd name="T3" fmla="*/ 2147483647 h 44"/>
                <a:gd name="T4" fmla="*/ 2147483647 w 46"/>
                <a:gd name="T5" fmla="*/ 2147483647 h 44"/>
                <a:gd name="T6" fmla="*/ 2147483647 w 46"/>
                <a:gd name="T7" fmla="*/ 2147483647 h 44"/>
                <a:gd name="T8" fmla="*/ 2147483647 w 46"/>
                <a:gd name="T9" fmla="*/ 2147483647 h 44"/>
                <a:gd name="T10" fmla="*/ 2147483647 w 46"/>
                <a:gd name="T11" fmla="*/ 2147483647 h 44"/>
                <a:gd name="T12" fmla="*/ 2147483647 w 46"/>
                <a:gd name="T13" fmla="*/ 2147483647 h 44"/>
                <a:gd name="T14" fmla="*/ 2147483647 w 46"/>
                <a:gd name="T15" fmla="*/ 2147483647 h 44"/>
                <a:gd name="T16" fmla="*/ 2147483647 w 46"/>
                <a:gd name="T17" fmla="*/ 2147483647 h 44"/>
                <a:gd name="T18" fmla="*/ 2147483647 w 46"/>
                <a:gd name="T19" fmla="*/ 2147483647 h 44"/>
                <a:gd name="T20" fmla="*/ 2147483647 w 46"/>
                <a:gd name="T21" fmla="*/ 2147483647 h 44"/>
                <a:gd name="T22" fmla="*/ 2147483647 w 46"/>
                <a:gd name="T23" fmla="*/ 2147483647 h 44"/>
                <a:gd name="T24" fmla="*/ 2147483647 w 46"/>
                <a:gd name="T25" fmla="*/ 2147483647 h 44"/>
                <a:gd name="T26" fmla="*/ 2147483647 w 46"/>
                <a:gd name="T27" fmla="*/ 2147483647 h 44"/>
                <a:gd name="T28" fmla="*/ 2147483647 w 46"/>
                <a:gd name="T29" fmla="*/ 0 h 44"/>
                <a:gd name="T30" fmla="*/ 2147483647 w 46"/>
                <a:gd name="T31" fmla="*/ 0 h 44"/>
                <a:gd name="T32" fmla="*/ 2147483647 w 46"/>
                <a:gd name="T33" fmla="*/ 0 h 44"/>
                <a:gd name="T34" fmla="*/ 2147483647 w 46"/>
                <a:gd name="T35" fmla="*/ 2147483647 h 44"/>
                <a:gd name="T36" fmla="*/ 2147483647 w 46"/>
                <a:gd name="T37" fmla="*/ 2147483647 h 44"/>
                <a:gd name="T38" fmla="*/ 2147483647 w 46"/>
                <a:gd name="T39" fmla="*/ 2147483647 h 44"/>
                <a:gd name="T40" fmla="*/ 976447953 w 46"/>
                <a:gd name="T41" fmla="*/ 2147483647 h 44"/>
                <a:gd name="T42" fmla="*/ 976447953 w 46"/>
                <a:gd name="T43" fmla="*/ 2147483647 h 44"/>
                <a:gd name="T44" fmla="*/ 0 w 46"/>
                <a:gd name="T45" fmla="*/ 2147483647 h 44"/>
                <a:gd name="T46" fmla="*/ 976447953 w 46"/>
                <a:gd name="T47" fmla="*/ 2147483647 h 44"/>
                <a:gd name="T48" fmla="*/ 2147483647 w 46"/>
                <a:gd name="T49" fmla="*/ 2147483647 h 44"/>
                <a:gd name="T50" fmla="*/ 2147483647 w 46"/>
                <a:gd name="T51" fmla="*/ 2147483647 h 44"/>
                <a:gd name="T52" fmla="*/ 2147483647 w 46"/>
                <a:gd name="T53" fmla="*/ 2147483647 h 44"/>
                <a:gd name="T54" fmla="*/ 2147483647 w 46"/>
                <a:gd name="T55" fmla="*/ 2147483647 h 44"/>
                <a:gd name="T56" fmla="*/ 2147483647 w 46"/>
                <a:gd name="T57" fmla="*/ 2147483647 h 44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46"/>
                <a:gd name="T88" fmla="*/ 0 h 44"/>
                <a:gd name="T89" fmla="*/ 46 w 46"/>
                <a:gd name="T90" fmla="*/ 44 h 44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46" h="44">
                  <a:moveTo>
                    <a:pt x="23" y="44"/>
                  </a:moveTo>
                  <a:lnTo>
                    <a:pt x="29" y="42"/>
                  </a:lnTo>
                  <a:lnTo>
                    <a:pt x="33" y="42"/>
                  </a:lnTo>
                  <a:lnTo>
                    <a:pt x="36" y="40"/>
                  </a:lnTo>
                  <a:lnTo>
                    <a:pt x="40" y="36"/>
                  </a:lnTo>
                  <a:lnTo>
                    <a:pt x="42" y="32"/>
                  </a:lnTo>
                  <a:lnTo>
                    <a:pt x="44" y="29"/>
                  </a:lnTo>
                  <a:lnTo>
                    <a:pt x="46" y="25"/>
                  </a:lnTo>
                  <a:lnTo>
                    <a:pt x="46" y="21"/>
                  </a:lnTo>
                  <a:lnTo>
                    <a:pt x="46" y="17"/>
                  </a:lnTo>
                  <a:lnTo>
                    <a:pt x="44" y="11"/>
                  </a:lnTo>
                  <a:lnTo>
                    <a:pt x="40" y="5"/>
                  </a:lnTo>
                  <a:lnTo>
                    <a:pt x="36" y="4"/>
                  </a:lnTo>
                  <a:lnTo>
                    <a:pt x="33" y="2"/>
                  </a:lnTo>
                  <a:lnTo>
                    <a:pt x="29" y="0"/>
                  </a:lnTo>
                  <a:lnTo>
                    <a:pt x="23" y="0"/>
                  </a:lnTo>
                  <a:lnTo>
                    <a:pt x="19" y="0"/>
                  </a:lnTo>
                  <a:lnTo>
                    <a:pt x="15" y="2"/>
                  </a:lnTo>
                  <a:lnTo>
                    <a:pt x="11" y="4"/>
                  </a:lnTo>
                  <a:lnTo>
                    <a:pt x="8" y="5"/>
                  </a:lnTo>
                  <a:lnTo>
                    <a:pt x="2" y="11"/>
                  </a:lnTo>
                  <a:lnTo>
                    <a:pt x="2" y="17"/>
                  </a:lnTo>
                  <a:lnTo>
                    <a:pt x="0" y="21"/>
                  </a:lnTo>
                  <a:lnTo>
                    <a:pt x="2" y="29"/>
                  </a:lnTo>
                  <a:lnTo>
                    <a:pt x="8" y="36"/>
                  </a:lnTo>
                  <a:lnTo>
                    <a:pt x="11" y="40"/>
                  </a:lnTo>
                  <a:lnTo>
                    <a:pt x="15" y="42"/>
                  </a:lnTo>
                  <a:lnTo>
                    <a:pt x="19" y="42"/>
                  </a:lnTo>
                  <a:lnTo>
                    <a:pt x="23" y="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5" name="Freeform 95">
              <a:extLst>
                <a:ext uri="{FF2B5EF4-FFF2-40B4-BE49-F238E27FC236}">
                  <a16:creationId xmlns:a16="http://schemas.microsoft.com/office/drawing/2014/main" id="{5B63CCE7-9144-4DFF-9E02-59F82DDF9EAF}"/>
                </a:ext>
              </a:extLst>
            </p:cNvPr>
            <p:cNvSpPr>
              <a:spLocks/>
            </p:cNvSpPr>
            <p:nvPr/>
          </p:nvSpPr>
          <p:spPr bwMode="auto">
            <a:xfrm>
              <a:off x="4815" y="3288"/>
              <a:ext cx="134" cy="162"/>
            </a:xfrm>
            <a:custGeom>
              <a:avLst/>
              <a:gdLst>
                <a:gd name="T0" fmla="*/ 2147483647 w 44"/>
                <a:gd name="T1" fmla="*/ 2147483647 h 44"/>
                <a:gd name="T2" fmla="*/ 2147483647 w 44"/>
                <a:gd name="T3" fmla="*/ 2147483647 h 44"/>
                <a:gd name="T4" fmla="*/ 2147483647 w 44"/>
                <a:gd name="T5" fmla="*/ 2147483647 h 44"/>
                <a:gd name="T6" fmla="*/ 2147483647 w 44"/>
                <a:gd name="T7" fmla="*/ 2147483647 h 44"/>
                <a:gd name="T8" fmla="*/ 2147483647 w 44"/>
                <a:gd name="T9" fmla="*/ 2147483647 h 44"/>
                <a:gd name="T10" fmla="*/ 2147483647 w 44"/>
                <a:gd name="T11" fmla="*/ 2147483647 h 44"/>
                <a:gd name="T12" fmla="*/ 2147483647 w 44"/>
                <a:gd name="T13" fmla="*/ 2147483647 h 44"/>
                <a:gd name="T14" fmla="*/ 2147483647 w 44"/>
                <a:gd name="T15" fmla="*/ 2147483647 h 44"/>
                <a:gd name="T16" fmla="*/ 2147483647 w 44"/>
                <a:gd name="T17" fmla="*/ 2147483647 h 44"/>
                <a:gd name="T18" fmla="*/ 2147483647 w 44"/>
                <a:gd name="T19" fmla="*/ 2147483647 h 44"/>
                <a:gd name="T20" fmla="*/ 2147483647 w 44"/>
                <a:gd name="T21" fmla="*/ 2147483647 h 44"/>
                <a:gd name="T22" fmla="*/ 2147483647 w 44"/>
                <a:gd name="T23" fmla="*/ 2147483647 h 44"/>
                <a:gd name="T24" fmla="*/ 2147483647 w 44"/>
                <a:gd name="T25" fmla="*/ 2147483647 h 44"/>
                <a:gd name="T26" fmla="*/ 2147483647 w 44"/>
                <a:gd name="T27" fmla="*/ 2147483647 h 44"/>
                <a:gd name="T28" fmla="*/ 2147483647 w 44"/>
                <a:gd name="T29" fmla="*/ 2147483647 h 44"/>
                <a:gd name="T30" fmla="*/ 2147483647 w 44"/>
                <a:gd name="T31" fmla="*/ 0 h 44"/>
                <a:gd name="T32" fmla="*/ 2147483647 w 44"/>
                <a:gd name="T33" fmla="*/ 0 h 44"/>
                <a:gd name="T34" fmla="*/ 2147483647 w 44"/>
                <a:gd name="T35" fmla="*/ 0 h 44"/>
                <a:gd name="T36" fmla="*/ 2147483647 w 44"/>
                <a:gd name="T37" fmla="*/ 2147483647 h 44"/>
                <a:gd name="T38" fmla="*/ 2147483647 w 44"/>
                <a:gd name="T39" fmla="*/ 2147483647 h 44"/>
                <a:gd name="T40" fmla="*/ 2147483647 w 44"/>
                <a:gd name="T41" fmla="*/ 2147483647 h 44"/>
                <a:gd name="T42" fmla="*/ 2031830351 w 44"/>
                <a:gd name="T43" fmla="*/ 2147483647 h 44"/>
                <a:gd name="T44" fmla="*/ 986563732 w 44"/>
                <a:gd name="T45" fmla="*/ 2147483647 h 44"/>
                <a:gd name="T46" fmla="*/ 986563732 w 44"/>
                <a:gd name="T47" fmla="*/ 2147483647 h 44"/>
                <a:gd name="T48" fmla="*/ 0 w 44"/>
                <a:gd name="T49" fmla="*/ 2147483647 h 44"/>
                <a:gd name="T50" fmla="*/ 986563732 w 44"/>
                <a:gd name="T51" fmla="*/ 2147483647 h 44"/>
                <a:gd name="T52" fmla="*/ 986563732 w 44"/>
                <a:gd name="T53" fmla="*/ 2147483647 h 44"/>
                <a:gd name="T54" fmla="*/ 2031830351 w 44"/>
                <a:gd name="T55" fmla="*/ 2147483647 h 44"/>
                <a:gd name="T56" fmla="*/ 2147483647 w 44"/>
                <a:gd name="T57" fmla="*/ 2147483647 h 44"/>
                <a:gd name="T58" fmla="*/ 2147483647 w 44"/>
                <a:gd name="T59" fmla="*/ 2147483647 h 44"/>
                <a:gd name="T60" fmla="*/ 2147483647 w 44"/>
                <a:gd name="T61" fmla="*/ 2147483647 h 44"/>
                <a:gd name="T62" fmla="*/ 2147483647 w 44"/>
                <a:gd name="T63" fmla="*/ 2147483647 h 44"/>
                <a:gd name="T64" fmla="*/ 2147483647 w 44"/>
                <a:gd name="T65" fmla="*/ 2147483647 h 4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44"/>
                <a:gd name="T100" fmla="*/ 0 h 44"/>
                <a:gd name="T101" fmla="*/ 44 w 44"/>
                <a:gd name="T102" fmla="*/ 44 h 4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44" h="44">
                  <a:moveTo>
                    <a:pt x="23" y="44"/>
                  </a:moveTo>
                  <a:lnTo>
                    <a:pt x="27" y="42"/>
                  </a:lnTo>
                  <a:lnTo>
                    <a:pt x="33" y="42"/>
                  </a:lnTo>
                  <a:lnTo>
                    <a:pt x="37" y="40"/>
                  </a:lnTo>
                  <a:lnTo>
                    <a:pt x="39" y="36"/>
                  </a:lnTo>
                  <a:lnTo>
                    <a:pt x="42" y="32"/>
                  </a:lnTo>
                  <a:lnTo>
                    <a:pt x="44" y="29"/>
                  </a:lnTo>
                  <a:lnTo>
                    <a:pt x="44" y="25"/>
                  </a:lnTo>
                  <a:lnTo>
                    <a:pt x="44" y="21"/>
                  </a:lnTo>
                  <a:lnTo>
                    <a:pt x="44" y="17"/>
                  </a:lnTo>
                  <a:lnTo>
                    <a:pt x="44" y="11"/>
                  </a:lnTo>
                  <a:lnTo>
                    <a:pt x="42" y="9"/>
                  </a:lnTo>
                  <a:lnTo>
                    <a:pt x="39" y="5"/>
                  </a:lnTo>
                  <a:lnTo>
                    <a:pt x="37" y="4"/>
                  </a:lnTo>
                  <a:lnTo>
                    <a:pt x="33" y="2"/>
                  </a:lnTo>
                  <a:lnTo>
                    <a:pt x="27" y="0"/>
                  </a:lnTo>
                  <a:lnTo>
                    <a:pt x="23" y="0"/>
                  </a:lnTo>
                  <a:lnTo>
                    <a:pt x="19" y="0"/>
                  </a:lnTo>
                  <a:lnTo>
                    <a:pt x="15" y="2"/>
                  </a:lnTo>
                  <a:lnTo>
                    <a:pt x="12" y="4"/>
                  </a:lnTo>
                  <a:lnTo>
                    <a:pt x="8" y="5"/>
                  </a:lnTo>
                  <a:lnTo>
                    <a:pt x="4" y="9"/>
                  </a:lnTo>
                  <a:lnTo>
                    <a:pt x="2" y="11"/>
                  </a:lnTo>
                  <a:lnTo>
                    <a:pt x="2" y="17"/>
                  </a:lnTo>
                  <a:lnTo>
                    <a:pt x="0" y="21"/>
                  </a:lnTo>
                  <a:lnTo>
                    <a:pt x="2" y="25"/>
                  </a:lnTo>
                  <a:lnTo>
                    <a:pt x="2" y="29"/>
                  </a:lnTo>
                  <a:lnTo>
                    <a:pt x="4" y="32"/>
                  </a:lnTo>
                  <a:lnTo>
                    <a:pt x="8" y="36"/>
                  </a:lnTo>
                  <a:lnTo>
                    <a:pt x="12" y="40"/>
                  </a:lnTo>
                  <a:lnTo>
                    <a:pt x="15" y="42"/>
                  </a:lnTo>
                  <a:lnTo>
                    <a:pt x="19" y="42"/>
                  </a:lnTo>
                  <a:lnTo>
                    <a:pt x="23" y="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6" name="Freeform 96">
              <a:extLst>
                <a:ext uri="{FF2B5EF4-FFF2-40B4-BE49-F238E27FC236}">
                  <a16:creationId xmlns:a16="http://schemas.microsoft.com/office/drawing/2014/main" id="{178858E0-D0EC-452E-9427-E4582F91F0F6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5" y="3387"/>
              <a:ext cx="772" cy="33"/>
            </a:xfrm>
            <a:custGeom>
              <a:avLst/>
              <a:gdLst>
                <a:gd name="T0" fmla="*/ 2147483647 w 253"/>
                <a:gd name="T1" fmla="*/ 2147483647 h 9"/>
                <a:gd name="T2" fmla="*/ 2147483647 w 253"/>
                <a:gd name="T3" fmla="*/ 2147483647 h 9"/>
                <a:gd name="T4" fmla="*/ 2147483647 w 253"/>
                <a:gd name="T5" fmla="*/ 2147483647 h 9"/>
                <a:gd name="T6" fmla="*/ 2147483647 w 253"/>
                <a:gd name="T7" fmla="*/ 2147483647 h 9"/>
                <a:gd name="T8" fmla="*/ 2147483647 w 253"/>
                <a:gd name="T9" fmla="*/ 2147483647 h 9"/>
                <a:gd name="T10" fmla="*/ 0 w 253"/>
                <a:gd name="T11" fmla="*/ 2147483647 h 9"/>
                <a:gd name="T12" fmla="*/ 0 w 253"/>
                <a:gd name="T13" fmla="*/ 0 h 9"/>
                <a:gd name="T14" fmla="*/ 2147483647 w 253"/>
                <a:gd name="T15" fmla="*/ 0 h 9"/>
                <a:gd name="T16" fmla="*/ 2147483647 w 253"/>
                <a:gd name="T17" fmla="*/ 0 h 9"/>
                <a:gd name="T18" fmla="*/ 2147483647 w 253"/>
                <a:gd name="T19" fmla="*/ 2147483647 h 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53"/>
                <a:gd name="T31" fmla="*/ 0 h 9"/>
                <a:gd name="T32" fmla="*/ 253 w 253"/>
                <a:gd name="T33" fmla="*/ 9 h 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53" h="9">
                  <a:moveTo>
                    <a:pt x="253" y="9"/>
                  </a:moveTo>
                  <a:lnTo>
                    <a:pt x="251" y="9"/>
                  </a:lnTo>
                  <a:lnTo>
                    <a:pt x="244" y="9"/>
                  </a:lnTo>
                  <a:lnTo>
                    <a:pt x="217" y="9"/>
                  </a:lnTo>
                  <a:lnTo>
                    <a:pt x="129" y="9"/>
                  </a:lnTo>
                  <a:lnTo>
                    <a:pt x="0" y="9"/>
                  </a:lnTo>
                  <a:lnTo>
                    <a:pt x="0" y="0"/>
                  </a:lnTo>
                  <a:lnTo>
                    <a:pt x="127" y="0"/>
                  </a:lnTo>
                  <a:lnTo>
                    <a:pt x="253" y="0"/>
                  </a:lnTo>
                  <a:lnTo>
                    <a:pt x="253" y="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7" name="Freeform 97">
              <a:extLst>
                <a:ext uri="{FF2B5EF4-FFF2-40B4-BE49-F238E27FC236}">
                  <a16:creationId xmlns:a16="http://schemas.microsoft.com/office/drawing/2014/main" id="{731765A3-8D95-4B71-BC3B-C2F628F84193}"/>
                </a:ext>
              </a:extLst>
            </p:cNvPr>
            <p:cNvSpPr>
              <a:spLocks/>
            </p:cNvSpPr>
            <p:nvPr/>
          </p:nvSpPr>
          <p:spPr bwMode="auto">
            <a:xfrm>
              <a:off x="3504" y="2736"/>
              <a:ext cx="1680" cy="629"/>
            </a:xfrm>
            <a:custGeom>
              <a:avLst/>
              <a:gdLst>
                <a:gd name="T0" fmla="*/ 2147483647 w 551"/>
                <a:gd name="T1" fmla="*/ 2147483647 h 171"/>
                <a:gd name="T2" fmla="*/ 2147483647 w 551"/>
                <a:gd name="T3" fmla="*/ 2147483647 h 171"/>
                <a:gd name="T4" fmla="*/ 2147483647 w 551"/>
                <a:gd name="T5" fmla="*/ 2147483647 h 171"/>
                <a:gd name="T6" fmla="*/ 2147483647 w 551"/>
                <a:gd name="T7" fmla="*/ 2147483647 h 171"/>
                <a:gd name="T8" fmla="*/ 2147483647 w 551"/>
                <a:gd name="T9" fmla="*/ 0 h 171"/>
                <a:gd name="T10" fmla="*/ 2147483647 w 551"/>
                <a:gd name="T11" fmla="*/ 0 h 171"/>
                <a:gd name="T12" fmla="*/ 2147483647 w 551"/>
                <a:gd name="T13" fmla="*/ 2147483647 h 171"/>
                <a:gd name="T14" fmla="*/ 2147483647 w 551"/>
                <a:gd name="T15" fmla="*/ 2147483647 h 171"/>
                <a:gd name="T16" fmla="*/ 2147483647 w 551"/>
                <a:gd name="T17" fmla="*/ 2147483647 h 171"/>
                <a:gd name="T18" fmla="*/ 2147483647 w 551"/>
                <a:gd name="T19" fmla="*/ 2147483647 h 171"/>
                <a:gd name="T20" fmla="*/ 2147483647 w 551"/>
                <a:gd name="T21" fmla="*/ 2147483647 h 171"/>
                <a:gd name="T22" fmla="*/ 2147483647 w 551"/>
                <a:gd name="T23" fmla="*/ 2147483647 h 171"/>
                <a:gd name="T24" fmla="*/ 2147483647 w 551"/>
                <a:gd name="T25" fmla="*/ 2147483647 h 171"/>
                <a:gd name="T26" fmla="*/ 2147483647 w 551"/>
                <a:gd name="T27" fmla="*/ 2147483647 h 171"/>
                <a:gd name="T28" fmla="*/ 2147483647 w 551"/>
                <a:gd name="T29" fmla="*/ 2147483647 h 171"/>
                <a:gd name="T30" fmla="*/ 2147483647 w 551"/>
                <a:gd name="T31" fmla="*/ 2147483647 h 171"/>
                <a:gd name="T32" fmla="*/ 2147483647 w 551"/>
                <a:gd name="T33" fmla="*/ 2147483647 h 171"/>
                <a:gd name="T34" fmla="*/ 2147483647 w 551"/>
                <a:gd name="T35" fmla="*/ 2147483647 h 171"/>
                <a:gd name="T36" fmla="*/ 2147483647 w 551"/>
                <a:gd name="T37" fmla="*/ 2147483647 h 171"/>
                <a:gd name="T38" fmla="*/ 2147483647 w 551"/>
                <a:gd name="T39" fmla="*/ 2147483647 h 171"/>
                <a:gd name="T40" fmla="*/ 2147483647 w 551"/>
                <a:gd name="T41" fmla="*/ 2147483647 h 171"/>
                <a:gd name="T42" fmla="*/ 2147483647 w 551"/>
                <a:gd name="T43" fmla="*/ 2147483647 h 171"/>
                <a:gd name="T44" fmla="*/ 2147483647 w 551"/>
                <a:gd name="T45" fmla="*/ 2147483647 h 171"/>
                <a:gd name="T46" fmla="*/ 2147483647 w 551"/>
                <a:gd name="T47" fmla="*/ 2147483647 h 171"/>
                <a:gd name="T48" fmla="*/ 2147483647 w 551"/>
                <a:gd name="T49" fmla="*/ 2147483647 h 171"/>
                <a:gd name="T50" fmla="*/ 2147483647 w 551"/>
                <a:gd name="T51" fmla="*/ 2147483647 h 171"/>
                <a:gd name="T52" fmla="*/ 2147483647 w 551"/>
                <a:gd name="T53" fmla="*/ 2147483647 h 171"/>
                <a:gd name="T54" fmla="*/ 2147483647 w 551"/>
                <a:gd name="T55" fmla="*/ 2147483647 h 171"/>
                <a:gd name="T56" fmla="*/ 2147483647 w 551"/>
                <a:gd name="T57" fmla="*/ 2147483647 h 171"/>
                <a:gd name="T58" fmla="*/ 2147483647 w 551"/>
                <a:gd name="T59" fmla="*/ 2147483647 h 171"/>
                <a:gd name="T60" fmla="*/ 2147483647 w 551"/>
                <a:gd name="T61" fmla="*/ 2147483647 h 171"/>
                <a:gd name="T62" fmla="*/ 2147483647 w 551"/>
                <a:gd name="T63" fmla="*/ 2147483647 h 171"/>
                <a:gd name="T64" fmla="*/ 2147483647 w 551"/>
                <a:gd name="T65" fmla="*/ 2147483647 h 171"/>
                <a:gd name="T66" fmla="*/ 2147483647 w 551"/>
                <a:gd name="T67" fmla="*/ 2147483647 h 171"/>
                <a:gd name="T68" fmla="*/ 2147483647 w 551"/>
                <a:gd name="T69" fmla="*/ 2147483647 h 171"/>
                <a:gd name="T70" fmla="*/ 2147483647 w 551"/>
                <a:gd name="T71" fmla="*/ 2147483647 h 171"/>
                <a:gd name="T72" fmla="*/ 2147483647 w 551"/>
                <a:gd name="T73" fmla="*/ 2147483647 h 171"/>
                <a:gd name="T74" fmla="*/ 2147483647 w 551"/>
                <a:gd name="T75" fmla="*/ 2147483647 h 171"/>
                <a:gd name="T76" fmla="*/ 2147483647 w 551"/>
                <a:gd name="T77" fmla="*/ 2147483647 h 171"/>
                <a:gd name="T78" fmla="*/ 2147483647 w 551"/>
                <a:gd name="T79" fmla="*/ 2147483647 h 171"/>
                <a:gd name="T80" fmla="*/ 2147483647 w 551"/>
                <a:gd name="T81" fmla="*/ 2147483647 h 171"/>
                <a:gd name="T82" fmla="*/ 2147483647 w 551"/>
                <a:gd name="T83" fmla="*/ 2147483647 h 171"/>
                <a:gd name="T84" fmla="*/ 2147483647 w 551"/>
                <a:gd name="T85" fmla="*/ 2147483647 h 171"/>
                <a:gd name="T86" fmla="*/ 2070678131 w 551"/>
                <a:gd name="T87" fmla="*/ 2147483647 h 171"/>
                <a:gd name="T88" fmla="*/ 0 w 551"/>
                <a:gd name="T89" fmla="*/ 2147483647 h 171"/>
                <a:gd name="T90" fmla="*/ 1007498982 w 551"/>
                <a:gd name="T91" fmla="*/ 2147483647 h 171"/>
                <a:gd name="T92" fmla="*/ 2147483647 w 551"/>
                <a:gd name="T93" fmla="*/ 2147483647 h 171"/>
                <a:gd name="T94" fmla="*/ 2147483647 w 551"/>
                <a:gd name="T95" fmla="*/ 2147483647 h 171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551"/>
                <a:gd name="T145" fmla="*/ 0 h 171"/>
                <a:gd name="T146" fmla="*/ 551 w 551"/>
                <a:gd name="T147" fmla="*/ 171 h 171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551" h="171">
                  <a:moveTo>
                    <a:pt x="38" y="92"/>
                  </a:moveTo>
                  <a:lnTo>
                    <a:pt x="42" y="79"/>
                  </a:lnTo>
                  <a:lnTo>
                    <a:pt x="46" y="73"/>
                  </a:lnTo>
                  <a:lnTo>
                    <a:pt x="50" y="69"/>
                  </a:lnTo>
                  <a:lnTo>
                    <a:pt x="111" y="12"/>
                  </a:lnTo>
                  <a:lnTo>
                    <a:pt x="90" y="12"/>
                  </a:lnTo>
                  <a:lnTo>
                    <a:pt x="94" y="8"/>
                  </a:lnTo>
                  <a:lnTo>
                    <a:pt x="98" y="4"/>
                  </a:lnTo>
                  <a:lnTo>
                    <a:pt x="102" y="2"/>
                  </a:lnTo>
                  <a:lnTo>
                    <a:pt x="108" y="0"/>
                  </a:lnTo>
                  <a:lnTo>
                    <a:pt x="113" y="0"/>
                  </a:lnTo>
                  <a:lnTo>
                    <a:pt x="305" y="0"/>
                  </a:lnTo>
                  <a:lnTo>
                    <a:pt x="311" y="2"/>
                  </a:lnTo>
                  <a:lnTo>
                    <a:pt x="319" y="4"/>
                  </a:lnTo>
                  <a:lnTo>
                    <a:pt x="328" y="13"/>
                  </a:lnTo>
                  <a:lnTo>
                    <a:pt x="321" y="13"/>
                  </a:lnTo>
                  <a:lnTo>
                    <a:pt x="305" y="13"/>
                  </a:lnTo>
                  <a:lnTo>
                    <a:pt x="367" y="69"/>
                  </a:lnTo>
                  <a:lnTo>
                    <a:pt x="355" y="71"/>
                  </a:lnTo>
                  <a:lnTo>
                    <a:pt x="307" y="27"/>
                  </a:lnTo>
                  <a:lnTo>
                    <a:pt x="315" y="71"/>
                  </a:lnTo>
                  <a:lnTo>
                    <a:pt x="301" y="71"/>
                  </a:lnTo>
                  <a:lnTo>
                    <a:pt x="292" y="13"/>
                  </a:lnTo>
                  <a:lnTo>
                    <a:pt x="211" y="13"/>
                  </a:lnTo>
                  <a:lnTo>
                    <a:pt x="217" y="71"/>
                  </a:lnTo>
                  <a:lnTo>
                    <a:pt x="204" y="71"/>
                  </a:lnTo>
                  <a:lnTo>
                    <a:pt x="200" y="13"/>
                  </a:lnTo>
                  <a:lnTo>
                    <a:pt x="129" y="13"/>
                  </a:lnTo>
                  <a:lnTo>
                    <a:pt x="81" y="71"/>
                  </a:lnTo>
                  <a:lnTo>
                    <a:pt x="355" y="71"/>
                  </a:lnTo>
                  <a:lnTo>
                    <a:pt x="394" y="61"/>
                  </a:lnTo>
                  <a:lnTo>
                    <a:pt x="470" y="81"/>
                  </a:lnTo>
                  <a:lnTo>
                    <a:pt x="518" y="94"/>
                  </a:lnTo>
                  <a:lnTo>
                    <a:pt x="534" y="100"/>
                  </a:lnTo>
                  <a:lnTo>
                    <a:pt x="540" y="102"/>
                  </a:lnTo>
                  <a:lnTo>
                    <a:pt x="541" y="106"/>
                  </a:lnTo>
                  <a:lnTo>
                    <a:pt x="541" y="115"/>
                  </a:lnTo>
                  <a:lnTo>
                    <a:pt x="541" y="123"/>
                  </a:lnTo>
                  <a:lnTo>
                    <a:pt x="545" y="123"/>
                  </a:lnTo>
                  <a:lnTo>
                    <a:pt x="549" y="123"/>
                  </a:lnTo>
                  <a:lnTo>
                    <a:pt x="549" y="125"/>
                  </a:lnTo>
                  <a:lnTo>
                    <a:pt x="551" y="127"/>
                  </a:lnTo>
                  <a:lnTo>
                    <a:pt x="551" y="132"/>
                  </a:lnTo>
                  <a:lnTo>
                    <a:pt x="551" y="148"/>
                  </a:lnTo>
                  <a:lnTo>
                    <a:pt x="551" y="150"/>
                  </a:lnTo>
                  <a:lnTo>
                    <a:pt x="551" y="152"/>
                  </a:lnTo>
                  <a:lnTo>
                    <a:pt x="547" y="154"/>
                  </a:lnTo>
                  <a:lnTo>
                    <a:pt x="543" y="155"/>
                  </a:lnTo>
                  <a:lnTo>
                    <a:pt x="541" y="161"/>
                  </a:lnTo>
                  <a:lnTo>
                    <a:pt x="505" y="171"/>
                  </a:lnTo>
                  <a:lnTo>
                    <a:pt x="505" y="159"/>
                  </a:lnTo>
                  <a:lnTo>
                    <a:pt x="501" y="152"/>
                  </a:lnTo>
                  <a:lnTo>
                    <a:pt x="495" y="142"/>
                  </a:lnTo>
                  <a:lnTo>
                    <a:pt x="490" y="134"/>
                  </a:lnTo>
                  <a:lnTo>
                    <a:pt x="482" y="129"/>
                  </a:lnTo>
                  <a:lnTo>
                    <a:pt x="474" y="125"/>
                  </a:lnTo>
                  <a:lnTo>
                    <a:pt x="465" y="121"/>
                  </a:lnTo>
                  <a:lnTo>
                    <a:pt x="453" y="121"/>
                  </a:lnTo>
                  <a:lnTo>
                    <a:pt x="444" y="121"/>
                  </a:lnTo>
                  <a:lnTo>
                    <a:pt x="434" y="125"/>
                  </a:lnTo>
                  <a:lnTo>
                    <a:pt x="424" y="129"/>
                  </a:lnTo>
                  <a:lnTo>
                    <a:pt x="417" y="134"/>
                  </a:lnTo>
                  <a:lnTo>
                    <a:pt x="411" y="142"/>
                  </a:lnTo>
                  <a:lnTo>
                    <a:pt x="405" y="152"/>
                  </a:lnTo>
                  <a:lnTo>
                    <a:pt x="403" y="159"/>
                  </a:lnTo>
                  <a:lnTo>
                    <a:pt x="401" y="171"/>
                  </a:lnTo>
                  <a:lnTo>
                    <a:pt x="275" y="171"/>
                  </a:lnTo>
                  <a:lnTo>
                    <a:pt x="148" y="171"/>
                  </a:lnTo>
                  <a:lnTo>
                    <a:pt x="148" y="159"/>
                  </a:lnTo>
                  <a:lnTo>
                    <a:pt x="144" y="152"/>
                  </a:lnTo>
                  <a:lnTo>
                    <a:pt x="140" y="142"/>
                  </a:lnTo>
                  <a:lnTo>
                    <a:pt x="132" y="134"/>
                  </a:lnTo>
                  <a:lnTo>
                    <a:pt x="125" y="129"/>
                  </a:lnTo>
                  <a:lnTo>
                    <a:pt x="117" y="125"/>
                  </a:lnTo>
                  <a:lnTo>
                    <a:pt x="108" y="121"/>
                  </a:lnTo>
                  <a:lnTo>
                    <a:pt x="96" y="121"/>
                  </a:lnTo>
                  <a:lnTo>
                    <a:pt x="86" y="121"/>
                  </a:lnTo>
                  <a:lnTo>
                    <a:pt x="77" y="125"/>
                  </a:lnTo>
                  <a:lnTo>
                    <a:pt x="67" y="129"/>
                  </a:lnTo>
                  <a:lnTo>
                    <a:pt x="60" y="134"/>
                  </a:lnTo>
                  <a:lnTo>
                    <a:pt x="54" y="142"/>
                  </a:lnTo>
                  <a:lnTo>
                    <a:pt x="50" y="152"/>
                  </a:lnTo>
                  <a:lnTo>
                    <a:pt x="46" y="159"/>
                  </a:lnTo>
                  <a:lnTo>
                    <a:pt x="44" y="171"/>
                  </a:lnTo>
                  <a:lnTo>
                    <a:pt x="27" y="171"/>
                  </a:lnTo>
                  <a:lnTo>
                    <a:pt x="12" y="171"/>
                  </a:lnTo>
                  <a:lnTo>
                    <a:pt x="8" y="171"/>
                  </a:lnTo>
                  <a:lnTo>
                    <a:pt x="4" y="169"/>
                  </a:lnTo>
                  <a:lnTo>
                    <a:pt x="2" y="167"/>
                  </a:lnTo>
                  <a:lnTo>
                    <a:pt x="0" y="161"/>
                  </a:lnTo>
                  <a:lnTo>
                    <a:pt x="0" y="136"/>
                  </a:lnTo>
                  <a:lnTo>
                    <a:pt x="2" y="131"/>
                  </a:lnTo>
                  <a:lnTo>
                    <a:pt x="4" y="129"/>
                  </a:lnTo>
                  <a:lnTo>
                    <a:pt x="8" y="125"/>
                  </a:lnTo>
                  <a:lnTo>
                    <a:pt x="12" y="125"/>
                  </a:lnTo>
                  <a:lnTo>
                    <a:pt x="12" y="92"/>
                  </a:lnTo>
                  <a:lnTo>
                    <a:pt x="38" y="92"/>
                  </a:lnTo>
                  <a:close/>
                </a:path>
              </a:pathLst>
            </a:custGeom>
            <a:solidFill>
              <a:srgbClr val="3CA0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8" name="Freeform 99">
              <a:extLst>
                <a:ext uri="{FF2B5EF4-FFF2-40B4-BE49-F238E27FC236}">
                  <a16:creationId xmlns:a16="http://schemas.microsoft.com/office/drawing/2014/main" id="{F3AB7DFD-A228-45B1-8ACF-6F80E5F3A967}"/>
                </a:ext>
              </a:extLst>
            </p:cNvPr>
            <p:cNvSpPr>
              <a:spLocks/>
            </p:cNvSpPr>
            <p:nvPr/>
          </p:nvSpPr>
          <p:spPr bwMode="auto">
            <a:xfrm>
              <a:off x="3544" y="2791"/>
              <a:ext cx="265" cy="261"/>
            </a:xfrm>
            <a:custGeom>
              <a:avLst/>
              <a:gdLst>
                <a:gd name="T0" fmla="*/ 2147483647 w 87"/>
                <a:gd name="T1" fmla="*/ 0 h 71"/>
                <a:gd name="T2" fmla="*/ 2147483647 w 87"/>
                <a:gd name="T3" fmla="*/ 0 h 71"/>
                <a:gd name="T4" fmla="*/ 2147483647 w 87"/>
                <a:gd name="T5" fmla="*/ 2147483647 h 71"/>
                <a:gd name="T6" fmla="*/ 2147483647 w 87"/>
                <a:gd name="T7" fmla="*/ 2147483647 h 71"/>
                <a:gd name="T8" fmla="*/ 995061531 w 87"/>
                <a:gd name="T9" fmla="*/ 2147483647 h 71"/>
                <a:gd name="T10" fmla="*/ 0 w 87"/>
                <a:gd name="T11" fmla="*/ 2147483647 h 71"/>
                <a:gd name="T12" fmla="*/ 2147483647 w 87"/>
                <a:gd name="T13" fmla="*/ 2147483647 h 71"/>
                <a:gd name="T14" fmla="*/ 2147483647 w 87"/>
                <a:gd name="T15" fmla="*/ 2147483647 h 71"/>
                <a:gd name="T16" fmla="*/ 2147483647 w 87"/>
                <a:gd name="T17" fmla="*/ 2147483647 h 71"/>
                <a:gd name="T18" fmla="*/ 2147483647 w 87"/>
                <a:gd name="T19" fmla="*/ 0 h 7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7"/>
                <a:gd name="T31" fmla="*/ 0 h 71"/>
                <a:gd name="T32" fmla="*/ 87 w 87"/>
                <a:gd name="T33" fmla="*/ 71 h 71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7" h="71">
                  <a:moveTo>
                    <a:pt x="87" y="0"/>
                  </a:moveTo>
                  <a:lnTo>
                    <a:pt x="75" y="0"/>
                  </a:lnTo>
                  <a:lnTo>
                    <a:pt x="10" y="52"/>
                  </a:lnTo>
                  <a:lnTo>
                    <a:pt x="6" y="60"/>
                  </a:lnTo>
                  <a:lnTo>
                    <a:pt x="2" y="66"/>
                  </a:lnTo>
                  <a:lnTo>
                    <a:pt x="0" y="71"/>
                  </a:lnTo>
                  <a:lnTo>
                    <a:pt x="20" y="71"/>
                  </a:lnTo>
                  <a:lnTo>
                    <a:pt x="25" y="60"/>
                  </a:lnTo>
                  <a:lnTo>
                    <a:pt x="31" y="52"/>
                  </a:lnTo>
                  <a:lnTo>
                    <a:pt x="87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19" name="Freeform 100">
              <a:extLst>
                <a:ext uri="{FF2B5EF4-FFF2-40B4-BE49-F238E27FC236}">
                  <a16:creationId xmlns:a16="http://schemas.microsoft.com/office/drawing/2014/main" id="{92A3EE6F-A00B-49FA-8432-B8E414897398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5" y="3365"/>
              <a:ext cx="772" cy="22"/>
            </a:xfrm>
            <a:custGeom>
              <a:avLst/>
              <a:gdLst>
                <a:gd name="T0" fmla="*/ 2147483647 w 253"/>
                <a:gd name="T1" fmla="*/ 2147483647 h 6"/>
                <a:gd name="T2" fmla="*/ 2147483647 w 253"/>
                <a:gd name="T3" fmla="*/ 2147483647 h 6"/>
                <a:gd name="T4" fmla="*/ 0 w 253"/>
                <a:gd name="T5" fmla="*/ 2147483647 h 6"/>
                <a:gd name="T6" fmla="*/ 0 w 253"/>
                <a:gd name="T7" fmla="*/ 0 h 6"/>
                <a:gd name="T8" fmla="*/ 2147483647 w 253"/>
                <a:gd name="T9" fmla="*/ 0 h 6"/>
                <a:gd name="T10" fmla="*/ 2147483647 w 253"/>
                <a:gd name="T11" fmla="*/ 0 h 6"/>
                <a:gd name="T12" fmla="*/ 2147483647 w 253"/>
                <a:gd name="T13" fmla="*/ 2147483647 h 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53"/>
                <a:gd name="T22" fmla="*/ 0 h 6"/>
                <a:gd name="T23" fmla="*/ 253 w 253"/>
                <a:gd name="T24" fmla="*/ 6 h 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53" h="6">
                  <a:moveTo>
                    <a:pt x="253" y="6"/>
                  </a:moveTo>
                  <a:lnTo>
                    <a:pt x="127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127" y="0"/>
                  </a:lnTo>
                  <a:lnTo>
                    <a:pt x="253" y="0"/>
                  </a:lnTo>
                  <a:lnTo>
                    <a:pt x="253" y="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0" name="Freeform 101">
              <a:extLst>
                <a:ext uri="{FF2B5EF4-FFF2-40B4-BE49-F238E27FC236}">
                  <a16:creationId xmlns:a16="http://schemas.microsoft.com/office/drawing/2014/main" id="{162F113E-6F09-4464-B93F-D8E0B3942968}"/>
                </a:ext>
              </a:extLst>
            </p:cNvPr>
            <p:cNvSpPr>
              <a:spLocks/>
            </p:cNvSpPr>
            <p:nvPr/>
          </p:nvSpPr>
          <p:spPr bwMode="auto">
            <a:xfrm>
              <a:off x="3669" y="3126"/>
              <a:ext cx="1338" cy="125"/>
            </a:xfrm>
            <a:custGeom>
              <a:avLst/>
              <a:gdLst>
                <a:gd name="T0" fmla="*/ 2147483647 w 439"/>
                <a:gd name="T1" fmla="*/ 2147483647 h 34"/>
                <a:gd name="T2" fmla="*/ 2147483647 w 439"/>
                <a:gd name="T3" fmla="*/ 2147483647 h 34"/>
                <a:gd name="T4" fmla="*/ 2147483647 w 439"/>
                <a:gd name="T5" fmla="*/ 2147483647 h 34"/>
                <a:gd name="T6" fmla="*/ 2147483647 w 439"/>
                <a:gd name="T7" fmla="*/ 2147483647 h 34"/>
                <a:gd name="T8" fmla="*/ 2147483647 w 439"/>
                <a:gd name="T9" fmla="*/ 2147483647 h 34"/>
                <a:gd name="T10" fmla="*/ 2147483647 w 439"/>
                <a:gd name="T11" fmla="*/ 2147483647 h 34"/>
                <a:gd name="T12" fmla="*/ 2147483647 w 439"/>
                <a:gd name="T13" fmla="*/ 2147483647 h 34"/>
                <a:gd name="T14" fmla="*/ 2147483647 w 439"/>
                <a:gd name="T15" fmla="*/ 2147483647 h 34"/>
                <a:gd name="T16" fmla="*/ 2147483647 w 439"/>
                <a:gd name="T17" fmla="*/ 2147483647 h 34"/>
                <a:gd name="T18" fmla="*/ 2147483647 w 439"/>
                <a:gd name="T19" fmla="*/ 2147483647 h 34"/>
                <a:gd name="T20" fmla="*/ 2147483647 w 439"/>
                <a:gd name="T21" fmla="*/ 2147483647 h 34"/>
                <a:gd name="T22" fmla="*/ 2147483647 w 439"/>
                <a:gd name="T23" fmla="*/ 2147483647 h 34"/>
                <a:gd name="T24" fmla="*/ 2147483647 w 439"/>
                <a:gd name="T25" fmla="*/ 2147483647 h 34"/>
                <a:gd name="T26" fmla="*/ 2147483647 w 439"/>
                <a:gd name="T27" fmla="*/ 2147483647 h 34"/>
                <a:gd name="T28" fmla="*/ 2147483647 w 439"/>
                <a:gd name="T29" fmla="*/ 2147483647 h 34"/>
                <a:gd name="T30" fmla="*/ 2147483647 w 439"/>
                <a:gd name="T31" fmla="*/ 2147483647 h 34"/>
                <a:gd name="T32" fmla="*/ 2147483647 w 439"/>
                <a:gd name="T33" fmla="*/ 2147483647 h 34"/>
                <a:gd name="T34" fmla="*/ 0 w 439"/>
                <a:gd name="T35" fmla="*/ 2147483647 h 34"/>
                <a:gd name="T36" fmla="*/ 2147483647 w 439"/>
                <a:gd name="T37" fmla="*/ 2147483647 h 34"/>
                <a:gd name="T38" fmla="*/ 2147483647 w 439"/>
                <a:gd name="T39" fmla="*/ 2147483647 h 34"/>
                <a:gd name="T40" fmla="*/ 2147483647 w 439"/>
                <a:gd name="T41" fmla="*/ 0 h 34"/>
                <a:gd name="T42" fmla="*/ 2147483647 w 439"/>
                <a:gd name="T43" fmla="*/ 0 h 34"/>
                <a:gd name="T44" fmla="*/ 2147483647 w 439"/>
                <a:gd name="T45" fmla="*/ 2147483647 h 34"/>
                <a:gd name="T46" fmla="*/ 2147483647 w 439"/>
                <a:gd name="T47" fmla="*/ 2147483647 h 34"/>
                <a:gd name="T48" fmla="*/ 2147483647 w 439"/>
                <a:gd name="T49" fmla="*/ 2147483647 h 34"/>
                <a:gd name="T50" fmla="*/ 2147483647 w 439"/>
                <a:gd name="T51" fmla="*/ 2147483647 h 34"/>
                <a:gd name="T52" fmla="*/ 2147483647 w 439"/>
                <a:gd name="T53" fmla="*/ 2147483647 h 34"/>
                <a:gd name="T54" fmla="*/ 2147483647 w 439"/>
                <a:gd name="T55" fmla="*/ 2147483647 h 34"/>
                <a:gd name="T56" fmla="*/ 2147483647 w 439"/>
                <a:gd name="T57" fmla="*/ 2147483647 h 34"/>
                <a:gd name="T58" fmla="*/ 2147483647 w 439"/>
                <a:gd name="T59" fmla="*/ 2147483647 h 34"/>
                <a:gd name="T60" fmla="*/ 2147483647 w 439"/>
                <a:gd name="T61" fmla="*/ 2147483647 h 34"/>
                <a:gd name="T62" fmla="*/ 2147483647 w 439"/>
                <a:gd name="T63" fmla="*/ 0 h 34"/>
                <a:gd name="T64" fmla="*/ 2147483647 w 439"/>
                <a:gd name="T65" fmla="*/ 0 h 34"/>
                <a:gd name="T66" fmla="*/ 2147483647 w 439"/>
                <a:gd name="T67" fmla="*/ 2147483647 h 34"/>
                <a:gd name="T68" fmla="*/ 2147483647 w 439"/>
                <a:gd name="T69" fmla="*/ 2147483647 h 34"/>
                <a:gd name="T70" fmla="*/ 2147483647 w 439"/>
                <a:gd name="T71" fmla="*/ 2147483647 h 34"/>
                <a:gd name="T72" fmla="*/ 2147483647 w 439"/>
                <a:gd name="T73" fmla="*/ 2147483647 h 34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39"/>
                <a:gd name="T112" fmla="*/ 0 h 34"/>
                <a:gd name="T113" fmla="*/ 439 w 439"/>
                <a:gd name="T114" fmla="*/ 34 h 34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39" h="34">
                  <a:moveTo>
                    <a:pt x="428" y="13"/>
                  </a:moveTo>
                  <a:lnTo>
                    <a:pt x="415" y="7"/>
                  </a:lnTo>
                  <a:lnTo>
                    <a:pt x="399" y="5"/>
                  </a:lnTo>
                  <a:lnTo>
                    <a:pt x="384" y="7"/>
                  </a:lnTo>
                  <a:lnTo>
                    <a:pt x="370" y="13"/>
                  </a:lnTo>
                  <a:lnTo>
                    <a:pt x="359" y="23"/>
                  </a:lnTo>
                  <a:lnTo>
                    <a:pt x="349" y="34"/>
                  </a:lnTo>
                  <a:lnTo>
                    <a:pt x="347" y="34"/>
                  </a:lnTo>
                  <a:lnTo>
                    <a:pt x="92" y="34"/>
                  </a:lnTo>
                  <a:lnTo>
                    <a:pt x="82" y="23"/>
                  </a:lnTo>
                  <a:lnTo>
                    <a:pt x="71" y="13"/>
                  </a:lnTo>
                  <a:lnTo>
                    <a:pt x="57" y="7"/>
                  </a:lnTo>
                  <a:lnTo>
                    <a:pt x="42" y="5"/>
                  </a:lnTo>
                  <a:lnTo>
                    <a:pt x="34" y="5"/>
                  </a:lnTo>
                  <a:lnTo>
                    <a:pt x="25" y="9"/>
                  </a:lnTo>
                  <a:lnTo>
                    <a:pt x="17" y="11"/>
                  </a:lnTo>
                  <a:lnTo>
                    <a:pt x="9" y="17"/>
                  </a:lnTo>
                  <a:lnTo>
                    <a:pt x="0" y="15"/>
                  </a:lnTo>
                  <a:lnTo>
                    <a:pt x="9" y="9"/>
                  </a:lnTo>
                  <a:lnTo>
                    <a:pt x="19" y="3"/>
                  </a:lnTo>
                  <a:lnTo>
                    <a:pt x="30" y="0"/>
                  </a:lnTo>
                  <a:lnTo>
                    <a:pt x="42" y="0"/>
                  </a:lnTo>
                  <a:lnTo>
                    <a:pt x="57" y="2"/>
                  </a:lnTo>
                  <a:lnTo>
                    <a:pt x="73" y="7"/>
                  </a:lnTo>
                  <a:lnTo>
                    <a:pt x="86" y="15"/>
                  </a:lnTo>
                  <a:lnTo>
                    <a:pt x="96" y="26"/>
                  </a:lnTo>
                  <a:lnTo>
                    <a:pt x="94" y="26"/>
                  </a:lnTo>
                  <a:lnTo>
                    <a:pt x="345" y="26"/>
                  </a:lnTo>
                  <a:lnTo>
                    <a:pt x="357" y="15"/>
                  </a:lnTo>
                  <a:lnTo>
                    <a:pt x="368" y="7"/>
                  </a:lnTo>
                  <a:lnTo>
                    <a:pt x="384" y="2"/>
                  </a:lnTo>
                  <a:lnTo>
                    <a:pt x="399" y="0"/>
                  </a:lnTo>
                  <a:lnTo>
                    <a:pt x="411" y="0"/>
                  </a:lnTo>
                  <a:lnTo>
                    <a:pt x="422" y="3"/>
                  </a:lnTo>
                  <a:lnTo>
                    <a:pt x="432" y="7"/>
                  </a:lnTo>
                  <a:lnTo>
                    <a:pt x="439" y="15"/>
                  </a:lnTo>
                  <a:lnTo>
                    <a:pt x="428" y="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1" name="Rectangle 102">
              <a:extLst>
                <a:ext uri="{FF2B5EF4-FFF2-40B4-BE49-F238E27FC236}">
                  <a16:creationId xmlns:a16="http://schemas.microsoft.com/office/drawing/2014/main" id="{62310356-D858-4678-8BAB-030CE58B20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6" y="3045"/>
              <a:ext cx="82" cy="4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22" name="Freeform 103">
              <a:extLst>
                <a:ext uri="{FF2B5EF4-FFF2-40B4-BE49-F238E27FC236}">
                  <a16:creationId xmlns:a16="http://schemas.microsoft.com/office/drawing/2014/main" id="{932554D2-A00D-413B-8E41-C6E05C268DFE}"/>
                </a:ext>
              </a:extLst>
            </p:cNvPr>
            <p:cNvSpPr>
              <a:spLocks/>
            </p:cNvSpPr>
            <p:nvPr/>
          </p:nvSpPr>
          <p:spPr bwMode="auto">
            <a:xfrm>
              <a:off x="3541" y="2780"/>
              <a:ext cx="301" cy="294"/>
            </a:xfrm>
            <a:custGeom>
              <a:avLst/>
              <a:gdLst>
                <a:gd name="T0" fmla="*/ 2147483647 w 99"/>
                <a:gd name="T1" fmla="*/ 0 h 80"/>
                <a:gd name="T2" fmla="*/ 2147483647 w 99"/>
                <a:gd name="T3" fmla="*/ 0 h 80"/>
                <a:gd name="T4" fmla="*/ 2147483647 w 99"/>
                <a:gd name="T5" fmla="*/ 2147483647 h 80"/>
                <a:gd name="T6" fmla="*/ 2147483647 w 99"/>
                <a:gd name="T7" fmla="*/ 2147483647 h 80"/>
                <a:gd name="T8" fmla="*/ 2147483647 w 99"/>
                <a:gd name="T9" fmla="*/ 2147483647 h 80"/>
                <a:gd name="T10" fmla="*/ 2147483647 w 99"/>
                <a:gd name="T11" fmla="*/ 2147483647 h 80"/>
                <a:gd name="T12" fmla="*/ 0 w 99"/>
                <a:gd name="T13" fmla="*/ 2147483647 h 80"/>
                <a:gd name="T14" fmla="*/ 472448284 w 99"/>
                <a:gd name="T15" fmla="*/ 2147483647 h 80"/>
                <a:gd name="T16" fmla="*/ 2147483647 w 99"/>
                <a:gd name="T17" fmla="*/ 2147483647 h 80"/>
                <a:gd name="T18" fmla="*/ 2147483647 w 99"/>
                <a:gd name="T19" fmla="*/ 2147483647 h 80"/>
                <a:gd name="T20" fmla="*/ 2147483647 w 99"/>
                <a:gd name="T21" fmla="*/ 2147483647 h 80"/>
                <a:gd name="T22" fmla="*/ 2147483647 w 99"/>
                <a:gd name="T23" fmla="*/ 2147483647 h 80"/>
                <a:gd name="T24" fmla="*/ 2147483647 w 99"/>
                <a:gd name="T25" fmla="*/ 2147483647 h 80"/>
                <a:gd name="T26" fmla="*/ 2147483647 w 99"/>
                <a:gd name="T27" fmla="*/ 0 h 8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99"/>
                <a:gd name="T43" fmla="*/ 0 h 80"/>
                <a:gd name="T44" fmla="*/ 99 w 99"/>
                <a:gd name="T45" fmla="*/ 80 h 8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99" h="80">
                  <a:moveTo>
                    <a:pt x="78" y="0"/>
                  </a:moveTo>
                  <a:lnTo>
                    <a:pt x="99" y="0"/>
                  </a:lnTo>
                  <a:lnTo>
                    <a:pt x="38" y="57"/>
                  </a:lnTo>
                  <a:lnTo>
                    <a:pt x="34" y="61"/>
                  </a:lnTo>
                  <a:lnTo>
                    <a:pt x="30" y="67"/>
                  </a:lnTo>
                  <a:lnTo>
                    <a:pt x="26" y="80"/>
                  </a:lnTo>
                  <a:lnTo>
                    <a:pt x="0" y="80"/>
                  </a:lnTo>
                  <a:lnTo>
                    <a:pt x="1" y="74"/>
                  </a:lnTo>
                  <a:lnTo>
                    <a:pt x="21" y="74"/>
                  </a:lnTo>
                  <a:lnTo>
                    <a:pt x="26" y="63"/>
                  </a:lnTo>
                  <a:lnTo>
                    <a:pt x="32" y="55"/>
                  </a:lnTo>
                  <a:lnTo>
                    <a:pt x="88" y="3"/>
                  </a:lnTo>
                  <a:lnTo>
                    <a:pt x="76" y="3"/>
                  </a:lnTo>
                  <a:lnTo>
                    <a:pt x="7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3" name="Freeform 104">
              <a:extLst>
                <a:ext uri="{FF2B5EF4-FFF2-40B4-BE49-F238E27FC236}">
                  <a16:creationId xmlns:a16="http://schemas.microsoft.com/office/drawing/2014/main" id="{56BE5A86-A723-46D8-A69E-162BE0DBCBAA}"/>
                </a:ext>
              </a:extLst>
            </p:cNvPr>
            <p:cNvSpPr>
              <a:spLocks/>
            </p:cNvSpPr>
            <p:nvPr/>
          </p:nvSpPr>
          <p:spPr bwMode="auto">
            <a:xfrm>
              <a:off x="3522" y="3218"/>
              <a:ext cx="83" cy="132"/>
            </a:xfrm>
            <a:custGeom>
              <a:avLst/>
              <a:gdLst>
                <a:gd name="T0" fmla="*/ 2147483647 w 27"/>
                <a:gd name="T1" fmla="*/ 0 h 36"/>
                <a:gd name="T2" fmla="*/ 2147483647 w 27"/>
                <a:gd name="T3" fmla="*/ 0 h 36"/>
                <a:gd name="T4" fmla="*/ 2147483647 w 27"/>
                <a:gd name="T5" fmla="*/ 0 h 36"/>
                <a:gd name="T6" fmla="*/ 2147483647 w 27"/>
                <a:gd name="T7" fmla="*/ 2147483647 h 36"/>
                <a:gd name="T8" fmla="*/ 1138612238 w 27"/>
                <a:gd name="T9" fmla="*/ 2147483647 h 36"/>
                <a:gd name="T10" fmla="*/ 0 w 27"/>
                <a:gd name="T11" fmla="*/ 2147483647 h 36"/>
                <a:gd name="T12" fmla="*/ 0 w 27"/>
                <a:gd name="T13" fmla="*/ 2147483647 h 36"/>
                <a:gd name="T14" fmla="*/ 1138612238 w 27"/>
                <a:gd name="T15" fmla="*/ 2147483647 h 36"/>
                <a:gd name="T16" fmla="*/ 1138612238 w 27"/>
                <a:gd name="T17" fmla="*/ 2147483647 h 36"/>
                <a:gd name="T18" fmla="*/ 2147483647 w 27"/>
                <a:gd name="T19" fmla="*/ 2147483647 h 36"/>
                <a:gd name="T20" fmla="*/ 2147483647 w 27"/>
                <a:gd name="T21" fmla="*/ 2147483647 h 36"/>
                <a:gd name="T22" fmla="*/ 2147483647 w 27"/>
                <a:gd name="T23" fmla="*/ 2147483647 h 36"/>
                <a:gd name="T24" fmla="*/ 2147483647 w 27"/>
                <a:gd name="T25" fmla="*/ 0 h 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"/>
                <a:gd name="T40" fmla="*/ 0 h 36"/>
                <a:gd name="T41" fmla="*/ 27 w 27"/>
                <a:gd name="T42" fmla="*/ 36 h 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" h="36">
                  <a:moveTo>
                    <a:pt x="27" y="0"/>
                  </a:moveTo>
                  <a:lnTo>
                    <a:pt x="17" y="0"/>
                  </a:lnTo>
                  <a:lnTo>
                    <a:pt x="7" y="0"/>
                  </a:lnTo>
                  <a:lnTo>
                    <a:pt x="4" y="1"/>
                  </a:lnTo>
                  <a:lnTo>
                    <a:pt x="2" y="3"/>
                  </a:lnTo>
                  <a:lnTo>
                    <a:pt x="0" y="7"/>
                  </a:lnTo>
                  <a:lnTo>
                    <a:pt x="0" y="28"/>
                  </a:lnTo>
                  <a:lnTo>
                    <a:pt x="2" y="30"/>
                  </a:lnTo>
                  <a:lnTo>
                    <a:pt x="2" y="32"/>
                  </a:lnTo>
                  <a:lnTo>
                    <a:pt x="4" y="34"/>
                  </a:lnTo>
                  <a:lnTo>
                    <a:pt x="7" y="36"/>
                  </a:lnTo>
                  <a:lnTo>
                    <a:pt x="19" y="36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4" name="Rectangle 105">
              <a:extLst>
                <a:ext uri="{FF2B5EF4-FFF2-40B4-BE49-F238E27FC236}">
                  <a16:creationId xmlns:a16="http://schemas.microsoft.com/office/drawing/2014/main" id="{BEE01BBF-7E00-45A7-BA12-159F64D4DA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62" y="3097"/>
              <a:ext cx="24" cy="9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25" name="Rectangle 106">
              <a:extLst>
                <a:ext uri="{FF2B5EF4-FFF2-40B4-BE49-F238E27FC236}">
                  <a16:creationId xmlns:a16="http://schemas.microsoft.com/office/drawing/2014/main" id="{2F412C17-90AB-4A89-B2AC-E6693D752E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80" y="3133"/>
              <a:ext cx="58" cy="4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26" name="Freeform 107">
              <a:extLst>
                <a:ext uri="{FF2B5EF4-FFF2-40B4-BE49-F238E27FC236}">
                  <a16:creationId xmlns:a16="http://schemas.microsoft.com/office/drawing/2014/main" id="{62367510-2ED2-40B7-BE3F-71322AC4B65C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7" y="3203"/>
              <a:ext cx="165" cy="100"/>
            </a:xfrm>
            <a:custGeom>
              <a:avLst/>
              <a:gdLst>
                <a:gd name="T0" fmla="*/ 0 w 54"/>
                <a:gd name="T1" fmla="*/ 0 h 27"/>
                <a:gd name="T2" fmla="*/ 2147483647 w 54"/>
                <a:gd name="T3" fmla="*/ 2147483647 h 27"/>
                <a:gd name="T4" fmla="*/ 2147483647 w 54"/>
                <a:gd name="T5" fmla="*/ 2147483647 h 27"/>
                <a:gd name="T6" fmla="*/ 2147483647 w 54"/>
                <a:gd name="T7" fmla="*/ 2147483647 h 27"/>
                <a:gd name="T8" fmla="*/ 2147483647 w 54"/>
                <a:gd name="T9" fmla="*/ 2147483647 h 27"/>
                <a:gd name="T10" fmla="*/ 2147483647 w 54"/>
                <a:gd name="T11" fmla="*/ 2147483647 h 27"/>
                <a:gd name="T12" fmla="*/ 2147483647 w 54"/>
                <a:gd name="T13" fmla="*/ 2147483647 h 27"/>
                <a:gd name="T14" fmla="*/ 2147483647 w 54"/>
                <a:gd name="T15" fmla="*/ 2147483647 h 27"/>
                <a:gd name="T16" fmla="*/ 2147483647 w 54"/>
                <a:gd name="T17" fmla="*/ 2147483647 h 27"/>
                <a:gd name="T18" fmla="*/ 2147483647 w 54"/>
                <a:gd name="T19" fmla="*/ 2147483647 h 27"/>
                <a:gd name="T20" fmla="*/ 2147483647 w 54"/>
                <a:gd name="T21" fmla="*/ 2147483647 h 27"/>
                <a:gd name="T22" fmla="*/ 2147483647 w 54"/>
                <a:gd name="T23" fmla="*/ 2147483647 h 27"/>
                <a:gd name="T24" fmla="*/ 2147483647 w 54"/>
                <a:gd name="T25" fmla="*/ 0 h 27"/>
                <a:gd name="T26" fmla="*/ 2147483647 w 54"/>
                <a:gd name="T27" fmla="*/ 0 h 27"/>
                <a:gd name="T28" fmla="*/ 0 w 54"/>
                <a:gd name="T29" fmla="*/ 0 h 27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54"/>
                <a:gd name="T46" fmla="*/ 0 h 27"/>
                <a:gd name="T47" fmla="*/ 54 w 54"/>
                <a:gd name="T48" fmla="*/ 27 h 27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54" h="27">
                  <a:moveTo>
                    <a:pt x="0" y="0"/>
                  </a:moveTo>
                  <a:lnTo>
                    <a:pt x="8" y="7"/>
                  </a:lnTo>
                  <a:lnTo>
                    <a:pt x="12" y="13"/>
                  </a:lnTo>
                  <a:lnTo>
                    <a:pt x="16" y="27"/>
                  </a:lnTo>
                  <a:lnTo>
                    <a:pt x="47" y="27"/>
                  </a:lnTo>
                  <a:lnTo>
                    <a:pt x="50" y="25"/>
                  </a:lnTo>
                  <a:lnTo>
                    <a:pt x="52" y="23"/>
                  </a:lnTo>
                  <a:lnTo>
                    <a:pt x="54" y="19"/>
                  </a:lnTo>
                  <a:lnTo>
                    <a:pt x="54" y="15"/>
                  </a:lnTo>
                  <a:lnTo>
                    <a:pt x="54" y="9"/>
                  </a:lnTo>
                  <a:lnTo>
                    <a:pt x="52" y="4"/>
                  </a:lnTo>
                  <a:lnTo>
                    <a:pt x="48" y="2"/>
                  </a:lnTo>
                  <a:lnTo>
                    <a:pt x="47" y="0"/>
                  </a:lnTo>
                  <a:lnTo>
                    <a:pt x="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4" name="Rectangle 4">
            <a:extLst>
              <a:ext uri="{FF2B5EF4-FFF2-40B4-BE49-F238E27FC236}">
                <a16:creationId xmlns:a16="http://schemas.microsoft.com/office/drawing/2014/main" id="{2B4E0A58-B7CE-446A-B1E0-57F420B6F2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/>
              <a:t>Functions of Cellular System</a:t>
            </a:r>
          </a:p>
        </p:txBody>
      </p:sp>
      <p:sp>
        <p:nvSpPr>
          <p:cNvPr id="322565" name="Rectangle 5">
            <a:extLst>
              <a:ext uri="{FF2B5EF4-FFF2-40B4-BE49-F238E27FC236}">
                <a16:creationId xmlns:a16="http://schemas.microsoft.com/office/drawing/2014/main" id="{9E525B3E-4E8E-4082-A0E9-A174E8BE2A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391400" cy="4570413"/>
          </a:xfrm>
        </p:spPr>
        <p:txBody>
          <a:bodyPr/>
          <a:lstStyle/>
          <a:p>
            <a:pPr>
              <a:defRPr/>
            </a:pPr>
            <a:r>
              <a:rPr lang="en-US" altLang="en-US" b="0" dirty="0"/>
              <a:t>Provides wireless connection between users and   Public Switched Telephone Network (PSTN)</a:t>
            </a:r>
          </a:p>
          <a:p>
            <a:pPr>
              <a:defRPr/>
            </a:pPr>
            <a:r>
              <a:rPr lang="en-US" altLang="en-US" b="0" dirty="0"/>
              <a:t>PSTN is the wired network that includes coaxial, microwave, fiber optic, under-sea cables, satellite.</a:t>
            </a:r>
          </a:p>
          <a:p>
            <a:pPr>
              <a:defRPr/>
            </a:pPr>
            <a:r>
              <a:rPr lang="en-US" altLang="en-US" b="0" dirty="0"/>
              <a:t>PSTN is the telephone network that provided sole service before we had cell phones</a:t>
            </a:r>
          </a:p>
          <a:p>
            <a:pPr>
              <a:defRPr/>
            </a:pPr>
            <a:r>
              <a:rPr lang="en-US" altLang="en-US" b="0" dirty="0"/>
              <a:t>Cellular service merely extends the PSTN service to the mobile location</a:t>
            </a:r>
          </a:p>
        </p:txBody>
      </p:sp>
    </p:spTree>
  </p:cSld>
  <p:clrMapOvr>
    <a:masterClrMapping/>
  </p:clrMapOvr>
  <p:transition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4" name="Rectangle 4">
            <a:extLst>
              <a:ext uri="{FF2B5EF4-FFF2-40B4-BE49-F238E27FC236}">
                <a16:creationId xmlns:a16="http://schemas.microsoft.com/office/drawing/2014/main" id="{F6BBE63A-F5A6-4A27-BD7D-A25771016A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/>
              <a:t>How does cellular system work?</a:t>
            </a:r>
          </a:p>
        </p:txBody>
      </p:sp>
      <p:sp>
        <p:nvSpPr>
          <p:cNvPr id="322565" name="Rectangle 5">
            <a:extLst>
              <a:ext uri="{FF2B5EF4-FFF2-40B4-BE49-F238E27FC236}">
                <a16:creationId xmlns:a16="http://schemas.microsoft.com/office/drawing/2014/main" id="{D7D9D91B-8383-4E08-ADB9-B7B523C927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391400" cy="4349750"/>
          </a:xfrm>
        </p:spPr>
        <p:txBody>
          <a:bodyPr/>
          <a:lstStyle/>
          <a:p>
            <a:pPr>
              <a:defRPr/>
            </a:pPr>
            <a:r>
              <a:rPr lang="en-US" altLang="en-US" b="0" dirty="0"/>
              <a:t>Base stations provide wireless connectivity to mobile users</a:t>
            </a:r>
          </a:p>
          <a:p>
            <a:pPr>
              <a:defRPr/>
            </a:pPr>
            <a:r>
              <a:rPr lang="en-US" altLang="en-US" b="0" dirty="0"/>
              <a:t>Each base station limits control to its small geographical area (2-3 sq. km) or </a:t>
            </a:r>
            <a:r>
              <a:rPr lang="en-US" altLang="en-US" b="0" i="1" dirty="0"/>
              <a:t>cell</a:t>
            </a:r>
            <a:r>
              <a:rPr lang="en-US" altLang="en-US" b="0" dirty="0"/>
              <a:t>.</a:t>
            </a:r>
          </a:p>
          <a:p>
            <a:pPr>
              <a:defRPr/>
            </a:pPr>
            <a:r>
              <a:rPr lang="en-US" altLang="en-US" b="0" dirty="0"/>
              <a:t>High capacity of cellular network is achieved: </a:t>
            </a:r>
          </a:p>
          <a:p>
            <a:pPr lvl="1">
              <a:defRPr/>
            </a:pPr>
            <a:r>
              <a:rPr lang="en-US" altLang="en-US" b="0" dirty="0"/>
              <a:t>by limiting the coverage to the cell</a:t>
            </a:r>
          </a:p>
          <a:p>
            <a:pPr lvl="1">
              <a:defRPr/>
            </a:pPr>
            <a:r>
              <a:rPr lang="en-US" altLang="en-US" b="0" dirty="0"/>
              <a:t>By using concept of </a:t>
            </a:r>
            <a:r>
              <a:rPr lang="en-US" altLang="en-US" b="0" i="1" dirty="0"/>
              <a:t>Frequency reuse</a:t>
            </a:r>
          </a:p>
          <a:p>
            <a:pPr lvl="1">
              <a:defRPr/>
            </a:pPr>
            <a:r>
              <a:rPr lang="en-US" altLang="en-US" b="0" dirty="0"/>
              <a:t>However, frequencies are reused in cells quite far away to minimize interference</a:t>
            </a:r>
          </a:p>
        </p:txBody>
      </p:sp>
    </p:spTree>
  </p:cSld>
  <p:clrMapOvr>
    <a:masterClrMapping/>
  </p:clrMapOvr>
  <p:transition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3" name="Rectangle 5">
            <a:extLst>
              <a:ext uri="{FF2B5EF4-FFF2-40B4-BE49-F238E27FC236}">
                <a16:creationId xmlns:a16="http://schemas.microsoft.com/office/drawing/2014/main" id="{C19D6135-E00F-4EF2-AD35-CD225455F6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/>
              <a:t>Cellular system handoff and capacity</a:t>
            </a:r>
          </a:p>
        </p:txBody>
      </p:sp>
      <p:sp>
        <p:nvSpPr>
          <p:cNvPr id="329734" name="Rectangle 6">
            <a:extLst>
              <a:ext uri="{FF2B5EF4-FFF2-40B4-BE49-F238E27FC236}">
                <a16:creationId xmlns:a16="http://schemas.microsoft.com/office/drawing/2014/main" id="{F4DB798B-2C3E-4DF4-B836-11D348C9D9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239000" cy="393065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endParaRPr lang="en-US" altLang="en-US" b="0" dirty="0"/>
          </a:p>
          <a:p>
            <a:pPr>
              <a:lnSpc>
                <a:spcPct val="90000"/>
              </a:lnSpc>
              <a:defRPr/>
            </a:pPr>
            <a:r>
              <a:rPr lang="en-US" altLang="en-US" b="0" dirty="0"/>
              <a:t>Switching system, called </a:t>
            </a:r>
            <a:r>
              <a:rPr lang="en-US" altLang="en-US" b="0" i="1" dirty="0"/>
              <a:t>handoff</a:t>
            </a:r>
            <a:r>
              <a:rPr lang="en-US" altLang="en-US" b="0" dirty="0"/>
              <a:t>, enables call to proceed uninterrupted when </a:t>
            </a:r>
            <a:br>
              <a:rPr lang="en-US" altLang="en-US" b="0" dirty="0"/>
            </a:br>
            <a:r>
              <a:rPr lang="en-US" altLang="en-US" b="0" dirty="0"/>
              <a:t>user moves from one cell to another</a:t>
            </a:r>
          </a:p>
          <a:p>
            <a:pPr>
              <a:lnSpc>
                <a:spcPct val="90000"/>
              </a:lnSpc>
              <a:defRPr/>
            </a:pPr>
            <a:endParaRPr lang="en-US" altLang="en-US" b="0" dirty="0"/>
          </a:p>
          <a:p>
            <a:pPr>
              <a:lnSpc>
                <a:spcPct val="90000"/>
              </a:lnSpc>
              <a:defRPr/>
            </a:pPr>
            <a:r>
              <a:rPr lang="en-US" altLang="en-US" b="0" dirty="0"/>
              <a:t>Typical MSC handles 100,000 cellular users and 5,000 simultaneous conversations </a:t>
            </a:r>
            <a:br>
              <a:rPr lang="en-US" altLang="en-US" b="0" dirty="0"/>
            </a:br>
            <a:r>
              <a:rPr lang="en-US" altLang="en-US" b="0" dirty="0"/>
              <a:t>at a time</a:t>
            </a:r>
          </a:p>
        </p:txBody>
      </p:sp>
    </p:spTree>
  </p:cSld>
  <p:clrMapOvr>
    <a:masterClrMapping/>
  </p:clrMapOvr>
  <p:transition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6" name="Object 2122">
            <a:extLst>
              <a:ext uri="{FF2B5EF4-FFF2-40B4-BE49-F238E27FC236}">
                <a16:creationId xmlns:a16="http://schemas.microsoft.com/office/drawing/2014/main" id="{0B2DA72A-47A6-4287-8043-3867C952BBC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03613" y="838200"/>
          <a:ext cx="1144587" cy="1147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1" r:id="rId3" imgW="2819400" imgH="5181600" progId="MS_ClipArt_Gallery">
                  <p:embed/>
                </p:oleObj>
              </mc:Choice>
              <mc:Fallback>
                <p:oleObj r:id="rId3" imgW="2819400" imgH="5181600" progId="MS_ClipArt_Gallery">
                  <p:embed/>
                  <p:pic>
                    <p:nvPicPr>
                      <p:cNvPr id="0" name="Object 21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3613" y="838200"/>
                        <a:ext cx="1144587" cy="1147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3592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7" name="Line 2051">
            <a:extLst>
              <a:ext uri="{FF2B5EF4-FFF2-40B4-BE49-F238E27FC236}">
                <a16:creationId xmlns:a16="http://schemas.microsoft.com/office/drawing/2014/main" id="{10133EBF-FE37-4DFA-8E0C-EA6B2D4FA31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352800" y="3352800"/>
            <a:ext cx="2133600" cy="609600"/>
          </a:xfrm>
          <a:prstGeom prst="line">
            <a:avLst/>
          </a:prstGeom>
          <a:noFill/>
          <a:ln w="47625">
            <a:solidFill>
              <a:srgbClr val="E4D96E"/>
            </a:solidFill>
            <a:prstDash val="sysDot"/>
            <a:round/>
            <a:headEnd type="triangle" w="med" len="med"/>
            <a:tailEnd/>
          </a:ln>
          <a:effectLst>
            <a:outerShdw dist="3592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6388" name="Group 2124">
            <a:extLst>
              <a:ext uri="{FF2B5EF4-FFF2-40B4-BE49-F238E27FC236}">
                <a16:creationId xmlns:a16="http://schemas.microsoft.com/office/drawing/2014/main" id="{B5EC8C04-C4D4-4533-BAB8-0126920FE90C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5029200"/>
            <a:ext cx="457200" cy="533400"/>
            <a:chOff x="1200" y="3024"/>
            <a:chExt cx="288" cy="336"/>
          </a:xfrm>
        </p:grpSpPr>
        <p:sp>
          <p:nvSpPr>
            <p:cNvPr id="16437" name="Line 2053">
              <a:extLst>
                <a:ext uri="{FF2B5EF4-FFF2-40B4-BE49-F238E27FC236}">
                  <a16:creationId xmlns:a16="http://schemas.microsoft.com/office/drawing/2014/main" id="{AD1672CF-5D2B-4BE8-AC25-9EB9A378D9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0" y="3024"/>
              <a:ext cx="0" cy="336"/>
            </a:xfrm>
            <a:prstGeom prst="line">
              <a:avLst/>
            </a:prstGeom>
            <a:noFill/>
            <a:ln w="47625">
              <a:solidFill>
                <a:srgbClr val="E4D96E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38" name="Line 2054">
              <a:extLst>
                <a:ext uri="{FF2B5EF4-FFF2-40B4-BE49-F238E27FC236}">
                  <a16:creationId xmlns:a16="http://schemas.microsoft.com/office/drawing/2014/main" id="{C48257AF-BE1D-43B2-8D89-F8CEE3195D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6" y="3024"/>
              <a:ext cx="0" cy="336"/>
            </a:xfrm>
            <a:prstGeom prst="line">
              <a:avLst/>
            </a:prstGeom>
            <a:noFill/>
            <a:ln w="47625">
              <a:solidFill>
                <a:srgbClr val="E4D96E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39" name="Line 2055">
              <a:extLst>
                <a:ext uri="{FF2B5EF4-FFF2-40B4-BE49-F238E27FC236}">
                  <a16:creationId xmlns:a16="http://schemas.microsoft.com/office/drawing/2014/main" id="{5C04ABE7-FDD7-4C07-AF4A-73F4A9DB71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2" y="3024"/>
              <a:ext cx="0" cy="336"/>
            </a:xfrm>
            <a:prstGeom prst="line">
              <a:avLst/>
            </a:prstGeom>
            <a:noFill/>
            <a:ln w="47625">
              <a:solidFill>
                <a:srgbClr val="E4D96E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40" name="Line 2056">
              <a:extLst>
                <a:ext uri="{FF2B5EF4-FFF2-40B4-BE49-F238E27FC236}">
                  <a16:creationId xmlns:a16="http://schemas.microsoft.com/office/drawing/2014/main" id="{513AA5AE-5064-40DA-A46A-550229EF64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3024"/>
              <a:ext cx="0" cy="336"/>
            </a:xfrm>
            <a:prstGeom prst="line">
              <a:avLst/>
            </a:prstGeom>
            <a:noFill/>
            <a:ln w="47625">
              <a:solidFill>
                <a:srgbClr val="E4D96E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389" name="Line 2057">
            <a:extLst>
              <a:ext uri="{FF2B5EF4-FFF2-40B4-BE49-F238E27FC236}">
                <a16:creationId xmlns:a16="http://schemas.microsoft.com/office/drawing/2014/main" id="{C02082E2-A3C1-4078-B779-54B5119EBA26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2471738"/>
            <a:ext cx="0" cy="1033462"/>
          </a:xfrm>
          <a:prstGeom prst="line">
            <a:avLst/>
          </a:prstGeom>
          <a:noFill/>
          <a:ln w="47625">
            <a:solidFill>
              <a:srgbClr val="E4D96E"/>
            </a:solidFill>
            <a:prstDash val="sysDot"/>
            <a:round/>
            <a:headEnd/>
            <a:tailEnd type="triangle" w="med" len="med"/>
          </a:ln>
          <a:effectLst>
            <a:outerShdw dist="3592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0" name="Rectangle 2059">
            <a:extLst>
              <a:ext uri="{FF2B5EF4-FFF2-40B4-BE49-F238E27FC236}">
                <a16:creationId xmlns:a16="http://schemas.microsoft.com/office/drawing/2014/main" id="{380A2419-0E43-4104-A0E4-88A585C9FB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1388" y="90488"/>
            <a:ext cx="28575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r>
              <a:rPr lang="en-US" altLang="en-US" sz="9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en-US" altLang="en-US"/>
          </a:p>
        </p:txBody>
      </p:sp>
      <p:sp>
        <p:nvSpPr>
          <p:cNvPr id="16391" name="Rectangle 2082">
            <a:extLst>
              <a:ext uri="{FF2B5EF4-FFF2-40B4-BE49-F238E27FC236}">
                <a16:creationId xmlns:a16="http://schemas.microsoft.com/office/drawing/2014/main" id="{3CD8CFDA-7801-4800-B318-2E92AD4A62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8450" y="47625"/>
            <a:ext cx="3810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r>
              <a:rPr lang="en-US" altLang="en-US" sz="12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en-US" altLang="en-US"/>
          </a:p>
        </p:txBody>
      </p:sp>
      <p:sp>
        <p:nvSpPr>
          <p:cNvPr id="428069" name="Text Box 2085">
            <a:extLst>
              <a:ext uri="{FF2B5EF4-FFF2-40B4-BE49-F238E27FC236}">
                <a16:creationId xmlns:a16="http://schemas.microsoft.com/office/drawing/2014/main" id="{9EDEFCCF-AE78-4C8A-BB68-A931AE31FC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914400"/>
            <a:ext cx="1905000" cy="1647825"/>
          </a:xfrm>
          <a:prstGeom prst="rect">
            <a:avLst/>
          </a:prstGeom>
          <a:gradFill rotWithShape="0">
            <a:gsLst>
              <a:gs pos="0">
                <a:srgbClr val="316F53"/>
              </a:gs>
              <a:gs pos="100000">
                <a:srgbClr val="316F53">
                  <a:gamma/>
                  <a:shade val="68627"/>
                  <a:invGamma/>
                </a:srgbClr>
              </a:gs>
            </a:gsLst>
            <a:lin ang="2700000" scaled="1"/>
          </a:gradFill>
          <a:ln w="28575">
            <a:noFill/>
            <a:miter lim="800000"/>
            <a:headEnd/>
            <a:tailEnd type="none" w="sm" len="sm"/>
          </a:ln>
          <a:effectLst>
            <a:outerShdw dist="53882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n-US" alt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Incoming</a:t>
            </a:r>
            <a:br>
              <a:rPr lang="en-US" alt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Telephone </a:t>
            </a:r>
            <a:br>
              <a:rPr lang="en-US" alt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Call to </a:t>
            </a:r>
            <a:br>
              <a:rPr lang="en-US" alt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Mobile X</a:t>
            </a:r>
            <a:endParaRPr lang="en-US" altLang="en-US" b="1" dirty="0">
              <a:solidFill>
                <a:srgbClr val="F4E57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28075" name="Text Box 2091">
            <a:extLst>
              <a:ext uri="{FF2B5EF4-FFF2-40B4-BE49-F238E27FC236}">
                <a16:creationId xmlns:a16="http://schemas.microsoft.com/office/drawing/2014/main" id="{C94B01D9-6A18-42E3-A7B4-19383421B7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76938" y="4205288"/>
            <a:ext cx="804862" cy="519112"/>
          </a:xfrm>
          <a:prstGeom prst="rect">
            <a:avLst/>
          </a:prstGeom>
          <a:gradFill rotWithShape="0">
            <a:gsLst>
              <a:gs pos="0">
                <a:srgbClr val="316F53"/>
              </a:gs>
              <a:gs pos="100000">
                <a:srgbClr val="316F53">
                  <a:gamma/>
                  <a:shade val="68627"/>
                  <a:invGamma/>
                </a:srgbClr>
              </a:gs>
            </a:gsLst>
            <a:lin ang="2700000" scaled="1"/>
          </a:gradFill>
          <a:ln w="28575">
            <a:noFill/>
            <a:miter lim="800000"/>
            <a:headEnd/>
            <a:tailEnd type="none" w="sm" len="sm"/>
          </a:ln>
          <a:effectLst>
            <a:outerShdw dist="53882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>
              <a:lnSpc>
                <a:spcPct val="90000"/>
              </a:lnSpc>
              <a:defRPr/>
            </a:pPr>
            <a:r>
              <a:rPr lang="en-US" altLang="en-US" b="1" dirty="0">
                <a:solidFill>
                  <a:srgbClr val="84EA8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3, 7</a:t>
            </a:r>
          </a:p>
        </p:txBody>
      </p:sp>
      <p:sp>
        <p:nvSpPr>
          <p:cNvPr id="428080" name="Text Box 2096">
            <a:extLst>
              <a:ext uri="{FF2B5EF4-FFF2-40B4-BE49-F238E27FC236}">
                <a16:creationId xmlns:a16="http://schemas.microsoft.com/office/drawing/2014/main" id="{DFA11728-8B94-4E47-99E7-A4F2CDF454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5318125"/>
            <a:ext cx="1828800" cy="549275"/>
          </a:xfrm>
          <a:prstGeom prst="rect">
            <a:avLst/>
          </a:prstGeom>
          <a:gradFill rotWithShape="0">
            <a:gsLst>
              <a:gs pos="0">
                <a:srgbClr val="316F53"/>
              </a:gs>
              <a:gs pos="100000">
                <a:srgbClr val="316F53">
                  <a:gamma/>
                  <a:shade val="68627"/>
                  <a:invGamma/>
                </a:srgbClr>
              </a:gs>
            </a:gsLst>
            <a:lin ang="2700000" scaled="1"/>
          </a:gradFill>
          <a:ln w="28575">
            <a:noFill/>
            <a:miter lim="800000"/>
            <a:headEnd/>
            <a:tailEnd type="none" w="sm" len="sm"/>
          </a:ln>
          <a:effectLst>
            <a:outerShdw dist="53882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>
              <a:lnSpc>
                <a:spcPct val="90000"/>
              </a:lnSpc>
              <a:defRPr/>
            </a:pPr>
            <a:r>
              <a:rPr lang="en-US" altLang="en-US" b="1">
                <a:solidFill>
                  <a:srgbClr val="F6EA9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PSTN</a:t>
            </a:r>
            <a:endParaRPr lang="en-US" altLang="en-US" sz="3400" b="1">
              <a:solidFill>
                <a:srgbClr val="F4E57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6395" name="Line 2097">
            <a:extLst>
              <a:ext uri="{FF2B5EF4-FFF2-40B4-BE49-F238E27FC236}">
                <a16:creationId xmlns:a16="http://schemas.microsoft.com/office/drawing/2014/main" id="{CA5D0E11-7E01-4EF7-B4F7-0265A801A19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00400" y="2057400"/>
            <a:ext cx="762000" cy="1676400"/>
          </a:xfrm>
          <a:prstGeom prst="line">
            <a:avLst/>
          </a:prstGeom>
          <a:noFill/>
          <a:ln w="47625">
            <a:solidFill>
              <a:srgbClr val="E4D96E"/>
            </a:solidFill>
            <a:prstDash val="sysDot"/>
            <a:round/>
            <a:headEnd/>
            <a:tailEnd type="triangle" w="med" len="med"/>
          </a:ln>
          <a:effectLst>
            <a:outerShdw dist="3592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6" name="Line 2100">
            <a:extLst>
              <a:ext uri="{FF2B5EF4-FFF2-40B4-BE49-F238E27FC236}">
                <a16:creationId xmlns:a16="http://schemas.microsoft.com/office/drawing/2014/main" id="{ACA7ECE3-BF67-408C-89DF-ED7E475D441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24200" y="3048000"/>
            <a:ext cx="2209800" cy="609600"/>
          </a:xfrm>
          <a:prstGeom prst="line">
            <a:avLst/>
          </a:prstGeom>
          <a:noFill/>
          <a:ln w="47625">
            <a:solidFill>
              <a:srgbClr val="E4D96E"/>
            </a:solidFill>
            <a:prstDash val="sysDot"/>
            <a:round/>
            <a:headEnd/>
            <a:tailEnd type="triangle" w="med" len="med"/>
          </a:ln>
          <a:effectLst>
            <a:outerShdw dist="3592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7" name="Line 2103">
            <a:extLst>
              <a:ext uri="{FF2B5EF4-FFF2-40B4-BE49-F238E27FC236}">
                <a16:creationId xmlns:a16="http://schemas.microsoft.com/office/drawing/2014/main" id="{004B54AF-D0D0-40E2-9D94-771377E546C6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3962400"/>
            <a:ext cx="0" cy="1219200"/>
          </a:xfrm>
          <a:prstGeom prst="line">
            <a:avLst/>
          </a:prstGeom>
          <a:noFill/>
          <a:ln w="47625">
            <a:solidFill>
              <a:srgbClr val="E4D96E"/>
            </a:solidFill>
            <a:prstDash val="sysDot"/>
            <a:round/>
            <a:headEnd type="triangle" w="med" len="med"/>
            <a:tailEnd/>
          </a:ln>
          <a:effectLst>
            <a:outerShdw dist="3592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8" name="Line 2110">
            <a:extLst>
              <a:ext uri="{FF2B5EF4-FFF2-40B4-BE49-F238E27FC236}">
                <a16:creationId xmlns:a16="http://schemas.microsoft.com/office/drawing/2014/main" id="{CF9A5DE7-8679-43E3-A276-B6DD36C3580A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400" y="3995738"/>
            <a:ext cx="0" cy="1219200"/>
          </a:xfrm>
          <a:prstGeom prst="line">
            <a:avLst/>
          </a:prstGeom>
          <a:noFill/>
          <a:ln w="47625">
            <a:solidFill>
              <a:srgbClr val="E4D96E"/>
            </a:solidFill>
            <a:prstDash val="sysDot"/>
            <a:round/>
            <a:headEnd/>
            <a:tailEnd type="triangle" w="med" len="med"/>
          </a:ln>
          <a:effectLst>
            <a:outerShdw dist="3592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8097" name="Text Box 2113">
            <a:extLst>
              <a:ext uri="{FF2B5EF4-FFF2-40B4-BE49-F238E27FC236}">
                <a16:creationId xmlns:a16="http://schemas.microsoft.com/office/drawing/2014/main" id="{9324814D-4BBF-4A95-B772-C460665B56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4876800"/>
            <a:ext cx="1524000" cy="533400"/>
          </a:xfrm>
          <a:prstGeom prst="rect">
            <a:avLst/>
          </a:prstGeom>
          <a:gradFill rotWithShape="0">
            <a:gsLst>
              <a:gs pos="0">
                <a:srgbClr val="316F53"/>
              </a:gs>
              <a:gs pos="100000">
                <a:srgbClr val="316F53">
                  <a:gamma/>
                  <a:shade val="68627"/>
                  <a:invGamma/>
                </a:srgbClr>
              </a:gs>
            </a:gsLst>
            <a:lin ang="2700000" scaled="1"/>
          </a:gradFill>
          <a:ln w="28575">
            <a:noFill/>
            <a:miter lim="800000"/>
            <a:headEnd/>
            <a:tailEnd type="none" w="sm" len="sm"/>
          </a:ln>
          <a:effectLst>
            <a:outerShdw dist="53882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n-US" alt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Mobile X</a:t>
            </a:r>
          </a:p>
        </p:txBody>
      </p:sp>
      <p:sp>
        <p:nvSpPr>
          <p:cNvPr id="428102" name="Text Box 2118">
            <a:extLst>
              <a:ext uri="{FF2B5EF4-FFF2-40B4-BE49-F238E27FC236}">
                <a16:creationId xmlns:a16="http://schemas.microsoft.com/office/drawing/2014/main" id="{4CDB2523-D119-4FB5-ADA1-AED1712FFF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581400"/>
            <a:ext cx="1828800" cy="1447800"/>
          </a:xfrm>
          <a:prstGeom prst="rect">
            <a:avLst/>
          </a:prstGeom>
          <a:gradFill rotWithShape="0">
            <a:gsLst>
              <a:gs pos="0">
                <a:srgbClr val="316F53"/>
              </a:gs>
              <a:gs pos="100000">
                <a:srgbClr val="316F53">
                  <a:gamma/>
                  <a:shade val="68627"/>
                  <a:invGamma/>
                </a:srgbClr>
              </a:gs>
            </a:gsLst>
            <a:lin ang="2700000" scaled="1"/>
          </a:gradFill>
          <a:ln w="28575">
            <a:noFill/>
            <a:miter lim="800000"/>
            <a:headEnd/>
            <a:tailEnd type="none" w="sm" len="sm"/>
          </a:ln>
          <a:effectLst>
            <a:outerShdw dist="53882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n-US" altLang="en-US" sz="3400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28085" name="Text Box 2101">
            <a:extLst>
              <a:ext uri="{FF2B5EF4-FFF2-40B4-BE49-F238E27FC236}">
                <a16:creationId xmlns:a16="http://schemas.microsoft.com/office/drawing/2014/main" id="{6DBC1292-C19D-47FC-826F-C1363F7030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657600"/>
            <a:ext cx="1828800" cy="1335088"/>
          </a:xfrm>
          <a:prstGeom prst="rect">
            <a:avLst/>
          </a:prstGeom>
          <a:noFill/>
          <a:ln w="47625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lnSpc>
                <a:spcPct val="85000"/>
              </a:lnSpc>
              <a:spcBef>
                <a:spcPct val="50000"/>
              </a:spcBef>
              <a:defRPr/>
            </a:pPr>
            <a:r>
              <a:rPr lang="en-US" altLang="en-US" b="1">
                <a:solidFill>
                  <a:srgbClr val="F6EA9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Mobile Switching Center</a:t>
            </a:r>
            <a:endParaRPr lang="en-US" altLang="en-US" b="1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16402" name="Group 2125">
            <a:extLst>
              <a:ext uri="{FF2B5EF4-FFF2-40B4-BE49-F238E27FC236}">
                <a16:creationId xmlns:a16="http://schemas.microsoft.com/office/drawing/2014/main" id="{A4873B28-4C96-4E29-8156-B6574ECB7B56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5257800"/>
            <a:ext cx="1828800" cy="685800"/>
            <a:chOff x="4560" y="3076"/>
            <a:chExt cx="722" cy="191"/>
          </a:xfrm>
        </p:grpSpPr>
        <p:sp>
          <p:nvSpPr>
            <p:cNvPr id="16410" name="Freeform 2126">
              <a:extLst>
                <a:ext uri="{FF2B5EF4-FFF2-40B4-BE49-F238E27FC236}">
                  <a16:creationId xmlns:a16="http://schemas.microsoft.com/office/drawing/2014/main" id="{73054181-FE47-4DC6-9E47-E8C5B4F6F22B}"/>
                </a:ext>
              </a:extLst>
            </p:cNvPr>
            <p:cNvSpPr>
              <a:spLocks/>
            </p:cNvSpPr>
            <p:nvPr/>
          </p:nvSpPr>
          <p:spPr bwMode="auto">
            <a:xfrm>
              <a:off x="4808" y="3076"/>
              <a:ext cx="52" cy="57"/>
            </a:xfrm>
            <a:custGeom>
              <a:avLst/>
              <a:gdLst>
                <a:gd name="T0" fmla="*/ 27 w 52"/>
                <a:gd name="T1" fmla="*/ 42 h 57"/>
                <a:gd name="T2" fmla="*/ 25 w 52"/>
                <a:gd name="T3" fmla="*/ 38 h 57"/>
                <a:gd name="T4" fmla="*/ 32 w 52"/>
                <a:gd name="T5" fmla="*/ 38 h 57"/>
                <a:gd name="T6" fmla="*/ 36 w 52"/>
                <a:gd name="T7" fmla="*/ 34 h 57"/>
                <a:gd name="T8" fmla="*/ 38 w 52"/>
                <a:gd name="T9" fmla="*/ 30 h 57"/>
                <a:gd name="T10" fmla="*/ 36 w 52"/>
                <a:gd name="T11" fmla="*/ 29 h 57"/>
                <a:gd name="T12" fmla="*/ 40 w 52"/>
                <a:gd name="T13" fmla="*/ 25 h 57"/>
                <a:gd name="T14" fmla="*/ 40 w 52"/>
                <a:gd name="T15" fmla="*/ 21 h 57"/>
                <a:gd name="T16" fmla="*/ 38 w 52"/>
                <a:gd name="T17" fmla="*/ 17 h 57"/>
                <a:gd name="T18" fmla="*/ 36 w 52"/>
                <a:gd name="T19" fmla="*/ 11 h 57"/>
                <a:gd name="T20" fmla="*/ 38 w 52"/>
                <a:gd name="T21" fmla="*/ 7 h 57"/>
                <a:gd name="T22" fmla="*/ 36 w 52"/>
                <a:gd name="T23" fmla="*/ 4 h 57"/>
                <a:gd name="T24" fmla="*/ 30 w 52"/>
                <a:gd name="T25" fmla="*/ 0 h 57"/>
                <a:gd name="T26" fmla="*/ 27 w 52"/>
                <a:gd name="T27" fmla="*/ 0 h 57"/>
                <a:gd name="T28" fmla="*/ 27 w 52"/>
                <a:gd name="T29" fmla="*/ 4 h 57"/>
                <a:gd name="T30" fmla="*/ 17 w 52"/>
                <a:gd name="T31" fmla="*/ 0 h 57"/>
                <a:gd name="T32" fmla="*/ 11 w 52"/>
                <a:gd name="T33" fmla="*/ 0 h 57"/>
                <a:gd name="T34" fmla="*/ 5 w 52"/>
                <a:gd name="T35" fmla="*/ 6 h 57"/>
                <a:gd name="T36" fmla="*/ 11 w 52"/>
                <a:gd name="T37" fmla="*/ 6 h 57"/>
                <a:gd name="T38" fmla="*/ 11 w 52"/>
                <a:gd name="T39" fmla="*/ 7 h 57"/>
                <a:gd name="T40" fmla="*/ 2 w 52"/>
                <a:gd name="T41" fmla="*/ 13 h 57"/>
                <a:gd name="T42" fmla="*/ 0 w 52"/>
                <a:gd name="T43" fmla="*/ 21 h 57"/>
                <a:gd name="T44" fmla="*/ 7 w 52"/>
                <a:gd name="T45" fmla="*/ 19 h 57"/>
                <a:gd name="T46" fmla="*/ 5 w 52"/>
                <a:gd name="T47" fmla="*/ 21 h 57"/>
                <a:gd name="T48" fmla="*/ 2 w 52"/>
                <a:gd name="T49" fmla="*/ 23 h 57"/>
                <a:gd name="T50" fmla="*/ 4 w 52"/>
                <a:gd name="T51" fmla="*/ 29 h 57"/>
                <a:gd name="T52" fmla="*/ 4 w 52"/>
                <a:gd name="T53" fmla="*/ 34 h 57"/>
                <a:gd name="T54" fmla="*/ 7 w 52"/>
                <a:gd name="T55" fmla="*/ 36 h 57"/>
                <a:gd name="T56" fmla="*/ 13 w 52"/>
                <a:gd name="T57" fmla="*/ 34 h 57"/>
                <a:gd name="T58" fmla="*/ 7 w 52"/>
                <a:gd name="T59" fmla="*/ 42 h 57"/>
                <a:gd name="T60" fmla="*/ 4 w 52"/>
                <a:gd name="T61" fmla="*/ 50 h 57"/>
                <a:gd name="T62" fmla="*/ 52 w 52"/>
                <a:gd name="T63" fmla="*/ 57 h 5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52"/>
                <a:gd name="T97" fmla="*/ 0 h 57"/>
                <a:gd name="T98" fmla="*/ 52 w 52"/>
                <a:gd name="T99" fmla="*/ 57 h 5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52" h="57">
                  <a:moveTo>
                    <a:pt x="27" y="44"/>
                  </a:moveTo>
                  <a:lnTo>
                    <a:pt x="27" y="42"/>
                  </a:lnTo>
                  <a:lnTo>
                    <a:pt x="25" y="40"/>
                  </a:lnTo>
                  <a:lnTo>
                    <a:pt x="25" y="38"/>
                  </a:lnTo>
                  <a:lnTo>
                    <a:pt x="27" y="38"/>
                  </a:lnTo>
                  <a:lnTo>
                    <a:pt x="32" y="38"/>
                  </a:lnTo>
                  <a:lnTo>
                    <a:pt x="34" y="36"/>
                  </a:lnTo>
                  <a:lnTo>
                    <a:pt x="36" y="34"/>
                  </a:lnTo>
                  <a:lnTo>
                    <a:pt x="36" y="32"/>
                  </a:lnTo>
                  <a:lnTo>
                    <a:pt x="38" y="30"/>
                  </a:lnTo>
                  <a:lnTo>
                    <a:pt x="38" y="29"/>
                  </a:lnTo>
                  <a:lnTo>
                    <a:pt x="36" y="29"/>
                  </a:lnTo>
                  <a:lnTo>
                    <a:pt x="38" y="25"/>
                  </a:lnTo>
                  <a:lnTo>
                    <a:pt x="40" y="25"/>
                  </a:lnTo>
                  <a:lnTo>
                    <a:pt x="40" y="23"/>
                  </a:lnTo>
                  <a:lnTo>
                    <a:pt x="40" y="21"/>
                  </a:lnTo>
                  <a:lnTo>
                    <a:pt x="38" y="19"/>
                  </a:lnTo>
                  <a:lnTo>
                    <a:pt x="38" y="17"/>
                  </a:lnTo>
                  <a:lnTo>
                    <a:pt x="38" y="13"/>
                  </a:lnTo>
                  <a:lnTo>
                    <a:pt x="36" y="11"/>
                  </a:lnTo>
                  <a:lnTo>
                    <a:pt x="38" y="9"/>
                  </a:lnTo>
                  <a:lnTo>
                    <a:pt x="38" y="7"/>
                  </a:lnTo>
                  <a:lnTo>
                    <a:pt x="36" y="6"/>
                  </a:lnTo>
                  <a:lnTo>
                    <a:pt x="36" y="4"/>
                  </a:lnTo>
                  <a:lnTo>
                    <a:pt x="34" y="0"/>
                  </a:lnTo>
                  <a:lnTo>
                    <a:pt x="30" y="0"/>
                  </a:lnTo>
                  <a:lnTo>
                    <a:pt x="23" y="0"/>
                  </a:lnTo>
                  <a:lnTo>
                    <a:pt x="27" y="0"/>
                  </a:lnTo>
                  <a:lnTo>
                    <a:pt x="29" y="2"/>
                  </a:lnTo>
                  <a:lnTo>
                    <a:pt x="27" y="4"/>
                  </a:lnTo>
                  <a:lnTo>
                    <a:pt x="23" y="2"/>
                  </a:lnTo>
                  <a:lnTo>
                    <a:pt x="17" y="0"/>
                  </a:lnTo>
                  <a:lnTo>
                    <a:pt x="15" y="0"/>
                  </a:lnTo>
                  <a:lnTo>
                    <a:pt x="11" y="0"/>
                  </a:lnTo>
                  <a:lnTo>
                    <a:pt x="9" y="2"/>
                  </a:lnTo>
                  <a:lnTo>
                    <a:pt x="5" y="6"/>
                  </a:lnTo>
                  <a:lnTo>
                    <a:pt x="9" y="6"/>
                  </a:lnTo>
                  <a:lnTo>
                    <a:pt x="11" y="6"/>
                  </a:lnTo>
                  <a:lnTo>
                    <a:pt x="13" y="7"/>
                  </a:lnTo>
                  <a:lnTo>
                    <a:pt x="11" y="7"/>
                  </a:lnTo>
                  <a:lnTo>
                    <a:pt x="7" y="9"/>
                  </a:lnTo>
                  <a:lnTo>
                    <a:pt x="2" y="13"/>
                  </a:lnTo>
                  <a:lnTo>
                    <a:pt x="2" y="17"/>
                  </a:lnTo>
                  <a:lnTo>
                    <a:pt x="0" y="21"/>
                  </a:lnTo>
                  <a:lnTo>
                    <a:pt x="5" y="19"/>
                  </a:lnTo>
                  <a:lnTo>
                    <a:pt x="7" y="19"/>
                  </a:lnTo>
                  <a:lnTo>
                    <a:pt x="9" y="19"/>
                  </a:lnTo>
                  <a:lnTo>
                    <a:pt x="5" y="21"/>
                  </a:lnTo>
                  <a:lnTo>
                    <a:pt x="4" y="21"/>
                  </a:lnTo>
                  <a:lnTo>
                    <a:pt x="2" y="23"/>
                  </a:lnTo>
                  <a:lnTo>
                    <a:pt x="2" y="27"/>
                  </a:lnTo>
                  <a:lnTo>
                    <a:pt x="4" y="29"/>
                  </a:lnTo>
                  <a:lnTo>
                    <a:pt x="4" y="32"/>
                  </a:lnTo>
                  <a:lnTo>
                    <a:pt x="4" y="34"/>
                  </a:lnTo>
                  <a:lnTo>
                    <a:pt x="2" y="36"/>
                  </a:lnTo>
                  <a:lnTo>
                    <a:pt x="7" y="36"/>
                  </a:lnTo>
                  <a:lnTo>
                    <a:pt x="11" y="34"/>
                  </a:lnTo>
                  <a:lnTo>
                    <a:pt x="13" y="34"/>
                  </a:lnTo>
                  <a:lnTo>
                    <a:pt x="9" y="40"/>
                  </a:lnTo>
                  <a:lnTo>
                    <a:pt x="7" y="42"/>
                  </a:lnTo>
                  <a:lnTo>
                    <a:pt x="5" y="44"/>
                  </a:lnTo>
                  <a:lnTo>
                    <a:pt x="4" y="50"/>
                  </a:lnTo>
                  <a:lnTo>
                    <a:pt x="5" y="57"/>
                  </a:lnTo>
                  <a:lnTo>
                    <a:pt x="52" y="57"/>
                  </a:lnTo>
                  <a:lnTo>
                    <a:pt x="27" y="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1" name="Freeform 2127">
              <a:extLst>
                <a:ext uri="{FF2B5EF4-FFF2-40B4-BE49-F238E27FC236}">
                  <a16:creationId xmlns:a16="http://schemas.microsoft.com/office/drawing/2014/main" id="{C73D13DF-E938-47EA-A4DE-44D918C802F5}"/>
                </a:ext>
              </a:extLst>
            </p:cNvPr>
            <p:cNvSpPr>
              <a:spLocks/>
            </p:cNvSpPr>
            <p:nvPr/>
          </p:nvSpPr>
          <p:spPr bwMode="auto">
            <a:xfrm>
              <a:off x="4890" y="3118"/>
              <a:ext cx="14" cy="15"/>
            </a:xfrm>
            <a:custGeom>
              <a:avLst/>
              <a:gdLst>
                <a:gd name="T0" fmla="*/ 6 w 14"/>
                <a:gd name="T1" fmla="*/ 15 h 15"/>
                <a:gd name="T2" fmla="*/ 14 w 14"/>
                <a:gd name="T3" fmla="*/ 2 h 15"/>
                <a:gd name="T4" fmla="*/ 8 w 14"/>
                <a:gd name="T5" fmla="*/ 0 h 15"/>
                <a:gd name="T6" fmla="*/ 0 w 14"/>
                <a:gd name="T7" fmla="*/ 15 h 15"/>
                <a:gd name="T8" fmla="*/ 6 w 14"/>
                <a:gd name="T9" fmla="*/ 15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"/>
                <a:gd name="T16" fmla="*/ 0 h 15"/>
                <a:gd name="T17" fmla="*/ 14 w 14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" h="15">
                  <a:moveTo>
                    <a:pt x="6" y="15"/>
                  </a:moveTo>
                  <a:lnTo>
                    <a:pt x="14" y="2"/>
                  </a:lnTo>
                  <a:lnTo>
                    <a:pt x="8" y="0"/>
                  </a:lnTo>
                  <a:lnTo>
                    <a:pt x="0" y="15"/>
                  </a:lnTo>
                  <a:lnTo>
                    <a:pt x="6" y="1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2" name="Freeform 2128">
              <a:extLst>
                <a:ext uri="{FF2B5EF4-FFF2-40B4-BE49-F238E27FC236}">
                  <a16:creationId xmlns:a16="http://schemas.microsoft.com/office/drawing/2014/main" id="{A77629D9-229D-4DEB-9CFC-C76DD9C2A473}"/>
                </a:ext>
              </a:extLst>
            </p:cNvPr>
            <p:cNvSpPr>
              <a:spLocks/>
            </p:cNvSpPr>
            <p:nvPr/>
          </p:nvSpPr>
          <p:spPr bwMode="auto">
            <a:xfrm>
              <a:off x="4560" y="3183"/>
              <a:ext cx="113" cy="53"/>
            </a:xfrm>
            <a:custGeom>
              <a:avLst/>
              <a:gdLst>
                <a:gd name="T0" fmla="*/ 113 w 113"/>
                <a:gd name="T1" fmla="*/ 0 h 53"/>
                <a:gd name="T2" fmla="*/ 109 w 113"/>
                <a:gd name="T3" fmla="*/ 8 h 53"/>
                <a:gd name="T4" fmla="*/ 106 w 113"/>
                <a:gd name="T5" fmla="*/ 15 h 53"/>
                <a:gd name="T6" fmla="*/ 104 w 113"/>
                <a:gd name="T7" fmla="*/ 25 h 53"/>
                <a:gd name="T8" fmla="*/ 102 w 113"/>
                <a:gd name="T9" fmla="*/ 34 h 53"/>
                <a:gd name="T10" fmla="*/ 100 w 113"/>
                <a:gd name="T11" fmla="*/ 53 h 53"/>
                <a:gd name="T12" fmla="*/ 17 w 113"/>
                <a:gd name="T13" fmla="*/ 44 h 53"/>
                <a:gd name="T14" fmla="*/ 13 w 113"/>
                <a:gd name="T15" fmla="*/ 42 h 53"/>
                <a:gd name="T16" fmla="*/ 12 w 113"/>
                <a:gd name="T17" fmla="*/ 38 h 53"/>
                <a:gd name="T18" fmla="*/ 6 w 113"/>
                <a:gd name="T19" fmla="*/ 27 h 53"/>
                <a:gd name="T20" fmla="*/ 2 w 113"/>
                <a:gd name="T21" fmla="*/ 15 h 53"/>
                <a:gd name="T22" fmla="*/ 0 w 113"/>
                <a:gd name="T23" fmla="*/ 0 h 53"/>
                <a:gd name="T24" fmla="*/ 113 w 113"/>
                <a:gd name="T25" fmla="*/ 0 h 5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13"/>
                <a:gd name="T40" fmla="*/ 0 h 53"/>
                <a:gd name="T41" fmla="*/ 113 w 113"/>
                <a:gd name="T42" fmla="*/ 53 h 53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13" h="53">
                  <a:moveTo>
                    <a:pt x="113" y="0"/>
                  </a:moveTo>
                  <a:lnTo>
                    <a:pt x="109" y="8"/>
                  </a:lnTo>
                  <a:lnTo>
                    <a:pt x="106" y="15"/>
                  </a:lnTo>
                  <a:lnTo>
                    <a:pt x="104" y="25"/>
                  </a:lnTo>
                  <a:lnTo>
                    <a:pt x="102" y="34"/>
                  </a:lnTo>
                  <a:lnTo>
                    <a:pt x="100" y="53"/>
                  </a:lnTo>
                  <a:lnTo>
                    <a:pt x="17" y="44"/>
                  </a:lnTo>
                  <a:lnTo>
                    <a:pt x="13" y="42"/>
                  </a:lnTo>
                  <a:lnTo>
                    <a:pt x="12" y="38"/>
                  </a:lnTo>
                  <a:lnTo>
                    <a:pt x="6" y="27"/>
                  </a:lnTo>
                  <a:lnTo>
                    <a:pt x="2" y="15"/>
                  </a:lnTo>
                  <a:lnTo>
                    <a:pt x="0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C03C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3" name="Freeform 2129">
              <a:extLst>
                <a:ext uri="{FF2B5EF4-FFF2-40B4-BE49-F238E27FC236}">
                  <a16:creationId xmlns:a16="http://schemas.microsoft.com/office/drawing/2014/main" id="{6B3288FC-2470-4600-9ECA-B6D318E9E6AF}"/>
                </a:ext>
              </a:extLst>
            </p:cNvPr>
            <p:cNvSpPr>
              <a:spLocks/>
            </p:cNvSpPr>
            <p:nvPr/>
          </p:nvSpPr>
          <p:spPr bwMode="auto">
            <a:xfrm>
              <a:off x="4764" y="3183"/>
              <a:ext cx="309" cy="57"/>
            </a:xfrm>
            <a:custGeom>
              <a:avLst/>
              <a:gdLst>
                <a:gd name="T0" fmla="*/ 309 w 309"/>
                <a:gd name="T1" fmla="*/ 0 h 57"/>
                <a:gd name="T2" fmla="*/ 305 w 309"/>
                <a:gd name="T3" fmla="*/ 8 h 57"/>
                <a:gd name="T4" fmla="*/ 301 w 309"/>
                <a:gd name="T5" fmla="*/ 15 h 57"/>
                <a:gd name="T6" fmla="*/ 299 w 309"/>
                <a:gd name="T7" fmla="*/ 25 h 57"/>
                <a:gd name="T8" fmla="*/ 297 w 309"/>
                <a:gd name="T9" fmla="*/ 34 h 57"/>
                <a:gd name="T10" fmla="*/ 297 w 309"/>
                <a:gd name="T11" fmla="*/ 57 h 57"/>
                <a:gd name="T12" fmla="*/ 17 w 309"/>
                <a:gd name="T13" fmla="*/ 57 h 57"/>
                <a:gd name="T14" fmla="*/ 13 w 309"/>
                <a:gd name="T15" fmla="*/ 34 h 57"/>
                <a:gd name="T16" fmla="*/ 13 w 309"/>
                <a:gd name="T17" fmla="*/ 25 h 57"/>
                <a:gd name="T18" fmla="*/ 9 w 309"/>
                <a:gd name="T19" fmla="*/ 15 h 57"/>
                <a:gd name="T20" fmla="*/ 5 w 309"/>
                <a:gd name="T21" fmla="*/ 8 h 57"/>
                <a:gd name="T22" fmla="*/ 0 w 309"/>
                <a:gd name="T23" fmla="*/ 0 h 57"/>
                <a:gd name="T24" fmla="*/ 309 w 309"/>
                <a:gd name="T25" fmla="*/ 0 h 5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09"/>
                <a:gd name="T40" fmla="*/ 0 h 57"/>
                <a:gd name="T41" fmla="*/ 309 w 309"/>
                <a:gd name="T42" fmla="*/ 57 h 57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09" h="57">
                  <a:moveTo>
                    <a:pt x="309" y="0"/>
                  </a:moveTo>
                  <a:lnTo>
                    <a:pt x="305" y="8"/>
                  </a:lnTo>
                  <a:lnTo>
                    <a:pt x="301" y="15"/>
                  </a:lnTo>
                  <a:lnTo>
                    <a:pt x="299" y="25"/>
                  </a:lnTo>
                  <a:lnTo>
                    <a:pt x="297" y="34"/>
                  </a:lnTo>
                  <a:lnTo>
                    <a:pt x="297" y="57"/>
                  </a:lnTo>
                  <a:lnTo>
                    <a:pt x="17" y="57"/>
                  </a:lnTo>
                  <a:lnTo>
                    <a:pt x="13" y="34"/>
                  </a:lnTo>
                  <a:lnTo>
                    <a:pt x="13" y="25"/>
                  </a:lnTo>
                  <a:lnTo>
                    <a:pt x="9" y="15"/>
                  </a:lnTo>
                  <a:lnTo>
                    <a:pt x="5" y="8"/>
                  </a:lnTo>
                  <a:lnTo>
                    <a:pt x="0" y="0"/>
                  </a:lnTo>
                  <a:lnTo>
                    <a:pt x="309" y="0"/>
                  </a:lnTo>
                  <a:close/>
                </a:path>
              </a:pathLst>
            </a:custGeom>
            <a:solidFill>
              <a:srgbClr val="C03C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4" name="Freeform 2130">
              <a:extLst>
                <a:ext uri="{FF2B5EF4-FFF2-40B4-BE49-F238E27FC236}">
                  <a16:creationId xmlns:a16="http://schemas.microsoft.com/office/drawing/2014/main" id="{511EEB4B-66D4-4B29-8DF3-0D5C553141BA}"/>
                </a:ext>
              </a:extLst>
            </p:cNvPr>
            <p:cNvSpPr>
              <a:spLocks/>
            </p:cNvSpPr>
            <p:nvPr/>
          </p:nvSpPr>
          <p:spPr bwMode="auto">
            <a:xfrm>
              <a:off x="4785" y="3114"/>
              <a:ext cx="32" cy="19"/>
            </a:xfrm>
            <a:custGeom>
              <a:avLst/>
              <a:gdLst>
                <a:gd name="T0" fmla="*/ 32 w 32"/>
                <a:gd name="T1" fmla="*/ 19 h 19"/>
                <a:gd name="T2" fmla="*/ 0 w 32"/>
                <a:gd name="T3" fmla="*/ 19 h 19"/>
                <a:gd name="T4" fmla="*/ 0 w 32"/>
                <a:gd name="T5" fmla="*/ 13 h 19"/>
                <a:gd name="T6" fmla="*/ 2 w 32"/>
                <a:gd name="T7" fmla="*/ 6 h 19"/>
                <a:gd name="T8" fmla="*/ 4 w 32"/>
                <a:gd name="T9" fmla="*/ 4 h 19"/>
                <a:gd name="T10" fmla="*/ 5 w 32"/>
                <a:gd name="T11" fmla="*/ 0 h 19"/>
                <a:gd name="T12" fmla="*/ 7 w 32"/>
                <a:gd name="T13" fmla="*/ 0 h 19"/>
                <a:gd name="T14" fmla="*/ 9 w 32"/>
                <a:gd name="T15" fmla="*/ 0 h 19"/>
                <a:gd name="T16" fmla="*/ 19 w 32"/>
                <a:gd name="T17" fmla="*/ 0 h 19"/>
                <a:gd name="T18" fmla="*/ 23 w 32"/>
                <a:gd name="T19" fmla="*/ 2 h 19"/>
                <a:gd name="T20" fmla="*/ 27 w 32"/>
                <a:gd name="T21" fmla="*/ 6 h 19"/>
                <a:gd name="T22" fmla="*/ 30 w 32"/>
                <a:gd name="T23" fmla="*/ 13 h 19"/>
                <a:gd name="T24" fmla="*/ 32 w 32"/>
                <a:gd name="T25" fmla="*/ 19 h 1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2"/>
                <a:gd name="T40" fmla="*/ 0 h 19"/>
                <a:gd name="T41" fmla="*/ 32 w 32"/>
                <a:gd name="T42" fmla="*/ 19 h 1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2" h="19">
                  <a:moveTo>
                    <a:pt x="32" y="19"/>
                  </a:moveTo>
                  <a:lnTo>
                    <a:pt x="0" y="19"/>
                  </a:lnTo>
                  <a:lnTo>
                    <a:pt x="0" y="13"/>
                  </a:lnTo>
                  <a:lnTo>
                    <a:pt x="2" y="6"/>
                  </a:lnTo>
                  <a:lnTo>
                    <a:pt x="4" y="4"/>
                  </a:lnTo>
                  <a:lnTo>
                    <a:pt x="5" y="0"/>
                  </a:lnTo>
                  <a:lnTo>
                    <a:pt x="7" y="0"/>
                  </a:lnTo>
                  <a:lnTo>
                    <a:pt x="9" y="0"/>
                  </a:lnTo>
                  <a:lnTo>
                    <a:pt x="19" y="0"/>
                  </a:lnTo>
                  <a:lnTo>
                    <a:pt x="23" y="2"/>
                  </a:lnTo>
                  <a:lnTo>
                    <a:pt x="27" y="6"/>
                  </a:lnTo>
                  <a:lnTo>
                    <a:pt x="30" y="13"/>
                  </a:lnTo>
                  <a:lnTo>
                    <a:pt x="32" y="1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5" name="Freeform 2131">
              <a:extLst>
                <a:ext uri="{FF2B5EF4-FFF2-40B4-BE49-F238E27FC236}">
                  <a16:creationId xmlns:a16="http://schemas.microsoft.com/office/drawing/2014/main" id="{D69CF081-518B-4340-9CD4-01095C961309}"/>
                </a:ext>
              </a:extLst>
            </p:cNvPr>
            <p:cNvSpPr>
              <a:spLocks/>
            </p:cNvSpPr>
            <p:nvPr/>
          </p:nvSpPr>
          <p:spPr bwMode="auto">
            <a:xfrm>
              <a:off x="4560" y="3133"/>
              <a:ext cx="722" cy="98"/>
            </a:xfrm>
            <a:custGeom>
              <a:avLst/>
              <a:gdLst>
                <a:gd name="T0" fmla="*/ 607 w 722"/>
                <a:gd name="T1" fmla="*/ 50 h 98"/>
                <a:gd name="T2" fmla="*/ 613 w 722"/>
                <a:gd name="T3" fmla="*/ 58 h 98"/>
                <a:gd name="T4" fmla="*/ 614 w 722"/>
                <a:gd name="T5" fmla="*/ 65 h 98"/>
                <a:gd name="T6" fmla="*/ 618 w 722"/>
                <a:gd name="T7" fmla="*/ 75 h 98"/>
                <a:gd name="T8" fmla="*/ 618 w 722"/>
                <a:gd name="T9" fmla="*/ 84 h 98"/>
                <a:gd name="T10" fmla="*/ 618 w 722"/>
                <a:gd name="T11" fmla="*/ 88 h 98"/>
                <a:gd name="T12" fmla="*/ 620 w 722"/>
                <a:gd name="T13" fmla="*/ 98 h 98"/>
                <a:gd name="T14" fmla="*/ 680 w 722"/>
                <a:gd name="T15" fmla="*/ 96 h 98"/>
                <a:gd name="T16" fmla="*/ 707 w 722"/>
                <a:gd name="T17" fmla="*/ 92 h 98"/>
                <a:gd name="T18" fmla="*/ 716 w 722"/>
                <a:gd name="T19" fmla="*/ 90 h 98"/>
                <a:gd name="T20" fmla="*/ 722 w 722"/>
                <a:gd name="T21" fmla="*/ 88 h 98"/>
                <a:gd name="T22" fmla="*/ 716 w 722"/>
                <a:gd name="T23" fmla="*/ 71 h 98"/>
                <a:gd name="T24" fmla="*/ 712 w 722"/>
                <a:gd name="T25" fmla="*/ 63 h 98"/>
                <a:gd name="T26" fmla="*/ 707 w 722"/>
                <a:gd name="T27" fmla="*/ 54 h 98"/>
                <a:gd name="T28" fmla="*/ 699 w 722"/>
                <a:gd name="T29" fmla="*/ 48 h 98"/>
                <a:gd name="T30" fmla="*/ 689 w 722"/>
                <a:gd name="T31" fmla="*/ 40 h 98"/>
                <a:gd name="T32" fmla="*/ 661 w 722"/>
                <a:gd name="T33" fmla="*/ 25 h 98"/>
                <a:gd name="T34" fmla="*/ 634 w 722"/>
                <a:gd name="T35" fmla="*/ 15 h 98"/>
                <a:gd name="T36" fmla="*/ 603 w 722"/>
                <a:gd name="T37" fmla="*/ 10 h 98"/>
                <a:gd name="T38" fmla="*/ 536 w 722"/>
                <a:gd name="T39" fmla="*/ 2 h 98"/>
                <a:gd name="T40" fmla="*/ 444 w 722"/>
                <a:gd name="T41" fmla="*/ 0 h 98"/>
                <a:gd name="T42" fmla="*/ 17 w 722"/>
                <a:gd name="T43" fmla="*/ 0 h 98"/>
                <a:gd name="T44" fmla="*/ 13 w 722"/>
                <a:gd name="T45" fmla="*/ 2 h 98"/>
                <a:gd name="T46" fmla="*/ 10 w 722"/>
                <a:gd name="T47" fmla="*/ 6 h 98"/>
                <a:gd name="T48" fmla="*/ 6 w 722"/>
                <a:gd name="T49" fmla="*/ 17 h 98"/>
                <a:gd name="T50" fmla="*/ 2 w 722"/>
                <a:gd name="T51" fmla="*/ 29 h 98"/>
                <a:gd name="T52" fmla="*/ 0 w 722"/>
                <a:gd name="T53" fmla="*/ 44 h 98"/>
                <a:gd name="T54" fmla="*/ 119 w 722"/>
                <a:gd name="T55" fmla="*/ 44 h 98"/>
                <a:gd name="T56" fmla="*/ 127 w 722"/>
                <a:gd name="T57" fmla="*/ 37 h 98"/>
                <a:gd name="T58" fmla="*/ 136 w 722"/>
                <a:gd name="T59" fmla="*/ 31 h 98"/>
                <a:gd name="T60" fmla="*/ 148 w 722"/>
                <a:gd name="T61" fmla="*/ 27 h 98"/>
                <a:gd name="T62" fmla="*/ 159 w 722"/>
                <a:gd name="T63" fmla="*/ 27 h 98"/>
                <a:gd name="T64" fmla="*/ 171 w 722"/>
                <a:gd name="T65" fmla="*/ 27 h 98"/>
                <a:gd name="T66" fmla="*/ 182 w 722"/>
                <a:gd name="T67" fmla="*/ 31 h 98"/>
                <a:gd name="T68" fmla="*/ 192 w 722"/>
                <a:gd name="T69" fmla="*/ 37 h 98"/>
                <a:gd name="T70" fmla="*/ 200 w 722"/>
                <a:gd name="T71" fmla="*/ 44 h 98"/>
                <a:gd name="T72" fmla="*/ 518 w 722"/>
                <a:gd name="T73" fmla="*/ 44 h 98"/>
                <a:gd name="T74" fmla="*/ 528 w 722"/>
                <a:gd name="T75" fmla="*/ 37 h 98"/>
                <a:gd name="T76" fmla="*/ 538 w 722"/>
                <a:gd name="T77" fmla="*/ 31 h 98"/>
                <a:gd name="T78" fmla="*/ 547 w 722"/>
                <a:gd name="T79" fmla="*/ 27 h 98"/>
                <a:gd name="T80" fmla="*/ 559 w 722"/>
                <a:gd name="T81" fmla="*/ 27 h 98"/>
                <a:gd name="T82" fmla="*/ 572 w 722"/>
                <a:gd name="T83" fmla="*/ 27 h 98"/>
                <a:gd name="T84" fmla="*/ 582 w 722"/>
                <a:gd name="T85" fmla="*/ 31 h 98"/>
                <a:gd name="T86" fmla="*/ 593 w 722"/>
                <a:gd name="T87" fmla="*/ 37 h 98"/>
                <a:gd name="T88" fmla="*/ 601 w 722"/>
                <a:gd name="T89" fmla="*/ 44 h 98"/>
                <a:gd name="T90" fmla="*/ 634 w 722"/>
                <a:gd name="T91" fmla="*/ 44 h 98"/>
                <a:gd name="T92" fmla="*/ 655 w 722"/>
                <a:gd name="T93" fmla="*/ 44 h 98"/>
                <a:gd name="T94" fmla="*/ 661 w 722"/>
                <a:gd name="T95" fmla="*/ 44 h 98"/>
                <a:gd name="T96" fmla="*/ 662 w 722"/>
                <a:gd name="T97" fmla="*/ 44 h 98"/>
                <a:gd name="T98" fmla="*/ 662 w 722"/>
                <a:gd name="T99" fmla="*/ 46 h 98"/>
                <a:gd name="T100" fmla="*/ 662 w 722"/>
                <a:gd name="T101" fmla="*/ 48 h 98"/>
                <a:gd name="T102" fmla="*/ 662 w 722"/>
                <a:gd name="T103" fmla="*/ 50 h 98"/>
                <a:gd name="T104" fmla="*/ 607 w 722"/>
                <a:gd name="T105" fmla="*/ 50 h 98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722"/>
                <a:gd name="T160" fmla="*/ 0 h 98"/>
                <a:gd name="T161" fmla="*/ 722 w 722"/>
                <a:gd name="T162" fmla="*/ 98 h 98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722" h="98">
                  <a:moveTo>
                    <a:pt x="607" y="50"/>
                  </a:moveTo>
                  <a:lnTo>
                    <a:pt x="613" y="58"/>
                  </a:lnTo>
                  <a:lnTo>
                    <a:pt x="614" y="65"/>
                  </a:lnTo>
                  <a:lnTo>
                    <a:pt x="618" y="75"/>
                  </a:lnTo>
                  <a:lnTo>
                    <a:pt x="618" y="84"/>
                  </a:lnTo>
                  <a:lnTo>
                    <a:pt x="618" y="88"/>
                  </a:lnTo>
                  <a:lnTo>
                    <a:pt x="620" y="98"/>
                  </a:lnTo>
                  <a:lnTo>
                    <a:pt x="680" y="96"/>
                  </a:lnTo>
                  <a:lnTo>
                    <a:pt x="707" y="92"/>
                  </a:lnTo>
                  <a:lnTo>
                    <a:pt x="716" y="90"/>
                  </a:lnTo>
                  <a:lnTo>
                    <a:pt x="722" y="88"/>
                  </a:lnTo>
                  <a:lnTo>
                    <a:pt x="716" y="71"/>
                  </a:lnTo>
                  <a:lnTo>
                    <a:pt x="712" y="63"/>
                  </a:lnTo>
                  <a:lnTo>
                    <a:pt x="707" y="54"/>
                  </a:lnTo>
                  <a:lnTo>
                    <a:pt x="699" y="48"/>
                  </a:lnTo>
                  <a:lnTo>
                    <a:pt x="689" y="40"/>
                  </a:lnTo>
                  <a:lnTo>
                    <a:pt x="661" y="25"/>
                  </a:lnTo>
                  <a:lnTo>
                    <a:pt x="634" y="15"/>
                  </a:lnTo>
                  <a:lnTo>
                    <a:pt x="603" y="10"/>
                  </a:lnTo>
                  <a:lnTo>
                    <a:pt x="536" y="2"/>
                  </a:lnTo>
                  <a:lnTo>
                    <a:pt x="444" y="0"/>
                  </a:lnTo>
                  <a:lnTo>
                    <a:pt x="17" y="0"/>
                  </a:lnTo>
                  <a:lnTo>
                    <a:pt x="13" y="2"/>
                  </a:lnTo>
                  <a:lnTo>
                    <a:pt x="10" y="6"/>
                  </a:lnTo>
                  <a:lnTo>
                    <a:pt x="6" y="17"/>
                  </a:lnTo>
                  <a:lnTo>
                    <a:pt x="2" y="29"/>
                  </a:lnTo>
                  <a:lnTo>
                    <a:pt x="0" y="44"/>
                  </a:lnTo>
                  <a:lnTo>
                    <a:pt x="119" y="44"/>
                  </a:lnTo>
                  <a:lnTo>
                    <a:pt x="127" y="37"/>
                  </a:lnTo>
                  <a:lnTo>
                    <a:pt x="136" y="31"/>
                  </a:lnTo>
                  <a:lnTo>
                    <a:pt x="148" y="27"/>
                  </a:lnTo>
                  <a:lnTo>
                    <a:pt x="159" y="27"/>
                  </a:lnTo>
                  <a:lnTo>
                    <a:pt x="171" y="27"/>
                  </a:lnTo>
                  <a:lnTo>
                    <a:pt x="182" y="31"/>
                  </a:lnTo>
                  <a:lnTo>
                    <a:pt x="192" y="37"/>
                  </a:lnTo>
                  <a:lnTo>
                    <a:pt x="200" y="44"/>
                  </a:lnTo>
                  <a:lnTo>
                    <a:pt x="518" y="44"/>
                  </a:lnTo>
                  <a:lnTo>
                    <a:pt x="528" y="37"/>
                  </a:lnTo>
                  <a:lnTo>
                    <a:pt x="538" y="31"/>
                  </a:lnTo>
                  <a:lnTo>
                    <a:pt x="547" y="27"/>
                  </a:lnTo>
                  <a:lnTo>
                    <a:pt x="559" y="27"/>
                  </a:lnTo>
                  <a:lnTo>
                    <a:pt x="572" y="27"/>
                  </a:lnTo>
                  <a:lnTo>
                    <a:pt x="582" y="31"/>
                  </a:lnTo>
                  <a:lnTo>
                    <a:pt x="593" y="37"/>
                  </a:lnTo>
                  <a:lnTo>
                    <a:pt x="601" y="44"/>
                  </a:lnTo>
                  <a:lnTo>
                    <a:pt x="634" y="44"/>
                  </a:lnTo>
                  <a:lnTo>
                    <a:pt x="655" y="44"/>
                  </a:lnTo>
                  <a:lnTo>
                    <a:pt x="661" y="44"/>
                  </a:lnTo>
                  <a:lnTo>
                    <a:pt x="662" y="44"/>
                  </a:lnTo>
                  <a:lnTo>
                    <a:pt x="662" y="46"/>
                  </a:lnTo>
                  <a:lnTo>
                    <a:pt x="662" y="48"/>
                  </a:lnTo>
                  <a:lnTo>
                    <a:pt x="662" y="50"/>
                  </a:lnTo>
                  <a:lnTo>
                    <a:pt x="607" y="50"/>
                  </a:lnTo>
                  <a:close/>
                </a:path>
              </a:pathLst>
            </a:custGeom>
            <a:solidFill>
              <a:srgbClr val="C03C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6" name="Freeform 2132">
              <a:extLst>
                <a:ext uri="{FF2B5EF4-FFF2-40B4-BE49-F238E27FC236}">
                  <a16:creationId xmlns:a16="http://schemas.microsoft.com/office/drawing/2014/main" id="{CB4DD77C-3B48-4A83-9AC1-60EA5FCFCFBF}"/>
                </a:ext>
              </a:extLst>
            </p:cNvPr>
            <p:cNvSpPr>
              <a:spLocks/>
            </p:cNvSpPr>
            <p:nvPr/>
          </p:nvSpPr>
          <p:spPr bwMode="auto">
            <a:xfrm>
              <a:off x="4856" y="3082"/>
              <a:ext cx="94" cy="51"/>
            </a:xfrm>
            <a:custGeom>
              <a:avLst/>
              <a:gdLst>
                <a:gd name="T0" fmla="*/ 52 w 94"/>
                <a:gd name="T1" fmla="*/ 51 h 51"/>
                <a:gd name="T2" fmla="*/ 94 w 94"/>
                <a:gd name="T3" fmla="*/ 51 h 51"/>
                <a:gd name="T4" fmla="*/ 17 w 94"/>
                <a:gd name="T5" fmla="*/ 13 h 51"/>
                <a:gd name="T6" fmla="*/ 34 w 94"/>
                <a:gd name="T7" fmla="*/ 9 h 51"/>
                <a:gd name="T8" fmla="*/ 50 w 94"/>
                <a:gd name="T9" fmla="*/ 7 h 51"/>
                <a:gd name="T10" fmla="*/ 50 w 94"/>
                <a:gd name="T11" fmla="*/ 5 h 51"/>
                <a:gd name="T12" fmla="*/ 48 w 94"/>
                <a:gd name="T13" fmla="*/ 3 h 51"/>
                <a:gd name="T14" fmla="*/ 44 w 94"/>
                <a:gd name="T15" fmla="*/ 0 h 51"/>
                <a:gd name="T16" fmla="*/ 38 w 94"/>
                <a:gd name="T17" fmla="*/ 0 h 51"/>
                <a:gd name="T18" fmla="*/ 21 w 94"/>
                <a:gd name="T19" fmla="*/ 1 h 51"/>
                <a:gd name="T20" fmla="*/ 4 w 94"/>
                <a:gd name="T21" fmla="*/ 7 h 51"/>
                <a:gd name="T22" fmla="*/ 2 w 94"/>
                <a:gd name="T23" fmla="*/ 9 h 51"/>
                <a:gd name="T24" fmla="*/ 0 w 94"/>
                <a:gd name="T25" fmla="*/ 13 h 51"/>
                <a:gd name="T26" fmla="*/ 2 w 94"/>
                <a:gd name="T27" fmla="*/ 15 h 51"/>
                <a:gd name="T28" fmla="*/ 4 w 94"/>
                <a:gd name="T29" fmla="*/ 17 h 51"/>
                <a:gd name="T30" fmla="*/ 30 w 94"/>
                <a:gd name="T31" fmla="*/ 30 h 51"/>
                <a:gd name="T32" fmla="*/ 48 w 94"/>
                <a:gd name="T33" fmla="*/ 40 h 51"/>
                <a:gd name="T34" fmla="*/ 55 w 94"/>
                <a:gd name="T35" fmla="*/ 45 h 51"/>
                <a:gd name="T36" fmla="*/ 52 w 94"/>
                <a:gd name="T37" fmla="*/ 51 h 51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94"/>
                <a:gd name="T58" fmla="*/ 0 h 51"/>
                <a:gd name="T59" fmla="*/ 94 w 94"/>
                <a:gd name="T60" fmla="*/ 51 h 51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94" h="51">
                  <a:moveTo>
                    <a:pt x="52" y="51"/>
                  </a:moveTo>
                  <a:lnTo>
                    <a:pt x="94" y="51"/>
                  </a:lnTo>
                  <a:lnTo>
                    <a:pt x="17" y="13"/>
                  </a:lnTo>
                  <a:lnTo>
                    <a:pt x="34" y="9"/>
                  </a:lnTo>
                  <a:lnTo>
                    <a:pt x="50" y="7"/>
                  </a:lnTo>
                  <a:lnTo>
                    <a:pt x="50" y="5"/>
                  </a:lnTo>
                  <a:lnTo>
                    <a:pt x="48" y="3"/>
                  </a:lnTo>
                  <a:lnTo>
                    <a:pt x="44" y="0"/>
                  </a:lnTo>
                  <a:lnTo>
                    <a:pt x="38" y="0"/>
                  </a:lnTo>
                  <a:lnTo>
                    <a:pt x="21" y="1"/>
                  </a:lnTo>
                  <a:lnTo>
                    <a:pt x="4" y="7"/>
                  </a:lnTo>
                  <a:lnTo>
                    <a:pt x="2" y="9"/>
                  </a:lnTo>
                  <a:lnTo>
                    <a:pt x="0" y="13"/>
                  </a:lnTo>
                  <a:lnTo>
                    <a:pt x="2" y="15"/>
                  </a:lnTo>
                  <a:lnTo>
                    <a:pt x="4" y="17"/>
                  </a:lnTo>
                  <a:lnTo>
                    <a:pt x="30" y="30"/>
                  </a:lnTo>
                  <a:lnTo>
                    <a:pt x="48" y="40"/>
                  </a:lnTo>
                  <a:lnTo>
                    <a:pt x="55" y="45"/>
                  </a:lnTo>
                  <a:lnTo>
                    <a:pt x="52" y="51"/>
                  </a:lnTo>
                  <a:close/>
                </a:path>
              </a:pathLst>
            </a:custGeom>
            <a:solidFill>
              <a:srgbClr val="81818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7" name="Freeform 2133">
              <a:extLst>
                <a:ext uri="{FF2B5EF4-FFF2-40B4-BE49-F238E27FC236}">
                  <a16:creationId xmlns:a16="http://schemas.microsoft.com/office/drawing/2014/main" id="{87F2A48A-E761-47F4-B787-96FDAB0560C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9" y="3103"/>
              <a:ext cx="96" cy="30"/>
            </a:xfrm>
            <a:custGeom>
              <a:avLst/>
              <a:gdLst>
                <a:gd name="T0" fmla="*/ 0 w 96"/>
                <a:gd name="T1" fmla="*/ 30 h 30"/>
                <a:gd name="T2" fmla="*/ 96 w 96"/>
                <a:gd name="T3" fmla="*/ 30 h 30"/>
                <a:gd name="T4" fmla="*/ 7 w 96"/>
                <a:gd name="T5" fmla="*/ 0 h 30"/>
                <a:gd name="T6" fmla="*/ 3 w 96"/>
                <a:gd name="T7" fmla="*/ 5 h 30"/>
                <a:gd name="T8" fmla="*/ 2 w 96"/>
                <a:gd name="T9" fmla="*/ 13 h 30"/>
                <a:gd name="T10" fmla="*/ 0 w 96"/>
                <a:gd name="T11" fmla="*/ 21 h 30"/>
                <a:gd name="T12" fmla="*/ 0 w 96"/>
                <a:gd name="T13" fmla="*/ 30 h 3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96"/>
                <a:gd name="T22" fmla="*/ 0 h 30"/>
                <a:gd name="T23" fmla="*/ 96 w 96"/>
                <a:gd name="T24" fmla="*/ 30 h 3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96" h="30">
                  <a:moveTo>
                    <a:pt x="0" y="30"/>
                  </a:moveTo>
                  <a:lnTo>
                    <a:pt x="96" y="30"/>
                  </a:lnTo>
                  <a:lnTo>
                    <a:pt x="7" y="0"/>
                  </a:lnTo>
                  <a:lnTo>
                    <a:pt x="3" y="5"/>
                  </a:lnTo>
                  <a:lnTo>
                    <a:pt x="2" y="13"/>
                  </a:lnTo>
                  <a:lnTo>
                    <a:pt x="0" y="21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D8828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8" name="Freeform 2134">
              <a:extLst>
                <a:ext uri="{FF2B5EF4-FFF2-40B4-BE49-F238E27FC236}">
                  <a16:creationId xmlns:a16="http://schemas.microsoft.com/office/drawing/2014/main" id="{6E762592-73B8-4CAA-9C1E-29A03D0A3722}"/>
                </a:ext>
              </a:extLst>
            </p:cNvPr>
            <p:cNvSpPr>
              <a:spLocks/>
            </p:cNvSpPr>
            <p:nvPr/>
          </p:nvSpPr>
          <p:spPr bwMode="auto">
            <a:xfrm>
              <a:off x="4898" y="3089"/>
              <a:ext cx="98" cy="44"/>
            </a:xfrm>
            <a:custGeom>
              <a:avLst/>
              <a:gdLst>
                <a:gd name="T0" fmla="*/ 0 w 98"/>
                <a:gd name="T1" fmla="*/ 2 h 44"/>
                <a:gd name="T2" fmla="*/ 84 w 98"/>
                <a:gd name="T3" fmla="*/ 44 h 44"/>
                <a:gd name="T4" fmla="*/ 98 w 98"/>
                <a:gd name="T5" fmla="*/ 44 h 44"/>
                <a:gd name="T6" fmla="*/ 8 w 98"/>
                <a:gd name="T7" fmla="*/ 0 h 44"/>
                <a:gd name="T8" fmla="*/ 0 w 98"/>
                <a:gd name="T9" fmla="*/ 2 h 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8"/>
                <a:gd name="T16" fmla="*/ 0 h 44"/>
                <a:gd name="T17" fmla="*/ 98 w 98"/>
                <a:gd name="T18" fmla="*/ 44 h 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8" h="44">
                  <a:moveTo>
                    <a:pt x="0" y="2"/>
                  </a:moveTo>
                  <a:lnTo>
                    <a:pt x="84" y="44"/>
                  </a:lnTo>
                  <a:lnTo>
                    <a:pt x="98" y="44"/>
                  </a:lnTo>
                  <a:lnTo>
                    <a:pt x="8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9" name="Freeform 2135">
              <a:extLst>
                <a:ext uri="{FF2B5EF4-FFF2-40B4-BE49-F238E27FC236}">
                  <a16:creationId xmlns:a16="http://schemas.microsoft.com/office/drawing/2014/main" id="{4506887E-B7C0-4A91-B2EB-0829C6EA6894}"/>
                </a:ext>
              </a:extLst>
            </p:cNvPr>
            <p:cNvSpPr>
              <a:spLocks/>
            </p:cNvSpPr>
            <p:nvPr/>
          </p:nvSpPr>
          <p:spPr bwMode="auto">
            <a:xfrm>
              <a:off x="4560" y="3177"/>
              <a:ext cx="119" cy="6"/>
            </a:xfrm>
            <a:custGeom>
              <a:avLst/>
              <a:gdLst>
                <a:gd name="T0" fmla="*/ 119 w 119"/>
                <a:gd name="T1" fmla="*/ 0 h 6"/>
                <a:gd name="T2" fmla="*/ 113 w 119"/>
                <a:gd name="T3" fmla="*/ 6 h 6"/>
                <a:gd name="T4" fmla="*/ 0 w 119"/>
                <a:gd name="T5" fmla="*/ 6 h 6"/>
                <a:gd name="T6" fmla="*/ 0 w 119"/>
                <a:gd name="T7" fmla="*/ 0 h 6"/>
                <a:gd name="T8" fmla="*/ 119 w 119"/>
                <a:gd name="T9" fmla="*/ 0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9"/>
                <a:gd name="T16" fmla="*/ 0 h 6"/>
                <a:gd name="T17" fmla="*/ 119 w 119"/>
                <a:gd name="T18" fmla="*/ 6 h 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9" h="6">
                  <a:moveTo>
                    <a:pt x="119" y="0"/>
                  </a:moveTo>
                  <a:lnTo>
                    <a:pt x="113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11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20" name="Freeform 2136">
              <a:extLst>
                <a:ext uri="{FF2B5EF4-FFF2-40B4-BE49-F238E27FC236}">
                  <a16:creationId xmlns:a16="http://schemas.microsoft.com/office/drawing/2014/main" id="{3A397715-9490-4D43-B8F7-2B319E3E59CA}"/>
                </a:ext>
              </a:extLst>
            </p:cNvPr>
            <p:cNvSpPr>
              <a:spLocks/>
            </p:cNvSpPr>
            <p:nvPr/>
          </p:nvSpPr>
          <p:spPr bwMode="auto">
            <a:xfrm>
              <a:off x="4760" y="3177"/>
              <a:ext cx="318" cy="6"/>
            </a:xfrm>
            <a:custGeom>
              <a:avLst/>
              <a:gdLst>
                <a:gd name="T0" fmla="*/ 318 w 318"/>
                <a:gd name="T1" fmla="*/ 0 h 6"/>
                <a:gd name="T2" fmla="*/ 313 w 318"/>
                <a:gd name="T3" fmla="*/ 6 h 6"/>
                <a:gd name="T4" fmla="*/ 4 w 318"/>
                <a:gd name="T5" fmla="*/ 6 h 6"/>
                <a:gd name="T6" fmla="*/ 0 w 318"/>
                <a:gd name="T7" fmla="*/ 0 h 6"/>
                <a:gd name="T8" fmla="*/ 318 w 318"/>
                <a:gd name="T9" fmla="*/ 0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18"/>
                <a:gd name="T16" fmla="*/ 0 h 6"/>
                <a:gd name="T17" fmla="*/ 318 w 318"/>
                <a:gd name="T18" fmla="*/ 6 h 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18" h="6">
                  <a:moveTo>
                    <a:pt x="318" y="0"/>
                  </a:moveTo>
                  <a:lnTo>
                    <a:pt x="313" y="6"/>
                  </a:lnTo>
                  <a:lnTo>
                    <a:pt x="4" y="6"/>
                  </a:lnTo>
                  <a:lnTo>
                    <a:pt x="0" y="0"/>
                  </a:lnTo>
                  <a:lnTo>
                    <a:pt x="31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21" name="Freeform 2137">
              <a:extLst>
                <a:ext uri="{FF2B5EF4-FFF2-40B4-BE49-F238E27FC236}">
                  <a16:creationId xmlns:a16="http://schemas.microsoft.com/office/drawing/2014/main" id="{51D3B829-F543-4AD4-B7F0-572C88BA812C}"/>
                </a:ext>
              </a:extLst>
            </p:cNvPr>
            <p:cNvSpPr>
              <a:spLocks/>
            </p:cNvSpPr>
            <p:nvPr/>
          </p:nvSpPr>
          <p:spPr bwMode="auto">
            <a:xfrm>
              <a:off x="5161" y="3177"/>
              <a:ext cx="61" cy="6"/>
            </a:xfrm>
            <a:custGeom>
              <a:avLst/>
              <a:gdLst>
                <a:gd name="T0" fmla="*/ 6 w 61"/>
                <a:gd name="T1" fmla="*/ 6 h 6"/>
                <a:gd name="T2" fmla="*/ 0 w 61"/>
                <a:gd name="T3" fmla="*/ 0 h 6"/>
                <a:gd name="T4" fmla="*/ 33 w 61"/>
                <a:gd name="T5" fmla="*/ 0 h 6"/>
                <a:gd name="T6" fmla="*/ 54 w 61"/>
                <a:gd name="T7" fmla="*/ 0 h 6"/>
                <a:gd name="T8" fmla="*/ 60 w 61"/>
                <a:gd name="T9" fmla="*/ 0 h 6"/>
                <a:gd name="T10" fmla="*/ 61 w 61"/>
                <a:gd name="T11" fmla="*/ 0 h 6"/>
                <a:gd name="T12" fmla="*/ 61 w 61"/>
                <a:gd name="T13" fmla="*/ 2 h 6"/>
                <a:gd name="T14" fmla="*/ 61 w 61"/>
                <a:gd name="T15" fmla="*/ 4 h 6"/>
                <a:gd name="T16" fmla="*/ 61 w 61"/>
                <a:gd name="T17" fmla="*/ 6 h 6"/>
                <a:gd name="T18" fmla="*/ 6 w 61"/>
                <a:gd name="T19" fmla="*/ 6 h 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1"/>
                <a:gd name="T31" fmla="*/ 0 h 6"/>
                <a:gd name="T32" fmla="*/ 61 w 61"/>
                <a:gd name="T33" fmla="*/ 6 h 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1" h="6">
                  <a:moveTo>
                    <a:pt x="6" y="6"/>
                  </a:moveTo>
                  <a:lnTo>
                    <a:pt x="0" y="0"/>
                  </a:lnTo>
                  <a:lnTo>
                    <a:pt x="33" y="0"/>
                  </a:lnTo>
                  <a:lnTo>
                    <a:pt x="54" y="0"/>
                  </a:lnTo>
                  <a:lnTo>
                    <a:pt x="60" y="0"/>
                  </a:lnTo>
                  <a:lnTo>
                    <a:pt x="61" y="0"/>
                  </a:lnTo>
                  <a:lnTo>
                    <a:pt x="61" y="2"/>
                  </a:lnTo>
                  <a:lnTo>
                    <a:pt x="61" y="4"/>
                  </a:lnTo>
                  <a:lnTo>
                    <a:pt x="61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22" name="Rectangle 2138">
              <a:extLst>
                <a:ext uri="{FF2B5EF4-FFF2-40B4-BE49-F238E27FC236}">
                  <a16:creationId xmlns:a16="http://schemas.microsoft.com/office/drawing/2014/main" id="{0C3A1778-D685-4BA3-8B38-2BF32AB250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85" y="3191"/>
              <a:ext cx="48" cy="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423" name="Freeform 2139">
              <a:extLst>
                <a:ext uri="{FF2B5EF4-FFF2-40B4-BE49-F238E27FC236}">
                  <a16:creationId xmlns:a16="http://schemas.microsoft.com/office/drawing/2014/main" id="{F5BDA789-1D2A-4BC7-9627-17523DEC5B17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5" y="3189"/>
              <a:ext cx="47" cy="7"/>
            </a:xfrm>
            <a:custGeom>
              <a:avLst/>
              <a:gdLst>
                <a:gd name="T0" fmla="*/ 0 w 47"/>
                <a:gd name="T1" fmla="*/ 7 h 7"/>
                <a:gd name="T2" fmla="*/ 6 w 47"/>
                <a:gd name="T3" fmla="*/ 0 h 7"/>
                <a:gd name="T4" fmla="*/ 47 w 47"/>
                <a:gd name="T5" fmla="*/ 0 h 7"/>
                <a:gd name="T6" fmla="*/ 43 w 47"/>
                <a:gd name="T7" fmla="*/ 7 h 7"/>
                <a:gd name="T8" fmla="*/ 0 w 47"/>
                <a:gd name="T9" fmla="*/ 7 h 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7"/>
                <a:gd name="T16" fmla="*/ 0 h 7"/>
                <a:gd name="T17" fmla="*/ 47 w 47"/>
                <a:gd name="T18" fmla="*/ 7 h 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7" h="7">
                  <a:moveTo>
                    <a:pt x="0" y="7"/>
                  </a:moveTo>
                  <a:lnTo>
                    <a:pt x="6" y="0"/>
                  </a:lnTo>
                  <a:lnTo>
                    <a:pt x="47" y="0"/>
                  </a:lnTo>
                  <a:lnTo>
                    <a:pt x="43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24" name="Freeform 2140">
              <a:extLst>
                <a:ext uri="{FF2B5EF4-FFF2-40B4-BE49-F238E27FC236}">
                  <a16:creationId xmlns:a16="http://schemas.microsoft.com/office/drawing/2014/main" id="{AF8932E1-EF63-49DF-865F-567B49ADAA59}"/>
                </a:ext>
              </a:extLst>
            </p:cNvPr>
            <p:cNvSpPr>
              <a:spLocks/>
            </p:cNvSpPr>
            <p:nvPr/>
          </p:nvSpPr>
          <p:spPr bwMode="auto">
            <a:xfrm>
              <a:off x="4998" y="3204"/>
              <a:ext cx="48" cy="8"/>
            </a:xfrm>
            <a:custGeom>
              <a:avLst/>
              <a:gdLst>
                <a:gd name="T0" fmla="*/ 0 w 48"/>
                <a:gd name="T1" fmla="*/ 8 h 8"/>
                <a:gd name="T2" fmla="*/ 4 w 48"/>
                <a:gd name="T3" fmla="*/ 0 h 8"/>
                <a:gd name="T4" fmla="*/ 48 w 48"/>
                <a:gd name="T5" fmla="*/ 0 h 8"/>
                <a:gd name="T6" fmla="*/ 46 w 48"/>
                <a:gd name="T7" fmla="*/ 2 h 8"/>
                <a:gd name="T8" fmla="*/ 44 w 48"/>
                <a:gd name="T9" fmla="*/ 8 h 8"/>
                <a:gd name="T10" fmla="*/ 0 w 48"/>
                <a:gd name="T11" fmla="*/ 8 h 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8"/>
                <a:gd name="T19" fmla="*/ 0 h 8"/>
                <a:gd name="T20" fmla="*/ 48 w 48"/>
                <a:gd name="T21" fmla="*/ 8 h 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8" h="8">
                  <a:moveTo>
                    <a:pt x="0" y="8"/>
                  </a:moveTo>
                  <a:lnTo>
                    <a:pt x="4" y="0"/>
                  </a:lnTo>
                  <a:lnTo>
                    <a:pt x="48" y="0"/>
                  </a:lnTo>
                  <a:lnTo>
                    <a:pt x="46" y="2"/>
                  </a:lnTo>
                  <a:lnTo>
                    <a:pt x="44" y="8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25" name="Freeform 2141">
              <a:extLst>
                <a:ext uri="{FF2B5EF4-FFF2-40B4-BE49-F238E27FC236}">
                  <a16:creationId xmlns:a16="http://schemas.microsoft.com/office/drawing/2014/main" id="{9E57A600-2562-45AF-8AB0-F02E4B6D6F5C}"/>
                </a:ext>
              </a:extLst>
            </p:cNvPr>
            <p:cNvSpPr>
              <a:spLocks/>
            </p:cNvSpPr>
            <p:nvPr/>
          </p:nvSpPr>
          <p:spPr bwMode="auto">
            <a:xfrm>
              <a:off x="4994" y="3217"/>
              <a:ext cx="48" cy="8"/>
            </a:xfrm>
            <a:custGeom>
              <a:avLst/>
              <a:gdLst>
                <a:gd name="T0" fmla="*/ 0 w 48"/>
                <a:gd name="T1" fmla="*/ 8 h 8"/>
                <a:gd name="T2" fmla="*/ 2 w 48"/>
                <a:gd name="T3" fmla="*/ 0 h 8"/>
                <a:gd name="T4" fmla="*/ 48 w 48"/>
                <a:gd name="T5" fmla="*/ 0 h 8"/>
                <a:gd name="T6" fmla="*/ 46 w 48"/>
                <a:gd name="T7" fmla="*/ 8 h 8"/>
                <a:gd name="T8" fmla="*/ 0 w 48"/>
                <a:gd name="T9" fmla="*/ 8 h 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"/>
                <a:gd name="T16" fmla="*/ 0 h 8"/>
                <a:gd name="T17" fmla="*/ 48 w 48"/>
                <a:gd name="T18" fmla="*/ 8 h 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" h="8">
                  <a:moveTo>
                    <a:pt x="0" y="8"/>
                  </a:moveTo>
                  <a:lnTo>
                    <a:pt x="2" y="0"/>
                  </a:lnTo>
                  <a:lnTo>
                    <a:pt x="48" y="0"/>
                  </a:lnTo>
                  <a:lnTo>
                    <a:pt x="46" y="8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26" name="Freeform 2142">
              <a:extLst>
                <a:ext uri="{FF2B5EF4-FFF2-40B4-BE49-F238E27FC236}">
                  <a16:creationId xmlns:a16="http://schemas.microsoft.com/office/drawing/2014/main" id="{CD79EAD0-7C5E-464A-A07C-04FEDAA55419}"/>
                </a:ext>
              </a:extLst>
            </p:cNvPr>
            <p:cNvSpPr>
              <a:spLocks/>
            </p:cNvSpPr>
            <p:nvPr/>
          </p:nvSpPr>
          <p:spPr bwMode="auto">
            <a:xfrm>
              <a:off x="5228" y="3168"/>
              <a:ext cx="25" cy="15"/>
            </a:xfrm>
            <a:custGeom>
              <a:avLst/>
              <a:gdLst>
                <a:gd name="T0" fmla="*/ 0 w 25"/>
                <a:gd name="T1" fmla="*/ 15 h 15"/>
                <a:gd name="T2" fmla="*/ 0 w 25"/>
                <a:gd name="T3" fmla="*/ 0 h 15"/>
                <a:gd name="T4" fmla="*/ 16 w 25"/>
                <a:gd name="T5" fmla="*/ 7 h 15"/>
                <a:gd name="T6" fmla="*/ 21 w 25"/>
                <a:gd name="T7" fmla="*/ 11 h 15"/>
                <a:gd name="T8" fmla="*/ 25 w 25"/>
                <a:gd name="T9" fmla="*/ 15 h 15"/>
                <a:gd name="T10" fmla="*/ 0 w 25"/>
                <a:gd name="T11" fmla="*/ 15 h 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"/>
                <a:gd name="T19" fmla="*/ 0 h 15"/>
                <a:gd name="T20" fmla="*/ 25 w 25"/>
                <a:gd name="T21" fmla="*/ 15 h 1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" h="15">
                  <a:moveTo>
                    <a:pt x="0" y="15"/>
                  </a:moveTo>
                  <a:lnTo>
                    <a:pt x="0" y="0"/>
                  </a:lnTo>
                  <a:lnTo>
                    <a:pt x="16" y="7"/>
                  </a:lnTo>
                  <a:lnTo>
                    <a:pt x="21" y="11"/>
                  </a:lnTo>
                  <a:lnTo>
                    <a:pt x="25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27" name="Freeform 2143">
              <a:extLst>
                <a:ext uri="{FF2B5EF4-FFF2-40B4-BE49-F238E27FC236}">
                  <a16:creationId xmlns:a16="http://schemas.microsoft.com/office/drawing/2014/main" id="{E8B0AD41-4027-497B-B7FC-85C52D0809B5}"/>
                </a:ext>
              </a:extLst>
            </p:cNvPr>
            <p:cNvSpPr>
              <a:spLocks/>
            </p:cNvSpPr>
            <p:nvPr/>
          </p:nvSpPr>
          <p:spPr bwMode="auto">
            <a:xfrm>
              <a:off x="5201" y="3189"/>
              <a:ext cx="66" cy="9"/>
            </a:xfrm>
            <a:custGeom>
              <a:avLst/>
              <a:gdLst>
                <a:gd name="T0" fmla="*/ 0 w 66"/>
                <a:gd name="T1" fmla="*/ 0 h 9"/>
                <a:gd name="T2" fmla="*/ 56 w 66"/>
                <a:gd name="T3" fmla="*/ 0 h 9"/>
                <a:gd name="T4" fmla="*/ 60 w 66"/>
                <a:gd name="T5" fmla="*/ 2 h 9"/>
                <a:gd name="T6" fmla="*/ 64 w 66"/>
                <a:gd name="T7" fmla="*/ 3 h 9"/>
                <a:gd name="T8" fmla="*/ 66 w 66"/>
                <a:gd name="T9" fmla="*/ 9 h 9"/>
                <a:gd name="T10" fmla="*/ 2 w 66"/>
                <a:gd name="T11" fmla="*/ 9 h 9"/>
                <a:gd name="T12" fmla="*/ 0 w 66"/>
                <a:gd name="T13" fmla="*/ 0 h 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6"/>
                <a:gd name="T22" fmla="*/ 0 h 9"/>
                <a:gd name="T23" fmla="*/ 66 w 66"/>
                <a:gd name="T24" fmla="*/ 9 h 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6" h="9">
                  <a:moveTo>
                    <a:pt x="0" y="0"/>
                  </a:moveTo>
                  <a:lnTo>
                    <a:pt x="56" y="0"/>
                  </a:lnTo>
                  <a:lnTo>
                    <a:pt x="60" y="2"/>
                  </a:lnTo>
                  <a:lnTo>
                    <a:pt x="64" y="3"/>
                  </a:lnTo>
                  <a:lnTo>
                    <a:pt x="66" y="9"/>
                  </a:lnTo>
                  <a:lnTo>
                    <a:pt x="2" y="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28" name="Rectangle 2144">
              <a:extLst>
                <a:ext uri="{FF2B5EF4-FFF2-40B4-BE49-F238E27FC236}">
                  <a16:creationId xmlns:a16="http://schemas.microsoft.com/office/drawing/2014/main" id="{9C12A8CB-29CD-4A2F-B016-101A5A3F21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90" y="3145"/>
              <a:ext cx="35" cy="1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429" name="Freeform 2145">
              <a:extLst>
                <a:ext uri="{FF2B5EF4-FFF2-40B4-BE49-F238E27FC236}">
                  <a16:creationId xmlns:a16="http://schemas.microsoft.com/office/drawing/2014/main" id="{9AC7653E-9D8D-49EE-A515-A61A452CDBB8}"/>
                </a:ext>
              </a:extLst>
            </p:cNvPr>
            <p:cNvSpPr>
              <a:spLocks/>
            </p:cNvSpPr>
            <p:nvPr/>
          </p:nvSpPr>
          <p:spPr bwMode="auto">
            <a:xfrm>
              <a:off x="5061" y="3160"/>
              <a:ext cx="119" cy="71"/>
            </a:xfrm>
            <a:custGeom>
              <a:avLst/>
              <a:gdLst>
                <a:gd name="T0" fmla="*/ 0 w 119"/>
                <a:gd name="T1" fmla="*/ 71 h 71"/>
                <a:gd name="T2" fmla="*/ 0 w 119"/>
                <a:gd name="T3" fmla="*/ 57 h 71"/>
                <a:gd name="T4" fmla="*/ 2 w 119"/>
                <a:gd name="T5" fmla="*/ 48 h 71"/>
                <a:gd name="T6" fmla="*/ 4 w 119"/>
                <a:gd name="T7" fmla="*/ 38 h 71"/>
                <a:gd name="T8" fmla="*/ 8 w 119"/>
                <a:gd name="T9" fmla="*/ 31 h 71"/>
                <a:gd name="T10" fmla="*/ 12 w 119"/>
                <a:gd name="T11" fmla="*/ 23 h 71"/>
                <a:gd name="T12" fmla="*/ 17 w 119"/>
                <a:gd name="T13" fmla="*/ 17 h 71"/>
                <a:gd name="T14" fmla="*/ 27 w 119"/>
                <a:gd name="T15" fmla="*/ 10 h 71"/>
                <a:gd name="T16" fmla="*/ 37 w 119"/>
                <a:gd name="T17" fmla="*/ 4 h 71"/>
                <a:gd name="T18" fmla="*/ 46 w 119"/>
                <a:gd name="T19" fmla="*/ 0 h 71"/>
                <a:gd name="T20" fmla="*/ 58 w 119"/>
                <a:gd name="T21" fmla="*/ 0 h 71"/>
                <a:gd name="T22" fmla="*/ 71 w 119"/>
                <a:gd name="T23" fmla="*/ 0 h 71"/>
                <a:gd name="T24" fmla="*/ 81 w 119"/>
                <a:gd name="T25" fmla="*/ 4 h 71"/>
                <a:gd name="T26" fmla="*/ 92 w 119"/>
                <a:gd name="T27" fmla="*/ 10 h 71"/>
                <a:gd name="T28" fmla="*/ 100 w 119"/>
                <a:gd name="T29" fmla="*/ 17 h 71"/>
                <a:gd name="T30" fmla="*/ 106 w 119"/>
                <a:gd name="T31" fmla="*/ 23 h 71"/>
                <a:gd name="T32" fmla="*/ 112 w 119"/>
                <a:gd name="T33" fmla="*/ 31 h 71"/>
                <a:gd name="T34" fmla="*/ 113 w 119"/>
                <a:gd name="T35" fmla="*/ 38 h 71"/>
                <a:gd name="T36" fmla="*/ 117 w 119"/>
                <a:gd name="T37" fmla="*/ 48 h 71"/>
                <a:gd name="T38" fmla="*/ 117 w 119"/>
                <a:gd name="T39" fmla="*/ 57 h 71"/>
                <a:gd name="T40" fmla="*/ 117 w 119"/>
                <a:gd name="T41" fmla="*/ 61 h 71"/>
                <a:gd name="T42" fmla="*/ 119 w 119"/>
                <a:gd name="T43" fmla="*/ 71 h 71"/>
                <a:gd name="T44" fmla="*/ 0 w 119"/>
                <a:gd name="T45" fmla="*/ 71 h 7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19"/>
                <a:gd name="T70" fmla="*/ 0 h 71"/>
                <a:gd name="T71" fmla="*/ 119 w 119"/>
                <a:gd name="T72" fmla="*/ 71 h 71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19" h="71">
                  <a:moveTo>
                    <a:pt x="0" y="71"/>
                  </a:moveTo>
                  <a:lnTo>
                    <a:pt x="0" y="57"/>
                  </a:lnTo>
                  <a:lnTo>
                    <a:pt x="2" y="48"/>
                  </a:lnTo>
                  <a:lnTo>
                    <a:pt x="4" y="38"/>
                  </a:lnTo>
                  <a:lnTo>
                    <a:pt x="8" y="31"/>
                  </a:lnTo>
                  <a:lnTo>
                    <a:pt x="12" y="23"/>
                  </a:lnTo>
                  <a:lnTo>
                    <a:pt x="17" y="17"/>
                  </a:lnTo>
                  <a:lnTo>
                    <a:pt x="27" y="10"/>
                  </a:lnTo>
                  <a:lnTo>
                    <a:pt x="37" y="4"/>
                  </a:lnTo>
                  <a:lnTo>
                    <a:pt x="46" y="0"/>
                  </a:lnTo>
                  <a:lnTo>
                    <a:pt x="58" y="0"/>
                  </a:lnTo>
                  <a:lnTo>
                    <a:pt x="71" y="0"/>
                  </a:lnTo>
                  <a:lnTo>
                    <a:pt x="81" y="4"/>
                  </a:lnTo>
                  <a:lnTo>
                    <a:pt x="92" y="10"/>
                  </a:lnTo>
                  <a:lnTo>
                    <a:pt x="100" y="17"/>
                  </a:lnTo>
                  <a:lnTo>
                    <a:pt x="106" y="23"/>
                  </a:lnTo>
                  <a:lnTo>
                    <a:pt x="112" y="31"/>
                  </a:lnTo>
                  <a:lnTo>
                    <a:pt x="113" y="38"/>
                  </a:lnTo>
                  <a:lnTo>
                    <a:pt x="117" y="48"/>
                  </a:lnTo>
                  <a:lnTo>
                    <a:pt x="117" y="57"/>
                  </a:lnTo>
                  <a:lnTo>
                    <a:pt x="117" y="61"/>
                  </a:lnTo>
                  <a:lnTo>
                    <a:pt x="119" y="71"/>
                  </a:lnTo>
                  <a:lnTo>
                    <a:pt x="0" y="7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30" name="Freeform 2146">
              <a:extLst>
                <a:ext uri="{FF2B5EF4-FFF2-40B4-BE49-F238E27FC236}">
                  <a16:creationId xmlns:a16="http://schemas.microsoft.com/office/drawing/2014/main" id="{14BB3C85-5002-487A-8E5B-27498D14400E}"/>
                </a:ext>
              </a:extLst>
            </p:cNvPr>
            <p:cNvSpPr>
              <a:spLocks/>
            </p:cNvSpPr>
            <p:nvPr/>
          </p:nvSpPr>
          <p:spPr bwMode="auto">
            <a:xfrm>
              <a:off x="4660" y="3160"/>
              <a:ext cx="121" cy="80"/>
            </a:xfrm>
            <a:custGeom>
              <a:avLst/>
              <a:gdLst>
                <a:gd name="T0" fmla="*/ 121 w 121"/>
                <a:gd name="T1" fmla="*/ 80 h 80"/>
                <a:gd name="T2" fmla="*/ 117 w 121"/>
                <a:gd name="T3" fmla="*/ 57 h 80"/>
                <a:gd name="T4" fmla="*/ 117 w 121"/>
                <a:gd name="T5" fmla="*/ 48 h 80"/>
                <a:gd name="T6" fmla="*/ 113 w 121"/>
                <a:gd name="T7" fmla="*/ 38 h 80"/>
                <a:gd name="T8" fmla="*/ 109 w 121"/>
                <a:gd name="T9" fmla="*/ 31 h 80"/>
                <a:gd name="T10" fmla="*/ 104 w 121"/>
                <a:gd name="T11" fmla="*/ 23 h 80"/>
                <a:gd name="T12" fmla="*/ 100 w 121"/>
                <a:gd name="T13" fmla="*/ 17 h 80"/>
                <a:gd name="T14" fmla="*/ 92 w 121"/>
                <a:gd name="T15" fmla="*/ 10 h 80"/>
                <a:gd name="T16" fmla="*/ 82 w 121"/>
                <a:gd name="T17" fmla="*/ 4 h 80"/>
                <a:gd name="T18" fmla="*/ 71 w 121"/>
                <a:gd name="T19" fmla="*/ 0 h 80"/>
                <a:gd name="T20" fmla="*/ 59 w 121"/>
                <a:gd name="T21" fmla="*/ 0 h 80"/>
                <a:gd name="T22" fmla="*/ 48 w 121"/>
                <a:gd name="T23" fmla="*/ 0 h 80"/>
                <a:gd name="T24" fmla="*/ 36 w 121"/>
                <a:gd name="T25" fmla="*/ 4 h 80"/>
                <a:gd name="T26" fmla="*/ 27 w 121"/>
                <a:gd name="T27" fmla="*/ 10 h 80"/>
                <a:gd name="T28" fmla="*/ 19 w 121"/>
                <a:gd name="T29" fmla="*/ 17 h 80"/>
                <a:gd name="T30" fmla="*/ 13 w 121"/>
                <a:gd name="T31" fmla="*/ 23 h 80"/>
                <a:gd name="T32" fmla="*/ 9 w 121"/>
                <a:gd name="T33" fmla="*/ 31 h 80"/>
                <a:gd name="T34" fmla="*/ 6 w 121"/>
                <a:gd name="T35" fmla="*/ 38 h 80"/>
                <a:gd name="T36" fmla="*/ 4 w 121"/>
                <a:gd name="T37" fmla="*/ 48 h 80"/>
                <a:gd name="T38" fmla="*/ 2 w 121"/>
                <a:gd name="T39" fmla="*/ 57 h 80"/>
                <a:gd name="T40" fmla="*/ 0 w 121"/>
                <a:gd name="T41" fmla="*/ 76 h 80"/>
                <a:gd name="T42" fmla="*/ 121 w 121"/>
                <a:gd name="T43" fmla="*/ 80 h 8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21"/>
                <a:gd name="T67" fmla="*/ 0 h 80"/>
                <a:gd name="T68" fmla="*/ 121 w 121"/>
                <a:gd name="T69" fmla="*/ 80 h 8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21" h="80">
                  <a:moveTo>
                    <a:pt x="121" y="80"/>
                  </a:moveTo>
                  <a:lnTo>
                    <a:pt x="117" y="57"/>
                  </a:lnTo>
                  <a:lnTo>
                    <a:pt x="117" y="48"/>
                  </a:lnTo>
                  <a:lnTo>
                    <a:pt x="113" y="38"/>
                  </a:lnTo>
                  <a:lnTo>
                    <a:pt x="109" y="31"/>
                  </a:lnTo>
                  <a:lnTo>
                    <a:pt x="104" y="23"/>
                  </a:lnTo>
                  <a:lnTo>
                    <a:pt x="100" y="17"/>
                  </a:lnTo>
                  <a:lnTo>
                    <a:pt x="92" y="10"/>
                  </a:lnTo>
                  <a:lnTo>
                    <a:pt x="82" y="4"/>
                  </a:lnTo>
                  <a:lnTo>
                    <a:pt x="71" y="0"/>
                  </a:lnTo>
                  <a:lnTo>
                    <a:pt x="59" y="0"/>
                  </a:lnTo>
                  <a:lnTo>
                    <a:pt x="48" y="0"/>
                  </a:lnTo>
                  <a:lnTo>
                    <a:pt x="36" y="4"/>
                  </a:lnTo>
                  <a:lnTo>
                    <a:pt x="27" y="10"/>
                  </a:lnTo>
                  <a:lnTo>
                    <a:pt x="19" y="17"/>
                  </a:lnTo>
                  <a:lnTo>
                    <a:pt x="13" y="23"/>
                  </a:lnTo>
                  <a:lnTo>
                    <a:pt x="9" y="31"/>
                  </a:lnTo>
                  <a:lnTo>
                    <a:pt x="6" y="38"/>
                  </a:lnTo>
                  <a:lnTo>
                    <a:pt x="4" y="48"/>
                  </a:lnTo>
                  <a:lnTo>
                    <a:pt x="2" y="57"/>
                  </a:lnTo>
                  <a:lnTo>
                    <a:pt x="0" y="76"/>
                  </a:lnTo>
                  <a:lnTo>
                    <a:pt x="121" y="8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31" name="Freeform 2147">
              <a:extLst>
                <a:ext uri="{FF2B5EF4-FFF2-40B4-BE49-F238E27FC236}">
                  <a16:creationId xmlns:a16="http://schemas.microsoft.com/office/drawing/2014/main" id="{FE93B48B-79BE-4A72-90D8-0A01A88B51F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69" y="3170"/>
              <a:ext cx="100" cy="97"/>
            </a:xfrm>
            <a:custGeom>
              <a:avLst/>
              <a:gdLst>
                <a:gd name="T0" fmla="*/ 50 w 100"/>
                <a:gd name="T1" fmla="*/ 97 h 97"/>
                <a:gd name="T2" fmla="*/ 41 w 100"/>
                <a:gd name="T3" fmla="*/ 95 h 97"/>
                <a:gd name="T4" fmla="*/ 31 w 100"/>
                <a:gd name="T5" fmla="*/ 93 h 97"/>
                <a:gd name="T6" fmla="*/ 23 w 100"/>
                <a:gd name="T7" fmla="*/ 89 h 97"/>
                <a:gd name="T8" fmla="*/ 16 w 100"/>
                <a:gd name="T9" fmla="*/ 82 h 97"/>
                <a:gd name="T10" fmla="*/ 10 w 100"/>
                <a:gd name="T11" fmla="*/ 76 h 97"/>
                <a:gd name="T12" fmla="*/ 4 w 100"/>
                <a:gd name="T13" fmla="*/ 66 h 97"/>
                <a:gd name="T14" fmla="*/ 2 w 100"/>
                <a:gd name="T15" fmla="*/ 57 h 97"/>
                <a:gd name="T16" fmla="*/ 0 w 100"/>
                <a:gd name="T17" fmla="*/ 47 h 97"/>
                <a:gd name="T18" fmla="*/ 2 w 100"/>
                <a:gd name="T19" fmla="*/ 38 h 97"/>
                <a:gd name="T20" fmla="*/ 4 w 100"/>
                <a:gd name="T21" fmla="*/ 28 h 97"/>
                <a:gd name="T22" fmla="*/ 10 w 100"/>
                <a:gd name="T23" fmla="*/ 21 h 97"/>
                <a:gd name="T24" fmla="*/ 16 w 100"/>
                <a:gd name="T25" fmla="*/ 13 h 97"/>
                <a:gd name="T26" fmla="*/ 23 w 100"/>
                <a:gd name="T27" fmla="*/ 7 h 97"/>
                <a:gd name="T28" fmla="*/ 31 w 100"/>
                <a:gd name="T29" fmla="*/ 1 h 97"/>
                <a:gd name="T30" fmla="*/ 41 w 100"/>
                <a:gd name="T31" fmla="*/ 0 h 97"/>
                <a:gd name="T32" fmla="*/ 50 w 100"/>
                <a:gd name="T33" fmla="*/ 0 h 97"/>
                <a:gd name="T34" fmla="*/ 60 w 100"/>
                <a:gd name="T35" fmla="*/ 0 h 97"/>
                <a:gd name="T36" fmla="*/ 70 w 100"/>
                <a:gd name="T37" fmla="*/ 1 h 97"/>
                <a:gd name="T38" fmla="*/ 79 w 100"/>
                <a:gd name="T39" fmla="*/ 7 h 97"/>
                <a:gd name="T40" fmla="*/ 85 w 100"/>
                <a:gd name="T41" fmla="*/ 13 h 97"/>
                <a:gd name="T42" fmla="*/ 93 w 100"/>
                <a:gd name="T43" fmla="*/ 21 h 97"/>
                <a:gd name="T44" fmla="*/ 96 w 100"/>
                <a:gd name="T45" fmla="*/ 28 h 97"/>
                <a:gd name="T46" fmla="*/ 100 w 100"/>
                <a:gd name="T47" fmla="*/ 38 h 97"/>
                <a:gd name="T48" fmla="*/ 100 w 100"/>
                <a:gd name="T49" fmla="*/ 47 h 97"/>
                <a:gd name="T50" fmla="*/ 100 w 100"/>
                <a:gd name="T51" fmla="*/ 57 h 97"/>
                <a:gd name="T52" fmla="*/ 96 w 100"/>
                <a:gd name="T53" fmla="*/ 66 h 97"/>
                <a:gd name="T54" fmla="*/ 93 w 100"/>
                <a:gd name="T55" fmla="*/ 76 h 97"/>
                <a:gd name="T56" fmla="*/ 85 w 100"/>
                <a:gd name="T57" fmla="*/ 82 h 97"/>
                <a:gd name="T58" fmla="*/ 79 w 100"/>
                <a:gd name="T59" fmla="*/ 89 h 97"/>
                <a:gd name="T60" fmla="*/ 70 w 100"/>
                <a:gd name="T61" fmla="*/ 93 h 97"/>
                <a:gd name="T62" fmla="*/ 60 w 100"/>
                <a:gd name="T63" fmla="*/ 95 h 97"/>
                <a:gd name="T64" fmla="*/ 50 w 100"/>
                <a:gd name="T65" fmla="*/ 97 h 9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00"/>
                <a:gd name="T100" fmla="*/ 0 h 97"/>
                <a:gd name="T101" fmla="*/ 100 w 100"/>
                <a:gd name="T102" fmla="*/ 97 h 9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00" h="97">
                  <a:moveTo>
                    <a:pt x="50" y="97"/>
                  </a:moveTo>
                  <a:lnTo>
                    <a:pt x="41" y="95"/>
                  </a:lnTo>
                  <a:lnTo>
                    <a:pt x="31" y="93"/>
                  </a:lnTo>
                  <a:lnTo>
                    <a:pt x="23" y="89"/>
                  </a:lnTo>
                  <a:lnTo>
                    <a:pt x="16" y="82"/>
                  </a:lnTo>
                  <a:lnTo>
                    <a:pt x="10" y="76"/>
                  </a:lnTo>
                  <a:lnTo>
                    <a:pt x="4" y="66"/>
                  </a:lnTo>
                  <a:lnTo>
                    <a:pt x="2" y="57"/>
                  </a:lnTo>
                  <a:lnTo>
                    <a:pt x="0" y="47"/>
                  </a:lnTo>
                  <a:lnTo>
                    <a:pt x="2" y="38"/>
                  </a:lnTo>
                  <a:lnTo>
                    <a:pt x="4" y="28"/>
                  </a:lnTo>
                  <a:lnTo>
                    <a:pt x="10" y="21"/>
                  </a:lnTo>
                  <a:lnTo>
                    <a:pt x="16" y="13"/>
                  </a:lnTo>
                  <a:lnTo>
                    <a:pt x="23" y="7"/>
                  </a:lnTo>
                  <a:lnTo>
                    <a:pt x="31" y="1"/>
                  </a:lnTo>
                  <a:lnTo>
                    <a:pt x="41" y="0"/>
                  </a:lnTo>
                  <a:lnTo>
                    <a:pt x="50" y="0"/>
                  </a:lnTo>
                  <a:lnTo>
                    <a:pt x="60" y="0"/>
                  </a:lnTo>
                  <a:lnTo>
                    <a:pt x="70" y="1"/>
                  </a:lnTo>
                  <a:lnTo>
                    <a:pt x="79" y="7"/>
                  </a:lnTo>
                  <a:lnTo>
                    <a:pt x="85" y="13"/>
                  </a:lnTo>
                  <a:lnTo>
                    <a:pt x="93" y="21"/>
                  </a:lnTo>
                  <a:lnTo>
                    <a:pt x="96" y="28"/>
                  </a:lnTo>
                  <a:lnTo>
                    <a:pt x="100" y="38"/>
                  </a:lnTo>
                  <a:lnTo>
                    <a:pt x="100" y="47"/>
                  </a:lnTo>
                  <a:lnTo>
                    <a:pt x="100" y="57"/>
                  </a:lnTo>
                  <a:lnTo>
                    <a:pt x="96" y="66"/>
                  </a:lnTo>
                  <a:lnTo>
                    <a:pt x="93" y="76"/>
                  </a:lnTo>
                  <a:lnTo>
                    <a:pt x="85" y="82"/>
                  </a:lnTo>
                  <a:lnTo>
                    <a:pt x="79" y="89"/>
                  </a:lnTo>
                  <a:lnTo>
                    <a:pt x="70" y="93"/>
                  </a:lnTo>
                  <a:lnTo>
                    <a:pt x="60" y="95"/>
                  </a:lnTo>
                  <a:lnTo>
                    <a:pt x="50" y="9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32" name="Freeform 2148">
              <a:extLst>
                <a:ext uri="{FF2B5EF4-FFF2-40B4-BE49-F238E27FC236}">
                  <a16:creationId xmlns:a16="http://schemas.microsoft.com/office/drawing/2014/main" id="{4A3CF275-5D85-4C94-8C84-FE0BDB9407A5}"/>
                </a:ext>
              </a:extLst>
            </p:cNvPr>
            <p:cNvSpPr>
              <a:spLocks/>
            </p:cNvSpPr>
            <p:nvPr/>
          </p:nvSpPr>
          <p:spPr bwMode="auto">
            <a:xfrm>
              <a:off x="5071" y="3170"/>
              <a:ext cx="98" cy="97"/>
            </a:xfrm>
            <a:custGeom>
              <a:avLst/>
              <a:gdLst>
                <a:gd name="T0" fmla="*/ 48 w 98"/>
                <a:gd name="T1" fmla="*/ 97 h 97"/>
                <a:gd name="T2" fmla="*/ 38 w 98"/>
                <a:gd name="T3" fmla="*/ 95 h 97"/>
                <a:gd name="T4" fmla="*/ 29 w 98"/>
                <a:gd name="T5" fmla="*/ 93 h 97"/>
                <a:gd name="T6" fmla="*/ 21 w 98"/>
                <a:gd name="T7" fmla="*/ 89 h 97"/>
                <a:gd name="T8" fmla="*/ 13 w 98"/>
                <a:gd name="T9" fmla="*/ 82 h 97"/>
                <a:gd name="T10" fmla="*/ 7 w 98"/>
                <a:gd name="T11" fmla="*/ 76 h 97"/>
                <a:gd name="T12" fmla="*/ 4 w 98"/>
                <a:gd name="T13" fmla="*/ 66 h 97"/>
                <a:gd name="T14" fmla="*/ 2 w 98"/>
                <a:gd name="T15" fmla="*/ 57 h 97"/>
                <a:gd name="T16" fmla="*/ 0 w 98"/>
                <a:gd name="T17" fmla="*/ 47 h 97"/>
                <a:gd name="T18" fmla="*/ 2 w 98"/>
                <a:gd name="T19" fmla="*/ 38 h 97"/>
                <a:gd name="T20" fmla="*/ 4 w 98"/>
                <a:gd name="T21" fmla="*/ 28 h 97"/>
                <a:gd name="T22" fmla="*/ 7 w 98"/>
                <a:gd name="T23" fmla="*/ 21 h 97"/>
                <a:gd name="T24" fmla="*/ 13 w 98"/>
                <a:gd name="T25" fmla="*/ 13 h 97"/>
                <a:gd name="T26" fmla="*/ 21 w 98"/>
                <a:gd name="T27" fmla="*/ 7 h 97"/>
                <a:gd name="T28" fmla="*/ 29 w 98"/>
                <a:gd name="T29" fmla="*/ 1 h 97"/>
                <a:gd name="T30" fmla="*/ 38 w 98"/>
                <a:gd name="T31" fmla="*/ 0 h 97"/>
                <a:gd name="T32" fmla="*/ 48 w 98"/>
                <a:gd name="T33" fmla="*/ 0 h 97"/>
                <a:gd name="T34" fmla="*/ 59 w 98"/>
                <a:gd name="T35" fmla="*/ 0 h 97"/>
                <a:gd name="T36" fmla="*/ 69 w 98"/>
                <a:gd name="T37" fmla="*/ 1 h 97"/>
                <a:gd name="T38" fmla="*/ 77 w 98"/>
                <a:gd name="T39" fmla="*/ 7 h 97"/>
                <a:gd name="T40" fmla="*/ 84 w 98"/>
                <a:gd name="T41" fmla="*/ 13 h 97"/>
                <a:gd name="T42" fmla="*/ 90 w 98"/>
                <a:gd name="T43" fmla="*/ 21 h 97"/>
                <a:gd name="T44" fmla="*/ 94 w 98"/>
                <a:gd name="T45" fmla="*/ 28 h 97"/>
                <a:gd name="T46" fmla="*/ 98 w 98"/>
                <a:gd name="T47" fmla="*/ 38 h 97"/>
                <a:gd name="T48" fmla="*/ 98 w 98"/>
                <a:gd name="T49" fmla="*/ 47 h 97"/>
                <a:gd name="T50" fmla="*/ 98 w 98"/>
                <a:gd name="T51" fmla="*/ 57 h 97"/>
                <a:gd name="T52" fmla="*/ 94 w 98"/>
                <a:gd name="T53" fmla="*/ 66 h 97"/>
                <a:gd name="T54" fmla="*/ 90 w 98"/>
                <a:gd name="T55" fmla="*/ 76 h 97"/>
                <a:gd name="T56" fmla="*/ 84 w 98"/>
                <a:gd name="T57" fmla="*/ 82 h 97"/>
                <a:gd name="T58" fmla="*/ 77 w 98"/>
                <a:gd name="T59" fmla="*/ 89 h 97"/>
                <a:gd name="T60" fmla="*/ 69 w 98"/>
                <a:gd name="T61" fmla="*/ 93 h 97"/>
                <a:gd name="T62" fmla="*/ 59 w 98"/>
                <a:gd name="T63" fmla="*/ 95 h 97"/>
                <a:gd name="T64" fmla="*/ 48 w 98"/>
                <a:gd name="T65" fmla="*/ 97 h 9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98"/>
                <a:gd name="T100" fmla="*/ 0 h 97"/>
                <a:gd name="T101" fmla="*/ 98 w 98"/>
                <a:gd name="T102" fmla="*/ 97 h 9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98" h="97">
                  <a:moveTo>
                    <a:pt x="48" y="97"/>
                  </a:moveTo>
                  <a:lnTo>
                    <a:pt x="38" y="95"/>
                  </a:lnTo>
                  <a:lnTo>
                    <a:pt x="29" y="93"/>
                  </a:lnTo>
                  <a:lnTo>
                    <a:pt x="21" y="89"/>
                  </a:lnTo>
                  <a:lnTo>
                    <a:pt x="13" y="82"/>
                  </a:lnTo>
                  <a:lnTo>
                    <a:pt x="7" y="76"/>
                  </a:lnTo>
                  <a:lnTo>
                    <a:pt x="4" y="66"/>
                  </a:lnTo>
                  <a:lnTo>
                    <a:pt x="2" y="57"/>
                  </a:lnTo>
                  <a:lnTo>
                    <a:pt x="0" y="47"/>
                  </a:lnTo>
                  <a:lnTo>
                    <a:pt x="2" y="38"/>
                  </a:lnTo>
                  <a:lnTo>
                    <a:pt x="4" y="28"/>
                  </a:lnTo>
                  <a:lnTo>
                    <a:pt x="7" y="21"/>
                  </a:lnTo>
                  <a:lnTo>
                    <a:pt x="13" y="13"/>
                  </a:lnTo>
                  <a:lnTo>
                    <a:pt x="21" y="7"/>
                  </a:lnTo>
                  <a:lnTo>
                    <a:pt x="29" y="1"/>
                  </a:lnTo>
                  <a:lnTo>
                    <a:pt x="38" y="0"/>
                  </a:lnTo>
                  <a:lnTo>
                    <a:pt x="48" y="0"/>
                  </a:lnTo>
                  <a:lnTo>
                    <a:pt x="59" y="0"/>
                  </a:lnTo>
                  <a:lnTo>
                    <a:pt x="69" y="1"/>
                  </a:lnTo>
                  <a:lnTo>
                    <a:pt x="77" y="7"/>
                  </a:lnTo>
                  <a:lnTo>
                    <a:pt x="84" y="13"/>
                  </a:lnTo>
                  <a:lnTo>
                    <a:pt x="90" y="21"/>
                  </a:lnTo>
                  <a:lnTo>
                    <a:pt x="94" y="28"/>
                  </a:lnTo>
                  <a:lnTo>
                    <a:pt x="98" y="38"/>
                  </a:lnTo>
                  <a:lnTo>
                    <a:pt x="98" y="47"/>
                  </a:lnTo>
                  <a:lnTo>
                    <a:pt x="98" y="57"/>
                  </a:lnTo>
                  <a:lnTo>
                    <a:pt x="94" y="66"/>
                  </a:lnTo>
                  <a:lnTo>
                    <a:pt x="90" y="76"/>
                  </a:lnTo>
                  <a:lnTo>
                    <a:pt x="84" y="82"/>
                  </a:lnTo>
                  <a:lnTo>
                    <a:pt x="77" y="89"/>
                  </a:lnTo>
                  <a:lnTo>
                    <a:pt x="69" y="93"/>
                  </a:lnTo>
                  <a:lnTo>
                    <a:pt x="59" y="95"/>
                  </a:lnTo>
                  <a:lnTo>
                    <a:pt x="48" y="9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33" name="Freeform 2149">
              <a:extLst>
                <a:ext uri="{FF2B5EF4-FFF2-40B4-BE49-F238E27FC236}">
                  <a16:creationId xmlns:a16="http://schemas.microsoft.com/office/drawing/2014/main" id="{C931ADAA-8286-4C9E-8065-582CC5A69452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7" y="3187"/>
              <a:ext cx="63" cy="63"/>
            </a:xfrm>
            <a:custGeom>
              <a:avLst/>
              <a:gdLst>
                <a:gd name="T0" fmla="*/ 32 w 63"/>
                <a:gd name="T1" fmla="*/ 63 h 63"/>
                <a:gd name="T2" fmla="*/ 27 w 63"/>
                <a:gd name="T3" fmla="*/ 61 h 63"/>
                <a:gd name="T4" fmla="*/ 21 w 63"/>
                <a:gd name="T5" fmla="*/ 59 h 63"/>
                <a:gd name="T6" fmla="*/ 15 w 63"/>
                <a:gd name="T7" fmla="*/ 57 h 63"/>
                <a:gd name="T8" fmla="*/ 9 w 63"/>
                <a:gd name="T9" fmla="*/ 53 h 63"/>
                <a:gd name="T10" fmla="*/ 5 w 63"/>
                <a:gd name="T11" fmla="*/ 48 h 63"/>
                <a:gd name="T12" fmla="*/ 4 w 63"/>
                <a:gd name="T13" fmla="*/ 42 h 63"/>
                <a:gd name="T14" fmla="*/ 2 w 63"/>
                <a:gd name="T15" fmla="*/ 36 h 63"/>
                <a:gd name="T16" fmla="*/ 0 w 63"/>
                <a:gd name="T17" fmla="*/ 30 h 63"/>
                <a:gd name="T18" fmla="*/ 2 w 63"/>
                <a:gd name="T19" fmla="*/ 25 h 63"/>
                <a:gd name="T20" fmla="*/ 4 w 63"/>
                <a:gd name="T21" fmla="*/ 19 h 63"/>
                <a:gd name="T22" fmla="*/ 5 w 63"/>
                <a:gd name="T23" fmla="*/ 13 h 63"/>
                <a:gd name="T24" fmla="*/ 9 w 63"/>
                <a:gd name="T25" fmla="*/ 9 h 63"/>
                <a:gd name="T26" fmla="*/ 15 w 63"/>
                <a:gd name="T27" fmla="*/ 5 h 63"/>
                <a:gd name="T28" fmla="*/ 21 w 63"/>
                <a:gd name="T29" fmla="*/ 2 h 63"/>
                <a:gd name="T30" fmla="*/ 27 w 63"/>
                <a:gd name="T31" fmla="*/ 0 h 63"/>
                <a:gd name="T32" fmla="*/ 32 w 63"/>
                <a:gd name="T33" fmla="*/ 0 h 63"/>
                <a:gd name="T34" fmla="*/ 38 w 63"/>
                <a:gd name="T35" fmla="*/ 0 h 63"/>
                <a:gd name="T36" fmla="*/ 44 w 63"/>
                <a:gd name="T37" fmla="*/ 2 h 63"/>
                <a:gd name="T38" fmla="*/ 50 w 63"/>
                <a:gd name="T39" fmla="*/ 5 h 63"/>
                <a:gd name="T40" fmla="*/ 55 w 63"/>
                <a:gd name="T41" fmla="*/ 9 h 63"/>
                <a:gd name="T42" fmla="*/ 57 w 63"/>
                <a:gd name="T43" fmla="*/ 13 h 63"/>
                <a:gd name="T44" fmla="*/ 61 w 63"/>
                <a:gd name="T45" fmla="*/ 19 h 63"/>
                <a:gd name="T46" fmla="*/ 63 w 63"/>
                <a:gd name="T47" fmla="*/ 25 h 63"/>
                <a:gd name="T48" fmla="*/ 63 w 63"/>
                <a:gd name="T49" fmla="*/ 30 h 63"/>
                <a:gd name="T50" fmla="*/ 63 w 63"/>
                <a:gd name="T51" fmla="*/ 36 h 63"/>
                <a:gd name="T52" fmla="*/ 61 w 63"/>
                <a:gd name="T53" fmla="*/ 42 h 63"/>
                <a:gd name="T54" fmla="*/ 57 w 63"/>
                <a:gd name="T55" fmla="*/ 48 h 63"/>
                <a:gd name="T56" fmla="*/ 55 w 63"/>
                <a:gd name="T57" fmla="*/ 53 h 63"/>
                <a:gd name="T58" fmla="*/ 50 w 63"/>
                <a:gd name="T59" fmla="*/ 57 h 63"/>
                <a:gd name="T60" fmla="*/ 44 w 63"/>
                <a:gd name="T61" fmla="*/ 59 h 63"/>
                <a:gd name="T62" fmla="*/ 38 w 63"/>
                <a:gd name="T63" fmla="*/ 61 h 63"/>
                <a:gd name="T64" fmla="*/ 32 w 63"/>
                <a:gd name="T65" fmla="*/ 63 h 6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63"/>
                <a:gd name="T100" fmla="*/ 0 h 63"/>
                <a:gd name="T101" fmla="*/ 63 w 63"/>
                <a:gd name="T102" fmla="*/ 63 h 6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63" h="63">
                  <a:moveTo>
                    <a:pt x="32" y="63"/>
                  </a:moveTo>
                  <a:lnTo>
                    <a:pt x="27" y="61"/>
                  </a:lnTo>
                  <a:lnTo>
                    <a:pt x="21" y="59"/>
                  </a:lnTo>
                  <a:lnTo>
                    <a:pt x="15" y="57"/>
                  </a:lnTo>
                  <a:lnTo>
                    <a:pt x="9" y="53"/>
                  </a:lnTo>
                  <a:lnTo>
                    <a:pt x="5" y="48"/>
                  </a:lnTo>
                  <a:lnTo>
                    <a:pt x="4" y="42"/>
                  </a:lnTo>
                  <a:lnTo>
                    <a:pt x="2" y="36"/>
                  </a:lnTo>
                  <a:lnTo>
                    <a:pt x="0" y="30"/>
                  </a:lnTo>
                  <a:lnTo>
                    <a:pt x="2" y="25"/>
                  </a:lnTo>
                  <a:lnTo>
                    <a:pt x="4" y="19"/>
                  </a:lnTo>
                  <a:lnTo>
                    <a:pt x="5" y="13"/>
                  </a:lnTo>
                  <a:lnTo>
                    <a:pt x="9" y="9"/>
                  </a:lnTo>
                  <a:lnTo>
                    <a:pt x="15" y="5"/>
                  </a:lnTo>
                  <a:lnTo>
                    <a:pt x="21" y="2"/>
                  </a:lnTo>
                  <a:lnTo>
                    <a:pt x="27" y="0"/>
                  </a:lnTo>
                  <a:lnTo>
                    <a:pt x="32" y="0"/>
                  </a:lnTo>
                  <a:lnTo>
                    <a:pt x="38" y="0"/>
                  </a:lnTo>
                  <a:lnTo>
                    <a:pt x="44" y="2"/>
                  </a:lnTo>
                  <a:lnTo>
                    <a:pt x="50" y="5"/>
                  </a:lnTo>
                  <a:lnTo>
                    <a:pt x="55" y="9"/>
                  </a:lnTo>
                  <a:lnTo>
                    <a:pt x="57" y="13"/>
                  </a:lnTo>
                  <a:lnTo>
                    <a:pt x="61" y="19"/>
                  </a:lnTo>
                  <a:lnTo>
                    <a:pt x="63" y="25"/>
                  </a:lnTo>
                  <a:lnTo>
                    <a:pt x="63" y="30"/>
                  </a:lnTo>
                  <a:lnTo>
                    <a:pt x="63" y="36"/>
                  </a:lnTo>
                  <a:lnTo>
                    <a:pt x="61" y="42"/>
                  </a:lnTo>
                  <a:lnTo>
                    <a:pt x="57" y="48"/>
                  </a:lnTo>
                  <a:lnTo>
                    <a:pt x="55" y="53"/>
                  </a:lnTo>
                  <a:lnTo>
                    <a:pt x="50" y="57"/>
                  </a:lnTo>
                  <a:lnTo>
                    <a:pt x="44" y="59"/>
                  </a:lnTo>
                  <a:lnTo>
                    <a:pt x="38" y="61"/>
                  </a:lnTo>
                  <a:lnTo>
                    <a:pt x="32" y="6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34" name="Freeform 2150">
              <a:extLst>
                <a:ext uri="{FF2B5EF4-FFF2-40B4-BE49-F238E27FC236}">
                  <a16:creationId xmlns:a16="http://schemas.microsoft.com/office/drawing/2014/main" id="{FB31B610-2009-4E94-A6B8-E83705401608}"/>
                </a:ext>
              </a:extLst>
            </p:cNvPr>
            <p:cNvSpPr>
              <a:spLocks/>
            </p:cNvSpPr>
            <p:nvPr/>
          </p:nvSpPr>
          <p:spPr bwMode="auto">
            <a:xfrm>
              <a:off x="5088" y="3187"/>
              <a:ext cx="63" cy="63"/>
            </a:xfrm>
            <a:custGeom>
              <a:avLst/>
              <a:gdLst>
                <a:gd name="T0" fmla="*/ 31 w 63"/>
                <a:gd name="T1" fmla="*/ 63 h 63"/>
                <a:gd name="T2" fmla="*/ 25 w 63"/>
                <a:gd name="T3" fmla="*/ 61 h 63"/>
                <a:gd name="T4" fmla="*/ 19 w 63"/>
                <a:gd name="T5" fmla="*/ 59 h 63"/>
                <a:gd name="T6" fmla="*/ 14 w 63"/>
                <a:gd name="T7" fmla="*/ 57 h 63"/>
                <a:gd name="T8" fmla="*/ 10 w 63"/>
                <a:gd name="T9" fmla="*/ 53 h 63"/>
                <a:gd name="T10" fmla="*/ 6 w 63"/>
                <a:gd name="T11" fmla="*/ 48 h 63"/>
                <a:gd name="T12" fmla="*/ 4 w 63"/>
                <a:gd name="T13" fmla="*/ 42 h 63"/>
                <a:gd name="T14" fmla="*/ 2 w 63"/>
                <a:gd name="T15" fmla="*/ 36 h 63"/>
                <a:gd name="T16" fmla="*/ 0 w 63"/>
                <a:gd name="T17" fmla="*/ 30 h 63"/>
                <a:gd name="T18" fmla="*/ 2 w 63"/>
                <a:gd name="T19" fmla="*/ 25 h 63"/>
                <a:gd name="T20" fmla="*/ 4 w 63"/>
                <a:gd name="T21" fmla="*/ 19 h 63"/>
                <a:gd name="T22" fmla="*/ 6 w 63"/>
                <a:gd name="T23" fmla="*/ 13 h 63"/>
                <a:gd name="T24" fmla="*/ 10 w 63"/>
                <a:gd name="T25" fmla="*/ 9 h 63"/>
                <a:gd name="T26" fmla="*/ 14 w 63"/>
                <a:gd name="T27" fmla="*/ 5 h 63"/>
                <a:gd name="T28" fmla="*/ 19 w 63"/>
                <a:gd name="T29" fmla="*/ 2 h 63"/>
                <a:gd name="T30" fmla="*/ 25 w 63"/>
                <a:gd name="T31" fmla="*/ 0 h 63"/>
                <a:gd name="T32" fmla="*/ 31 w 63"/>
                <a:gd name="T33" fmla="*/ 0 h 63"/>
                <a:gd name="T34" fmla="*/ 38 w 63"/>
                <a:gd name="T35" fmla="*/ 0 h 63"/>
                <a:gd name="T36" fmla="*/ 44 w 63"/>
                <a:gd name="T37" fmla="*/ 2 h 63"/>
                <a:gd name="T38" fmla="*/ 50 w 63"/>
                <a:gd name="T39" fmla="*/ 5 h 63"/>
                <a:gd name="T40" fmla="*/ 54 w 63"/>
                <a:gd name="T41" fmla="*/ 9 h 63"/>
                <a:gd name="T42" fmla="*/ 58 w 63"/>
                <a:gd name="T43" fmla="*/ 13 h 63"/>
                <a:gd name="T44" fmla="*/ 62 w 63"/>
                <a:gd name="T45" fmla="*/ 19 h 63"/>
                <a:gd name="T46" fmla="*/ 63 w 63"/>
                <a:gd name="T47" fmla="*/ 25 h 63"/>
                <a:gd name="T48" fmla="*/ 63 w 63"/>
                <a:gd name="T49" fmla="*/ 30 h 63"/>
                <a:gd name="T50" fmla="*/ 63 w 63"/>
                <a:gd name="T51" fmla="*/ 36 h 63"/>
                <a:gd name="T52" fmla="*/ 62 w 63"/>
                <a:gd name="T53" fmla="*/ 42 h 63"/>
                <a:gd name="T54" fmla="*/ 58 w 63"/>
                <a:gd name="T55" fmla="*/ 48 h 63"/>
                <a:gd name="T56" fmla="*/ 54 w 63"/>
                <a:gd name="T57" fmla="*/ 53 h 63"/>
                <a:gd name="T58" fmla="*/ 50 w 63"/>
                <a:gd name="T59" fmla="*/ 57 h 63"/>
                <a:gd name="T60" fmla="*/ 44 w 63"/>
                <a:gd name="T61" fmla="*/ 59 h 63"/>
                <a:gd name="T62" fmla="*/ 38 w 63"/>
                <a:gd name="T63" fmla="*/ 61 h 63"/>
                <a:gd name="T64" fmla="*/ 31 w 63"/>
                <a:gd name="T65" fmla="*/ 63 h 6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63"/>
                <a:gd name="T100" fmla="*/ 0 h 63"/>
                <a:gd name="T101" fmla="*/ 63 w 63"/>
                <a:gd name="T102" fmla="*/ 63 h 6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63" h="63">
                  <a:moveTo>
                    <a:pt x="31" y="63"/>
                  </a:moveTo>
                  <a:lnTo>
                    <a:pt x="25" y="61"/>
                  </a:lnTo>
                  <a:lnTo>
                    <a:pt x="19" y="59"/>
                  </a:lnTo>
                  <a:lnTo>
                    <a:pt x="14" y="57"/>
                  </a:lnTo>
                  <a:lnTo>
                    <a:pt x="10" y="53"/>
                  </a:lnTo>
                  <a:lnTo>
                    <a:pt x="6" y="48"/>
                  </a:lnTo>
                  <a:lnTo>
                    <a:pt x="4" y="42"/>
                  </a:lnTo>
                  <a:lnTo>
                    <a:pt x="2" y="36"/>
                  </a:lnTo>
                  <a:lnTo>
                    <a:pt x="0" y="30"/>
                  </a:lnTo>
                  <a:lnTo>
                    <a:pt x="2" y="25"/>
                  </a:lnTo>
                  <a:lnTo>
                    <a:pt x="4" y="19"/>
                  </a:lnTo>
                  <a:lnTo>
                    <a:pt x="6" y="13"/>
                  </a:lnTo>
                  <a:lnTo>
                    <a:pt x="10" y="9"/>
                  </a:lnTo>
                  <a:lnTo>
                    <a:pt x="14" y="5"/>
                  </a:lnTo>
                  <a:lnTo>
                    <a:pt x="19" y="2"/>
                  </a:lnTo>
                  <a:lnTo>
                    <a:pt x="25" y="0"/>
                  </a:lnTo>
                  <a:lnTo>
                    <a:pt x="31" y="0"/>
                  </a:lnTo>
                  <a:lnTo>
                    <a:pt x="38" y="0"/>
                  </a:lnTo>
                  <a:lnTo>
                    <a:pt x="44" y="2"/>
                  </a:lnTo>
                  <a:lnTo>
                    <a:pt x="50" y="5"/>
                  </a:lnTo>
                  <a:lnTo>
                    <a:pt x="54" y="9"/>
                  </a:lnTo>
                  <a:lnTo>
                    <a:pt x="58" y="13"/>
                  </a:lnTo>
                  <a:lnTo>
                    <a:pt x="62" y="19"/>
                  </a:lnTo>
                  <a:lnTo>
                    <a:pt x="63" y="25"/>
                  </a:lnTo>
                  <a:lnTo>
                    <a:pt x="63" y="30"/>
                  </a:lnTo>
                  <a:lnTo>
                    <a:pt x="63" y="36"/>
                  </a:lnTo>
                  <a:lnTo>
                    <a:pt x="62" y="42"/>
                  </a:lnTo>
                  <a:lnTo>
                    <a:pt x="58" y="48"/>
                  </a:lnTo>
                  <a:lnTo>
                    <a:pt x="54" y="53"/>
                  </a:lnTo>
                  <a:lnTo>
                    <a:pt x="50" y="57"/>
                  </a:lnTo>
                  <a:lnTo>
                    <a:pt x="44" y="59"/>
                  </a:lnTo>
                  <a:lnTo>
                    <a:pt x="38" y="61"/>
                  </a:lnTo>
                  <a:lnTo>
                    <a:pt x="31" y="6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35" name="Freeform 2151">
              <a:extLst>
                <a:ext uri="{FF2B5EF4-FFF2-40B4-BE49-F238E27FC236}">
                  <a16:creationId xmlns:a16="http://schemas.microsoft.com/office/drawing/2014/main" id="{830F7B24-904F-4F78-975B-DEEBDEE50011}"/>
                </a:ext>
              </a:extLst>
            </p:cNvPr>
            <p:cNvSpPr>
              <a:spLocks/>
            </p:cNvSpPr>
            <p:nvPr/>
          </p:nvSpPr>
          <p:spPr bwMode="auto">
            <a:xfrm>
              <a:off x="4698" y="3196"/>
              <a:ext cx="41" cy="42"/>
            </a:xfrm>
            <a:custGeom>
              <a:avLst/>
              <a:gdLst>
                <a:gd name="T0" fmla="*/ 21 w 41"/>
                <a:gd name="T1" fmla="*/ 42 h 42"/>
                <a:gd name="T2" fmla="*/ 18 w 41"/>
                <a:gd name="T3" fmla="*/ 42 h 42"/>
                <a:gd name="T4" fmla="*/ 14 w 41"/>
                <a:gd name="T5" fmla="*/ 40 h 42"/>
                <a:gd name="T6" fmla="*/ 10 w 41"/>
                <a:gd name="T7" fmla="*/ 39 h 42"/>
                <a:gd name="T8" fmla="*/ 6 w 41"/>
                <a:gd name="T9" fmla="*/ 37 h 42"/>
                <a:gd name="T10" fmla="*/ 4 w 41"/>
                <a:gd name="T11" fmla="*/ 33 h 42"/>
                <a:gd name="T12" fmla="*/ 2 w 41"/>
                <a:gd name="T13" fmla="*/ 29 h 42"/>
                <a:gd name="T14" fmla="*/ 0 w 41"/>
                <a:gd name="T15" fmla="*/ 25 h 42"/>
                <a:gd name="T16" fmla="*/ 0 w 41"/>
                <a:gd name="T17" fmla="*/ 21 h 42"/>
                <a:gd name="T18" fmla="*/ 0 w 41"/>
                <a:gd name="T19" fmla="*/ 17 h 42"/>
                <a:gd name="T20" fmla="*/ 2 w 41"/>
                <a:gd name="T21" fmla="*/ 14 h 42"/>
                <a:gd name="T22" fmla="*/ 4 w 41"/>
                <a:gd name="T23" fmla="*/ 10 h 42"/>
                <a:gd name="T24" fmla="*/ 6 w 41"/>
                <a:gd name="T25" fmla="*/ 6 h 42"/>
                <a:gd name="T26" fmla="*/ 14 w 41"/>
                <a:gd name="T27" fmla="*/ 2 h 42"/>
                <a:gd name="T28" fmla="*/ 21 w 41"/>
                <a:gd name="T29" fmla="*/ 0 h 42"/>
                <a:gd name="T30" fmla="*/ 25 w 41"/>
                <a:gd name="T31" fmla="*/ 0 h 42"/>
                <a:gd name="T32" fmla="*/ 29 w 41"/>
                <a:gd name="T33" fmla="*/ 2 h 42"/>
                <a:gd name="T34" fmla="*/ 37 w 41"/>
                <a:gd name="T35" fmla="*/ 6 h 42"/>
                <a:gd name="T36" fmla="*/ 39 w 41"/>
                <a:gd name="T37" fmla="*/ 10 h 42"/>
                <a:gd name="T38" fmla="*/ 41 w 41"/>
                <a:gd name="T39" fmla="*/ 14 h 42"/>
                <a:gd name="T40" fmla="*/ 41 w 41"/>
                <a:gd name="T41" fmla="*/ 17 h 42"/>
                <a:gd name="T42" fmla="*/ 41 w 41"/>
                <a:gd name="T43" fmla="*/ 21 h 42"/>
                <a:gd name="T44" fmla="*/ 41 w 41"/>
                <a:gd name="T45" fmla="*/ 25 h 42"/>
                <a:gd name="T46" fmla="*/ 41 w 41"/>
                <a:gd name="T47" fmla="*/ 29 h 42"/>
                <a:gd name="T48" fmla="*/ 39 w 41"/>
                <a:gd name="T49" fmla="*/ 33 h 42"/>
                <a:gd name="T50" fmla="*/ 37 w 41"/>
                <a:gd name="T51" fmla="*/ 37 h 42"/>
                <a:gd name="T52" fmla="*/ 33 w 41"/>
                <a:gd name="T53" fmla="*/ 39 h 42"/>
                <a:gd name="T54" fmla="*/ 29 w 41"/>
                <a:gd name="T55" fmla="*/ 40 h 42"/>
                <a:gd name="T56" fmla="*/ 25 w 41"/>
                <a:gd name="T57" fmla="*/ 42 h 42"/>
                <a:gd name="T58" fmla="*/ 21 w 41"/>
                <a:gd name="T59" fmla="*/ 42 h 42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41"/>
                <a:gd name="T91" fmla="*/ 0 h 42"/>
                <a:gd name="T92" fmla="*/ 41 w 41"/>
                <a:gd name="T93" fmla="*/ 42 h 42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41" h="42">
                  <a:moveTo>
                    <a:pt x="21" y="42"/>
                  </a:moveTo>
                  <a:lnTo>
                    <a:pt x="18" y="42"/>
                  </a:lnTo>
                  <a:lnTo>
                    <a:pt x="14" y="40"/>
                  </a:lnTo>
                  <a:lnTo>
                    <a:pt x="10" y="39"/>
                  </a:lnTo>
                  <a:lnTo>
                    <a:pt x="6" y="37"/>
                  </a:lnTo>
                  <a:lnTo>
                    <a:pt x="4" y="33"/>
                  </a:lnTo>
                  <a:lnTo>
                    <a:pt x="2" y="29"/>
                  </a:lnTo>
                  <a:lnTo>
                    <a:pt x="0" y="25"/>
                  </a:lnTo>
                  <a:lnTo>
                    <a:pt x="0" y="21"/>
                  </a:lnTo>
                  <a:lnTo>
                    <a:pt x="0" y="17"/>
                  </a:lnTo>
                  <a:lnTo>
                    <a:pt x="2" y="14"/>
                  </a:lnTo>
                  <a:lnTo>
                    <a:pt x="4" y="10"/>
                  </a:lnTo>
                  <a:lnTo>
                    <a:pt x="6" y="6"/>
                  </a:lnTo>
                  <a:lnTo>
                    <a:pt x="14" y="2"/>
                  </a:lnTo>
                  <a:lnTo>
                    <a:pt x="21" y="0"/>
                  </a:lnTo>
                  <a:lnTo>
                    <a:pt x="25" y="0"/>
                  </a:lnTo>
                  <a:lnTo>
                    <a:pt x="29" y="2"/>
                  </a:lnTo>
                  <a:lnTo>
                    <a:pt x="37" y="6"/>
                  </a:lnTo>
                  <a:lnTo>
                    <a:pt x="39" y="10"/>
                  </a:lnTo>
                  <a:lnTo>
                    <a:pt x="41" y="14"/>
                  </a:lnTo>
                  <a:lnTo>
                    <a:pt x="41" y="17"/>
                  </a:lnTo>
                  <a:lnTo>
                    <a:pt x="41" y="21"/>
                  </a:lnTo>
                  <a:lnTo>
                    <a:pt x="41" y="25"/>
                  </a:lnTo>
                  <a:lnTo>
                    <a:pt x="41" y="29"/>
                  </a:lnTo>
                  <a:lnTo>
                    <a:pt x="39" y="33"/>
                  </a:lnTo>
                  <a:lnTo>
                    <a:pt x="37" y="37"/>
                  </a:lnTo>
                  <a:lnTo>
                    <a:pt x="33" y="39"/>
                  </a:lnTo>
                  <a:lnTo>
                    <a:pt x="29" y="40"/>
                  </a:lnTo>
                  <a:lnTo>
                    <a:pt x="25" y="42"/>
                  </a:lnTo>
                  <a:lnTo>
                    <a:pt x="21" y="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36" name="Freeform 2152">
              <a:extLst>
                <a:ext uri="{FF2B5EF4-FFF2-40B4-BE49-F238E27FC236}">
                  <a16:creationId xmlns:a16="http://schemas.microsoft.com/office/drawing/2014/main" id="{9FA31617-C720-417F-9778-431A3655479B}"/>
                </a:ext>
              </a:extLst>
            </p:cNvPr>
            <p:cNvSpPr>
              <a:spLocks/>
            </p:cNvSpPr>
            <p:nvPr/>
          </p:nvSpPr>
          <p:spPr bwMode="auto">
            <a:xfrm>
              <a:off x="5098" y="3196"/>
              <a:ext cx="42" cy="42"/>
            </a:xfrm>
            <a:custGeom>
              <a:avLst/>
              <a:gdLst>
                <a:gd name="T0" fmla="*/ 21 w 42"/>
                <a:gd name="T1" fmla="*/ 42 h 42"/>
                <a:gd name="T2" fmla="*/ 17 w 42"/>
                <a:gd name="T3" fmla="*/ 42 h 42"/>
                <a:gd name="T4" fmla="*/ 13 w 42"/>
                <a:gd name="T5" fmla="*/ 40 h 42"/>
                <a:gd name="T6" fmla="*/ 9 w 42"/>
                <a:gd name="T7" fmla="*/ 39 h 42"/>
                <a:gd name="T8" fmla="*/ 7 w 42"/>
                <a:gd name="T9" fmla="*/ 37 h 42"/>
                <a:gd name="T10" fmla="*/ 2 w 42"/>
                <a:gd name="T11" fmla="*/ 29 h 42"/>
                <a:gd name="T12" fmla="*/ 0 w 42"/>
                <a:gd name="T13" fmla="*/ 21 h 42"/>
                <a:gd name="T14" fmla="*/ 2 w 42"/>
                <a:gd name="T15" fmla="*/ 14 h 42"/>
                <a:gd name="T16" fmla="*/ 7 w 42"/>
                <a:gd name="T17" fmla="*/ 6 h 42"/>
                <a:gd name="T18" fmla="*/ 13 w 42"/>
                <a:gd name="T19" fmla="*/ 2 h 42"/>
                <a:gd name="T20" fmla="*/ 17 w 42"/>
                <a:gd name="T21" fmla="*/ 0 h 42"/>
                <a:gd name="T22" fmla="*/ 21 w 42"/>
                <a:gd name="T23" fmla="*/ 0 h 42"/>
                <a:gd name="T24" fmla="*/ 30 w 42"/>
                <a:gd name="T25" fmla="*/ 2 h 42"/>
                <a:gd name="T26" fmla="*/ 36 w 42"/>
                <a:gd name="T27" fmla="*/ 6 h 42"/>
                <a:gd name="T28" fmla="*/ 40 w 42"/>
                <a:gd name="T29" fmla="*/ 10 h 42"/>
                <a:gd name="T30" fmla="*/ 42 w 42"/>
                <a:gd name="T31" fmla="*/ 14 h 42"/>
                <a:gd name="T32" fmla="*/ 42 w 42"/>
                <a:gd name="T33" fmla="*/ 17 h 42"/>
                <a:gd name="T34" fmla="*/ 42 w 42"/>
                <a:gd name="T35" fmla="*/ 21 h 42"/>
                <a:gd name="T36" fmla="*/ 42 w 42"/>
                <a:gd name="T37" fmla="*/ 25 h 42"/>
                <a:gd name="T38" fmla="*/ 42 w 42"/>
                <a:gd name="T39" fmla="*/ 29 h 42"/>
                <a:gd name="T40" fmla="*/ 40 w 42"/>
                <a:gd name="T41" fmla="*/ 33 h 42"/>
                <a:gd name="T42" fmla="*/ 36 w 42"/>
                <a:gd name="T43" fmla="*/ 37 h 42"/>
                <a:gd name="T44" fmla="*/ 34 w 42"/>
                <a:gd name="T45" fmla="*/ 39 h 42"/>
                <a:gd name="T46" fmla="*/ 30 w 42"/>
                <a:gd name="T47" fmla="*/ 40 h 42"/>
                <a:gd name="T48" fmla="*/ 27 w 42"/>
                <a:gd name="T49" fmla="*/ 42 h 42"/>
                <a:gd name="T50" fmla="*/ 21 w 42"/>
                <a:gd name="T51" fmla="*/ 42 h 4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42"/>
                <a:gd name="T79" fmla="*/ 0 h 42"/>
                <a:gd name="T80" fmla="*/ 42 w 42"/>
                <a:gd name="T81" fmla="*/ 42 h 42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42" h="42">
                  <a:moveTo>
                    <a:pt x="21" y="42"/>
                  </a:moveTo>
                  <a:lnTo>
                    <a:pt x="17" y="42"/>
                  </a:lnTo>
                  <a:lnTo>
                    <a:pt x="13" y="40"/>
                  </a:lnTo>
                  <a:lnTo>
                    <a:pt x="9" y="39"/>
                  </a:lnTo>
                  <a:lnTo>
                    <a:pt x="7" y="37"/>
                  </a:lnTo>
                  <a:lnTo>
                    <a:pt x="2" y="29"/>
                  </a:lnTo>
                  <a:lnTo>
                    <a:pt x="0" y="21"/>
                  </a:lnTo>
                  <a:lnTo>
                    <a:pt x="2" y="14"/>
                  </a:lnTo>
                  <a:lnTo>
                    <a:pt x="7" y="6"/>
                  </a:lnTo>
                  <a:lnTo>
                    <a:pt x="13" y="2"/>
                  </a:lnTo>
                  <a:lnTo>
                    <a:pt x="17" y="0"/>
                  </a:lnTo>
                  <a:lnTo>
                    <a:pt x="21" y="0"/>
                  </a:lnTo>
                  <a:lnTo>
                    <a:pt x="30" y="2"/>
                  </a:lnTo>
                  <a:lnTo>
                    <a:pt x="36" y="6"/>
                  </a:lnTo>
                  <a:lnTo>
                    <a:pt x="40" y="10"/>
                  </a:lnTo>
                  <a:lnTo>
                    <a:pt x="42" y="14"/>
                  </a:lnTo>
                  <a:lnTo>
                    <a:pt x="42" y="17"/>
                  </a:lnTo>
                  <a:lnTo>
                    <a:pt x="42" y="21"/>
                  </a:lnTo>
                  <a:lnTo>
                    <a:pt x="42" y="25"/>
                  </a:lnTo>
                  <a:lnTo>
                    <a:pt x="42" y="29"/>
                  </a:lnTo>
                  <a:lnTo>
                    <a:pt x="40" y="33"/>
                  </a:lnTo>
                  <a:lnTo>
                    <a:pt x="36" y="37"/>
                  </a:lnTo>
                  <a:lnTo>
                    <a:pt x="34" y="39"/>
                  </a:lnTo>
                  <a:lnTo>
                    <a:pt x="30" y="40"/>
                  </a:lnTo>
                  <a:lnTo>
                    <a:pt x="27" y="42"/>
                  </a:lnTo>
                  <a:lnTo>
                    <a:pt x="21" y="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8167" name="Text Box 2183">
            <a:extLst>
              <a:ext uri="{FF2B5EF4-FFF2-40B4-BE49-F238E27FC236}">
                <a16:creationId xmlns:a16="http://schemas.microsoft.com/office/drawing/2014/main" id="{3AAAA57D-906E-4EED-A7B4-029633A5BD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2667000"/>
            <a:ext cx="762000" cy="519113"/>
          </a:xfrm>
          <a:prstGeom prst="rect">
            <a:avLst/>
          </a:prstGeom>
          <a:gradFill rotWithShape="0">
            <a:gsLst>
              <a:gs pos="0">
                <a:srgbClr val="316F53"/>
              </a:gs>
              <a:gs pos="100000">
                <a:srgbClr val="316F53">
                  <a:gamma/>
                  <a:shade val="68627"/>
                  <a:invGamma/>
                </a:srgbClr>
              </a:gs>
            </a:gsLst>
            <a:lin ang="2700000" scaled="1"/>
          </a:gradFill>
          <a:ln w="28575">
            <a:noFill/>
            <a:miter lim="800000"/>
            <a:headEnd/>
            <a:tailEnd type="none" w="sm" len="sm"/>
          </a:ln>
          <a:effectLst>
            <a:outerShdw dist="53882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>
              <a:lnSpc>
                <a:spcPct val="90000"/>
              </a:lnSpc>
              <a:defRPr/>
            </a:pPr>
            <a:r>
              <a:rPr lang="en-US" altLang="en-US" b="1">
                <a:solidFill>
                  <a:srgbClr val="84EA8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2, 6</a:t>
            </a:r>
          </a:p>
        </p:txBody>
      </p:sp>
      <p:sp>
        <p:nvSpPr>
          <p:cNvPr id="428170" name="Text Box 2186">
            <a:extLst>
              <a:ext uri="{FF2B5EF4-FFF2-40B4-BE49-F238E27FC236}">
                <a16:creationId xmlns:a16="http://schemas.microsoft.com/office/drawing/2014/main" id="{8DD25423-B681-4CB3-A51F-ED9AD2A927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3657600"/>
            <a:ext cx="457200" cy="519113"/>
          </a:xfrm>
          <a:prstGeom prst="rect">
            <a:avLst/>
          </a:prstGeom>
          <a:gradFill rotWithShape="0">
            <a:gsLst>
              <a:gs pos="0">
                <a:srgbClr val="316F53"/>
              </a:gs>
              <a:gs pos="100000">
                <a:srgbClr val="316F53">
                  <a:gamma/>
                  <a:shade val="68627"/>
                  <a:invGamma/>
                </a:srgbClr>
              </a:gs>
            </a:gsLst>
            <a:lin ang="2700000" scaled="1"/>
          </a:gradFill>
          <a:ln w="28575">
            <a:noFill/>
            <a:miter lim="800000"/>
            <a:headEnd/>
            <a:tailEnd type="none" w="sm" len="sm"/>
          </a:ln>
          <a:effectLst>
            <a:outerShdw dist="53882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>
              <a:lnSpc>
                <a:spcPct val="90000"/>
              </a:lnSpc>
              <a:defRPr/>
            </a:pPr>
            <a:r>
              <a:rPr lang="en-US" altLang="en-US" b="1">
                <a:solidFill>
                  <a:srgbClr val="84EA8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</a:p>
        </p:txBody>
      </p:sp>
      <p:sp>
        <p:nvSpPr>
          <p:cNvPr id="428171" name="Text Box 2187">
            <a:extLst>
              <a:ext uri="{FF2B5EF4-FFF2-40B4-BE49-F238E27FC236}">
                <a16:creationId xmlns:a16="http://schemas.microsoft.com/office/drawing/2014/main" id="{02954253-E96D-46A6-A810-13213CEEA5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2063" y="4191000"/>
            <a:ext cx="457200" cy="519113"/>
          </a:xfrm>
          <a:prstGeom prst="rect">
            <a:avLst/>
          </a:prstGeom>
          <a:gradFill rotWithShape="0">
            <a:gsLst>
              <a:gs pos="0">
                <a:srgbClr val="316F53"/>
              </a:gs>
              <a:gs pos="100000">
                <a:srgbClr val="316F53">
                  <a:gamma/>
                  <a:shade val="68627"/>
                  <a:invGamma/>
                </a:srgbClr>
              </a:gs>
            </a:gsLst>
            <a:lin ang="2700000" scaled="1"/>
          </a:gradFill>
          <a:ln w="28575">
            <a:noFill/>
            <a:miter lim="800000"/>
            <a:headEnd/>
            <a:tailEnd type="none" w="sm" len="sm"/>
          </a:ln>
          <a:effectLst>
            <a:outerShdw dist="53882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>
              <a:lnSpc>
                <a:spcPct val="90000"/>
              </a:lnSpc>
              <a:defRPr/>
            </a:pPr>
            <a:r>
              <a:rPr lang="en-US" altLang="en-US" b="1">
                <a:solidFill>
                  <a:srgbClr val="84EA8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</a:p>
        </p:txBody>
      </p:sp>
      <p:sp>
        <p:nvSpPr>
          <p:cNvPr id="428172" name="Text Box 2188">
            <a:extLst>
              <a:ext uri="{FF2B5EF4-FFF2-40B4-BE49-F238E27FC236}">
                <a16:creationId xmlns:a16="http://schemas.microsoft.com/office/drawing/2014/main" id="{E419042E-6B94-4CBF-A28B-B8AB66B79E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757488"/>
            <a:ext cx="1219200" cy="519112"/>
          </a:xfrm>
          <a:prstGeom prst="rect">
            <a:avLst/>
          </a:prstGeom>
          <a:gradFill rotWithShape="0">
            <a:gsLst>
              <a:gs pos="0">
                <a:srgbClr val="316F53"/>
              </a:gs>
              <a:gs pos="100000">
                <a:srgbClr val="316F53">
                  <a:gamma/>
                  <a:shade val="68627"/>
                  <a:invGamma/>
                </a:srgbClr>
              </a:gs>
            </a:gsLst>
            <a:lin ang="2700000" scaled="1"/>
          </a:gradFill>
          <a:ln w="28575">
            <a:noFill/>
            <a:miter lim="800000"/>
            <a:headEnd/>
            <a:tailEnd type="none" w="sm" len="sm"/>
          </a:ln>
          <a:effectLst>
            <a:outerShdw dist="53882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>
              <a:lnSpc>
                <a:spcPct val="90000"/>
              </a:lnSpc>
              <a:defRPr/>
            </a:pPr>
            <a:r>
              <a:rPr lang="en-US" altLang="en-US" b="1">
                <a:solidFill>
                  <a:srgbClr val="84EA8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Step 1</a:t>
            </a:r>
          </a:p>
        </p:txBody>
      </p:sp>
      <p:sp>
        <p:nvSpPr>
          <p:cNvPr id="428173" name="Text Box 2189">
            <a:extLst>
              <a:ext uri="{FF2B5EF4-FFF2-40B4-BE49-F238E27FC236}">
                <a16:creationId xmlns:a16="http://schemas.microsoft.com/office/drawing/2014/main" id="{9B17EFF4-3C68-4508-8854-559E4B0556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914400"/>
            <a:ext cx="2590800" cy="533400"/>
          </a:xfrm>
          <a:prstGeom prst="rect">
            <a:avLst/>
          </a:prstGeom>
          <a:gradFill rotWithShape="0">
            <a:gsLst>
              <a:gs pos="0">
                <a:srgbClr val="316F53"/>
              </a:gs>
              <a:gs pos="100000">
                <a:srgbClr val="316F53">
                  <a:gamma/>
                  <a:shade val="68627"/>
                  <a:invGamma/>
                </a:srgbClr>
              </a:gs>
            </a:gsLst>
            <a:lin ang="2700000" scaled="1"/>
          </a:gradFill>
          <a:ln w="28575">
            <a:noFill/>
            <a:miter lim="800000"/>
            <a:headEnd/>
            <a:tailEnd type="none" w="sm" len="sm"/>
          </a:ln>
          <a:effectLst>
            <a:outerShdw dist="53882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n-US" altLang="en-US" b="1">
                <a:solidFill>
                  <a:srgbClr val="F6EA9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Base Stations</a:t>
            </a:r>
          </a:p>
        </p:txBody>
      </p:sp>
      <p:graphicFrame>
        <p:nvGraphicFramePr>
          <p:cNvPr id="16408" name="Object 2190">
            <a:extLst>
              <a:ext uri="{FF2B5EF4-FFF2-40B4-BE49-F238E27FC236}">
                <a16:creationId xmlns:a16="http://schemas.microsoft.com/office/drawing/2014/main" id="{CAF179B0-2ED5-477F-A295-95B844F8B92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95800" y="1492250"/>
          <a:ext cx="2460625" cy="2470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2" name="Clip" r:id="rId5" imgW="2819400" imgH="5181600" progId="MS_ClipArt_Gallery.2">
                  <p:embed/>
                </p:oleObj>
              </mc:Choice>
              <mc:Fallback>
                <p:oleObj name="Clip" r:id="rId5" imgW="2819400" imgH="5181600" progId="MS_ClipArt_Gallery.2">
                  <p:embed/>
                  <p:pic>
                    <p:nvPicPr>
                      <p:cNvPr id="0" name="Object 21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1492250"/>
                        <a:ext cx="2460625" cy="2470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3592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09" name="Rectangle 55">
            <a:extLst>
              <a:ext uri="{FF2B5EF4-FFF2-40B4-BE49-F238E27FC236}">
                <a16:creationId xmlns:a16="http://schemas.microsoft.com/office/drawing/2014/main" id="{0D03F5DA-3364-45BA-98E1-B2D7D0500B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228600"/>
            <a:ext cx="7315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ctr"/>
            <a:r>
              <a:rPr lang="en-US" altLang="en-US" b="1" u="sng"/>
              <a:t>Steps in telephone call made to Mobile User</a:t>
            </a:r>
          </a:p>
        </p:txBody>
      </p:sp>
    </p:spTree>
  </p:cSld>
  <p:clrMapOvr>
    <a:masterClrMapping/>
  </p:clrMapOvr>
  <p:transition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80" name="Rectangle 4">
            <a:extLst>
              <a:ext uri="{FF2B5EF4-FFF2-40B4-BE49-F238E27FC236}">
                <a16:creationId xmlns:a16="http://schemas.microsoft.com/office/drawing/2014/main" id="{938E6892-B462-4FFF-B77C-799F332C51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/>
              <a:t>Cellular Process in call to Mobile User</a:t>
            </a:r>
            <a:br>
              <a:rPr lang="en-US" u="sng" dirty="0"/>
            </a:br>
            <a:r>
              <a:rPr lang="en-US" altLang="en-US" dirty="0"/>
              <a:t> </a:t>
            </a:r>
            <a:br>
              <a:rPr lang="en-US" altLang="en-US" dirty="0"/>
            </a:br>
            <a:endParaRPr lang="en-US" altLang="en-US" dirty="0"/>
          </a:p>
        </p:txBody>
      </p:sp>
      <p:sp>
        <p:nvSpPr>
          <p:cNvPr id="331781" name="Rectangle 5">
            <a:extLst>
              <a:ext uri="{FF2B5EF4-FFF2-40B4-BE49-F238E27FC236}">
                <a16:creationId xmlns:a16="http://schemas.microsoft.com/office/drawing/2014/main" id="{39FE5B3E-41C1-4886-9D83-586A8648E6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8077200" cy="5580063"/>
          </a:xfrm>
        </p:spPr>
        <p:txBody>
          <a:bodyPr/>
          <a:lstStyle/>
          <a:p>
            <a:pPr>
              <a:buFont typeface="Monotype Sorts" pitchFamily="2" charset="2"/>
              <a:buNone/>
              <a:defRPr/>
            </a:pPr>
            <a:r>
              <a:rPr lang="en-US" altLang="en-US" b="0" u="sng" dirty="0"/>
              <a:t>Step 1</a:t>
            </a:r>
            <a:r>
              <a:rPr lang="en-US" altLang="en-US" b="0" dirty="0"/>
              <a:t> Incoming telephone call is received by MSC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altLang="en-US" b="0" u="sng" dirty="0"/>
              <a:t>Step 2 </a:t>
            </a:r>
            <a:r>
              <a:rPr lang="en-US" altLang="en-US" b="0" dirty="0"/>
              <a:t>MSC dispatches request to all BSs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altLang="en-US" b="0" u="sng" dirty="0"/>
              <a:t>Step 3</a:t>
            </a:r>
            <a:r>
              <a:rPr lang="en-US" altLang="en-US" b="0" dirty="0"/>
              <a:t> BSs broadcast MIN over FCC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altLang="en-US" b="0" u="sng" dirty="0"/>
              <a:t>Step 4</a:t>
            </a:r>
            <a:r>
              <a:rPr lang="en-US" altLang="en-US" b="0" dirty="0"/>
              <a:t> Mobile acknowledges over RCC to local BS</a:t>
            </a:r>
          </a:p>
          <a:p>
            <a:pPr marL="0" indent="0">
              <a:buFont typeface="Monotype Sorts" pitchFamily="2" charset="2"/>
              <a:buNone/>
              <a:defRPr/>
            </a:pPr>
            <a:r>
              <a:rPr lang="en-US" altLang="en-US" b="0" u="sng" dirty="0"/>
              <a:t>Step 5 </a:t>
            </a:r>
            <a:r>
              <a:rPr lang="en-US" altLang="en-US" b="0" dirty="0"/>
              <a:t>BS relays mobile reply to MSC</a:t>
            </a:r>
            <a:br>
              <a:rPr lang="en-US" altLang="en-US" b="0" dirty="0"/>
            </a:br>
            <a:r>
              <a:rPr lang="en-US" altLang="en-US" b="0" u="sng" dirty="0"/>
              <a:t>Step 6</a:t>
            </a:r>
            <a:r>
              <a:rPr lang="en-US" altLang="en-US" b="0" dirty="0"/>
              <a:t> MSC instructs local BS to initiate call</a:t>
            </a:r>
          </a:p>
          <a:p>
            <a:pPr marL="0" indent="0">
              <a:buFont typeface="Monotype Sorts" pitchFamily="2" charset="2"/>
              <a:buNone/>
              <a:defRPr/>
            </a:pPr>
            <a:r>
              <a:rPr lang="en-US" altLang="en-US" b="0" u="sng" dirty="0"/>
              <a:t>Step 7-1</a:t>
            </a:r>
            <a:r>
              <a:rPr lang="en-US" altLang="en-US" b="0" dirty="0"/>
              <a:t> BS signals mobile to use unused channel*</a:t>
            </a:r>
          </a:p>
          <a:p>
            <a:pPr marL="0" indent="0">
              <a:buFont typeface="Monotype Sorts" pitchFamily="2" charset="2"/>
              <a:buNone/>
              <a:defRPr/>
            </a:pPr>
            <a:r>
              <a:rPr lang="en-US" altLang="en-US" b="0" u="sng" dirty="0"/>
              <a:t>Step 7-2</a:t>
            </a:r>
            <a:r>
              <a:rPr lang="en-US" altLang="en-US" b="0" dirty="0"/>
              <a:t> Alert is transmitted over FVC to ring mobile*</a:t>
            </a:r>
          </a:p>
          <a:p>
            <a:pPr marL="0" indent="0">
              <a:buFont typeface="Monotype Sorts" pitchFamily="2" charset="2"/>
              <a:buNone/>
              <a:defRPr/>
            </a:pPr>
            <a:r>
              <a:rPr lang="en-US" altLang="en-US" sz="2800" b="0" i="1" dirty="0"/>
              <a:t>* Simultaneous process</a:t>
            </a:r>
          </a:p>
          <a:p>
            <a:pPr marL="0" indent="0">
              <a:buFont typeface="Monotype Sorts" pitchFamily="2" charset="2"/>
              <a:buNone/>
              <a:defRPr/>
            </a:pPr>
            <a:endParaRPr lang="en-US" altLang="en-US" b="0" dirty="0"/>
          </a:p>
          <a:p>
            <a:pPr>
              <a:buFont typeface="Monotype Sorts" pitchFamily="2" charset="2"/>
              <a:buNone/>
              <a:defRPr/>
            </a:pPr>
            <a:endParaRPr lang="en-US" altLang="en-US" b="0" dirty="0"/>
          </a:p>
        </p:txBody>
      </p:sp>
    </p:spTree>
  </p:cSld>
  <p:clrMapOvr>
    <a:masterClrMapping/>
  </p:clrMapOvr>
  <p:transition>
    <p:wipe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Line 3">
            <a:extLst>
              <a:ext uri="{FF2B5EF4-FFF2-40B4-BE49-F238E27FC236}">
                <a16:creationId xmlns:a16="http://schemas.microsoft.com/office/drawing/2014/main" id="{F2FB83CB-4754-4652-A1E2-406492A4BF3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384550" y="2971800"/>
            <a:ext cx="1524000" cy="0"/>
          </a:xfrm>
          <a:prstGeom prst="line">
            <a:avLst/>
          </a:prstGeom>
          <a:noFill/>
          <a:ln w="47625">
            <a:solidFill>
              <a:srgbClr val="E8DF86"/>
            </a:solidFill>
            <a:prstDash val="sysDot"/>
            <a:round/>
            <a:headEnd type="triangle" w="med" len="med"/>
            <a:tailEnd/>
          </a:ln>
          <a:effectLst>
            <a:outerShdw dist="3592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8435" name="Group 4">
            <a:extLst>
              <a:ext uri="{FF2B5EF4-FFF2-40B4-BE49-F238E27FC236}">
                <a16:creationId xmlns:a16="http://schemas.microsoft.com/office/drawing/2014/main" id="{0B9B201A-6BFC-4D27-A91B-1EC06A946F8C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3308350"/>
            <a:ext cx="457200" cy="533400"/>
            <a:chOff x="1200" y="3024"/>
            <a:chExt cx="288" cy="336"/>
          </a:xfrm>
        </p:grpSpPr>
        <p:sp>
          <p:nvSpPr>
            <p:cNvPr id="18477" name="Line 5">
              <a:extLst>
                <a:ext uri="{FF2B5EF4-FFF2-40B4-BE49-F238E27FC236}">
                  <a16:creationId xmlns:a16="http://schemas.microsoft.com/office/drawing/2014/main" id="{BAC47CCB-A813-42EB-BFB6-C256465980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0" y="3024"/>
              <a:ext cx="0" cy="336"/>
            </a:xfrm>
            <a:prstGeom prst="line">
              <a:avLst/>
            </a:prstGeom>
            <a:noFill/>
            <a:ln w="47625">
              <a:solidFill>
                <a:srgbClr val="E4D96E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78" name="Line 6">
              <a:extLst>
                <a:ext uri="{FF2B5EF4-FFF2-40B4-BE49-F238E27FC236}">
                  <a16:creationId xmlns:a16="http://schemas.microsoft.com/office/drawing/2014/main" id="{75CDBECA-91C9-4502-A8D6-03C2CF4210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6" y="3024"/>
              <a:ext cx="0" cy="336"/>
            </a:xfrm>
            <a:prstGeom prst="line">
              <a:avLst/>
            </a:prstGeom>
            <a:noFill/>
            <a:ln w="47625">
              <a:solidFill>
                <a:srgbClr val="E4D96E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79" name="Line 7">
              <a:extLst>
                <a:ext uri="{FF2B5EF4-FFF2-40B4-BE49-F238E27FC236}">
                  <a16:creationId xmlns:a16="http://schemas.microsoft.com/office/drawing/2014/main" id="{D03E3016-8841-49C2-9567-A25BD158BC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2" y="3024"/>
              <a:ext cx="0" cy="336"/>
            </a:xfrm>
            <a:prstGeom prst="line">
              <a:avLst/>
            </a:prstGeom>
            <a:noFill/>
            <a:ln w="47625">
              <a:solidFill>
                <a:srgbClr val="E4D96E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80" name="Line 8">
              <a:extLst>
                <a:ext uri="{FF2B5EF4-FFF2-40B4-BE49-F238E27FC236}">
                  <a16:creationId xmlns:a16="http://schemas.microsoft.com/office/drawing/2014/main" id="{CE09E626-0048-4A7A-9963-0FEAEC8F4C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3024"/>
              <a:ext cx="0" cy="336"/>
            </a:xfrm>
            <a:prstGeom prst="line">
              <a:avLst/>
            </a:prstGeom>
            <a:noFill/>
            <a:ln w="47625">
              <a:solidFill>
                <a:srgbClr val="E4D96E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436" name="Rectangle 10">
            <a:extLst>
              <a:ext uri="{FF2B5EF4-FFF2-40B4-BE49-F238E27FC236}">
                <a16:creationId xmlns:a16="http://schemas.microsoft.com/office/drawing/2014/main" id="{E8B44A28-3755-442D-8F6F-78D460CCF6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1388" y="90488"/>
            <a:ext cx="28575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r>
              <a:rPr lang="en-US" altLang="en-US" sz="9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en-US" altLang="en-US"/>
          </a:p>
        </p:txBody>
      </p:sp>
      <p:sp>
        <p:nvSpPr>
          <p:cNvPr id="18437" name="Rectangle 11">
            <a:extLst>
              <a:ext uri="{FF2B5EF4-FFF2-40B4-BE49-F238E27FC236}">
                <a16:creationId xmlns:a16="http://schemas.microsoft.com/office/drawing/2014/main" id="{338555FE-7898-4A90-9802-ABEB1112D2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8450" y="47625"/>
            <a:ext cx="3810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r>
              <a:rPr lang="en-US" altLang="en-US" sz="12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en-US" altLang="en-US"/>
          </a:p>
        </p:txBody>
      </p:sp>
      <p:sp>
        <p:nvSpPr>
          <p:cNvPr id="436236" name="Text Box 12">
            <a:extLst>
              <a:ext uri="{FF2B5EF4-FFF2-40B4-BE49-F238E27FC236}">
                <a16:creationId xmlns:a16="http://schemas.microsoft.com/office/drawing/2014/main" id="{3563C412-58C4-4106-AC92-9EE4BD9548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3657600"/>
            <a:ext cx="2133600" cy="1495425"/>
          </a:xfrm>
          <a:prstGeom prst="rect">
            <a:avLst/>
          </a:prstGeom>
          <a:gradFill rotWithShape="0">
            <a:gsLst>
              <a:gs pos="0">
                <a:srgbClr val="316F53"/>
              </a:gs>
              <a:gs pos="100000">
                <a:srgbClr val="316F53">
                  <a:gamma/>
                  <a:shade val="68627"/>
                  <a:invGamma/>
                </a:srgbClr>
              </a:gs>
            </a:gsLst>
            <a:lin ang="2700000" scaled="1"/>
          </a:gradFill>
          <a:ln w="28575">
            <a:noFill/>
            <a:miter lim="800000"/>
            <a:headEnd/>
            <a:tailEnd type="none" w="sm" len="sm"/>
          </a:ln>
          <a:effectLst>
            <a:outerShdw dist="53882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>
              <a:lnSpc>
                <a:spcPct val="85000"/>
              </a:lnSpc>
              <a:defRPr/>
            </a:pPr>
            <a:r>
              <a:rPr lang="en-US" alt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Telephone </a:t>
            </a:r>
            <a:br>
              <a:rPr lang="en-US" alt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Call Placed </a:t>
            </a:r>
            <a:br>
              <a:rPr lang="en-US" alt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by Mobile X</a:t>
            </a:r>
            <a:endParaRPr lang="en-US" altLang="en-US" b="1">
              <a:solidFill>
                <a:srgbClr val="F4E57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36238" name="Text Box 14">
            <a:extLst>
              <a:ext uri="{FF2B5EF4-FFF2-40B4-BE49-F238E27FC236}">
                <a16:creationId xmlns:a16="http://schemas.microsoft.com/office/drawing/2014/main" id="{D330224C-DF8E-49C9-9DAC-6566E09780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597275"/>
            <a:ext cx="1828800" cy="549275"/>
          </a:xfrm>
          <a:prstGeom prst="rect">
            <a:avLst/>
          </a:prstGeom>
          <a:gradFill rotWithShape="0">
            <a:gsLst>
              <a:gs pos="0">
                <a:srgbClr val="316F53"/>
              </a:gs>
              <a:gs pos="100000">
                <a:srgbClr val="316F53">
                  <a:gamma/>
                  <a:shade val="68627"/>
                  <a:invGamma/>
                </a:srgbClr>
              </a:gs>
            </a:gsLst>
            <a:lin ang="2700000" scaled="1"/>
          </a:gradFill>
          <a:ln w="28575">
            <a:noFill/>
            <a:miter lim="800000"/>
            <a:headEnd/>
            <a:tailEnd type="none" w="sm" len="sm"/>
          </a:ln>
          <a:effectLst>
            <a:outerShdw dist="53882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>
              <a:lnSpc>
                <a:spcPct val="90000"/>
              </a:lnSpc>
              <a:defRPr/>
            </a:pPr>
            <a:r>
              <a:rPr lang="en-US" altLang="en-US" b="1">
                <a:solidFill>
                  <a:srgbClr val="F6EA9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PSTN</a:t>
            </a:r>
            <a:endParaRPr lang="en-US" altLang="en-US" sz="3400" b="1">
              <a:solidFill>
                <a:srgbClr val="F6EA9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8440" name="Line 16">
            <a:extLst>
              <a:ext uri="{FF2B5EF4-FFF2-40B4-BE49-F238E27FC236}">
                <a16:creationId xmlns:a16="http://schemas.microsoft.com/office/drawing/2014/main" id="{A886BF9B-7F9A-4CD5-B2DF-8F6325B92A1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7000" y="2622550"/>
            <a:ext cx="2209800" cy="0"/>
          </a:xfrm>
          <a:prstGeom prst="line">
            <a:avLst/>
          </a:prstGeom>
          <a:noFill/>
          <a:ln w="47625">
            <a:solidFill>
              <a:srgbClr val="E8DF86"/>
            </a:solidFill>
            <a:prstDash val="sysDot"/>
            <a:round/>
            <a:headEnd/>
            <a:tailEnd type="triangle" w="med" len="med"/>
          </a:ln>
          <a:effectLst>
            <a:outerShdw dist="3592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1" name="Line 17">
            <a:extLst>
              <a:ext uri="{FF2B5EF4-FFF2-40B4-BE49-F238E27FC236}">
                <a16:creationId xmlns:a16="http://schemas.microsoft.com/office/drawing/2014/main" id="{8597EDA0-07B0-4438-AC2E-E45FB5AE9E7B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3689350"/>
            <a:ext cx="0" cy="1035050"/>
          </a:xfrm>
          <a:prstGeom prst="line">
            <a:avLst/>
          </a:prstGeom>
          <a:noFill/>
          <a:ln w="47625">
            <a:solidFill>
              <a:srgbClr val="E8DF86"/>
            </a:solidFill>
            <a:prstDash val="sysDot"/>
            <a:round/>
            <a:headEnd type="triangle" w="med" len="med"/>
            <a:tailEnd/>
          </a:ln>
          <a:effectLst>
            <a:outerShdw dist="3592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6244" name="Text Box 20">
            <a:extLst>
              <a:ext uri="{FF2B5EF4-FFF2-40B4-BE49-F238E27FC236}">
                <a16:creationId xmlns:a16="http://schemas.microsoft.com/office/drawing/2014/main" id="{B2DA36E2-B43D-40D8-B9DF-8ADF0D7174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1860550"/>
            <a:ext cx="1828800" cy="1447800"/>
          </a:xfrm>
          <a:prstGeom prst="rect">
            <a:avLst/>
          </a:prstGeom>
          <a:gradFill rotWithShape="0">
            <a:gsLst>
              <a:gs pos="0">
                <a:srgbClr val="316F53"/>
              </a:gs>
              <a:gs pos="100000">
                <a:srgbClr val="316F53">
                  <a:gamma/>
                  <a:shade val="68627"/>
                  <a:invGamma/>
                </a:srgbClr>
              </a:gs>
            </a:gsLst>
            <a:lin ang="2700000" scaled="1"/>
          </a:gradFill>
          <a:ln w="28575">
            <a:noFill/>
            <a:miter lim="800000"/>
            <a:headEnd/>
            <a:tailEnd type="none" w="sm" len="sm"/>
          </a:ln>
          <a:effectLst>
            <a:outerShdw dist="53882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n-US" altLang="en-US" sz="3400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36245" name="Text Box 21">
            <a:extLst>
              <a:ext uri="{FF2B5EF4-FFF2-40B4-BE49-F238E27FC236}">
                <a16:creationId xmlns:a16="http://schemas.microsoft.com/office/drawing/2014/main" id="{F7DF2C32-05B3-481A-9542-A40DC75036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1936750"/>
            <a:ext cx="1828800" cy="1335088"/>
          </a:xfrm>
          <a:prstGeom prst="rect">
            <a:avLst/>
          </a:prstGeom>
          <a:noFill/>
          <a:ln w="47625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lnSpc>
                <a:spcPct val="85000"/>
              </a:lnSpc>
              <a:spcBef>
                <a:spcPct val="50000"/>
              </a:spcBef>
              <a:defRPr/>
            </a:pPr>
            <a:r>
              <a:rPr lang="en-US" altLang="en-US" b="1">
                <a:solidFill>
                  <a:srgbClr val="F6EA9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Mobile Switching Center</a:t>
            </a:r>
          </a:p>
        </p:txBody>
      </p:sp>
      <p:grpSp>
        <p:nvGrpSpPr>
          <p:cNvPr id="18444" name="Group 22">
            <a:extLst>
              <a:ext uri="{FF2B5EF4-FFF2-40B4-BE49-F238E27FC236}">
                <a16:creationId xmlns:a16="http://schemas.microsoft.com/office/drawing/2014/main" id="{BDE378A0-D848-4171-8402-494BEB8FB573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4648200"/>
            <a:ext cx="2590800" cy="971550"/>
            <a:chOff x="4560" y="3076"/>
            <a:chExt cx="722" cy="191"/>
          </a:xfrm>
        </p:grpSpPr>
        <p:sp>
          <p:nvSpPr>
            <p:cNvPr id="18450" name="Freeform 23">
              <a:extLst>
                <a:ext uri="{FF2B5EF4-FFF2-40B4-BE49-F238E27FC236}">
                  <a16:creationId xmlns:a16="http://schemas.microsoft.com/office/drawing/2014/main" id="{22F9A51C-CFCB-47DF-9CD6-73B331802A8D}"/>
                </a:ext>
              </a:extLst>
            </p:cNvPr>
            <p:cNvSpPr>
              <a:spLocks/>
            </p:cNvSpPr>
            <p:nvPr/>
          </p:nvSpPr>
          <p:spPr bwMode="auto">
            <a:xfrm>
              <a:off x="4808" y="3076"/>
              <a:ext cx="52" cy="57"/>
            </a:xfrm>
            <a:custGeom>
              <a:avLst/>
              <a:gdLst>
                <a:gd name="T0" fmla="*/ 27 w 52"/>
                <a:gd name="T1" fmla="*/ 42 h 57"/>
                <a:gd name="T2" fmla="*/ 25 w 52"/>
                <a:gd name="T3" fmla="*/ 38 h 57"/>
                <a:gd name="T4" fmla="*/ 32 w 52"/>
                <a:gd name="T5" fmla="*/ 38 h 57"/>
                <a:gd name="T6" fmla="*/ 36 w 52"/>
                <a:gd name="T7" fmla="*/ 34 h 57"/>
                <a:gd name="T8" fmla="*/ 38 w 52"/>
                <a:gd name="T9" fmla="*/ 30 h 57"/>
                <a:gd name="T10" fmla="*/ 36 w 52"/>
                <a:gd name="T11" fmla="*/ 29 h 57"/>
                <a:gd name="T12" fmla="*/ 40 w 52"/>
                <a:gd name="T13" fmla="*/ 25 h 57"/>
                <a:gd name="T14" fmla="*/ 40 w 52"/>
                <a:gd name="T15" fmla="*/ 21 h 57"/>
                <a:gd name="T16" fmla="*/ 38 w 52"/>
                <a:gd name="T17" fmla="*/ 17 h 57"/>
                <a:gd name="T18" fmla="*/ 36 w 52"/>
                <a:gd name="T19" fmla="*/ 11 h 57"/>
                <a:gd name="T20" fmla="*/ 38 w 52"/>
                <a:gd name="T21" fmla="*/ 7 h 57"/>
                <a:gd name="T22" fmla="*/ 36 w 52"/>
                <a:gd name="T23" fmla="*/ 4 h 57"/>
                <a:gd name="T24" fmla="*/ 30 w 52"/>
                <a:gd name="T25" fmla="*/ 0 h 57"/>
                <a:gd name="T26" fmla="*/ 27 w 52"/>
                <a:gd name="T27" fmla="*/ 0 h 57"/>
                <a:gd name="T28" fmla="*/ 27 w 52"/>
                <a:gd name="T29" fmla="*/ 4 h 57"/>
                <a:gd name="T30" fmla="*/ 17 w 52"/>
                <a:gd name="T31" fmla="*/ 0 h 57"/>
                <a:gd name="T32" fmla="*/ 11 w 52"/>
                <a:gd name="T33" fmla="*/ 0 h 57"/>
                <a:gd name="T34" fmla="*/ 5 w 52"/>
                <a:gd name="T35" fmla="*/ 6 h 57"/>
                <a:gd name="T36" fmla="*/ 11 w 52"/>
                <a:gd name="T37" fmla="*/ 6 h 57"/>
                <a:gd name="T38" fmla="*/ 11 w 52"/>
                <a:gd name="T39" fmla="*/ 7 h 57"/>
                <a:gd name="T40" fmla="*/ 2 w 52"/>
                <a:gd name="T41" fmla="*/ 13 h 57"/>
                <a:gd name="T42" fmla="*/ 0 w 52"/>
                <a:gd name="T43" fmla="*/ 21 h 57"/>
                <a:gd name="T44" fmla="*/ 7 w 52"/>
                <a:gd name="T45" fmla="*/ 19 h 57"/>
                <a:gd name="T46" fmla="*/ 5 w 52"/>
                <a:gd name="T47" fmla="*/ 21 h 57"/>
                <a:gd name="T48" fmla="*/ 2 w 52"/>
                <a:gd name="T49" fmla="*/ 23 h 57"/>
                <a:gd name="T50" fmla="*/ 4 w 52"/>
                <a:gd name="T51" fmla="*/ 29 h 57"/>
                <a:gd name="T52" fmla="*/ 4 w 52"/>
                <a:gd name="T53" fmla="*/ 34 h 57"/>
                <a:gd name="T54" fmla="*/ 7 w 52"/>
                <a:gd name="T55" fmla="*/ 36 h 57"/>
                <a:gd name="T56" fmla="*/ 13 w 52"/>
                <a:gd name="T57" fmla="*/ 34 h 57"/>
                <a:gd name="T58" fmla="*/ 7 w 52"/>
                <a:gd name="T59" fmla="*/ 42 h 57"/>
                <a:gd name="T60" fmla="*/ 4 w 52"/>
                <a:gd name="T61" fmla="*/ 50 h 57"/>
                <a:gd name="T62" fmla="*/ 52 w 52"/>
                <a:gd name="T63" fmla="*/ 57 h 5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52"/>
                <a:gd name="T97" fmla="*/ 0 h 57"/>
                <a:gd name="T98" fmla="*/ 52 w 52"/>
                <a:gd name="T99" fmla="*/ 57 h 5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52" h="57">
                  <a:moveTo>
                    <a:pt x="27" y="44"/>
                  </a:moveTo>
                  <a:lnTo>
                    <a:pt x="27" y="42"/>
                  </a:lnTo>
                  <a:lnTo>
                    <a:pt x="25" y="40"/>
                  </a:lnTo>
                  <a:lnTo>
                    <a:pt x="25" y="38"/>
                  </a:lnTo>
                  <a:lnTo>
                    <a:pt x="27" y="38"/>
                  </a:lnTo>
                  <a:lnTo>
                    <a:pt x="32" y="38"/>
                  </a:lnTo>
                  <a:lnTo>
                    <a:pt x="34" y="36"/>
                  </a:lnTo>
                  <a:lnTo>
                    <a:pt x="36" y="34"/>
                  </a:lnTo>
                  <a:lnTo>
                    <a:pt x="36" y="32"/>
                  </a:lnTo>
                  <a:lnTo>
                    <a:pt x="38" y="30"/>
                  </a:lnTo>
                  <a:lnTo>
                    <a:pt x="38" y="29"/>
                  </a:lnTo>
                  <a:lnTo>
                    <a:pt x="36" y="29"/>
                  </a:lnTo>
                  <a:lnTo>
                    <a:pt x="38" y="25"/>
                  </a:lnTo>
                  <a:lnTo>
                    <a:pt x="40" y="25"/>
                  </a:lnTo>
                  <a:lnTo>
                    <a:pt x="40" y="23"/>
                  </a:lnTo>
                  <a:lnTo>
                    <a:pt x="40" y="21"/>
                  </a:lnTo>
                  <a:lnTo>
                    <a:pt x="38" y="19"/>
                  </a:lnTo>
                  <a:lnTo>
                    <a:pt x="38" y="17"/>
                  </a:lnTo>
                  <a:lnTo>
                    <a:pt x="38" y="13"/>
                  </a:lnTo>
                  <a:lnTo>
                    <a:pt x="36" y="11"/>
                  </a:lnTo>
                  <a:lnTo>
                    <a:pt x="38" y="9"/>
                  </a:lnTo>
                  <a:lnTo>
                    <a:pt x="38" y="7"/>
                  </a:lnTo>
                  <a:lnTo>
                    <a:pt x="36" y="6"/>
                  </a:lnTo>
                  <a:lnTo>
                    <a:pt x="36" y="4"/>
                  </a:lnTo>
                  <a:lnTo>
                    <a:pt x="34" y="0"/>
                  </a:lnTo>
                  <a:lnTo>
                    <a:pt x="30" y="0"/>
                  </a:lnTo>
                  <a:lnTo>
                    <a:pt x="23" y="0"/>
                  </a:lnTo>
                  <a:lnTo>
                    <a:pt x="27" y="0"/>
                  </a:lnTo>
                  <a:lnTo>
                    <a:pt x="29" y="2"/>
                  </a:lnTo>
                  <a:lnTo>
                    <a:pt x="27" y="4"/>
                  </a:lnTo>
                  <a:lnTo>
                    <a:pt x="23" y="2"/>
                  </a:lnTo>
                  <a:lnTo>
                    <a:pt x="17" y="0"/>
                  </a:lnTo>
                  <a:lnTo>
                    <a:pt x="15" y="0"/>
                  </a:lnTo>
                  <a:lnTo>
                    <a:pt x="11" y="0"/>
                  </a:lnTo>
                  <a:lnTo>
                    <a:pt x="9" y="2"/>
                  </a:lnTo>
                  <a:lnTo>
                    <a:pt x="5" y="6"/>
                  </a:lnTo>
                  <a:lnTo>
                    <a:pt x="9" y="6"/>
                  </a:lnTo>
                  <a:lnTo>
                    <a:pt x="11" y="6"/>
                  </a:lnTo>
                  <a:lnTo>
                    <a:pt x="13" y="7"/>
                  </a:lnTo>
                  <a:lnTo>
                    <a:pt x="11" y="7"/>
                  </a:lnTo>
                  <a:lnTo>
                    <a:pt x="7" y="9"/>
                  </a:lnTo>
                  <a:lnTo>
                    <a:pt x="2" y="13"/>
                  </a:lnTo>
                  <a:lnTo>
                    <a:pt x="2" y="17"/>
                  </a:lnTo>
                  <a:lnTo>
                    <a:pt x="0" y="21"/>
                  </a:lnTo>
                  <a:lnTo>
                    <a:pt x="5" y="19"/>
                  </a:lnTo>
                  <a:lnTo>
                    <a:pt x="7" y="19"/>
                  </a:lnTo>
                  <a:lnTo>
                    <a:pt x="9" y="19"/>
                  </a:lnTo>
                  <a:lnTo>
                    <a:pt x="5" y="21"/>
                  </a:lnTo>
                  <a:lnTo>
                    <a:pt x="4" y="21"/>
                  </a:lnTo>
                  <a:lnTo>
                    <a:pt x="2" y="23"/>
                  </a:lnTo>
                  <a:lnTo>
                    <a:pt x="2" y="27"/>
                  </a:lnTo>
                  <a:lnTo>
                    <a:pt x="4" y="29"/>
                  </a:lnTo>
                  <a:lnTo>
                    <a:pt x="4" y="32"/>
                  </a:lnTo>
                  <a:lnTo>
                    <a:pt x="4" y="34"/>
                  </a:lnTo>
                  <a:lnTo>
                    <a:pt x="2" y="36"/>
                  </a:lnTo>
                  <a:lnTo>
                    <a:pt x="7" y="36"/>
                  </a:lnTo>
                  <a:lnTo>
                    <a:pt x="11" y="34"/>
                  </a:lnTo>
                  <a:lnTo>
                    <a:pt x="13" y="34"/>
                  </a:lnTo>
                  <a:lnTo>
                    <a:pt x="9" y="40"/>
                  </a:lnTo>
                  <a:lnTo>
                    <a:pt x="7" y="42"/>
                  </a:lnTo>
                  <a:lnTo>
                    <a:pt x="5" y="44"/>
                  </a:lnTo>
                  <a:lnTo>
                    <a:pt x="4" y="50"/>
                  </a:lnTo>
                  <a:lnTo>
                    <a:pt x="5" y="57"/>
                  </a:lnTo>
                  <a:lnTo>
                    <a:pt x="52" y="57"/>
                  </a:lnTo>
                  <a:lnTo>
                    <a:pt x="27" y="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1" name="Freeform 24">
              <a:extLst>
                <a:ext uri="{FF2B5EF4-FFF2-40B4-BE49-F238E27FC236}">
                  <a16:creationId xmlns:a16="http://schemas.microsoft.com/office/drawing/2014/main" id="{6650DD4A-4546-40E1-AFEB-BC706026192D}"/>
                </a:ext>
              </a:extLst>
            </p:cNvPr>
            <p:cNvSpPr>
              <a:spLocks/>
            </p:cNvSpPr>
            <p:nvPr/>
          </p:nvSpPr>
          <p:spPr bwMode="auto">
            <a:xfrm>
              <a:off x="4890" y="3118"/>
              <a:ext cx="14" cy="15"/>
            </a:xfrm>
            <a:custGeom>
              <a:avLst/>
              <a:gdLst>
                <a:gd name="T0" fmla="*/ 6 w 14"/>
                <a:gd name="T1" fmla="*/ 15 h 15"/>
                <a:gd name="T2" fmla="*/ 14 w 14"/>
                <a:gd name="T3" fmla="*/ 2 h 15"/>
                <a:gd name="T4" fmla="*/ 8 w 14"/>
                <a:gd name="T5" fmla="*/ 0 h 15"/>
                <a:gd name="T6" fmla="*/ 0 w 14"/>
                <a:gd name="T7" fmla="*/ 15 h 15"/>
                <a:gd name="T8" fmla="*/ 6 w 14"/>
                <a:gd name="T9" fmla="*/ 15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"/>
                <a:gd name="T16" fmla="*/ 0 h 15"/>
                <a:gd name="T17" fmla="*/ 14 w 14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" h="15">
                  <a:moveTo>
                    <a:pt x="6" y="15"/>
                  </a:moveTo>
                  <a:lnTo>
                    <a:pt x="14" y="2"/>
                  </a:lnTo>
                  <a:lnTo>
                    <a:pt x="8" y="0"/>
                  </a:lnTo>
                  <a:lnTo>
                    <a:pt x="0" y="15"/>
                  </a:lnTo>
                  <a:lnTo>
                    <a:pt x="6" y="1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2" name="Freeform 25">
              <a:extLst>
                <a:ext uri="{FF2B5EF4-FFF2-40B4-BE49-F238E27FC236}">
                  <a16:creationId xmlns:a16="http://schemas.microsoft.com/office/drawing/2014/main" id="{A3A48709-4C85-411C-9906-E6497BD84359}"/>
                </a:ext>
              </a:extLst>
            </p:cNvPr>
            <p:cNvSpPr>
              <a:spLocks/>
            </p:cNvSpPr>
            <p:nvPr/>
          </p:nvSpPr>
          <p:spPr bwMode="auto">
            <a:xfrm>
              <a:off x="4560" y="3183"/>
              <a:ext cx="113" cy="53"/>
            </a:xfrm>
            <a:custGeom>
              <a:avLst/>
              <a:gdLst>
                <a:gd name="T0" fmla="*/ 113 w 113"/>
                <a:gd name="T1" fmla="*/ 0 h 53"/>
                <a:gd name="T2" fmla="*/ 109 w 113"/>
                <a:gd name="T3" fmla="*/ 8 h 53"/>
                <a:gd name="T4" fmla="*/ 106 w 113"/>
                <a:gd name="T5" fmla="*/ 15 h 53"/>
                <a:gd name="T6" fmla="*/ 104 w 113"/>
                <a:gd name="T7" fmla="*/ 25 h 53"/>
                <a:gd name="T8" fmla="*/ 102 w 113"/>
                <a:gd name="T9" fmla="*/ 34 h 53"/>
                <a:gd name="T10" fmla="*/ 100 w 113"/>
                <a:gd name="T11" fmla="*/ 53 h 53"/>
                <a:gd name="T12" fmla="*/ 17 w 113"/>
                <a:gd name="T13" fmla="*/ 44 h 53"/>
                <a:gd name="T14" fmla="*/ 13 w 113"/>
                <a:gd name="T15" fmla="*/ 42 h 53"/>
                <a:gd name="T16" fmla="*/ 12 w 113"/>
                <a:gd name="T17" fmla="*/ 38 h 53"/>
                <a:gd name="T18" fmla="*/ 6 w 113"/>
                <a:gd name="T19" fmla="*/ 27 h 53"/>
                <a:gd name="T20" fmla="*/ 2 w 113"/>
                <a:gd name="T21" fmla="*/ 15 h 53"/>
                <a:gd name="T22" fmla="*/ 0 w 113"/>
                <a:gd name="T23" fmla="*/ 0 h 53"/>
                <a:gd name="T24" fmla="*/ 113 w 113"/>
                <a:gd name="T25" fmla="*/ 0 h 5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13"/>
                <a:gd name="T40" fmla="*/ 0 h 53"/>
                <a:gd name="T41" fmla="*/ 113 w 113"/>
                <a:gd name="T42" fmla="*/ 53 h 53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13" h="53">
                  <a:moveTo>
                    <a:pt x="113" y="0"/>
                  </a:moveTo>
                  <a:lnTo>
                    <a:pt x="109" y="8"/>
                  </a:lnTo>
                  <a:lnTo>
                    <a:pt x="106" y="15"/>
                  </a:lnTo>
                  <a:lnTo>
                    <a:pt x="104" y="25"/>
                  </a:lnTo>
                  <a:lnTo>
                    <a:pt x="102" y="34"/>
                  </a:lnTo>
                  <a:lnTo>
                    <a:pt x="100" y="53"/>
                  </a:lnTo>
                  <a:lnTo>
                    <a:pt x="17" y="44"/>
                  </a:lnTo>
                  <a:lnTo>
                    <a:pt x="13" y="42"/>
                  </a:lnTo>
                  <a:lnTo>
                    <a:pt x="12" y="38"/>
                  </a:lnTo>
                  <a:lnTo>
                    <a:pt x="6" y="27"/>
                  </a:lnTo>
                  <a:lnTo>
                    <a:pt x="2" y="15"/>
                  </a:lnTo>
                  <a:lnTo>
                    <a:pt x="0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C03C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3" name="Freeform 26">
              <a:extLst>
                <a:ext uri="{FF2B5EF4-FFF2-40B4-BE49-F238E27FC236}">
                  <a16:creationId xmlns:a16="http://schemas.microsoft.com/office/drawing/2014/main" id="{1E7CF626-D2CE-43B5-9C4E-B21E3407C0AA}"/>
                </a:ext>
              </a:extLst>
            </p:cNvPr>
            <p:cNvSpPr>
              <a:spLocks/>
            </p:cNvSpPr>
            <p:nvPr/>
          </p:nvSpPr>
          <p:spPr bwMode="auto">
            <a:xfrm>
              <a:off x="4764" y="3183"/>
              <a:ext cx="309" cy="57"/>
            </a:xfrm>
            <a:custGeom>
              <a:avLst/>
              <a:gdLst>
                <a:gd name="T0" fmla="*/ 309 w 309"/>
                <a:gd name="T1" fmla="*/ 0 h 57"/>
                <a:gd name="T2" fmla="*/ 305 w 309"/>
                <a:gd name="T3" fmla="*/ 8 h 57"/>
                <a:gd name="T4" fmla="*/ 301 w 309"/>
                <a:gd name="T5" fmla="*/ 15 h 57"/>
                <a:gd name="T6" fmla="*/ 299 w 309"/>
                <a:gd name="T7" fmla="*/ 25 h 57"/>
                <a:gd name="T8" fmla="*/ 297 w 309"/>
                <a:gd name="T9" fmla="*/ 34 h 57"/>
                <a:gd name="T10" fmla="*/ 297 w 309"/>
                <a:gd name="T11" fmla="*/ 57 h 57"/>
                <a:gd name="T12" fmla="*/ 17 w 309"/>
                <a:gd name="T13" fmla="*/ 57 h 57"/>
                <a:gd name="T14" fmla="*/ 13 w 309"/>
                <a:gd name="T15" fmla="*/ 34 h 57"/>
                <a:gd name="T16" fmla="*/ 13 w 309"/>
                <a:gd name="T17" fmla="*/ 25 h 57"/>
                <a:gd name="T18" fmla="*/ 9 w 309"/>
                <a:gd name="T19" fmla="*/ 15 h 57"/>
                <a:gd name="T20" fmla="*/ 5 w 309"/>
                <a:gd name="T21" fmla="*/ 8 h 57"/>
                <a:gd name="T22" fmla="*/ 0 w 309"/>
                <a:gd name="T23" fmla="*/ 0 h 57"/>
                <a:gd name="T24" fmla="*/ 309 w 309"/>
                <a:gd name="T25" fmla="*/ 0 h 5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09"/>
                <a:gd name="T40" fmla="*/ 0 h 57"/>
                <a:gd name="T41" fmla="*/ 309 w 309"/>
                <a:gd name="T42" fmla="*/ 57 h 57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09" h="57">
                  <a:moveTo>
                    <a:pt x="309" y="0"/>
                  </a:moveTo>
                  <a:lnTo>
                    <a:pt x="305" y="8"/>
                  </a:lnTo>
                  <a:lnTo>
                    <a:pt x="301" y="15"/>
                  </a:lnTo>
                  <a:lnTo>
                    <a:pt x="299" y="25"/>
                  </a:lnTo>
                  <a:lnTo>
                    <a:pt x="297" y="34"/>
                  </a:lnTo>
                  <a:lnTo>
                    <a:pt x="297" y="57"/>
                  </a:lnTo>
                  <a:lnTo>
                    <a:pt x="17" y="57"/>
                  </a:lnTo>
                  <a:lnTo>
                    <a:pt x="13" y="34"/>
                  </a:lnTo>
                  <a:lnTo>
                    <a:pt x="13" y="25"/>
                  </a:lnTo>
                  <a:lnTo>
                    <a:pt x="9" y="15"/>
                  </a:lnTo>
                  <a:lnTo>
                    <a:pt x="5" y="8"/>
                  </a:lnTo>
                  <a:lnTo>
                    <a:pt x="0" y="0"/>
                  </a:lnTo>
                  <a:lnTo>
                    <a:pt x="309" y="0"/>
                  </a:lnTo>
                  <a:close/>
                </a:path>
              </a:pathLst>
            </a:custGeom>
            <a:solidFill>
              <a:srgbClr val="C03C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4" name="Freeform 27">
              <a:extLst>
                <a:ext uri="{FF2B5EF4-FFF2-40B4-BE49-F238E27FC236}">
                  <a16:creationId xmlns:a16="http://schemas.microsoft.com/office/drawing/2014/main" id="{D99EA95D-F0DA-41FD-8E63-FB1724813E1C}"/>
                </a:ext>
              </a:extLst>
            </p:cNvPr>
            <p:cNvSpPr>
              <a:spLocks/>
            </p:cNvSpPr>
            <p:nvPr/>
          </p:nvSpPr>
          <p:spPr bwMode="auto">
            <a:xfrm>
              <a:off x="4785" y="3114"/>
              <a:ext cx="32" cy="19"/>
            </a:xfrm>
            <a:custGeom>
              <a:avLst/>
              <a:gdLst>
                <a:gd name="T0" fmla="*/ 32 w 32"/>
                <a:gd name="T1" fmla="*/ 19 h 19"/>
                <a:gd name="T2" fmla="*/ 0 w 32"/>
                <a:gd name="T3" fmla="*/ 19 h 19"/>
                <a:gd name="T4" fmla="*/ 0 w 32"/>
                <a:gd name="T5" fmla="*/ 13 h 19"/>
                <a:gd name="T6" fmla="*/ 2 w 32"/>
                <a:gd name="T7" fmla="*/ 6 h 19"/>
                <a:gd name="T8" fmla="*/ 4 w 32"/>
                <a:gd name="T9" fmla="*/ 4 h 19"/>
                <a:gd name="T10" fmla="*/ 5 w 32"/>
                <a:gd name="T11" fmla="*/ 0 h 19"/>
                <a:gd name="T12" fmla="*/ 7 w 32"/>
                <a:gd name="T13" fmla="*/ 0 h 19"/>
                <a:gd name="T14" fmla="*/ 9 w 32"/>
                <a:gd name="T15" fmla="*/ 0 h 19"/>
                <a:gd name="T16" fmla="*/ 19 w 32"/>
                <a:gd name="T17" fmla="*/ 0 h 19"/>
                <a:gd name="T18" fmla="*/ 23 w 32"/>
                <a:gd name="T19" fmla="*/ 2 h 19"/>
                <a:gd name="T20" fmla="*/ 27 w 32"/>
                <a:gd name="T21" fmla="*/ 6 h 19"/>
                <a:gd name="T22" fmla="*/ 30 w 32"/>
                <a:gd name="T23" fmla="*/ 13 h 19"/>
                <a:gd name="T24" fmla="*/ 32 w 32"/>
                <a:gd name="T25" fmla="*/ 19 h 1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2"/>
                <a:gd name="T40" fmla="*/ 0 h 19"/>
                <a:gd name="T41" fmla="*/ 32 w 32"/>
                <a:gd name="T42" fmla="*/ 19 h 1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2" h="19">
                  <a:moveTo>
                    <a:pt x="32" y="19"/>
                  </a:moveTo>
                  <a:lnTo>
                    <a:pt x="0" y="19"/>
                  </a:lnTo>
                  <a:lnTo>
                    <a:pt x="0" y="13"/>
                  </a:lnTo>
                  <a:lnTo>
                    <a:pt x="2" y="6"/>
                  </a:lnTo>
                  <a:lnTo>
                    <a:pt x="4" y="4"/>
                  </a:lnTo>
                  <a:lnTo>
                    <a:pt x="5" y="0"/>
                  </a:lnTo>
                  <a:lnTo>
                    <a:pt x="7" y="0"/>
                  </a:lnTo>
                  <a:lnTo>
                    <a:pt x="9" y="0"/>
                  </a:lnTo>
                  <a:lnTo>
                    <a:pt x="19" y="0"/>
                  </a:lnTo>
                  <a:lnTo>
                    <a:pt x="23" y="2"/>
                  </a:lnTo>
                  <a:lnTo>
                    <a:pt x="27" y="6"/>
                  </a:lnTo>
                  <a:lnTo>
                    <a:pt x="30" y="13"/>
                  </a:lnTo>
                  <a:lnTo>
                    <a:pt x="32" y="1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5" name="Freeform 28">
              <a:extLst>
                <a:ext uri="{FF2B5EF4-FFF2-40B4-BE49-F238E27FC236}">
                  <a16:creationId xmlns:a16="http://schemas.microsoft.com/office/drawing/2014/main" id="{FA7D7367-60F6-4AFE-AD0D-2D088534E48A}"/>
                </a:ext>
              </a:extLst>
            </p:cNvPr>
            <p:cNvSpPr>
              <a:spLocks/>
            </p:cNvSpPr>
            <p:nvPr/>
          </p:nvSpPr>
          <p:spPr bwMode="auto">
            <a:xfrm>
              <a:off x="4560" y="3133"/>
              <a:ext cx="722" cy="98"/>
            </a:xfrm>
            <a:custGeom>
              <a:avLst/>
              <a:gdLst>
                <a:gd name="T0" fmla="*/ 607 w 722"/>
                <a:gd name="T1" fmla="*/ 50 h 98"/>
                <a:gd name="T2" fmla="*/ 613 w 722"/>
                <a:gd name="T3" fmla="*/ 58 h 98"/>
                <a:gd name="T4" fmla="*/ 614 w 722"/>
                <a:gd name="T5" fmla="*/ 65 h 98"/>
                <a:gd name="T6" fmla="*/ 618 w 722"/>
                <a:gd name="T7" fmla="*/ 75 h 98"/>
                <a:gd name="T8" fmla="*/ 618 w 722"/>
                <a:gd name="T9" fmla="*/ 84 h 98"/>
                <a:gd name="T10" fmla="*/ 618 w 722"/>
                <a:gd name="T11" fmla="*/ 88 h 98"/>
                <a:gd name="T12" fmla="*/ 620 w 722"/>
                <a:gd name="T13" fmla="*/ 98 h 98"/>
                <a:gd name="T14" fmla="*/ 680 w 722"/>
                <a:gd name="T15" fmla="*/ 96 h 98"/>
                <a:gd name="T16" fmla="*/ 707 w 722"/>
                <a:gd name="T17" fmla="*/ 92 h 98"/>
                <a:gd name="T18" fmla="*/ 716 w 722"/>
                <a:gd name="T19" fmla="*/ 90 h 98"/>
                <a:gd name="T20" fmla="*/ 722 w 722"/>
                <a:gd name="T21" fmla="*/ 88 h 98"/>
                <a:gd name="T22" fmla="*/ 716 w 722"/>
                <a:gd name="T23" fmla="*/ 71 h 98"/>
                <a:gd name="T24" fmla="*/ 712 w 722"/>
                <a:gd name="T25" fmla="*/ 63 h 98"/>
                <a:gd name="T26" fmla="*/ 707 w 722"/>
                <a:gd name="T27" fmla="*/ 54 h 98"/>
                <a:gd name="T28" fmla="*/ 699 w 722"/>
                <a:gd name="T29" fmla="*/ 48 h 98"/>
                <a:gd name="T30" fmla="*/ 689 w 722"/>
                <a:gd name="T31" fmla="*/ 40 h 98"/>
                <a:gd name="T32" fmla="*/ 661 w 722"/>
                <a:gd name="T33" fmla="*/ 25 h 98"/>
                <a:gd name="T34" fmla="*/ 634 w 722"/>
                <a:gd name="T35" fmla="*/ 15 h 98"/>
                <a:gd name="T36" fmla="*/ 603 w 722"/>
                <a:gd name="T37" fmla="*/ 10 h 98"/>
                <a:gd name="T38" fmla="*/ 536 w 722"/>
                <a:gd name="T39" fmla="*/ 2 h 98"/>
                <a:gd name="T40" fmla="*/ 444 w 722"/>
                <a:gd name="T41" fmla="*/ 0 h 98"/>
                <a:gd name="T42" fmla="*/ 17 w 722"/>
                <a:gd name="T43" fmla="*/ 0 h 98"/>
                <a:gd name="T44" fmla="*/ 13 w 722"/>
                <a:gd name="T45" fmla="*/ 2 h 98"/>
                <a:gd name="T46" fmla="*/ 10 w 722"/>
                <a:gd name="T47" fmla="*/ 6 h 98"/>
                <a:gd name="T48" fmla="*/ 6 w 722"/>
                <a:gd name="T49" fmla="*/ 17 h 98"/>
                <a:gd name="T50" fmla="*/ 2 w 722"/>
                <a:gd name="T51" fmla="*/ 29 h 98"/>
                <a:gd name="T52" fmla="*/ 0 w 722"/>
                <a:gd name="T53" fmla="*/ 44 h 98"/>
                <a:gd name="T54" fmla="*/ 119 w 722"/>
                <a:gd name="T55" fmla="*/ 44 h 98"/>
                <a:gd name="T56" fmla="*/ 127 w 722"/>
                <a:gd name="T57" fmla="*/ 37 h 98"/>
                <a:gd name="T58" fmla="*/ 136 w 722"/>
                <a:gd name="T59" fmla="*/ 31 h 98"/>
                <a:gd name="T60" fmla="*/ 148 w 722"/>
                <a:gd name="T61" fmla="*/ 27 h 98"/>
                <a:gd name="T62" fmla="*/ 159 w 722"/>
                <a:gd name="T63" fmla="*/ 27 h 98"/>
                <a:gd name="T64" fmla="*/ 171 w 722"/>
                <a:gd name="T65" fmla="*/ 27 h 98"/>
                <a:gd name="T66" fmla="*/ 182 w 722"/>
                <a:gd name="T67" fmla="*/ 31 h 98"/>
                <a:gd name="T68" fmla="*/ 192 w 722"/>
                <a:gd name="T69" fmla="*/ 37 h 98"/>
                <a:gd name="T70" fmla="*/ 200 w 722"/>
                <a:gd name="T71" fmla="*/ 44 h 98"/>
                <a:gd name="T72" fmla="*/ 518 w 722"/>
                <a:gd name="T73" fmla="*/ 44 h 98"/>
                <a:gd name="T74" fmla="*/ 528 w 722"/>
                <a:gd name="T75" fmla="*/ 37 h 98"/>
                <a:gd name="T76" fmla="*/ 538 w 722"/>
                <a:gd name="T77" fmla="*/ 31 h 98"/>
                <a:gd name="T78" fmla="*/ 547 w 722"/>
                <a:gd name="T79" fmla="*/ 27 h 98"/>
                <a:gd name="T80" fmla="*/ 559 w 722"/>
                <a:gd name="T81" fmla="*/ 27 h 98"/>
                <a:gd name="T82" fmla="*/ 572 w 722"/>
                <a:gd name="T83" fmla="*/ 27 h 98"/>
                <a:gd name="T84" fmla="*/ 582 w 722"/>
                <a:gd name="T85" fmla="*/ 31 h 98"/>
                <a:gd name="T86" fmla="*/ 593 w 722"/>
                <a:gd name="T87" fmla="*/ 37 h 98"/>
                <a:gd name="T88" fmla="*/ 601 w 722"/>
                <a:gd name="T89" fmla="*/ 44 h 98"/>
                <a:gd name="T90" fmla="*/ 634 w 722"/>
                <a:gd name="T91" fmla="*/ 44 h 98"/>
                <a:gd name="T92" fmla="*/ 655 w 722"/>
                <a:gd name="T93" fmla="*/ 44 h 98"/>
                <a:gd name="T94" fmla="*/ 661 w 722"/>
                <a:gd name="T95" fmla="*/ 44 h 98"/>
                <a:gd name="T96" fmla="*/ 662 w 722"/>
                <a:gd name="T97" fmla="*/ 44 h 98"/>
                <a:gd name="T98" fmla="*/ 662 w 722"/>
                <a:gd name="T99" fmla="*/ 46 h 98"/>
                <a:gd name="T100" fmla="*/ 662 w 722"/>
                <a:gd name="T101" fmla="*/ 48 h 98"/>
                <a:gd name="T102" fmla="*/ 662 w 722"/>
                <a:gd name="T103" fmla="*/ 50 h 98"/>
                <a:gd name="T104" fmla="*/ 607 w 722"/>
                <a:gd name="T105" fmla="*/ 50 h 98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722"/>
                <a:gd name="T160" fmla="*/ 0 h 98"/>
                <a:gd name="T161" fmla="*/ 722 w 722"/>
                <a:gd name="T162" fmla="*/ 98 h 98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722" h="98">
                  <a:moveTo>
                    <a:pt x="607" y="50"/>
                  </a:moveTo>
                  <a:lnTo>
                    <a:pt x="613" y="58"/>
                  </a:lnTo>
                  <a:lnTo>
                    <a:pt x="614" y="65"/>
                  </a:lnTo>
                  <a:lnTo>
                    <a:pt x="618" y="75"/>
                  </a:lnTo>
                  <a:lnTo>
                    <a:pt x="618" y="84"/>
                  </a:lnTo>
                  <a:lnTo>
                    <a:pt x="618" y="88"/>
                  </a:lnTo>
                  <a:lnTo>
                    <a:pt x="620" y="98"/>
                  </a:lnTo>
                  <a:lnTo>
                    <a:pt x="680" y="96"/>
                  </a:lnTo>
                  <a:lnTo>
                    <a:pt x="707" y="92"/>
                  </a:lnTo>
                  <a:lnTo>
                    <a:pt x="716" y="90"/>
                  </a:lnTo>
                  <a:lnTo>
                    <a:pt x="722" y="88"/>
                  </a:lnTo>
                  <a:lnTo>
                    <a:pt x="716" y="71"/>
                  </a:lnTo>
                  <a:lnTo>
                    <a:pt x="712" y="63"/>
                  </a:lnTo>
                  <a:lnTo>
                    <a:pt x="707" y="54"/>
                  </a:lnTo>
                  <a:lnTo>
                    <a:pt x="699" y="48"/>
                  </a:lnTo>
                  <a:lnTo>
                    <a:pt x="689" y="40"/>
                  </a:lnTo>
                  <a:lnTo>
                    <a:pt x="661" y="25"/>
                  </a:lnTo>
                  <a:lnTo>
                    <a:pt x="634" y="15"/>
                  </a:lnTo>
                  <a:lnTo>
                    <a:pt x="603" y="10"/>
                  </a:lnTo>
                  <a:lnTo>
                    <a:pt x="536" y="2"/>
                  </a:lnTo>
                  <a:lnTo>
                    <a:pt x="444" y="0"/>
                  </a:lnTo>
                  <a:lnTo>
                    <a:pt x="17" y="0"/>
                  </a:lnTo>
                  <a:lnTo>
                    <a:pt x="13" y="2"/>
                  </a:lnTo>
                  <a:lnTo>
                    <a:pt x="10" y="6"/>
                  </a:lnTo>
                  <a:lnTo>
                    <a:pt x="6" y="17"/>
                  </a:lnTo>
                  <a:lnTo>
                    <a:pt x="2" y="29"/>
                  </a:lnTo>
                  <a:lnTo>
                    <a:pt x="0" y="44"/>
                  </a:lnTo>
                  <a:lnTo>
                    <a:pt x="119" y="44"/>
                  </a:lnTo>
                  <a:lnTo>
                    <a:pt x="127" y="37"/>
                  </a:lnTo>
                  <a:lnTo>
                    <a:pt x="136" y="31"/>
                  </a:lnTo>
                  <a:lnTo>
                    <a:pt x="148" y="27"/>
                  </a:lnTo>
                  <a:lnTo>
                    <a:pt x="159" y="27"/>
                  </a:lnTo>
                  <a:lnTo>
                    <a:pt x="171" y="27"/>
                  </a:lnTo>
                  <a:lnTo>
                    <a:pt x="182" y="31"/>
                  </a:lnTo>
                  <a:lnTo>
                    <a:pt x="192" y="37"/>
                  </a:lnTo>
                  <a:lnTo>
                    <a:pt x="200" y="44"/>
                  </a:lnTo>
                  <a:lnTo>
                    <a:pt x="518" y="44"/>
                  </a:lnTo>
                  <a:lnTo>
                    <a:pt x="528" y="37"/>
                  </a:lnTo>
                  <a:lnTo>
                    <a:pt x="538" y="31"/>
                  </a:lnTo>
                  <a:lnTo>
                    <a:pt x="547" y="27"/>
                  </a:lnTo>
                  <a:lnTo>
                    <a:pt x="559" y="27"/>
                  </a:lnTo>
                  <a:lnTo>
                    <a:pt x="572" y="27"/>
                  </a:lnTo>
                  <a:lnTo>
                    <a:pt x="582" y="31"/>
                  </a:lnTo>
                  <a:lnTo>
                    <a:pt x="593" y="37"/>
                  </a:lnTo>
                  <a:lnTo>
                    <a:pt x="601" y="44"/>
                  </a:lnTo>
                  <a:lnTo>
                    <a:pt x="634" y="44"/>
                  </a:lnTo>
                  <a:lnTo>
                    <a:pt x="655" y="44"/>
                  </a:lnTo>
                  <a:lnTo>
                    <a:pt x="661" y="44"/>
                  </a:lnTo>
                  <a:lnTo>
                    <a:pt x="662" y="44"/>
                  </a:lnTo>
                  <a:lnTo>
                    <a:pt x="662" y="46"/>
                  </a:lnTo>
                  <a:lnTo>
                    <a:pt x="662" y="48"/>
                  </a:lnTo>
                  <a:lnTo>
                    <a:pt x="662" y="50"/>
                  </a:lnTo>
                  <a:lnTo>
                    <a:pt x="607" y="50"/>
                  </a:lnTo>
                  <a:close/>
                </a:path>
              </a:pathLst>
            </a:custGeom>
            <a:solidFill>
              <a:srgbClr val="C03C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6" name="Freeform 29">
              <a:extLst>
                <a:ext uri="{FF2B5EF4-FFF2-40B4-BE49-F238E27FC236}">
                  <a16:creationId xmlns:a16="http://schemas.microsoft.com/office/drawing/2014/main" id="{9B233C40-3863-441A-8915-BA8CCCAD1055}"/>
                </a:ext>
              </a:extLst>
            </p:cNvPr>
            <p:cNvSpPr>
              <a:spLocks/>
            </p:cNvSpPr>
            <p:nvPr/>
          </p:nvSpPr>
          <p:spPr bwMode="auto">
            <a:xfrm>
              <a:off x="4856" y="3082"/>
              <a:ext cx="94" cy="51"/>
            </a:xfrm>
            <a:custGeom>
              <a:avLst/>
              <a:gdLst>
                <a:gd name="T0" fmla="*/ 52 w 94"/>
                <a:gd name="T1" fmla="*/ 51 h 51"/>
                <a:gd name="T2" fmla="*/ 94 w 94"/>
                <a:gd name="T3" fmla="*/ 51 h 51"/>
                <a:gd name="T4" fmla="*/ 17 w 94"/>
                <a:gd name="T5" fmla="*/ 13 h 51"/>
                <a:gd name="T6" fmla="*/ 34 w 94"/>
                <a:gd name="T7" fmla="*/ 9 h 51"/>
                <a:gd name="T8" fmla="*/ 50 w 94"/>
                <a:gd name="T9" fmla="*/ 7 h 51"/>
                <a:gd name="T10" fmla="*/ 50 w 94"/>
                <a:gd name="T11" fmla="*/ 5 h 51"/>
                <a:gd name="T12" fmla="*/ 48 w 94"/>
                <a:gd name="T13" fmla="*/ 3 h 51"/>
                <a:gd name="T14" fmla="*/ 44 w 94"/>
                <a:gd name="T15" fmla="*/ 0 h 51"/>
                <a:gd name="T16" fmla="*/ 38 w 94"/>
                <a:gd name="T17" fmla="*/ 0 h 51"/>
                <a:gd name="T18" fmla="*/ 21 w 94"/>
                <a:gd name="T19" fmla="*/ 1 h 51"/>
                <a:gd name="T20" fmla="*/ 4 w 94"/>
                <a:gd name="T21" fmla="*/ 7 h 51"/>
                <a:gd name="T22" fmla="*/ 2 w 94"/>
                <a:gd name="T23" fmla="*/ 9 h 51"/>
                <a:gd name="T24" fmla="*/ 0 w 94"/>
                <a:gd name="T25" fmla="*/ 13 h 51"/>
                <a:gd name="T26" fmla="*/ 2 w 94"/>
                <a:gd name="T27" fmla="*/ 15 h 51"/>
                <a:gd name="T28" fmla="*/ 4 w 94"/>
                <a:gd name="T29" fmla="*/ 17 h 51"/>
                <a:gd name="T30" fmla="*/ 30 w 94"/>
                <a:gd name="T31" fmla="*/ 30 h 51"/>
                <a:gd name="T32" fmla="*/ 48 w 94"/>
                <a:gd name="T33" fmla="*/ 40 h 51"/>
                <a:gd name="T34" fmla="*/ 55 w 94"/>
                <a:gd name="T35" fmla="*/ 45 h 51"/>
                <a:gd name="T36" fmla="*/ 52 w 94"/>
                <a:gd name="T37" fmla="*/ 51 h 51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94"/>
                <a:gd name="T58" fmla="*/ 0 h 51"/>
                <a:gd name="T59" fmla="*/ 94 w 94"/>
                <a:gd name="T60" fmla="*/ 51 h 51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94" h="51">
                  <a:moveTo>
                    <a:pt x="52" y="51"/>
                  </a:moveTo>
                  <a:lnTo>
                    <a:pt x="94" y="51"/>
                  </a:lnTo>
                  <a:lnTo>
                    <a:pt x="17" y="13"/>
                  </a:lnTo>
                  <a:lnTo>
                    <a:pt x="34" y="9"/>
                  </a:lnTo>
                  <a:lnTo>
                    <a:pt x="50" y="7"/>
                  </a:lnTo>
                  <a:lnTo>
                    <a:pt x="50" y="5"/>
                  </a:lnTo>
                  <a:lnTo>
                    <a:pt x="48" y="3"/>
                  </a:lnTo>
                  <a:lnTo>
                    <a:pt x="44" y="0"/>
                  </a:lnTo>
                  <a:lnTo>
                    <a:pt x="38" y="0"/>
                  </a:lnTo>
                  <a:lnTo>
                    <a:pt x="21" y="1"/>
                  </a:lnTo>
                  <a:lnTo>
                    <a:pt x="4" y="7"/>
                  </a:lnTo>
                  <a:lnTo>
                    <a:pt x="2" y="9"/>
                  </a:lnTo>
                  <a:lnTo>
                    <a:pt x="0" y="13"/>
                  </a:lnTo>
                  <a:lnTo>
                    <a:pt x="2" y="15"/>
                  </a:lnTo>
                  <a:lnTo>
                    <a:pt x="4" y="17"/>
                  </a:lnTo>
                  <a:lnTo>
                    <a:pt x="30" y="30"/>
                  </a:lnTo>
                  <a:lnTo>
                    <a:pt x="48" y="40"/>
                  </a:lnTo>
                  <a:lnTo>
                    <a:pt x="55" y="45"/>
                  </a:lnTo>
                  <a:lnTo>
                    <a:pt x="52" y="51"/>
                  </a:lnTo>
                  <a:close/>
                </a:path>
              </a:pathLst>
            </a:custGeom>
            <a:solidFill>
              <a:srgbClr val="81818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7" name="Freeform 30">
              <a:extLst>
                <a:ext uri="{FF2B5EF4-FFF2-40B4-BE49-F238E27FC236}">
                  <a16:creationId xmlns:a16="http://schemas.microsoft.com/office/drawing/2014/main" id="{C7352C36-99A3-4ED6-BAF3-DF26AF7BAFBF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9" y="3103"/>
              <a:ext cx="96" cy="30"/>
            </a:xfrm>
            <a:custGeom>
              <a:avLst/>
              <a:gdLst>
                <a:gd name="T0" fmla="*/ 0 w 96"/>
                <a:gd name="T1" fmla="*/ 30 h 30"/>
                <a:gd name="T2" fmla="*/ 96 w 96"/>
                <a:gd name="T3" fmla="*/ 30 h 30"/>
                <a:gd name="T4" fmla="*/ 7 w 96"/>
                <a:gd name="T5" fmla="*/ 0 h 30"/>
                <a:gd name="T6" fmla="*/ 3 w 96"/>
                <a:gd name="T7" fmla="*/ 5 h 30"/>
                <a:gd name="T8" fmla="*/ 2 w 96"/>
                <a:gd name="T9" fmla="*/ 13 h 30"/>
                <a:gd name="T10" fmla="*/ 0 w 96"/>
                <a:gd name="T11" fmla="*/ 21 h 30"/>
                <a:gd name="T12" fmla="*/ 0 w 96"/>
                <a:gd name="T13" fmla="*/ 30 h 3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96"/>
                <a:gd name="T22" fmla="*/ 0 h 30"/>
                <a:gd name="T23" fmla="*/ 96 w 96"/>
                <a:gd name="T24" fmla="*/ 30 h 3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96" h="30">
                  <a:moveTo>
                    <a:pt x="0" y="30"/>
                  </a:moveTo>
                  <a:lnTo>
                    <a:pt x="96" y="30"/>
                  </a:lnTo>
                  <a:lnTo>
                    <a:pt x="7" y="0"/>
                  </a:lnTo>
                  <a:lnTo>
                    <a:pt x="3" y="5"/>
                  </a:lnTo>
                  <a:lnTo>
                    <a:pt x="2" y="13"/>
                  </a:lnTo>
                  <a:lnTo>
                    <a:pt x="0" y="21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D8828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8" name="Freeform 31">
              <a:extLst>
                <a:ext uri="{FF2B5EF4-FFF2-40B4-BE49-F238E27FC236}">
                  <a16:creationId xmlns:a16="http://schemas.microsoft.com/office/drawing/2014/main" id="{5DB1F496-C7D0-4C7F-90F0-FB17476AD787}"/>
                </a:ext>
              </a:extLst>
            </p:cNvPr>
            <p:cNvSpPr>
              <a:spLocks/>
            </p:cNvSpPr>
            <p:nvPr/>
          </p:nvSpPr>
          <p:spPr bwMode="auto">
            <a:xfrm>
              <a:off x="4898" y="3089"/>
              <a:ext cx="98" cy="44"/>
            </a:xfrm>
            <a:custGeom>
              <a:avLst/>
              <a:gdLst>
                <a:gd name="T0" fmla="*/ 0 w 98"/>
                <a:gd name="T1" fmla="*/ 2 h 44"/>
                <a:gd name="T2" fmla="*/ 84 w 98"/>
                <a:gd name="T3" fmla="*/ 44 h 44"/>
                <a:gd name="T4" fmla="*/ 98 w 98"/>
                <a:gd name="T5" fmla="*/ 44 h 44"/>
                <a:gd name="T6" fmla="*/ 8 w 98"/>
                <a:gd name="T7" fmla="*/ 0 h 44"/>
                <a:gd name="T8" fmla="*/ 0 w 98"/>
                <a:gd name="T9" fmla="*/ 2 h 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8"/>
                <a:gd name="T16" fmla="*/ 0 h 44"/>
                <a:gd name="T17" fmla="*/ 98 w 98"/>
                <a:gd name="T18" fmla="*/ 44 h 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8" h="44">
                  <a:moveTo>
                    <a:pt x="0" y="2"/>
                  </a:moveTo>
                  <a:lnTo>
                    <a:pt x="84" y="44"/>
                  </a:lnTo>
                  <a:lnTo>
                    <a:pt x="98" y="44"/>
                  </a:lnTo>
                  <a:lnTo>
                    <a:pt x="8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9" name="Freeform 32">
              <a:extLst>
                <a:ext uri="{FF2B5EF4-FFF2-40B4-BE49-F238E27FC236}">
                  <a16:creationId xmlns:a16="http://schemas.microsoft.com/office/drawing/2014/main" id="{3A1FADBC-ECA6-4D62-93C0-A43874F06EEC}"/>
                </a:ext>
              </a:extLst>
            </p:cNvPr>
            <p:cNvSpPr>
              <a:spLocks/>
            </p:cNvSpPr>
            <p:nvPr/>
          </p:nvSpPr>
          <p:spPr bwMode="auto">
            <a:xfrm>
              <a:off x="4560" y="3177"/>
              <a:ext cx="119" cy="6"/>
            </a:xfrm>
            <a:custGeom>
              <a:avLst/>
              <a:gdLst>
                <a:gd name="T0" fmla="*/ 119 w 119"/>
                <a:gd name="T1" fmla="*/ 0 h 6"/>
                <a:gd name="T2" fmla="*/ 113 w 119"/>
                <a:gd name="T3" fmla="*/ 6 h 6"/>
                <a:gd name="T4" fmla="*/ 0 w 119"/>
                <a:gd name="T5" fmla="*/ 6 h 6"/>
                <a:gd name="T6" fmla="*/ 0 w 119"/>
                <a:gd name="T7" fmla="*/ 0 h 6"/>
                <a:gd name="T8" fmla="*/ 119 w 119"/>
                <a:gd name="T9" fmla="*/ 0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9"/>
                <a:gd name="T16" fmla="*/ 0 h 6"/>
                <a:gd name="T17" fmla="*/ 119 w 119"/>
                <a:gd name="T18" fmla="*/ 6 h 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9" h="6">
                  <a:moveTo>
                    <a:pt x="119" y="0"/>
                  </a:moveTo>
                  <a:lnTo>
                    <a:pt x="113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11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60" name="Freeform 33">
              <a:extLst>
                <a:ext uri="{FF2B5EF4-FFF2-40B4-BE49-F238E27FC236}">
                  <a16:creationId xmlns:a16="http://schemas.microsoft.com/office/drawing/2014/main" id="{4EE9F13B-FA16-43A5-BC7B-9057B7052A2E}"/>
                </a:ext>
              </a:extLst>
            </p:cNvPr>
            <p:cNvSpPr>
              <a:spLocks/>
            </p:cNvSpPr>
            <p:nvPr/>
          </p:nvSpPr>
          <p:spPr bwMode="auto">
            <a:xfrm>
              <a:off x="4760" y="3177"/>
              <a:ext cx="318" cy="6"/>
            </a:xfrm>
            <a:custGeom>
              <a:avLst/>
              <a:gdLst>
                <a:gd name="T0" fmla="*/ 318 w 318"/>
                <a:gd name="T1" fmla="*/ 0 h 6"/>
                <a:gd name="T2" fmla="*/ 313 w 318"/>
                <a:gd name="T3" fmla="*/ 6 h 6"/>
                <a:gd name="T4" fmla="*/ 4 w 318"/>
                <a:gd name="T5" fmla="*/ 6 h 6"/>
                <a:gd name="T6" fmla="*/ 0 w 318"/>
                <a:gd name="T7" fmla="*/ 0 h 6"/>
                <a:gd name="T8" fmla="*/ 318 w 318"/>
                <a:gd name="T9" fmla="*/ 0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18"/>
                <a:gd name="T16" fmla="*/ 0 h 6"/>
                <a:gd name="T17" fmla="*/ 318 w 318"/>
                <a:gd name="T18" fmla="*/ 6 h 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18" h="6">
                  <a:moveTo>
                    <a:pt x="318" y="0"/>
                  </a:moveTo>
                  <a:lnTo>
                    <a:pt x="313" y="6"/>
                  </a:lnTo>
                  <a:lnTo>
                    <a:pt x="4" y="6"/>
                  </a:lnTo>
                  <a:lnTo>
                    <a:pt x="0" y="0"/>
                  </a:lnTo>
                  <a:lnTo>
                    <a:pt x="31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61" name="Freeform 34">
              <a:extLst>
                <a:ext uri="{FF2B5EF4-FFF2-40B4-BE49-F238E27FC236}">
                  <a16:creationId xmlns:a16="http://schemas.microsoft.com/office/drawing/2014/main" id="{47ABA1B9-B390-4218-BD67-45D9B7E25D87}"/>
                </a:ext>
              </a:extLst>
            </p:cNvPr>
            <p:cNvSpPr>
              <a:spLocks/>
            </p:cNvSpPr>
            <p:nvPr/>
          </p:nvSpPr>
          <p:spPr bwMode="auto">
            <a:xfrm>
              <a:off x="5161" y="3177"/>
              <a:ext cx="61" cy="6"/>
            </a:xfrm>
            <a:custGeom>
              <a:avLst/>
              <a:gdLst>
                <a:gd name="T0" fmla="*/ 6 w 61"/>
                <a:gd name="T1" fmla="*/ 6 h 6"/>
                <a:gd name="T2" fmla="*/ 0 w 61"/>
                <a:gd name="T3" fmla="*/ 0 h 6"/>
                <a:gd name="T4" fmla="*/ 33 w 61"/>
                <a:gd name="T5" fmla="*/ 0 h 6"/>
                <a:gd name="T6" fmla="*/ 54 w 61"/>
                <a:gd name="T7" fmla="*/ 0 h 6"/>
                <a:gd name="T8" fmla="*/ 60 w 61"/>
                <a:gd name="T9" fmla="*/ 0 h 6"/>
                <a:gd name="T10" fmla="*/ 61 w 61"/>
                <a:gd name="T11" fmla="*/ 0 h 6"/>
                <a:gd name="T12" fmla="*/ 61 w 61"/>
                <a:gd name="T13" fmla="*/ 2 h 6"/>
                <a:gd name="T14" fmla="*/ 61 w 61"/>
                <a:gd name="T15" fmla="*/ 4 h 6"/>
                <a:gd name="T16" fmla="*/ 61 w 61"/>
                <a:gd name="T17" fmla="*/ 6 h 6"/>
                <a:gd name="T18" fmla="*/ 6 w 61"/>
                <a:gd name="T19" fmla="*/ 6 h 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1"/>
                <a:gd name="T31" fmla="*/ 0 h 6"/>
                <a:gd name="T32" fmla="*/ 61 w 61"/>
                <a:gd name="T33" fmla="*/ 6 h 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1" h="6">
                  <a:moveTo>
                    <a:pt x="6" y="6"/>
                  </a:moveTo>
                  <a:lnTo>
                    <a:pt x="0" y="0"/>
                  </a:lnTo>
                  <a:lnTo>
                    <a:pt x="33" y="0"/>
                  </a:lnTo>
                  <a:lnTo>
                    <a:pt x="54" y="0"/>
                  </a:lnTo>
                  <a:lnTo>
                    <a:pt x="60" y="0"/>
                  </a:lnTo>
                  <a:lnTo>
                    <a:pt x="61" y="0"/>
                  </a:lnTo>
                  <a:lnTo>
                    <a:pt x="61" y="2"/>
                  </a:lnTo>
                  <a:lnTo>
                    <a:pt x="61" y="4"/>
                  </a:lnTo>
                  <a:lnTo>
                    <a:pt x="61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62" name="Rectangle 35">
              <a:extLst>
                <a:ext uri="{FF2B5EF4-FFF2-40B4-BE49-F238E27FC236}">
                  <a16:creationId xmlns:a16="http://schemas.microsoft.com/office/drawing/2014/main" id="{C7BC154D-3E98-4664-94C0-9073D19644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85" y="3191"/>
              <a:ext cx="48" cy="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8463" name="Freeform 36">
              <a:extLst>
                <a:ext uri="{FF2B5EF4-FFF2-40B4-BE49-F238E27FC236}">
                  <a16:creationId xmlns:a16="http://schemas.microsoft.com/office/drawing/2014/main" id="{928CD30A-2B1B-42B1-B061-AB09A9910008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5" y="3189"/>
              <a:ext cx="47" cy="7"/>
            </a:xfrm>
            <a:custGeom>
              <a:avLst/>
              <a:gdLst>
                <a:gd name="T0" fmla="*/ 0 w 47"/>
                <a:gd name="T1" fmla="*/ 7 h 7"/>
                <a:gd name="T2" fmla="*/ 6 w 47"/>
                <a:gd name="T3" fmla="*/ 0 h 7"/>
                <a:gd name="T4" fmla="*/ 47 w 47"/>
                <a:gd name="T5" fmla="*/ 0 h 7"/>
                <a:gd name="T6" fmla="*/ 43 w 47"/>
                <a:gd name="T7" fmla="*/ 7 h 7"/>
                <a:gd name="T8" fmla="*/ 0 w 47"/>
                <a:gd name="T9" fmla="*/ 7 h 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7"/>
                <a:gd name="T16" fmla="*/ 0 h 7"/>
                <a:gd name="T17" fmla="*/ 47 w 47"/>
                <a:gd name="T18" fmla="*/ 7 h 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7" h="7">
                  <a:moveTo>
                    <a:pt x="0" y="7"/>
                  </a:moveTo>
                  <a:lnTo>
                    <a:pt x="6" y="0"/>
                  </a:lnTo>
                  <a:lnTo>
                    <a:pt x="47" y="0"/>
                  </a:lnTo>
                  <a:lnTo>
                    <a:pt x="43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64" name="Freeform 37">
              <a:extLst>
                <a:ext uri="{FF2B5EF4-FFF2-40B4-BE49-F238E27FC236}">
                  <a16:creationId xmlns:a16="http://schemas.microsoft.com/office/drawing/2014/main" id="{99BE576C-7DA3-4AFC-B06C-A7FB796830F9}"/>
                </a:ext>
              </a:extLst>
            </p:cNvPr>
            <p:cNvSpPr>
              <a:spLocks/>
            </p:cNvSpPr>
            <p:nvPr/>
          </p:nvSpPr>
          <p:spPr bwMode="auto">
            <a:xfrm>
              <a:off x="4998" y="3204"/>
              <a:ext cx="48" cy="8"/>
            </a:xfrm>
            <a:custGeom>
              <a:avLst/>
              <a:gdLst>
                <a:gd name="T0" fmla="*/ 0 w 48"/>
                <a:gd name="T1" fmla="*/ 8 h 8"/>
                <a:gd name="T2" fmla="*/ 4 w 48"/>
                <a:gd name="T3" fmla="*/ 0 h 8"/>
                <a:gd name="T4" fmla="*/ 48 w 48"/>
                <a:gd name="T5" fmla="*/ 0 h 8"/>
                <a:gd name="T6" fmla="*/ 46 w 48"/>
                <a:gd name="T7" fmla="*/ 2 h 8"/>
                <a:gd name="T8" fmla="*/ 44 w 48"/>
                <a:gd name="T9" fmla="*/ 8 h 8"/>
                <a:gd name="T10" fmla="*/ 0 w 48"/>
                <a:gd name="T11" fmla="*/ 8 h 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8"/>
                <a:gd name="T19" fmla="*/ 0 h 8"/>
                <a:gd name="T20" fmla="*/ 48 w 48"/>
                <a:gd name="T21" fmla="*/ 8 h 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8" h="8">
                  <a:moveTo>
                    <a:pt x="0" y="8"/>
                  </a:moveTo>
                  <a:lnTo>
                    <a:pt x="4" y="0"/>
                  </a:lnTo>
                  <a:lnTo>
                    <a:pt x="48" y="0"/>
                  </a:lnTo>
                  <a:lnTo>
                    <a:pt x="46" y="2"/>
                  </a:lnTo>
                  <a:lnTo>
                    <a:pt x="44" y="8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65" name="Freeform 38">
              <a:extLst>
                <a:ext uri="{FF2B5EF4-FFF2-40B4-BE49-F238E27FC236}">
                  <a16:creationId xmlns:a16="http://schemas.microsoft.com/office/drawing/2014/main" id="{7BB25775-68A6-4616-9275-FE8A2DB9EFDB}"/>
                </a:ext>
              </a:extLst>
            </p:cNvPr>
            <p:cNvSpPr>
              <a:spLocks/>
            </p:cNvSpPr>
            <p:nvPr/>
          </p:nvSpPr>
          <p:spPr bwMode="auto">
            <a:xfrm>
              <a:off x="4994" y="3217"/>
              <a:ext cx="48" cy="8"/>
            </a:xfrm>
            <a:custGeom>
              <a:avLst/>
              <a:gdLst>
                <a:gd name="T0" fmla="*/ 0 w 48"/>
                <a:gd name="T1" fmla="*/ 8 h 8"/>
                <a:gd name="T2" fmla="*/ 2 w 48"/>
                <a:gd name="T3" fmla="*/ 0 h 8"/>
                <a:gd name="T4" fmla="*/ 48 w 48"/>
                <a:gd name="T5" fmla="*/ 0 h 8"/>
                <a:gd name="T6" fmla="*/ 46 w 48"/>
                <a:gd name="T7" fmla="*/ 8 h 8"/>
                <a:gd name="T8" fmla="*/ 0 w 48"/>
                <a:gd name="T9" fmla="*/ 8 h 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"/>
                <a:gd name="T16" fmla="*/ 0 h 8"/>
                <a:gd name="T17" fmla="*/ 48 w 48"/>
                <a:gd name="T18" fmla="*/ 8 h 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" h="8">
                  <a:moveTo>
                    <a:pt x="0" y="8"/>
                  </a:moveTo>
                  <a:lnTo>
                    <a:pt x="2" y="0"/>
                  </a:lnTo>
                  <a:lnTo>
                    <a:pt x="48" y="0"/>
                  </a:lnTo>
                  <a:lnTo>
                    <a:pt x="46" y="8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66" name="Freeform 39">
              <a:extLst>
                <a:ext uri="{FF2B5EF4-FFF2-40B4-BE49-F238E27FC236}">
                  <a16:creationId xmlns:a16="http://schemas.microsoft.com/office/drawing/2014/main" id="{5C3DDFF7-63D7-4968-A030-42515F2231B9}"/>
                </a:ext>
              </a:extLst>
            </p:cNvPr>
            <p:cNvSpPr>
              <a:spLocks/>
            </p:cNvSpPr>
            <p:nvPr/>
          </p:nvSpPr>
          <p:spPr bwMode="auto">
            <a:xfrm>
              <a:off x="5228" y="3168"/>
              <a:ext cx="25" cy="15"/>
            </a:xfrm>
            <a:custGeom>
              <a:avLst/>
              <a:gdLst>
                <a:gd name="T0" fmla="*/ 0 w 25"/>
                <a:gd name="T1" fmla="*/ 15 h 15"/>
                <a:gd name="T2" fmla="*/ 0 w 25"/>
                <a:gd name="T3" fmla="*/ 0 h 15"/>
                <a:gd name="T4" fmla="*/ 16 w 25"/>
                <a:gd name="T5" fmla="*/ 7 h 15"/>
                <a:gd name="T6" fmla="*/ 21 w 25"/>
                <a:gd name="T7" fmla="*/ 11 h 15"/>
                <a:gd name="T8" fmla="*/ 25 w 25"/>
                <a:gd name="T9" fmla="*/ 15 h 15"/>
                <a:gd name="T10" fmla="*/ 0 w 25"/>
                <a:gd name="T11" fmla="*/ 15 h 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"/>
                <a:gd name="T19" fmla="*/ 0 h 15"/>
                <a:gd name="T20" fmla="*/ 25 w 25"/>
                <a:gd name="T21" fmla="*/ 15 h 1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" h="15">
                  <a:moveTo>
                    <a:pt x="0" y="15"/>
                  </a:moveTo>
                  <a:lnTo>
                    <a:pt x="0" y="0"/>
                  </a:lnTo>
                  <a:lnTo>
                    <a:pt x="16" y="7"/>
                  </a:lnTo>
                  <a:lnTo>
                    <a:pt x="21" y="11"/>
                  </a:lnTo>
                  <a:lnTo>
                    <a:pt x="25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67" name="Freeform 40">
              <a:extLst>
                <a:ext uri="{FF2B5EF4-FFF2-40B4-BE49-F238E27FC236}">
                  <a16:creationId xmlns:a16="http://schemas.microsoft.com/office/drawing/2014/main" id="{A132591C-D1F0-43AB-B6E1-57F71B654ED7}"/>
                </a:ext>
              </a:extLst>
            </p:cNvPr>
            <p:cNvSpPr>
              <a:spLocks/>
            </p:cNvSpPr>
            <p:nvPr/>
          </p:nvSpPr>
          <p:spPr bwMode="auto">
            <a:xfrm>
              <a:off x="5201" y="3189"/>
              <a:ext cx="66" cy="9"/>
            </a:xfrm>
            <a:custGeom>
              <a:avLst/>
              <a:gdLst>
                <a:gd name="T0" fmla="*/ 0 w 66"/>
                <a:gd name="T1" fmla="*/ 0 h 9"/>
                <a:gd name="T2" fmla="*/ 56 w 66"/>
                <a:gd name="T3" fmla="*/ 0 h 9"/>
                <a:gd name="T4" fmla="*/ 60 w 66"/>
                <a:gd name="T5" fmla="*/ 2 h 9"/>
                <a:gd name="T6" fmla="*/ 64 w 66"/>
                <a:gd name="T7" fmla="*/ 3 h 9"/>
                <a:gd name="T8" fmla="*/ 66 w 66"/>
                <a:gd name="T9" fmla="*/ 9 h 9"/>
                <a:gd name="T10" fmla="*/ 2 w 66"/>
                <a:gd name="T11" fmla="*/ 9 h 9"/>
                <a:gd name="T12" fmla="*/ 0 w 66"/>
                <a:gd name="T13" fmla="*/ 0 h 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6"/>
                <a:gd name="T22" fmla="*/ 0 h 9"/>
                <a:gd name="T23" fmla="*/ 66 w 66"/>
                <a:gd name="T24" fmla="*/ 9 h 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6" h="9">
                  <a:moveTo>
                    <a:pt x="0" y="0"/>
                  </a:moveTo>
                  <a:lnTo>
                    <a:pt x="56" y="0"/>
                  </a:lnTo>
                  <a:lnTo>
                    <a:pt x="60" y="2"/>
                  </a:lnTo>
                  <a:lnTo>
                    <a:pt x="64" y="3"/>
                  </a:lnTo>
                  <a:lnTo>
                    <a:pt x="66" y="9"/>
                  </a:lnTo>
                  <a:lnTo>
                    <a:pt x="2" y="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68" name="Rectangle 41">
              <a:extLst>
                <a:ext uri="{FF2B5EF4-FFF2-40B4-BE49-F238E27FC236}">
                  <a16:creationId xmlns:a16="http://schemas.microsoft.com/office/drawing/2014/main" id="{5E6A95AD-F46E-437D-BD53-617E2FA3A6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90" y="3145"/>
              <a:ext cx="35" cy="1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8469" name="Freeform 42">
              <a:extLst>
                <a:ext uri="{FF2B5EF4-FFF2-40B4-BE49-F238E27FC236}">
                  <a16:creationId xmlns:a16="http://schemas.microsoft.com/office/drawing/2014/main" id="{FB85E0C8-D9FF-4F06-A38E-73C08CFC359A}"/>
                </a:ext>
              </a:extLst>
            </p:cNvPr>
            <p:cNvSpPr>
              <a:spLocks/>
            </p:cNvSpPr>
            <p:nvPr/>
          </p:nvSpPr>
          <p:spPr bwMode="auto">
            <a:xfrm>
              <a:off x="5061" y="3160"/>
              <a:ext cx="119" cy="71"/>
            </a:xfrm>
            <a:custGeom>
              <a:avLst/>
              <a:gdLst>
                <a:gd name="T0" fmla="*/ 0 w 119"/>
                <a:gd name="T1" fmla="*/ 71 h 71"/>
                <a:gd name="T2" fmla="*/ 0 w 119"/>
                <a:gd name="T3" fmla="*/ 57 h 71"/>
                <a:gd name="T4" fmla="*/ 2 w 119"/>
                <a:gd name="T5" fmla="*/ 48 h 71"/>
                <a:gd name="T6" fmla="*/ 4 w 119"/>
                <a:gd name="T7" fmla="*/ 38 h 71"/>
                <a:gd name="T8" fmla="*/ 8 w 119"/>
                <a:gd name="T9" fmla="*/ 31 h 71"/>
                <a:gd name="T10" fmla="*/ 12 w 119"/>
                <a:gd name="T11" fmla="*/ 23 h 71"/>
                <a:gd name="T12" fmla="*/ 17 w 119"/>
                <a:gd name="T13" fmla="*/ 17 h 71"/>
                <a:gd name="T14" fmla="*/ 27 w 119"/>
                <a:gd name="T15" fmla="*/ 10 h 71"/>
                <a:gd name="T16" fmla="*/ 37 w 119"/>
                <a:gd name="T17" fmla="*/ 4 h 71"/>
                <a:gd name="T18" fmla="*/ 46 w 119"/>
                <a:gd name="T19" fmla="*/ 0 h 71"/>
                <a:gd name="T20" fmla="*/ 58 w 119"/>
                <a:gd name="T21" fmla="*/ 0 h 71"/>
                <a:gd name="T22" fmla="*/ 71 w 119"/>
                <a:gd name="T23" fmla="*/ 0 h 71"/>
                <a:gd name="T24" fmla="*/ 81 w 119"/>
                <a:gd name="T25" fmla="*/ 4 h 71"/>
                <a:gd name="T26" fmla="*/ 92 w 119"/>
                <a:gd name="T27" fmla="*/ 10 h 71"/>
                <a:gd name="T28" fmla="*/ 100 w 119"/>
                <a:gd name="T29" fmla="*/ 17 h 71"/>
                <a:gd name="T30" fmla="*/ 106 w 119"/>
                <a:gd name="T31" fmla="*/ 23 h 71"/>
                <a:gd name="T32" fmla="*/ 112 w 119"/>
                <a:gd name="T33" fmla="*/ 31 h 71"/>
                <a:gd name="T34" fmla="*/ 113 w 119"/>
                <a:gd name="T35" fmla="*/ 38 h 71"/>
                <a:gd name="T36" fmla="*/ 117 w 119"/>
                <a:gd name="T37" fmla="*/ 48 h 71"/>
                <a:gd name="T38" fmla="*/ 117 w 119"/>
                <a:gd name="T39" fmla="*/ 57 h 71"/>
                <a:gd name="T40" fmla="*/ 117 w 119"/>
                <a:gd name="T41" fmla="*/ 61 h 71"/>
                <a:gd name="T42" fmla="*/ 119 w 119"/>
                <a:gd name="T43" fmla="*/ 71 h 71"/>
                <a:gd name="T44" fmla="*/ 0 w 119"/>
                <a:gd name="T45" fmla="*/ 71 h 7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19"/>
                <a:gd name="T70" fmla="*/ 0 h 71"/>
                <a:gd name="T71" fmla="*/ 119 w 119"/>
                <a:gd name="T72" fmla="*/ 71 h 71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19" h="71">
                  <a:moveTo>
                    <a:pt x="0" y="71"/>
                  </a:moveTo>
                  <a:lnTo>
                    <a:pt x="0" y="57"/>
                  </a:lnTo>
                  <a:lnTo>
                    <a:pt x="2" y="48"/>
                  </a:lnTo>
                  <a:lnTo>
                    <a:pt x="4" y="38"/>
                  </a:lnTo>
                  <a:lnTo>
                    <a:pt x="8" y="31"/>
                  </a:lnTo>
                  <a:lnTo>
                    <a:pt x="12" y="23"/>
                  </a:lnTo>
                  <a:lnTo>
                    <a:pt x="17" y="17"/>
                  </a:lnTo>
                  <a:lnTo>
                    <a:pt x="27" y="10"/>
                  </a:lnTo>
                  <a:lnTo>
                    <a:pt x="37" y="4"/>
                  </a:lnTo>
                  <a:lnTo>
                    <a:pt x="46" y="0"/>
                  </a:lnTo>
                  <a:lnTo>
                    <a:pt x="58" y="0"/>
                  </a:lnTo>
                  <a:lnTo>
                    <a:pt x="71" y="0"/>
                  </a:lnTo>
                  <a:lnTo>
                    <a:pt x="81" y="4"/>
                  </a:lnTo>
                  <a:lnTo>
                    <a:pt x="92" y="10"/>
                  </a:lnTo>
                  <a:lnTo>
                    <a:pt x="100" y="17"/>
                  </a:lnTo>
                  <a:lnTo>
                    <a:pt x="106" y="23"/>
                  </a:lnTo>
                  <a:lnTo>
                    <a:pt x="112" y="31"/>
                  </a:lnTo>
                  <a:lnTo>
                    <a:pt x="113" y="38"/>
                  </a:lnTo>
                  <a:lnTo>
                    <a:pt x="117" y="48"/>
                  </a:lnTo>
                  <a:lnTo>
                    <a:pt x="117" y="57"/>
                  </a:lnTo>
                  <a:lnTo>
                    <a:pt x="117" y="61"/>
                  </a:lnTo>
                  <a:lnTo>
                    <a:pt x="119" y="71"/>
                  </a:lnTo>
                  <a:lnTo>
                    <a:pt x="0" y="7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70" name="Freeform 43">
              <a:extLst>
                <a:ext uri="{FF2B5EF4-FFF2-40B4-BE49-F238E27FC236}">
                  <a16:creationId xmlns:a16="http://schemas.microsoft.com/office/drawing/2014/main" id="{386EEF71-7306-4DD8-A658-A975D7440058}"/>
                </a:ext>
              </a:extLst>
            </p:cNvPr>
            <p:cNvSpPr>
              <a:spLocks/>
            </p:cNvSpPr>
            <p:nvPr/>
          </p:nvSpPr>
          <p:spPr bwMode="auto">
            <a:xfrm>
              <a:off x="4660" y="3160"/>
              <a:ext cx="121" cy="80"/>
            </a:xfrm>
            <a:custGeom>
              <a:avLst/>
              <a:gdLst>
                <a:gd name="T0" fmla="*/ 121 w 121"/>
                <a:gd name="T1" fmla="*/ 80 h 80"/>
                <a:gd name="T2" fmla="*/ 117 w 121"/>
                <a:gd name="T3" fmla="*/ 57 h 80"/>
                <a:gd name="T4" fmla="*/ 117 w 121"/>
                <a:gd name="T5" fmla="*/ 48 h 80"/>
                <a:gd name="T6" fmla="*/ 113 w 121"/>
                <a:gd name="T7" fmla="*/ 38 h 80"/>
                <a:gd name="T8" fmla="*/ 109 w 121"/>
                <a:gd name="T9" fmla="*/ 31 h 80"/>
                <a:gd name="T10" fmla="*/ 104 w 121"/>
                <a:gd name="T11" fmla="*/ 23 h 80"/>
                <a:gd name="T12" fmla="*/ 100 w 121"/>
                <a:gd name="T13" fmla="*/ 17 h 80"/>
                <a:gd name="T14" fmla="*/ 92 w 121"/>
                <a:gd name="T15" fmla="*/ 10 h 80"/>
                <a:gd name="T16" fmla="*/ 82 w 121"/>
                <a:gd name="T17" fmla="*/ 4 h 80"/>
                <a:gd name="T18" fmla="*/ 71 w 121"/>
                <a:gd name="T19" fmla="*/ 0 h 80"/>
                <a:gd name="T20" fmla="*/ 59 w 121"/>
                <a:gd name="T21" fmla="*/ 0 h 80"/>
                <a:gd name="T22" fmla="*/ 48 w 121"/>
                <a:gd name="T23" fmla="*/ 0 h 80"/>
                <a:gd name="T24" fmla="*/ 36 w 121"/>
                <a:gd name="T25" fmla="*/ 4 h 80"/>
                <a:gd name="T26" fmla="*/ 27 w 121"/>
                <a:gd name="T27" fmla="*/ 10 h 80"/>
                <a:gd name="T28" fmla="*/ 19 w 121"/>
                <a:gd name="T29" fmla="*/ 17 h 80"/>
                <a:gd name="T30" fmla="*/ 13 w 121"/>
                <a:gd name="T31" fmla="*/ 23 h 80"/>
                <a:gd name="T32" fmla="*/ 9 w 121"/>
                <a:gd name="T33" fmla="*/ 31 h 80"/>
                <a:gd name="T34" fmla="*/ 6 w 121"/>
                <a:gd name="T35" fmla="*/ 38 h 80"/>
                <a:gd name="T36" fmla="*/ 4 w 121"/>
                <a:gd name="T37" fmla="*/ 48 h 80"/>
                <a:gd name="T38" fmla="*/ 2 w 121"/>
                <a:gd name="T39" fmla="*/ 57 h 80"/>
                <a:gd name="T40" fmla="*/ 0 w 121"/>
                <a:gd name="T41" fmla="*/ 76 h 80"/>
                <a:gd name="T42" fmla="*/ 121 w 121"/>
                <a:gd name="T43" fmla="*/ 80 h 8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21"/>
                <a:gd name="T67" fmla="*/ 0 h 80"/>
                <a:gd name="T68" fmla="*/ 121 w 121"/>
                <a:gd name="T69" fmla="*/ 80 h 8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21" h="80">
                  <a:moveTo>
                    <a:pt x="121" y="80"/>
                  </a:moveTo>
                  <a:lnTo>
                    <a:pt x="117" y="57"/>
                  </a:lnTo>
                  <a:lnTo>
                    <a:pt x="117" y="48"/>
                  </a:lnTo>
                  <a:lnTo>
                    <a:pt x="113" y="38"/>
                  </a:lnTo>
                  <a:lnTo>
                    <a:pt x="109" y="31"/>
                  </a:lnTo>
                  <a:lnTo>
                    <a:pt x="104" y="23"/>
                  </a:lnTo>
                  <a:lnTo>
                    <a:pt x="100" y="17"/>
                  </a:lnTo>
                  <a:lnTo>
                    <a:pt x="92" y="10"/>
                  </a:lnTo>
                  <a:lnTo>
                    <a:pt x="82" y="4"/>
                  </a:lnTo>
                  <a:lnTo>
                    <a:pt x="71" y="0"/>
                  </a:lnTo>
                  <a:lnTo>
                    <a:pt x="59" y="0"/>
                  </a:lnTo>
                  <a:lnTo>
                    <a:pt x="48" y="0"/>
                  </a:lnTo>
                  <a:lnTo>
                    <a:pt x="36" y="4"/>
                  </a:lnTo>
                  <a:lnTo>
                    <a:pt x="27" y="10"/>
                  </a:lnTo>
                  <a:lnTo>
                    <a:pt x="19" y="17"/>
                  </a:lnTo>
                  <a:lnTo>
                    <a:pt x="13" y="23"/>
                  </a:lnTo>
                  <a:lnTo>
                    <a:pt x="9" y="31"/>
                  </a:lnTo>
                  <a:lnTo>
                    <a:pt x="6" y="38"/>
                  </a:lnTo>
                  <a:lnTo>
                    <a:pt x="4" y="48"/>
                  </a:lnTo>
                  <a:lnTo>
                    <a:pt x="2" y="57"/>
                  </a:lnTo>
                  <a:lnTo>
                    <a:pt x="0" y="76"/>
                  </a:lnTo>
                  <a:lnTo>
                    <a:pt x="121" y="8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71" name="Freeform 44">
              <a:extLst>
                <a:ext uri="{FF2B5EF4-FFF2-40B4-BE49-F238E27FC236}">
                  <a16:creationId xmlns:a16="http://schemas.microsoft.com/office/drawing/2014/main" id="{07F9A34B-23A4-43D4-BB27-319488C6D504}"/>
                </a:ext>
              </a:extLst>
            </p:cNvPr>
            <p:cNvSpPr>
              <a:spLocks/>
            </p:cNvSpPr>
            <p:nvPr/>
          </p:nvSpPr>
          <p:spPr bwMode="auto">
            <a:xfrm>
              <a:off x="4669" y="3170"/>
              <a:ext cx="100" cy="97"/>
            </a:xfrm>
            <a:custGeom>
              <a:avLst/>
              <a:gdLst>
                <a:gd name="T0" fmla="*/ 50 w 100"/>
                <a:gd name="T1" fmla="*/ 97 h 97"/>
                <a:gd name="T2" fmla="*/ 41 w 100"/>
                <a:gd name="T3" fmla="*/ 95 h 97"/>
                <a:gd name="T4" fmla="*/ 31 w 100"/>
                <a:gd name="T5" fmla="*/ 93 h 97"/>
                <a:gd name="T6" fmla="*/ 23 w 100"/>
                <a:gd name="T7" fmla="*/ 89 h 97"/>
                <a:gd name="T8" fmla="*/ 16 w 100"/>
                <a:gd name="T9" fmla="*/ 82 h 97"/>
                <a:gd name="T10" fmla="*/ 10 w 100"/>
                <a:gd name="T11" fmla="*/ 76 h 97"/>
                <a:gd name="T12" fmla="*/ 4 w 100"/>
                <a:gd name="T13" fmla="*/ 66 h 97"/>
                <a:gd name="T14" fmla="*/ 2 w 100"/>
                <a:gd name="T15" fmla="*/ 57 h 97"/>
                <a:gd name="T16" fmla="*/ 0 w 100"/>
                <a:gd name="T17" fmla="*/ 47 h 97"/>
                <a:gd name="T18" fmla="*/ 2 w 100"/>
                <a:gd name="T19" fmla="*/ 38 h 97"/>
                <a:gd name="T20" fmla="*/ 4 w 100"/>
                <a:gd name="T21" fmla="*/ 28 h 97"/>
                <a:gd name="T22" fmla="*/ 10 w 100"/>
                <a:gd name="T23" fmla="*/ 21 h 97"/>
                <a:gd name="T24" fmla="*/ 16 w 100"/>
                <a:gd name="T25" fmla="*/ 13 h 97"/>
                <a:gd name="T26" fmla="*/ 23 w 100"/>
                <a:gd name="T27" fmla="*/ 7 h 97"/>
                <a:gd name="T28" fmla="*/ 31 w 100"/>
                <a:gd name="T29" fmla="*/ 1 h 97"/>
                <a:gd name="T30" fmla="*/ 41 w 100"/>
                <a:gd name="T31" fmla="*/ 0 h 97"/>
                <a:gd name="T32" fmla="*/ 50 w 100"/>
                <a:gd name="T33" fmla="*/ 0 h 97"/>
                <a:gd name="T34" fmla="*/ 60 w 100"/>
                <a:gd name="T35" fmla="*/ 0 h 97"/>
                <a:gd name="T36" fmla="*/ 70 w 100"/>
                <a:gd name="T37" fmla="*/ 1 h 97"/>
                <a:gd name="T38" fmla="*/ 79 w 100"/>
                <a:gd name="T39" fmla="*/ 7 h 97"/>
                <a:gd name="T40" fmla="*/ 85 w 100"/>
                <a:gd name="T41" fmla="*/ 13 h 97"/>
                <a:gd name="T42" fmla="*/ 93 w 100"/>
                <a:gd name="T43" fmla="*/ 21 h 97"/>
                <a:gd name="T44" fmla="*/ 96 w 100"/>
                <a:gd name="T45" fmla="*/ 28 h 97"/>
                <a:gd name="T46" fmla="*/ 100 w 100"/>
                <a:gd name="T47" fmla="*/ 38 h 97"/>
                <a:gd name="T48" fmla="*/ 100 w 100"/>
                <a:gd name="T49" fmla="*/ 47 h 97"/>
                <a:gd name="T50" fmla="*/ 100 w 100"/>
                <a:gd name="T51" fmla="*/ 57 h 97"/>
                <a:gd name="T52" fmla="*/ 96 w 100"/>
                <a:gd name="T53" fmla="*/ 66 h 97"/>
                <a:gd name="T54" fmla="*/ 93 w 100"/>
                <a:gd name="T55" fmla="*/ 76 h 97"/>
                <a:gd name="T56" fmla="*/ 85 w 100"/>
                <a:gd name="T57" fmla="*/ 82 h 97"/>
                <a:gd name="T58" fmla="*/ 79 w 100"/>
                <a:gd name="T59" fmla="*/ 89 h 97"/>
                <a:gd name="T60" fmla="*/ 70 w 100"/>
                <a:gd name="T61" fmla="*/ 93 h 97"/>
                <a:gd name="T62" fmla="*/ 60 w 100"/>
                <a:gd name="T63" fmla="*/ 95 h 97"/>
                <a:gd name="T64" fmla="*/ 50 w 100"/>
                <a:gd name="T65" fmla="*/ 97 h 9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00"/>
                <a:gd name="T100" fmla="*/ 0 h 97"/>
                <a:gd name="T101" fmla="*/ 100 w 100"/>
                <a:gd name="T102" fmla="*/ 97 h 9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00" h="97">
                  <a:moveTo>
                    <a:pt x="50" y="97"/>
                  </a:moveTo>
                  <a:lnTo>
                    <a:pt x="41" y="95"/>
                  </a:lnTo>
                  <a:lnTo>
                    <a:pt x="31" y="93"/>
                  </a:lnTo>
                  <a:lnTo>
                    <a:pt x="23" y="89"/>
                  </a:lnTo>
                  <a:lnTo>
                    <a:pt x="16" y="82"/>
                  </a:lnTo>
                  <a:lnTo>
                    <a:pt x="10" y="76"/>
                  </a:lnTo>
                  <a:lnTo>
                    <a:pt x="4" y="66"/>
                  </a:lnTo>
                  <a:lnTo>
                    <a:pt x="2" y="57"/>
                  </a:lnTo>
                  <a:lnTo>
                    <a:pt x="0" y="47"/>
                  </a:lnTo>
                  <a:lnTo>
                    <a:pt x="2" y="38"/>
                  </a:lnTo>
                  <a:lnTo>
                    <a:pt x="4" y="28"/>
                  </a:lnTo>
                  <a:lnTo>
                    <a:pt x="10" y="21"/>
                  </a:lnTo>
                  <a:lnTo>
                    <a:pt x="16" y="13"/>
                  </a:lnTo>
                  <a:lnTo>
                    <a:pt x="23" y="7"/>
                  </a:lnTo>
                  <a:lnTo>
                    <a:pt x="31" y="1"/>
                  </a:lnTo>
                  <a:lnTo>
                    <a:pt x="41" y="0"/>
                  </a:lnTo>
                  <a:lnTo>
                    <a:pt x="50" y="0"/>
                  </a:lnTo>
                  <a:lnTo>
                    <a:pt x="60" y="0"/>
                  </a:lnTo>
                  <a:lnTo>
                    <a:pt x="70" y="1"/>
                  </a:lnTo>
                  <a:lnTo>
                    <a:pt x="79" y="7"/>
                  </a:lnTo>
                  <a:lnTo>
                    <a:pt x="85" y="13"/>
                  </a:lnTo>
                  <a:lnTo>
                    <a:pt x="93" y="21"/>
                  </a:lnTo>
                  <a:lnTo>
                    <a:pt x="96" y="28"/>
                  </a:lnTo>
                  <a:lnTo>
                    <a:pt x="100" y="38"/>
                  </a:lnTo>
                  <a:lnTo>
                    <a:pt x="100" y="47"/>
                  </a:lnTo>
                  <a:lnTo>
                    <a:pt x="100" y="57"/>
                  </a:lnTo>
                  <a:lnTo>
                    <a:pt x="96" y="66"/>
                  </a:lnTo>
                  <a:lnTo>
                    <a:pt x="93" y="76"/>
                  </a:lnTo>
                  <a:lnTo>
                    <a:pt x="85" y="82"/>
                  </a:lnTo>
                  <a:lnTo>
                    <a:pt x="79" y="89"/>
                  </a:lnTo>
                  <a:lnTo>
                    <a:pt x="70" y="93"/>
                  </a:lnTo>
                  <a:lnTo>
                    <a:pt x="60" y="95"/>
                  </a:lnTo>
                  <a:lnTo>
                    <a:pt x="50" y="9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72" name="Freeform 45">
              <a:extLst>
                <a:ext uri="{FF2B5EF4-FFF2-40B4-BE49-F238E27FC236}">
                  <a16:creationId xmlns:a16="http://schemas.microsoft.com/office/drawing/2014/main" id="{1B8279E7-7967-4199-A0CD-84517CF2C1F6}"/>
                </a:ext>
              </a:extLst>
            </p:cNvPr>
            <p:cNvSpPr>
              <a:spLocks/>
            </p:cNvSpPr>
            <p:nvPr/>
          </p:nvSpPr>
          <p:spPr bwMode="auto">
            <a:xfrm>
              <a:off x="5071" y="3170"/>
              <a:ext cx="98" cy="97"/>
            </a:xfrm>
            <a:custGeom>
              <a:avLst/>
              <a:gdLst>
                <a:gd name="T0" fmla="*/ 48 w 98"/>
                <a:gd name="T1" fmla="*/ 97 h 97"/>
                <a:gd name="T2" fmla="*/ 38 w 98"/>
                <a:gd name="T3" fmla="*/ 95 h 97"/>
                <a:gd name="T4" fmla="*/ 29 w 98"/>
                <a:gd name="T5" fmla="*/ 93 h 97"/>
                <a:gd name="T6" fmla="*/ 21 w 98"/>
                <a:gd name="T7" fmla="*/ 89 h 97"/>
                <a:gd name="T8" fmla="*/ 13 w 98"/>
                <a:gd name="T9" fmla="*/ 82 h 97"/>
                <a:gd name="T10" fmla="*/ 7 w 98"/>
                <a:gd name="T11" fmla="*/ 76 h 97"/>
                <a:gd name="T12" fmla="*/ 4 w 98"/>
                <a:gd name="T13" fmla="*/ 66 h 97"/>
                <a:gd name="T14" fmla="*/ 2 w 98"/>
                <a:gd name="T15" fmla="*/ 57 h 97"/>
                <a:gd name="T16" fmla="*/ 0 w 98"/>
                <a:gd name="T17" fmla="*/ 47 h 97"/>
                <a:gd name="T18" fmla="*/ 2 w 98"/>
                <a:gd name="T19" fmla="*/ 38 h 97"/>
                <a:gd name="T20" fmla="*/ 4 w 98"/>
                <a:gd name="T21" fmla="*/ 28 h 97"/>
                <a:gd name="T22" fmla="*/ 7 w 98"/>
                <a:gd name="T23" fmla="*/ 21 h 97"/>
                <a:gd name="T24" fmla="*/ 13 w 98"/>
                <a:gd name="T25" fmla="*/ 13 h 97"/>
                <a:gd name="T26" fmla="*/ 21 w 98"/>
                <a:gd name="T27" fmla="*/ 7 h 97"/>
                <a:gd name="T28" fmla="*/ 29 w 98"/>
                <a:gd name="T29" fmla="*/ 1 h 97"/>
                <a:gd name="T30" fmla="*/ 38 w 98"/>
                <a:gd name="T31" fmla="*/ 0 h 97"/>
                <a:gd name="T32" fmla="*/ 48 w 98"/>
                <a:gd name="T33" fmla="*/ 0 h 97"/>
                <a:gd name="T34" fmla="*/ 59 w 98"/>
                <a:gd name="T35" fmla="*/ 0 h 97"/>
                <a:gd name="T36" fmla="*/ 69 w 98"/>
                <a:gd name="T37" fmla="*/ 1 h 97"/>
                <a:gd name="T38" fmla="*/ 77 w 98"/>
                <a:gd name="T39" fmla="*/ 7 h 97"/>
                <a:gd name="T40" fmla="*/ 84 w 98"/>
                <a:gd name="T41" fmla="*/ 13 h 97"/>
                <a:gd name="T42" fmla="*/ 90 w 98"/>
                <a:gd name="T43" fmla="*/ 21 h 97"/>
                <a:gd name="T44" fmla="*/ 94 w 98"/>
                <a:gd name="T45" fmla="*/ 28 h 97"/>
                <a:gd name="T46" fmla="*/ 98 w 98"/>
                <a:gd name="T47" fmla="*/ 38 h 97"/>
                <a:gd name="T48" fmla="*/ 98 w 98"/>
                <a:gd name="T49" fmla="*/ 47 h 97"/>
                <a:gd name="T50" fmla="*/ 98 w 98"/>
                <a:gd name="T51" fmla="*/ 57 h 97"/>
                <a:gd name="T52" fmla="*/ 94 w 98"/>
                <a:gd name="T53" fmla="*/ 66 h 97"/>
                <a:gd name="T54" fmla="*/ 90 w 98"/>
                <a:gd name="T55" fmla="*/ 76 h 97"/>
                <a:gd name="T56" fmla="*/ 84 w 98"/>
                <a:gd name="T57" fmla="*/ 82 h 97"/>
                <a:gd name="T58" fmla="*/ 77 w 98"/>
                <a:gd name="T59" fmla="*/ 89 h 97"/>
                <a:gd name="T60" fmla="*/ 69 w 98"/>
                <a:gd name="T61" fmla="*/ 93 h 97"/>
                <a:gd name="T62" fmla="*/ 59 w 98"/>
                <a:gd name="T63" fmla="*/ 95 h 97"/>
                <a:gd name="T64" fmla="*/ 48 w 98"/>
                <a:gd name="T65" fmla="*/ 97 h 9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98"/>
                <a:gd name="T100" fmla="*/ 0 h 97"/>
                <a:gd name="T101" fmla="*/ 98 w 98"/>
                <a:gd name="T102" fmla="*/ 97 h 9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98" h="97">
                  <a:moveTo>
                    <a:pt x="48" y="97"/>
                  </a:moveTo>
                  <a:lnTo>
                    <a:pt x="38" y="95"/>
                  </a:lnTo>
                  <a:lnTo>
                    <a:pt x="29" y="93"/>
                  </a:lnTo>
                  <a:lnTo>
                    <a:pt x="21" y="89"/>
                  </a:lnTo>
                  <a:lnTo>
                    <a:pt x="13" y="82"/>
                  </a:lnTo>
                  <a:lnTo>
                    <a:pt x="7" y="76"/>
                  </a:lnTo>
                  <a:lnTo>
                    <a:pt x="4" y="66"/>
                  </a:lnTo>
                  <a:lnTo>
                    <a:pt x="2" y="57"/>
                  </a:lnTo>
                  <a:lnTo>
                    <a:pt x="0" y="47"/>
                  </a:lnTo>
                  <a:lnTo>
                    <a:pt x="2" y="38"/>
                  </a:lnTo>
                  <a:lnTo>
                    <a:pt x="4" y="28"/>
                  </a:lnTo>
                  <a:lnTo>
                    <a:pt x="7" y="21"/>
                  </a:lnTo>
                  <a:lnTo>
                    <a:pt x="13" y="13"/>
                  </a:lnTo>
                  <a:lnTo>
                    <a:pt x="21" y="7"/>
                  </a:lnTo>
                  <a:lnTo>
                    <a:pt x="29" y="1"/>
                  </a:lnTo>
                  <a:lnTo>
                    <a:pt x="38" y="0"/>
                  </a:lnTo>
                  <a:lnTo>
                    <a:pt x="48" y="0"/>
                  </a:lnTo>
                  <a:lnTo>
                    <a:pt x="59" y="0"/>
                  </a:lnTo>
                  <a:lnTo>
                    <a:pt x="69" y="1"/>
                  </a:lnTo>
                  <a:lnTo>
                    <a:pt x="77" y="7"/>
                  </a:lnTo>
                  <a:lnTo>
                    <a:pt x="84" y="13"/>
                  </a:lnTo>
                  <a:lnTo>
                    <a:pt x="90" y="21"/>
                  </a:lnTo>
                  <a:lnTo>
                    <a:pt x="94" y="28"/>
                  </a:lnTo>
                  <a:lnTo>
                    <a:pt x="98" y="38"/>
                  </a:lnTo>
                  <a:lnTo>
                    <a:pt x="98" y="47"/>
                  </a:lnTo>
                  <a:lnTo>
                    <a:pt x="98" y="57"/>
                  </a:lnTo>
                  <a:lnTo>
                    <a:pt x="94" y="66"/>
                  </a:lnTo>
                  <a:lnTo>
                    <a:pt x="90" y="76"/>
                  </a:lnTo>
                  <a:lnTo>
                    <a:pt x="84" y="82"/>
                  </a:lnTo>
                  <a:lnTo>
                    <a:pt x="77" y="89"/>
                  </a:lnTo>
                  <a:lnTo>
                    <a:pt x="69" y="93"/>
                  </a:lnTo>
                  <a:lnTo>
                    <a:pt x="59" y="95"/>
                  </a:lnTo>
                  <a:lnTo>
                    <a:pt x="48" y="9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73" name="Freeform 46">
              <a:extLst>
                <a:ext uri="{FF2B5EF4-FFF2-40B4-BE49-F238E27FC236}">
                  <a16:creationId xmlns:a16="http://schemas.microsoft.com/office/drawing/2014/main" id="{DDF991F0-8CF2-4432-80C0-485E62BADFA0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7" y="3187"/>
              <a:ext cx="63" cy="63"/>
            </a:xfrm>
            <a:custGeom>
              <a:avLst/>
              <a:gdLst>
                <a:gd name="T0" fmla="*/ 32 w 63"/>
                <a:gd name="T1" fmla="*/ 63 h 63"/>
                <a:gd name="T2" fmla="*/ 27 w 63"/>
                <a:gd name="T3" fmla="*/ 61 h 63"/>
                <a:gd name="T4" fmla="*/ 21 w 63"/>
                <a:gd name="T5" fmla="*/ 59 h 63"/>
                <a:gd name="T6" fmla="*/ 15 w 63"/>
                <a:gd name="T7" fmla="*/ 57 h 63"/>
                <a:gd name="T8" fmla="*/ 9 w 63"/>
                <a:gd name="T9" fmla="*/ 53 h 63"/>
                <a:gd name="T10" fmla="*/ 5 w 63"/>
                <a:gd name="T11" fmla="*/ 48 h 63"/>
                <a:gd name="T12" fmla="*/ 4 w 63"/>
                <a:gd name="T13" fmla="*/ 42 h 63"/>
                <a:gd name="T14" fmla="*/ 2 w 63"/>
                <a:gd name="T15" fmla="*/ 36 h 63"/>
                <a:gd name="T16" fmla="*/ 0 w 63"/>
                <a:gd name="T17" fmla="*/ 30 h 63"/>
                <a:gd name="T18" fmla="*/ 2 w 63"/>
                <a:gd name="T19" fmla="*/ 25 h 63"/>
                <a:gd name="T20" fmla="*/ 4 w 63"/>
                <a:gd name="T21" fmla="*/ 19 h 63"/>
                <a:gd name="T22" fmla="*/ 5 w 63"/>
                <a:gd name="T23" fmla="*/ 13 h 63"/>
                <a:gd name="T24" fmla="*/ 9 w 63"/>
                <a:gd name="T25" fmla="*/ 9 h 63"/>
                <a:gd name="T26" fmla="*/ 15 w 63"/>
                <a:gd name="T27" fmla="*/ 5 h 63"/>
                <a:gd name="T28" fmla="*/ 21 w 63"/>
                <a:gd name="T29" fmla="*/ 2 h 63"/>
                <a:gd name="T30" fmla="*/ 27 w 63"/>
                <a:gd name="T31" fmla="*/ 0 h 63"/>
                <a:gd name="T32" fmla="*/ 32 w 63"/>
                <a:gd name="T33" fmla="*/ 0 h 63"/>
                <a:gd name="T34" fmla="*/ 38 w 63"/>
                <a:gd name="T35" fmla="*/ 0 h 63"/>
                <a:gd name="T36" fmla="*/ 44 w 63"/>
                <a:gd name="T37" fmla="*/ 2 h 63"/>
                <a:gd name="T38" fmla="*/ 50 w 63"/>
                <a:gd name="T39" fmla="*/ 5 h 63"/>
                <a:gd name="T40" fmla="*/ 55 w 63"/>
                <a:gd name="T41" fmla="*/ 9 h 63"/>
                <a:gd name="T42" fmla="*/ 57 w 63"/>
                <a:gd name="T43" fmla="*/ 13 h 63"/>
                <a:gd name="T44" fmla="*/ 61 w 63"/>
                <a:gd name="T45" fmla="*/ 19 h 63"/>
                <a:gd name="T46" fmla="*/ 63 w 63"/>
                <a:gd name="T47" fmla="*/ 25 h 63"/>
                <a:gd name="T48" fmla="*/ 63 w 63"/>
                <a:gd name="T49" fmla="*/ 30 h 63"/>
                <a:gd name="T50" fmla="*/ 63 w 63"/>
                <a:gd name="T51" fmla="*/ 36 h 63"/>
                <a:gd name="T52" fmla="*/ 61 w 63"/>
                <a:gd name="T53" fmla="*/ 42 h 63"/>
                <a:gd name="T54" fmla="*/ 57 w 63"/>
                <a:gd name="T55" fmla="*/ 48 h 63"/>
                <a:gd name="T56" fmla="*/ 55 w 63"/>
                <a:gd name="T57" fmla="*/ 53 h 63"/>
                <a:gd name="T58" fmla="*/ 50 w 63"/>
                <a:gd name="T59" fmla="*/ 57 h 63"/>
                <a:gd name="T60" fmla="*/ 44 w 63"/>
                <a:gd name="T61" fmla="*/ 59 h 63"/>
                <a:gd name="T62" fmla="*/ 38 w 63"/>
                <a:gd name="T63" fmla="*/ 61 h 63"/>
                <a:gd name="T64" fmla="*/ 32 w 63"/>
                <a:gd name="T65" fmla="*/ 63 h 6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63"/>
                <a:gd name="T100" fmla="*/ 0 h 63"/>
                <a:gd name="T101" fmla="*/ 63 w 63"/>
                <a:gd name="T102" fmla="*/ 63 h 6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63" h="63">
                  <a:moveTo>
                    <a:pt x="32" y="63"/>
                  </a:moveTo>
                  <a:lnTo>
                    <a:pt x="27" y="61"/>
                  </a:lnTo>
                  <a:lnTo>
                    <a:pt x="21" y="59"/>
                  </a:lnTo>
                  <a:lnTo>
                    <a:pt x="15" y="57"/>
                  </a:lnTo>
                  <a:lnTo>
                    <a:pt x="9" y="53"/>
                  </a:lnTo>
                  <a:lnTo>
                    <a:pt x="5" y="48"/>
                  </a:lnTo>
                  <a:lnTo>
                    <a:pt x="4" y="42"/>
                  </a:lnTo>
                  <a:lnTo>
                    <a:pt x="2" y="36"/>
                  </a:lnTo>
                  <a:lnTo>
                    <a:pt x="0" y="30"/>
                  </a:lnTo>
                  <a:lnTo>
                    <a:pt x="2" y="25"/>
                  </a:lnTo>
                  <a:lnTo>
                    <a:pt x="4" y="19"/>
                  </a:lnTo>
                  <a:lnTo>
                    <a:pt x="5" y="13"/>
                  </a:lnTo>
                  <a:lnTo>
                    <a:pt x="9" y="9"/>
                  </a:lnTo>
                  <a:lnTo>
                    <a:pt x="15" y="5"/>
                  </a:lnTo>
                  <a:lnTo>
                    <a:pt x="21" y="2"/>
                  </a:lnTo>
                  <a:lnTo>
                    <a:pt x="27" y="0"/>
                  </a:lnTo>
                  <a:lnTo>
                    <a:pt x="32" y="0"/>
                  </a:lnTo>
                  <a:lnTo>
                    <a:pt x="38" y="0"/>
                  </a:lnTo>
                  <a:lnTo>
                    <a:pt x="44" y="2"/>
                  </a:lnTo>
                  <a:lnTo>
                    <a:pt x="50" y="5"/>
                  </a:lnTo>
                  <a:lnTo>
                    <a:pt x="55" y="9"/>
                  </a:lnTo>
                  <a:lnTo>
                    <a:pt x="57" y="13"/>
                  </a:lnTo>
                  <a:lnTo>
                    <a:pt x="61" y="19"/>
                  </a:lnTo>
                  <a:lnTo>
                    <a:pt x="63" y="25"/>
                  </a:lnTo>
                  <a:lnTo>
                    <a:pt x="63" y="30"/>
                  </a:lnTo>
                  <a:lnTo>
                    <a:pt x="63" y="36"/>
                  </a:lnTo>
                  <a:lnTo>
                    <a:pt x="61" y="42"/>
                  </a:lnTo>
                  <a:lnTo>
                    <a:pt x="57" y="48"/>
                  </a:lnTo>
                  <a:lnTo>
                    <a:pt x="55" y="53"/>
                  </a:lnTo>
                  <a:lnTo>
                    <a:pt x="50" y="57"/>
                  </a:lnTo>
                  <a:lnTo>
                    <a:pt x="44" y="59"/>
                  </a:lnTo>
                  <a:lnTo>
                    <a:pt x="38" y="61"/>
                  </a:lnTo>
                  <a:lnTo>
                    <a:pt x="32" y="6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74" name="Freeform 47">
              <a:extLst>
                <a:ext uri="{FF2B5EF4-FFF2-40B4-BE49-F238E27FC236}">
                  <a16:creationId xmlns:a16="http://schemas.microsoft.com/office/drawing/2014/main" id="{B87D6EED-5568-4A83-8E37-E034C56BB067}"/>
                </a:ext>
              </a:extLst>
            </p:cNvPr>
            <p:cNvSpPr>
              <a:spLocks/>
            </p:cNvSpPr>
            <p:nvPr/>
          </p:nvSpPr>
          <p:spPr bwMode="auto">
            <a:xfrm>
              <a:off x="5088" y="3187"/>
              <a:ext cx="63" cy="63"/>
            </a:xfrm>
            <a:custGeom>
              <a:avLst/>
              <a:gdLst>
                <a:gd name="T0" fmla="*/ 31 w 63"/>
                <a:gd name="T1" fmla="*/ 63 h 63"/>
                <a:gd name="T2" fmla="*/ 25 w 63"/>
                <a:gd name="T3" fmla="*/ 61 h 63"/>
                <a:gd name="T4" fmla="*/ 19 w 63"/>
                <a:gd name="T5" fmla="*/ 59 h 63"/>
                <a:gd name="T6" fmla="*/ 14 w 63"/>
                <a:gd name="T7" fmla="*/ 57 h 63"/>
                <a:gd name="T8" fmla="*/ 10 w 63"/>
                <a:gd name="T9" fmla="*/ 53 h 63"/>
                <a:gd name="T10" fmla="*/ 6 w 63"/>
                <a:gd name="T11" fmla="*/ 48 h 63"/>
                <a:gd name="T12" fmla="*/ 4 w 63"/>
                <a:gd name="T13" fmla="*/ 42 h 63"/>
                <a:gd name="T14" fmla="*/ 2 w 63"/>
                <a:gd name="T15" fmla="*/ 36 h 63"/>
                <a:gd name="T16" fmla="*/ 0 w 63"/>
                <a:gd name="T17" fmla="*/ 30 h 63"/>
                <a:gd name="T18" fmla="*/ 2 w 63"/>
                <a:gd name="T19" fmla="*/ 25 h 63"/>
                <a:gd name="T20" fmla="*/ 4 w 63"/>
                <a:gd name="T21" fmla="*/ 19 h 63"/>
                <a:gd name="T22" fmla="*/ 6 w 63"/>
                <a:gd name="T23" fmla="*/ 13 h 63"/>
                <a:gd name="T24" fmla="*/ 10 w 63"/>
                <a:gd name="T25" fmla="*/ 9 h 63"/>
                <a:gd name="T26" fmla="*/ 14 w 63"/>
                <a:gd name="T27" fmla="*/ 5 h 63"/>
                <a:gd name="T28" fmla="*/ 19 w 63"/>
                <a:gd name="T29" fmla="*/ 2 h 63"/>
                <a:gd name="T30" fmla="*/ 25 w 63"/>
                <a:gd name="T31" fmla="*/ 0 h 63"/>
                <a:gd name="T32" fmla="*/ 31 w 63"/>
                <a:gd name="T33" fmla="*/ 0 h 63"/>
                <a:gd name="T34" fmla="*/ 38 w 63"/>
                <a:gd name="T35" fmla="*/ 0 h 63"/>
                <a:gd name="T36" fmla="*/ 44 w 63"/>
                <a:gd name="T37" fmla="*/ 2 h 63"/>
                <a:gd name="T38" fmla="*/ 50 w 63"/>
                <a:gd name="T39" fmla="*/ 5 h 63"/>
                <a:gd name="T40" fmla="*/ 54 w 63"/>
                <a:gd name="T41" fmla="*/ 9 h 63"/>
                <a:gd name="T42" fmla="*/ 58 w 63"/>
                <a:gd name="T43" fmla="*/ 13 h 63"/>
                <a:gd name="T44" fmla="*/ 62 w 63"/>
                <a:gd name="T45" fmla="*/ 19 h 63"/>
                <a:gd name="T46" fmla="*/ 63 w 63"/>
                <a:gd name="T47" fmla="*/ 25 h 63"/>
                <a:gd name="T48" fmla="*/ 63 w 63"/>
                <a:gd name="T49" fmla="*/ 30 h 63"/>
                <a:gd name="T50" fmla="*/ 63 w 63"/>
                <a:gd name="T51" fmla="*/ 36 h 63"/>
                <a:gd name="T52" fmla="*/ 62 w 63"/>
                <a:gd name="T53" fmla="*/ 42 h 63"/>
                <a:gd name="T54" fmla="*/ 58 w 63"/>
                <a:gd name="T55" fmla="*/ 48 h 63"/>
                <a:gd name="T56" fmla="*/ 54 w 63"/>
                <a:gd name="T57" fmla="*/ 53 h 63"/>
                <a:gd name="T58" fmla="*/ 50 w 63"/>
                <a:gd name="T59" fmla="*/ 57 h 63"/>
                <a:gd name="T60" fmla="*/ 44 w 63"/>
                <a:gd name="T61" fmla="*/ 59 h 63"/>
                <a:gd name="T62" fmla="*/ 38 w 63"/>
                <a:gd name="T63" fmla="*/ 61 h 63"/>
                <a:gd name="T64" fmla="*/ 31 w 63"/>
                <a:gd name="T65" fmla="*/ 63 h 6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63"/>
                <a:gd name="T100" fmla="*/ 0 h 63"/>
                <a:gd name="T101" fmla="*/ 63 w 63"/>
                <a:gd name="T102" fmla="*/ 63 h 6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63" h="63">
                  <a:moveTo>
                    <a:pt x="31" y="63"/>
                  </a:moveTo>
                  <a:lnTo>
                    <a:pt x="25" y="61"/>
                  </a:lnTo>
                  <a:lnTo>
                    <a:pt x="19" y="59"/>
                  </a:lnTo>
                  <a:lnTo>
                    <a:pt x="14" y="57"/>
                  </a:lnTo>
                  <a:lnTo>
                    <a:pt x="10" y="53"/>
                  </a:lnTo>
                  <a:lnTo>
                    <a:pt x="6" y="48"/>
                  </a:lnTo>
                  <a:lnTo>
                    <a:pt x="4" y="42"/>
                  </a:lnTo>
                  <a:lnTo>
                    <a:pt x="2" y="36"/>
                  </a:lnTo>
                  <a:lnTo>
                    <a:pt x="0" y="30"/>
                  </a:lnTo>
                  <a:lnTo>
                    <a:pt x="2" y="25"/>
                  </a:lnTo>
                  <a:lnTo>
                    <a:pt x="4" y="19"/>
                  </a:lnTo>
                  <a:lnTo>
                    <a:pt x="6" y="13"/>
                  </a:lnTo>
                  <a:lnTo>
                    <a:pt x="10" y="9"/>
                  </a:lnTo>
                  <a:lnTo>
                    <a:pt x="14" y="5"/>
                  </a:lnTo>
                  <a:lnTo>
                    <a:pt x="19" y="2"/>
                  </a:lnTo>
                  <a:lnTo>
                    <a:pt x="25" y="0"/>
                  </a:lnTo>
                  <a:lnTo>
                    <a:pt x="31" y="0"/>
                  </a:lnTo>
                  <a:lnTo>
                    <a:pt x="38" y="0"/>
                  </a:lnTo>
                  <a:lnTo>
                    <a:pt x="44" y="2"/>
                  </a:lnTo>
                  <a:lnTo>
                    <a:pt x="50" y="5"/>
                  </a:lnTo>
                  <a:lnTo>
                    <a:pt x="54" y="9"/>
                  </a:lnTo>
                  <a:lnTo>
                    <a:pt x="58" y="13"/>
                  </a:lnTo>
                  <a:lnTo>
                    <a:pt x="62" y="19"/>
                  </a:lnTo>
                  <a:lnTo>
                    <a:pt x="63" y="25"/>
                  </a:lnTo>
                  <a:lnTo>
                    <a:pt x="63" y="30"/>
                  </a:lnTo>
                  <a:lnTo>
                    <a:pt x="63" y="36"/>
                  </a:lnTo>
                  <a:lnTo>
                    <a:pt x="62" y="42"/>
                  </a:lnTo>
                  <a:lnTo>
                    <a:pt x="58" y="48"/>
                  </a:lnTo>
                  <a:lnTo>
                    <a:pt x="54" y="53"/>
                  </a:lnTo>
                  <a:lnTo>
                    <a:pt x="50" y="57"/>
                  </a:lnTo>
                  <a:lnTo>
                    <a:pt x="44" y="59"/>
                  </a:lnTo>
                  <a:lnTo>
                    <a:pt x="38" y="61"/>
                  </a:lnTo>
                  <a:lnTo>
                    <a:pt x="31" y="6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75" name="Freeform 48">
              <a:extLst>
                <a:ext uri="{FF2B5EF4-FFF2-40B4-BE49-F238E27FC236}">
                  <a16:creationId xmlns:a16="http://schemas.microsoft.com/office/drawing/2014/main" id="{94A51161-2DF8-4AF2-BBBB-42507883A587}"/>
                </a:ext>
              </a:extLst>
            </p:cNvPr>
            <p:cNvSpPr>
              <a:spLocks/>
            </p:cNvSpPr>
            <p:nvPr/>
          </p:nvSpPr>
          <p:spPr bwMode="auto">
            <a:xfrm>
              <a:off x="4698" y="3196"/>
              <a:ext cx="41" cy="42"/>
            </a:xfrm>
            <a:custGeom>
              <a:avLst/>
              <a:gdLst>
                <a:gd name="T0" fmla="*/ 21 w 41"/>
                <a:gd name="T1" fmla="*/ 42 h 42"/>
                <a:gd name="T2" fmla="*/ 18 w 41"/>
                <a:gd name="T3" fmla="*/ 42 h 42"/>
                <a:gd name="T4" fmla="*/ 14 w 41"/>
                <a:gd name="T5" fmla="*/ 40 h 42"/>
                <a:gd name="T6" fmla="*/ 10 w 41"/>
                <a:gd name="T7" fmla="*/ 39 h 42"/>
                <a:gd name="T8" fmla="*/ 6 w 41"/>
                <a:gd name="T9" fmla="*/ 37 h 42"/>
                <a:gd name="T10" fmla="*/ 4 w 41"/>
                <a:gd name="T11" fmla="*/ 33 h 42"/>
                <a:gd name="T12" fmla="*/ 2 w 41"/>
                <a:gd name="T13" fmla="*/ 29 h 42"/>
                <a:gd name="T14" fmla="*/ 0 w 41"/>
                <a:gd name="T15" fmla="*/ 25 h 42"/>
                <a:gd name="T16" fmla="*/ 0 w 41"/>
                <a:gd name="T17" fmla="*/ 21 h 42"/>
                <a:gd name="T18" fmla="*/ 0 w 41"/>
                <a:gd name="T19" fmla="*/ 17 h 42"/>
                <a:gd name="T20" fmla="*/ 2 w 41"/>
                <a:gd name="T21" fmla="*/ 14 h 42"/>
                <a:gd name="T22" fmla="*/ 4 w 41"/>
                <a:gd name="T23" fmla="*/ 10 h 42"/>
                <a:gd name="T24" fmla="*/ 6 w 41"/>
                <a:gd name="T25" fmla="*/ 6 h 42"/>
                <a:gd name="T26" fmla="*/ 14 w 41"/>
                <a:gd name="T27" fmla="*/ 2 h 42"/>
                <a:gd name="T28" fmla="*/ 21 w 41"/>
                <a:gd name="T29" fmla="*/ 0 h 42"/>
                <a:gd name="T30" fmla="*/ 25 w 41"/>
                <a:gd name="T31" fmla="*/ 0 h 42"/>
                <a:gd name="T32" fmla="*/ 29 w 41"/>
                <a:gd name="T33" fmla="*/ 2 h 42"/>
                <a:gd name="T34" fmla="*/ 37 w 41"/>
                <a:gd name="T35" fmla="*/ 6 h 42"/>
                <a:gd name="T36" fmla="*/ 39 w 41"/>
                <a:gd name="T37" fmla="*/ 10 h 42"/>
                <a:gd name="T38" fmla="*/ 41 w 41"/>
                <a:gd name="T39" fmla="*/ 14 h 42"/>
                <a:gd name="T40" fmla="*/ 41 w 41"/>
                <a:gd name="T41" fmla="*/ 17 h 42"/>
                <a:gd name="T42" fmla="*/ 41 w 41"/>
                <a:gd name="T43" fmla="*/ 21 h 42"/>
                <a:gd name="T44" fmla="*/ 41 w 41"/>
                <a:gd name="T45" fmla="*/ 25 h 42"/>
                <a:gd name="T46" fmla="*/ 41 w 41"/>
                <a:gd name="T47" fmla="*/ 29 h 42"/>
                <a:gd name="T48" fmla="*/ 39 w 41"/>
                <a:gd name="T49" fmla="*/ 33 h 42"/>
                <a:gd name="T50" fmla="*/ 37 w 41"/>
                <a:gd name="T51" fmla="*/ 37 h 42"/>
                <a:gd name="T52" fmla="*/ 33 w 41"/>
                <a:gd name="T53" fmla="*/ 39 h 42"/>
                <a:gd name="T54" fmla="*/ 29 w 41"/>
                <a:gd name="T55" fmla="*/ 40 h 42"/>
                <a:gd name="T56" fmla="*/ 25 w 41"/>
                <a:gd name="T57" fmla="*/ 42 h 42"/>
                <a:gd name="T58" fmla="*/ 21 w 41"/>
                <a:gd name="T59" fmla="*/ 42 h 42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41"/>
                <a:gd name="T91" fmla="*/ 0 h 42"/>
                <a:gd name="T92" fmla="*/ 41 w 41"/>
                <a:gd name="T93" fmla="*/ 42 h 42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41" h="42">
                  <a:moveTo>
                    <a:pt x="21" y="42"/>
                  </a:moveTo>
                  <a:lnTo>
                    <a:pt x="18" y="42"/>
                  </a:lnTo>
                  <a:lnTo>
                    <a:pt x="14" y="40"/>
                  </a:lnTo>
                  <a:lnTo>
                    <a:pt x="10" y="39"/>
                  </a:lnTo>
                  <a:lnTo>
                    <a:pt x="6" y="37"/>
                  </a:lnTo>
                  <a:lnTo>
                    <a:pt x="4" y="33"/>
                  </a:lnTo>
                  <a:lnTo>
                    <a:pt x="2" y="29"/>
                  </a:lnTo>
                  <a:lnTo>
                    <a:pt x="0" y="25"/>
                  </a:lnTo>
                  <a:lnTo>
                    <a:pt x="0" y="21"/>
                  </a:lnTo>
                  <a:lnTo>
                    <a:pt x="0" y="17"/>
                  </a:lnTo>
                  <a:lnTo>
                    <a:pt x="2" y="14"/>
                  </a:lnTo>
                  <a:lnTo>
                    <a:pt x="4" y="10"/>
                  </a:lnTo>
                  <a:lnTo>
                    <a:pt x="6" y="6"/>
                  </a:lnTo>
                  <a:lnTo>
                    <a:pt x="14" y="2"/>
                  </a:lnTo>
                  <a:lnTo>
                    <a:pt x="21" y="0"/>
                  </a:lnTo>
                  <a:lnTo>
                    <a:pt x="25" y="0"/>
                  </a:lnTo>
                  <a:lnTo>
                    <a:pt x="29" y="2"/>
                  </a:lnTo>
                  <a:lnTo>
                    <a:pt x="37" y="6"/>
                  </a:lnTo>
                  <a:lnTo>
                    <a:pt x="39" y="10"/>
                  </a:lnTo>
                  <a:lnTo>
                    <a:pt x="41" y="14"/>
                  </a:lnTo>
                  <a:lnTo>
                    <a:pt x="41" y="17"/>
                  </a:lnTo>
                  <a:lnTo>
                    <a:pt x="41" y="21"/>
                  </a:lnTo>
                  <a:lnTo>
                    <a:pt x="41" y="25"/>
                  </a:lnTo>
                  <a:lnTo>
                    <a:pt x="41" y="29"/>
                  </a:lnTo>
                  <a:lnTo>
                    <a:pt x="39" y="33"/>
                  </a:lnTo>
                  <a:lnTo>
                    <a:pt x="37" y="37"/>
                  </a:lnTo>
                  <a:lnTo>
                    <a:pt x="33" y="39"/>
                  </a:lnTo>
                  <a:lnTo>
                    <a:pt x="29" y="40"/>
                  </a:lnTo>
                  <a:lnTo>
                    <a:pt x="25" y="42"/>
                  </a:lnTo>
                  <a:lnTo>
                    <a:pt x="21" y="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76" name="Freeform 49">
              <a:extLst>
                <a:ext uri="{FF2B5EF4-FFF2-40B4-BE49-F238E27FC236}">
                  <a16:creationId xmlns:a16="http://schemas.microsoft.com/office/drawing/2014/main" id="{125B4EE7-2DCB-452D-A6DA-CA1B7C8DC21D}"/>
                </a:ext>
              </a:extLst>
            </p:cNvPr>
            <p:cNvSpPr>
              <a:spLocks/>
            </p:cNvSpPr>
            <p:nvPr/>
          </p:nvSpPr>
          <p:spPr bwMode="auto">
            <a:xfrm>
              <a:off x="5098" y="3196"/>
              <a:ext cx="42" cy="42"/>
            </a:xfrm>
            <a:custGeom>
              <a:avLst/>
              <a:gdLst>
                <a:gd name="T0" fmla="*/ 21 w 42"/>
                <a:gd name="T1" fmla="*/ 42 h 42"/>
                <a:gd name="T2" fmla="*/ 17 w 42"/>
                <a:gd name="T3" fmla="*/ 42 h 42"/>
                <a:gd name="T4" fmla="*/ 13 w 42"/>
                <a:gd name="T5" fmla="*/ 40 h 42"/>
                <a:gd name="T6" fmla="*/ 9 w 42"/>
                <a:gd name="T7" fmla="*/ 39 h 42"/>
                <a:gd name="T8" fmla="*/ 7 w 42"/>
                <a:gd name="T9" fmla="*/ 37 h 42"/>
                <a:gd name="T10" fmla="*/ 2 w 42"/>
                <a:gd name="T11" fmla="*/ 29 h 42"/>
                <a:gd name="T12" fmla="*/ 0 w 42"/>
                <a:gd name="T13" fmla="*/ 21 h 42"/>
                <a:gd name="T14" fmla="*/ 2 w 42"/>
                <a:gd name="T15" fmla="*/ 14 h 42"/>
                <a:gd name="T16" fmla="*/ 7 w 42"/>
                <a:gd name="T17" fmla="*/ 6 h 42"/>
                <a:gd name="T18" fmla="*/ 13 w 42"/>
                <a:gd name="T19" fmla="*/ 2 h 42"/>
                <a:gd name="T20" fmla="*/ 17 w 42"/>
                <a:gd name="T21" fmla="*/ 0 h 42"/>
                <a:gd name="T22" fmla="*/ 21 w 42"/>
                <a:gd name="T23" fmla="*/ 0 h 42"/>
                <a:gd name="T24" fmla="*/ 30 w 42"/>
                <a:gd name="T25" fmla="*/ 2 h 42"/>
                <a:gd name="T26" fmla="*/ 36 w 42"/>
                <a:gd name="T27" fmla="*/ 6 h 42"/>
                <a:gd name="T28" fmla="*/ 40 w 42"/>
                <a:gd name="T29" fmla="*/ 10 h 42"/>
                <a:gd name="T30" fmla="*/ 42 w 42"/>
                <a:gd name="T31" fmla="*/ 14 h 42"/>
                <a:gd name="T32" fmla="*/ 42 w 42"/>
                <a:gd name="T33" fmla="*/ 17 h 42"/>
                <a:gd name="T34" fmla="*/ 42 w 42"/>
                <a:gd name="T35" fmla="*/ 21 h 42"/>
                <a:gd name="T36" fmla="*/ 42 w 42"/>
                <a:gd name="T37" fmla="*/ 25 h 42"/>
                <a:gd name="T38" fmla="*/ 42 w 42"/>
                <a:gd name="T39" fmla="*/ 29 h 42"/>
                <a:gd name="T40" fmla="*/ 40 w 42"/>
                <a:gd name="T41" fmla="*/ 33 h 42"/>
                <a:gd name="T42" fmla="*/ 36 w 42"/>
                <a:gd name="T43" fmla="*/ 37 h 42"/>
                <a:gd name="T44" fmla="*/ 34 w 42"/>
                <a:gd name="T45" fmla="*/ 39 h 42"/>
                <a:gd name="T46" fmla="*/ 30 w 42"/>
                <a:gd name="T47" fmla="*/ 40 h 42"/>
                <a:gd name="T48" fmla="*/ 27 w 42"/>
                <a:gd name="T49" fmla="*/ 42 h 42"/>
                <a:gd name="T50" fmla="*/ 21 w 42"/>
                <a:gd name="T51" fmla="*/ 42 h 4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42"/>
                <a:gd name="T79" fmla="*/ 0 h 42"/>
                <a:gd name="T80" fmla="*/ 42 w 42"/>
                <a:gd name="T81" fmla="*/ 42 h 42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42" h="42">
                  <a:moveTo>
                    <a:pt x="21" y="42"/>
                  </a:moveTo>
                  <a:lnTo>
                    <a:pt x="17" y="42"/>
                  </a:lnTo>
                  <a:lnTo>
                    <a:pt x="13" y="40"/>
                  </a:lnTo>
                  <a:lnTo>
                    <a:pt x="9" y="39"/>
                  </a:lnTo>
                  <a:lnTo>
                    <a:pt x="7" y="37"/>
                  </a:lnTo>
                  <a:lnTo>
                    <a:pt x="2" y="29"/>
                  </a:lnTo>
                  <a:lnTo>
                    <a:pt x="0" y="21"/>
                  </a:lnTo>
                  <a:lnTo>
                    <a:pt x="2" y="14"/>
                  </a:lnTo>
                  <a:lnTo>
                    <a:pt x="7" y="6"/>
                  </a:lnTo>
                  <a:lnTo>
                    <a:pt x="13" y="2"/>
                  </a:lnTo>
                  <a:lnTo>
                    <a:pt x="17" y="0"/>
                  </a:lnTo>
                  <a:lnTo>
                    <a:pt x="21" y="0"/>
                  </a:lnTo>
                  <a:lnTo>
                    <a:pt x="30" y="2"/>
                  </a:lnTo>
                  <a:lnTo>
                    <a:pt x="36" y="6"/>
                  </a:lnTo>
                  <a:lnTo>
                    <a:pt x="40" y="10"/>
                  </a:lnTo>
                  <a:lnTo>
                    <a:pt x="42" y="14"/>
                  </a:lnTo>
                  <a:lnTo>
                    <a:pt x="42" y="17"/>
                  </a:lnTo>
                  <a:lnTo>
                    <a:pt x="42" y="21"/>
                  </a:lnTo>
                  <a:lnTo>
                    <a:pt x="42" y="25"/>
                  </a:lnTo>
                  <a:lnTo>
                    <a:pt x="42" y="29"/>
                  </a:lnTo>
                  <a:lnTo>
                    <a:pt x="40" y="33"/>
                  </a:lnTo>
                  <a:lnTo>
                    <a:pt x="36" y="37"/>
                  </a:lnTo>
                  <a:lnTo>
                    <a:pt x="34" y="39"/>
                  </a:lnTo>
                  <a:lnTo>
                    <a:pt x="30" y="40"/>
                  </a:lnTo>
                  <a:lnTo>
                    <a:pt x="27" y="42"/>
                  </a:lnTo>
                  <a:lnTo>
                    <a:pt x="21" y="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36275" name="Text Box 51">
            <a:extLst>
              <a:ext uri="{FF2B5EF4-FFF2-40B4-BE49-F238E27FC236}">
                <a16:creationId xmlns:a16="http://schemas.microsoft.com/office/drawing/2014/main" id="{AEA7E66E-D97D-446C-B194-1F2ADA97C8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3062288"/>
            <a:ext cx="457200" cy="519112"/>
          </a:xfrm>
          <a:prstGeom prst="rect">
            <a:avLst/>
          </a:prstGeom>
          <a:gradFill rotWithShape="0">
            <a:gsLst>
              <a:gs pos="0">
                <a:srgbClr val="316F53"/>
              </a:gs>
              <a:gs pos="100000">
                <a:srgbClr val="316F53">
                  <a:gamma/>
                  <a:shade val="68627"/>
                  <a:invGamma/>
                </a:srgbClr>
              </a:gs>
            </a:gsLst>
            <a:lin ang="2700000" scaled="1"/>
          </a:gradFill>
          <a:ln w="28575">
            <a:noFill/>
            <a:miter lim="800000"/>
            <a:headEnd/>
            <a:tailEnd type="none" w="sm" len="sm"/>
          </a:ln>
          <a:effectLst>
            <a:outerShdw dist="53882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>
              <a:lnSpc>
                <a:spcPct val="90000"/>
              </a:lnSpc>
              <a:defRPr/>
            </a:pPr>
            <a:r>
              <a:rPr lang="en-US" altLang="en-US" b="1">
                <a:solidFill>
                  <a:srgbClr val="84EA8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436276" name="Text Box 52">
            <a:extLst>
              <a:ext uri="{FF2B5EF4-FFF2-40B4-BE49-F238E27FC236}">
                <a16:creationId xmlns:a16="http://schemas.microsoft.com/office/drawing/2014/main" id="{681DA589-A9AE-4B43-B52F-C94AD88FE4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3962400"/>
            <a:ext cx="457200" cy="519113"/>
          </a:xfrm>
          <a:prstGeom prst="rect">
            <a:avLst/>
          </a:prstGeom>
          <a:gradFill rotWithShape="0">
            <a:gsLst>
              <a:gs pos="0">
                <a:srgbClr val="316F53"/>
              </a:gs>
              <a:gs pos="100000">
                <a:srgbClr val="316F53">
                  <a:gamma/>
                  <a:shade val="68627"/>
                  <a:invGamma/>
                </a:srgbClr>
              </a:gs>
            </a:gsLst>
            <a:lin ang="2700000" scaled="1"/>
          </a:gradFill>
          <a:ln w="28575">
            <a:noFill/>
            <a:miter lim="800000"/>
            <a:headEnd/>
            <a:tailEnd type="none" w="sm" len="sm"/>
          </a:ln>
          <a:effectLst>
            <a:outerShdw dist="53882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>
              <a:lnSpc>
                <a:spcPct val="90000"/>
              </a:lnSpc>
              <a:defRPr/>
            </a:pPr>
            <a:r>
              <a:rPr lang="en-US" altLang="en-US" b="1">
                <a:solidFill>
                  <a:srgbClr val="84EA8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graphicFrame>
        <p:nvGraphicFramePr>
          <p:cNvPr id="18447" name="Object 55">
            <a:extLst>
              <a:ext uri="{FF2B5EF4-FFF2-40B4-BE49-F238E27FC236}">
                <a16:creationId xmlns:a16="http://schemas.microsoft.com/office/drawing/2014/main" id="{1095D51F-901E-4EA3-85E8-7357A3396D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33800" y="990600"/>
          <a:ext cx="2687638" cy="269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81" name="Clip" r:id="rId3" imgW="2819400" imgH="5181600" progId="MS_ClipArt_Gallery.2">
                  <p:embed/>
                </p:oleObj>
              </mc:Choice>
              <mc:Fallback>
                <p:oleObj name="Clip" r:id="rId3" imgW="2819400" imgH="5181600" progId="MS_ClipArt_Gallery.2">
                  <p:embed/>
                  <p:pic>
                    <p:nvPicPr>
                      <p:cNvPr id="0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990600"/>
                        <a:ext cx="2687638" cy="269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3592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6280" name="Text Box 56">
            <a:extLst>
              <a:ext uri="{FF2B5EF4-FFF2-40B4-BE49-F238E27FC236}">
                <a16:creationId xmlns:a16="http://schemas.microsoft.com/office/drawing/2014/main" id="{E33B75B6-36A7-4E2E-846F-EEB892E865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2006600"/>
            <a:ext cx="457200" cy="519113"/>
          </a:xfrm>
          <a:prstGeom prst="rect">
            <a:avLst/>
          </a:prstGeom>
          <a:gradFill rotWithShape="0">
            <a:gsLst>
              <a:gs pos="0">
                <a:srgbClr val="316F53"/>
              </a:gs>
              <a:gs pos="100000">
                <a:srgbClr val="316F53">
                  <a:gamma/>
                  <a:shade val="68627"/>
                  <a:invGamma/>
                </a:srgbClr>
              </a:gs>
            </a:gsLst>
            <a:lin ang="2700000" scaled="1"/>
          </a:gradFill>
          <a:ln w="28575">
            <a:noFill/>
            <a:miter lim="800000"/>
            <a:headEnd/>
            <a:tailEnd type="none" w="sm" len="sm"/>
          </a:ln>
          <a:effectLst>
            <a:outerShdw dist="53882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>
              <a:lnSpc>
                <a:spcPct val="90000"/>
              </a:lnSpc>
              <a:defRPr/>
            </a:pPr>
            <a:r>
              <a:rPr lang="en-US" altLang="en-US" b="1">
                <a:solidFill>
                  <a:srgbClr val="84EA8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  <p:sp>
        <p:nvSpPr>
          <p:cNvPr id="18449" name="Rectangle 55">
            <a:extLst>
              <a:ext uri="{FF2B5EF4-FFF2-40B4-BE49-F238E27FC236}">
                <a16:creationId xmlns:a16="http://schemas.microsoft.com/office/drawing/2014/main" id="{A25A02DE-F08F-4C3F-AD08-E72C5FF579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228600"/>
            <a:ext cx="7696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ctr"/>
            <a:r>
              <a:rPr lang="en-US" altLang="en-US" b="1" u="sng"/>
              <a:t>Steps in telephone call made from mobile user</a:t>
            </a:r>
          </a:p>
        </p:txBody>
      </p:sp>
    </p:spTree>
  </p:cSld>
  <p:clrMapOvr>
    <a:masterClrMapping/>
  </p:clrMapOvr>
  <p:transition>
    <p:wipe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80" name="Rectangle 4">
            <a:extLst>
              <a:ext uri="{FF2B5EF4-FFF2-40B4-BE49-F238E27FC236}">
                <a16:creationId xmlns:a16="http://schemas.microsoft.com/office/drawing/2014/main" id="{87EB6F4F-984F-48F8-94E3-D7E5CEBE5B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36638" y="762000"/>
            <a:ext cx="7573962" cy="603250"/>
          </a:xfrm>
        </p:spPr>
        <p:txBody>
          <a:bodyPr/>
          <a:lstStyle/>
          <a:p>
            <a:pPr algn="ctr">
              <a:defRPr/>
            </a:pPr>
            <a:r>
              <a:rPr lang="en-US" altLang="en-US" u="sng" dirty="0"/>
              <a:t>Cellular Process in call from mobile user</a:t>
            </a:r>
            <a:br>
              <a:rPr lang="en-US" u="sng" dirty="0"/>
            </a:br>
            <a:r>
              <a:rPr lang="en-US" altLang="en-US" dirty="0"/>
              <a:t> </a:t>
            </a:r>
            <a:br>
              <a:rPr lang="en-US" altLang="en-US" dirty="0"/>
            </a:br>
            <a:endParaRPr lang="en-US" altLang="en-US" dirty="0"/>
          </a:p>
        </p:txBody>
      </p:sp>
      <p:sp>
        <p:nvSpPr>
          <p:cNvPr id="331781" name="Rectangle 5">
            <a:extLst>
              <a:ext uri="{FF2B5EF4-FFF2-40B4-BE49-F238E27FC236}">
                <a16:creationId xmlns:a16="http://schemas.microsoft.com/office/drawing/2014/main" id="{B7A2AE4D-F65A-4099-84BF-E529B0AABF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8229600" cy="4546600"/>
          </a:xfrm>
        </p:spPr>
        <p:txBody>
          <a:bodyPr/>
          <a:lstStyle/>
          <a:p>
            <a:pPr>
              <a:buFont typeface="Monotype Sorts" pitchFamily="2" charset="2"/>
              <a:buNone/>
              <a:defRPr/>
            </a:pPr>
            <a:r>
              <a:rPr lang="en-US" altLang="en-US" b="0" u="sng" dirty="0"/>
              <a:t>Step 1-1</a:t>
            </a:r>
            <a:r>
              <a:rPr lang="en-US" altLang="en-US" b="0" dirty="0"/>
              <a:t> Mobile dials MIN of called party to BS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altLang="en-US" b="0" u="sng" dirty="0"/>
              <a:t>Step 1-2</a:t>
            </a:r>
            <a:r>
              <a:rPr lang="en-US" altLang="en-US" b="0" dirty="0"/>
              <a:t> Mobile transmits SCM* to show signal power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altLang="en-US" b="0" u="sng" dirty="0"/>
              <a:t>Step 2</a:t>
            </a:r>
            <a:r>
              <a:rPr lang="en-US" altLang="en-US" b="0" dirty="0"/>
              <a:t> BS receives data and sends it to MSC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altLang="en-US" b="0" u="sng" dirty="0"/>
              <a:t>Step 3-1</a:t>
            </a:r>
            <a:r>
              <a:rPr lang="en-US" altLang="en-US" b="0" dirty="0"/>
              <a:t> MSC validates request</a:t>
            </a:r>
          </a:p>
          <a:p>
            <a:pPr marL="0" indent="0">
              <a:buFont typeface="Monotype Sorts" pitchFamily="2" charset="2"/>
              <a:buNone/>
              <a:defRPr/>
            </a:pPr>
            <a:r>
              <a:rPr lang="en-US" altLang="en-US" b="0" u="sng" dirty="0"/>
              <a:t>Step 3-2</a:t>
            </a:r>
            <a:r>
              <a:rPr lang="en-US" altLang="en-US" b="0" dirty="0"/>
              <a:t> MSC connects to called party via PSTN</a:t>
            </a:r>
            <a:br>
              <a:rPr lang="en-US" altLang="en-US" b="0" dirty="0"/>
            </a:br>
            <a:r>
              <a:rPr lang="en-US" altLang="en-US" b="0" u="sng" dirty="0"/>
              <a:t>Step 4</a:t>
            </a:r>
            <a:r>
              <a:rPr lang="en-US" altLang="en-US" b="0" dirty="0"/>
              <a:t> MSC validates unused channel to mobile</a:t>
            </a:r>
          </a:p>
          <a:p>
            <a:pPr marL="0" indent="0">
              <a:buFont typeface="Monotype Sorts" pitchFamily="2" charset="2"/>
              <a:buNone/>
              <a:defRPr/>
            </a:pPr>
            <a:r>
              <a:rPr lang="en-US" altLang="en-US" sz="2800" b="0" i="1" dirty="0"/>
              <a:t>* Station class mark</a:t>
            </a:r>
          </a:p>
          <a:p>
            <a:pPr marL="0" indent="0">
              <a:buFont typeface="Monotype Sorts" pitchFamily="2" charset="2"/>
              <a:buNone/>
              <a:defRPr/>
            </a:pPr>
            <a:endParaRPr lang="en-US" altLang="en-US" b="0" dirty="0"/>
          </a:p>
          <a:p>
            <a:pPr>
              <a:buFont typeface="Monotype Sorts" pitchFamily="2" charset="2"/>
              <a:buNone/>
              <a:defRPr/>
            </a:pPr>
            <a:endParaRPr lang="en-US" altLang="en-US" b="0" dirty="0"/>
          </a:p>
        </p:txBody>
      </p:sp>
    </p:spTree>
  </p:cSld>
  <p:clrMapOvr>
    <a:masterClrMapping/>
  </p:clrMapOvr>
  <p:transition>
    <p:wipe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8" name="Rectangle 4">
            <a:extLst>
              <a:ext uri="{FF2B5EF4-FFF2-40B4-BE49-F238E27FC236}">
                <a16:creationId xmlns:a16="http://schemas.microsoft.com/office/drawing/2014/main" id="{DD5ABBDA-E092-4011-BB34-25B03D274E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/>
              <a:t>Cellular Roaming</a:t>
            </a:r>
          </a:p>
        </p:txBody>
      </p:sp>
      <p:sp>
        <p:nvSpPr>
          <p:cNvPr id="344069" name="Rectangle 5">
            <a:extLst>
              <a:ext uri="{FF2B5EF4-FFF2-40B4-BE49-F238E27FC236}">
                <a16:creationId xmlns:a16="http://schemas.microsoft.com/office/drawing/2014/main" id="{B410FEA2-EC92-419F-A7EE-05F1C20668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543800" cy="4251325"/>
          </a:xfrm>
        </p:spPr>
        <p:txBody>
          <a:bodyPr/>
          <a:lstStyle/>
          <a:p>
            <a:pPr>
              <a:defRPr/>
            </a:pPr>
            <a:r>
              <a:rPr lang="en-US" altLang="en-US" b="0" dirty="0"/>
              <a:t>Roaming allows subscribers to operate in service areas other than the home area.</a:t>
            </a:r>
          </a:p>
          <a:p>
            <a:pPr>
              <a:buFont typeface="Monotype Sorts" pitchFamily="2" charset="2"/>
              <a:buNone/>
              <a:defRPr/>
            </a:pPr>
            <a:endParaRPr lang="en-US" altLang="en-US" b="0" dirty="0"/>
          </a:p>
          <a:p>
            <a:pPr>
              <a:defRPr/>
            </a:pPr>
            <a:r>
              <a:rPr lang="en-US" altLang="en-US" b="0" dirty="0"/>
              <a:t>When a mobile enters a geographic area that is different from its home service area, it is registered as a </a:t>
            </a:r>
            <a:r>
              <a:rPr lang="en-US" altLang="en-US" b="0" i="1" dirty="0"/>
              <a:t>roamer</a:t>
            </a:r>
            <a:r>
              <a:rPr lang="en-US" altLang="en-US" b="0" dirty="0"/>
              <a:t> in the new service area.</a:t>
            </a:r>
          </a:p>
          <a:p>
            <a:pPr>
              <a:defRPr/>
            </a:pPr>
            <a:endParaRPr lang="en-US" altLang="en-US" b="0" dirty="0"/>
          </a:p>
          <a:p>
            <a:pPr>
              <a:defRPr/>
            </a:pPr>
            <a:r>
              <a:rPr lang="en-US" altLang="en-US" b="0" dirty="0"/>
              <a:t>Roaming is essential to maintain service for users in areas other than their home network.</a:t>
            </a:r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010" name="Rectangle 1026">
            <a:extLst>
              <a:ext uri="{FF2B5EF4-FFF2-40B4-BE49-F238E27FC236}">
                <a16:creationId xmlns:a16="http://schemas.microsoft.com/office/drawing/2014/main" id="{F3DFEA2B-A1C7-4BC2-8623-E4FCC35D5E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sz="3200" u="sng" dirty="0"/>
              <a:t>Evolution of wireless users</a:t>
            </a:r>
          </a:p>
        </p:txBody>
      </p:sp>
      <p:sp>
        <p:nvSpPr>
          <p:cNvPr id="427011" name="Rectangle 1027">
            <a:extLst>
              <a:ext uri="{FF2B5EF4-FFF2-40B4-BE49-F238E27FC236}">
                <a16:creationId xmlns:a16="http://schemas.microsoft.com/office/drawing/2014/main" id="{0954A4DF-FD25-4217-9888-57AFDBB30D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295400"/>
            <a:ext cx="7620000" cy="3941763"/>
          </a:xfrm>
        </p:spPr>
        <p:txBody>
          <a:bodyPr/>
          <a:lstStyle/>
          <a:p>
            <a:pPr>
              <a:lnSpc>
                <a:spcPct val="110000"/>
              </a:lnSpc>
              <a:tabLst>
                <a:tab pos="1311275" algn="l"/>
                <a:tab pos="1595438" algn="l"/>
              </a:tabLst>
              <a:defRPr/>
            </a:pPr>
            <a:br>
              <a:rPr lang="en-US" altLang="en-US" b="0" dirty="0"/>
            </a:br>
            <a:r>
              <a:rPr lang="en-US" altLang="en-US" b="0" dirty="0"/>
              <a:t>1984	- 	25,000</a:t>
            </a:r>
            <a:br>
              <a:rPr lang="en-US" altLang="en-US" b="0" dirty="0"/>
            </a:br>
            <a:r>
              <a:rPr lang="en-US" altLang="en-US" b="0" dirty="0"/>
              <a:t>1994	- 	16 million </a:t>
            </a:r>
            <a:br>
              <a:rPr lang="en-US" altLang="en-US" b="0" dirty="0"/>
            </a:br>
            <a:r>
              <a:rPr lang="en-US" altLang="en-US" b="0" dirty="0"/>
              <a:t>1997	- 	50 million </a:t>
            </a:r>
            <a:br>
              <a:rPr lang="en-US" altLang="en-US" b="0" dirty="0"/>
            </a:br>
            <a:r>
              <a:rPr lang="en-US" altLang="en-US" b="0" dirty="0"/>
              <a:t>2000	- 	Number of wireless users = </a:t>
            </a:r>
            <a:br>
              <a:rPr lang="en-US" altLang="en-US" b="0" dirty="0"/>
            </a:br>
            <a:r>
              <a:rPr lang="en-US" altLang="en-US" b="0" dirty="0"/>
              <a:t>		Number of wired users</a:t>
            </a:r>
          </a:p>
          <a:p>
            <a:pPr>
              <a:lnSpc>
                <a:spcPct val="110000"/>
              </a:lnSpc>
              <a:buFont typeface="Monotype Sorts" pitchFamily="2" charset="2"/>
              <a:buNone/>
              <a:tabLst>
                <a:tab pos="1311275" algn="l"/>
                <a:tab pos="1595438" algn="l"/>
              </a:tabLst>
              <a:defRPr/>
            </a:pPr>
            <a:r>
              <a:rPr lang="en-US" altLang="en-US" b="0" dirty="0"/>
              <a:t>	2010 – 5 billion users worldwide</a:t>
            </a:r>
          </a:p>
        </p:txBody>
      </p:sp>
    </p:spTree>
  </p:cSld>
  <p:clrMapOvr>
    <a:masterClrMapping/>
  </p:clrMapOvr>
  <p:transition>
    <p:wipe dir="r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40" name="Rectangle 4">
            <a:extLst>
              <a:ext uri="{FF2B5EF4-FFF2-40B4-BE49-F238E27FC236}">
                <a16:creationId xmlns:a16="http://schemas.microsoft.com/office/drawing/2014/main" id="{9A60E9FB-8850-4141-89DD-D2F734D3B9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/>
              <a:t>Roaming Protocol</a:t>
            </a:r>
          </a:p>
        </p:txBody>
      </p:sp>
      <p:sp>
        <p:nvSpPr>
          <p:cNvPr id="347141" name="Rectangle 5">
            <a:extLst>
              <a:ext uri="{FF2B5EF4-FFF2-40B4-BE49-F238E27FC236}">
                <a16:creationId xmlns:a16="http://schemas.microsoft.com/office/drawing/2014/main" id="{41ACAFBD-E627-490D-9087-763BE7CF09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620000" cy="5284788"/>
          </a:xfrm>
        </p:spPr>
        <p:txBody>
          <a:bodyPr/>
          <a:lstStyle/>
          <a:p>
            <a:pPr algn="just">
              <a:defRPr/>
            </a:pPr>
            <a:r>
              <a:rPr lang="en-US" altLang="en-US" b="0" dirty="0"/>
              <a:t>Periodically, the MSC issues a global command over each FCC in the system, requesting mobiles to report their MIN and </a:t>
            </a:r>
            <a:br>
              <a:rPr lang="en-US" altLang="en-US" b="0" dirty="0"/>
            </a:br>
            <a:r>
              <a:rPr lang="en-US" altLang="en-US" b="0" dirty="0"/>
              <a:t>ESN over the RCC.</a:t>
            </a:r>
          </a:p>
          <a:p>
            <a:pPr algn="just">
              <a:defRPr/>
            </a:pPr>
            <a:endParaRPr lang="en-US" altLang="en-US" dirty="0"/>
          </a:p>
          <a:p>
            <a:pPr>
              <a:defRPr/>
            </a:pPr>
            <a:r>
              <a:rPr lang="en-US" altLang="en-US" b="0" dirty="0"/>
              <a:t>MSC registers users in two categories:</a:t>
            </a:r>
          </a:p>
          <a:p>
            <a:pPr lvl="1">
              <a:defRPr/>
            </a:pPr>
            <a:r>
              <a:rPr lang="en-US" altLang="en-US" b="0" dirty="0"/>
              <a:t>Home users</a:t>
            </a:r>
          </a:p>
          <a:p>
            <a:pPr lvl="1">
              <a:defRPr/>
            </a:pPr>
            <a:r>
              <a:rPr lang="en-US" altLang="en-US" b="0" dirty="0"/>
              <a:t>Visitor users or </a:t>
            </a:r>
            <a:r>
              <a:rPr lang="en-US" altLang="en-US" b="0" i="1" dirty="0"/>
              <a:t>roamers</a:t>
            </a:r>
          </a:p>
          <a:p>
            <a:pPr>
              <a:defRPr/>
            </a:pPr>
            <a:r>
              <a:rPr lang="en-US" altLang="en-US" b="0" dirty="0"/>
              <a:t>Roaming will be discussed further in the Cellular Networks chapter.</a:t>
            </a:r>
          </a:p>
          <a:p>
            <a:pPr>
              <a:defRPr/>
            </a:pPr>
            <a:endParaRPr lang="en-US" altLang="en-US" dirty="0"/>
          </a:p>
        </p:txBody>
      </p:sp>
    </p:spTree>
  </p:cSld>
  <p:clrMapOvr>
    <a:masterClrMapping/>
  </p:clrMapOvr>
  <p:transition>
    <p:wipe dir="r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4" name="Rectangle 4">
            <a:extLst>
              <a:ext uri="{FF2B5EF4-FFF2-40B4-BE49-F238E27FC236}">
                <a16:creationId xmlns:a16="http://schemas.microsoft.com/office/drawing/2014/main" id="{FF53D160-4E3D-4866-807F-CF3DD49504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36638" y="762000"/>
            <a:ext cx="7802562" cy="603250"/>
          </a:xfrm>
        </p:spPr>
        <p:txBody>
          <a:bodyPr/>
          <a:lstStyle/>
          <a:p>
            <a:pPr algn="ctr">
              <a:defRPr/>
            </a:pPr>
            <a:r>
              <a:rPr lang="en-US" altLang="en-US" u="sng" dirty="0"/>
              <a:t>Initial Frequency Spectrum for US Cellular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1CBABFA-3D1F-42C5-9754-66B696FA8AD6}"/>
              </a:ext>
            </a:extLst>
          </p:cNvPr>
          <p:cNvGraphicFramePr>
            <a:graphicFrameLocks noGrp="1"/>
          </p:cNvGraphicFramePr>
          <p:nvPr/>
        </p:nvGraphicFramePr>
        <p:xfrm>
          <a:off x="1371600" y="1828800"/>
          <a:ext cx="6934200" cy="403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7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67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5505">
                <a:tc>
                  <a:txBody>
                    <a:bodyPr/>
                    <a:lstStyle/>
                    <a:p>
                      <a:pPr algn="ctr"/>
                      <a:r>
                        <a:rPr lang="en-US" altLang="en-US" sz="2400" u="none" dirty="0">
                          <a:solidFill>
                            <a:schemeClr val="tx2"/>
                          </a:solidFill>
                        </a:rPr>
                        <a:t>Channel Number </a:t>
                      </a:r>
                      <a:endParaRPr lang="en-US" sz="24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en-US" sz="2400" u="none" dirty="0">
                          <a:solidFill>
                            <a:schemeClr val="tx2"/>
                          </a:solidFill>
                        </a:rPr>
                        <a:t>Center Frequency (MHz)</a:t>
                      </a:r>
                      <a:endParaRPr lang="en-US" sz="2400" u="non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2943">
                <a:tc>
                  <a:txBody>
                    <a:bodyPr/>
                    <a:lstStyle/>
                    <a:p>
                      <a:pPr algn="ctr"/>
                      <a:r>
                        <a:rPr lang="en-US" altLang="en-US" sz="2400" dirty="0"/>
                        <a:t>1 </a:t>
                      </a:r>
                      <a:r>
                        <a:rPr lang="en-US" altLang="en-US" sz="2400" dirty="0">
                          <a:sym typeface="Symbol" pitchFamily="18" charset="2"/>
                        </a:rPr>
                        <a:t></a:t>
                      </a:r>
                      <a:r>
                        <a:rPr lang="en-US" altLang="en-US" sz="2400" dirty="0"/>
                        <a:t> N </a:t>
                      </a:r>
                      <a:r>
                        <a:rPr lang="en-US" altLang="en-US" sz="2400" dirty="0">
                          <a:sym typeface="Symbol" pitchFamily="18" charset="2"/>
                        </a:rPr>
                        <a:t></a:t>
                      </a:r>
                      <a:r>
                        <a:rPr lang="en-US" altLang="en-US" sz="2400" dirty="0"/>
                        <a:t> 799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en-US" sz="2400" dirty="0"/>
                        <a:t>.03 N + 825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2943">
                <a:tc>
                  <a:txBody>
                    <a:bodyPr/>
                    <a:lstStyle/>
                    <a:p>
                      <a:pPr algn="ctr"/>
                      <a:r>
                        <a:rPr lang="en-US" altLang="en-US" sz="2400" dirty="0"/>
                        <a:t>990 </a:t>
                      </a:r>
                      <a:r>
                        <a:rPr lang="en-US" altLang="en-US" sz="2400" dirty="0">
                          <a:sym typeface="Symbol" pitchFamily="18" charset="2"/>
                        </a:rPr>
                        <a:t></a:t>
                      </a:r>
                      <a:r>
                        <a:rPr lang="en-US" altLang="en-US" sz="2400" dirty="0"/>
                        <a:t> N </a:t>
                      </a:r>
                      <a:r>
                        <a:rPr lang="en-US" altLang="en-US" sz="2400" dirty="0">
                          <a:sym typeface="Symbol" pitchFamily="18" charset="2"/>
                        </a:rPr>
                        <a:t></a:t>
                      </a:r>
                      <a:r>
                        <a:rPr lang="en-US" altLang="en-US" sz="2400" dirty="0"/>
                        <a:t> 1023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en-US" sz="2400" dirty="0"/>
                        <a:t>.03 (N – 1023) + 825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2943">
                <a:tc>
                  <a:txBody>
                    <a:bodyPr/>
                    <a:lstStyle/>
                    <a:p>
                      <a:pPr algn="ctr"/>
                      <a:r>
                        <a:rPr lang="en-US" altLang="en-US" sz="2400" dirty="0"/>
                        <a:t>1 </a:t>
                      </a:r>
                      <a:r>
                        <a:rPr lang="en-US" altLang="en-US" sz="2400" dirty="0">
                          <a:sym typeface="Symbol" pitchFamily="18" charset="2"/>
                        </a:rPr>
                        <a:t></a:t>
                      </a:r>
                      <a:r>
                        <a:rPr lang="en-US" altLang="en-US" sz="2400" dirty="0"/>
                        <a:t> N </a:t>
                      </a:r>
                      <a:r>
                        <a:rPr lang="en-US" altLang="en-US" sz="2400" dirty="0">
                          <a:sym typeface="Symbol" pitchFamily="18" charset="2"/>
                        </a:rPr>
                        <a:t></a:t>
                      </a:r>
                      <a:r>
                        <a:rPr lang="en-US" altLang="en-US" sz="2400" dirty="0"/>
                        <a:t> 799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en-US" sz="2400" dirty="0"/>
                        <a:t>.03 N + 870 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7134">
                <a:tc>
                  <a:txBody>
                    <a:bodyPr/>
                    <a:lstStyle/>
                    <a:p>
                      <a:pPr algn="ctr"/>
                      <a:r>
                        <a:rPr lang="en-US" altLang="en-US" sz="2400" dirty="0"/>
                        <a:t>990 </a:t>
                      </a:r>
                      <a:r>
                        <a:rPr lang="en-US" altLang="en-US" sz="2400" dirty="0">
                          <a:sym typeface="Symbol" pitchFamily="18" charset="2"/>
                        </a:rPr>
                        <a:t></a:t>
                      </a:r>
                      <a:r>
                        <a:rPr lang="en-US" altLang="en-US" sz="2400" dirty="0"/>
                        <a:t> N </a:t>
                      </a:r>
                      <a:r>
                        <a:rPr lang="en-US" altLang="en-US" sz="2400" dirty="0">
                          <a:sym typeface="Symbol" pitchFamily="18" charset="2"/>
                        </a:rPr>
                        <a:t></a:t>
                      </a:r>
                      <a:r>
                        <a:rPr lang="en-US" altLang="en-US" sz="2400" dirty="0"/>
                        <a:t> 1023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2400" dirty="0"/>
                        <a:t>.03 (N – 1023) + 870</a:t>
                      </a:r>
                    </a:p>
                    <a:p>
                      <a:pPr algn="ctr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3713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800" dirty="0"/>
                        <a:t>Channels 800-989 are unused.</a:t>
                      </a:r>
                    </a:p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wipe dir="r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4" name="Group 2114">
            <a:extLst>
              <a:ext uri="{FF2B5EF4-FFF2-40B4-BE49-F238E27FC236}">
                <a16:creationId xmlns:a16="http://schemas.microsoft.com/office/drawing/2014/main" id="{C9430325-5263-4612-B206-A37E200686E5}"/>
              </a:ext>
            </a:extLst>
          </p:cNvPr>
          <p:cNvGrpSpPr>
            <a:grpSpLocks/>
          </p:cNvGrpSpPr>
          <p:nvPr/>
        </p:nvGrpSpPr>
        <p:grpSpPr bwMode="auto">
          <a:xfrm>
            <a:off x="795338" y="1016000"/>
            <a:ext cx="7780337" cy="5308600"/>
            <a:chOff x="494" y="496"/>
            <a:chExt cx="4901" cy="3344"/>
          </a:xfrm>
        </p:grpSpPr>
        <p:sp>
          <p:nvSpPr>
            <p:cNvPr id="429060" name="Rectangle 2052">
              <a:extLst>
                <a:ext uri="{FF2B5EF4-FFF2-40B4-BE49-F238E27FC236}">
                  <a16:creationId xmlns:a16="http://schemas.microsoft.com/office/drawing/2014/main" id="{C7B4D7C0-ACE7-41A0-94A3-CBF0F0DE4F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33" y="3289"/>
              <a:ext cx="762" cy="455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en-US" altLang="en-US" sz="22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trans-ceiver</a:t>
              </a:r>
            </a:p>
          </p:txBody>
        </p:sp>
        <p:sp>
          <p:nvSpPr>
            <p:cNvPr id="429061" name="Rectangle 2053">
              <a:extLst>
                <a:ext uri="{FF2B5EF4-FFF2-40B4-BE49-F238E27FC236}">
                  <a16:creationId xmlns:a16="http://schemas.microsoft.com/office/drawing/2014/main" id="{DDDDE266-BB39-4AB4-8562-B5362D6554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28" y="3385"/>
              <a:ext cx="759" cy="455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en-US" altLang="en-US" sz="22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&lt;1 GHz</a:t>
              </a:r>
            </a:p>
          </p:txBody>
        </p:sp>
        <p:sp>
          <p:nvSpPr>
            <p:cNvPr id="429062" name="Rectangle 2054">
              <a:extLst>
                <a:ext uri="{FF2B5EF4-FFF2-40B4-BE49-F238E27FC236}">
                  <a16:creationId xmlns:a16="http://schemas.microsoft.com/office/drawing/2014/main" id="{A7D283B4-FB3A-4E40-BD44-2325D04642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3" y="3385"/>
              <a:ext cx="900" cy="31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en-US" altLang="en-US" sz="22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moderate</a:t>
              </a:r>
            </a:p>
          </p:txBody>
        </p:sp>
        <p:sp>
          <p:nvSpPr>
            <p:cNvPr id="429063" name="Rectangle 2055">
              <a:extLst>
                <a:ext uri="{FF2B5EF4-FFF2-40B4-BE49-F238E27FC236}">
                  <a16:creationId xmlns:a16="http://schemas.microsoft.com/office/drawing/2014/main" id="{2BBFA3ED-4FE4-4CBE-80EF-53D23FBEAE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5" y="3385"/>
              <a:ext cx="760" cy="31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en-US" altLang="en-US" sz="22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high</a:t>
              </a:r>
            </a:p>
          </p:txBody>
        </p:sp>
        <p:sp>
          <p:nvSpPr>
            <p:cNvPr id="429064" name="Rectangle 2056">
              <a:extLst>
                <a:ext uri="{FF2B5EF4-FFF2-40B4-BE49-F238E27FC236}">
                  <a16:creationId xmlns:a16="http://schemas.microsoft.com/office/drawing/2014/main" id="{F597AF58-45F2-4CE9-9A8E-2C6333276B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0" y="3385"/>
              <a:ext cx="764" cy="31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en-US" altLang="en-US" sz="22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high</a:t>
              </a:r>
            </a:p>
          </p:txBody>
        </p:sp>
        <p:sp>
          <p:nvSpPr>
            <p:cNvPr id="429065" name="Rectangle 2057">
              <a:extLst>
                <a:ext uri="{FF2B5EF4-FFF2-40B4-BE49-F238E27FC236}">
                  <a16:creationId xmlns:a16="http://schemas.microsoft.com/office/drawing/2014/main" id="{918D21F3-7FD0-41E1-A9FC-56D1A1B06F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3385"/>
              <a:ext cx="759" cy="31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en-US" altLang="en-US" sz="22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high</a:t>
              </a:r>
            </a:p>
          </p:txBody>
        </p:sp>
        <p:sp>
          <p:nvSpPr>
            <p:cNvPr id="429066" name="Rectangle 2058">
              <a:extLst>
                <a:ext uri="{FF2B5EF4-FFF2-40B4-BE49-F238E27FC236}">
                  <a16:creationId xmlns:a16="http://schemas.microsoft.com/office/drawing/2014/main" id="{791266E7-502D-4FE9-AD0B-167BDFE3FF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" y="3282"/>
              <a:ext cx="714" cy="455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>
                <a:lnSpc>
                  <a:spcPct val="80000"/>
                </a:lnSpc>
                <a:defRPr/>
              </a:pPr>
              <a:r>
                <a:rPr lang="en-US" altLang="en-US" sz="2200" b="1">
                  <a:solidFill>
                    <a:srgbClr val="ADF593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Cellular phone</a:t>
              </a:r>
              <a:endParaRPr lang="en-US" altLang="en-US" sz="2200" b="1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29067" name="Rectangle 2059">
              <a:extLst>
                <a:ext uri="{FF2B5EF4-FFF2-40B4-BE49-F238E27FC236}">
                  <a16:creationId xmlns:a16="http://schemas.microsoft.com/office/drawing/2014/main" id="{398646F7-A522-422E-83D8-5835318B2C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33" y="2809"/>
              <a:ext cx="762" cy="455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en-US" altLang="en-US" sz="22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trans-ceiver</a:t>
              </a:r>
            </a:p>
          </p:txBody>
        </p:sp>
        <p:sp>
          <p:nvSpPr>
            <p:cNvPr id="429068" name="Rectangle 2060">
              <a:extLst>
                <a:ext uri="{FF2B5EF4-FFF2-40B4-BE49-F238E27FC236}">
                  <a16:creationId xmlns:a16="http://schemas.microsoft.com/office/drawing/2014/main" id="{DE01FE25-A7AA-4AAA-93DA-4908071181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28" y="2823"/>
              <a:ext cx="759" cy="455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en-US" altLang="en-US" sz="22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&lt;100 MHz</a:t>
              </a:r>
            </a:p>
          </p:txBody>
        </p:sp>
        <p:sp>
          <p:nvSpPr>
            <p:cNvPr id="429069" name="Rectangle 2061">
              <a:extLst>
                <a:ext uri="{FF2B5EF4-FFF2-40B4-BE49-F238E27FC236}">
                  <a16:creationId xmlns:a16="http://schemas.microsoft.com/office/drawing/2014/main" id="{7EF6B04A-74FB-4AC3-8DD9-3F1BFC693A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56" y="2901"/>
              <a:ext cx="762" cy="28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en-US" altLang="en-US" sz="22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low</a:t>
              </a:r>
            </a:p>
          </p:txBody>
        </p:sp>
        <p:sp>
          <p:nvSpPr>
            <p:cNvPr id="429070" name="Rectangle 2062">
              <a:extLst>
                <a:ext uri="{FF2B5EF4-FFF2-40B4-BE49-F238E27FC236}">
                  <a16:creationId xmlns:a16="http://schemas.microsoft.com/office/drawing/2014/main" id="{CE4A1954-4822-4154-8035-0EF7307593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89" y="2901"/>
              <a:ext cx="898" cy="28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en-US" altLang="en-US" sz="22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moderate</a:t>
              </a:r>
            </a:p>
          </p:txBody>
        </p:sp>
        <p:sp>
          <p:nvSpPr>
            <p:cNvPr id="429071" name="Rectangle 2063">
              <a:extLst>
                <a:ext uri="{FF2B5EF4-FFF2-40B4-BE49-F238E27FC236}">
                  <a16:creationId xmlns:a16="http://schemas.microsoft.com/office/drawing/2014/main" id="{4D7B9E2D-08B0-4BD6-BBDC-CD129A5CA3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0" y="2901"/>
              <a:ext cx="764" cy="28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en-US" altLang="en-US" sz="22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low</a:t>
              </a:r>
            </a:p>
          </p:txBody>
        </p:sp>
        <p:sp>
          <p:nvSpPr>
            <p:cNvPr id="429072" name="Rectangle 2064">
              <a:extLst>
                <a:ext uri="{FF2B5EF4-FFF2-40B4-BE49-F238E27FC236}">
                  <a16:creationId xmlns:a16="http://schemas.microsoft.com/office/drawing/2014/main" id="{04CDC46C-D05E-4D82-B27B-95127F00B6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2901"/>
              <a:ext cx="759" cy="28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en-US" altLang="en-US" sz="22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low</a:t>
              </a:r>
            </a:p>
          </p:txBody>
        </p:sp>
        <p:sp>
          <p:nvSpPr>
            <p:cNvPr id="429073" name="Rectangle 2065">
              <a:extLst>
                <a:ext uri="{FF2B5EF4-FFF2-40B4-BE49-F238E27FC236}">
                  <a16:creationId xmlns:a16="http://schemas.microsoft.com/office/drawing/2014/main" id="{EEA28D95-B4A5-4CC7-A67E-4DD22F32D2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" y="2784"/>
              <a:ext cx="747" cy="455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>
                <a:lnSpc>
                  <a:spcPct val="80000"/>
                </a:lnSpc>
                <a:defRPr/>
              </a:pPr>
              <a:r>
                <a:rPr lang="en-US" altLang="en-US" sz="2200" b="1">
                  <a:solidFill>
                    <a:srgbClr val="ADF593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Cordless phone</a:t>
              </a:r>
              <a:endParaRPr lang="en-US" altLang="en-US" sz="2200" b="1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29074" name="Rectangle 2066">
              <a:extLst>
                <a:ext uri="{FF2B5EF4-FFF2-40B4-BE49-F238E27FC236}">
                  <a16:creationId xmlns:a16="http://schemas.microsoft.com/office/drawing/2014/main" id="{084AA71C-AEED-4010-B3FF-921F60D399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33" y="2416"/>
              <a:ext cx="762" cy="28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en-US" altLang="en-US" sz="22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receiver</a:t>
              </a:r>
            </a:p>
          </p:txBody>
        </p:sp>
        <p:sp>
          <p:nvSpPr>
            <p:cNvPr id="429075" name="Rectangle 2067">
              <a:extLst>
                <a:ext uri="{FF2B5EF4-FFF2-40B4-BE49-F238E27FC236}">
                  <a16:creationId xmlns:a16="http://schemas.microsoft.com/office/drawing/2014/main" id="{8798787D-E0B3-4C74-880F-6C188CD42F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28" y="2416"/>
              <a:ext cx="759" cy="29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en-US" altLang="en-US" sz="22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&lt;1 GHz</a:t>
              </a:r>
            </a:p>
          </p:txBody>
        </p:sp>
        <p:sp>
          <p:nvSpPr>
            <p:cNvPr id="429076" name="Rectangle 2068">
              <a:extLst>
                <a:ext uri="{FF2B5EF4-FFF2-40B4-BE49-F238E27FC236}">
                  <a16:creationId xmlns:a16="http://schemas.microsoft.com/office/drawing/2014/main" id="{DAEE8815-6275-41A3-A6EC-FDD6A86BED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56" y="2416"/>
              <a:ext cx="762" cy="2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en-US" altLang="en-US" sz="22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low</a:t>
              </a:r>
            </a:p>
          </p:txBody>
        </p:sp>
        <p:sp>
          <p:nvSpPr>
            <p:cNvPr id="429077" name="Rectangle 2069">
              <a:extLst>
                <a:ext uri="{FF2B5EF4-FFF2-40B4-BE49-F238E27FC236}">
                  <a16:creationId xmlns:a16="http://schemas.microsoft.com/office/drawing/2014/main" id="{97AE1732-D9DD-4F68-A410-444F5B2DB8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5" y="2416"/>
              <a:ext cx="760" cy="2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en-US" altLang="en-US" sz="22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low</a:t>
              </a:r>
            </a:p>
          </p:txBody>
        </p:sp>
        <p:sp>
          <p:nvSpPr>
            <p:cNvPr id="429078" name="Rectangle 2070">
              <a:extLst>
                <a:ext uri="{FF2B5EF4-FFF2-40B4-BE49-F238E27FC236}">
                  <a16:creationId xmlns:a16="http://schemas.microsoft.com/office/drawing/2014/main" id="{2920CD95-BEC8-4BA3-BB3B-BED57B9DB6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0" y="2416"/>
              <a:ext cx="764" cy="2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en-US" altLang="en-US" sz="22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high</a:t>
              </a:r>
            </a:p>
          </p:txBody>
        </p:sp>
        <p:sp>
          <p:nvSpPr>
            <p:cNvPr id="429079" name="Rectangle 2071">
              <a:extLst>
                <a:ext uri="{FF2B5EF4-FFF2-40B4-BE49-F238E27FC236}">
                  <a16:creationId xmlns:a16="http://schemas.microsoft.com/office/drawing/2014/main" id="{A9B5C216-80CA-42BA-8F9D-B3503771DF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2416"/>
              <a:ext cx="759" cy="28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en-US" altLang="en-US" sz="22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high</a:t>
              </a:r>
            </a:p>
          </p:txBody>
        </p:sp>
        <p:sp>
          <p:nvSpPr>
            <p:cNvPr id="429080" name="Rectangle 2072">
              <a:extLst>
                <a:ext uri="{FF2B5EF4-FFF2-40B4-BE49-F238E27FC236}">
                  <a16:creationId xmlns:a16="http://schemas.microsoft.com/office/drawing/2014/main" id="{A9A35BEE-C879-4F37-B0FA-53173B4E8F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" y="2312"/>
              <a:ext cx="714" cy="586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>
                <a:lnSpc>
                  <a:spcPct val="80000"/>
                </a:lnSpc>
                <a:defRPr/>
              </a:pPr>
              <a:r>
                <a:rPr lang="en-US" altLang="en-US" sz="2200" b="1">
                  <a:solidFill>
                    <a:srgbClr val="ADF593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Paging system</a:t>
              </a:r>
            </a:p>
          </p:txBody>
        </p:sp>
        <p:sp>
          <p:nvSpPr>
            <p:cNvPr id="429081" name="Rectangle 2073">
              <a:extLst>
                <a:ext uri="{FF2B5EF4-FFF2-40B4-BE49-F238E27FC236}">
                  <a16:creationId xmlns:a16="http://schemas.microsoft.com/office/drawing/2014/main" id="{CB639829-2600-49A1-AD7C-59E759F537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33" y="1776"/>
              <a:ext cx="762" cy="4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en-US" altLang="en-US" sz="22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trans-mitter</a:t>
              </a:r>
            </a:p>
          </p:txBody>
        </p:sp>
        <p:sp>
          <p:nvSpPr>
            <p:cNvPr id="429082" name="Rectangle 2074">
              <a:extLst>
                <a:ext uri="{FF2B5EF4-FFF2-40B4-BE49-F238E27FC236}">
                  <a16:creationId xmlns:a16="http://schemas.microsoft.com/office/drawing/2014/main" id="{E98A2364-3AD7-4995-9637-EC9B9CA33E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28" y="1776"/>
              <a:ext cx="759" cy="4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en-US" altLang="en-US" sz="22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&lt;100 MHz</a:t>
              </a:r>
            </a:p>
          </p:txBody>
        </p:sp>
        <p:sp>
          <p:nvSpPr>
            <p:cNvPr id="429083" name="Rectangle 2075">
              <a:extLst>
                <a:ext uri="{FF2B5EF4-FFF2-40B4-BE49-F238E27FC236}">
                  <a16:creationId xmlns:a16="http://schemas.microsoft.com/office/drawing/2014/main" id="{FDFF85F4-E65D-4220-950F-BDDEADCC0B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56" y="1872"/>
              <a:ext cx="762" cy="336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en-US" altLang="en-US" sz="22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low</a:t>
              </a:r>
            </a:p>
          </p:txBody>
        </p:sp>
        <p:sp>
          <p:nvSpPr>
            <p:cNvPr id="429084" name="Rectangle 2076">
              <a:extLst>
                <a:ext uri="{FF2B5EF4-FFF2-40B4-BE49-F238E27FC236}">
                  <a16:creationId xmlns:a16="http://schemas.microsoft.com/office/drawing/2014/main" id="{C5DA81C9-D71F-4B6A-8B1E-DEBDDDA57D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5" y="1872"/>
              <a:ext cx="760" cy="24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en-US" altLang="en-US" sz="22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low</a:t>
              </a:r>
            </a:p>
          </p:txBody>
        </p:sp>
        <p:sp>
          <p:nvSpPr>
            <p:cNvPr id="429085" name="Rectangle 2077">
              <a:extLst>
                <a:ext uri="{FF2B5EF4-FFF2-40B4-BE49-F238E27FC236}">
                  <a16:creationId xmlns:a16="http://schemas.microsoft.com/office/drawing/2014/main" id="{6292C350-69ED-4091-BEB7-9FBDF9D750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0" y="1872"/>
              <a:ext cx="764" cy="336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en-US" altLang="en-US" sz="22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low</a:t>
              </a:r>
            </a:p>
          </p:txBody>
        </p:sp>
        <p:sp>
          <p:nvSpPr>
            <p:cNvPr id="429086" name="Rectangle 2078">
              <a:extLst>
                <a:ext uri="{FF2B5EF4-FFF2-40B4-BE49-F238E27FC236}">
                  <a16:creationId xmlns:a16="http://schemas.microsoft.com/office/drawing/2014/main" id="{5F3EF003-0F26-4A21-AD50-00E46CBD2A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1872"/>
              <a:ext cx="759" cy="28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en-US" altLang="en-US" sz="22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low</a:t>
              </a:r>
            </a:p>
          </p:txBody>
        </p:sp>
        <p:sp>
          <p:nvSpPr>
            <p:cNvPr id="429087" name="Rectangle 2079">
              <a:extLst>
                <a:ext uri="{FF2B5EF4-FFF2-40B4-BE49-F238E27FC236}">
                  <a16:creationId xmlns:a16="http://schemas.microsoft.com/office/drawing/2014/main" id="{34E7C3B3-D9E9-443A-8F7C-5D9748C304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" y="1680"/>
              <a:ext cx="714" cy="6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>
                <a:lnSpc>
                  <a:spcPct val="80000"/>
                </a:lnSpc>
                <a:defRPr/>
              </a:pPr>
              <a:r>
                <a:rPr lang="en-US" altLang="en-US" sz="2200" b="1">
                  <a:solidFill>
                    <a:srgbClr val="ADF593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Garage door opener</a:t>
              </a:r>
            </a:p>
          </p:txBody>
        </p:sp>
        <p:sp>
          <p:nvSpPr>
            <p:cNvPr id="429088" name="Rectangle 2080">
              <a:extLst>
                <a:ext uri="{FF2B5EF4-FFF2-40B4-BE49-F238E27FC236}">
                  <a16:creationId xmlns:a16="http://schemas.microsoft.com/office/drawing/2014/main" id="{D2436B7D-C069-48A3-A047-F9FE4D1132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33" y="1173"/>
              <a:ext cx="762" cy="473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en-US" altLang="en-US" sz="22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trans-mitter</a:t>
              </a:r>
            </a:p>
          </p:txBody>
        </p:sp>
        <p:sp>
          <p:nvSpPr>
            <p:cNvPr id="429089" name="Rectangle 2081">
              <a:extLst>
                <a:ext uri="{FF2B5EF4-FFF2-40B4-BE49-F238E27FC236}">
                  <a16:creationId xmlns:a16="http://schemas.microsoft.com/office/drawing/2014/main" id="{26D844D0-F69E-4C0D-A4DC-5F6288B496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28" y="1296"/>
              <a:ext cx="759" cy="265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en-US" altLang="en-US" sz="22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infra-red</a:t>
              </a:r>
            </a:p>
          </p:txBody>
        </p:sp>
        <p:sp>
          <p:nvSpPr>
            <p:cNvPr id="429090" name="Rectangle 2082">
              <a:extLst>
                <a:ext uri="{FF2B5EF4-FFF2-40B4-BE49-F238E27FC236}">
                  <a16:creationId xmlns:a16="http://schemas.microsoft.com/office/drawing/2014/main" id="{81691AB3-2C92-4DEA-82C4-D2B32506C4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56" y="1296"/>
              <a:ext cx="762" cy="265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en-US" altLang="en-US" sz="22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low</a:t>
              </a:r>
            </a:p>
          </p:txBody>
        </p:sp>
        <p:sp>
          <p:nvSpPr>
            <p:cNvPr id="429091" name="Rectangle 2083">
              <a:extLst>
                <a:ext uri="{FF2B5EF4-FFF2-40B4-BE49-F238E27FC236}">
                  <a16:creationId xmlns:a16="http://schemas.microsoft.com/office/drawing/2014/main" id="{88ADCE7A-0D8F-483C-BE5B-D3C4D11120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5" y="1296"/>
              <a:ext cx="760" cy="265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en-US" altLang="en-US" sz="22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low</a:t>
              </a:r>
            </a:p>
          </p:txBody>
        </p:sp>
        <p:sp>
          <p:nvSpPr>
            <p:cNvPr id="429092" name="Rectangle 2084">
              <a:extLst>
                <a:ext uri="{FF2B5EF4-FFF2-40B4-BE49-F238E27FC236}">
                  <a16:creationId xmlns:a16="http://schemas.microsoft.com/office/drawing/2014/main" id="{53A1749C-2686-47D3-BE28-602D8CA03F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0" y="1296"/>
              <a:ext cx="764" cy="265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en-US" altLang="en-US" sz="22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low</a:t>
              </a:r>
            </a:p>
          </p:txBody>
        </p:sp>
        <p:sp>
          <p:nvSpPr>
            <p:cNvPr id="429093" name="Rectangle 2085">
              <a:extLst>
                <a:ext uri="{FF2B5EF4-FFF2-40B4-BE49-F238E27FC236}">
                  <a16:creationId xmlns:a16="http://schemas.microsoft.com/office/drawing/2014/main" id="{E50A66BB-44A4-49EF-BE30-9782470A31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1296"/>
              <a:ext cx="759" cy="265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en-US" altLang="en-US" sz="22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low</a:t>
              </a:r>
            </a:p>
          </p:txBody>
        </p:sp>
        <p:sp>
          <p:nvSpPr>
            <p:cNvPr id="429094" name="Rectangle 2086">
              <a:extLst>
                <a:ext uri="{FF2B5EF4-FFF2-40B4-BE49-F238E27FC236}">
                  <a16:creationId xmlns:a16="http://schemas.microsoft.com/office/drawing/2014/main" id="{113AF1A1-94F9-42DD-B3D4-B0E4B0692F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" y="1127"/>
              <a:ext cx="714" cy="473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>
                <a:lnSpc>
                  <a:spcPct val="80000"/>
                </a:lnSpc>
                <a:defRPr/>
              </a:pPr>
              <a:r>
                <a:rPr lang="en-US" altLang="en-US" sz="2200" b="1">
                  <a:solidFill>
                    <a:srgbClr val="ADF593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TV remote control</a:t>
              </a:r>
            </a:p>
          </p:txBody>
        </p:sp>
        <p:sp>
          <p:nvSpPr>
            <p:cNvPr id="429095" name="Rectangle 2087">
              <a:extLst>
                <a:ext uri="{FF2B5EF4-FFF2-40B4-BE49-F238E27FC236}">
                  <a16:creationId xmlns:a16="http://schemas.microsoft.com/office/drawing/2014/main" id="{F63BEC02-072D-404A-A7AF-DE226FFEB3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2" y="496"/>
              <a:ext cx="762" cy="63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endParaRPr lang="en-US" altLang="en-US" sz="1100" b="1">
                <a:solidFill>
                  <a:srgbClr val="F6EA92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  <a:p>
              <a:pPr algn="ctr">
                <a:lnSpc>
                  <a:spcPct val="80000"/>
                </a:lnSpc>
                <a:defRPr/>
              </a:pPr>
              <a:r>
                <a:rPr lang="en-US" altLang="en-US" sz="2100" b="1">
                  <a:solidFill>
                    <a:srgbClr val="F6EA9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Function-ality</a:t>
              </a:r>
            </a:p>
          </p:txBody>
        </p:sp>
        <p:sp>
          <p:nvSpPr>
            <p:cNvPr id="429096" name="Rectangle 2088">
              <a:extLst>
                <a:ext uri="{FF2B5EF4-FFF2-40B4-BE49-F238E27FC236}">
                  <a16:creationId xmlns:a16="http://schemas.microsoft.com/office/drawing/2014/main" id="{40C03436-C276-44F3-9BB6-875872D4A8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0" y="496"/>
              <a:ext cx="948" cy="63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endParaRPr lang="en-US" altLang="en-US" sz="1100" b="1">
                <a:solidFill>
                  <a:srgbClr val="F6EA92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  <a:p>
              <a:pPr algn="ctr">
                <a:lnSpc>
                  <a:spcPct val="80000"/>
                </a:lnSpc>
                <a:defRPr/>
              </a:pPr>
              <a:r>
                <a:rPr lang="en-US" altLang="en-US" sz="2100" b="1">
                  <a:solidFill>
                    <a:srgbClr val="F6EA9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Carrier frequency</a:t>
              </a:r>
            </a:p>
          </p:txBody>
        </p:sp>
        <p:sp>
          <p:nvSpPr>
            <p:cNvPr id="429097" name="Rectangle 2089">
              <a:extLst>
                <a:ext uri="{FF2B5EF4-FFF2-40B4-BE49-F238E27FC236}">
                  <a16:creationId xmlns:a16="http://schemas.microsoft.com/office/drawing/2014/main" id="{E9DE4619-DE79-4D6B-B85E-EBCDEE9482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37" y="496"/>
              <a:ext cx="762" cy="63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endParaRPr lang="en-US" altLang="en-US" sz="1100" b="1">
                <a:solidFill>
                  <a:srgbClr val="F6EA92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  <a:p>
              <a:pPr algn="ctr">
                <a:lnSpc>
                  <a:spcPct val="80000"/>
                </a:lnSpc>
                <a:defRPr/>
              </a:pPr>
              <a:r>
                <a:rPr lang="en-US" altLang="en-US" sz="2100" b="1">
                  <a:solidFill>
                    <a:srgbClr val="F6EA9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Hardware cost</a:t>
              </a:r>
            </a:p>
          </p:txBody>
        </p:sp>
        <p:sp>
          <p:nvSpPr>
            <p:cNvPr id="429098" name="Rectangle 2090">
              <a:extLst>
                <a:ext uri="{FF2B5EF4-FFF2-40B4-BE49-F238E27FC236}">
                  <a16:creationId xmlns:a16="http://schemas.microsoft.com/office/drawing/2014/main" id="{8C2859A6-F4D9-48C2-9454-104F66F68F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5" y="496"/>
              <a:ext cx="760" cy="63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endParaRPr lang="en-US" altLang="en-US" sz="1100" b="1">
                <a:solidFill>
                  <a:srgbClr val="F6EA92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  <a:p>
              <a:pPr algn="ctr">
                <a:lnSpc>
                  <a:spcPct val="80000"/>
                </a:lnSpc>
                <a:defRPr/>
              </a:pPr>
              <a:r>
                <a:rPr lang="en-US" altLang="en-US" sz="2100" b="1">
                  <a:solidFill>
                    <a:srgbClr val="F6EA9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Com-</a:t>
              </a:r>
              <a:br>
                <a:rPr lang="en-US" altLang="en-US" sz="2100" b="1">
                  <a:solidFill>
                    <a:srgbClr val="F6EA9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</a:br>
              <a:r>
                <a:rPr lang="en-US" altLang="en-US" sz="2100" b="1">
                  <a:solidFill>
                    <a:srgbClr val="F6EA9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plexity</a:t>
              </a:r>
            </a:p>
          </p:txBody>
        </p:sp>
        <p:sp>
          <p:nvSpPr>
            <p:cNvPr id="429099" name="Rectangle 2091">
              <a:extLst>
                <a:ext uri="{FF2B5EF4-FFF2-40B4-BE49-F238E27FC236}">
                  <a16:creationId xmlns:a16="http://schemas.microsoft.com/office/drawing/2014/main" id="{BE834CA9-260F-4967-B0A7-87E324A214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4" y="528"/>
              <a:ext cx="764" cy="63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en-US" altLang="en-US" sz="2100" b="1">
                  <a:solidFill>
                    <a:srgbClr val="F6EA9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Required infra-structure</a:t>
              </a:r>
            </a:p>
          </p:txBody>
        </p:sp>
        <p:sp>
          <p:nvSpPr>
            <p:cNvPr id="429100" name="Rectangle 2092">
              <a:extLst>
                <a:ext uri="{FF2B5EF4-FFF2-40B4-BE49-F238E27FC236}">
                  <a16:creationId xmlns:a16="http://schemas.microsoft.com/office/drawing/2014/main" id="{815010F4-C979-431F-AB8F-2681FA44F7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5" y="496"/>
              <a:ext cx="759" cy="63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endParaRPr lang="en-US" altLang="en-US" sz="1100" b="1">
                <a:solidFill>
                  <a:srgbClr val="F6EA92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  <a:p>
              <a:pPr algn="ctr">
                <a:lnSpc>
                  <a:spcPct val="80000"/>
                </a:lnSpc>
                <a:defRPr/>
              </a:pPr>
              <a:r>
                <a:rPr lang="en-US" altLang="en-US" sz="2100" b="1">
                  <a:solidFill>
                    <a:srgbClr val="F6EA9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Coverage range</a:t>
              </a:r>
            </a:p>
          </p:txBody>
        </p:sp>
        <p:sp>
          <p:nvSpPr>
            <p:cNvPr id="429101" name="Rectangle 2093">
              <a:extLst>
                <a:ext uri="{FF2B5EF4-FFF2-40B4-BE49-F238E27FC236}">
                  <a16:creationId xmlns:a16="http://schemas.microsoft.com/office/drawing/2014/main" id="{67E3BA87-BC06-4A0A-99CE-9F70E3992A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" y="544"/>
              <a:ext cx="714" cy="416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endParaRPr lang="en-US" altLang="en-US" sz="1100" b="1" dirty="0">
                <a:solidFill>
                  <a:srgbClr val="F6EA92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  <a:p>
              <a:pPr algn="ctr">
                <a:lnSpc>
                  <a:spcPct val="80000"/>
                </a:lnSpc>
                <a:defRPr/>
              </a:pPr>
              <a:r>
                <a:rPr lang="en-US" altLang="en-US" sz="2100" b="1" dirty="0">
                  <a:solidFill>
                    <a:srgbClr val="F6EA9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Service</a:t>
              </a:r>
            </a:p>
          </p:txBody>
        </p:sp>
        <p:sp>
          <p:nvSpPr>
            <p:cNvPr id="23598" name="Line 2094">
              <a:extLst>
                <a:ext uri="{FF2B5EF4-FFF2-40B4-BE49-F238E27FC236}">
                  <a16:creationId xmlns:a16="http://schemas.microsoft.com/office/drawing/2014/main" id="{7715518D-DDE9-4E1F-A1AA-9ED75CE55B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1" y="496"/>
              <a:ext cx="4848" cy="0"/>
            </a:xfrm>
            <a:prstGeom prst="line">
              <a:avLst/>
            </a:prstGeom>
            <a:noFill/>
            <a:ln w="28575" cap="sq">
              <a:solidFill>
                <a:srgbClr val="A9B9E7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9" name="Line 2095">
              <a:extLst>
                <a:ext uri="{FF2B5EF4-FFF2-40B4-BE49-F238E27FC236}">
                  <a16:creationId xmlns:a16="http://schemas.microsoft.com/office/drawing/2014/main" id="{67BC3870-E6B6-4766-AC5D-245F01C57D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1" y="1127"/>
              <a:ext cx="4848" cy="0"/>
            </a:xfrm>
            <a:prstGeom prst="line">
              <a:avLst/>
            </a:prstGeom>
            <a:noFill/>
            <a:ln w="12700">
              <a:solidFill>
                <a:srgbClr val="A9B9E7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0" name="Line 2096">
              <a:extLst>
                <a:ext uri="{FF2B5EF4-FFF2-40B4-BE49-F238E27FC236}">
                  <a16:creationId xmlns:a16="http://schemas.microsoft.com/office/drawing/2014/main" id="{62412988-B8AA-4EB5-A9FA-9C67CBA130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1" y="1680"/>
              <a:ext cx="4848" cy="0"/>
            </a:xfrm>
            <a:prstGeom prst="line">
              <a:avLst/>
            </a:prstGeom>
            <a:noFill/>
            <a:ln w="12700">
              <a:solidFill>
                <a:srgbClr val="A9B9E7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1" name="Line 2097">
              <a:extLst>
                <a:ext uri="{FF2B5EF4-FFF2-40B4-BE49-F238E27FC236}">
                  <a16:creationId xmlns:a16="http://schemas.microsoft.com/office/drawing/2014/main" id="{5AF642FC-BC03-4196-9734-63A210F4B0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1" y="2312"/>
              <a:ext cx="4848" cy="0"/>
            </a:xfrm>
            <a:prstGeom prst="line">
              <a:avLst/>
            </a:prstGeom>
            <a:noFill/>
            <a:ln w="12700">
              <a:solidFill>
                <a:srgbClr val="A9B9E7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2" name="Line 2098">
              <a:extLst>
                <a:ext uri="{FF2B5EF4-FFF2-40B4-BE49-F238E27FC236}">
                  <a16:creationId xmlns:a16="http://schemas.microsoft.com/office/drawing/2014/main" id="{B8F01958-183B-488D-9B8A-F59F9BF555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1" y="2777"/>
              <a:ext cx="4848" cy="0"/>
            </a:xfrm>
            <a:prstGeom prst="line">
              <a:avLst/>
            </a:prstGeom>
            <a:noFill/>
            <a:ln w="12700">
              <a:solidFill>
                <a:srgbClr val="A9B9E7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3" name="Line 2099">
              <a:extLst>
                <a:ext uri="{FF2B5EF4-FFF2-40B4-BE49-F238E27FC236}">
                  <a16:creationId xmlns:a16="http://schemas.microsoft.com/office/drawing/2014/main" id="{9D9E1613-1389-4896-B54B-565649ECE8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1" y="3264"/>
              <a:ext cx="4848" cy="0"/>
            </a:xfrm>
            <a:prstGeom prst="line">
              <a:avLst/>
            </a:prstGeom>
            <a:noFill/>
            <a:ln w="12700">
              <a:solidFill>
                <a:srgbClr val="A9B9E7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4" name="Line 2100">
              <a:extLst>
                <a:ext uri="{FF2B5EF4-FFF2-40B4-BE49-F238E27FC236}">
                  <a16:creationId xmlns:a16="http://schemas.microsoft.com/office/drawing/2014/main" id="{F8D31C8A-9874-43D3-85A8-ECDA613BB3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1" y="3744"/>
              <a:ext cx="4848" cy="0"/>
            </a:xfrm>
            <a:prstGeom prst="line">
              <a:avLst/>
            </a:prstGeom>
            <a:noFill/>
            <a:ln w="28575" cap="sq">
              <a:solidFill>
                <a:srgbClr val="A9B9E7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5" name="Line 2101">
              <a:extLst>
                <a:ext uri="{FF2B5EF4-FFF2-40B4-BE49-F238E27FC236}">
                  <a16:creationId xmlns:a16="http://schemas.microsoft.com/office/drawing/2014/main" id="{EAF5D477-B10F-49BF-B544-E408D07A8D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1" y="496"/>
              <a:ext cx="0" cy="3232"/>
            </a:xfrm>
            <a:prstGeom prst="line">
              <a:avLst/>
            </a:prstGeom>
            <a:noFill/>
            <a:ln w="28575" cap="sq">
              <a:solidFill>
                <a:srgbClr val="A9B9E7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6" name="Line 2102">
              <a:extLst>
                <a:ext uri="{FF2B5EF4-FFF2-40B4-BE49-F238E27FC236}">
                  <a16:creationId xmlns:a16="http://schemas.microsoft.com/office/drawing/2014/main" id="{E0749E18-5A12-4549-BD35-CB76FBC366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87" y="496"/>
              <a:ext cx="0" cy="3232"/>
            </a:xfrm>
            <a:prstGeom prst="line">
              <a:avLst/>
            </a:prstGeom>
            <a:noFill/>
            <a:ln w="12700">
              <a:solidFill>
                <a:srgbClr val="A9B9E7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7" name="Line 2103">
              <a:extLst>
                <a:ext uri="{FF2B5EF4-FFF2-40B4-BE49-F238E27FC236}">
                  <a16:creationId xmlns:a16="http://schemas.microsoft.com/office/drawing/2014/main" id="{AEA15783-C7A1-49D1-9137-83C9B62B34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51" y="496"/>
              <a:ext cx="0" cy="3232"/>
            </a:xfrm>
            <a:prstGeom prst="line">
              <a:avLst/>
            </a:prstGeom>
            <a:noFill/>
            <a:ln w="12700">
              <a:solidFill>
                <a:srgbClr val="A9B9E7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8" name="Line 2104">
              <a:extLst>
                <a:ext uri="{FF2B5EF4-FFF2-40B4-BE49-F238E27FC236}">
                  <a16:creationId xmlns:a16="http://schemas.microsoft.com/office/drawing/2014/main" id="{6C6CAAB5-77C6-4A56-A421-AEF1361790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79" y="496"/>
              <a:ext cx="0" cy="3232"/>
            </a:xfrm>
            <a:prstGeom prst="line">
              <a:avLst/>
            </a:prstGeom>
            <a:noFill/>
            <a:ln w="12700">
              <a:solidFill>
                <a:srgbClr val="A9B9E7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9" name="Line 2105">
              <a:extLst>
                <a:ext uri="{FF2B5EF4-FFF2-40B4-BE49-F238E27FC236}">
                  <a16:creationId xmlns:a16="http://schemas.microsoft.com/office/drawing/2014/main" id="{16B213D2-6E6A-46DC-BFBD-19EAF07F11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77" y="496"/>
              <a:ext cx="0" cy="3232"/>
            </a:xfrm>
            <a:prstGeom prst="line">
              <a:avLst/>
            </a:prstGeom>
            <a:noFill/>
            <a:ln w="12700">
              <a:solidFill>
                <a:srgbClr val="A9B9E7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0" name="Line 2106">
              <a:extLst>
                <a:ext uri="{FF2B5EF4-FFF2-40B4-BE49-F238E27FC236}">
                  <a16:creationId xmlns:a16="http://schemas.microsoft.com/office/drawing/2014/main" id="{B9C445CA-7DA3-428A-AEDC-3AB004F37A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70" y="496"/>
              <a:ext cx="0" cy="3232"/>
            </a:xfrm>
            <a:prstGeom prst="line">
              <a:avLst/>
            </a:prstGeom>
            <a:noFill/>
            <a:ln w="12700">
              <a:solidFill>
                <a:srgbClr val="A9B9E7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1" name="Line 2107">
              <a:extLst>
                <a:ext uri="{FF2B5EF4-FFF2-40B4-BE49-F238E27FC236}">
                  <a16:creationId xmlns:a16="http://schemas.microsoft.com/office/drawing/2014/main" id="{562581F6-8228-4FBD-BC80-3612202760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54" y="496"/>
              <a:ext cx="0" cy="3232"/>
            </a:xfrm>
            <a:prstGeom prst="line">
              <a:avLst/>
            </a:prstGeom>
            <a:noFill/>
            <a:ln w="12700">
              <a:solidFill>
                <a:srgbClr val="A9B9E7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2" name="Line 2108">
              <a:extLst>
                <a:ext uri="{FF2B5EF4-FFF2-40B4-BE49-F238E27FC236}">
                  <a16:creationId xmlns:a16="http://schemas.microsoft.com/office/drawing/2014/main" id="{8EF305BE-DF6C-47FC-A01A-23BB1A6140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49" y="496"/>
              <a:ext cx="0" cy="3232"/>
            </a:xfrm>
            <a:prstGeom prst="line">
              <a:avLst/>
            </a:prstGeom>
            <a:noFill/>
            <a:ln w="28575" cap="sq">
              <a:solidFill>
                <a:srgbClr val="A9B9E7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3555" name="Rectangle 1">
            <a:extLst>
              <a:ext uri="{FF2B5EF4-FFF2-40B4-BE49-F238E27FC236}">
                <a16:creationId xmlns:a16="http://schemas.microsoft.com/office/drawing/2014/main" id="{BE19741E-3093-477D-8935-0CD90D9F10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36513"/>
            <a:ext cx="7585075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ctr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b="1" u="sng"/>
              <a:t>Comparison of Mobile Stations</a:t>
            </a:r>
          </a:p>
        </p:txBody>
      </p:sp>
    </p:spTree>
  </p:cSld>
  <p:clrMapOvr>
    <a:masterClrMapping/>
  </p:clrMapOvr>
  <p:transition>
    <p:wipe dir="r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8" name="Group 61">
            <a:extLst>
              <a:ext uri="{FF2B5EF4-FFF2-40B4-BE49-F238E27FC236}">
                <a16:creationId xmlns:a16="http://schemas.microsoft.com/office/drawing/2014/main" id="{6C4D98EF-E895-4009-978B-897C12EDE602}"/>
              </a:ext>
            </a:extLst>
          </p:cNvPr>
          <p:cNvGrpSpPr>
            <a:grpSpLocks/>
          </p:cNvGrpSpPr>
          <p:nvPr/>
        </p:nvGrpSpPr>
        <p:grpSpPr bwMode="auto">
          <a:xfrm>
            <a:off x="784225" y="674688"/>
            <a:ext cx="7780338" cy="5421312"/>
            <a:chOff x="494" y="425"/>
            <a:chExt cx="4901" cy="3415"/>
          </a:xfrm>
        </p:grpSpPr>
        <p:sp>
          <p:nvSpPr>
            <p:cNvPr id="444418" name="Rectangle 2">
              <a:extLst>
                <a:ext uri="{FF2B5EF4-FFF2-40B4-BE49-F238E27FC236}">
                  <a16:creationId xmlns:a16="http://schemas.microsoft.com/office/drawing/2014/main" id="{042370CA-6F8E-44A4-B2D0-5165AFF39F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33" y="3289"/>
              <a:ext cx="762" cy="455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en-US" altLang="en-US" sz="22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trans-ceiver</a:t>
              </a:r>
            </a:p>
          </p:txBody>
        </p:sp>
        <p:sp>
          <p:nvSpPr>
            <p:cNvPr id="444419" name="Rectangle 3">
              <a:extLst>
                <a:ext uri="{FF2B5EF4-FFF2-40B4-BE49-F238E27FC236}">
                  <a16:creationId xmlns:a16="http://schemas.microsoft.com/office/drawing/2014/main" id="{A3E5E92D-A468-4248-BE09-377C9B70ED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28" y="3385"/>
              <a:ext cx="759" cy="455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en-US" altLang="en-US" sz="22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&lt;1 GHz</a:t>
              </a:r>
            </a:p>
          </p:txBody>
        </p:sp>
        <p:sp>
          <p:nvSpPr>
            <p:cNvPr id="444420" name="Rectangle 4">
              <a:extLst>
                <a:ext uri="{FF2B5EF4-FFF2-40B4-BE49-F238E27FC236}">
                  <a16:creationId xmlns:a16="http://schemas.microsoft.com/office/drawing/2014/main" id="{FFD8327A-95F9-4198-8873-05BEEFA437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3" y="3385"/>
              <a:ext cx="900" cy="31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en-US" altLang="en-US" sz="22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high</a:t>
              </a:r>
            </a:p>
          </p:txBody>
        </p:sp>
        <p:sp>
          <p:nvSpPr>
            <p:cNvPr id="444421" name="Rectangle 5">
              <a:extLst>
                <a:ext uri="{FF2B5EF4-FFF2-40B4-BE49-F238E27FC236}">
                  <a16:creationId xmlns:a16="http://schemas.microsoft.com/office/drawing/2014/main" id="{1F5D6384-4EA3-4B00-928E-16870EDB86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5" y="3385"/>
              <a:ext cx="760" cy="31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en-US" altLang="en-US" sz="22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high</a:t>
              </a:r>
            </a:p>
          </p:txBody>
        </p:sp>
        <p:sp>
          <p:nvSpPr>
            <p:cNvPr id="444422" name="Rectangle 6">
              <a:extLst>
                <a:ext uri="{FF2B5EF4-FFF2-40B4-BE49-F238E27FC236}">
                  <a16:creationId xmlns:a16="http://schemas.microsoft.com/office/drawing/2014/main" id="{70017ADC-20FC-4E01-B73F-B71403D3D9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0" y="3385"/>
              <a:ext cx="764" cy="31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en-US" altLang="en-US" sz="22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high</a:t>
              </a:r>
            </a:p>
          </p:txBody>
        </p:sp>
        <p:sp>
          <p:nvSpPr>
            <p:cNvPr id="444423" name="Rectangle 7">
              <a:extLst>
                <a:ext uri="{FF2B5EF4-FFF2-40B4-BE49-F238E27FC236}">
                  <a16:creationId xmlns:a16="http://schemas.microsoft.com/office/drawing/2014/main" id="{E2F30CDD-96AE-4B9F-9AAF-0CA0B60475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3385"/>
              <a:ext cx="759" cy="31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en-US" altLang="en-US" sz="22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high</a:t>
              </a:r>
            </a:p>
          </p:txBody>
        </p:sp>
        <p:sp>
          <p:nvSpPr>
            <p:cNvPr id="444424" name="Rectangle 8">
              <a:extLst>
                <a:ext uri="{FF2B5EF4-FFF2-40B4-BE49-F238E27FC236}">
                  <a16:creationId xmlns:a16="http://schemas.microsoft.com/office/drawing/2014/main" id="{2F3DC2F2-32CC-418D-8119-5743A2654B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" y="3275"/>
              <a:ext cx="714" cy="455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>
                <a:lnSpc>
                  <a:spcPct val="80000"/>
                </a:lnSpc>
                <a:defRPr/>
              </a:pPr>
              <a:r>
                <a:rPr lang="en-US" altLang="en-US" sz="2200" b="1">
                  <a:solidFill>
                    <a:srgbClr val="ADF593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Cellular phone</a:t>
              </a:r>
              <a:endParaRPr lang="en-US" altLang="en-US" sz="2200" b="1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44425" name="Rectangle 9">
              <a:extLst>
                <a:ext uri="{FF2B5EF4-FFF2-40B4-BE49-F238E27FC236}">
                  <a16:creationId xmlns:a16="http://schemas.microsoft.com/office/drawing/2014/main" id="{524BD5A4-3406-48EF-B56C-815D69EF7B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33" y="2809"/>
              <a:ext cx="762" cy="455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en-US" altLang="en-US" sz="22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trans-ceiver</a:t>
              </a:r>
            </a:p>
          </p:txBody>
        </p:sp>
        <p:sp>
          <p:nvSpPr>
            <p:cNvPr id="444426" name="Rectangle 10">
              <a:extLst>
                <a:ext uri="{FF2B5EF4-FFF2-40B4-BE49-F238E27FC236}">
                  <a16:creationId xmlns:a16="http://schemas.microsoft.com/office/drawing/2014/main" id="{035E5323-1D22-4D34-BD47-3A7E8C0524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28" y="2823"/>
              <a:ext cx="759" cy="455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en-US" altLang="en-US" sz="22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&lt;100 MHz</a:t>
              </a:r>
            </a:p>
          </p:txBody>
        </p:sp>
        <p:sp>
          <p:nvSpPr>
            <p:cNvPr id="444427" name="Rectangle 11">
              <a:extLst>
                <a:ext uri="{FF2B5EF4-FFF2-40B4-BE49-F238E27FC236}">
                  <a16:creationId xmlns:a16="http://schemas.microsoft.com/office/drawing/2014/main" id="{47370052-6195-4AB7-A1B8-EF68EF1E4E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2" y="2901"/>
              <a:ext cx="842" cy="28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en-US" altLang="en-US" sz="22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moderate</a:t>
              </a:r>
            </a:p>
            <a:p>
              <a:pPr algn="ctr">
                <a:lnSpc>
                  <a:spcPct val="80000"/>
                </a:lnSpc>
                <a:defRPr/>
              </a:pPr>
              <a:endParaRPr lang="en-US" altLang="en-US" sz="2200" b="1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44428" name="Rectangle 12">
              <a:extLst>
                <a:ext uri="{FF2B5EF4-FFF2-40B4-BE49-F238E27FC236}">
                  <a16:creationId xmlns:a16="http://schemas.microsoft.com/office/drawing/2014/main" id="{46187B0C-CD4C-4FB2-B90F-20FCF26273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89" y="2901"/>
              <a:ext cx="898" cy="28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en-US" altLang="en-US" sz="22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low</a:t>
              </a:r>
            </a:p>
          </p:txBody>
        </p:sp>
        <p:sp>
          <p:nvSpPr>
            <p:cNvPr id="444429" name="Rectangle 13">
              <a:extLst>
                <a:ext uri="{FF2B5EF4-FFF2-40B4-BE49-F238E27FC236}">
                  <a16:creationId xmlns:a16="http://schemas.microsoft.com/office/drawing/2014/main" id="{2C023034-4D68-4B58-8758-02B970FD4F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0" y="2901"/>
              <a:ext cx="764" cy="28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en-US" altLang="en-US" sz="22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low</a:t>
              </a:r>
            </a:p>
          </p:txBody>
        </p:sp>
        <p:sp>
          <p:nvSpPr>
            <p:cNvPr id="444430" name="Rectangle 14">
              <a:extLst>
                <a:ext uri="{FF2B5EF4-FFF2-40B4-BE49-F238E27FC236}">
                  <a16:creationId xmlns:a16="http://schemas.microsoft.com/office/drawing/2014/main" id="{53CCA4A9-60DE-4E64-891E-33D4A82206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2901"/>
              <a:ext cx="759" cy="28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en-US" altLang="en-US" sz="22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low</a:t>
              </a:r>
            </a:p>
          </p:txBody>
        </p:sp>
        <p:sp>
          <p:nvSpPr>
            <p:cNvPr id="444431" name="Rectangle 15">
              <a:extLst>
                <a:ext uri="{FF2B5EF4-FFF2-40B4-BE49-F238E27FC236}">
                  <a16:creationId xmlns:a16="http://schemas.microsoft.com/office/drawing/2014/main" id="{D8E21CBF-3790-4626-AD81-C6D2E95014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" y="2784"/>
              <a:ext cx="747" cy="455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>
                <a:lnSpc>
                  <a:spcPct val="80000"/>
                </a:lnSpc>
                <a:defRPr/>
              </a:pPr>
              <a:r>
                <a:rPr lang="en-US" altLang="en-US" sz="2200" b="1">
                  <a:solidFill>
                    <a:srgbClr val="ADF593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Cordless phone</a:t>
              </a:r>
              <a:endParaRPr lang="en-US" altLang="en-US" sz="2200" b="1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44433" name="Rectangle 17">
              <a:extLst>
                <a:ext uri="{FF2B5EF4-FFF2-40B4-BE49-F238E27FC236}">
                  <a16:creationId xmlns:a16="http://schemas.microsoft.com/office/drawing/2014/main" id="{531AE8BA-AF69-4B1E-AB97-4DAECDB68F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28" y="2416"/>
              <a:ext cx="759" cy="29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en-US" altLang="en-US" sz="22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&lt;1 GHz</a:t>
              </a:r>
            </a:p>
          </p:txBody>
        </p:sp>
        <p:sp>
          <p:nvSpPr>
            <p:cNvPr id="444434" name="Rectangle 18">
              <a:extLst>
                <a:ext uri="{FF2B5EF4-FFF2-40B4-BE49-F238E27FC236}">
                  <a16:creationId xmlns:a16="http://schemas.microsoft.com/office/drawing/2014/main" id="{DB9B1AC0-B4F0-4623-92DF-AF380CC681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56" y="2416"/>
              <a:ext cx="762" cy="2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en-US" altLang="en-US" sz="22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high</a:t>
              </a:r>
            </a:p>
          </p:txBody>
        </p:sp>
        <p:sp>
          <p:nvSpPr>
            <p:cNvPr id="444435" name="Rectangle 19">
              <a:extLst>
                <a:ext uri="{FF2B5EF4-FFF2-40B4-BE49-F238E27FC236}">
                  <a16:creationId xmlns:a16="http://schemas.microsoft.com/office/drawing/2014/main" id="{F9BD9B27-1055-42E8-9BD5-3CF9639D29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5" y="2416"/>
              <a:ext cx="760" cy="2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en-US" altLang="en-US" sz="22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high</a:t>
              </a:r>
            </a:p>
          </p:txBody>
        </p:sp>
        <p:sp>
          <p:nvSpPr>
            <p:cNvPr id="444436" name="Rectangle 20">
              <a:extLst>
                <a:ext uri="{FF2B5EF4-FFF2-40B4-BE49-F238E27FC236}">
                  <a16:creationId xmlns:a16="http://schemas.microsoft.com/office/drawing/2014/main" id="{67A0777C-F745-42E4-9DFC-63C6913FEC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0" y="2416"/>
              <a:ext cx="764" cy="2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en-US" altLang="en-US" sz="22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high</a:t>
              </a:r>
            </a:p>
          </p:txBody>
        </p:sp>
        <p:sp>
          <p:nvSpPr>
            <p:cNvPr id="444437" name="Rectangle 21">
              <a:extLst>
                <a:ext uri="{FF2B5EF4-FFF2-40B4-BE49-F238E27FC236}">
                  <a16:creationId xmlns:a16="http://schemas.microsoft.com/office/drawing/2014/main" id="{2A7D076E-9888-482E-8317-8D03FFD659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2416"/>
              <a:ext cx="759" cy="28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en-US" altLang="en-US" sz="22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high</a:t>
              </a:r>
            </a:p>
          </p:txBody>
        </p:sp>
        <p:sp>
          <p:nvSpPr>
            <p:cNvPr id="444438" name="Rectangle 22">
              <a:extLst>
                <a:ext uri="{FF2B5EF4-FFF2-40B4-BE49-F238E27FC236}">
                  <a16:creationId xmlns:a16="http://schemas.microsoft.com/office/drawing/2014/main" id="{6A3DD368-A163-49CA-8718-985B61DE78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" y="2312"/>
              <a:ext cx="714" cy="586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>
                <a:lnSpc>
                  <a:spcPct val="80000"/>
                </a:lnSpc>
                <a:defRPr/>
              </a:pPr>
              <a:r>
                <a:rPr lang="en-US" altLang="en-US" sz="2200" b="1">
                  <a:solidFill>
                    <a:srgbClr val="ADF593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Paging system</a:t>
              </a:r>
            </a:p>
          </p:txBody>
        </p:sp>
        <p:sp>
          <p:nvSpPr>
            <p:cNvPr id="444439" name="Rectangle 23">
              <a:extLst>
                <a:ext uri="{FF2B5EF4-FFF2-40B4-BE49-F238E27FC236}">
                  <a16:creationId xmlns:a16="http://schemas.microsoft.com/office/drawing/2014/main" id="{361833B9-C600-4C60-B0D6-72DFFF669B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33" y="1872"/>
              <a:ext cx="762" cy="24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en-US" altLang="en-US" sz="22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receiver</a:t>
              </a:r>
            </a:p>
          </p:txBody>
        </p:sp>
        <p:sp>
          <p:nvSpPr>
            <p:cNvPr id="444440" name="Rectangle 24">
              <a:extLst>
                <a:ext uri="{FF2B5EF4-FFF2-40B4-BE49-F238E27FC236}">
                  <a16:creationId xmlns:a16="http://schemas.microsoft.com/office/drawing/2014/main" id="{1491CA48-8FB6-4AC2-9F94-99B261F407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28" y="1776"/>
              <a:ext cx="759" cy="4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en-US" altLang="en-US" sz="22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&lt;100 MHz</a:t>
              </a:r>
            </a:p>
          </p:txBody>
        </p:sp>
        <p:sp>
          <p:nvSpPr>
            <p:cNvPr id="444441" name="Rectangle 25">
              <a:extLst>
                <a:ext uri="{FF2B5EF4-FFF2-40B4-BE49-F238E27FC236}">
                  <a16:creationId xmlns:a16="http://schemas.microsoft.com/office/drawing/2014/main" id="{670F86A9-892B-4FBC-8B3B-24CE636C1B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56" y="1872"/>
              <a:ext cx="762" cy="336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en-US" altLang="en-US" sz="22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low</a:t>
              </a:r>
            </a:p>
          </p:txBody>
        </p:sp>
        <p:sp>
          <p:nvSpPr>
            <p:cNvPr id="444442" name="Rectangle 26">
              <a:extLst>
                <a:ext uri="{FF2B5EF4-FFF2-40B4-BE49-F238E27FC236}">
                  <a16:creationId xmlns:a16="http://schemas.microsoft.com/office/drawing/2014/main" id="{08635CDD-F316-48FE-AD06-E056206601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5" y="1872"/>
              <a:ext cx="760" cy="24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en-US" altLang="en-US" sz="22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low</a:t>
              </a:r>
            </a:p>
          </p:txBody>
        </p:sp>
        <p:sp>
          <p:nvSpPr>
            <p:cNvPr id="444443" name="Rectangle 27">
              <a:extLst>
                <a:ext uri="{FF2B5EF4-FFF2-40B4-BE49-F238E27FC236}">
                  <a16:creationId xmlns:a16="http://schemas.microsoft.com/office/drawing/2014/main" id="{D5E85CFE-17E3-4A69-B258-53FD34BCB9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0" y="1872"/>
              <a:ext cx="764" cy="336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en-US" altLang="en-US" sz="22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low</a:t>
              </a:r>
            </a:p>
          </p:txBody>
        </p:sp>
        <p:sp>
          <p:nvSpPr>
            <p:cNvPr id="444444" name="Rectangle 28">
              <a:extLst>
                <a:ext uri="{FF2B5EF4-FFF2-40B4-BE49-F238E27FC236}">
                  <a16:creationId xmlns:a16="http://schemas.microsoft.com/office/drawing/2014/main" id="{07EE5F99-07EB-4C1A-AE4F-3CA1CF0FB3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1872"/>
              <a:ext cx="759" cy="28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en-US" altLang="en-US" sz="22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low</a:t>
              </a:r>
            </a:p>
          </p:txBody>
        </p:sp>
        <p:sp>
          <p:nvSpPr>
            <p:cNvPr id="444445" name="Rectangle 29">
              <a:extLst>
                <a:ext uri="{FF2B5EF4-FFF2-40B4-BE49-F238E27FC236}">
                  <a16:creationId xmlns:a16="http://schemas.microsoft.com/office/drawing/2014/main" id="{53F61668-E513-4BAB-8DA9-B4C8451E94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" y="1680"/>
              <a:ext cx="714" cy="6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>
                <a:lnSpc>
                  <a:spcPct val="80000"/>
                </a:lnSpc>
                <a:defRPr/>
              </a:pPr>
              <a:r>
                <a:rPr lang="en-US" altLang="en-US" sz="2200" b="1">
                  <a:solidFill>
                    <a:srgbClr val="ADF593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Garage door opener</a:t>
              </a:r>
            </a:p>
          </p:txBody>
        </p:sp>
        <p:sp>
          <p:nvSpPr>
            <p:cNvPr id="444447" name="Rectangle 31">
              <a:extLst>
                <a:ext uri="{FF2B5EF4-FFF2-40B4-BE49-F238E27FC236}">
                  <a16:creationId xmlns:a16="http://schemas.microsoft.com/office/drawing/2014/main" id="{A4C4104E-0C03-40FB-AFF4-BFE9BFCFAC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28" y="1296"/>
              <a:ext cx="759" cy="265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en-US" altLang="en-US" sz="22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infra-red</a:t>
              </a:r>
            </a:p>
          </p:txBody>
        </p:sp>
        <p:sp>
          <p:nvSpPr>
            <p:cNvPr id="444448" name="Rectangle 32">
              <a:extLst>
                <a:ext uri="{FF2B5EF4-FFF2-40B4-BE49-F238E27FC236}">
                  <a16:creationId xmlns:a16="http://schemas.microsoft.com/office/drawing/2014/main" id="{26F919AA-7EFA-47EA-946A-5443BC5BB6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56" y="1296"/>
              <a:ext cx="762" cy="265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en-US" altLang="en-US" sz="22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low</a:t>
              </a:r>
            </a:p>
          </p:txBody>
        </p:sp>
        <p:sp>
          <p:nvSpPr>
            <p:cNvPr id="444449" name="Rectangle 33">
              <a:extLst>
                <a:ext uri="{FF2B5EF4-FFF2-40B4-BE49-F238E27FC236}">
                  <a16:creationId xmlns:a16="http://schemas.microsoft.com/office/drawing/2014/main" id="{9AA0AD73-3C63-4C69-8910-12CF44B070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5" y="1296"/>
              <a:ext cx="760" cy="265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en-US" altLang="en-US" sz="22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low</a:t>
              </a:r>
            </a:p>
          </p:txBody>
        </p:sp>
        <p:sp>
          <p:nvSpPr>
            <p:cNvPr id="444450" name="Rectangle 34">
              <a:extLst>
                <a:ext uri="{FF2B5EF4-FFF2-40B4-BE49-F238E27FC236}">
                  <a16:creationId xmlns:a16="http://schemas.microsoft.com/office/drawing/2014/main" id="{C33B745E-AF56-459A-90C0-4E1FDD23F0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0" y="1296"/>
              <a:ext cx="764" cy="265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en-US" altLang="en-US" sz="22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low</a:t>
              </a:r>
            </a:p>
          </p:txBody>
        </p:sp>
        <p:sp>
          <p:nvSpPr>
            <p:cNvPr id="444451" name="Rectangle 35">
              <a:extLst>
                <a:ext uri="{FF2B5EF4-FFF2-40B4-BE49-F238E27FC236}">
                  <a16:creationId xmlns:a16="http://schemas.microsoft.com/office/drawing/2014/main" id="{8F1D1481-75CD-482A-B759-EF4F9806F6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1296"/>
              <a:ext cx="759" cy="265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en-US" altLang="en-US" sz="22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low</a:t>
              </a:r>
            </a:p>
          </p:txBody>
        </p:sp>
        <p:sp>
          <p:nvSpPr>
            <p:cNvPr id="444452" name="Rectangle 36">
              <a:extLst>
                <a:ext uri="{FF2B5EF4-FFF2-40B4-BE49-F238E27FC236}">
                  <a16:creationId xmlns:a16="http://schemas.microsoft.com/office/drawing/2014/main" id="{0420B2E5-E4EA-45E3-B20B-24E3B30464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" y="1127"/>
              <a:ext cx="714" cy="473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>
                <a:lnSpc>
                  <a:spcPct val="80000"/>
                </a:lnSpc>
                <a:defRPr/>
              </a:pPr>
              <a:r>
                <a:rPr lang="en-US" altLang="en-US" sz="2200" b="1">
                  <a:solidFill>
                    <a:srgbClr val="ADF593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TV remote control</a:t>
              </a:r>
            </a:p>
          </p:txBody>
        </p:sp>
        <p:sp>
          <p:nvSpPr>
            <p:cNvPr id="444453" name="Rectangle 37">
              <a:extLst>
                <a:ext uri="{FF2B5EF4-FFF2-40B4-BE49-F238E27FC236}">
                  <a16:creationId xmlns:a16="http://schemas.microsoft.com/office/drawing/2014/main" id="{9CB5662A-B2EB-4BDF-BADD-883061B774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2" y="425"/>
              <a:ext cx="762" cy="63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endParaRPr lang="en-US" altLang="en-US" sz="2100" b="1">
                <a:solidFill>
                  <a:srgbClr val="F6EA92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  <a:p>
              <a:pPr algn="ctr">
                <a:lnSpc>
                  <a:spcPct val="80000"/>
                </a:lnSpc>
                <a:defRPr/>
              </a:pPr>
              <a:r>
                <a:rPr lang="en-US" altLang="en-US" sz="2100" b="1">
                  <a:solidFill>
                    <a:srgbClr val="F6EA9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Function-ality</a:t>
              </a:r>
            </a:p>
          </p:txBody>
        </p:sp>
        <p:sp>
          <p:nvSpPr>
            <p:cNvPr id="444454" name="Rectangle 38">
              <a:extLst>
                <a:ext uri="{FF2B5EF4-FFF2-40B4-BE49-F238E27FC236}">
                  <a16:creationId xmlns:a16="http://schemas.microsoft.com/office/drawing/2014/main" id="{8AFCBCBF-3B9D-4E33-A352-E9B1AA96D1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0" y="425"/>
              <a:ext cx="948" cy="63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endParaRPr lang="en-US" altLang="en-US" sz="2100" b="1">
                <a:solidFill>
                  <a:srgbClr val="F6EA92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  <a:p>
              <a:pPr algn="ctr">
                <a:lnSpc>
                  <a:spcPct val="80000"/>
                </a:lnSpc>
                <a:defRPr/>
              </a:pPr>
              <a:r>
                <a:rPr lang="en-US" altLang="en-US" sz="2100" b="1">
                  <a:solidFill>
                    <a:srgbClr val="F6EA9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Carrier frequency</a:t>
              </a:r>
            </a:p>
          </p:txBody>
        </p:sp>
        <p:sp>
          <p:nvSpPr>
            <p:cNvPr id="444455" name="Rectangle 39">
              <a:extLst>
                <a:ext uri="{FF2B5EF4-FFF2-40B4-BE49-F238E27FC236}">
                  <a16:creationId xmlns:a16="http://schemas.microsoft.com/office/drawing/2014/main" id="{B05ECAD6-8CDC-41CB-9447-3883A29268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37" y="425"/>
              <a:ext cx="762" cy="63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endParaRPr lang="en-US" altLang="en-US" sz="2100" b="1">
                <a:solidFill>
                  <a:srgbClr val="F6EA92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  <a:p>
              <a:pPr algn="ctr">
                <a:lnSpc>
                  <a:spcPct val="80000"/>
                </a:lnSpc>
                <a:defRPr/>
              </a:pPr>
              <a:r>
                <a:rPr lang="en-US" altLang="en-US" sz="2100" b="1">
                  <a:solidFill>
                    <a:srgbClr val="F6EA9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Hardware cost</a:t>
              </a:r>
            </a:p>
          </p:txBody>
        </p:sp>
        <p:sp>
          <p:nvSpPr>
            <p:cNvPr id="444456" name="Rectangle 40">
              <a:extLst>
                <a:ext uri="{FF2B5EF4-FFF2-40B4-BE49-F238E27FC236}">
                  <a16:creationId xmlns:a16="http://schemas.microsoft.com/office/drawing/2014/main" id="{CDA4C757-8BD7-4686-8D4C-FD877589C7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5" y="425"/>
              <a:ext cx="760" cy="63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endParaRPr lang="en-US" altLang="en-US" sz="2100" b="1">
                <a:solidFill>
                  <a:srgbClr val="F6EA92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  <a:p>
              <a:pPr algn="ctr">
                <a:lnSpc>
                  <a:spcPct val="80000"/>
                </a:lnSpc>
                <a:defRPr/>
              </a:pPr>
              <a:r>
                <a:rPr lang="en-US" altLang="en-US" sz="2100" b="1">
                  <a:solidFill>
                    <a:srgbClr val="F6EA9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Com-</a:t>
              </a:r>
              <a:br>
                <a:rPr lang="en-US" altLang="en-US" sz="2100" b="1">
                  <a:solidFill>
                    <a:srgbClr val="F6EA9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</a:br>
              <a:r>
                <a:rPr lang="en-US" altLang="en-US" sz="2100" b="1">
                  <a:solidFill>
                    <a:srgbClr val="F6EA9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plexity</a:t>
              </a:r>
            </a:p>
          </p:txBody>
        </p:sp>
        <p:sp>
          <p:nvSpPr>
            <p:cNvPr id="444457" name="Rectangle 41">
              <a:extLst>
                <a:ext uri="{FF2B5EF4-FFF2-40B4-BE49-F238E27FC236}">
                  <a16:creationId xmlns:a16="http://schemas.microsoft.com/office/drawing/2014/main" id="{9D0F5670-8345-4063-905C-9E8884E2FD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4" y="528"/>
              <a:ext cx="764" cy="63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en-US" altLang="en-US" sz="2100" b="1">
                  <a:solidFill>
                    <a:srgbClr val="F6EA9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Required infra-structure</a:t>
              </a:r>
            </a:p>
          </p:txBody>
        </p:sp>
        <p:sp>
          <p:nvSpPr>
            <p:cNvPr id="444458" name="Rectangle 42">
              <a:extLst>
                <a:ext uri="{FF2B5EF4-FFF2-40B4-BE49-F238E27FC236}">
                  <a16:creationId xmlns:a16="http://schemas.microsoft.com/office/drawing/2014/main" id="{C335E349-25D7-4AD4-B0AF-60541EB614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5" y="425"/>
              <a:ext cx="759" cy="63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endParaRPr lang="en-US" altLang="en-US" sz="2100" b="1">
                <a:solidFill>
                  <a:srgbClr val="F6EA92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  <a:p>
              <a:pPr algn="ctr">
                <a:lnSpc>
                  <a:spcPct val="80000"/>
                </a:lnSpc>
                <a:defRPr/>
              </a:pPr>
              <a:r>
                <a:rPr lang="en-US" altLang="en-US" sz="2100" b="1">
                  <a:solidFill>
                    <a:srgbClr val="F6EA9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Coverage range</a:t>
              </a:r>
            </a:p>
          </p:txBody>
        </p:sp>
        <p:sp>
          <p:nvSpPr>
            <p:cNvPr id="444459" name="Rectangle 43">
              <a:extLst>
                <a:ext uri="{FF2B5EF4-FFF2-40B4-BE49-F238E27FC236}">
                  <a16:creationId xmlns:a16="http://schemas.microsoft.com/office/drawing/2014/main" id="{94973CAD-1296-445D-9898-3FBAB08621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" y="544"/>
              <a:ext cx="714" cy="416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endParaRPr lang="en-US" altLang="en-US" sz="2100" b="1">
                <a:solidFill>
                  <a:srgbClr val="F6EA92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  <a:p>
              <a:pPr algn="ctr">
                <a:lnSpc>
                  <a:spcPct val="80000"/>
                </a:lnSpc>
                <a:defRPr/>
              </a:pPr>
              <a:r>
                <a:rPr lang="en-US" altLang="en-US" sz="2100" b="1">
                  <a:solidFill>
                    <a:srgbClr val="F6EA9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Service</a:t>
              </a:r>
            </a:p>
          </p:txBody>
        </p:sp>
        <p:sp>
          <p:nvSpPr>
            <p:cNvPr id="24620" name="Line 44">
              <a:extLst>
                <a:ext uri="{FF2B5EF4-FFF2-40B4-BE49-F238E27FC236}">
                  <a16:creationId xmlns:a16="http://schemas.microsoft.com/office/drawing/2014/main" id="{650B70D0-6424-4D3D-B99F-57DDCCFF41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1" y="496"/>
              <a:ext cx="4848" cy="0"/>
            </a:xfrm>
            <a:prstGeom prst="line">
              <a:avLst/>
            </a:prstGeom>
            <a:noFill/>
            <a:ln w="28575" cap="sq">
              <a:solidFill>
                <a:srgbClr val="A9B9E7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21" name="Line 45">
              <a:extLst>
                <a:ext uri="{FF2B5EF4-FFF2-40B4-BE49-F238E27FC236}">
                  <a16:creationId xmlns:a16="http://schemas.microsoft.com/office/drawing/2014/main" id="{9010D9BB-151B-488C-8315-A297733000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1" y="1127"/>
              <a:ext cx="4848" cy="0"/>
            </a:xfrm>
            <a:prstGeom prst="line">
              <a:avLst/>
            </a:prstGeom>
            <a:noFill/>
            <a:ln w="12700">
              <a:solidFill>
                <a:srgbClr val="A9B9E7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22" name="Line 46">
              <a:extLst>
                <a:ext uri="{FF2B5EF4-FFF2-40B4-BE49-F238E27FC236}">
                  <a16:creationId xmlns:a16="http://schemas.microsoft.com/office/drawing/2014/main" id="{B79BFBE8-88C2-4579-9794-7E69DC1C1E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1" y="1680"/>
              <a:ext cx="4848" cy="0"/>
            </a:xfrm>
            <a:prstGeom prst="line">
              <a:avLst/>
            </a:prstGeom>
            <a:noFill/>
            <a:ln w="12700">
              <a:solidFill>
                <a:srgbClr val="A9B9E7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23" name="Line 47">
              <a:extLst>
                <a:ext uri="{FF2B5EF4-FFF2-40B4-BE49-F238E27FC236}">
                  <a16:creationId xmlns:a16="http://schemas.microsoft.com/office/drawing/2014/main" id="{24C5DE32-BE94-4403-8B6C-326F6BE9FC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1" y="2312"/>
              <a:ext cx="4848" cy="0"/>
            </a:xfrm>
            <a:prstGeom prst="line">
              <a:avLst/>
            </a:prstGeom>
            <a:noFill/>
            <a:ln w="12700">
              <a:solidFill>
                <a:srgbClr val="A9B9E7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24" name="Line 48">
              <a:extLst>
                <a:ext uri="{FF2B5EF4-FFF2-40B4-BE49-F238E27FC236}">
                  <a16:creationId xmlns:a16="http://schemas.microsoft.com/office/drawing/2014/main" id="{DEFE925A-4A54-4921-B4D7-CD1FB76844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1" y="2777"/>
              <a:ext cx="4848" cy="0"/>
            </a:xfrm>
            <a:prstGeom prst="line">
              <a:avLst/>
            </a:prstGeom>
            <a:noFill/>
            <a:ln w="12700">
              <a:solidFill>
                <a:srgbClr val="A9B9E7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25" name="Line 49">
              <a:extLst>
                <a:ext uri="{FF2B5EF4-FFF2-40B4-BE49-F238E27FC236}">
                  <a16:creationId xmlns:a16="http://schemas.microsoft.com/office/drawing/2014/main" id="{A54AEB17-01EB-4B0F-8EA9-F392A0E2CD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1" y="3264"/>
              <a:ext cx="4848" cy="0"/>
            </a:xfrm>
            <a:prstGeom prst="line">
              <a:avLst/>
            </a:prstGeom>
            <a:noFill/>
            <a:ln w="12700">
              <a:solidFill>
                <a:srgbClr val="A9B9E7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26" name="Line 50">
              <a:extLst>
                <a:ext uri="{FF2B5EF4-FFF2-40B4-BE49-F238E27FC236}">
                  <a16:creationId xmlns:a16="http://schemas.microsoft.com/office/drawing/2014/main" id="{12AE2C51-1C1F-429F-B52B-E0FE681954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1" y="3744"/>
              <a:ext cx="4848" cy="0"/>
            </a:xfrm>
            <a:prstGeom prst="line">
              <a:avLst/>
            </a:prstGeom>
            <a:noFill/>
            <a:ln w="28575" cap="sq">
              <a:solidFill>
                <a:srgbClr val="A9B9E7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27" name="Line 51">
              <a:extLst>
                <a:ext uri="{FF2B5EF4-FFF2-40B4-BE49-F238E27FC236}">
                  <a16:creationId xmlns:a16="http://schemas.microsoft.com/office/drawing/2014/main" id="{03A05E28-18B3-429D-B1DD-98CE92DE43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1" y="496"/>
              <a:ext cx="0" cy="3232"/>
            </a:xfrm>
            <a:prstGeom prst="line">
              <a:avLst/>
            </a:prstGeom>
            <a:noFill/>
            <a:ln w="28575" cap="sq">
              <a:solidFill>
                <a:srgbClr val="A9B9E7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28" name="Line 52">
              <a:extLst>
                <a:ext uri="{FF2B5EF4-FFF2-40B4-BE49-F238E27FC236}">
                  <a16:creationId xmlns:a16="http://schemas.microsoft.com/office/drawing/2014/main" id="{3A134586-DCF4-4D5E-9764-490119FF42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87" y="496"/>
              <a:ext cx="0" cy="3232"/>
            </a:xfrm>
            <a:prstGeom prst="line">
              <a:avLst/>
            </a:prstGeom>
            <a:noFill/>
            <a:ln w="12700">
              <a:solidFill>
                <a:srgbClr val="A9B9E7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29" name="Line 53">
              <a:extLst>
                <a:ext uri="{FF2B5EF4-FFF2-40B4-BE49-F238E27FC236}">
                  <a16:creationId xmlns:a16="http://schemas.microsoft.com/office/drawing/2014/main" id="{213EE4D9-5842-4960-874D-9FA9E738DB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51" y="496"/>
              <a:ext cx="0" cy="3232"/>
            </a:xfrm>
            <a:prstGeom prst="line">
              <a:avLst/>
            </a:prstGeom>
            <a:noFill/>
            <a:ln w="12700">
              <a:solidFill>
                <a:srgbClr val="A9B9E7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30" name="Line 54">
              <a:extLst>
                <a:ext uri="{FF2B5EF4-FFF2-40B4-BE49-F238E27FC236}">
                  <a16:creationId xmlns:a16="http://schemas.microsoft.com/office/drawing/2014/main" id="{00BD8664-E66B-4508-90BE-3023BD369C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79" y="496"/>
              <a:ext cx="0" cy="3232"/>
            </a:xfrm>
            <a:prstGeom prst="line">
              <a:avLst/>
            </a:prstGeom>
            <a:noFill/>
            <a:ln w="12700">
              <a:solidFill>
                <a:srgbClr val="A9B9E7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31" name="Line 55">
              <a:extLst>
                <a:ext uri="{FF2B5EF4-FFF2-40B4-BE49-F238E27FC236}">
                  <a16:creationId xmlns:a16="http://schemas.microsoft.com/office/drawing/2014/main" id="{0CC95F96-256A-456A-93F2-1B767EECA7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77" y="496"/>
              <a:ext cx="0" cy="3232"/>
            </a:xfrm>
            <a:prstGeom prst="line">
              <a:avLst/>
            </a:prstGeom>
            <a:noFill/>
            <a:ln w="12700">
              <a:solidFill>
                <a:srgbClr val="A9B9E7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32" name="Line 56">
              <a:extLst>
                <a:ext uri="{FF2B5EF4-FFF2-40B4-BE49-F238E27FC236}">
                  <a16:creationId xmlns:a16="http://schemas.microsoft.com/office/drawing/2014/main" id="{7B5A3B0D-816D-42ED-8B42-D228E008CF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70" y="496"/>
              <a:ext cx="0" cy="3232"/>
            </a:xfrm>
            <a:prstGeom prst="line">
              <a:avLst/>
            </a:prstGeom>
            <a:noFill/>
            <a:ln w="12700">
              <a:solidFill>
                <a:srgbClr val="A9B9E7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33" name="Line 57">
              <a:extLst>
                <a:ext uri="{FF2B5EF4-FFF2-40B4-BE49-F238E27FC236}">
                  <a16:creationId xmlns:a16="http://schemas.microsoft.com/office/drawing/2014/main" id="{B087B311-1579-4AB9-A542-9717862659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54" y="496"/>
              <a:ext cx="0" cy="3232"/>
            </a:xfrm>
            <a:prstGeom prst="line">
              <a:avLst/>
            </a:prstGeom>
            <a:noFill/>
            <a:ln w="12700">
              <a:solidFill>
                <a:srgbClr val="A9B9E7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34" name="Line 58">
              <a:extLst>
                <a:ext uri="{FF2B5EF4-FFF2-40B4-BE49-F238E27FC236}">
                  <a16:creationId xmlns:a16="http://schemas.microsoft.com/office/drawing/2014/main" id="{301053C9-8A7E-456D-B585-7BD381ADD1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49" y="496"/>
              <a:ext cx="0" cy="3232"/>
            </a:xfrm>
            <a:prstGeom prst="line">
              <a:avLst/>
            </a:prstGeom>
            <a:noFill/>
            <a:ln w="28575" cap="sq">
              <a:solidFill>
                <a:srgbClr val="A9B9E7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4475" name="Rectangle 59">
              <a:extLst>
                <a:ext uri="{FF2B5EF4-FFF2-40B4-BE49-F238E27FC236}">
                  <a16:creationId xmlns:a16="http://schemas.microsoft.com/office/drawing/2014/main" id="{09BE0E7F-5304-46FE-8CE7-4EC8A5C21F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8" y="2325"/>
              <a:ext cx="762" cy="473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en-US" altLang="en-US" sz="22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trans-mitter</a:t>
              </a:r>
            </a:p>
          </p:txBody>
        </p:sp>
        <p:sp>
          <p:nvSpPr>
            <p:cNvPr id="444476" name="Rectangle 60">
              <a:extLst>
                <a:ext uri="{FF2B5EF4-FFF2-40B4-BE49-F238E27FC236}">
                  <a16:creationId xmlns:a16="http://schemas.microsoft.com/office/drawing/2014/main" id="{E1050B85-F582-499A-8139-FEEFF52D6B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33" y="1296"/>
              <a:ext cx="762" cy="24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/>
            <a:lstStyle/>
            <a:p>
              <a:pPr algn="ctr">
                <a:lnSpc>
                  <a:spcPct val="80000"/>
                </a:lnSpc>
                <a:defRPr/>
              </a:pPr>
              <a:r>
                <a:rPr lang="en-US" altLang="en-US" sz="22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receiver</a:t>
              </a:r>
            </a:p>
          </p:txBody>
        </p:sp>
      </p:grpSp>
      <p:sp>
        <p:nvSpPr>
          <p:cNvPr id="24579" name="Rectangle 59">
            <a:extLst>
              <a:ext uri="{FF2B5EF4-FFF2-40B4-BE49-F238E27FC236}">
                <a16:creationId xmlns:a16="http://schemas.microsoft.com/office/drawing/2014/main" id="{6153737C-3D08-4A51-9D2B-A630B17797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36513"/>
            <a:ext cx="7585075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ctr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b="1" u="sng"/>
              <a:t>Comparison of Base Stations</a:t>
            </a:r>
          </a:p>
        </p:txBody>
      </p:sp>
    </p:spTree>
  </p:cSld>
  <p:clrMapOvr>
    <a:masterClrMapping/>
  </p:clrMapOvr>
  <p:transition>
    <p:wipe dir="r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244" name="Rectangle 1036">
            <a:extLst>
              <a:ext uri="{FF2B5EF4-FFF2-40B4-BE49-F238E27FC236}">
                <a16:creationId xmlns:a16="http://schemas.microsoft.com/office/drawing/2014/main" id="{C4B90BDD-93DF-47F4-B81F-BF2C733C7F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/>
              <a:t>The Cellular Concept </a:t>
            </a:r>
            <a:br>
              <a:rPr lang="en-US" altLang="en-US" dirty="0"/>
            </a:br>
            <a:endParaRPr lang="en-US" altLang="en-US" dirty="0"/>
          </a:p>
        </p:txBody>
      </p:sp>
      <p:sp>
        <p:nvSpPr>
          <p:cNvPr id="351245" name="Rectangle 1037">
            <a:extLst>
              <a:ext uri="{FF2B5EF4-FFF2-40B4-BE49-F238E27FC236}">
                <a16:creationId xmlns:a16="http://schemas.microsoft.com/office/drawing/2014/main" id="{B110B475-544A-467B-8A8C-D60F2E79C0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958975"/>
            <a:ext cx="7543800" cy="3635375"/>
          </a:xfrm>
        </p:spPr>
        <p:txBody>
          <a:bodyPr/>
          <a:lstStyle/>
          <a:p>
            <a:pPr>
              <a:defRPr/>
            </a:pPr>
            <a:r>
              <a:rPr lang="en-US" altLang="en-US" b="0" dirty="0"/>
              <a:t>The cellular concept was a major breakthrough in solving the problem of </a:t>
            </a:r>
            <a:r>
              <a:rPr lang="en-US" altLang="en-US" b="0" i="1" dirty="0"/>
              <a:t>spectral congestion</a:t>
            </a:r>
            <a:r>
              <a:rPr lang="en-US" altLang="en-US" b="0" dirty="0"/>
              <a:t> and </a:t>
            </a:r>
            <a:r>
              <a:rPr lang="en-US" altLang="en-US" b="0" i="1" dirty="0"/>
              <a:t>user capacity</a:t>
            </a:r>
            <a:r>
              <a:rPr lang="en-US" altLang="en-US" b="0" dirty="0"/>
              <a:t>.</a:t>
            </a:r>
          </a:p>
          <a:p>
            <a:pPr>
              <a:defRPr/>
            </a:pPr>
            <a:endParaRPr lang="en-US" altLang="en-US" b="0" dirty="0"/>
          </a:p>
          <a:p>
            <a:pPr>
              <a:defRPr/>
            </a:pPr>
            <a:r>
              <a:rPr lang="en-US" altLang="en-US" b="0" dirty="0"/>
              <a:t>Replaces single high power transmitter </a:t>
            </a:r>
            <a:r>
              <a:rPr lang="en-US" altLang="en-US" b="0" dirty="0">
                <a:solidFill>
                  <a:schemeClr val="tx2"/>
                </a:solidFill>
              </a:rPr>
              <a:t>(large cell) </a:t>
            </a:r>
            <a:r>
              <a:rPr lang="en-US" altLang="en-US" b="0" dirty="0"/>
              <a:t>with many low power transmitters </a:t>
            </a:r>
            <a:r>
              <a:rPr lang="en-US" altLang="en-US" b="0" dirty="0">
                <a:solidFill>
                  <a:schemeClr val="tx2"/>
                </a:solidFill>
              </a:rPr>
              <a:t>(small cells)</a:t>
            </a:r>
            <a:r>
              <a:rPr lang="en-US" altLang="en-US" b="0" dirty="0"/>
              <a:t>, each providing coverage to only a small area.</a:t>
            </a:r>
          </a:p>
        </p:txBody>
      </p:sp>
    </p:spTree>
  </p:cSld>
  <p:clrMapOvr>
    <a:masterClrMapping/>
  </p:clrMapOvr>
  <p:transition>
    <p:wipe dir="r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423" name="Rectangle 79">
            <a:extLst>
              <a:ext uri="{FF2B5EF4-FFF2-40B4-BE49-F238E27FC236}">
                <a16:creationId xmlns:a16="http://schemas.microsoft.com/office/drawing/2014/main" id="{EF5EE747-E9A2-486D-B72E-8B4FB4B48F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81063" y="1827213"/>
            <a:ext cx="6553200" cy="3930650"/>
          </a:xfrm>
        </p:spPr>
        <p:txBody>
          <a:bodyPr/>
          <a:lstStyle/>
          <a:p>
            <a:pPr>
              <a:spcAft>
                <a:spcPct val="50000"/>
              </a:spcAft>
              <a:defRPr/>
            </a:pPr>
            <a:r>
              <a:rPr lang="en-US" altLang="en-US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Cells with the same letter, use </a:t>
            </a:r>
            <a:br>
              <a:rPr lang="en-US" altLang="en-US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en-US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same set of frequencies. </a:t>
            </a:r>
          </a:p>
          <a:p>
            <a:pPr>
              <a:spcAft>
                <a:spcPct val="50000"/>
              </a:spcAft>
              <a:defRPr/>
            </a:pPr>
            <a:r>
              <a:rPr lang="en-US" altLang="en-US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cell </a:t>
            </a:r>
            <a:r>
              <a:rPr lang="en-US" altLang="en-US" b="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cluster</a:t>
            </a:r>
            <a:r>
              <a:rPr lang="en-US" altLang="en-US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outlined </a:t>
            </a:r>
            <a:br>
              <a:rPr lang="en-US" altLang="en-US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en-US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bold, and replicated over </a:t>
            </a:r>
            <a:br>
              <a:rPr lang="en-US" altLang="en-US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en-US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coverage area. </a:t>
            </a:r>
          </a:p>
          <a:p>
            <a:pPr>
              <a:spcAft>
                <a:spcPct val="50000"/>
              </a:spcAft>
              <a:defRPr/>
            </a:pPr>
            <a:r>
              <a:rPr lang="en-US" altLang="en-US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this figure, the </a:t>
            </a:r>
            <a:br>
              <a:rPr lang="en-US" altLang="en-US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en-US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cluster size, </a:t>
            </a:r>
            <a:r>
              <a:rPr lang="en-US" altLang="en-US" b="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altLang="en-US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is equal to 7;</a:t>
            </a:r>
            <a:br>
              <a:rPr lang="en-US" altLang="en-US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en-US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since there are 7 cells in the cluster.</a:t>
            </a:r>
          </a:p>
        </p:txBody>
      </p:sp>
      <p:sp>
        <p:nvSpPr>
          <p:cNvPr id="26627" name="AutoShape 49">
            <a:extLst>
              <a:ext uri="{FF2B5EF4-FFF2-40B4-BE49-F238E27FC236}">
                <a16:creationId xmlns:a16="http://schemas.microsoft.com/office/drawing/2014/main" id="{EAAEA014-A500-4695-AE0F-E3A7A6A1E7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19875" y="3265488"/>
            <a:ext cx="654050" cy="577850"/>
          </a:xfrm>
          <a:prstGeom prst="hexagon">
            <a:avLst>
              <a:gd name="adj" fmla="val 28297"/>
              <a:gd name="vf" fmla="val 115470"/>
            </a:avLst>
          </a:prstGeom>
          <a:solidFill>
            <a:schemeClr val="bg2"/>
          </a:solidFill>
          <a:ln w="28575">
            <a:solidFill>
              <a:schemeClr val="hlink"/>
            </a:solidFill>
            <a:miter lim="800000"/>
            <a:headEnd/>
            <a:tailEnd type="none" w="sm" len="sm"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6628" name="AutoShape 50">
            <a:extLst>
              <a:ext uri="{FF2B5EF4-FFF2-40B4-BE49-F238E27FC236}">
                <a16:creationId xmlns:a16="http://schemas.microsoft.com/office/drawing/2014/main" id="{0DF47103-E511-4C33-965A-0D576FA2E8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5075" y="3265488"/>
            <a:ext cx="654050" cy="577850"/>
          </a:xfrm>
          <a:prstGeom prst="hexagon">
            <a:avLst>
              <a:gd name="adj" fmla="val 28297"/>
              <a:gd name="vf" fmla="val 115470"/>
            </a:avLst>
          </a:prstGeom>
          <a:solidFill>
            <a:schemeClr val="bg2"/>
          </a:solidFill>
          <a:ln w="28575">
            <a:solidFill>
              <a:schemeClr val="hlink"/>
            </a:solidFill>
            <a:miter lim="800000"/>
            <a:headEnd/>
            <a:tailEnd type="none" w="sm" len="sm"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6629" name="AutoShape 51">
            <a:extLst>
              <a:ext uri="{FF2B5EF4-FFF2-40B4-BE49-F238E27FC236}">
                <a16:creationId xmlns:a16="http://schemas.microsoft.com/office/drawing/2014/main" id="{ADACC933-5C33-43EC-A779-07426D1031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0925" y="4116388"/>
            <a:ext cx="654050" cy="579437"/>
          </a:xfrm>
          <a:prstGeom prst="hexagon">
            <a:avLst>
              <a:gd name="adj" fmla="val 28219"/>
              <a:gd name="vf" fmla="val 115470"/>
            </a:avLst>
          </a:prstGeom>
          <a:solidFill>
            <a:schemeClr val="bg2"/>
          </a:solidFill>
          <a:ln w="28575">
            <a:solidFill>
              <a:schemeClr val="hlink"/>
            </a:solidFill>
            <a:miter lim="800000"/>
            <a:headEnd/>
            <a:tailEnd type="none" w="sm" len="sm"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6630" name="AutoShape 52">
            <a:extLst>
              <a:ext uri="{FF2B5EF4-FFF2-40B4-BE49-F238E27FC236}">
                <a16:creationId xmlns:a16="http://schemas.microsoft.com/office/drawing/2014/main" id="{BFF07CC0-8FBA-4AC5-92D9-8D06C89E8A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18288" y="3835400"/>
            <a:ext cx="654050" cy="577850"/>
          </a:xfrm>
          <a:prstGeom prst="hexagon">
            <a:avLst>
              <a:gd name="adj" fmla="val 28297"/>
              <a:gd name="vf" fmla="val 115470"/>
            </a:avLst>
          </a:prstGeom>
          <a:solidFill>
            <a:schemeClr val="bg2"/>
          </a:solidFill>
          <a:ln w="28575">
            <a:solidFill>
              <a:schemeClr val="hlink"/>
            </a:solidFill>
            <a:miter lim="800000"/>
            <a:headEnd/>
            <a:tailEnd type="none" w="sm" len="sm"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6631" name="AutoShape 53">
            <a:extLst>
              <a:ext uri="{FF2B5EF4-FFF2-40B4-BE49-F238E27FC236}">
                <a16:creationId xmlns:a16="http://schemas.microsoft.com/office/drawing/2014/main" id="{6D48DFF5-2054-4D8E-BBD2-3037F7B24B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19875" y="2144713"/>
            <a:ext cx="654050" cy="579437"/>
          </a:xfrm>
          <a:prstGeom prst="hexagon">
            <a:avLst>
              <a:gd name="adj" fmla="val 28219"/>
              <a:gd name="vf" fmla="val 115470"/>
            </a:avLst>
          </a:prstGeom>
          <a:solidFill>
            <a:schemeClr val="bg2"/>
          </a:solidFill>
          <a:ln w="28575">
            <a:solidFill>
              <a:schemeClr val="hlink"/>
            </a:solidFill>
            <a:miter lim="800000"/>
            <a:headEnd/>
            <a:tailEnd type="none" w="sm" len="sm"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6632" name="AutoShape 54">
            <a:extLst>
              <a:ext uri="{FF2B5EF4-FFF2-40B4-BE49-F238E27FC236}">
                <a16:creationId xmlns:a16="http://schemas.microsoft.com/office/drawing/2014/main" id="{26AB87E0-0F4C-405E-8A38-4CD05E0BE7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2513" y="3556000"/>
            <a:ext cx="654050" cy="579438"/>
          </a:xfrm>
          <a:prstGeom prst="hexagon">
            <a:avLst>
              <a:gd name="adj" fmla="val 28219"/>
              <a:gd name="vf" fmla="val 115470"/>
            </a:avLst>
          </a:prstGeom>
          <a:solidFill>
            <a:schemeClr val="bg2"/>
          </a:solidFill>
          <a:ln w="28575">
            <a:solidFill>
              <a:schemeClr val="hlink"/>
            </a:solidFill>
            <a:miter lim="800000"/>
            <a:headEnd/>
            <a:tailEnd type="none" w="sm" len="sm"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6633" name="AutoShape 55">
            <a:extLst>
              <a:ext uri="{FF2B5EF4-FFF2-40B4-BE49-F238E27FC236}">
                <a16:creationId xmlns:a16="http://schemas.microsoft.com/office/drawing/2014/main" id="{1EFDCC5E-19A8-4DDA-9BE7-4E25660949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2513" y="2970213"/>
            <a:ext cx="654050" cy="579437"/>
          </a:xfrm>
          <a:prstGeom prst="hexagon">
            <a:avLst>
              <a:gd name="adj" fmla="val 28219"/>
              <a:gd name="vf" fmla="val 115470"/>
            </a:avLst>
          </a:prstGeom>
          <a:solidFill>
            <a:schemeClr val="bg2"/>
          </a:solidFill>
          <a:ln w="28575">
            <a:solidFill>
              <a:schemeClr val="hlink"/>
            </a:solidFill>
            <a:miter lim="800000"/>
            <a:headEnd/>
            <a:tailEnd type="none" w="sm" len="sm"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6634" name="AutoShape 56">
            <a:extLst>
              <a:ext uri="{FF2B5EF4-FFF2-40B4-BE49-F238E27FC236}">
                <a16:creationId xmlns:a16="http://schemas.microsoft.com/office/drawing/2014/main" id="{CE4F2C12-32FA-42CA-88D7-8BE8159E56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2513" y="2411413"/>
            <a:ext cx="654050" cy="577850"/>
          </a:xfrm>
          <a:prstGeom prst="hexagon">
            <a:avLst>
              <a:gd name="adj" fmla="val 28297"/>
              <a:gd name="vf" fmla="val 115470"/>
            </a:avLst>
          </a:prstGeom>
          <a:solidFill>
            <a:schemeClr val="bg2"/>
          </a:solidFill>
          <a:ln w="28575">
            <a:solidFill>
              <a:schemeClr val="hlink"/>
            </a:solidFill>
            <a:miter lim="800000"/>
            <a:headEnd/>
            <a:tailEnd type="none" w="sm" len="sm"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6635" name="AutoShape 57">
            <a:extLst>
              <a:ext uri="{FF2B5EF4-FFF2-40B4-BE49-F238E27FC236}">
                <a16:creationId xmlns:a16="http://schemas.microsoft.com/office/drawing/2014/main" id="{73271E01-A51B-4381-818C-4B863A70F0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2513" y="1841500"/>
            <a:ext cx="654050" cy="577850"/>
          </a:xfrm>
          <a:prstGeom prst="hexagon">
            <a:avLst>
              <a:gd name="adj" fmla="val 28297"/>
              <a:gd name="vf" fmla="val 115470"/>
            </a:avLst>
          </a:prstGeom>
          <a:solidFill>
            <a:schemeClr val="bg2"/>
          </a:solidFill>
          <a:ln w="28575">
            <a:solidFill>
              <a:schemeClr val="hlink"/>
            </a:solidFill>
            <a:miter lim="800000"/>
            <a:headEnd/>
            <a:tailEnd type="none" w="sm" len="sm"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6636" name="AutoShape 58">
            <a:extLst>
              <a:ext uri="{FF2B5EF4-FFF2-40B4-BE49-F238E27FC236}">
                <a16:creationId xmlns:a16="http://schemas.microsoft.com/office/drawing/2014/main" id="{03FA49D5-A006-42E9-A18F-B0264D1E74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19875" y="1557338"/>
            <a:ext cx="654050" cy="579437"/>
          </a:xfrm>
          <a:prstGeom prst="hexagon">
            <a:avLst>
              <a:gd name="adj" fmla="val 28219"/>
              <a:gd name="vf" fmla="val 115470"/>
            </a:avLst>
          </a:prstGeom>
          <a:solidFill>
            <a:schemeClr val="bg2"/>
          </a:solidFill>
          <a:ln w="28575">
            <a:solidFill>
              <a:schemeClr val="hlink"/>
            </a:solidFill>
            <a:miter lim="800000"/>
            <a:headEnd/>
            <a:tailEnd type="none" w="sm" len="sm"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6637" name="AutoShape 59">
            <a:extLst>
              <a:ext uri="{FF2B5EF4-FFF2-40B4-BE49-F238E27FC236}">
                <a16:creationId xmlns:a16="http://schemas.microsoft.com/office/drawing/2014/main" id="{44481231-1113-48D6-AF90-AA8FD8E953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7238" y="1839913"/>
            <a:ext cx="654050" cy="579437"/>
          </a:xfrm>
          <a:prstGeom prst="hexagon">
            <a:avLst>
              <a:gd name="adj" fmla="val 28219"/>
              <a:gd name="vf" fmla="val 115470"/>
            </a:avLst>
          </a:prstGeom>
          <a:solidFill>
            <a:schemeClr val="bg2"/>
          </a:solidFill>
          <a:ln w="28575">
            <a:solidFill>
              <a:schemeClr val="hlink"/>
            </a:solidFill>
            <a:miter lim="800000"/>
            <a:headEnd/>
            <a:tailEnd type="none" w="sm" len="sm"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6638" name="AutoShape 60">
            <a:extLst>
              <a:ext uri="{FF2B5EF4-FFF2-40B4-BE49-F238E27FC236}">
                <a16:creationId xmlns:a16="http://schemas.microsoft.com/office/drawing/2014/main" id="{D6908386-8BCD-4046-ADD9-50CAC404D8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7238" y="2409825"/>
            <a:ext cx="654050" cy="579438"/>
          </a:xfrm>
          <a:prstGeom prst="hexagon">
            <a:avLst>
              <a:gd name="adj" fmla="val 28219"/>
              <a:gd name="vf" fmla="val 115470"/>
            </a:avLst>
          </a:prstGeom>
          <a:solidFill>
            <a:schemeClr val="bg2"/>
          </a:solidFill>
          <a:ln w="28575">
            <a:solidFill>
              <a:schemeClr val="hlink"/>
            </a:solidFill>
            <a:miter lim="800000"/>
            <a:headEnd/>
            <a:tailEnd type="none" w="sm" len="sm"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6639" name="AutoShape 61">
            <a:extLst>
              <a:ext uri="{FF2B5EF4-FFF2-40B4-BE49-F238E27FC236}">
                <a16:creationId xmlns:a16="http://schemas.microsoft.com/office/drawing/2014/main" id="{DBEDBE6E-FE6D-4DB2-AD1A-80C2FD5DFF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7238" y="2992438"/>
            <a:ext cx="654050" cy="579437"/>
          </a:xfrm>
          <a:prstGeom prst="hexagon">
            <a:avLst>
              <a:gd name="adj" fmla="val 28219"/>
              <a:gd name="vf" fmla="val 115470"/>
            </a:avLst>
          </a:prstGeom>
          <a:solidFill>
            <a:schemeClr val="bg2"/>
          </a:solidFill>
          <a:ln w="28575">
            <a:solidFill>
              <a:schemeClr val="hlink"/>
            </a:solidFill>
            <a:miter lim="800000"/>
            <a:headEnd/>
            <a:tailEnd type="none" w="sm" len="sm"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6640" name="AutoShape 62">
            <a:extLst>
              <a:ext uri="{FF2B5EF4-FFF2-40B4-BE49-F238E27FC236}">
                <a16:creationId xmlns:a16="http://schemas.microsoft.com/office/drawing/2014/main" id="{2EA022FD-4F80-4836-A555-8BAE149864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70850" y="2992438"/>
            <a:ext cx="654050" cy="579437"/>
          </a:xfrm>
          <a:prstGeom prst="hexagon">
            <a:avLst>
              <a:gd name="adj" fmla="val 28219"/>
              <a:gd name="vf" fmla="val 115470"/>
            </a:avLst>
          </a:prstGeom>
          <a:solidFill>
            <a:schemeClr val="bg2"/>
          </a:solidFill>
          <a:ln w="28575">
            <a:solidFill>
              <a:schemeClr val="hlink"/>
            </a:solidFill>
            <a:miter lim="800000"/>
            <a:headEnd/>
            <a:tailEnd type="none" w="sm" len="sm"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6641" name="AutoShape 63">
            <a:extLst>
              <a:ext uri="{FF2B5EF4-FFF2-40B4-BE49-F238E27FC236}">
                <a16:creationId xmlns:a16="http://schemas.microsoft.com/office/drawing/2014/main" id="{184C4B14-6B6D-4D3E-8980-FC111A51BA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5075" y="2700338"/>
            <a:ext cx="654050" cy="579437"/>
          </a:xfrm>
          <a:prstGeom prst="hexagon">
            <a:avLst>
              <a:gd name="adj" fmla="val 28219"/>
              <a:gd name="vf" fmla="val 115470"/>
            </a:avLst>
          </a:prstGeom>
          <a:solidFill>
            <a:schemeClr val="bg2"/>
          </a:solidFill>
          <a:ln w="28575">
            <a:solidFill>
              <a:schemeClr val="hlink"/>
            </a:solidFill>
            <a:miter lim="800000"/>
            <a:headEnd/>
            <a:tailEnd type="none" w="sm" len="sm"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6642" name="AutoShape 64">
            <a:extLst>
              <a:ext uri="{FF2B5EF4-FFF2-40B4-BE49-F238E27FC236}">
                <a16:creationId xmlns:a16="http://schemas.microsoft.com/office/drawing/2014/main" id="{030DDD1C-7604-4166-B4BE-37C4E538E4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5075" y="3835400"/>
            <a:ext cx="654050" cy="579438"/>
          </a:xfrm>
          <a:prstGeom prst="hexagon">
            <a:avLst>
              <a:gd name="adj" fmla="val 28219"/>
              <a:gd name="vf" fmla="val 115470"/>
            </a:avLst>
          </a:prstGeom>
          <a:solidFill>
            <a:schemeClr val="bg2"/>
          </a:solidFill>
          <a:ln w="28575">
            <a:solidFill>
              <a:schemeClr val="hlink"/>
            </a:solidFill>
            <a:miter lim="800000"/>
            <a:headEnd/>
            <a:tailEnd type="none" w="sm" len="sm"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6643" name="AutoShape 65">
            <a:extLst>
              <a:ext uri="{FF2B5EF4-FFF2-40B4-BE49-F238E27FC236}">
                <a16:creationId xmlns:a16="http://schemas.microsoft.com/office/drawing/2014/main" id="{935B1045-2E5D-4435-8A9C-1558A95F50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7238" y="3556000"/>
            <a:ext cx="654050" cy="579438"/>
          </a:xfrm>
          <a:prstGeom prst="hexagon">
            <a:avLst>
              <a:gd name="adj" fmla="val 28219"/>
              <a:gd name="vf" fmla="val 115470"/>
            </a:avLst>
          </a:prstGeom>
          <a:solidFill>
            <a:schemeClr val="bg2"/>
          </a:solidFill>
          <a:ln w="28575">
            <a:solidFill>
              <a:schemeClr val="hlink"/>
            </a:solidFill>
            <a:miter lim="800000"/>
            <a:headEnd/>
            <a:tailEnd type="none" w="sm" len="sm"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6644" name="AutoShape 66">
            <a:extLst>
              <a:ext uri="{FF2B5EF4-FFF2-40B4-BE49-F238E27FC236}">
                <a16:creationId xmlns:a16="http://schemas.microsoft.com/office/drawing/2014/main" id="{14798F28-0866-41AC-9955-AF868C3299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70850" y="3556000"/>
            <a:ext cx="654050" cy="579438"/>
          </a:xfrm>
          <a:prstGeom prst="hexagon">
            <a:avLst>
              <a:gd name="adj" fmla="val 28219"/>
              <a:gd name="vf" fmla="val 115470"/>
            </a:avLst>
          </a:prstGeom>
          <a:solidFill>
            <a:schemeClr val="bg2"/>
          </a:solidFill>
          <a:ln w="28575">
            <a:solidFill>
              <a:schemeClr val="hlink"/>
            </a:solidFill>
            <a:miter lim="800000"/>
            <a:headEnd/>
            <a:tailEnd type="none" w="sm" len="sm"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6645" name="AutoShape 67">
            <a:extLst>
              <a:ext uri="{FF2B5EF4-FFF2-40B4-BE49-F238E27FC236}">
                <a16:creationId xmlns:a16="http://schemas.microsoft.com/office/drawing/2014/main" id="{AFD2794C-8EED-4E09-A772-41B2C82201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19875" y="2700338"/>
            <a:ext cx="654050" cy="579437"/>
          </a:xfrm>
          <a:prstGeom prst="hexagon">
            <a:avLst>
              <a:gd name="adj" fmla="val 28219"/>
              <a:gd name="vf" fmla="val 115470"/>
            </a:avLst>
          </a:prstGeom>
          <a:solidFill>
            <a:schemeClr val="bg2"/>
          </a:solidFill>
          <a:ln w="28575">
            <a:solidFill>
              <a:schemeClr val="hlink"/>
            </a:solidFill>
            <a:miter lim="800000"/>
            <a:headEnd/>
            <a:tailEnd type="none" w="sm" len="sm"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6646" name="AutoShape 68">
            <a:extLst>
              <a:ext uri="{FF2B5EF4-FFF2-40B4-BE49-F238E27FC236}">
                <a16:creationId xmlns:a16="http://schemas.microsoft.com/office/drawing/2014/main" id="{572C8B95-A06B-4481-BC8D-8FEE842199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3252788"/>
            <a:ext cx="654050" cy="577850"/>
          </a:xfrm>
          <a:prstGeom prst="hexagon">
            <a:avLst>
              <a:gd name="adj" fmla="val 28297"/>
              <a:gd name="vf" fmla="val 115470"/>
            </a:avLst>
          </a:prstGeom>
          <a:solidFill>
            <a:schemeClr val="bg2"/>
          </a:solidFill>
          <a:ln w="28575">
            <a:solidFill>
              <a:schemeClr val="hlink"/>
            </a:solidFill>
            <a:miter lim="800000"/>
            <a:headEnd/>
            <a:tailEnd type="none" w="sm" len="sm"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441413" name="AutoShape 69">
            <a:extLst>
              <a:ext uri="{FF2B5EF4-FFF2-40B4-BE49-F238E27FC236}">
                <a16:creationId xmlns:a16="http://schemas.microsoft.com/office/drawing/2014/main" id="{2A32CB83-D385-413B-8C01-AC7CEC61DB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3833813"/>
            <a:ext cx="654050" cy="579437"/>
          </a:xfrm>
          <a:prstGeom prst="hexagon">
            <a:avLst>
              <a:gd name="adj" fmla="val 28219"/>
              <a:gd name="vf" fmla="val 115470"/>
            </a:avLst>
          </a:prstGeom>
          <a:solidFill>
            <a:schemeClr val="bg2"/>
          </a:solidFill>
          <a:ln w="28575">
            <a:solidFill>
              <a:schemeClr val="hlink"/>
            </a:solidFill>
            <a:miter lim="800000"/>
            <a:headEnd/>
            <a:tailEnd type="none" w="sm" len="sm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altLang="en-US" sz="2800">
              <a:solidFill>
                <a:srgbClr val="F6EA9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1371" name="Text Box 27">
            <a:extLst>
              <a:ext uri="{FF2B5EF4-FFF2-40B4-BE49-F238E27FC236}">
                <a16:creationId xmlns:a16="http://schemas.microsoft.com/office/drawing/2014/main" id="{8CB4ABD7-1BE0-4870-A0A2-A97F5D8FD4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57988" y="2147888"/>
            <a:ext cx="295275" cy="519112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2800" b="1">
                <a:solidFill>
                  <a:srgbClr val="8CE67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  <a:endParaRPr lang="en-US" altLang="en-US" sz="2800">
              <a:solidFill>
                <a:srgbClr val="8CE67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1372" name="Text Box 28">
            <a:extLst>
              <a:ext uri="{FF2B5EF4-FFF2-40B4-BE49-F238E27FC236}">
                <a16:creationId xmlns:a16="http://schemas.microsoft.com/office/drawing/2014/main" id="{76111288-BE86-481B-9386-D85CFA912E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4238" y="1857375"/>
            <a:ext cx="296862" cy="519113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2800" b="1">
                <a:solidFill>
                  <a:srgbClr val="8CE67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endParaRPr lang="en-US" altLang="en-US" sz="2800">
              <a:solidFill>
                <a:srgbClr val="8CE67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1373" name="Text Box 29">
            <a:extLst>
              <a:ext uri="{FF2B5EF4-FFF2-40B4-BE49-F238E27FC236}">
                <a16:creationId xmlns:a16="http://schemas.microsoft.com/office/drawing/2014/main" id="{55CABAE3-17B8-489E-B1DE-6EFF07D63E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0525" y="1576388"/>
            <a:ext cx="296863" cy="519112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2800" b="1">
                <a:solidFill>
                  <a:srgbClr val="8CE67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</a:t>
            </a:r>
            <a:endParaRPr lang="en-US" altLang="en-US" sz="2800">
              <a:solidFill>
                <a:srgbClr val="8CE67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1374" name="Text Box 30">
            <a:extLst>
              <a:ext uri="{FF2B5EF4-FFF2-40B4-BE49-F238E27FC236}">
                <a16:creationId xmlns:a16="http://schemas.microsoft.com/office/drawing/2014/main" id="{A9B6C7CF-C7EA-4FA2-8038-B4A3CA425F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1852613"/>
            <a:ext cx="295275" cy="519112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2800" b="1">
                <a:solidFill>
                  <a:srgbClr val="8CE67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</a:t>
            </a:r>
            <a:endParaRPr lang="en-US" altLang="en-US" sz="2800">
              <a:solidFill>
                <a:srgbClr val="8CE67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1375" name="Text Box 31">
            <a:extLst>
              <a:ext uri="{FF2B5EF4-FFF2-40B4-BE49-F238E27FC236}">
                <a16:creationId xmlns:a16="http://schemas.microsoft.com/office/drawing/2014/main" id="{628A5FE7-28ED-4BD0-BCA4-DBB8FF6659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0150" y="2436813"/>
            <a:ext cx="296863" cy="519112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2800" b="1">
                <a:solidFill>
                  <a:srgbClr val="8CE67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</a:t>
            </a:r>
            <a:endParaRPr lang="en-US" altLang="en-US" sz="2800">
              <a:solidFill>
                <a:srgbClr val="8CE67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1376" name="Text Box 32">
            <a:extLst>
              <a:ext uri="{FF2B5EF4-FFF2-40B4-BE49-F238E27FC236}">
                <a16:creationId xmlns:a16="http://schemas.microsoft.com/office/drawing/2014/main" id="{82B31F53-A9DF-4067-9AE4-1870F4D973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51700" y="2417763"/>
            <a:ext cx="295275" cy="519112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2800" b="1">
                <a:solidFill>
                  <a:srgbClr val="8CE67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</a:t>
            </a:r>
            <a:endParaRPr lang="en-US" altLang="en-US" sz="2800">
              <a:solidFill>
                <a:srgbClr val="8CE67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1377" name="Text Box 33">
            <a:extLst>
              <a:ext uri="{FF2B5EF4-FFF2-40B4-BE49-F238E27FC236}">
                <a16:creationId xmlns:a16="http://schemas.microsoft.com/office/drawing/2014/main" id="{8514E570-BE33-4E4E-BD0C-0EF8D75FDC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1038" y="3259138"/>
            <a:ext cx="295275" cy="519112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2800" b="1">
                <a:solidFill>
                  <a:srgbClr val="F6EA9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</a:t>
            </a:r>
            <a:endParaRPr lang="en-US" altLang="en-US" sz="2800">
              <a:solidFill>
                <a:srgbClr val="F6EA9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1378" name="Text Box 34">
            <a:extLst>
              <a:ext uri="{FF2B5EF4-FFF2-40B4-BE49-F238E27FC236}">
                <a16:creationId xmlns:a16="http://schemas.microsoft.com/office/drawing/2014/main" id="{97D04BC7-ACD7-438B-A0FF-93510ECBAF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57988" y="2706688"/>
            <a:ext cx="295275" cy="519112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2800" b="1">
                <a:solidFill>
                  <a:srgbClr val="8CE67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</a:t>
            </a:r>
            <a:endParaRPr lang="en-US" altLang="en-US" sz="2800">
              <a:solidFill>
                <a:srgbClr val="8CE67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1379" name="Text Box 35">
            <a:extLst>
              <a:ext uri="{FF2B5EF4-FFF2-40B4-BE49-F238E27FC236}">
                <a16:creationId xmlns:a16="http://schemas.microsoft.com/office/drawing/2014/main" id="{3642FB43-A30E-40DF-9DAB-89E9C77773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96263" y="3573463"/>
            <a:ext cx="296862" cy="519112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2800" b="1">
                <a:solidFill>
                  <a:srgbClr val="E68C7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</a:t>
            </a:r>
            <a:endParaRPr lang="en-US" altLang="en-US" sz="2800">
              <a:solidFill>
                <a:srgbClr val="E68C7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1380" name="Text Box 36">
            <a:extLst>
              <a:ext uri="{FF2B5EF4-FFF2-40B4-BE49-F238E27FC236}">
                <a16:creationId xmlns:a16="http://schemas.microsoft.com/office/drawing/2014/main" id="{72B2FE80-D368-4654-AD8B-6A4D5D8502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54750" y="3008313"/>
            <a:ext cx="295275" cy="519112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2800" b="1">
                <a:solidFill>
                  <a:srgbClr val="F6EA9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</a:t>
            </a:r>
            <a:endParaRPr lang="en-US" altLang="en-US" sz="2800">
              <a:solidFill>
                <a:srgbClr val="F6EA9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1381" name="Text Box 37">
            <a:extLst>
              <a:ext uri="{FF2B5EF4-FFF2-40B4-BE49-F238E27FC236}">
                <a16:creationId xmlns:a16="http://schemas.microsoft.com/office/drawing/2014/main" id="{3EF8A1EB-FD95-4CEA-B868-9184A14E7F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32713" y="2711450"/>
            <a:ext cx="296862" cy="519113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2800" b="1">
                <a:solidFill>
                  <a:srgbClr val="E68C7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</a:t>
            </a:r>
            <a:endParaRPr lang="en-US" altLang="en-US" sz="2800">
              <a:solidFill>
                <a:srgbClr val="E68C7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1382" name="Text Box 38">
            <a:extLst>
              <a:ext uri="{FF2B5EF4-FFF2-40B4-BE49-F238E27FC236}">
                <a16:creationId xmlns:a16="http://schemas.microsoft.com/office/drawing/2014/main" id="{3DF0FF1D-2D0F-4750-A21D-6B4209B531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88025" y="3836988"/>
            <a:ext cx="296863" cy="519112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2800" b="1">
                <a:solidFill>
                  <a:srgbClr val="F6EA9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</a:t>
            </a:r>
            <a:endParaRPr lang="en-US" altLang="en-US" sz="2800">
              <a:solidFill>
                <a:srgbClr val="F6EA9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1383" name="Text Box 39">
            <a:extLst>
              <a:ext uri="{FF2B5EF4-FFF2-40B4-BE49-F238E27FC236}">
                <a16:creationId xmlns:a16="http://schemas.microsoft.com/office/drawing/2014/main" id="{9096C842-ECEC-4343-BA49-20396D851F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43763" y="3587750"/>
            <a:ext cx="295275" cy="519113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2800" b="1">
                <a:solidFill>
                  <a:srgbClr val="E68C7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</a:t>
            </a:r>
            <a:endParaRPr lang="en-US" altLang="en-US" sz="2800">
              <a:solidFill>
                <a:srgbClr val="E68C7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1384" name="Text Box 40">
            <a:extLst>
              <a:ext uri="{FF2B5EF4-FFF2-40B4-BE49-F238E27FC236}">
                <a16:creationId xmlns:a16="http://schemas.microsoft.com/office/drawing/2014/main" id="{641994F9-B567-4E6C-A55A-DE4A438486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53163" y="4135438"/>
            <a:ext cx="296862" cy="519112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2800" b="1">
                <a:solidFill>
                  <a:srgbClr val="F6EA9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</a:t>
            </a:r>
            <a:endParaRPr lang="en-US" altLang="en-US" sz="2800">
              <a:solidFill>
                <a:srgbClr val="F6EA9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1385" name="Text Box 41">
            <a:extLst>
              <a:ext uri="{FF2B5EF4-FFF2-40B4-BE49-F238E27FC236}">
                <a16:creationId xmlns:a16="http://schemas.microsoft.com/office/drawing/2014/main" id="{4C1862C1-BDEB-4076-A8B0-D76911EE12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02550" y="3852863"/>
            <a:ext cx="296863" cy="519112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2800" b="1">
                <a:solidFill>
                  <a:srgbClr val="E68C7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</a:t>
            </a:r>
            <a:endParaRPr lang="en-US" altLang="en-US" sz="2800">
              <a:solidFill>
                <a:srgbClr val="E68C7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1386" name="Text Box 42">
            <a:extLst>
              <a:ext uri="{FF2B5EF4-FFF2-40B4-BE49-F238E27FC236}">
                <a16:creationId xmlns:a16="http://schemas.microsoft.com/office/drawing/2014/main" id="{A65E02D2-EC01-45FE-8CB4-E99E4CB1BC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96263" y="3011488"/>
            <a:ext cx="296862" cy="519112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2800" b="1">
                <a:solidFill>
                  <a:srgbClr val="E68C7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endParaRPr lang="en-US" altLang="en-US" sz="2800">
              <a:solidFill>
                <a:srgbClr val="E68C7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1387" name="Text Box 43">
            <a:extLst>
              <a:ext uri="{FF2B5EF4-FFF2-40B4-BE49-F238E27FC236}">
                <a16:creationId xmlns:a16="http://schemas.microsoft.com/office/drawing/2014/main" id="{4081131B-D310-4576-877E-65A80D9974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59513" y="3565525"/>
            <a:ext cx="295275" cy="519113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2800" b="1">
                <a:solidFill>
                  <a:srgbClr val="F6EA9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  <a:endParaRPr lang="en-US" altLang="en-US" sz="2800">
              <a:solidFill>
                <a:srgbClr val="F6EA9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1388" name="Text Box 44">
            <a:extLst>
              <a:ext uri="{FF2B5EF4-FFF2-40B4-BE49-F238E27FC236}">
                <a16:creationId xmlns:a16="http://schemas.microsoft.com/office/drawing/2014/main" id="{B728AEE2-195C-4325-A75C-94963EA4E2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15250" y="3273425"/>
            <a:ext cx="295275" cy="519113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2800" b="1">
                <a:solidFill>
                  <a:srgbClr val="E68C7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  <a:endParaRPr lang="en-US" altLang="en-US" sz="2800">
              <a:solidFill>
                <a:srgbClr val="E68C7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1389" name="Text Box 45">
            <a:extLst>
              <a:ext uri="{FF2B5EF4-FFF2-40B4-BE49-F238E27FC236}">
                <a16:creationId xmlns:a16="http://schemas.microsoft.com/office/drawing/2014/main" id="{0C1A3D06-AB08-4374-89E9-D538673D41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8838" y="3008313"/>
            <a:ext cx="296862" cy="519112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2800" b="1">
                <a:solidFill>
                  <a:srgbClr val="E68C7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</a:t>
            </a:r>
            <a:endParaRPr lang="en-US" altLang="en-US" sz="2800">
              <a:solidFill>
                <a:srgbClr val="E68C7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1390" name="Text Box 46">
            <a:extLst>
              <a:ext uri="{FF2B5EF4-FFF2-40B4-BE49-F238E27FC236}">
                <a16:creationId xmlns:a16="http://schemas.microsoft.com/office/drawing/2014/main" id="{24C5BC98-0312-4181-B239-FD26092156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27825" y="3271838"/>
            <a:ext cx="295275" cy="519112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2800" b="1">
                <a:solidFill>
                  <a:srgbClr val="F6EA9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endParaRPr lang="en-US" altLang="en-US" sz="2800">
              <a:solidFill>
                <a:srgbClr val="F6EA9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1391" name="Text Box 47">
            <a:extLst>
              <a:ext uri="{FF2B5EF4-FFF2-40B4-BE49-F238E27FC236}">
                <a16:creationId xmlns:a16="http://schemas.microsoft.com/office/drawing/2014/main" id="{F9038780-810F-47E6-960C-BCAFFAC89D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54813" y="3841750"/>
            <a:ext cx="295275" cy="519113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2800" b="1">
                <a:solidFill>
                  <a:srgbClr val="F6EA9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</a:t>
            </a:r>
            <a:endParaRPr lang="en-US" altLang="en-US" sz="2800">
              <a:solidFill>
                <a:srgbClr val="F6EA9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1422" name="Rectangle 78">
            <a:extLst>
              <a:ext uri="{FF2B5EF4-FFF2-40B4-BE49-F238E27FC236}">
                <a16:creationId xmlns:a16="http://schemas.microsoft.com/office/drawing/2014/main" id="{A111FAC6-893A-499C-990E-5C0A323DEC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00125" y="762000"/>
            <a:ext cx="7239000" cy="603250"/>
          </a:xfrm>
        </p:spPr>
        <p:txBody>
          <a:bodyPr/>
          <a:lstStyle/>
          <a:p>
            <a:pPr algn="ctr">
              <a:defRPr/>
            </a:pPr>
            <a:r>
              <a:rPr lang="en-US" altLang="en-US" u="sng" dirty="0"/>
              <a:t>Frequency Reuse Concept</a:t>
            </a:r>
          </a:p>
        </p:txBody>
      </p:sp>
      <p:sp>
        <p:nvSpPr>
          <p:cNvPr id="26670" name="Freeform 81">
            <a:extLst>
              <a:ext uri="{FF2B5EF4-FFF2-40B4-BE49-F238E27FC236}">
                <a16:creationId xmlns:a16="http://schemas.microsoft.com/office/drawing/2014/main" id="{68CF19E0-5073-4141-8E82-517D9CA2BA87}"/>
              </a:ext>
            </a:extLst>
          </p:cNvPr>
          <p:cNvSpPr>
            <a:spLocks/>
          </p:cNvSpPr>
          <p:nvPr/>
        </p:nvSpPr>
        <p:spPr bwMode="auto">
          <a:xfrm>
            <a:off x="5635625" y="2981325"/>
            <a:ext cx="1627188" cy="1700213"/>
          </a:xfrm>
          <a:custGeom>
            <a:avLst/>
            <a:gdLst>
              <a:gd name="T0" fmla="*/ 2147483647 w 1025"/>
              <a:gd name="T1" fmla="*/ 0 h 1071"/>
              <a:gd name="T2" fmla="*/ 2147483647 w 1025"/>
              <a:gd name="T3" fmla="*/ 0 h 1071"/>
              <a:gd name="T4" fmla="*/ 2147483647 w 1025"/>
              <a:gd name="T5" fmla="*/ 2147483647 h 1071"/>
              <a:gd name="T6" fmla="*/ 2147483647 w 1025"/>
              <a:gd name="T7" fmla="*/ 2147483647 h 1071"/>
              <a:gd name="T8" fmla="*/ 2147483647 w 1025"/>
              <a:gd name="T9" fmla="*/ 2147483647 h 1071"/>
              <a:gd name="T10" fmla="*/ 2147483647 w 1025"/>
              <a:gd name="T11" fmla="*/ 2147483647 h 1071"/>
              <a:gd name="T12" fmla="*/ 2147483647 w 1025"/>
              <a:gd name="T13" fmla="*/ 2147483647 h 1071"/>
              <a:gd name="T14" fmla="*/ 2147483647 w 1025"/>
              <a:gd name="T15" fmla="*/ 2147483647 h 1071"/>
              <a:gd name="T16" fmla="*/ 2147483647 w 1025"/>
              <a:gd name="T17" fmla="*/ 2147483647 h 1071"/>
              <a:gd name="T18" fmla="*/ 2147483647 w 1025"/>
              <a:gd name="T19" fmla="*/ 2147483647 h 1071"/>
              <a:gd name="T20" fmla="*/ 2147483647 w 1025"/>
              <a:gd name="T21" fmla="*/ 2147483647 h 1071"/>
              <a:gd name="T22" fmla="*/ 2147483647 w 1025"/>
              <a:gd name="T23" fmla="*/ 2147483647 h 1071"/>
              <a:gd name="T24" fmla="*/ 2147483647 w 1025"/>
              <a:gd name="T25" fmla="*/ 2147483647 h 1071"/>
              <a:gd name="T26" fmla="*/ 2147483647 w 1025"/>
              <a:gd name="T27" fmla="*/ 2147483647 h 1071"/>
              <a:gd name="T28" fmla="*/ 2147483647 w 1025"/>
              <a:gd name="T29" fmla="*/ 2147483647 h 1071"/>
              <a:gd name="T30" fmla="*/ 0 w 1025"/>
              <a:gd name="T31" fmla="*/ 2147483647 h 1071"/>
              <a:gd name="T32" fmla="*/ 2147483647 w 1025"/>
              <a:gd name="T33" fmla="*/ 2147483647 h 1071"/>
              <a:gd name="T34" fmla="*/ 2147483647 w 1025"/>
              <a:gd name="T35" fmla="*/ 2147483647 h 1071"/>
              <a:gd name="T36" fmla="*/ 2147483647 w 1025"/>
              <a:gd name="T37" fmla="*/ 0 h 1071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1025" h="1071">
                <a:moveTo>
                  <a:pt x="410" y="0"/>
                </a:moveTo>
                <a:lnTo>
                  <a:pt x="615" y="0"/>
                </a:lnTo>
                <a:lnTo>
                  <a:pt x="727" y="185"/>
                </a:lnTo>
                <a:lnTo>
                  <a:pt x="926" y="183"/>
                </a:lnTo>
                <a:lnTo>
                  <a:pt x="1025" y="355"/>
                </a:lnTo>
                <a:lnTo>
                  <a:pt x="926" y="542"/>
                </a:lnTo>
                <a:lnTo>
                  <a:pt x="1025" y="720"/>
                </a:lnTo>
                <a:lnTo>
                  <a:pt x="932" y="899"/>
                </a:lnTo>
                <a:lnTo>
                  <a:pt x="727" y="899"/>
                </a:lnTo>
                <a:lnTo>
                  <a:pt x="627" y="1071"/>
                </a:lnTo>
                <a:lnTo>
                  <a:pt x="423" y="1071"/>
                </a:lnTo>
                <a:lnTo>
                  <a:pt x="324" y="899"/>
                </a:lnTo>
                <a:lnTo>
                  <a:pt x="113" y="899"/>
                </a:lnTo>
                <a:lnTo>
                  <a:pt x="6" y="714"/>
                </a:lnTo>
                <a:lnTo>
                  <a:pt x="106" y="535"/>
                </a:lnTo>
                <a:lnTo>
                  <a:pt x="0" y="357"/>
                </a:lnTo>
                <a:lnTo>
                  <a:pt x="99" y="165"/>
                </a:lnTo>
                <a:lnTo>
                  <a:pt x="318" y="165"/>
                </a:lnTo>
                <a:lnTo>
                  <a:pt x="410" y="0"/>
                </a:lnTo>
                <a:close/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>
            <a:outerShdw dist="3592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71" name="Freeform 82">
            <a:extLst>
              <a:ext uri="{FF2B5EF4-FFF2-40B4-BE49-F238E27FC236}">
                <a16:creationId xmlns:a16="http://schemas.microsoft.com/office/drawing/2014/main" id="{2BF4280C-0689-456E-B642-6D32A75F3156}"/>
              </a:ext>
            </a:extLst>
          </p:cNvPr>
          <p:cNvSpPr>
            <a:spLocks/>
          </p:cNvSpPr>
          <p:nvPr/>
        </p:nvSpPr>
        <p:spPr bwMode="auto">
          <a:xfrm>
            <a:off x="6129338" y="1557338"/>
            <a:ext cx="1627187" cy="1700212"/>
          </a:xfrm>
          <a:custGeom>
            <a:avLst/>
            <a:gdLst>
              <a:gd name="T0" fmla="*/ 2147483647 w 1025"/>
              <a:gd name="T1" fmla="*/ 0 h 1071"/>
              <a:gd name="T2" fmla="*/ 2147483647 w 1025"/>
              <a:gd name="T3" fmla="*/ 0 h 1071"/>
              <a:gd name="T4" fmla="*/ 2147483647 w 1025"/>
              <a:gd name="T5" fmla="*/ 2147483647 h 1071"/>
              <a:gd name="T6" fmla="*/ 2147483647 w 1025"/>
              <a:gd name="T7" fmla="*/ 2147483647 h 1071"/>
              <a:gd name="T8" fmla="*/ 2147483647 w 1025"/>
              <a:gd name="T9" fmla="*/ 2147483647 h 1071"/>
              <a:gd name="T10" fmla="*/ 2147483647 w 1025"/>
              <a:gd name="T11" fmla="*/ 2147483647 h 1071"/>
              <a:gd name="T12" fmla="*/ 2147483647 w 1025"/>
              <a:gd name="T13" fmla="*/ 2147483647 h 1071"/>
              <a:gd name="T14" fmla="*/ 2147483647 w 1025"/>
              <a:gd name="T15" fmla="*/ 2147483647 h 1071"/>
              <a:gd name="T16" fmla="*/ 2147483647 w 1025"/>
              <a:gd name="T17" fmla="*/ 2147483647 h 1071"/>
              <a:gd name="T18" fmla="*/ 2147483647 w 1025"/>
              <a:gd name="T19" fmla="*/ 2147483647 h 1071"/>
              <a:gd name="T20" fmla="*/ 2147483647 w 1025"/>
              <a:gd name="T21" fmla="*/ 2147483647 h 1071"/>
              <a:gd name="T22" fmla="*/ 2147483647 w 1025"/>
              <a:gd name="T23" fmla="*/ 2147483647 h 1071"/>
              <a:gd name="T24" fmla="*/ 2147483647 w 1025"/>
              <a:gd name="T25" fmla="*/ 2147483647 h 1071"/>
              <a:gd name="T26" fmla="*/ 2147483647 w 1025"/>
              <a:gd name="T27" fmla="*/ 2147483647 h 1071"/>
              <a:gd name="T28" fmla="*/ 2147483647 w 1025"/>
              <a:gd name="T29" fmla="*/ 2147483647 h 1071"/>
              <a:gd name="T30" fmla="*/ 0 w 1025"/>
              <a:gd name="T31" fmla="*/ 2147483647 h 1071"/>
              <a:gd name="T32" fmla="*/ 2147483647 w 1025"/>
              <a:gd name="T33" fmla="*/ 2147483647 h 1071"/>
              <a:gd name="T34" fmla="*/ 2147483647 w 1025"/>
              <a:gd name="T35" fmla="*/ 2147483647 h 1071"/>
              <a:gd name="T36" fmla="*/ 2147483647 w 1025"/>
              <a:gd name="T37" fmla="*/ 0 h 1071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1025" h="1071">
                <a:moveTo>
                  <a:pt x="410" y="0"/>
                </a:moveTo>
                <a:lnTo>
                  <a:pt x="615" y="0"/>
                </a:lnTo>
                <a:lnTo>
                  <a:pt x="721" y="183"/>
                </a:lnTo>
                <a:lnTo>
                  <a:pt x="926" y="183"/>
                </a:lnTo>
                <a:lnTo>
                  <a:pt x="1025" y="355"/>
                </a:lnTo>
                <a:lnTo>
                  <a:pt x="926" y="542"/>
                </a:lnTo>
                <a:lnTo>
                  <a:pt x="1025" y="720"/>
                </a:lnTo>
                <a:lnTo>
                  <a:pt x="932" y="899"/>
                </a:lnTo>
                <a:lnTo>
                  <a:pt x="727" y="899"/>
                </a:lnTo>
                <a:lnTo>
                  <a:pt x="627" y="1071"/>
                </a:lnTo>
                <a:lnTo>
                  <a:pt x="410" y="1069"/>
                </a:lnTo>
                <a:lnTo>
                  <a:pt x="304" y="897"/>
                </a:lnTo>
                <a:lnTo>
                  <a:pt x="113" y="899"/>
                </a:lnTo>
                <a:lnTo>
                  <a:pt x="6" y="714"/>
                </a:lnTo>
                <a:lnTo>
                  <a:pt x="106" y="535"/>
                </a:lnTo>
                <a:lnTo>
                  <a:pt x="0" y="357"/>
                </a:lnTo>
                <a:lnTo>
                  <a:pt x="99" y="165"/>
                </a:lnTo>
                <a:lnTo>
                  <a:pt x="318" y="165"/>
                </a:lnTo>
                <a:lnTo>
                  <a:pt x="410" y="0"/>
                </a:lnTo>
                <a:close/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>
            <a:outerShdw dist="3592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72" name="Freeform 83">
            <a:extLst>
              <a:ext uri="{FF2B5EF4-FFF2-40B4-BE49-F238E27FC236}">
                <a16:creationId xmlns:a16="http://schemas.microsoft.com/office/drawing/2014/main" id="{AC829A1B-34AA-4661-9164-A784D963A605}"/>
              </a:ext>
            </a:extLst>
          </p:cNvPr>
          <p:cNvSpPr>
            <a:spLocks/>
          </p:cNvSpPr>
          <p:nvPr/>
        </p:nvSpPr>
        <p:spPr bwMode="auto">
          <a:xfrm>
            <a:off x="7097713" y="2709863"/>
            <a:ext cx="1627187" cy="1700212"/>
          </a:xfrm>
          <a:custGeom>
            <a:avLst/>
            <a:gdLst>
              <a:gd name="T0" fmla="*/ 2147483647 w 1025"/>
              <a:gd name="T1" fmla="*/ 0 h 1071"/>
              <a:gd name="T2" fmla="*/ 2147483647 w 1025"/>
              <a:gd name="T3" fmla="*/ 0 h 1071"/>
              <a:gd name="T4" fmla="*/ 2147483647 w 1025"/>
              <a:gd name="T5" fmla="*/ 2147483647 h 1071"/>
              <a:gd name="T6" fmla="*/ 2147483647 w 1025"/>
              <a:gd name="T7" fmla="*/ 2147483647 h 1071"/>
              <a:gd name="T8" fmla="*/ 2147483647 w 1025"/>
              <a:gd name="T9" fmla="*/ 2147483647 h 1071"/>
              <a:gd name="T10" fmla="*/ 2147483647 w 1025"/>
              <a:gd name="T11" fmla="*/ 2147483647 h 1071"/>
              <a:gd name="T12" fmla="*/ 2147483647 w 1025"/>
              <a:gd name="T13" fmla="*/ 2147483647 h 1071"/>
              <a:gd name="T14" fmla="*/ 2147483647 w 1025"/>
              <a:gd name="T15" fmla="*/ 2147483647 h 1071"/>
              <a:gd name="T16" fmla="*/ 2147483647 w 1025"/>
              <a:gd name="T17" fmla="*/ 2147483647 h 1071"/>
              <a:gd name="T18" fmla="*/ 2147483647 w 1025"/>
              <a:gd name="T19" fmla="*/ 2147483647 h 1071"/>
              <a:gd name="T20" fmla="*/ 2147483647 w 1025"/>
              <a:gd name="T21" fmla="*/ 2147483647 h 1071"/>
              <a:gd name="T22" fmla="*/ 2147483647 w 1025"/>
              <a:gd name="T23" fmla="*/ 2147483647 h 1071"/>
              <a:gd name="T24" fmla="*/ 2147483647 w 1025"/>
              <a:gd name="T25" fmla="*/ 2147483647 h 1071"/>
              <a:gd name="T26" fmla="*/ 2147483647 w 1025"/>
              <a:gd name="T27" fmla="*/ 2147483647 h 1071"/>
              <a:gd name="T28" fmla="*/ 2147483647 w 1025"/>
              <a:gd name="T29" fmla="*/ 2147483647 h 1071"/>
              <a:gd name="T30" fmla="*/ 0 w 1025"/>
              <a:gd name="T31" fmla="*/ 2147483647 h 1071"/>
              <a:gd name="T32" fmla="*/ 2147483647 w 1025"/>
              <a:gd name="T33" fmla="*/ 2147483647 h 1071"/>
              <a:gd name="T34" fmla="*/ 2147483647 w 1025"/>
              <a:gd name="T35" fmla="*/ 2147483647 h 1071"/>
              <a:gd name="T36" fmla="*/ 2147483647 w 1025"/>
              <a:gd name="T37" fmla="*/ 0 h 1071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1025" h="1071">
                <a:moveTo>
                  <a:pt x="410" y="0"/>
                </a:moveTo>
                <a:lnTo>
                  <a:pt x="615" y="0"/>
                </a:lnTo>
                <a:lnTo>
                  <a:pt x="721" y="183"/>
                </a:lnTo>
                <a:lnTo>
                  <a:pt x="926" y="183"/>
                </a:lnTo>
                <a:lnTo>
                  <a:pt x="1025" y="355"/>
                </a:lnTo>
                <a:lnTo>
                  <a:pt x="926" y="542"/>
                </a:lnTo>
                <a:lnTo>
                  <a:pt x="1025" y="720"/>
                </a:lnTo>
                <a:lnTo>
                  <a:pt x="932" y="899"/>
                </a:lnTo>
                <a:lnTo>
                  <a:pt x="727" y="899"/>
                </a:lnTo>
                <a:lnTo>
                  <a:pt x="627" y="1071"/>
                </a:lnTo>
                <a:lnTo>
                  <a:pt x="410" y="1069"/>
                </a:lnTo>
                <a:lnTo>
                  <a:pt x="304" y="897"/>
                </a:lnTo>
                <a:lnTo>
                  <a:pt x="113" y="899"/>
                </a:lnTo>
                <a:lnTo>
                  <a:pt x="6" y="714"/>
                </a:lnTo>
                <a:lnTo>
                  <a:pt x="106" y="535"/>
                </a:lnTo>
                <a:lnTo>
                  <a:pt x="0" y="357"/>
                </a:lnTo>
                <a:lnTo>
                  <a:pt x="99" y="165"/>
                </a:lnTo>
                <a:lnTo>
                  <a:pt x="318" y="165"/>
                </a:lnTo>
                <a:lnTo>
                  <a:pt x="410" y="0"/>
                </a:lnTo>
                <a:close/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>
            <a:outerShdw dist="3592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ipe dir="r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5BC7C8-9ACD-4A1F-A640-0C1884A74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Example of cellular structure</a:t>
            </a:r>
          </a:p>
        </p:txBody>
      </p:sp>
      <p:pic>
        <p:nvPicPr>
          <p:cNvPr id="27651" name="Picture 2">
            <a:extLst>
              <a:ext uri="{FF2B5EF4-FFF2-40B4-BE49-F238E27FC236}">
                <a16:creationId xmlns:a16="http://schemas.microsoft.com/office/drawing/2014/main" id="{499F9270-F379-473D-B880-1EF3AB6DB4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1625" y="1617663"/>
            <a:ext cx="3101975" cy="4097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hlink"/>
                </a:solidFill>
                <a:miter lim="800000"/>
                <a:headEnd/>
                <a:tailEnd type="none" w="sm" len="sm"/>
              </a14:hiddenLine>
            </a:ext>
          </a:extLst>
        </p:spPr>
      </p:pic>
      <p:sp>
        <p:nvSpPr>
          <p:cNvPr id="27652" name="Rectangle 3">
            <a:extLst>
              <a:ext uri="{FF2B5EF4-FFF2-40B4-BE49-F238E27FC236}">
                <a16:creationId xmlns:a16="http://schemas.microsoft.com/office/drawing/2014/main" id="{2BDAF2F5-4277-4D00-B366-43D734FD0E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0763" y="5715000"/>
            <a:ext cx="7772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r>
              <a:rPr lang="en-US" altLang="en-US" i="1"/>
              <a:t>Courtesy: UK cellular plan for scanning telemetry</a:t>
            </a:r>
          </a:p>
        </p:txBody>
      </p:sp>
    </p:spTree>
  </p:cSld>
  <p:clrMapOvr>
    <a:masterClrMapping/>
  </p:clrMapOvr>
  <p:transition>
    <p:wipe dir="r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375" name="Rectangle 23">
            <a:extLst>
              <a:ext uri="{FF2B5EF4-FFF2-40B4-BE49-F238E27FC236}">
                <a16:creationId xmlns:a16="http://schemas.microsoft.com/office/drawing/2014/main" id="{9769B490-41DC-427F-8C6C-AD15C6DB3B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1371600"/>
            <a:ext cx="5562600" cy="5794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dirty="0">
                <a:solidFill>
                  <a:srgbClr val="A9B9E7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Factors required for cell </a:t>
            </a:r>
            <a:endParaRPr lang="en-US" altLang="en-US" sz="2800" dirty="0">
              <a:solidFill>
                <a:srgbClr val="F6EA92"/>
              </a:solidFill>
              <a:latin typeface="Times" pitchFamily="18" charset="0"/>
            </a:endParaRPr>
          </a:p>
        </p:txBody>
      </p:sp>
      <p:sp>
        <p:nvSpPr>
          <p:cNvPr id="356379" name="Rectangle 27">
            <a:extLst>
              <a:ext uri="{FF2B5EF4-FFF2-40B4-BE49-F238E27FC236}">
                <a16:creationId xmlns:a16="http://schemas.microsoft.com/office/drawing/2014/main" id="{D128E046-F9F7-4FBB-9595-1FBD91ABCC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768350"/>
            <a:ext cx="7239000" cy="603250"/>
          </a:xfrm>
        </p:spPr>
        <p:txBody>
          <a:bodyPr/>
          <a:lstStyle/>
          <a:p>
            <a:pPr algn="ctr">
              <a:defRPr/>
            </a:pPr>
            <a:r>
              <a:rPr lang="en-US" altLang="en-US" u="sng" dirty="0"/>
              <a:t>Why the Hexagonal Cell?</a:t>
            </a:r>
          </a:p>
        </p:txBody>
      </p:sp>
      <p:sp>
        <p:nvSpPr>
          <p:cNvPr id="356380" name="Rectangle 28">
            <a:extLst>
              <a:ext uri="{FF2B5EF4-FFF2-40B4-BE49-F238E27FC236}">
                <a16:creationId xmlns:a16="http://schemas.microsoft.com/office/drawing/2014/main" id="{90A33996-D065-4BC4-BAE4-04B707C8A3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914525"/>
            <a:ext cx="5105400" cy="1412875"/>
          </a:xfrm>
        </p:spPr>
        <p:txBody>
          <a:bodyPr/>
          <a:lstStyle/>
          <a:p>
            <a:pPr>
              <a:defRPr/>
            </a:pPr>
            <a:endParaRPr lang="en-US" altLang="en-US" sz="2800" b="0" dirty="0"/>
          </a:p>
          <a:p>
            <a:pPr>
              <a:defRPr/>
            </a:pPr>
            <a:r>
              <a:rPr lang="en-US" altLang="en-US" sz="2800" b="0" dirty="0"/>
              <a:t>Equal area</a:t>
            </a:r>
          </a:p>
          <a:p>
            <a:pPr>
              <a:defRPr/>
            </a:pPr>
            <a:r>
              <a:rPr lang="en-US" altLang="en-US" sz="2800" b="0" dirty="0"/>
              <a:t>No overlap between cell</a:t>
            </a:r>
            <a:r>
              <a:rPr lang="en-US" altLang="en-US" dirty="0"/>
              <a:t>s</a:t>
            </a:r>
          </a:p>
        </p:txBody>
      </p:sp>
    </p:spTree>
  </p:cSld>
  <p:clrMapOvr>
    <a:masterClrMapping/>
  </p:clrMapOvr>
  <p:transition>
    <p:wipe dir="r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379" name="Rectangle 27">
            <a:extLst>
              <a:ext uri="{FF2B5EF4-FFF2-40B4-BE49-F238E27FC236}">
                <a16:creationId xmlns:a16="http://schemas.microsoft.com/office/drawing/2014/main" id="{A787ED2B-9CAE-484F-9B9F-5445A0851A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/>
              <a:t>Possible choices for cell shape</a:t>
            </a:r>
          </a:p>
        </p:txBody>
      </p:sp>
      <p:grpSp>
        <p:nvGrpSpPr>
          <p:cNvPr id="29699" name="Group 2">
            <a:extLst>
              <a:ext uri="{FF2B5EF4-FFF2-40B4-BE49-F238E27FC236}">
                <a16:creationId xmlns:a16="http://schemas.microsoft.com/office/drawing/2014/main" id="{5DCC79A4-B7EB-4F6F-9192-13696F6F6EC1}"/>
              </a:ext>
            </a:extLst>
          </p:cNvPr>
          <p:cNvGrpSpPr>
            <a:grpSpLocks/>
          </p:cNvGrpSpPr>
          <p:nvPr/>
        </p:nvGrpSpPr>
        <p:grpSpPr bwMode="auto">
          <a:xfrm>
            <a:off x="2171700" y="1460500"/>
            <a:ext cx="4594225" cy="1851025"/>
            <a:chOff x="1154113" y="3429000"/>
            <a:chExt cx="5029200" cy="2276475"/>
          </a:xfrm>
        </p:grpSpPr>
        <p:sp>
          <p:nvSpPr>
            <p:cNvPr id="29701" name="Freeform 7">
              <a:extLst>
                <a:ext uri="{FF2B5EF4-FFF2-40B4-BE49-F238E27FC236}">
                  <a16:creationId xmlns:a16="http://schemas.microsoft.com/office/drawing/2014/main" id="{D340BBD9-E9E4-4367-BC58-B00354FB64A5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8113" y="3625850"/>
              <a:ext cx="1800225" cy="1500188"/>
            </a:xfrm>
            <a:custGeom>
              <a:avLst/>
              <a:gdLst>
                <a:gd name="T0" fmla="*/ 2147483647 w 2164"/>
                <a:gd name="T1" fmla="*/ 0 h 2036"/>
                <a:gd name="T2" fmla="*/ 0 w 2164"/>
                <a:gd name="T3" fmla="*/ 2147483647 h 2036"/>
                <a:gd name="T4" fmla="*/ 2147483647 w 2164"/>
                <a:gd name="T5" fmla="*/ 2147483647 h 2036"/>
                <a:gd name="T6" fmla="*/ 2147483647 w 2164"/>
                <a:gd name="T7" fmla="*/ 0 h 203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4"/>
                <a:gd name="T13" fmla="*/ 0 h 2036"/>
                <a:gd name="T14" fmla="*/ 2164 w 2164"/>
                <a:gd name="T15" fmla="*/ 2036 h 20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4" h="2036">
                  <a:moveTo>
                    <a:pt x="1082" y="0"/>
                  </a:moveTo>
                  <a:lnTo>
                    <a:pt x="0" y="2036"/>
                  </a:lnTo>
                  <a:lnTo>
                    <a:pt x="2164" y="2036"/>
                  </a:lnTo>
                  <a:lnTo>
                    <a:pt x="1082" y="0"/>
                  </a:lnTo>
                  <a:close/>
                </a:path>
              </a:pathLst>
            </a:custGeom>
            <a:solidFill>
              <a:schemeClr val="bg2"/>
            </a:solidFill>
            <a:ln w="28575" cap="flat" cmpd="sng">
              <a:solidFill>
                <a:srgbClr val="8BA1DF"/>
              </a:solidFill>
              <a:prstDash val="solid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2" name="Rectangle 8">
              <a:extLst>
                <a:ext uri="{FF2B5EF4-FFF2-40B4-BE49-F238E27FC236}">
                  <a16:creationId xmlns:a16="http://schemas.microsoft.com/office/drawing/2014/main" id="{F8A06BA4-85EB-4079-B5EE-DEC18A0FF5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4113" y="3733800"/>
              <a:ext cx="1304925" cy="1400175"/>
            </a:xfrm>
            <a:prstGeom prst="rect">
              <a:avLst/>
            </a:prstGeom>
            <a:solidFill>
              <a:schemeClr val="bg2"/>
            </a:solidFill>
            <a:ln w="28575">
              <a:solidFill>
                <a:srgbClr val="8BA1D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>
                <a:solidFill>
                  <a:srgbClr val="FFFF66"/>
                </a:solidFill>
              </a:endParaRPr>
            </a:p>
          </p:txBody>
        </p:sp>
        <p:sp>
          <p:nvSpPr>
            <p:cNvPr id="29703" name="Freeform 9">
              <a:extLst>
                <a:ext uri="{FF2B5EF4-FFF2-40B4-BE49-F238E27FC236}">
                  <a16:creationId xmlns:a16="http://schemas.microsoft.com/office/drawing/2014/main" id="{0CAC08FC-9A95-4061-A018-883BB1B5E0EE}"/>
                </a:ext>
              </a:extLst>
            </p:cNvPr>
            <p:cNvSpPr>
              <a:spLocks/>
            </p:cNvSpPr>
            <p:nvPr/>
          </p:nvSpPr>
          <p:spPr bwMode="auto">
            <a:xfrm>
              <a:off x="4583113" y="3678238"/>
              <a:ext cx="1600200" cy="1447800"/>
            </a:xfrm>
            <a:custGeom>
              <a:avLst/>
              <a:gdLst>
                <a:gd name="T0" fmla="*/ 2147483647 w 2164"/>
                <a:gd name="T1" fmla="*/ 0 h 2036"/>
                <a:gd name="T2" fmla="*/ 0 w 2164"/>
                <a:gd name="T3" fmla="*/ 2147483647 h 2036"/>
                <a:gd name="T4" fmla="*/ 2147483647 w 2164"/>
                <a:gd name="T5" fmla="*/ 2147483647 h 2036"/>
                <a:gd name="T6" fmla="*/ 2147483647 w 2164"/>
                <a:gd name="T7" fmla="*/ 2147483647 h 2036"/>
                <a:gd name="T8" fmla="*/ 2147483647 w 2164"/>
                <a:gd name="T9" fmla="*/ 2147483647 h 2036"/>
                <a:gd name="T10" fmla="*/ 2147483647 w 2164"/>
                <a:gd name="T11" fmla="*/ 0 h 2036"/>
                <a:gd name="T12" fmla="*/ 2147483647 w 2164"/>
                <a:gd name="T13" fmla="*/ 0 h 20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164"/>
                <a:gd name="T22" fmla="*/ 0 h 2036"/>
                <a:gd name="T23" fmla="*/ 2164 w 2164"/>
                <a:gd name="T24" fmla="*/ 2036 h 20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64" h="2036">
                  <a:moveTo>
                    <a:pt x="541" y="0"/>
                  </a:moveTo>
                  <a:lnTo>
                    <a:pt x="0" y="1018"/>
                  </a:lnTo>
                  <a:lnTo>
                    <a:pt x="541" y="2036"/>
                  </a:lnTo>
                  <a:lnTo>
                    <a:pt x="1623" y="2036"/>
                  </a:lnTo>
                  <a:lnTo>
                    <a:pt x="2164" y="1018"/>
                  </a:lnTo>
                  <a:lnTo>
                    <a:pt x="1623" y="0"/>
                  </a:lnTo>
                  <a:lnTo>
                    <a:pt x="541" y="0"/>
                  </a:lnTo>
                  <a:close/>
                </a:path>
              </a:pathLst>
            </a:custGeom>
            <a:solidFill>
              <a:schemeClr val="bg2"/>
            </a:solidFill>
            <a:ln w="28575" cap="flat" cmpd="sng">
              <a:solidFill>
                <a:srgbClr val="8BA1D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4" name="Line 10">
              <a:extLst>
                <a:ext uri="{FF2B5EF4-FFF2-40B4-BE49-F238E27FC236}">
                  <a16:creationId xmlns:a16="http://schemas.microsoft.com/office/drawing/2014/main" id="{40CB057B-EB53-4C99-A08A-FF1A388B783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00225" y="3733800"/>
              <a:ext cx="619125" cy="693738"/>
            </a:xfrm>
            <a:prstGeom prst="line">
              <a:avLst/>
            </a:prstGeom>
            <a:noFill/>
            <a:ln w="28575">
              <a:solidFill>
                <a:srgbClr val="DECA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Line 11">
              <a:extLst>
                <a:ext uri="{FF2B5EF4-FFF2-40B4-BE49-F238E27FC236}">
                  <a16:creationId xmlns:a16="http://schemas.microsoft.com/office/drawing/2014/main" id="{713E3138-F5F5-4805-B7FA-82B62EAE0CD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426075" y="3698875"/>
              <a:ext cx="349250" cy="665163"/>
            </a:xfrm>
            <a:prstGeom prst="line">
              <a:avLst/>
            </a:prstGeom>
            <a:noFill/>
            <a:ln w="28575">
              <a:solidFill>
                <a:srgbClr val="DECA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6" name="Line 18">
              <a:extLst>
                <a:ext uri="{FF2B5EF4-FFF2-40B4-BE49-F238E27FC236}">
                  <a16:creationId xmlns:a16="http://schemas.microsoft.com/office/drawing/2014/main" id="{FB562A2D-A139-4176-8683-199F5896E28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81400" y="3778250"/>
              <a:ext cx="533400" cy="457200"/>
            </a:xfrm>
            <a:prstGeom prst="line">
              <a:avLst/>
            </a:prstGeom>
            <a:noFill/>
            <a:ln w="28575">
              <a:solidFill>
                <a:srgbClr val="DECA66"/>
              </a:solidFill>
              <a:round/>
              <a:headEnd/>
              <a:tailEnd type="triangle" w="med" len="med"/>
            </a:ln>
            <a:effectLst>
              <a:outerShdw dist="28398" dir="3806097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6383" name="Text Box 31">
              <a:extLst>
                <a:ext uri="{FF2B5EF4-FFF2-40B4-BE49-F238E27FC236}">
                  <a16:creationId xmlns:a16="http://schemas.microsoft.com/office/drawing/2014/main" id="{902D4B50-366D-4597-BE95-43D712F2AB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07040" y="5125619"/>
              <a:ext cx="990547" cy="579856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altLang="en-US" b="1">
                  <a:solidFill>
                    <a:srgbClr val="A9B9E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A1</a:t>
              </a:r>
            </a:p>
          </p:txBody>
        </p:sp>
        <p:sp>
          <p:nvSpPr>
            <p:cNvPr id="356387" name="Text Box 35">
              <a:extLst>
                <a:ext uri="{FF2B5EF4-FFF2-40B4-BE49-F238E27FC236}">
                  <a16:creationId xmlns:a16="http://schemas.microsoft.com/office/drawing/2014/main" id="{11EF34E9-C509-4334-9675-3F05EA68D4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88564" y="3733571"/>
              <a:ext cx="457043" cy="579857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altLang="en-US" b="1">
                  <a:solidFill>
                    <a:srgbClr val="DECA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S</a:t>
              </a:r>
            </a:p>
          </p:txBody>
        </p:sp>
        <p:sp>
          <p:nvSpPr>
            <p:cNvPr id="356389" name="Text Box 37">
              <a:extLst>
                <a:ext uri="{FF2B5EF4-FFF2-40B4-BE49-F238E27FC236}">
                  <a16:creationId xmlns:a16="http://schemas.microsoft.com/office/drawing/2014/main" id="{BB5EE080-F3D0-4561-9AB7-27BDDC1894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49292" y="3429000"/>
              <a:ext cx="457043" cy="579857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altLang="en-US" b="1">
                  <a:solidFill>
                    <a:srgbClr val="DECA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S</a:t>
              </a:r>
              <a:endParaRPr lang="en-US" altLang="en-US">
                <a:solidFill>
                  <a:srgbClr val="DECA66"/>
                </a:solidFill>
              </a:endParaRPr>
            </a:p>
          </p:txBody>
        </p:sp>
        <p:sp>
          <p:nvSpPr>
            <p:cNvPr id="356390" name="Text Box 38">
              <a:extLst>
                <a:ext uri="{FF2B5EF4-FFF2-40B4-BE49-F238E27FC236}">
                  <a16:creationId xmlns:a16="http://schemas.microsoft.com/office/drawing/2014/main" id="{ECAE7B81-305F-43DD-98E2-3AAA804364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05876" y="3733571"/>
              <a:ext cx="457043" cy="579857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altLang="en-US" b="1">
                  <a:solidFill>
                    <a:srgbClr val="DECA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S</a:t>
              </a:r>
              <a:endParaRPr lang="en-US" altLang="en-US">
                <a:solidFill>
                  <a:srgbClr val="DECA66"/>
                </a:solidFill>
              </a:endParaRPr>
            </a:p>
          </p:txBody>
        </p:sp>
        <p:sp>
          <p:nvSpPr>
            <p:cNvPr id="356392" name="Text Box 40">
              <a:extLst>
                <a:ext uri="{FF2B5EF4-FFF2-40B4-BE49-F238E27FC236}">
                  <a16:creationId xmlns:a16="http://schemas.microsoft.com/office/drawing/2014/main" id="{5E6A1047-57B0-48ED-805B-BA7BA0C801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58744" y="5125619"/>
              <a:ext cx="990547" cy="579856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altLang="en-US" b="1">
                  <a:solidFill>
                    <a:srgbClr val="A9B9E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A</a:t>
              </a:r>
              <a:r>
                <a:rPr lang="en-US" altLang="en-US" sz="1400" b="1">
                  <a:solidFill>
                    <a:srgbClr val="A9B9E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altLang="en-US" b="1">
                  <a:solidFill>
                    <a:srgbClr val="A9B9E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2</a:t>
              </a:r>
            </a:p>
          </p:txBody>
        </p:sp>
        <p:sp>
          <p:nvSpPr>
            <p:cNvPr id="356393" name="Text Box 41">
              <a:extLst>
                <a:ext uri="{FF2B5EF4-FFF2-40B4-BE49-F238E27FC236}">
                  <a16:creationId xmlns:a16="http://schemas.microsoft.com/office/drawing/2014/main" id="{C742953D-B277-414C-A00F-43712F6E88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88651" y="5125619"/>
              <a:ext cx="990547" cy="579856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altLang="en-US" b="1">
                  <a:solidFill>
                    <a:srgbClr val="A9B9E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A</a:t>
              </a:r>
              <a:r>
                <a:rPr lang="en-US" altLang="en-US" sz="1400" b="1">
                  <a:solidFill>
                    <a:srgbClr val="A9B9E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altLang="en-US" b="1">
                  <a:solidFill>
                    <a:srgbClr val="A9B9E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3</a:t>
              </a:r>
            </a:p>
          </p:txBody>
        </p:sp>
        <p:sp>
          <p:nvSpPr>
            <p:cNvPr id="29713" name="Line 42">
              <a:extLst>
                <a:ext uri="{FF2B5EF4-FFF2-40B4-BE49-F238E27FC236}">
                  <a16:creationId xmlns:a16="http://schemas.microsoft.com/office/drawing/2014/main" id="{004E7539-04ED-4936-AC8F-67F5776AAC7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09863" y="4540250"/>
              <a:ext cx="862012" cy="560388"/>
            </a:xfrm>
            <a:prstGeom prst="line">
              <a:avLst/>
            </a:prstGeom>
            <a:noFill/>
            <a:ln w="28575">
              <a:solidFill>
                <a:srgbClr val="DECA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4" name="Line 47">
              <a:extLst>
                <a:ext uri="{FF2B5EF4-FFF2-40B4-BE49-F238E27FC236}">
                  <a16:creationId xmlns:a16="http://schemas.microsoft.com/office/drawing/2014/main" id="{C67EE478-7949-4BBA-95E7-9B48088FA61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81400" y="3625850"/>
              <a:ext cx="0" cy="914400"/>
            </a:xfrm>
            <a:prstGeom prst="line">
              <a:avLst/>
            </a:prstGeom>
            <a:noFill/>
            <a:ln w="28575">
              <a:solidFill>
                <a:srgbClr val="DECA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5" name="Line 48">
              <a:extLst>
                <a:ext uri="{FF2B5EF4-FFF2-40B4-BE49-F238E27FC236}">
                  <a16:creationId xmlns:a16="http://schemas.microsoft.com/office/drawing/2014/main" id="{386B9726-C6EB-4197-8666-CC253FBBEF6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592513" y="4540250"/>
              <a:ext cx="862012" cy="560388"/>
            </a:xfrm>
            <a:prstGeom prst="line">
              <a:avLst/>
            </a:prstGeom>
            <a:noFill/>
            <a:ln w="28575">
              <a:solidFill>
                <a:srgbClr val="DECA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9700" name="Rectangle 3">
            <a:extLst>
              <a:ext uri="{FF2B5EF4-FFF2-40B4-BE49-F238E27FC236}">
                <a16:creationId xmlns:a16="http://schemas.microsoft.com/office/drawing/2014/main" id="{94226891-59C4-4243-A557-C70A4A77A5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3311525"/>
            <a:ext cx="8077200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altLang="en-US"/>
              <a:t>For a given radius S, A3 provides maximum </a:t>
            </a:r>
            <a:br>
              <a:rPr lang="en-US" altLang="en-US"/>
            </a:br>
            <a:r>
              <a:rPr lang="en-US" altLang="en-US"/>
              <a:t>coverage area.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/>
              <a:t>By using hexagon geometry, the fewest number of cells covers a given geographic region.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/>
              <a:t>Actual cellular footprint is determined by the contour of a given transmitting antenna.</a:t>
            </a:r>
          </a:p>
        </p:txBody>
      </p:sp>
    </p:spTree>
  </p:cSld>
  <p:clrMapOvr>
    <a:masterClrMapping/>
  </p:clrMapOvr>
  <p:transition>
    <p:wipe dir="r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380" name="Rectangle 4">
            <a:extLst>
              <a:ext uri="{FF2B5EF4-FFF2-40B4-BE49-F238E27FC236}">
                <a16:creationId xmlns:a16="http://schemas.microsoft.com/office/drawing/2014/main" id="{D4EFB845-13CA-4F32-A3C7-3D7086DF91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36638" y="685800"/>
            <a:ext cx="7650162" cy="603250"/>
          </a:xfrm>
        </p:spPr>
        <p:txBody>
          <a:bodyPr/>
          <a:lstStyle/>
          <a:p>
            <a:pPr algn="ctr">
              <a:defRPr/>
            </a:pPr>
            <a:r>
              <a:rPr lang="en-US" altLang="en-US" u="sng" dirty="0"/>
              <a:t>Comparison of possible cell shapes</a:t>
            </a:r>
          </a:p>
        </p:txBody>
      </p:sp>
      <p:sp>
        <p:nvSpPr>
          <p:cNvPr id="357381" name="Rectangle 5">
            <a:extLst>
              <a:ext uri="{FF2B5EF4-FFF2-40B4-BE49-F238E27FC236}">
                <a16:creationId xmlns:a16="http://schemas.microsoft.com/office/drawing/2014/main" id="{E5031FEC-4067-4C4C-87AF-F12F341D9C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339850"/>
            <a:ext cx="7772400" cy="4349750"/>
          </a:xfrm>
        </p:spPr>
        <p:txBody>
          <a:bodyPr/>
          <a:lstStyle/>
          <a:p>
            <a:pPr>
              <a:defRPr/>
            </a:pPr>
            <a:endParaRPr lang="en-US" altLang="en-US" b="0" dirty="0"/>
          </a:p>
          <a:p>
            <a:pPr>
              <a:defRPr/>
            </a:pPr>
            <a:r>
              <a:rPr lang="en-US" altLang="en-US" b="0" dirty="0"/>
              <a:t>For a given radius S, A3 provides maximum </a:t>
            </a:r>
            <a:br>
              <a:rPr lang="en-US" altLang="en-US" b="0" dirty="0"/>
            </a:br>
            <a:r>
              <a:rPr lang="en-US" altLang="en-US" b="0" dirty="0"/>
              <a:t>coverage area.</a:t>
            </a:r>
          </a:p>
          <a:p>
            <a:pPr>
              <a:defRPr/>
            </a:pPr>
            <a:endParaRPr lang="en-US" altLang="en-US" b="0" dirty="0"/>
          </a:p>
          <a:p>
            <a:pPr>
              <a:defRPr/>
            </a:pPr>
            <a:r>
              <a:rPr lang="en-US" altLang="en-US" b="0" dirty="0"/>
              <a:t>Actual cellular footprint is determined by the contour of a given transmitting antenna.</a:t>
            </a:r>
          </a:p>
          <a:p>
            <a:pPr>
              <a:defRPr/>
            </a:pPr>
            <a:endParaRPr lang="en-US" altLang="en-US" b="0" dirty="0"/>
          </a:p>
          <a:p>
            <a:pPr>
              <a:defRPr/>
            </a:pPr>
            <a:r>
              <a:rPr lang="en-US" altLang="en-US" b="0" dirty="0"/>
              <a:t>By using hexagon geometry, the fewest number of cells covers a given geographic region.</a:t>
            </a:r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2" name="Rectangle 4">
            <a:extLst>
              <a:ext uri="{FF2B5EF4-FFF2-40B4-BE49-F238E27FC236}">
                <a16:creationId xmlns:a16="http://schemas.microsoft.com/office/drawing/2014/main" id="{1785138F-359E-4455-A0C7-33B383CECD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sz="3200" u="sng" dirty="0"/>
              <a:t>Commonly used wireless systems</a:t>
            </a:r>
          </a:p>
        </p:txBody>
      </p:sp>
      <p:sp>
        <p:nvSpPr>
          <p:cNvPr id="299013" name="Rectangle 5">
            <a:extLst>
              <a:ext uri="{FF2B5EF4-FFF2-40B4-BE49-F238E27FC236}">
                <a16:creationId xmlns:a16="http://schemas.microsoft.com/office/drawing/2014/main" id="{E0E9A0FC-FB3F-4277-9B3C-D2DE07FC1D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905000"/>
            <a:ext cx="7162800" cy="3643313"/>
          </a:xfrm>
        </p:spPr>
        <p:txBody>
          <a:bodyPr/>
          <a:lstStyle/>
          <a:p>
            <a:pPr>
              <a:buFont typeface="Monotype Sorts" pitchFamily="2" charset="2"/>
              <a:buNone/>
              <a:defRPr/>
            </a:pPr>
            <a:endParaRPr lang="en-US" altLang="en-US" sz="3400" dirty="0">
              <a:solidFill>
                <a:schemeClr val="tx2"/>
              </a:solidFill>
            </a:endParaRPr>
          </a:p>
          <a:p>
            <a:pPr>
              <a:defRPr/>
            </a:pPr>
            <a:r>
              <a:rPr lang="en-US" altLang="en-US" b="0" dirty="0"/>
              <a:t>Garage door openers  </a:t>
            </a:r>
          </a:p>
          <a:p>
            <a:pPr>
              <a:defRPr/>
            </a:pPr>
            <a:r>
              <a:rPr lang="en-US" altLang="en-US" b="0" dirty="0"/>
              <a:t>Remote controllers for home entertainment </a:t>
            </a:r>
          </a:p>
          <a:p>
            <a:pPr>
              <a:defRPr/>
            </a:pPr>
            <a:r>
              <a:rPr lang="en-US" altLang="en-US" b="0" dirty="0"/>
              <a:t>Cordless telephones  </a:t>
            </a:r>
          </a:p>
          <a:p>
            <a:pPr>
              <a:defRPr/>
            </a:pPr>
            <a:r>
              <a:rPr lang="en-US" altLang="en-US" b="0" dirty="0"/>
              <a:t>Hand-held walkie-talkies  </a:t>
            </a:r>
          </a:p>
          <a:p>
            <a:pPr>
              <a:defRPr/>
            </a:pPr>
            <a:r>
              <a:rPr lang="en-US" altLang="en-US" b="0" dirty="0"/>
              <a:t>Pagers </a:t>
            </a:r>
          </a:p>
          <a:p>
            <a:pPr>
              <a:defRPr/>
            </a:pPr>
            <a:r>
              <a:rPr lang="en-US" altLang="en-US" b="0" dirty="0"/>
              <a:t>Cellular telephones</a:t>
            </a:r>
          </a:p>
        </p:txBody>
      </p:sp>
    </p:spTree>
  </p:cSld>
  <p:clrMapOvr>
    <a:masterClrMapping/>
  </p:clrMapOvr>
  <p:transition>
    <p:wipe dir="r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428" name="Rectangle 4">
            <a:extLst>
              <a:ext uri="{FF2B5EF4-FFF2-40B4-BE49-F238E27FC236}">
                <a16:creationId xmlns:a16="http://schemas.microsoft.com/office/drawing/2014/main" id="{6F962FD4-B381-46D8-954C-593C1CA527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/>
              <a:t>Calculation of channel capacity</a:t>
            </a:r>
          </a:p>
        </p:txBody>
      </p:sp>
      <p:sp>
        <p:nvSpPr>
          <p:cNvPr id="359429" name="Rectangle 5">
            <a:extLst>
              <a:ext uri="{FF2B5EF4-FFF2-40B4-BE49-F238E27FC236}">
                <a16:creationId xmlns:a16="http://schemas.microsoft.com/office/drawing/2014/main" id="{E7E08E61-66D5-48E1-B0FF-5625823A70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6705600" cy="4422775"/>
          </a:xfrm>
        </p:spPr>
        <p:txBody>
          <a:bodyPr/>
          <a:lstStyle/>
          <a:p>
            <a:pPr>
              <a:spcAft>
                <a:spcPct val="40000"/>
              </a:spcAft>
              <a:defRPr/>
            </a:pPr>
            <a:r>
              <a:rPr lang="en-US" altLang="en-US" b="0" dirty="0">
                <a:solidFill>
                  <a:schemeClr val="tx2"/>
                </a:solidFill>
              </a:rPr>
              <a:t>Channel capacity (C) of a particular area is the defined as the number of users that can be served by the cellular system.</a:t>
            </a:r>
          </a:p>
          <a:p>
            <a:pPr>
              <a:spcAft>
                <a:spcPct val="40000"/>
              </a:spcAft>
              <a:defRPr/>
            </a:pPr>
            <a:r>
              <a:rPr lang="en-US" altLang="en-US" b="0" dirty="0"/>
              <a:t>C = M*K*N</a:t>
            </a:r>
          </a:p>
          <a:p>
            <a:pPr marL="0" indent="0">
              <a:spcAft>
                <a:spcPct val="40000"/>
              </a:spcAft>
              <a:buFont typeface="Monotype Sorts" pitchFamily="2" charset="2"/>
              <a:buNone/>
              <a:defRPr/>
            </a:pPr>
            <a:r>
              <a:rPr lang="en-US" altLang="en-US" b="0" dirty="0"/>
              <a:t>Where:</a:t>
            </a:r>
          </a:p>
          <a:p>
            <a:pPr marL="0" indent="0">
              <a:spcAft>
                <a:spcPct val="40000"/>
              </a:spcAft>
              <a:buFont typeface="Monotype Sorts" pitchFamily="2" charset="2"/>
              <a:buNone/>
              <a:defRPr/>
            </a:pPr>
            <a:r>
              <a:rPr lang="en-US" altLang="en-US" b="0" dirty="0"/>
              <a:t>M = Number of clusters in the area</a:t>
            </a:r>
          </a:p>
          <a:p>
            <a:pPr marL="0" indent="0">
              <a:spcAft>
                <a:spcPct val="40000"/>
              </a:spcAft>
              <a:buFont typeface="Monotype Sorts" pitchFamily="2" charset="2"/>
              <a:buNone/>
              <a:defRPr/>
            </a:pPr>
            <a:r>
              <a:rPr lang="en-US" altLang="en-US" b="0" dirty="0"/>
              <a:t>K = Number of duplex channels/cell</a:t>
            </a:r>
          </a:p>
          <a:p>
            <a:pPr marL="0" indent="0">
              <a:spcAft>
                <a:spcPct val="40000"/>
              </a:spcAft>
              <a:buFont typeface="Monotype Sorts" pitchFamily="2" charset="2"/>
              <a:buNone/>
              <a:defRPr/>
            </a:pPr>
            <a:r>
              <a:rPr lang="en-US" altLang="en-US" b="0" dirty="0"/>
              <a:t>N = Number of cells/cluster</a:t>
            </a:r>
          </a:p>
        </p:txBody>
      </p:sp>
    </p:spTree>
  </p:cSld>
  <p:clrMapOvr>
    <a:masterClrMapping/>
  </p:clrMapOvr>
  <p:transition>
    <p:wipe dir="r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474" name="Rectangle 2">
            <a:extLst>
              <a:ext uri="{FF2B5EF4-FFF2-40B4-BE49-F238E27FC236}">
                <a16:creationId xmlns:a16="http://schemas.microsoft.com/office/drawing/2014/main" id="{334F872A-77FC-45DD-A8FA-FA713A3564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/>
              <a:t>Design of cluster size N</a:t>
            </a:r>
          </a:p>
        </p:txBody>
      </p:sp>
      <p:sp>
        <p:nvSpPr>
          <p:cNvPr id="361475" name="Rectangle 3">
            <a:extLst>
              <a:ext uri="{FF2B5EF4-FFF2-40B4-BE49-F238E27FC236}">
                <a16:creationId xmlns:a16="http://schemas.microsoft.com/office/drawing/2014/main" id="{3260C504-D17B-4561-A5BE-8C648BCCAE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524000"/>
            <a:ext cx="7239000" cy="4333875"/>
          </a:xfrm>
        </p:spPr>
        <p:txBody>
          <a:bodyPr/>
          <a:lstStyle/>
          <a:p>
            <a:pPr>
              <a:spcAft>
                <a:spcPct val="50000"/>
              </a:spcAft>
              <a:defRPr/>
            </a:pPr>
            <a:r>
              <a:rPr lang="en-US" altLang="en-US" b="0" dirty="0"/>
              <a:t>Tessellation condition (no gaps between cells)</a:t>
            </a:r>
          </a:p>
          <a:p>
            <a:pPr marL="0" indent="0">
              <a:spcAft>
                <a:spcPct val="50000"/>
              </a:spcAft>
              <a:buFont typeface="Monotype Sorts" pitchFamily="2" charset="2"/>
              <a:buNone/>
              <a:defRPr/>
            </a:pPr>
            <a:r>
              <a:rPr lang="en-US" altLang="en-US" b="0" dirty="0"/>
              <a:t>                     N = i</a:t>
            </a:r>
            <a:r>
              <a:rPr lang="en-US" altLang="en-US" sz="3600" b="0" baseline="30000" dirty="0"/>
              <a:t>2</a:t>
            </a:r>
            <a:r>
              <a:rPr lang="en-US" altLang="en-US" b="0" baseline="30000" dirty="0"/>
              <a:t> + </a:t>
            </a:r>
            <a:r>
              <a:rPr lang="en-US" altLang="en-US" b="0" dirty="0" err="1"/>
              <a:t>ij</a:t>
            </a:r>
            <a:r>
              <a:rPr lang="en-US" altLang="en-US" b="0" dirty="0"/>
              <a:t> + j</a:t>
            </a:r>
            <a:r>
              <a:rPr lang="en-US" altLang="en-US" sz="3600" b="0" baseline="30000" dirty="0"/>
              <a:t>2</a:t>
            </a:r>
            <a:endParaRPr lang="en-US" altLang="en-US" b="0" dirty="0"/>
          </a:p>
          <a:p>
            <a:pPr marL="0" indent="0">
              <a:spcAft>
                <a:spcPct val="50000"/>
              </a:spcAft>
              <a:buFont typeface="Monotype Sorts" pitchFamily="2" charset="2"/>
              <a:buNone/>
              <a:defRPr/>
            </a:pPr>
            <a:r>
              <a:rPr lang="en-US" altLang="en-US" b="0" dirty="0"/>
              <a:t>where </a:t>
            </a:r>
            <a:r>
              <a:rPr lang="en-US" altLang="en-US" b="0" dirty="0" err="1"/>
              <a:t>i</a:t>
            </a:r>
            <a:r>
              <a:rPr lang="en-US" altLang="en-US" b="0" dirty="0"/>
              <a:t> and j are non-negative integers</a:t>
            </a:r>
          </a:p>
          <a:p>
            <a:pPr>
              <a:spcAft>
                <a:spcPct val="50000"/>
              </a:spcAft>
              <a:defRPr/>
            </a:pPr>
            <a:r>
              <a:rPr lang="en-US" altLang="en-US" b="0" dirty="0"/>
              <a:t>Example; </a:t>
            </a:r>
            <a:r>
              <a:rPr lang="en-US" altLang="en-US" b="0" dirty="0" err="1"/>
              <a:t>i</a:t>
            </a:r>
            <a:r>
              <a:rPr lang="en-US" altLang="en-US" b="0" dirty="0"/>
              <a:t> = 2, j = 1</a:t>
            </a:r>
          </a:p>
          <a:p>
            <a:pPr marL="0" indent="0">
              <a:spcAft>
                <a:spcPct val="50000"/>
              </a:spcAft>
              <a:buFont typeface="Monotype Sorts" pitchFamily="2" charset="2"/>
              <a:buNone/>
              <a:defRPr/>
            </a:pPr>
            <a:r>
              <a:rPr lang="en-US" altLang="en-US" b="0" dirty="0"/>
              <a:t>          N = 2</a:t>
            </a:r>
            <a:r>
              <a:rPr lang="en-US" altLang="en-US" sz="3600" b="0" baseline="30000" dirty="0"/>
              <a:t>2</a:t>
            </a:r>
            <a:r>
              <a:rPr lang="en-US" altLang="en-US" b="0" baseline="30000" dirty="0"/>
              <a:t>  </a:t>
            </a:r>
            <a:r>
              <a:rPr lang="en-US" altLang="en-US" b="0" dirty="0"/>
              <a:t>+ 2(1) + 1</a:t>
            </a:r>
            <a:r>
              <a:rPr lang="en-US" altLang="en-US" sz="3600" b="0" baseline="30000" dirty="0"/>
              <a:t>2</a:t>
            </a:r>
            <a:r>
              <a:rPr lang="en-US" altLang="en-US" b="0" baseline="30000" dirty="0"/>
              <a:t> </a:t>
            </a:r>
            <a:r>
              <a:rPr lang="en-US" altLang="en-US" b="0" dirty="0"/>
              <a:t>= 4 + 2 + 1 = 7</a:t>
            </a:r>
          </a:p>
          <a:p>
            <a:pPr>
              <a:spcAft>
                <a:spcPct val="50000"/>
              </a:spcAft>
              <a:defRPr/>
            </a:pPr>
            <a:r>
              <a:rPr lang="en-US" altLang="en-US" b="0" dirty="0"/>
              <a:t>Cluster sizes are 1, 4, 7, 12, 19…</a:t>
            </a:r>
          </a:p>
        </p:txBody>
      </p:sp>
    </p:spTree>
  </p:cSld>
  <p:clrMapOvr>
    <a:masterClrMapping/>
  </p:clrMapOvr>
  <p:transition>
    <p:wipe dir="r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502" name="Rectangle 6">
            <a:extLst>
              <a:ext uri="{FF2B5EF4-FFF2-40B4-BE49-F238E27FC236}">
                <a16:creationId xmlns:a16="http://schemas.microsoft.com/office/drawing/2014/main" id="{CF873CAB-0038-40E1-AAD3-A58CF886D1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36638" y="762000"/>
            <a:ext cx="7650162" cy="1676400"/>
          </a:xfrm>
        </p:spPr>
        <p:txBody>
          <a:bodyPr/>
          <a:lstStyle/>
          <a:p>
            <a:pPr algn="ctr">
              <a:defRPr/>
            </a:pPr>
            <a:r>
              <a:rPr lang="en-US" altLang="en-US" u="sng" dirty="0"/>
              <a:t>Co-channel cells</a:t>
            </a:r>
          </a:p>
        </p:txBody>
      </p:sp>
      <p:sp>
        <p:nvSpPr>
          <p:cNvPr id="362503" name="Rectangle 7">
            <a:extLst>
              <a:ext uri="{FF2B5EF4-FFF2-40B4-BE49-F238E27FC236}">
                <a16:creationId xmlns:a16="http://schemas.microsoft.com/office/drawing/2014/main" id="{96D286DE-1BE8-4AAD-BD62-7E66462620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43000" y="1905000"/>
            <a:ext cx="7315200" cy="4251325"/>
          </a:xfrm>
        </p:spPr>
        <p:txBody>
          <a:bodyPr/>
          <a:lstStyle/>
          <a:p>
            <a:pPr>
              <a:defRPr/>
            </a:pPr>
            <a:r>
              <a:rPr lang="en-US" altLang="en-US" b="0" dirty="0"/>
              <a:t>Co-channel cells are cells using the same frequency channels</a:t>
            </a:r>
          </a:p>
          <a:p>
            <a:pPr>
              <a:defRPr/>
            </a:pPr>
            <a:endParaRPr lang="en-US" altLang="en-US" b="0" dirty="0"/>
          </a:p>
          <a:p>
            <a:pPr>
              <a:defRPr/>
            </a:pPr>
            <a:r>
              <a:rPr lang="en-US" altLang="en-US" b="0" dirty="0"/>
              <a:t>For each cell, there are </a:t>
            </a:r>
            <a:r>
              <a:rPr lang="en-US" altLang="en-US" i="1" dirty="0"/>
              <a:t>six </a:t>
            </a:r>
            <a:r>
              <a:rPr lang="en-US" altLang="en-US" b="0" dirty="0"/>
              <a:t>co-channel cells in the first layer</a:t>
            </a:r>
          </a:p>
          <a:p>
            <a:pPr>
              <a:defRPr/>
            </a:pPr>
            <a:endParaRPr lang="en-US" altLang="en-US" b="0" i="1" dirty="0"/>
          </a:p>
          <a:p>
            <a:pPr>
              <a:defRPr/>
            </a:pPr>
            <a:r>
              <a:rPr lang="en-US" altLang="en-US" b="0" dirty="0"/>
              <a:t>Co-channel cells are designed to be as far away as possible from each other to minimize interference</a:t>
            </a:r>
            <a:endParaRPr lang="en-US" altLang="en-US" dirty="0"/>
          </a:p>
        </p:txBody>
      </p:sp>
    </p:spTree>
  </p:cSld>
  <p:clrMapOvr>
    <a:masterClrMapping/>
  </p:clrMapOvr>
  <p:transition>
    <p:wipe dir="r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526" name="Rectangle 6">
            <a:extLst>
              <a:ext uri="{FF2B5EF4-FFF2-40B4-BE49-F238E27FC236}">
                <a16:creationId xmlns:a16="http://schemas.microsoft.com/office/drawing/2014/main" id="{99AD0541-E6E3-46C6-8BD7-2CE9C50E50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36638" y="609600"/>
            <a:ext cx="6583362" cy="603250"/>
          </a:xfrm>
        </p:spPr>
        <p:txBody>
          <a:bodyPr/>
          <a:lstStyle/>
          <a:p>
            <a:pPr algn="ctr">
              <a:defRPr/>
            </a:pPr>
            <a:r>
              <a:rPr lang="en-US" altLang="en-US" u="sng" dirty="0"/>
              <a:t>Location of co-channel cells</a:t>
            </a:r>
          </a:p>
        </p:txBody>
      </p:sp>
      <p:sp>
        <p:nvSpPr>
          <p:cNvPr id="363527" name="Rectangle 7">
            <a:extLst>
              <a:ext uri="{FF2B5EF4-FFF2-40B4-BE49-F238E27FC236}">
                <a16:creationId xmlns:a16="http://schemas.microsoft.com/office/drawing/2014/main" id="{F856531A-C04D-441F-9B73-F90D024BE1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867400" y="1711325"/>
            <a:ext cx="3276600" cy="3363913"/>
          </a:xfrm>
        </p:spPr>
        <p:txBody>
          <a:bodyPr/>
          <a:lstStyle/>
          <a:p>
            <a:pPr marL="0" indent="0" algn="ctr">
              <a:buFont typeface="Monotype Sorts" pitchFamily="2" charset="2"/>
              <a:buNone/>
              <a:defRPr/>
            </a:pPr>
            <a:r>
              <a:rPr lang="en-US" altLang="en-US" sz="2800" b="0" u="sng" dirty="0"/>
              <a:t>N = 19; </a:t>
            </a:r>
            <a:r>
              <a:rPr lang="en-US" altLang="en-US" sz="2800" b="0" u="sng" dirty="0" err="1"/>
              <a:t>i</a:t>
            </a:r>
            <a:r>
              <a:rPr lang="en-US" altLang="en-US" sz="2800" b="0" u="sng" dirty="0"/>
              <a:t> = 3, j = 2</a:t>
            </a:r>
            <a:r>
              <a:rPr lang="en-US" altLang="en-US" sz="2800" b="0" dirty="0"/>
              <a:t> </a:t>
            </a:r>
            <a:br>
              <a:rPr lang="en-US" altLang="en-US" sz="2800" b="0" dirty="0"/>
            </a:br>
            <a:endParaRPr lang="en-US" altLang="en-US" sz="2800" b="0" dirty="0"/>
          </a:p>
          <a:p>
            <a:pPr>
              <a:defRPr/>
            </a:pPr>
            <a:r>
              <a:rPr lang="en-US" altLang="en-US" sz="2800" b="0" dirty="0"/>
              <a:t>Move </a:t>
            </a:r>
            <a:r>
              <a:rPr lang="en-US" altLang="en-US" sz="2800" b="0" dirty="0" err="1"/>
              <a:t>i</a:t>
            </a:r>
            <a:r>
              <a:rPr lang="en-US" altLang="en-US" sz="2800" b="0" dirty="0"/>
              <a:t> cells</a:t>
            </a:r>
          </a:p>
          <a:p>
            <a:pPr>
              <a:defRPr/>
            </a:pPr>
            <a:r>
              <a:rPr lang="en-US" altLang="en-US" sz="2800" b="0" dirty="0"/>
              <a:t>Rotate 120 degrees counterclockwise</a:t>
            </a:r>
          </a:p>
          <a:p>
            <a:pPr>
              <a:defRPr/>
            </a:pPr>
            <a:r>
              <a:rPr lang="en-US" altLang="en-US" sz="2800" b="0" dirty="0">
                <a:solidFill>
                  <a:srgbClr val="A9B9E7"/>
                </a:solidFill>
              </a:rPr>
              <a:t>Move j cells</a:t>
            </a:r>
          </a:p>
          <a:p>
            <a:pPr>
              <a:defRPr/>
            </a:pPr>
            <a:r>
              <a:rPr lang="en-US" altLang="en-US" sz="2800" b="0" dirty="0">
                <a:solidFill>
                  <a:srgbClr val="A9B9E7"/>
                </a:solidFill>
              </a:rPr>
              <a:t>Reach co-channel cell</a:t>
            </a:r>
          </a:p>
        </p:txBody>
      </p:sp>
      <p:grpSp>
        <p:nvGrpSpPr>
          <p:cNvPr id="34820" name="Group 137">
            <a:extLst>
              <a:ext uri="{FF2B5EF4-FFF2-40B4-BE49-F238E27FC236}">
                <a16:creationId xmlns:a16="http://schemas.microsoft.com/office/drawing/2014/main" id="{764AA79E-E067-49E9-B8FF-C036DFBDD5E8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1752600"/>
            <a:ext cx="4419600" cy="4281488"/>
            <a:chOff x="1826" y="919"/>
            <a:chExt cx="2996" cy="2902"/>
          </a:xfrm>
        </p:grpSpPr>
        <p:grpSp>
          <p:nvGrpSpPr>
            <p:cNvPr id="34836" name="Group 138">
              <a:extLst>
                <a:ext uri="{FF2B5EF4-FFF2-40B4-BE49-F238E27FC236}">
                  <a16:creationId xmlns:a16="http://schemas.microsoft.com/office/drawing/2014/main" id="{1AD19853-2AE8-4B84-901B-859A0C083BF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65" y="919"/>
              <a:ext cx="1653" cy="1680"/>
              <a:chOff x="3314" y="1536"/>
              <a:chExt cx="1944" cy="1977"/>
            </a:xfrm>
          </p:grpSpPr>
          <p:sp>
            <p:nvSpPr>
              <p:cNvPr id="34900" name="AutoShape 139">
                <a:extLst>
                  <a:ext uri="{FF2B5EF4-FFF2-40B4-BE49-F238E27FC236}">
                    <a16:creationId xmlns:a16="http://schemas.microsoft.com/office/drawing/2014/main" id="{DC94914D-D6A4-4E51-AEEE-4C242D90A3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32" y="2612"/>
                <a:ext cx="412" cy="364"/>
              </a:xfrm>
              <a:prstGeom prst="hexagon">
                <a:avLst>
                  <a:gd name="adj" fmla="val 28297"/>
                  <a:gd name="vf" fmla="val 115470"/>
                </a:avLst>
              </a:prstGeom>
              <a:solidFill>
                <a:schemeClr val="bg2"/>
              </a:solidFill>
              <a:ln w="28575">
                <a:solidFill>
                  <a:schemeClr val="hlink"/>
                </a:solidFill>
                <a:miter lim="800000"/>
                <a:headEnd/>
                <a:tailEnd type="none" w="sm" len="sm"/>
              </a:ln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34901" name="AutoShape 140">
                <a:extLst>
                  <a:ext uri="{FF2B5EF4-FFF2-40B4-BE49-F238E27FC236}">
                    <a16:creationId xmlns:a16="http://schemas.microsoft.com/office/drawing/2014/main" id="{860E467D-5A37-46F1-8FE8-2EABE76936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40" y="2612"/>
                <a:ext cx="412" cy="364"/>
              </a:xfrm>
              <a:prstGeom prst="hexagon">
                <a:avLst>
                  <a:gd name="adj" fmla="val 28297"/>
                  <a:gd name="vf" fmla="val 115470"/>
                </a:avLst>
              </a:prstGeom>
              <a:solidFill>
                <a:schemeClr val="bg2"/>
              </a:solidFill>
              <a:ln w="28575">
                <a:solidFill>
                  <a:schemeClr val="hlink"/>
                </a:solidFill>
                <a:miter lim="800000"/>
                <a:headEnd/>
                <a:tailEnd type="none" w="sm" len="sm"/>
              </a:ln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34902" name="AutoShape 141">
                <a:extLst>
                  <a:ext uri="{FF2B5EF4-FFF2-40B4-BE49-F238E27FC236}">
                    <a16:creationId xmlns:a16="http://schemas.microsoft.com/office/drawing/2014/main" id="{8A3E264B-1B7F-4BC8-83C8-CF4006998A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24" y="3148"/>
                <a:ext cx="412" cy="365"/>
              </a:xfrm>
              <a:prstGeom prst="hexagon">
                <a:avLst>
                  <a:gd name="adj" fmla="val 28219"/>
                  <a:gd name="vf" fmla="val 115470"/>
                </a:avLst>
              </a:prstGeom>
              <a:solidFill>
                <a:schemeClr val="bg2"/>
              </a:solidFill>
              <a:ln w="28575">
                <a:solidFill>
                  <a:schemeClr val="hlink"/>
                </a:solidFill>
                <a:miter lim="800000"/>
                <a:headEnd/>
                <a:tailEnd type="none" w="sm" len="sm"/>
              </a:ln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34903" name="AutoShape 142">
                <a:extLst>
                  <a:ext uri="{FF2B5EF4-FFF2-40B4-BE49-F238E27FC236}">
                    <a16:creationId xmlns:a16="http://schemas.microsoft.com/office/drawing/2014/main" id="{1DA2742A-B84D-4447-B0CD-3EBE254FCA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31" y="2971"/>
                <a:ext cx="412" cy="364"/>
              </a:xfrm>
              <a:prstGeom prst="hexagon">
                <a:avLst>
                  <a:gd name="adj" fmla="val 28297"/>
                  <a:gd name="vf" fmla="val 115470"/>
                </a:avLst>
              </a:prstGeom>
              <a:solidFill>
                <a:schemeClr val="bg2"/>
              </a:solidFill>
              <a:ln w="28575">
                <a:solidFill>
                  <a:schemeClr val="hlink"/>
                </a:solidFill>
                <a:miter lim="800000"/>
                <a:headEnd/>
                <a:tailEnd type="none" w="sm" len="sm"/>
              </a:ln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34904" name="AutoShape 143">
                <a:extLst>
                  <a:ext uri="{FF2B5EF4-FFF2-40B4-BE49-F238E27FC236}">
                    <a16:creationId xmlns:a16="http://schemas.microsoft.com/office/drawing/2014/main" id="{69035425-3640-4ED9-A313-C425700080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32" y="1906"/>
                <a:ext cx="412" cy="365"/>
              </a:xfrm>
              <a:prstGeom prst="hexagon">
                <a:avLst>
                  <a:gd name="adj" fmla="val 28219"/>
                  <a:gd name="vf" fmla="val 115470"/>
                </a:avLst>
              </a:prstGeom>
              <a:solidFill>
                <a:schemeClr val="bg2"/>
              </a:solidFill>
              <a:ln w="28575">
                <a:solidFill>
                  <a:schemeClr val="hlink"/>
                </a:solidFill>
                <a:miter lim="800000"/>
                <a:headEnd/>
                <a:tailEnd type="none" w="sm" len="sm"/>
              </a:ln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34905" name="AutoShape 144">
                <a:extLst>
                  <a:ext uri="{FF2B5EF4-FFF2-40B4-BE49-F238E27FC236}">
                    <a16:creationId xmlns:a16="http://schemas.microsoft.com/office/drawing/2014/main" id="{9DA09F57-63CE-480C-849D-C13664C1FA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25" y="2795"/>
                <a:ext cx="412" cy="365"/>
              </a:xfrm>
              <a:prstGeom prst="hexagon">
                <a:avLst>
                  <a:gd name="adj" fmla="val 28219"/>
                  <a:gd name="vf" fmla="val 115470"/>
                </a:avLst>
              </a:prstGeom>
              <a:solidFill>
                <a:schemeClr val="bg2"/>
              </a:solidFill>
              <a:ln w="28575">
                <a:solidFill>
                  <a:schemeClr val="hlink"/>
                </a:solidFill>
                <a:miter lim="800000"/>
                <a:headEnd/>
                <a:tailEnd type="none" w="sm" len="sm"/>
              </a:ln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34906" name="AutoShape 145">
                <a:extLst>
                  <a:ext uri="{FF2B5EF4-FFF2-40B4-BE49-F238E27FC236}">
                    <a16:creationId xmlns:a16="http://schemas.microsoft.com/office/drawing/2014/main" id="{DA008CA2-43A5-49B9-BE6D-56D1DF60BB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25" y="2440"/>
                <a:ext cx="412" cy="365"/>
              </a:xfrm>
              <a:prstGeom prst="hexagon">
                <a:avLst>
                  <a:gd name="adj" fmla="val 28219"/>
                  <a:gd name="vf" fmla="val 115470"/>
                </a:avLst>
              </a:prstGeom>
              <a:solidFill>
                <a:schemeClr val="bg2"/>
              </a:solidFill>
              <a:ln w="28575">
                <a:solidFill>
                  <a:schemeClr val="hlink"/>
                </a:solidFill>
                <a:miter lim="800000"/>
                <a:headEnd/>
                <a:tailEnd type="none" w="sm" len="sm"/>
              </a:ln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34907" name="AutoShape 146">
                <a:extLst>
                  <a:ext uri="{FF2B5EF4-FFF2-40B4-BE49-F238E27FC236}">
                    <a16:creationId xmlns:a16="http://schemas.microsoft.com/office/drawing/2014/main" id="{41AFFE6A-C562-43D9-998C-8D1D493114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25" y="2074"/>
                <a:ext cx="412" cy="364"/>
              </a:xfrm>
              <a:prstGeom prst="hexagon">
                <a:avLst>
                  <a:gd name="adj" fmla="val 28297"/>
                  <a:gd name="vf" fmla="val 115470"/>
                </a:avLst>
              </a:prstGeom>
              <a:solidFill>
                <a:schemeClr val="bg2"/>
              </a:solidFill>
              <a:ln w="28575">
                <a:solidFill>
                  <a:schemeClr val="hlink"/>
                </a:solidFill>
                <a:miter lim="800000"/>
                <a:headEnd/>
                <a:tailEnd type="none" w="sm" len="sm"/>
              </a:ln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34908" name="AutoShape 147">
                <a:extLst>
                  <a:ext uri="{FF2B5EF4-FFF2-40B4-BE49-F238E27FC236}">
                    <a16:creationId xmlns:a16="http://schemas.microsoft.com/office/drawing/2014/main" id="{BE4054DB-61FB-4A22-A890-60FBA69C8B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25" y="1715"/>
                <a:ext cx="412" cy="364"/>
              </a:xfrm>
              <a:prstGeom prst="hexagon">
                <a:avLst>
                  <a:gd name="adj" fmla="val 28297"/>
                  <a:gd name="vf" fmla="val 115470"/>
                </a:avLst>
              </a:prstGeom>
              <a:solidFill>
                <a:schemeClr val="bg2"/>
              </a:solidFill>
              <a:ln w="28575">
                <a:solidFill>
                  <a:schemeClr val="hlink"/>
                </a:solidFill>
                <a:miter lim="800000"/>
                <a:headEnd/>
                <a:tailEnd type="none" w="sm" len="sm"/>
              </a:ln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34909" name="AutoShape 148">
                <a:extLst>
                  <a:ext uri="{FF2B5EF4-FFF2-40B4-BE49-F238E27FC236}">
                    <a16:creationId xmlns:a16="http://schemas.microsoft.com/office/drawing/2014/main" id="{FC086790-CCD0-4026-B01C-AC314D1A6A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32" y="1536"/>
                <a:ext cx="412" cy="365"/>
              </a:xfrm>
              <a:prstGeom prst="hexagon">
                <a:avLst>
                  <a:gd name="adj" fmla="val 28219"/>
                  <a:gd name="vf" fmla="val 115470"/>
                </a:avLst>
              </a:prstGeom>
              <a:solidFill>
                <a:schemeClr val="bg2"/>
              </a:solidFill>
              <a:ln w="28575">
                <a:solidFill>
                  <a:schemeClr val="hlink"/>
                </a:solidFill>
                <a:miter lim="800000"/>
                <a:headEnd/>
                <a:tailEnd type="none" w="sm" len="sm"/>
              </a:ln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34910" name="AutoShape 149">
                <a:extLst>
                  <a:ext uri="{FF2B5EF4-FFF2-40B4-BE49-F238E27FC236}">
                    <a16:creationId xmlns:a16="http://schemas.microsoft.com/office/drawing/2014/main" id="{23309C0B-3503-43FC-8FCB-F30C7A5C62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39" y="1714"/>
                <a:ext cx="412" cy="365"/>
              </a:xfrm>
              <a:prstGeom prst="hexagon">
                <a:avLst>
                  <a:gd name="adj" fmla="val 28219"/>
                  <a:gd name="vf" fmla="val 115470"/>
                </a:avLst>
              </a:prstGeom>
              <a:solidFill>
                <a:schemeClr val="bg2"/>
              </a:solidFill>
              <a:ln w="28575">
                <a:solidFill>
                  <a:schemeClr val="hlink"/>
                </a:solidFill>
                <a:miter lim="800000"/>
                <a:headEnd/>
                <a:tailEnd type="none" w="sm" len="sm"/>
              </a:ln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34911" name="AutoShape 150">
                <a:extLst>
                  <a:ext uri="{FF2B5EF4-FFF2-40B4-BE49-F238E27FC236}">
                    <a16:creationId xmlns:a16="http://schemas.microsoft.com/office/drawing/2014/main" id="{C95603A0-E11C-4A23-A128-533B1D54C3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39" y="2073"/>
                <a:ext cx="412" cy="365"/>
              </a:xfrm>
              <a:prstGeom prst="hexagon">
                <a:avLst>
                  <a:gd name="adj" fmla="val 28219"/>
                  <a:gd name="vf" fmla="val 115470"/>
                </a:avLst>
              </a:prstGeom>
              <a:solidFill>
                <a:schemeClr val="bg2"/>
              </a:solidFill>
              <a:ln w="28575">
                <a:solidFill>
                  <a:schemeClr val="hlink"/>
                </a:solidFill>
                <a:miter lim="800000"/>
                <a:headEnd/>
                <a:tailEnd type="none" w="sm" len="sm"/>
              </a:ln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34912" name="AutoShape 151">
                <a:extLst>
                  <a:ext uri="{FF2B5EF4-FFF2-40B4-BE49-F238E27FC236}">
                    <a16:creationId xmlns:a16="http://schemas.microsoft.com/office/drawing/2014/main" id="{2480228B-0C28-4687-BE0E-93B10CEA25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39" y="2440"/>
                <a:ext cx="412" cy="365"/>
              </a:xfrm>
              <a:prstGeom prst="hexagon">
                <a:avLst>
                  <a:gd name="adj" fmla="val 28219"/>
                  <a:gd name="vf" fmla="val 115470"/>
                </a:avLst>
              </a:prstGeom>
              <a:solidFill>
                <a:schemeClr val="bg2"/>
              </a:solidFill>
              <a:ln w="28575">
                <a:solidFill>
                  <a:schemeClr val="hlink"/>
                </a:solidFill>
                <a:miter lim="800000"/>
                <a:headEnd/>
                <a:tailEnd type="none" w="sm" len="sm"/>
              </a:ln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34913" name="AutoShape 152">
                <a:extLst>
                  <a:ext uri="{FF2B5EF4-FFF2-40B4-BE49-F238E27FC236}">
                    <a16:creationId xmlns:a16="http://schemas.microsoft.com/office/drawing/2014/main" id="{424098CC-A110-4C95-BDE9-645FCDCB3A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46" y="2440"/>
                <a:ext cx="412" cy="365"/>
              </a:xfrm>
              <a:prstGeom prst="hexagon">
                <a:avLst>
                  <a:gd name="adj" fmla="val 28219"/>
                  <a:gd name="vf" fmla="val 115470"/>
                </a:avLst>
              </a:prstGeom>
              <a:solidFill>
                <a:schemeClr val="bg2"/>
              </a:solidFill>
              <a:ln w="28575">
                <a:solidFill>
                  <a:schemeClr val="hlink"/>
                </a:solidFill>
                <a:miter lim="800000"/>
                <a:headEnd/>
                <a:tailEnd type="none" w="sm" len="sm"/>
              </a:ln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34914" name="AutoShape 153">
                <a:extLst>
                  <a:ext uri="{FF2B5EF4-FFF2-40B4-BE49-F238E27FC236}">
                    <a16:creationId xmlns:a16="http://schemas.microsoft.com/office/drawing/2014/main" id="{63C05E5F-B50D-422F-8A27-5FA2BD8DBA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40" y="2256"/>
                <a:ext cx="412" cy="365"/>
              </a:xfrm>
              <a:prstGeom prst="hexagon">
                <a:avLst>
                  <a:gd name="adj" fmla="val 28219"/>
                  <a:gd name="vf" fmla="val 115470"/>
                </a:avLst>
              </a:prstGeom>
              <a:solidFill>
                <a:schemeClr val="bg2"/>
              </a:solidFill>
              <a:ln w="28575">
                <a:solidFill>
                  <a:schemeClr val="hlink"/>
                </a:solidFill>
                <a:miter lim="800000"/>
                <a:headEnd/>
                <a:tailEnd type="none" w="sm" len="sm"/>
              </a:ln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34915" name="AutoShape 154">
                <a:extLst>
                  <a:ext uri="{FF2B5EF4-FFF2-40B4-BE49-F238E27FC236}">
                    <a16:creationId xmlns:a16="http://schemas.microsoft.com/office/drawing/2014/main" id="{447BAD8E-C50C-4364-AAD0-04C3430640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40" y="2971"/>
                <a:ext cx="412" cy="365"/>
              </a:xfrm>
              <a:prstGeom prst="hexagon">
                <a:avLst>
                  <a:gd name="adj" fmla="val 28219"/>
                  <a:gd name="vf" fmla="val 115470"/>
                </a:avLst>
              </a:prstGeom>
              <a:solidFill>
                <a:schemeClr val="bg2"/>
              </a:solidFill>
              <a:ln w="28575">
                <a:solidFill>
                  <a:schemeClr val="hlink"/>
                </a:solidFill>
                <a:miter lim="800000"/>
                <a:headEnd/>
                <a:tailEnd type="none" w="sm" len="sm"/>
              </a:ln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34916" name="AutoShape 155">
                <a:extLst>
                  <a:ext uri="{FF2B5EF4-FFF2-40B4-BE49-F238E27FC236}">
                    <a16:creationId xmlns:a16="http://schemas.microsoft.com/office/drawing/2014/main" id="{5F1B1BC7-A220-4434-BAEE-2BE4F97A70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39" y="2795"/>
                <a:ext cx="412" cy="365"/>
              </a:xfrm>
              <a:prstGeom prst="hexagon">
                <a:avLst>
                  <a:gd name="adj" fmla="val 28219"/>
                  <a:gd name="vf" fmla="val 115470"/>
                </a:avLst>
              </a:prstGeom>
              <a:solidFill>
                <a:schemeClr val="bg2"/>
              </a:solidFill>
              <a:ln w="28575">
                <a:solidFill>
                  <a:schemeClr val="hlink"/>
                </a:solidFill>
                <a:miter lim="800000"/>
                <a:headEnd/>
                <a:tailEnd type="none" w="sm" len="sm"/>
              </a:ln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34917" name="AutoShape 156">
                <a:extLst>
                  <a:ext uri="{FF2B5EF4-FFF2-40B4-BE49-F238E27FC236}">
                    <a16:creationId xmlns:a16="http://schemas.microsoft.com/office/drawing/2014/main" id="{3B8BE12F-637C-4CF3-BAF8-F0E0C927D5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46" y="2795"/>
                <a:ext cx="412" cy="365"/>
              </a:xfrm>
              <a:prstGeom prst="hexagon">
                <a:avLst>
                  <a:gd name="adj" fmla="val 28219"/>
                  <a:gd name="vf" fmla="val 115470"/>
                </a:avLst>
              </a:prstGeom>
              <a:solidFill>
                <a:schemeClr val="bg2"/>
              </a:solidFill>
              <a:ln w="28575">
                <a:solidFill>
                  <a:schemeClr val="hlink"/>
                </a:solidFill>
                <a:miter lim="800000"/>
                <a:headEnd/>
                <a:tailEnd type="none" w="sm" len="sm"/>
              </a:ln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34918" name="AutoShape 157">
                <a:extLst>
                  <a:ext uri="{FF2B5EF4-FFF2-40B4-BE49-F238E27FC236}">
                    <a16:creationId xmlns:a16="http://schemas.microsoft.com/office/drawing/2014/main" id="{1FD04CAE-38EC-4B0C-8C13-810E546AB8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32" y="2256"/>
                <a:ext cx="412" cy="365"/>
              </a:xfrm>
              <a:prstGeom prst="hexagon">
                <a:avLst>
                  <a:gd name="adj" fmla="val 28219"/>
                  <a:gd name="vf" fmla="val 115470"/>
                </a:avLst>
              </a:prstGeom>
              <a:solidFill>
                <a:schemeClr val="bg2"/>
              </a:solidFill>
              <a:ln w="28575">
                <a:solidFill>
                  <a:schemeClr val="hlink"/>
                </a:solidFill>
                <a:miter lim="800000"/>
                <a:headEnd/>
                <a:tailEnd type="none" w="sm" len="sm"/>
              </a:ln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34919" name="AutoShape 158">
                <a:extLst>
                  <a:ext uri="{FF2B5EF4-FFF2-40B4-BE49-F238E27FC236}">
                    <a16:creationId xmlns:a16="http://schemas.microsoft.com/office/drawing/2014/main" id="{B033990E-7CE4-4295-9ADB-343EA59096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14" y="2604"/>
                <a:ext cx="412" cy="364"/>
              </a:xfrm>
              <a:prstGeom prst="hexagon">
                <a:avLst>
                  <a:gd name="adj" fmla="val 28297"/>
                  <a:gd name="vf" fmla="val 115470"/>
                </a:avLst>
              </a:prstGeom>
              <a:solidFill>
                <a:schemeClr val="bg2"/>
              </a:solidFill>
              <a:ln w="28575">
                <a:solidFill>
                  <a:schemeClr val="hlink"/>
                </a:solidFill>
                <a:miter lim="800000"/>
                <a:headEnd/>
                <a:tailEnd type="none" w="sm" len="sm"/>
              </a:ln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363679" name="AutoShape 159">
                <a:extLst>
                  <a:ext uri="{FF2B5EF4-FFF2-40B4-BE49-F238E27FC236}">
                    <a16:creationId xmlns:a16="http://schemas.microsoft.com/office/drawing/2014/main" id="{0239B87D-2397-44C5-A44F-EB2D1E140B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14" y="2968"/>
                <a:ext cx="413" cy="366"/>
              </a:xfrm>
              <a:prstGeom prst="hexagon">
                <a:avLst>
                  <a:gd name="adj" fmla="val 28219"/>
                  <a:gd name="vf" fmla="val 115470"/>
                </a:avLst>
              </a:prstGeom>
              <a:solidFill>
                <a:schemeClr val="bg2"/>
              </a:solidFill>
              <a:ln w="28575">
                <a:solidFill>
                  <a:schemeClr val="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 altLang="en-US" sz="2800">
                  <a:solidFill>
                    <a:srgbClr val="F6EA9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endParaRPr>
              </a:p>
            </p:txBody>
          </p:sp>
        </p:grpSp>
        <p:sp>
          <p:nvSpPr>
            <p:cNvPr id="34837" name="AutoShape 160">
              <a:extLst>
                <a:ext uri="{FF2B5EF4-FFF2-40B4-BE49-F238E27FC236}">
                  <a16:creationId xmlns:a16="http://schemas.microsoft.com/office/drawing/2014/main" id="{C2D17B47-9445-455A-82FF-A85A0CFAAD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58" y="3204"/>
              <a:ext cx="351" cy="310"/>
            </a:xfrm>
            <a:prstGeom prst="hexagon">
              <a:avLst>
                <a:gd name="adj" fmla="val 28306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38" name="AutoShape 161">
              <a:extLst>
                <a:ext uri="{FF2B5EF4-FFF2-40B4-BE49-F238E27FC236}">
                  <a16:creationId xmlns:a16="http://schemas.microsoft.com/office/drawing/2014/main" id="{8822679C-CAD5-40B0-8BAA-475EDA76F4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8" y="3204"/>
              <a:ext cx="351" cy="310"/>
            </a:xfrm>
            <a:prstGeom prst="hexagon">
              <a:avLst>
                <a:gd name="adj" fmla="val 28306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39" name="AutoShape 162">
              <a:extLst>
                <a:ext uri="{FF2B5EF4-FFF2-40B4-BE49-F238E27FC236}">
                  <a16:creationId xmlns:a16="http://schemas.microsoft.com/office/drawing/2014/main" id="{80E09893-F3E0-42EE-9880-9E57DDB6F5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58" y="3509"/>
              <a:ext cx="350" cy="310"/>
            </a:xfrm>
            <a:prstGeom prst="hexagon">
              <a:avLst>
                <a:gd name="adj" fmla="val 28226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40" name="AutoShape 163">
              <a:extLst>
                <a:ext uri="{FF2B5EF4-FFF2-40B4-BE49-F238E27FC236}">
                  <a16:creationId xmlns:a16="http://schemas.microsoft.com/office/drawing/2014/main" id="{9F85D58B-2F6D-4272-92AD-FCBFDE0874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58" y="2604"/>
              <a:ext cx="351" cy="311"/>
            </a:xfrm>
            <a:prstGeom prst="hexagon">
              <a:avLst>
                <a:gd name="adj" fmla="val 28215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41" name="AutoShape 164">
              <a:extLst>
                <a:ext uri="{FF2B5EF4-FFF2-40B4-BE49-F238E27FC236}">
                  <a16:creationId xmlns:a16="http://schemas.microsoft.com/office/drawing/2014/main" id="{1C7C69F1-BA3D-4EE7-B6FE-368E502EC4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7" y="3360"/>
              <a:ext cx="351" cy="310"/>
            </a:xfrm>
            <a:prstGeom prst="hexagon">
              <a:avLst>
                <a:gd name="adj" fmla="val 28306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42" name="AutoShape 165">
              <a:extLst>
                <a:ext uri="{FF2B5EF4-FFF2-40B4-BE49-F238E27FC236}">
                  <a16:creationId xmlns:a16="http://schemas.microsoft.com/office/drawing/2014/main" id="{008747D5-0548-4B74-A30A-2336CB6B87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7" y="3058"/>
              <a:ext cx="351" cy="310"/>
            </a:xfrm>
            <a:prstGeom prst="hexagon">
              <a:avLst>
                <a:gd name="adj" fmla="val 28306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43" name="AutoShape 166">
              <a:extLst>
                <a:ext uri="{FF2B5EF4-FFF2-40B4-BE49-F238E27FC236}">
                  <a16:creationId xmlns:a16="http://schemas.microsoft.com/office/drawing/2014/main" id="{B05FBC38-54BA-44D4-9F0A-070542FF21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7" y="2747"/>
              <a:ext cx="351" cy="309"/>
            </a:xfrm>
            <a:prstGeom prst="hexagon">
              <a:avLst>
                <a:gd name="adj" fmla="val 28398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44" name="AutoShape 167">
              <a:extLst>
                <a:ext uri="{FF2B5EF4-FFF2-40B4-BE49-F238E27FC236}">
                  <a16:creationId xmlns:a16="http://schemas.microsoft.com/office/drawing/2014/main" id="{FE293B38-B511-4319-8961-4CF1EA9ACE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7" y="2442"/>
              <a:ext cx="351" cy="309"/>
            </a:xfrm>
            <a:prstGeom prst="hexagon">
              <a:avLst>
                <a:gd name="adj" fmla="val 28398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45" name="AutoShape 168">
              <a:extLst>
                <a:ext uri="{FF2B5EF4-FFF2-40B4-BE49-F238E27FC236}">
                  <a16:creationId xmlns:a16="http://schemas.microsoft.com/office/drawing/2014/main" id="{51647BA8-4527-411B-AE2A-2AD3F1396B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0" y="2441"/>
              <a:ext cx="350" cy="310"/>
            </a:xfrm>
            <a:prstGeom prst="hexagon">
              <a:avLst>
                <a:gd name="adj" fmla="val 28226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46" name="AutoShape 169">
              <a:extLst>
                <a:ext uri="{FF2B5EF4-FFF2-40B4-BE49-F238E27FC236}">
                  <a16:creationId xmlns:a16="http://schemas.microsoft.com/office/drawing/2014/main" id="{28A6F2DD-4C40-4174-B705-D5F710D3B6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0" y="2746"/>
              <a:ext cx="350" cy="310"/>
            </a:xfrm>
            <a:prstGeom prst="hexagon">
              <a:avLst>
                <a:gd name="adj" fmla="val 28226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47" name="AutoShape 170">
              <a:extLst>
                <a:ext uri="{FF2B5EF4-FFF2-40B4-BE49-F238E27FC236}">
                  <a16:creationId xmlns:a16="http://schemas.microsoft.com/office/drawing/2014/main" id="{E60F2652-7F6F-4DDC-8D20-9106755E81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0" y="3058"/>
              <a:ext cx="350" cy="310"/>
            </a:xfrm>
            <a:prstGeom prst="hexagon">
              <a:avLst>
                <a:gd name="adj" fmla="val 28226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48" name="AutoShape 171">
              <a:extLst>
                <a:ext uri="{FF2B5EF4-FFF2-40B4-BE49-F238E27FC236}">
                  <a16:creationId xmlns:a16="http://schemas.microsoft.com/office/drawing/2014/main" id="{D2EF76C4-8FF3-47A3-80BC-AD69792FE3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43" y="3058"/>
              <a:ext cx="350" cy="310"/>
            </a:xfrm>
            <a:prstGeom prst="hexagon">
              <a:avLst>
                <a:gd name="adj" fmla="val 28226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49" name="AutoShape 172">
              <a:extLst>
                <a:ext uri="{FF2B5EF4-FFF2-40B4-BE49-F238E27FC236}">
                  <a16:creationId xmlns:a16="http://schemas.microsoft.com/office/drawing/2014/main" id="{BA7FEF7D-E4FC-4152-A013-EF50309BA6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8" y="2902"/>
              <a:ext cx="351" cy="310"/>
            </a:xfrm>
            <a:prstGeom prst="hexagon">
              <a:avLst>
                <a:gd name="adj" fmla="val 28306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50" name="AutoShape 173">
              <a:extLst>
                <a:ext uri="{FF2B5EF4-FFF2-40B4-BE49-F238E27FC236}">
                  <a16:creationId xmlns:a16="http://schemas.microsoft.com/office/drawing/2014/main" id="{8C303F72-8A76-4E94-8805-B19E04A6F2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8" y="3509"/>
              <a:ext cx="351" cy="311"/>
            </a:xfrm>
            <a:prstGeom prst="hexagon">
              <a:avLst>
                <a:gd name="adj" fmla="val 28215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51" name="AutoShape 174">
              <a:extLst>
                <a:ext uri="{FF2B5EF4-FFF2-40B4-BE49-F238E27FC236}">
                  <a16:creationId xmlns:a16="http://schemas.microsoft.com/office/drawing/2014/main" id="{91E473A3-9506-4BDC-A083-87C1A07311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0" y="3360"/>
              <a:ext cx="350" cy="310"/>
            </a:xfrm>
            <a:prstGeom prst="hexagon">
              <a:avLst>
                <a:gd name="adj" fmla="val 28226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52" name="AutoShape 175">
              <a:extLst>
                <a:ext uri="{FF2B5EF4-FFF2-40B4-BE49-F238E27FC236}">
                  <a16:creationId xmlns:a16="http://schemas.microsoft.com/office/drawing/2014/main" id="{9845C204-081C-4800-9706-669ED6D66D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43" y="3360"/>
              <a:ext cx="350" cy="310"/>
            </a:xfrm>
            <a:prstGeom prst="hexagon">
              <a:avLst>
                <a:gd name="adj" fmla="val 28226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53" name="AutoShape 176">
              <a:extLst>
                <a:ext uri="{FF2B5EF4-FFF2-40B4-BE49-F238E27FC236}">
                  <a16:creationId xmlns:a16="http://schemas.microsoft.com/office/drawing/2014/main" id="{7743F0F9-9ACA-49D2-8BE3-0465BF2EE4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58" y="2902"/>
              <a:ext cx="351" cy="310"/>
            </a:xfrm>
            <a:prstGeom prst="hexagon">
              <a:avLst>
                <a:gd name="adj" fmla="val 28306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54" name="AutoShape 177">
              <a:extLst>
                <a:ext uri="{FF2B5EF4-FFF2-40B4-BE49-F238E27FC236}">
                  <a16:creationId xmlns:a16="http://schemas.microsoft.com/office/drawing/2014/main" id="{EFAF8B49-AC90-4EA9-B938-A346330035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3" y="3198"/>
              <a:ext cx="350" cy="309"/>
            </a:xfrm>
            <a:prstGeom prst="hexagon">
              <a:avLst>
                <a:gd name="adj" fmla="val 28317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63698" name="AutoShape 178">
              <a:extLst>
                <a:ext uri="{FF2B5EF4-FFF2-40B4-BE49-F238E27FC236}">
                  <a16:creationId xmlns:a16="http://schemas.microsoft.com/office/drawing/2014/main" id="{2B7C5973-134B-4E0F-B392-AA78FBB456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3" y="3509"/>
              <a:ext cx="350" cy="310"/>
            </a:xfrm>
            <a:prstGeom prst="hexagon">
              <a:avLst>
                <a:gd name="adj" fmla="val 28226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altLang="en-US" sz="2800">
                <a:solidFill>
                  <a:srgbClr val="F6EA92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4856" name="AutoShape 179">
              <a:extLst>
                <a:ext uri="{FF2B5EF4-FFF2-40B4-BE49-F238E27FC236}">
                  <a16:creationId xmlns:a16="http://schemas.microsoft.com/office/drawing/2014/main" id="{3324890B-07EA-4CFD-BF2F-97E27E3AD2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9" y="2293"/>
              <a:ext cx="351" cy="310"/>
            </a:xfrm>
            <a:prstGeom prst="hexagon">
              <a:avLst>
                <a:gd name="adj" fmla="val 28306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57" name="AutoShape 180">
              <a:extLst>
                <a:ext uri="{FF2B5EF4-FFF2-40B4-BE49-F238E27FC236}">
                  <a16:creationId xmlns:a16="http://schemas.microsoft.com/office/drawing/2014/main" id="{A8A3B977-F860-4CE8-9A4B-D071551311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71" y="3059"/>
              <a:ext cx="351" cy="310"/>
            </a:xfrm>
            <a:prstGeom prst="hexagon">
              <a:avLst>
                <a:gd name="adj" fmla="val 28306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58" name="AutoShape 181">
              <a:extLst>
                <a:ext uri="{FF2B5EF4-FFF2-40B4-BE49-F238E27FC236}">
                  <a16:creationId xmlns:a16="http://schemas.microsoft.com/office/drawing/2014/main" id="{698B7FB2-1C88-44E6-8F01-EE851BBD52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44" y="2749"/>
              <a:ext cx="350" cy="310"/>
            </a:xfrm>
            <a:prstGeom prst="hexagon">
              <a:avLst>
                <a:gd name="adj" fmla="val 28226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59" name="AutoShape 182">
              <a:extLst>
                <a:ext uri="{FF2B5EF4-FFF2-40B4-BE49-F238E27FC236}">
                  <a16:creationId xmlns:a16="http://schemas.microsoft.com/office/drawing/2014/main" id="{0A595432-CD1B-425F-AEA0-E2F3762743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9" y="2598"/>
              <a:ext cx="350" cy="310"/>
            </a:xfrm>
            <a:prstGeom prst="hexagon">
              <a:avLst>
                <a:gd name="adj" fmla="val 28226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60" name="AutoShape 183">
              <a:extLst>
                <a:ext uri="{FF2B5EF4-FFF2-40B4-BE49-F238E27FC236}">
                  <a16:creationId xmlns:a16="http://schemas.microsoft.com/office/drawing/2014/main" id="{22D1106B-7CDB-446D-80EF-3AB46ABD02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9" y="1693"/>
              <a:ext cx="351" cy="311"/>
            </a:xfrm>
            <a:prstGeom prst="hexagon">
              <a:avLst>
                <a:gd name="adj" fmla="val 28215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61" name="AutoShape 184">
              <a:extLst>
                <a:ext uri="{FF2B5EF4-FFF2-40B4-BE49-F238E27FC236}">
                  <a16:creationId xmlns:a16="http://schemas.microsoft.com/office/drawing/2014/main" id="{4516932B-59A1-44C0-9E1C-793CA6A35C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43" y="2449"/>
              <a:ext cx="351" cy="310"/>
            </a:xfrm>
            <a:prstGeom prst="hexagon">
              <a:avLst>
                <a:gd name="adj" fmla="val 28306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62" name="AutoShape 185">
              <a:extLst>
                <a:ext uri="{FF2B5EF4-FFF2-40B4-BE49-F238E27FC236}">
                  <a16:creationId xmlns:a16="http://schemas.microsoft.com/office/drawing/2014/main" id="{B35FBA8D-B116-409A-AC82-282060CE0B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43" y="2147"/>
              <a:ext cx="351" cy="310"/>
            </a:xfrm>
            <a:prstGeom prst="hexagon">
              <a:avLst>
                <a:gd name="adj" fmla="val 28306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63" name="AutoShape 186">
              <a:extLst>
                <a:ext uri="{FF2B5EF4-FFF2-40B4-BE49-F238E27FC236}">
                  <a16:creationId xmlns:a16="http://schemas.microsoft.com/office/drawing/2014/main" id="{04A64BFE-BC60-4827-96F1-1904929F0F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43" y="1836"/>
              <a:ext cx="351" cy="309"/>
            </a:xfrm>
            <a:prstGeom prst="hexagon">
              <a:avLst>
                <a:gd name="adj" fmla="val 28398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64" name="AutoShape 187">
              <a:extLst>
                <a:ext uri="{FF2B5EF4-FFF2-40B4-BE49-F238E27FC236}">
                  <a16:creationId xmlns:a16="http://schemas.microsoft.com/office/drawing/2014/main" id="{647275A1-933A-43B9-A9C3-6190A75A63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43" y="1531"/>
              <a:ext cx="351" cy="309"/>
            </a:xfrm>
            <a:prstGeom prst="hexagon">
              <a:avLst>
                <a:gd name="adj" fmla="val 28398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65" name="AutoShape 188">
              <a:extLst>
                <a:ext uri="{FF2B5EF4-FFF2-40B4-BE49-F238E27FC236}">
                  <a16:creationId xmlns:a16="http://schemas.microsoft.com/office/drawing/2014/main" id="{4C46D65F-4970-4D2D-AF16-0D929CF519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9" y="1379"/>
              <a:ext cx="351" cy="310"/>
            </a:xfrm>
            <a:prstGeom prst="hexagon">
              <a:avLst>
                <a:gd name="adj" fmla="val 28306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66" name="AutoShape 189">
              <a:extLst>
                <a:ext uri="{FF2B5EF4-FFF2-40B4-BE49-F238E27FC236}">
                  <a16:creationId xmlns:a16="http://schemas.microsoft.com/office/drawing/2014/main" id="{37C828A6-8A05-4028-826C-5A7FA16229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71" y="1530"/>
              <a:ext cx="350" cy="310"/>
            </a:xfrm>
            <a:prstGeom prst="hexagon">
              <a:avLst>
                <a:gd name="adj" fmla="val 28226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67" name="AutoShape 190">
              <a:extLst>
                <a:ext uri="{FF2B5EF4-FFF2-40B4-BE49-F238E27FC236}">
                  <a16:creationId xmlns:a16="http://schemas.microsoft.com/office/drawing/2014/main" id="{9BA1EE8D-B12F-4833-B236-9B9E51E45E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71" y="1835"/>
              <a:ext cx="350" cy="310"/>
            </a:xfrm>
            <a:prstGeom prst="hexagon">
              <a:avLst>
                <a:gd name="adj" fmla="val 28226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68" name="AutoShape 191">
              <a:extLst>
                <a:ext uri="{FF2B5EF4-FFF2-40B4-BE49-F238E27FC236}">
                  <a16:creationId xmlns:a16="http://schemas.microsoft.com/office/drawing/2014/main" id="{B2981051-6E79-45B9-B74F-98FE3E3A79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9" y="2909"/>
              <a:ext cx="350" cy="310"/>
            </a:xfrm>
            <a:prstGeom prst="hexagon">
              <a:avLst>
                <a:gd name="adj" fmla="val 28226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69" name="AutoShape 192">
              <a:extLst>
                <a:ext uri="{FF2B5EF4-FFF2-40B4-BE49-F238E27FC236}">
                  <a16:creationId xmlns:a16="http://schemas.microsoft.com/office/drawing/2014/main" id="{06286DE3-0E82-471E-8027-0A942C2AB4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0" y="3209"/>
              <a:ext cx="350" cy="310"/>
            </a:xfrm>
            <a:prstGeom prst="hexagon">
              <a:avLst>
                <a:gd name="adj" fmla="val 28226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70" name="AutoShape 193">
              <a:extLst>
                <a:ext uri="{FF2B5EF4-FFF2-40B4-BE49-F238E27FC236}">
                  <a16:creationId xmlns:a16="http://schemas.microsoft.com/office/drawing/2014/main" id="{98123C34-6471-47F1-828C-99BB4A15C4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71" y="2753"/>
              <a:ext cx="351" cy="310"/>
            </a:xfrm>
            <a:prstGeom prst="hexagon">
              <a:avLst>
                <a:gd name="adj" fmla="val 28306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71" name="AutoShape 194">
              <a:extLst>
                <a:ext uri="{FF2B5EF4-FFF2-40B4-BE49-F238E27FC236}">
                  <a16:creationId xmlns:a16="http://schemas.microsoft.com/office/drawing/2014/main" id="{1EE5324C-4A40-429B-8057-665130A85B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71" y="3360"/>
              <a:ext cx="351" cy="311"/>
            </a:xfrm>
            <a:prstGeom prst="hexagon">
              <a:avLst>
                <a:gd name="adj" fmla="val 28215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72" name="AutoShape 195">
              <a:extLst>
                <a:ext uri="{FF2B5EF4-FFF2-40B4-BE49-F238E27FC236}">
                  <a16:creationId xmlns:a16="http://schemas.microsoft.com/office/drawing/2014/main" id="{731F1688-654A-44F7-878D-9E7156724A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71" y="2449"/>
              <a:ext cx="350" cy="310"/>
            </a:xfrm>
            <a:prstGeom prst="hexagon">
              <a:avLst>
                <a:gd name="adj" fmla="val 28226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73" name="AutoShape 196">
              <a:extLst>
                <a:ext uri="{FF2B5EF4-FFF2-40B4-BE49-F238E27FC236}">
                  <a16:creationId xmlns:a16="http://schemas.microsoft.com/office/drawing/2014/main" id="{FA41B83F-E530-42C9-9722-83984A6F02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0" y="3511"/>
              <a:ext cx="350" cy="310"/>
            </a:xfrm>
            <a:prstGeom prst="hexagon">
              <a:avLst>
                <a:gd name="adj" fmla="val 28226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74" name="AutoShape 197">
              <a:extLst>
                <a:ext uri="{FF2B5EF4-FFF2-40B4-BE49-F238E27FC236}">
                  <a16:creationId xmlns:a16="http://schemas.microsoft.com/office/drawing/2014/main" id="{486E2256-7730-45FD-9C07-B4079DBB7B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9" y="1991"/>
              <a:ext cx="351" cy="310"/>
            </a:xfrm>
            <a:prstGeom prst="hexagon">
              <a:avLst>
                <a:gd name="adj" fmla="val 28306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75" name="AutoShape 198">
              <a:extLst>
                <a:ext uri="{FF2B5EF4-FFF2-40B4-BE49-F238E27FC236}">
                  <a16:creationId xmlns:a16="http://schemas.microsoft.com/office/drawing/2014/main" id="{1DE5AC83-CE43-4F93-A7FD-0886A4AC42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9" y="2287"/>
              <a:ext cx="350" cy="309"/>
            </a:xfrm>
            <a:prstGeom prst="hexagon">
              <a:avLst>
                <a:gd name="adj" fmla="val 28317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63719" name="AutoShape 199">
              <a:extLst>
                <a:ext uri="{FF2B5EF4-FFF2-40B4-BE49-F238E27FC236}">
                  <a16:creationId xmlns:a16="http://schemas.microsoft.com/office/drawing/2014/main" id="{8DCC0AF5-2727-4674-B5E0-C5B911033A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9" y="2598"/>
              <a:ext cx="350" cy="310"/>
            </a:xfrm>
            <a:prstGeom prst="hexagon">
              <a:avLst>
                <a:gd name="adj" fmla="val 28226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altLang="en-US" sz="2800">
                <a:solidFill>
                  <a:srgbClr val="F6EA92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4877" name="AutoShape 200">
              <a:extLst>
                <a:ext uri="{FF2B5EF4-FFF2-40B4-BE49-F238E27FC236}">
                  <a16:creationId xmlns:a16="http://schemas.microsoft.com/office/drawing/2014/main" id="{70A488F2-BD34-471D-A6AE-3562B3D01C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43" y="1207"/>
              <a:ext cx="351" cy="310"/>
            </a:xfrm>
            <a:prstGeom prst="hexagon">
              <a:avLst>
                <a:gd name="adj" fmla="val 28306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78" name="AutoShape 201">
              <a:extLst>
                <a:ext uri="{FF2B5EF4-FFF2-40B4-BE49-F238E27FC236}">
                  <a16:creationId xmlns:a16="http://schemas.microsoft.com/office/drawing/2014/main" id="{6864AE4C-3B89-4FDE-9611-6A85CC01EA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1214"/>
              <a:ext cx="351" cy="310"/>
            </a:xfrm>
            <a:prstGeom prst="hexagon">
              <a:avLst>
                <a:gd name="adj" fmla="val 28306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79" name="AutoShape 202">
              <a:extLst>
                <a:ext uri="{FF2B5EF4-FFF2-40B4-BE49-F238E27FC236}">
                  <a16:creationId xmlns:a16="http://schemas.microsoft.com/office/drawing/2014/main" id="{F6A2A051-611A-4488-B106-104FFE4D4F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8" y="1365"/>
              <a:ext cx="351" cy="310"/>
            </a:xfrm>
            <a:prstGeom prst="hexagon">
              <a:avLst>
                <a:gd name="adj" fmla="val 28306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80" name="AutoShape 203">
              <a:extLst>
                <a:ext uri="{FF2B5EF4-FFF2-40B4-BE49-F238E27FC236}">
                  <a16:creationId xmlns:a16="http://schemas.microsoft.com/office/drawing/2014/main" id="{A3DC0CE9-0193-404E-BB8E-1E01C4692F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71" y="2140"/>
              <a:ext cx="351" cy="310"/>
            </a:xfrm>
            <a:prstGeom prst="hexagon">
              <a:avLst>
                <a:gd name="adj" fmla="val 28306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81" name="AutoShape 204">
              <a:extLst>
                <a:ext uri="{FF2B5EF4-FFF2-40B4-BE49-F238E27FC236}">
                  <a16:creationId xmlns:a16="http://schemas.microsoft.com/office/drawing/2014/main" id="{AD12172F-421B-469D-AC5E-8946897024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6" y="2738"/>
              <a:ext cx="351" cy="310"/>
            </a:xfrm>
            <a:prstGeom prst="hexagon">
              <a:avLst>
                <a:gd name="adj" fmla="val 28306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82" name="AutoShape 205">
              <a:extLst>
                <a:ext uri="{FF2B5EF4-FFF2-40B4-BE49-F238E27FC236}">
                  <a16:creationId xmlns:a16="http://schemas.microsoft.com/office/drawing/2014/main" id="{308D4F61-8651-4664-9733-92F852EBD3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7" y="2738"/>
              <a:ext cx="351" cy="310"/>
            </a:xfrm>
            <a:prstGeom prst="hexagon">
              <a:avLst>
                <a:gd name="adj" fmla="val 28306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83" name="AutoShape 206">
              <a:extLst>
                <a:ext uri="{FF2B5EF4-FFF2-40B4-BE49-F238E27FC236}">
                  <a16:creationId xmlns:a16="http://schemas.microsoft.com/office/drawing/2014/main" id="{61004F8A-B720-4ED7-81D4-B5FD82B736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8" y="3360"/>
              <a:ext cx="350" cy="310"/>
            </a:xfrm>
            <a:prstGeom prst="hexagon">
              <a:avLst>
                <a:gd name="adj" fmla="val 28226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84" name="AutoShape 207">
              <a:extLst>
                <a:ext uri="{FF2B5EF4-FFF2-40B4-BE49-F238E27FC236}">
                  <a16:creationId xmlns:a16="http://schemas.microsoft.com/office/drawing/2014/main" id="{46BCB9A6-7B13-439F-95C7-6008AFF8DC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6" y="1526"/>
              <a:ext cx="350" cy="310"/>
            </a:xfrm>
            <a:prstGeom prst="hexagon">
              <a:avLst>
                <a:gd name="adj" fmla="val 28226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85" name="AutoShape 208">
              <a:extLst>
                <a:ext uri="{FF2B5EF4-FFF2-40B4-BE49-F238E27FC236}">
                  <a16:creationId xmlns:a16="http://schemas.microsoft.com/office/drawing/2014/main" id="{DD80C5DE-D9CA-4196-AD4E-373168D217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6" y="2138"/>
              <a:ext cx="351" cy="311"/>
            </a:xfrm>
            <a:prstGeom prst="hexagon">
              <a:avLst>
                <a:gd name="adj" fmla="val 28215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86" name="AutoShape 209">
              <a:extLst>
                <a:ext uri="{FF2B5EF4-FFF2-40B4-BE49-F238E27FC236}">
                  <a16:creationId xmlns:a16="http://schemas.microsoft.com/office/drawing/2014/main" id="{DCECCDD3-2BEF-40B7-A91B-25E7A4BD50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7" y="1526"/>
              <a:ext cx="351" cy="310"/>
            </a:xfrm>
            <a:prstGeom prst="hexagon">
              <a:avLst>
                <a:gd name="adj" fmla="val 28306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87" name="AutoShape 210">
              <a:extLst>
                <a:ext uri="{FF2B5EF4-FFF2-40B4-BE49-F238E27FC236}">
                  <a16:creationId xmlns:a16="http://schemas.microsoft.com/office/drawing/2014/main" id="{6F45DEC0-5098-4D5C-AE96-30E3AF7C0B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7" y="1229"/>
              <a:ext cx="351" cy="309"/>
            </a:xfrm>
            <a:prstGeom prst="hexagon">
              <a:avLst>
                <a:gd name="adj" fmla="val 28398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88" name="AutoShape 211">
              <a:extLst>
                <a:ext uri="{FF2B5EF4-FFF2-40B4-BE49-F238E27FC236}">
                  <a16:creationId xmlns:a16="http://schemas.microsoft.com/office/drawing/2014/main" id="{20298ACE-A5B3-4523-A075-0C7BBEC802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0" y="1375"/>
              <a:ext cx="351" cy="309"/>
            </a:xfrm>
            <a:prstGeom prst="hexagon">
              <a:avLst>
                <a:gd name="adj" fmla="val 28398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89" name="AutoShape 212">
              <a:extLst>
                <a:ext uri="{FF2B5EF4-FFF2-40B4-BE49-F238E27FC236}">
                  <a16:creationId xmlns:a16="http://schemas.microsoft.com/office/drawing/2014/main" id="{54BD70D8-AB53-4BD1-A1CD-30B569475E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6" y="1824"/>
              <a:ext cx="351" cy="310"/>
            </a:xfrm>
            <a:prstGeom prst="hexagon">
              <a:avLst>
                <a:gd name="adj" fmla="val 28306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90" name="AutoShape 213">
              <a:extLst>
                <a:ext uri="{FF2B5EF4-FFF2-40B4-BE49-F238E27FC236}">
                  <a16:creationId xmlns:a16="http://schemas.microsoft.com/office/drawing/2014/main" id="{27CAEFFF-A30A-42D3-A6A0-3FC10B49BB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1" y="1975"/>
              <a:ext cx="350" cy="310"/>
            </a:xfrm>
            <a:prstGeom prst="hexagon">
              <a:avLst>
                <a:gd name="adj" fmla="val 28226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91" name="AutoShape 214">
              <a:extLst>
                <a:ext uri="{FF2B5EF4-FFF2-40B4-BE49-F238E27FC236}">
                  <a16:creationId xmlns:a16="http://schemas.microsoft.com/office/drawing/2014/main" id="{7CE9306E-2D7D-44D9-A025-2B77166A84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1" y="2280"/>
              <a:ext cx="350" cy="310"/>
            </a:xfrm>
            <a:prstGeom prst="hexagon">
              <a:avLst>
                <a:gd name="adj" fmla="val 28226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92" name="AutoShape 215">
              <a:extLst>
                <a:ext uri="{FF2B5EF4-FFF2-40B4-BE49-F238E27FC236}">
                  <a16:creationId xmlns:a16="http://schemas.microsoft.com/office/drawing/2014/main" id="{49C94F97-C780-49A7-B57B-4AFC161DF8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1" y="2592"/>
              <a:ext cx="350" cy="310"/>
            </a:xfrm>
            <a:prstGeom prst="hexagon">
              <a:avLst>
                <a:gd name="adj" fmla="val 28226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93" name="AutoShape 216">
              <a:extLst>
                <a:ext uri="{FF2B5EF4-FFF2-40B4-BE49-F238E27FC236}">
                  <a16:creationId xmlns:a16="http://schemas.microsoft.com/office/drawing/2014/main" id="{DC80F1DF-6FCA-42E5-B9D7-954C66FFE8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3" y="2592"/>
              <a:ext cx="350" cy="310"/>
            </a:xfrm>
            <a:prstGeom prst="hexagon">
              <a:avLst>
                <a:gd name="adj" fmla="val 28226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94" name="AutoShape 217">
              <a:extLst>
                <a:ext uri="{FF2B5EF4-FFF2-40B4-BE49-F238E27FC236}">
                  <a16:creationId xmlns:a16="http://schemas.microsoft.com/office/drawing/2014/main" id="{604E33B9-BF13-421D-9864-51ECB2E93C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7" y="2436"/>
              <a:ext cx="351" cy="310"/>
            </a:xfrm>
            <a:prstGeom prst="hexagon">
              <a:avLst>
                <a:gd name="adj" fmla="val 28306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95" name="AutoShape 218">
              <a:extLst>
                <a:ext uri="{FF2B5EF4-FFF2-40B4-BE49-F238E27FC236}">
                  <a16:creationId xmlns:a16="http://schemas.microsoft.com/office/drawing/2014/main" id="{9C50957F-1532-4823-9820-17BB4B297D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7" y="3043"/>
              <a:ext cx="351" cy="311"/>
            </a:xfrm>
            <a:prstGeom prst="hexagon">
              <a:avLst>
                <a:gd name="adj" fmla="val 28215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96" name="AutoShape 219">
              <a:extLst>
                <a:ext uri="{FF2B5EF4-FFF2-40B4-BE49-F238E27FC236}">
                  <a16:creationId xmlns:a16="http://schemas.microsoft.com/office/drawing/2014/main" id="{C478F3D6-C1E1-4BCD-9338-E35F561CE0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1" y="2894"/>
              <a:ext cx="350" cy="310"/>
            </a:xfrm>
            <a:prstGeom prst="hexagon">
              <a:avLst>
                <a:gd name="adj" fmla="val 28226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97" name="AutoShape 220">
              <a:extLst>
                <a:ext uri="{FF2B5EF4-FFF2-40B4-BE49-F238E27FC236}">
                  <a16:creationId xmlns:a16="http://schemas.microsoft.com/office/drawing/2014/main" id="{14883329-9A57-462F-A763-BEDDBEDAB8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3" y="2894"/>
              <a:ext cx="350" cy="310"/>
            </a:xfrm>
            <a:prstGeom prst="hexagon">
              <a:avLst>
                <a:gd name="adj" fmla="val 28226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98" name="AutoShape 221">
              <a:extLst>
                <a:ext uri="{FF2B5EF4-FFF2-40B4-BE49-F238E27FC236}">
                  <a16:creationId xmlns:a16="http://schemas.microsoft.com/office/drawing/2014/main" id="{58C33343-D8BB-4B6A-B182-1DD864D942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6" y="2436"/>
              <a:ext cx="351" cy="310"/>
            </a:xfrm>
            <a:prstGeom prst="hexagon">
              <a:avLst>
                <a:gd name="adj" fmla="val 28306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99" name="AutoShape 222">
              <a:extLst>
                <a:ext uri="{FF2B5EF4-FFF2-40B4-BE49-F238E27FC236}">
                  <a16:creationId xmlns:a16="http://schemas.microsoft.com/office/drawing/2014/main" id="{CBF95B1C-DEF1-417D-857B-234BD10826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1" y="1680"/>
              <a:ext cx="350" cy="309"/>
            </a:xfrm>
            <a:prstGeom prst="hexagon">
              <a:avLst>
                <a:gd name="adj" fmla="val 28317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34821" name="Group 237">
            <a:extLst>
              <a:ext uri="{FF2B5EF4-FFF2-40B4-BE49-F238E27FC236}">
                <a16:creationId xmlns:a16="http://schemas.microsoft.com/office/drawing/2014/main" id="{978477D5-8B1F-48F1-B476-E4A89EAC9DD3}"/>
              </a:ext>
            </a:extLst>
          </p:cNvPr>
          <p:cNvGrpSpPr>
            <a:grpSpLocks/>
          </p:cNvGrpSpPr>
          <p:nvPr/>
        </p:nvGrpSpPr>
        <p:grpSpPr bwMode="auto">
          <a:xfrm>
            <a:off x="1973263" y="2335213"/>
            <a:ext cx="3382962" cy="3335337"/>
            <a:chOff x="1254" y="1480"/>
            <a:chExt cx="2109" cy="2071"/>
          </a:xfrm>
        </p:grpSpPr>
        <p:sp>
          <p:nvSpPr>
            <p:cNvPr id="34830" name="Freeform 223">
              <a:extLst>
                <a:ext uri="{FF2B5EF4-FFF2-40B4-BE49-F238E27FC236}">
                  <a16:creationId xmlns:a16="http://schemas.microsoft.com/office/drawing/2014/main" id="{9AF6756F-A5A9-4CBA-B6C0-86A37A4247D5}"/>
                </a:ext>
              </a:extLst>
            </p:cNvPr>
            <p:cNvSpPr>
              <a:spLocks/>
            </p:cNvSpPr>
            <p:nvPr/>
          </p:nvSpPr>
          <p:spPr bwMode="auto">
            <a:xfrm>
              <a:off x="2306" y="2659"/>
              <a:ext cx="357" cy="892"/>
            </a:xfrm>
            <a:custGeom>
              <a:avLst/>
              <a:gdLst>
                <a:gd name="T0" fmla="*/ 0 w 384"/>
                <a:gd name="T1" fmla="*/ 0 h 960"/>
                <a:gd name="T2" fmla="*/ 0 w 384"/>
                <a:gd name="T3" fmla="*/ 204 h 960"/>
                <a:gd name="T4" fmla="*/ 104 w 384"/>
                <a:gd name="T5" fmla="*/ 255 h 960"/>
                <a:gd name="T6" fmla="*/ 0 60000 65536"/>
                <a:gd name="T7" fmla="*/ 0 60000 65536"/>
                <a:gd name="T8" fmla="*/ 0 60000 65536"/>
                <a:gd name="T9" fmla="*/ 0 w 384"/>
                <a:gd name="T10" fmla="*/ 0 h 960"/>
                <a:gd name="T11" fmla="*/ 384 w 384"/>
                <a:gd name="T12" fmla="*/ 960 h 96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4" h="960">
                  <a:moveTo>
                    <a:pt x="0" y="0"/>
                  </a:moveTo>
                  <a:lnTo>
                    <a:pt x="0" y="768"/>
                  </a:lnTo>
                  <a:lnTo>
                    <a:pt x="384" y="960"/>
                  </a:lnTo>
                </a:path>
              </a:pathLst>
            </a:custGeom>
            <a:noFill/>
            <a:ln w="38100" cap="flat" cmpd="sng">
              <a:solidFill>
                <a:srgbClr val="F6EA92"/>
              </a:solidFill>
              <a:prstDash val="solid"/>
              <a:round/>
              <a:headEnd type="none" w="med" len="med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31" name="Freeform 224">
              <a:extLst>
                <a:ext uri="{FF2B5EF4-FFF2-40B4-BE49-F238E27FC236}">
                  <a16:creationId xmlns:a16="http://schemas.microsoft.com/office/drawing/2014/main" id="{55E3F486-5126-4548-A93D-FA74A15AA0A3}"/>
                </a:ext>
              </a:extLst>
            </p:cNvPr>
            <p:cNvSpPr>
              <a:spLocks/>
            </p:cNvSpPr>
            <p:nvPr/>
          </p:nvSpPr>
          <p:spPr bwMode="auto">
            <a:xfrm flipH="1" flipV="1">
              <a:off x="1949" y="1480"/>
              <a:ext cx="357" cy="893"/>
            </a:xfrm>
            <a:custGeom>
              <a:avLst/>
              <a:gdLst>
                <a:gd name="T0" fmla="*/ 0 w 384"/>
                <a:gd name="T1" fmla="*/ 0 h 960"/>
                <a:gd name="T2" fmla="*/ 0 w 384"/>
                <a:gd name="T3" fmla="*/ 209 h 960"/>
                <a:gd name="T4" fmla="*/ 104 w 384"/>
                <a:gd name="T5" fmla="*/ 261 h 960"/>
                <a:gd name="T6" fmla="*/ 0 60000 65536"/>
                <a:gd name="T7" fmla="*/ 0 60000 65536"/>
                <a:gd name="T8" fmla="*/ 0 60000 65536"/>
                <a:gd name="T9" fmla="*/ 0 w 384"/>
                <a:gd name="T10" fmla="*/ 0 h 960"/>
                <a:gd name="T11" fmla="*/ 384 w 384"/>
                <a:gd name="T12" fmla="*/ 960 h 96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4" h="960">
                  <a:moveTo>
                    <a:pt x="0" y="0"/>
                  </a:moveTo>
                  <a:lnTo>
                    <a:pt x="0" y="768"/>
                  </a:lnTo>
                  <a:lnTo>
                    <a:pt x="384" y="960"/>
                  </a:lnTo>
                </a:path>
              </a:pathLst>
            </a:custGeom>
            <a:noFill/>
            <a:ln w="38100" cap="flat" cmpd="sng">
              <a:solidFill>
                <a:srgbClr val="F6EA92"/>
              </a:solidFill>
              <a:prstDash val="solid"/>
              <a:round/>
              <a:headEnd type="none" w="med" len="med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32" name="Freeform 225">
              <a:extLst>
                <a:ext uri="{FF2B5EF4-FFF2-40B4-BE49-F238E27FC236}">
                  <a16:creationId xmlns:a16="http://schemas.microsoft.com/office/drawing/2014/main" id="{9D7788AF-5AC3-4C24-9DB2-1A4538895258}"/>
                </a:ext>
              </a:extLst>
            </p:cNvPr>
            <p:cNvSpPr>
              <a:spLocks/>
            </p:cNvSpPr>
            <p:nvPr/>
          </p:nvSpPr>
          <p:spPr bwMode="auto">
            <a:xfrm rot="7200000">
              <a:off x="1521" y="1914"/>
              <a:ext cx="357" cy="892"/>
            </a:xfrm>
            <a:custGeom>
              <a:avLst/>
              <a:gdLst>
                <a:gd name="T0" fmla="*/ 0 w 384"/>
                <a:gd name="T1" fmla="*/ 0 h 960"/>
                <a:gd name="T2" fmla="*/ 0 w 384"/>
                <a:gd name="T3" fmla="*/ 204 h 960"/>
                <a:gd name="T4" fmla="*/ 104 w 384"/>
                <a:gd name="T5" fmla="*/ 255 h 960"/>
                <a:gd name="T6" fmla="*/ 0 60000 65536"/>
                <a:gd name="T7" fmla="*/ 0 60000 65536"/>
                <a:gd name="T8" fmla="*/ 0 60000 65536"/>
                <a:gd name="T9" fmla="*/ 0 w 384"/>
                <a:gd name="T10" fmla="*/ 0 h 960"/>
                <a:gd name="T11" fmla="*/ 384 w 384"/>
                <a:gd name="T12" fmla="*/ 960 h 96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4" h="960">
                  <a:moveTo>
                    <a:pt x="0" y="0"/>
                  </a:moveTo>
                  <a:lnTo>
                    <a:pt x="0" y="768"/>
                  </a:lnTo>
                  <a:lnTo>
                    <a:pt x="384" y="960"/>
                  </a:lnTo>
                </a:path>
              </a:pathLst>
            </a:custGeom>
            <a:noFill/>
            <a:ln w="38100" cap="flat" cmpd="sng">
              <a:solidFill>
                <a:srgbClr val="F6EA92"/>
              </a:solidFill>
              <a:prstDash val="solid"/>
              <a:round/>
              <a:headEnd type="none" w="med" len="med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33" name="Freeform 226">
              <a:extLst>
                <a:ext uri="{FF2B5EF4-FFF2-40B4-BE49-F238E27FC236}">
                  <a16:creationId xmlns:a16="http://schemas.microsoft.com/office/drawing/2014/main" id="{550E3A0F-0485-45A3-A61C-B928C8C8DE84}"/>
                </a:ext>
              </a:extLst>
            </p:cNvPr>
            <p:cNvSpPr>
              <a:spLocks/>
            </p:cNvSpPr>
            <p:nvPr/>
          </p:nvSpPr>
          <p:spPr bwMode="auto">
            <a:xfrm rot="-7200000">
              <a:off x="2553" y="1614"/>
              <a:ext cx="357" cy="892"/>
            </a:xfrm>
            <a:custGeom>
              <a:avLst/>
              <a:gdLst>
                <a:gd name="T0" fmla="*/ 0 w 384"/>
                <a:gd name="T1" fmla="*/ 0 h 960"/>
                <a:gd name="T2" fmla="*/ 0 w 384"/>
                <a:gd name="T3" fmla="*/ 204 h 960"/>
                <a:gd name="T4" fmla="*/ 104 w 384"/>
                <a:gd name="T5" fmla="*/ 255 h 960"/>
                <a:gd name="T6" fmla="*/ 0 60000 65536"/>
                <a:gd name="T7" fmla="*/ 0 60000 65536"/>
                <a:gd name="T8" fmla="*/ 0 60000 65536"/>
                <a:gd name="T9" fmla="*/ 0 w 384"/>
                <a:gd name="T10" fmla="*/ 0 h 960"/>
                <a:gd name="T11" fmla="*/ 384 w 384"/>
                <a:gd name="T12" fmla="*/ 960 h 96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4" h="960">
                  <a:moveTo>
                    <a:pt x="0" y="0"/>
                  </a:moveTo>
                  <a:lnTo>
                    <a:pt x="0" y="768"/>
                  </a:lnTo>
                  <a:lnTo>
                    <a:pt x="384" y="960"/>
                  </a:lnTo>
                </a:path>
              </a:pathLst>
            </a:custGeom>
            <a:noFill/>
            <a:ln w="38100" cap="flat" cmpd="sng">
              <a:solidFill>
                <a:srgbClr val="F6EA92"/>
              </a:solidFill>
              <a:prstDash val="solid"/>
              <a:round/>
              <a:headEnd type="none" w="med" len="med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34" name="Freeform 227">
              <a:extLst>
                <a:ext uri="{FF2B5EF4-FFF2-40B4-BE49-F238E27FC236}">
                  <a16:creationId xmlns:a16="http://schemas.microsoft.com/office/drawing/2014/main" id="{28B0F23E-6A0A-45E0-ACE6-0F0FE697FB8E}"/>
                </a:ext>
              </a:extLst>
            </p:cNvPr>
            <p:cNvSpPr>
              <a:spLocks/>
            </p:cNvSpPr>
            <p:nvPr/>
          </p:nvSpPr>
          <p:spPr bwMode="auto">
            <a:xfrm rot="-3600000">
              <a:off x="2738" y="2220"/>
              <a:ext cx="357" cy="892"/>
            </a:xfrm>
            <a:custGeom>
              <a:avLst/>
              <a:gdLst>
                <a:gd name="T0" fmla="*/ 0 w 384"/>
                <a:gd name="T1" fmla="*/ 0 h 960"/>
                <a:gd name="T2" fmla="*/ 0 w 384"/>
                <a:gd name="T3" fmla="*/ 204 h 960"/>
                <a:gd name="T4" fmla="*/ 104 w 384"/>
                <a:gd name="T5" fmla="*/ 255 h 960"/>
                <a:gd name="T6" fmla="*/ 0 60000 65536"/>
                <a:gd name="T7" fmla="*/ 0 60000 65536"/>
                <a:gd name="T8" fmla="*/ 0 60000 65536"/>
                <a:gd name="T9" fmla="*/ 0 w 384"/>
                <a:gd name="T10" fmla="*/ 0 h 960"/>
                <a:gd name="T11" fmla="*/ 384 w 384"/>
                <a:gd name="T12" fmla="*/ 960 h 96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4" h="960">
                  <a:moveTo>
                    <a:pt x="0" y="0"/>
                  </a:moveTo>
                  <a:lnTo>
                    <a:pt x="0" y="768"/>
                  </a:lnTo>
                  <a:lnTo>
                    <a:pt x="384" y="960"/>
                  </a:lnTo>
                </a:path>
              </a:pathLst>
            </a:custGeom>
            <a:noFill/>
            <a:ln w="38100" cap="flat" cmpd="sng">
              <a:solidFill>
                <a:srgbClr val="F6EA92"/>
              </a:solidFill>
              <a:prstDash val="solid"/>
              <a:round/>
              <a:headEnd type="none" w="med" len="med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35" name="Freeform 228">
              <a:extLst>
                <a:ext uri="{FF2B5EF4-FFF2-40B4-BE49-F238E27FC236}">
                  <a16:creationId xmlns:a16="http://schemas.microsoft.com/office/drawing/2014/main" id="{2C69A94C-4C56-4F0B-916B-F3BCEA19D76F}"/>
                </a:ext>
              </a:extLst>
            </p:cNvPr>
            <p:cNvSpPr>
              <a:spLocks/>
            </p:cNvSpPr>
            <p:nvPr/>
          </p:nvSpPr>
          <p:spPr bwMode="auto">
            <a:xfrm rot="3600000">
              <a:off x="1699" y="2520"/>
              <a:ext cx="357" cy="892"/>
            </a:xfrm>
            <a:custGeom>
              <a:avLst/>
              <a:gdLst>
                <a:gd name="T0" fmla="*/ 0 w 384"/>
                <a:gd name="T1" fmla="*/ 0 h 960"/>
                <a:gd name="T2" fmla="*/ 0 w 384"/>
                <a:gd name="T3" fmla="*/ 204 h 960"/>
                <a:gd name="T4" fmla="*/ 104 w 384"/>
                <a:gd name="T5" fmla="*/ 255 h 960"/>
                <a:gd name="T6" fmla="*/ 0 60000 65536"/>
                <a:gd name="T7" fmla="*/ 0 60000 65536"/>
                <a:gd name="T8" fmla="*/ 0 60000 65536"/>
                <a:gd name="T9" fmla="*/ 0 w 384"/>
                <a:gd name="T10" fmla="*/ 0 h 960"/>
                <a:gd name="T11" fmla="*/ 384 w 384"/>
                <a:gd name="T12" fmla="*/ 960 h 96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4" h="960">
                  <a:moveTo>
                    <a:pt x="0" y="0"/>
                  </a:moveTo>
                  <a:lnTo>
                    <a:pt x="0" y="768"/>
                  </a:lnTo>
                  <a:lnTo>
                    <a:pt x="384" y="960"/>
                  </a:lnTo>
                </a:path>
              </a:pathLst>
            </a:custGeom>
            <a:noFill/>
            <a:ln w="38100" cap="flat" cmpd="sng">
              <a:solidFill>
                <a:srgbClr val="F6EA92"/>
              </a:solidFill>
              <a:prstDash val="solid"/>
              <a:round/>
              <a:headEnd type="none" w="med" len="med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4822" name="AutoShape 229">
            <a:extLst>
              <a:ext uri="{FF2B5EF4-FFF2-40B4-BE49-F238E27FC236}">
                <a16:creationId xmlns:a16="http://schemas.microsoft.com/office/drawing/2014/main" id="{FE494042-B490-42EF-B48E-7CC32E97A4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6775" y="3786188"/>
            <a:ext cx="517525" cy="457200"/>
          </a:xfrm>
          <a:prstGeom prst="hexagon">
            <a:avLst>
              <a:gd name="adj" fmla="val 28299"/>
              <a:gd name="vf" fmla="val 115470"/>
            </a:avLst>
          </a:prstGeom>
          <a:solidFill>
            <a:schemeClr val="bg2"/>
          </a:solidFill>
          <a:ln w="28575">
            <a:solidFill>
              <a:schemeClr val="hlink"/>
            </a:solidFill>
            <a:miter lim="800000"/>
            <a:headEnd/>
            <a:tailEnd type="none" w="sm" len="sm"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63750" name="Text Box 230">
            <a:extLst>
              <a:ext uri="{FF2B5EF4-FFF2-40B4-BE49-F238E27FC236}">
                <a16:creationId xmlns:a16="http://schemas.microsoft.com/office/drawing/2014/main" id="{D67E0F84-C285-419D-9BD8-D51115CC5F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7013" y="3471863"/>
            <a:ext cx="354012" cy="579437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b="1">
                <a:solidFill>
                  <a:srgbClr val="F6EA9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  <a:endParaRPr lang="en-US" altLang="en-US" sz="2800">
              <a:solidFill>
                <a:srgbClr val="F6EA9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63751" name="Text Box 231">
            <a:extLst>
              <a:ext uri="{FF2B5EF4-FFF2-40B4-BE49-F238E27FC236}">
                <a16:creationId xmlns:a16="http://schemas.microsoft.com/office/drawing/2014/main" id="{3BE11BF6-2B94-4CEF-92B3-AB3D387C4F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0813" y="1903413"/>
            <a:ext cx="354012" cy="579437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b="1">
                <a:solidFill>
                  <a:srgbClr val="F6EA9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  <a:endParaRPr lang="en-US" altLang="en-US" sz="2800">
              <a:solidFill>
                <a:srgbClr val="F6EA9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63752" name="Text Box 232">
            <a:extLst>
              <a:ext uri="{FF2B5EF4-FFF2-40B4-BE49-F238E27FC236}">
                <a16:creationId xmlns:a16="http://schemas.microsoft.com/office/drawing/2014/main" id="{72683690-7AA6-4DDC-B4F8-BBF8A06900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3913" y="2105025"/>
            <a:ext cx="354012" cy="579438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b="1">
                <a:solidFill>
                  <a:srgbClr val="F6EA9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  <a:endParaRPr lang="en-US" altLang="en-US" sz="2800">
              <a:solidFill>
                <a:srgbClr val="F6EA9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63753" name="Text Box 233">
            <a:extLst>
              <a:ext uri="{FF2B5EF4-FFF2-40B4-BE49-F238E27FC236}">
                <a16:creationId xmlns:a16="http://schemas.microsoft.com/office/drawing/2014/main" id="{37F4EA9D-2775-4A93-A22F-C9B8A1DC77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02263" y="3935413"/>
            <a:ext cx="354012" cy="579437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b="1">
                <a:solidFill>
                  <a:srgbClr val="F6EA9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  <a:endParaRPr lang="en-US" altLang="en-US" sz="2800">
              <a:solidFill>
                <a:srgbClr val="F6EA9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63754" name="Text Box 234">
            <a:extLst>
              <a:ext uri="{FF2B5EF4-FFF2-40B4-BE49-F238E27FC236}">
                <a16:creationId xmlns:a16="http://schemas.microsoft.com/office/drawing/2014/main" id="{3B69FE61-BDE8-438C-A84B-A82FD8A30C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5281613"/>
            <a:ext cx="354013" cy="579437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b="1">
                <a:solidFill>
                  <a:srgbClr val="F6EA9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  <a:endParaRPr lang="en-US" altLang="en-US" sz="2800">
              <a:solidFill>
                <a:srgbClr val="F6EA9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63755" name="Text Box 235">
            <a:extLst>
              <a:ext uri="{FF2B5EF4-FFF2-40B4-BE49-F238E27FC236}">
                <a16:creationId xmlns:a16="http://schemas.microsoft.com/office/drawing/2014/main" id="{CFA24C78-B09F-4D18-B102-DDC5BD998F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9100" y="5494338"/>
            <a:ext cx="354013" cy="579437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b="1">
                <a:solidFill>
                  <a:srgbClr val="F6EA9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  <a:endParaRPr lang="en-US" altLang="en-US" sz="2800">
              <a:solidFill>
                <a:srgbClr val="F6EA9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63756" name="Text Box 236">
            <a:extLst>
              <a:ext uri="{FF2B5EF4-FFF2-40B4-BE49-F238E27FC236}">
                <a16:creationId xmlns:a16="http://schemas.microsoft.com/office/drawing/2014/main" id="{0236292D-0F2B-48FE-A72B-ED1BB402E8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0275" y="3725863"/>
            <a:ext cx="354013" cy="579437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b="1">
                <a:solidFill>
                  <a:srgbClr val="F6EA9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  <a:endParaRPr lang="en-US" altLang="en-US" sz="2800">
              <a:solidFill>
                <a:srgbClr val="F6EA9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548" name="Rectangle 4">
            <a:extLst>
              <a:ext uri="{FF2B5EF4-FFF2-40B4-BE49-F238E27FC236}">
                <a16:creationId xmlns:a16="http://schemas.microsoft.com/office/drawing/2014/main" id="{A07493EB-F164-4693-BDEA-A6C024D22C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u="sng" dirty="0"/>
              <a:t>Example problem</a:t>
            </a:r>
          </a:p>
        </p:txBody>
      </p:sp>
      <p:sp>
        <p:nvSpPr>
          <p:cNvPr id="364549" name="Rectangle 5">
            <a:extLst>
              <a:ext uri="{FF2B5EF4-FFF2-40B4-BE49-F238E27FC236}">
                <a16:creationId xmlns:a16="http://schemas.microsoft.com/office/drawing/2014/main" id="{FF225258-4DED-4C93-9E06-37704F6867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543800" cy="2700338"/>
          </a:xfrm>
        </p:spPr>
        <p:txBody>
          <a:bodyPr/>
          <a:lstStyle/>
          <a:p>
            <a:pPr marL="0" indent="0">
              <a:buFont typeface="Monotype Sorts" pitchFamily="2" charset="2"/>
              <a:buNone/>
              <a:defRPr/>
            </a:pPr>
            <a:r>
              <a:rPr lang="en-US" altLang="en-US" b="0" dirty="0"/>
              <a:t>If a particular FDD cellular telephone system has a total bandwidth of 33 MHz, and if the phone system uses two 25 KHz simplex channels to provide full duplex voice and control channels,</a:t>
            </a:r>
          </a:p>
          <a:p>
            <a:pPr marL="0" indent="0">
              <a:buFont typeface="Monotype Sorts" pitchFamily="2" charset="2"/>
              <a:buNone/>
              <a:defRPr/>
            </a:pPr>
            <a:r>
              <a:rPr lang="en-US" altLang="en-US" b="0" dirty="0"/>
              <a:t>compute the number of  channels per cell if </a:t>
            </a:r>
            <a:br>
              <a:rPr lang="en-US" altLang="en-US" b="0" dirty="0"/>
            </a:br>
            <a:r>
              <a:rPr lang="en-US" altLang="en-US" b="0" dirty="0"/>
              <a:t>N = 4, 7, 12.</a:t>
            </a:r>
          </a:p>
        </p:txBody>
      </p:sp>
    </p:spTree>
  </p:cSld>
  <p:clrMapOvr>
    <a:masterClrMapping/>
  </p:clrMapOvr>
  <p:transition>
    <p:wipe dir="r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572" name="Rectangle 4">
            <a:extLst>
              <a:ext uri="{FF2B5EF4-FFF2-40B4-BE49-F238E27FC236}">
                <a16:creationId xmlns:a16="http://schemas.microsoft.com/office/drawing/2014/main" id="{400A55FA-27E4-4420-A571-5C01CD0C6D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2116138" algn="l"/>
              </a:tabLst>
              <a:defRPr/>
            </a:pPr>
            <a:r>
              <a:rPr lang="en-US" altLang="en-US" b="0" u="sng" dirty="0"/>
              <a:t>Solution</a:t>
            </a:r>
          </a:p>
        </p:txBody>
      </p:sp>
      <p:sp>
        <p:nvSpPr>
          <p:cNvPr id="365573" name="Rectangle 5">
            <a:extLst>
              <a:ext uri="{FF2B5EF4-FFF2-40B4-BE49-F238E27FC236}">
                <a16:creationId xmlns:a16="http://schemas.microsoft.com/office/drawing/2014/main" id="{FD797611-8FA4-4A62-8997-3398604CB5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8077200" cy="4792663"/>
          </a:xfrm>
        </p:spPr>
        <p:txBody>
          <a:bodyPr/>
          <a:lstStyle/>
          <a:p>
            <a:pPr marL="0" indent="0" defTabSz="1143000">
              <a:buFont typeface="Monotype Sorts" pitchFamily="2" charset="2"/>
              <a:buNone/>
              <a:tabLst>
                <a:tab pos="1206500" algn="l"/>
              </a:tabLst>
              <a:defRPr/>
            </a:pPr>
            <a:r>
              <a:rPr lang="en-US" altLang="en-US" b="0" dirty="0"/>
              <a:t>Total bandwidth = 33 MHz</a:t>
            </a:r>
          </a:p>
          <a:p>
            <a:pPr marL="0" indent="0" defTabSz="1143000">
              <a:buFont typeface="Monotype Sorts" pitchFamily="2" charset="2"/>
              <a:buNone/>
              <a:tabLst>
                <a:tab pos="1206500" algn="l"/>
              </a:tabLst>
              <a:defRPr/>
            </a:pPr>
            <a:r>
              <a:rPr lang="en-US" altLang="en-US" b="0" dirty="0"/>
              <a:t>Channel bandwidth = 25 KHz x 2 = 50 KHz</a:t>
            </a:r>
          </a:p>
          <a:p>
            <a:pPr marL="0" indent="0" defTabSz="1143000">
              <a:spcAft>
                <a:spcPct val="50000"/>
              </a:spcAft>
              <a:buFont typeface="Monotype Sorts" pitchFamily="2" charset="2"/>
              <a:buNone/>
              <a:tabLst>
                <a:tab pos="1206500" algn="l"/>
              </a:tabLst>
              <a:defRPr/>
            </a:pPr>
            <a:r>
              <a:rPr lang="en-US" altLang="en-US" b="0" dirty="0"/>
              <a:t>Total available channels = 33 MHz / 50 KHz = 660</a:t>
            </a:r>
          </a:p>
          <a:p>
            <a:pPr marL="0" indent="0" defTabSz="1143000">
              <a:spcAft>
                <a:spcPct val="50000"/>
              </a:spcAft>
              <a:buFont typeface="Monotype Sorts" pitchFamily="2" charset="2"/>
              <a:buNone/>
              <a:tabLst>
                <a:tab pos="1206500" algn="l"/>
              </a:tabLst>
              <a:defRPr/>
            </a:pPr>
            <a:r>
              <a:rPr lang="en-US" altLang="en-US" b="0" dirty="0"/>
              <a:t>N = 4 	Channel per cell = 660 / 4 = </a:t>
            </a:r>
            <a:br>
              <a:rPr lang="en-US" altLang="en-US" b="0" dirty="0"/>
            </a:br>
            <a:r>
              <a:rPr lang="en-US" altLang="en-US" b="0" dirty="0"/>
              <a:t>	165 channels</a:t>
            </a:r>
          </a:p>
          <a:p>
            <a:pPr marL="0" indent="0" defTabSz="1143000">
              <a:spcAft>
                <a:spcPct val="50000"/>
              </a:spcAft>
              <a:buFont typeface="Monotype Sorts" pitchFamily="2" charset="2"/>
              <a:buNone/>
              <a:tabLst>
                <a:tab pos="1206500" algn="l"/>
              </a:tabLst>
              <a:defRPr/>
            </a:pPr>
            <a:r>
              <a:rPr lang="en-US" altLang="en-US" b="0" dirty="0"/>
              <a:t>N = 7 	Channel per cell = 660 / 7 = </a:t>
            </a:r>
            <a:br>
              <a:rPr lang="en-US" altLang="en-US" b="0" dirty="0"/>
            </a:br>
            <a:r>
              <a:rPr lang="en-US" altLang="en-US" b="0" dirty="0"/>
              <a:t>	95 channels</a:t>
            </a:r>
          </a:p>
          <a:p>
            <a:pPr marL="0" indent="0" defTabSz="1143000">
              <a:spcAft>
                <a:spcPct val="50000"/>
              </a:spcAft>
              <a:buFont typeface="Monotype Sorts" pitchFamily="2" charset="2"/>
              <a:buNone/>
              <a:tabLst>
                <a:tab pos="1206500" algn="l"/>
              </a:tabLst>
              <a:defRPr/>
            </a:pPr>
            <a:r>
              <a:rPr lang="en-US" altLang="en-US" b="0" dirty="0"/>
              <a:t>N = 12 	Channel per cell = 660 / 12 = </a:t>
            </a:r>
            <a:br>
              <a:rPr lang="en-US" altLang="en-US" b="0" dirty="0"/>
            </a:br>
            <a:r>
              <a:rPr lang="en-US" altLang="en-US" b="0" dirty="0"/>
              <a:t>	55 channels</a:t>
            </a:r>
          </a:p>
        </p:txBody>
      </p:sp>
    </p:spTree>
  </p:cSld>
  <p:clrMapOvr>
    <a:masterClrMapping/>
  </p:clrMapOvr>
  <p:transition>
    <p:wipe dir="r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23" name="Rectangle 7">
            <a:extLst>
              <a:ext uri="{FF2B5EF4-FFF2-40B4-BE49-F238E27FC236}">
                <a16:creationId xmlns:a16="http://schemas.microsoft.com/office/drawing/2014/main" id="{948E0E16-6E04-4444-BC86-19466ECCDC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/>
              <a:t>Fixed Channel Assignments</a:t>
            </a:r>
            <a:br>
              <a:rPr lang="en-US" altLang="en-US" dirty="0"/>
            </a:br>
            <a:endParaRPr lang="en-US" altLang="en-US" u="sng" dirty="0"/>
          </a:p>
        </p:txBody>
      </p:sp>
      <p:sp>
        <p:nvSpPr>
          <p:cNvPr id="367624" name="Rectangle 8">
            <a:extLst>
              <a:ext uri="{FF2B5EF4-FFF2-40B4-BE49-F238E27FC236}">
                <a16:creationId xmlns:a16="http://schemas.microsoft.com/office/drawing/2014/main" id="{A16CEA58-5249-4BB4-B1C4-4CCCD57946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828800"/>
            <a:ext cx="7391400" cy="4054475"/>
          </a:xfrm>
        </p:spPr>
        <p:txBody>
          <a:bodyPr/>
          <a:lstStyle/>
          <a:p>
            <a:pPr>
              <a:defRPr/>
            </a:pPr>
            <a:r>
              <a:rPr lang="en-US" altLang="en-US" b="0" dirty="0"/>
              <a:t>Each cell is allocated a pre-determined </a:t>
            </a:r>
            <a:br>
              <a:rPr lang="en-US" altLang="en-US" b="0" dirty="0"/>
            </a:br>
            <a:r>
              <a:rPr lang="en-US" altLang="en-US" b="0" dirty="0"/>
              <a:t>set of voice channels.</a:t>
            </a:r>
          </a:p>
          <a:p>
            <a:pPr>
              <a:defRPr/>
            </a:pPr>
            <a:r>
              <a:rPr lang="en-US" altLang="en-US" b="0" dirty="0"/>
              <a:t>If all the channels in that cell are occupied, the call is blocked, and the subscriber does not receive service.</a:t>
            </a:r>
          </a:p>
          <a:p>
            <a:pPr>
              <a:defRPr/>
            </a:pPr>
            <a:r>
              <a:rPr lang="en-US" altLang="en-US" b="0" dirty="0"/>
              <a:t>Variation includes a borrowing strategy: </a:t>
            </a:r>
            <a:br>
              <a:rPr lang="en-US" altLang="en-US" b="0" dirty="0"/>
            </a:br>
            <a:r>
              <a:rPr lang="en-US" altLang="en-US" b="0" dirty="0"/>
              <a:t>a cell is allowed to borrow channels from a neighboring cell if all its own channels are occupied.  This is supervised by the MSC.</a:t>
            </a:r>
          </a:p>
        </p:txBody>
      </p:sp>
    </p:spTree>
  </p:cSld>
  <p:clrMapOvr>
    <a:masterClrMapping/>
  </p:clrMapOvr>
  <p:transition>
    <p:wipe dir="r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47" name="Rectangle 7">
            <a:extLst>
              <a:ext uri="{FF2B5EF4-FFF2-40B4-BE49-F238E27FC236}">
                <a16:creationId xmlns:a16="http://schemas.microsoft.com/office/drawing/2014/main" id="{1F3C1E70-4BD3-4911-8F99-5377E2B916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/>
              <a:t>Dynamic Channel Assignments</a:t>
            </a:r>
          </a:p>
        </p:txBody>
      </p:sp>
      <p:sp>
        <p:nvSpPr>
          <p:cNvPr id="368648" name="Rectangle 8">
            <a:extLst>
              <a:ext uri="{FF2B5EF4-FFF2-40B4-BE49-F238E27FC236}">
                <a16:creationId xmlns:a16="http://schemas.microsoft.com/office/drawing/2014/main" id="{8DACAECC-BE8C-4017-852C-28111178E2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43000" y="1524000"/>
            <a:ext cx="7010400" cy="4668838"/>
          </a:xfrm>
        </p:spPr>
        <p:txBody>
          <a:bodyPr/>
          <a:lstStyle/>
          <a:p>
            <a:pPr>
              <a:defRPr/>
            </a:pPr>
            <a:r>
              <a:rPr lang="en-US" altLang="en-US" b="0" dirty="0"/>
              <a:t>Voice channels are not allocated to different cells permanently.</a:t>
            </a:r>
          </a:p>
          <a:p>
            <a:pPr>
              <a:defRPr/>
            </a:pPr>
            <a:r>
              <a:rPr lang="en-US" altLang="en-US" b="0" dirty="0"/>
              <a:t>Each time a call request is made, the base station requests a channel from the MSC.</a:t>
            </a:r>
          </a:p>
          <a:p>
            <a:pPr>
              <a:defRPr/>
            </a:pPr>
            <a:r>
              <a:rPr lang="en-US" altLang="en-US" b="0" dirty="0"/>
              <a:t>The MSC then allocates a channel to the requested call, based on frequency re-use of candidate channel, cost factors.</a:t>
            </a:r>
          </a:p>
          <a:p>
            <a:pPr>
              <a:defRPr/>
            </a:pPr>
            <a:r>
              <a:rPr lang="en-US" altLang="en-US" b="0" dirty="0"/>
              <a:t>Dynamic channel assignment is more complex, but reduces likelihood of blocking.</a:t>
            </a:r>
          </a:p>
          <a:p>
            <a:pPr>
              <a:defRPr/>
            </a:pPr>
            <a:endParaRPr lang="en-US" altLang="en-US" b="0" dirty="0"/>
          </a:p>
        </p:txBody>
      </p:sp>
    </p:spTree>
  </p:cSld>
  <p:clrMapOvr>
    <a:masterClrMapping/>
  </p:clrMapOvr>
  <p:transition>
    <p:wipe dir="r"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672" name="Rectangle 8">
            <a:extLst>
              <a:ext uri="{FF2B5EF4-FFF2-40B4-BE49-F238E27FC236}">
                <a16:creationId xmlns:a16="http://schemas.microsoft.com/office/drawing/2014/main" id="{2695C862-3DB6-4DB5-83BE-E110070ECF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/>
              <a:t>Handoff Strategies</a:t>
            </a:r>
          </a:p>
        </p:txBody>
      </p:sp>
      <p:sp>
        <p:nvSpPr>
          <p:cNvPr id="369673" name="Rectangle 9">
            <a:extLst>
              <a:ext uri="{FF2B5EF4-FFF2-40B4-BE49-F238E27FC236}">
                <a16:creationId xmlns:a16="http://schemas.microsoft.com/office/drawing/2014/main" id="{466E4470-5DB6-4082-9D7B-7D5875ED9A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416050"/>
            <a:ext cx="8001000" cy="4767263"/>
          </a:xfrm>
        </p:spPr>
        <p:txBody>
          <a:bodyPr/>
          <a:lstStyle/>
          <a:p>
            <a:pPr>
              <a:defRPr/>
            </a:pPr>
            <a:r>
              <a:rPr lang="en-US" altLang="en-US" i="1" dirty="0">
                <a:solidFill>
                  <a:schemeClr val="tx2"/>
                </a:solidFill>
              </a:rPr>
              <a:t>Handoff</a:t>
            </a:r>
            <a:r>
              <a:rPr lang="en-US" altLang="en-US" dirty="0"/>
              <a:t> </a:t>
            </a:r>
            <a:r>
              <a:rPr lang="en-US" altLang="en-US" b="0" dirty="0"/>
              <a:t> is a key process in any cellular system</a:t>
            </a:r>
          </a:p>
          <a:p>
            <a:pPr>
              <a:defRPr/>
            </a:pPr>
            <a:endParaRPr lang="en-US" altLang="en-US" b="0" dirty="0"/>
          </a:p>
          <a:p>
            <a:pPr>
              <a:defRPr/>
            </a:pPr>
            <a:r>
              <a:rPr lang="en-US" altLang="en-US" b="0" dirty="0"/>
              <a:t>Handoff occurs when a mobile moves into a different cell, and the MSC automatically transfers the call to a new channel belonging to the new base station</a:t>
            </a:r>
          </a:p>
          <a:p>
            <a:pPr>
              <a:defRPr/>
            </a:pPr>
            <a:endParaRPr lang="en-US" altLang="en-US" b="0" dirty="0"/>
          </a:p>
          <a:p>
            <a:pPr>
              <a:defRPr/>
            </a:pPr>
            <a:r>
              <a:rPr lang="en-US" altLang="en-US" b="0" dirty="0"/>
              <a:t>Handoffs must be performed successfully, as infrequently as possible and not visible to users.</a:t>
            </a:r>
          </a:p>
          <a:p>
            <a:pPr>
              <a:defRPr/>
            </a:pPr>
            <a:endParaRPr lang="en-US" altLang="en-US" dirty="0"/>
          </a:p>
        </p:txBody>
      </p:sp>
    </p:spTree>
  </p:cSld>
  <p:clrMapOvr>
    <a:masterClrMapping/>
  </p:clrMapOvr>
  <p:transition>
    <p:wipe dir="r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Freeform 85">
            <a:extLst>
              <a:ext uri="{FF2B5EF4-FFF2-40B4-BE49-F238E27FC236}">
                <a16:creationId xmlns:a16="http://schemas.microsoft.com/office/drawing/2014/main" id="{36B947A1-42EE-475C-AF0F-8AFF7AC9F14B}"/>
              </a:ext>
            </a:extLst>
          </p:cNvPr>
          <p:cNvSpPr>
            <a:spLocks/>
          </p:cNvSpPr>
          <p:nvPr/>
        </p:nvSpPr>
        <p:spPr bwMode="auto">
          <a:xfrm rot="5400000">
            <a:off x="2960688" y="4830763"/>
            <a:ext cx="1600200" cy="1447800"/>
          </a:xfrm>
          <a:custGeom>
            <a:avLst/>
            <a:gdLst>
              <a:gd name="T0" fmla="*/ 2147483647 w 2164"/>
              <a:gd name="T1" fmla="*/ 0 h 2036"/>
              <a:gd name="T2" fmla="*/ 0 w 2164"/>
              <a:gd name="T3" fmla="*/ 2147483647 h 2036"/>
              <a:gd name="T4" fmla="*/ 2147483647 w 2164"/>
              <a:gd name="T5" fmla="*/ 2147483647 h 2036"/>
              <a:gd name="T6" fmla="*/ 2147483647 w 2164"/>
              <a:gd name="T7" fmla="*/ 2147483647 h 2036"/>
              <a:gd name="T8" fmla="*/ 2147483647 w 2164"/>
              <a:gd name="T9" fmla="*/ 2147483647 h 2036"/>
              <a:gd name="T10" fmla="*/ 2147483647 w 2164"/>
              <a:gd name="T11" fmla="*/ 0 h 2036"/>
              <a:gd name="T12" fmla="*/ 2147483647 w 2164"/>
              <a:gd name="T13" fmla="*/ 0 h 203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64"/>
              <a:gd name="T22" fmla="*/ 0 h 2036"/>
              <a:gd name="T23" fmla="*/ 2164 w 2164"/>
              <a:gd name="T24" fmla="*/ 2036 h 20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4" h="2036">
                <a:moveTo>
                  <a:pt x="541" y="0"/>
                </a:moveTo>
                <a:lnTo>
                  <a:pt x="0" y="1018"/>
                </a:lnTo>
                <a:lnTo>
                  <a:pt x="541" y="2036"/>
                </a:lnTo>
                <a:lnTo>
                  <a:pt x="1623" y="2036"/>
                </a:lnTo>
                <a:lnTo>
                  <a:pt x="2164" y="1018"/>
                </a:lnTo>
                <a:lnTo>
                  <a:pt x="1623" y="0"/>
                </a:lnTo>
                <a:lnTo>
                  <a:pt x="541" y="0"/>
                </a:lnTo>
                <a:close/>
              </a:path>
            </a:pathLst>
          </a:custGeom>
          <a:solidFill>
            <a:schemeClr val="bg2"/>
          </a:solidFill>
          <a:ln w="28575" cap="flat" cmpd="sng">
            <a:solidFill>
              <a:srgbClr val="8BA1D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3" name="Freeform 84">
            <a:extLst>
              <a:ext uri="{FF2B5EF4-FFF2-40B4-BE49-F238E27FC236}">
                <a16:creationId xmlns:a16="http://schemas.microsoft.com/office/drawing/2014/main" id="{B32491A6-92E5-457B-800D-065CA8E2A424}"/>
              </a:ext>
            </a:extLst>
          </p:cNvPr>
          <p:cNvSpPr>
            <a:spLocks/>
          </p:cNvSpPr>
          <p:nvPr/>
        </p:nvSpPr>
        <p:spPr bwMode="auto">
          <a:xfrm rot="5400000">
            <a:off x="1512888" y="4830763"/>
            <a:ext cx="1600200" cy="1447800"/>
          </a:xfrm>
          <a:custGeom>
            <a:avLst/>
            <a:gdLst>
              <a:gd name="T0" fmla="*/ 2147483647 w 2164"/>
              <a:gd name="T1" fmla="*/ 0 h 2036"/>
              <a:gd name="T2" fmla="*/ 0 w 2164"/>
              <a:gd name="T3" fmla="*/ 2147483647 h 2036"/>
              <a:gd name="T4" fmla="*/ 2147483647 w 2164"/>
              <a:gd name="T5" fmla="*/ 2147483647 h 2036"/>
              <a:gd name="T6" fmla="*/ 2147483647 w 2164"/>
              <a:gd name="T7" fmla="*/ 2147483647 h 2036"/>
              <a:gd name="T8" fmla="*/ 2147483647 w 2164"/>
              <a:gd name="T9" fmla="*/ 2147483647 h 2036"/>
              <a:gd name="T10" fmla="*/ 2147483647 w 2164"/>
              <a:gd name="T11" fmla="*/ 0 h 2036"/>
              <a:gd name="T12" fmla="*/ 2147483647 w 2164"/>
              <a:gd name="T13" fmla="*/ 0 h 203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64"/>
              <a:gd name="T22" fmla="*/ 0 h 2036"/>
              <a:gd name="T23" fmla="*/ 2164 w 2164"/>
              <a:gd name="T24" fmla="*/ 2036 h 20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4" h="2036">
                <a:moveTo>
                  <a:pt x="541" y="0"/>
                </a:moveTo>
                <a:lnTo>
                  <a:pt x="0" y="1018"/>
                </a:lnTo>
                <a:lnTo>
                  <a:pt x="541" y="2036"/>
                </a:lnTo>
                <a:lnTo>
                  <a:pt x="1623" y="2036"/>
                </a:lnTo>
                <a:lnTo>
                  <a:pt x="2164" y="1018"/>
                </a:lnTo>
                <a:lnTo>
                  <a:pt x="1623" y="0"/>
                </a:lnTo>
                <a:lnTo>
                  <a:pt x="541" y="0"/>
                </a:lnTo>
                <a:close/>
              </a:path>
            </a:pathLst>
          </a:custGeom>
          <a:solidFill>
            <a:schemeClr val="bg2"/>
          </a:solidFill>
          <a:ln w="28575" cap="flat" cmpd="sng">
            <a:solidFill>
              <a:srgbClr val="8BA1D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4" name="Line 32">
            <a:extLst>
              <a:ext uri="{FF2B5EF4-FFF2-40B4-BE49-F238E27FC236}">
                <a16:creationId xmlns:a16="http://schemas.microsoft.com/office/drawing/2014/main" id="{8693BC64-1F07-4704-B9C0-EFBCFAE5A5EA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1676400"/>
            <a:ext cx="5935663" cy="0"/>
          </a:xfrm>
          <a:prstGeom prst="line">
            <a:avLst/>
          </a:prstGeom>
          <a:noFill/>
          <a:ln w="38100">
            <a:solidFill>
              <a:srgbClr val="8CE670"/>
            </a:solidFill>
            <a:prstDash val="lgDash"/>
            <a:round/>
            <a:headEnd/>
            <a:tailEnd type="none" w="sm" len="sm"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5" name="Line 34">
            <a:extLst>
              <a:ext uri="{FF2B5EF4-FFF2-40B4-BE49-F238E27FC236}">
                <a16:creationId xmlns:a16="http://schemas.microsoft.com/office/drawing/2014/main" id="{AE13D231-2375-47B5-AFBA-9E5DBD964129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2447925"/>
            <a:ext cx="5935663" cy="0"/>
          </a:xfrm>
          <a:prstGeom prst="line">
            <a:avLst/>
          </a:prstGeom>
          <a:noFill/>
          <a:ln w="38100">
            <a:solidFill>
              <a:srgbClr val="CB87E3"/>
            </a:solidFill>
            <a:prstDash val="dash"/>
            <a:round/>
            <a:headEnd/>
            <a:tailEnd type="none" w="sm" len="sm"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6" name="Line 35">
            <a:extLst>
              <a:ext uri="{FF2B5EF4-FFF2-40B4-BE49-F238E27FC236}">
                <a16:creationId xmlns:a16="http://schemas.microsoft.com/office/drawing/2014/main" id="{F0A778FC-3C31-48A9-B847-DC0943242855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3048000"/>
            <a:ext cx="5935663" cy="0"/>
          </a:xfrm>
          <a:prstGeom prst="line">
            <a:avLst/>
          </a:prstGeom>
          <a:noFill/>
          <a:ln w="38100">
            <a:solidFill>
              <a:srgbClr val="E68C70"/>
            </a:solidFill>
            <a:prstDash val="dashDot"/>
            <a:round/>
            <a:headEnd/>
            <a:tailEnd type="none" w="sm" len="sm"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7" name="Line 36">
            <a:extLst>
              <a:ext uri="{FF2B5EF4-FFF2-40B4-BE49-F238E27FC236}">
                <a16:creationId xmlns:a16="http://schemas.microsoft.com/office/drawing/2014/main" id="{69E65A74-8B8D-42D2-803D-56CD2DC73199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3657600"/>
            <a:ext cx="5943600" cy="0"/>
          </a:xfrm>
          <a:prstGeom prst="line">
            <a:avLst/>
          </a:prstGeom>
          <a:noFill/>
          <a:ln w="38100">
            <a:solidFill>
              <a:srgbClr val="8CE670"/>
            </a:solidFill>
            <a:prstDash val="lgDash"/>
            <a:round/>
            <a:headEnd/>
            <a:tailEnd type="none" w="sm" len="sm"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0694" name="Text Box 6">
            <a:extLst>
              <a:ext uri="{FF2B5EF4-FFF2-40B4-BE49-F238E27FC236}">
                <a16:creationId xmlns:a16="http://schemas.microsoft.com/office/drawing/2014/main" id="{40AECB30-A214-4D36-807B-85DB962588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533400"/>
            <a:ext cx="7391400" cy="5842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altLang="en-US" b="1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Handoff scenario: Improper handoff</a:t>
            </a:r>
            <a:endParaRPr lang="en-US" altLang="en-US" u="sng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70696" name="Text Box 8">
            <a:extLst>
              <a:ext uri="{FF2B5EF4-FFF2-40B4-BE49-F238E27FC236}">
                <a16:creationId xmlns:a16="http://schemas.microsoft.com/office/drawing/2014/main" id="{58785A2D-9660-495C-8827-D135E80D4913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464343" y="2456656"/>
            <a:ext cx="3886200" cy="579437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b="1">
                <a:solidFill>
                  <a:srgbClr val="A9B9E7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Received signal level</a:t>
            </a:r>
          </a:p>
        </p:txBody>
      </p:sp>
      <p:sp>
        <p:nvSpPr>
          <p:cNvPr id="370698" name="Text Box 10">
            <a:extLst>
              <a:ext uri="{FF2B5EF4-FFF2-40B4-BE49-F238E27FC236}">
                <a16:creationId xmlns:a16="http://schemas.microsoft.com/office/drawing/2014/main" id="{BF883920-3222-4276-AB71-BAD40F8998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9325" y="1154113"/>
            <a:ext cx="2743200" cy="481012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lnSpc>
                <a:spcPct val="85000"/>
              </a:lnSpc>
              <a:spcBef>
                <a:spcPct val="50000"/>
              </a:spcBef>
              <a:defRPr/>
            </a:pPr>
            <a:r>
              <a:rPr lang="en-US" altLang="en-US" sz="3000" b="1">
                <a:solidFill>
                  <a:srgbClr val="ADF59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Level at point A</a:t>
            </a:r>
          </a:p>
        </p:txBody>
      </p:sp>
      <p:sp>
        <p:nvSpPr>
          <p:cNvPr id="370700" name="Text Box 12">
            <a:extLst>
              <a:ext uri="{FF2B5EF4-FFF2-40B4-BE49-F238E27FC236}">
                <a16:creationId xmlns:a16="http://schemas.microsoft.com/office/drawing/2014/main" id="{B3C169E3-FF55-4AFD-8F36-999FBC57AB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9325" y="1957388"/>
            <a:ext cx="3048000" cy="481012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lnSpc>
                <a:spcPct val="85000"/>
              </a:lnSpc>
              <a:spcBef>
                <a:spcPct val="50000"/>
              </a:spcBef>
              <a:defRPr/>
            </a:pPr>
            <a:r>
              <a:rPr lang="en-US" altLang="en-US" sz="3000" b="1">
                <a:solidFill>
                  <a:srgbClr val="CB87E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Handoff threshold</a:t>
            </a:r>
          </a:p>
        </p:txBody>
      </p:sp>
      <p:sp>
        <p:nvSpPr>
          <p:cNvPr id="370701" name="Text Box 13">
            <a:extLst>
              <a:ext uri="{FF2B5EF4-FFF2-40B4-BE49-F238E27FC236}">
                <a16:creationId xmlns:a16="http://schemas.microsoft.com/office/drawing/2014/main" id="{D4266B7E-E214-4CD1-AE03-6B9C40900C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9325" y="2492375"/>
            <a:ext cx="4038600" cy="1050925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lnSpc>
                <a:spcPct val="105000"/>
              </a:lnSpc>
              <a:spcBef>
                <a:spcPct val="50000"/>
              </a:spcBef>
              <a:defRPr/>
            </a:pPr>
            <a:r>
              <a:rPr lang="en-US" altLang="en-US" sz="3000" b="1">
                <a:solidFill>
                  <a:srgbClr val="E68C7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Minimum acceptable signal to maintain the call</a:t>
            </a:r>
            <a:endParaRPr lang="en-US" altLang="en-US" sz="3000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70704" name="Text Box 16">
            <a:extLst>
              <a:ext uri="{FF2B5EF4-FFF2-40B4-BE49-F238E27FC236}">
                <a16:creationId xmlns:a16="http://schemas.microsoft.com/office/drawing/2014/main" id="{94A9688B-C3F1-4009-B44A-596CA8DE32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4602163"/>
            <a:ext cx="998538" cy="579437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b="1">
                <a:solidFill>
                  <a:srgbClr val="A9B9E7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Time</a:t>
            </a:r>
          </a:p>
        </p:txBody>
      </p:sp>
      <p:sp>
        <p:nvSpPr>
          <p:cNvPr id="40974" name="Freeform 30">
            <a:extLst>
              <a:ext uri="{FF2B5EF4-FFF2-40B4-BE49-F238E27FC236}">
                <a16:creationId xmlns:a16="http://schemas.microsoft.com/office/drawing/2014/main" id="{53CC09BA-CB7F-473C-9A16-EE401A02FC63}"/>
              </a:ext>
            </a:extLst>
          </p:cNvPr>
          <p:cNvSpPr>
            <a:spLocks/>
          </p:cNvSpPr>
          <p:nvPr/>
        </p:nvSpPr>
        <p:spPr bwMode="auto">
          <a:xfrm>
            <a:off x="1828800" y="1219200"/>
            <a:ext cx="6019800" cy="3429000"/>
          </a:xfrm>
          <a:custGeom>
            <a:avLst/>
            <a:gdLst>
              <a:gd name="T0" fmla="*/ 0 w 3936"/>
              <a:gd name="T1" fmla="*/ 0 h 1776"/>
              <a:gd name="T2" fmla="*/ 0 w 3936"/>
              <a:gd name="T3" fmla="*/ 2147483647 h 1776"/>
              <a:gd name="T4" fmla="*/ 2147483647 w 3936"/>
              <a:gd name="T5" fmla="*/ 2147483647 h 177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936" h="1776">
                <a:moveTo>
                  <a:pt x="0" y="0"/>
                </a:moveTo>
                <a:lnTo>
                  <a:pt x="0" y="1776"/>
                </a:lnTo>
                <a:lnTo>
                  <a:pt x="3936" y="1776"/>
                </a:lnTo>
              </a:path>
            </a:pathLst>
          </a:custGeom>
          <a:noFill/>
          <a:ln w="28575" cap="flat" cmpd="sng">
            <a:solidFill>
              <a:srgbClr val="A9B9E7"/>
            </a:solidFill>
            <a:prstDash val="solid"/>
            <a:round/>
            <a:headEnd type="triangle" w="med" len="med"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5" name="Line 37">
            <a:extLst>
              <a:ext uri="{FF2B5EF4-FFF2-40B4-BE49-F238E27FC236}">
                <a16:creationId xmlns:a16="http://schemas.microsoft.com/office/drawing/2014/main" id="{A8A1A76E-203D-4529-96FF-3BCCC45AB000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1676400"/>
            <a:ext cx="668338" cy="1947863"/>
          </a:xfrm>
          <a:prstGeom prst="line">
            <a:avLst/>
          </a:prstGeom>
          <a:noFill/>
          <a:ln w="47625">
            <a:solidFill>
              <a:srgbClr val="DECA66"/>
            </a:solidFill>
            <a:round/>
            <a:headEnd/>
            <a:tailEnd type="none" w="sm" len="sm"/>
          </a:ln>
          <a:effectLst>
            <a:outerShdw dist="25400" dir="54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0702" name="Text Box 14">
            <a:extLst>
              <a:ext uri="{FF2B5EF4-FFF2-40B4-BE49-F238E27FC236}">
                <a16:creationId xmlns:a16="http://schemas.microsoft.com/office/drawing/2014/main" id="{E19EDDB2-B779-41AA-B3CE-707E35D190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9325" y="3657600"/>
            <a:ext cx="4419600" cy="86995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lnSpc>
                <a:spcPct val="85000"/>
              </a:lnSpc>
              <a:spcBef>
                <a:spcPct val="50000"/>
              </a:spcBef>
              <a:defRPr/>
            </a:pPr>
            <a:r>
              <a:rPr lang="en-US" altLang="en-US" sz="3000" b="1">
                <a:solidFill>
                  <a:srgbClr val="ADF59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Level at point B </a:t>
            </a:r>
            <a:br>
              <a:rPr lang="en-US" altLang="en-US" sz="3000" b="1">
                <a:solidFill>
                  <a:srgbClr val="ADF59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3000" b="1">
                <a:solidFill>
                  <a:srgbClr val="ADF59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(call is terminated)</a:t>
            </a:r>
            <a:endParaRPr lang="en-US" altLang="en-US" sz="3000" b="1">
              <a:solidFill>
                <a:srgbClr val="8CE67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0977" name="Line 43">
            <a:extLst>
              <a:ext uri="{FF2B5EF4-FFF2-40B4-BE49-F238E27FC236}">
                <a16:creationId xmlns:a16="http://schemas.microsoft.com/office/drawing/2014/main" id="{AD13DD55-00C7-4395-8E7F-7361F5104649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1676400"/>
            <a:ext cx="0" cy="3535363"/>
          </a:xfrm>
          <a:prstGeom prst="line">
            <a:avLst/>
          </a:prstGeom>
          <a:noFill/>
          <a:ln w="47625" cap="rnd">
            <a:solidFill>
              <a:srgbClr val="8CE670"/>
            </a:solidFill>
            <a:prstDash val="sysDot"/>
            <a:round/>
            <a:headEnd/>
            <a:tailEnd type="none" w="sm" len="sm"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8" name="Line 44">
            <a:extLst>
              <a:ext uri="{FF2B5EF4-FFF2-40B4-BE49-F238E27FC236}">
                <a16:creationId xmlns:a16="http://schemas.microsoft.com/office/drawing/2014/main" id="{97CD62A5-FC49-47BF-B3C0-763FC7EB5A5A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3657600"/>
            <a:ext cx="0" cy="1477963"/>
          </a:xfrm>
          <a:prstGeom prst="line">
            <a:avLst/>
          </a:prstGeom>
          <a:noFill/>
          <a:ln w="47625" cap="rnd">
            <a:solidFill>
              <a:srgbClr val="8CE670"/>
            </a:solidFill>
            <a:prstDash val="sysDot"/>
            <a:round/>
            <a:headEnd/>
            <a:tailEnd type="none" w="sm" len="sm"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0735" name="Text Box 47">
            <a:extLst>
              <a:ext uri="{FF2B5EF4-FFF2-40B4-BE49-F238E27FC236}">
                <a16:creationId xmlns:a16="http://schemas.microsoft.com/office/drawing/2014/main" id="{385B8B26-2E71-4023-9E19-9601C960F4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2133600"/>
            <a:ext cx="685800" cy="64135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P</a:t>
            </a:r>
            <a:r>
              <a:rPr lang="en-US" altLang="en-US" sz="3600" b="1" baseline="-20000">
                <a:effectLst>
                  <a:outerShdw blurRad="38100" dist="38100" dir="2700000" algn="tl">
                    <a:srgbClr val="000000"/>
                  </a:outerShdw>
                </a:effectLst>
              </a:rPr>
              <a:t>n</a:t>
            </a:r>
            <a:endParaRPr lang="en-US" altLang="en-US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70736" name="Text Box 48">
            <a:extLst>
              <a:ext uri="{FF2B5EF4-FFF2-40B4-BE49-F238E27FC236}">
                <a16:creationId xmlns:a16="http://schemas.microsoft.com/office/drawing/2014/main" id="{C96D2D11-B1C8-466D-9DB5-05A0637562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2763838"/>
            <a:ext cx="685800" cy="579437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P</a:t>
            </a:r>
            <a:r>
              <a:rPr lang="en-US" altLang="en-US" sz="3600" b="1" baseline="-20000">
                <a:effectLst>
                  <a:outerShdw blurRad="38100" dist="38100" dir="2700000" algn="tl">
                    <a:srgbClr val="000000"/>
                  </a:outerShdw>
                </a:effectLst>
              </a:rPr>
              <a:t>m</a:t>
            </a:r>
            <a:endParaRPr lang="en-US" altLang="en-US" b="1">
              <a:solidFill>
                <a:srgbClr val="A9B9E7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70737" name="Text Box 49">
            <a:extLst>
              <a:ext uri="{FF2B5EF4-FFF2-40B4-BE49-F238E27FC236}">
                <a16:creationId xmlns:a16="http://schemas.microsoft.com/office/drawing/2014/main" id="{EFF579E6-CB18-472A-9091-9E0FB9122E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6650" y="5078413"/>
            <a:ext cx="539750" cy="579437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altLang="en-US" b="1">
                <a:solidFill>
                  <a:srgbClr val="8CE67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</a:p>
        </p:txBody>
      </p:sp>
      <p:sp>
        <p:nvSpPr>
          <p:cNvPr id="370738" name="Text Box 50">
            <a:extLst>
              <a:ext uri="{FF2B5EF4-FFF2-40B4-BE49-F238E27FC236}">
                <a16:creationId xmlns:a16="http://schemas.microsoft.com/office/drawing/2014/main" id="{57218744-25AC-4660-813D-2C9F6D94DA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1975" y="5081588"/>
            <a:ext cx="539750" cy="579437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altLang="en-US" b="1">
                <a:solidFill>
                  <a:srgbClr val="8CE67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</a:t>
            </a:r>
          </a:p>
        </p:txBody>
      </p:sp>
      <p:grpSp>
        <p:nvGrpSpPr>
          <p:cNvPr id="40983" name="Group 52">
            <a:extLst>
              <a:ext uri="{FF2B5EF4-FFF2-40B4-BE49-F238E27FC236}">
                <a16:creationId xmlns:a16="http://schemas.microsoft.com/office/drawing/2014/main" id="{64F0EF81-F8EA-4DB1-8B20-3ADE217BCFAE}"/>
              </a:ext>
            </a:extLst>
          </p:cNvPr>
          <p:cNvGrpSpPr>
            <a:grpSpLocks/>
          </p:cNvGrpSpPr>
          <p:nvPr/>
        </p:nvGrpSpPr>
        <p:grpSpPr bwMode="auto">
          <a:xfrm>
            <a:off x="2209800" y="5516563"/>
            <a:ext cx="762000" cy="314325"/>
            <a:chOff x="4560" y="3076"/>
            <a:chExt cx="722" cy="191"/>
          </a:xfrm>
        </p:grpSpPr>
        <p:sp>
          <p:nvSpPr>
            <p:cNvPr id="40991" name="Freeform 53">
              <a:extLst>
                <a:ext uri="{FF2B5EF4-FFF2-40B4-BE49-F238E27FC236}">
                  <a16:creationId xmlns:a16="http://schemas.microsoft.com/office/drawing/2014/main" id="{B6115930-AFF5-4768-AE53-8706175606B2}"/>
                </a:ext>
              </a:extLst>
            </p:cNvPr>
            <p:cNvSpPr>
              <a:spLocks/>
            </p:cNvSpPr>
            <p:nvPr/>
          </p:nvSpPr>
          <p:spPr bwMode="auto">
            <a:xfrm>
              <a:off x="4808" y="3076"/>
              <a:ext cx="52" cy="57"/>
            </a:xfrm>
            <a:custGeom>
              <a:avLst/>
              <a:gdLst>
                <a:gd name="T0" fmla="*/ 27 w 52"/>
                <a:gd name="T1" fmla="*/ 42 h 57"/>
                <a:gd name="T2" fmla="*/ 25 w 52"/>
                <a:gd name="T3" fmla="*/ 38 h 57"/>
                <a:gd name="T4" fmla="*/ 32 w 52"/>
                <a:gd name="T5" fmla="*/ 38 h 57"/>
                <a:gd name="T6" fmla="*/ 36 w 52"/>
                <a:gd name="T7" fmla="*/ 34 h 57"/>
                <a:gd name="T8" fmla="*/ 38 w 52"/>
                <a:gd name="T9" fmla="*/ 30 h 57"/>
                <a:gd name="T10" fmla="*/ 36 w 52"/>
                <a:gd name="T11" fmla="*/ 29 h 57"/>
                <a:gd name="T12" fmla="*/ 40 w 52"/>
                <a:gd name="T13" fmla="*/ 25 h 57"/>
                <a:gd name="T14" fmla="*/ 40 w 52"/>
                <a:gd name="T15" fmla="*/ 21 h 57"/>
                <a:gd name="T16" fmla="*/ 38 w 52"/>
                <a:gd name="T17" fmla="*/ 17 h 57"/>
                <a:gd name="T18" fmla="*/ 36 w 52"/>
                <a:gd name="T19" fmla="*/ 11 h 57"/>
                <a:gd name="T20" fmla="*/ 38 w 52"/>
                <a:gd name="T21" fmla="*/ 7 h 57"/>
                <a:gd name="T22" fmla="*/ 36 w 52"/>
                <a:gd name="T23" fmla="*/ 4 h 57"/>
                <a:gd name="T24" fmla="*/ 30 w 52"/>
                <a:gd name="T25" fmla="*/ 0 h 57"/>
                <a:gd name="T26" fmla="*/ 27 w 52"/>
                <a:gd name="T27" fmla="*/ 0 h 57"/>
                <a:gd name="T28" fmla="*/ 27 w 52"/>
                <a:gd name="T29" fmla="*/ 4 h 57"/>
                <a:gd name="T30" fmla="*/ 17 w 52"/>
                <a:gd name="T31" fmla="*/ 0 h 57"/>
                <a:gd name="T32" fmla="*/ 11 w 52"/>
                <a:gd name="T33" fmla="*/ 0 h 57"/>
                <a:gd name="T34" fmla="*/ 5 w 52"/>
                <a:gd name="T35" fmla="*/ 6 h 57"/>
                <a:gd name="T36" fmla="*/ 11 w 52"/>
                <a:gd name="T37" fmla="*/ 6 h 57"/>
                <a:gd name="T38" fmla="*/ 11 w 52"/>
                <a:gd name="T39" fmla="*/ 7 h 57"/>
                <a:gd name="T40" fmla="*/ 2 w 52"/>
                <a:gd name="T41" fmla="*/ 13 h 57"/>
                <a:gd name="T42" fmla="*/ 0 w 52"/>
                <a:gd name="T43" fmla="*/ 21 h 57"/>
                <a:gd name="T44" fmla="*/ 7 w 52"/>
                <a:gd name="T45" fmla="*/ 19 h 57"/>
                <a:gd name="T46" fmla="*/ 5 w 52"/>
                <a:gd name="T47" fmla="*/ 21 h 57"/>
                <a:gd name="T48" fmla="*/ 2 w 52"/>
                <a:gd name="T49" fmla="*/ 23 h 57"/>
                <a:gd name="T50" fmla="*/ 4 w 52"/>
                <a:gd name="T51" fmla="*/ 29 h 57"/>
                <a:gd name="T52" fmla="*/ 4 w 52"/>
                <a:gd name="T53" fmla="*/ 34 h 57"/>
                <a:gd name="T54" fmla="*/ 7 w 52"/>
                <a:gd name="T55" fmla="*/ 36 h 57"/>
                <a:gd name="T56" fmla="*/ 13 w 52"/>
                <a:gd name="T57" fmla="*/ 34 h 57"/>
                <a:gd name="T58" fmla="*/ 7 w 52"/>
                <a:gd name="T59" fmla="*/ 42 h 57"/>
                <a:gd name="T60" fmla="*/ 4 w 52"/>
                <a:gd name="T61" fmla="*/ 50 h 57"/>
                <a:gd name="T62" fmla="*/ 52 w 52"/>
                <a:gd name="T63" fmla="*/ 57 h 5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52"/>
                <a:gd name="T97" fmla="*/ 0 h 57"/>
                <a:gd name="T98" fmla="*/ 52 w 52"/>
                <a:gd name="T99" fmla="*/ 57 h 5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52" h="57">
                  <a:moveTo>
                    <a:pt x="27" y="44"/>
                  </a:moveTo>
                  <a:lnTo>
                    <a:pt x="27" y="42"/>
                  </a:lnTo>
                  <a:lnTo>
                    <a:pt x="25" y="40"/>
                  </a:lnTo>
                  <a:lnTo>
                    <a:pt x="25" y="38"/>
                  </a:lnTo>
                  <a:lnTo>
                    <a:pt x="27" y="38"/>
                  </a:lnTo>
                  <a:lnTo>
                    <a:pt x="32" y="38"/>
                  </a:lnTo>
                  <a:lnTo>
                    <a:pt x="34" y="36"/>
                  </a:lnTo>
                  <a:lnTo>
                    <a:pt x="36" y="34"/>
                  </a:lnTo>
                  <a:lnTo>
                    <a:pt x="36" y="32"/>
                  </a:lnTo>
                  <a:lnTo>
                    <a:pt x="38" y="30"/>
                  </a:lnTo>
                  <a:lnTo>
                    <a:pt x="38" y="29"/>
                  </a:lnTo>
                  <a:lnTo>
                    <a:pt x="36" y="29"/>
                  </a:lnTo>
                  <a:lnTo>
                    <a:pt x="38" y="25"/>
                  </a:lnTo>
                  <a:lnTo>
                    <a:pt x="40" y="25"/>
                  </a:lnTo>
                  <a:lnTo>
                    <a:pt x="40" y="23"/>
                  </a:lnTo>
                  <a:lnTo>
                    <a:pt x="40" y="21"/>
                  </a:lnTo>
                  <a:lnTo>
                    <a:pt x="38" y="19"/>
                  </a:lnTo>
                  <a:lnTo>
                    <a:pt x="38" y="17"/>
                  </a:lnTo>
                  <a:lnTo>
                    <a:pt x="38" y="13"/>
                  </a:lnTo>
                  <a:lnTo>
                    <a:pt x="36" y="11"/>
                  </a:lnTo>
                  <a:lnTo>
                    <a:pt x="38" y="9"/>
                  </a:lnTo>
                  <a:lnTo>
                    <a:pt x="38" y="7"/>
                  </a:lnTo>
                  <a:lnTo>
                    <a:pt x="36" y="6"/>
                  </a:lnTo>
                  <a:lnTo>
                    <a:pt x="36" y="4"/>
                  </a:lnTo>
                  <a:lnTo>
                    <a:pt x="34" y="0"/>
                  </a:lnTo>
                  <a:lnTo>
                    <a:pt x="30" y="0"/>
                  </a:lnTo>
                  <a:lnTo>
                    <a:pt x="23" y="0"/>
                  </a:lnTo>
                  <a:lnTo>
                    <a:pt x="27" y="0"/>
                  </a:lnTo>
                  <a:lnTo>
                    <a:pt x="29" y="2"/>
                  </a:lnTo>
                  <a:lnTo>
                    <a:pt x="27" y="4"/>
                  </a:lnTo>
                  <a:lnTo>
                    <a:pt x="23" y="2"/>
                  </a:lnTo>
                  <a:lnTo>
                    <a:pt x="17" y="0"/>
                  </a:lnTo>
                  <a:lnTo>
                    <a:pt x="15" y="0"/>
                  </a:lnTo>
                  <a:lnTo>
                    <a:pt x="11" y="0"/>
                  </a:lnTo>
                  <a:lnTo>
                    <a:pt x="9" y="2"/>
                  </a:lnTo>
                  <a:lnTo>
                    <a:pt x="5" y="6"/>
                  </a:lnTo>
                  <a:lnTo>
                    <a:pt x="9" y="6"/>
                  </a:lnTo>
                  <a:lnTo>
                    <a:pt x="11" y="6"/>
                  </a:lnTo>
                  <a:lnTo>
                    <a:pt x="13" y="7"/>
                  </a:lnTo>
                  <a:lnTo>
                    <a:pt x="11" y="7"/>
                  </a:lnTo>
                  <a:lnTo>
                    <a:pt x="7" y="9"/>
                  </a:lnTo>
                  <a:lnTo>
                    <a:pt x="2" y="13"/>
                  </a:lnTo>
                  <a:lnTo>
                    <a:pt x="2" y="17"/>
                  </a:lnTo>
                  <a:lnTo>
                    <a:pt x="0" y="21"/>
                  </a:lnTo>
                  <a:lnTo>
                    <a:pt x="5" y="19"/>
                  </a:lnTo>
                  <a:lnTo>
                    <a:pt x="7" y="19"/>
                  </a:lnTo>
                  <a:lnTo>
                    <a:pt x="9" y="19"/>
                  </a:lnTo>
                  <a:lnTo>
                    <a:pt x="5" y="21"/>
                  </a:lnTo>
                  <a:lnTo>
                    <a:pt x="4" y="21"/>
                  </a:lnTo>
                  <a:lnTo>
                    <a:pt x="2" y="23"/>
                  </a:lnTo>
                  <a:lnTo>
                    <a:pt x="2" y="27"/>
                  </a:lnTo>
                  <a:lnTo>
                    <a:pt x="4" y="29"/>
                  </a:lnTo>
                  <a:lnTo>
                    <a:pt x="4" y="32"/>
                  </a:lnTo>
                  <a:lnTo>
                    <a:pt x="4" y="34"/>
                  </a:lnTo>
                  <a:lnTo>
                    <a:pt x="2" y="36"/>
                  </a:lnTo>
                  <a:lnTo>
                    <a:pt x="7" y="36"/>
                  </a:lnTo>
                  <a:lnTo>
                    <a:pt x="11" y="34"/>
                  </a:lnTo>
                  <a:lnTo>
                    <a:pt x="13" y="34"/>
                  </a:lnTo>
                  <a:lnTo>
                    <a:pt x="9" y="40"/>
                  </a:lnTo>
                  <a:lnTo>
                    <a:pt x="7" y="42"/>
                  </a:lnTo>
                  <a:lnTo>
                    <a:pt x="5" y="44"/>
                  </a:lnTo>
                  <a:lnTo>
                    <a:pt x="4" y="50"/>
                  </a:lnTo>
                  <a:lnTo>
                    <a:pt x="5" y="57"/>
                  </a:lnTo>
                  <a:lnTo>
                    <a:pt x="52" y="57"/>
                  </a:lnTo>
                  <a:lnTo>
                    <a:pt x="27" y="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92" name="Freeform 54">
              <a:extLst>
                <a:ext uri="{FF2B5EF4-FFF2-40B4-BE49-F238E27FC236}">
                  <a16:creationId xmlns:a16="http://schemas.microsoft.com/office/drawing/2014/main" id="{FC874644-D457-4AEC-97D7-8742DCD8B95C}"/>
                </a:ext>
              </a:extLst>
            </p:cNvPr>
            <p:cNvSpPr>
              <a:spLocks/>
            </p:cNvSpPr>
            <p:nvPr/>
          </p:nvSpPr>
          <p:spPr bwMode="auto">
            <a:xfrm>
              <a:off x="4890" y="3118"/>
              <a:ext cx="14" cy="15"/>
            </a:xfrm>
            <a:custGeom>
              <a:avLst/>
              <a:gdLst>
                <a:gd name="T0" fmla="*/ 6 w 14"/>
                <a:gd name="T1" fmla="*/ 15 h 15"/>
                <a:gd name="T2" fmla="*/ 14 w 14"/>
                <a:gd name="T3" fmla="*/ 2 h 15"/>
                <a:gd name="T4" fmla="*/ 8 w 14"/>
                <a:gd name="T5" fmla="*/ 0 h 15"/>
                <a:gd name="T6" fmla="*/ 0 w 14"/>
                <a:gd name="T7" fmla="*/ 15 h 15"/>
                <a:gd name="T8" fmla="*/ 6 w 14"/>
                <a:gd name="T9" fmla="*/ 15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"/>
                <a:gd name="T16" fmla="*/ 0 h 15"/>
                <a:gd name="T17" fmla="*/ 14 w 14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" h="15">
                  <a:moveTo>
                    <a:pt x="6" y="15"/>
                  </a:moveTo>
                  <a:lnTo>
                    <a:pt x="14" y="2"/>
                  </a:lnTo>
                  <a:lnTo>
                    <a:pt x="8" y="0"/>
                  </a:lnTo>
                  <a:lnTo>
                    <a:pt x="0" y="15"/>
                  </a:lnTo>
                  <a:lnTo>
                    <a:pt x="6" y="1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93" name="Freeform 55">
              <a:extLst>
                <a:ext uri="{FF2B5EF4-FFF2-40B4-BE49-F238E27FC236}">
                  <a16:creationId xmlns:a16="http://schemas.microsoft.com/office/drawing/2014/main" id="{D5BA523E-4096-4399-9119-9548B28BE904}"/>
                </a:ext>
              </a:extLst>
            </p:cNvPr>
            <p:cNvSpPr>
              <a:spLocks/>
            </p:cNvSpPr>
            <p:nvPr/>
          </p:nvSpPr>
          <p:spPr bwMode="auto">
            <a:xfrm>
              <a:off x="4560" y="3183"/>
              <a:ext cx="113" cy="53"/>
            </a:xfrm>
            <a:custGeom>
              <a:avLst/>
              <a:gdLst>
                <a:gd name="T0" fmla="*/ 113 w 113"/>
                <a:gd name="T1" fmla="*/ 0 h 53"/>
                <a:gd name="T2" fmla="*/ 109 w 113"/>
                <a:gd name="T3" fmla="*/ 8 h 53"/>
                <a:gd name="T4" fmla="*/ 106 w 113"/>
                <a:gd name="T5" fmla="*/ 15 h 53"/>
                <a:gd name="T6" fmla="*/ 104 w 113"/>
                <a:gd name="T7" fmla="*/ 25 h 53"/>
                <a:gd name="T8" fmla="*/ 102 w 113"/>
                <a:gd name="T9" fmla="*/ 34 h 53"/>
                <a:gd name="T10" fmla="*/ 100 w 113"/>
                <a:gd name="T11" fmla="*/ 53 h 53"/>
                <a:gd name="T12" fmla="*/ 17 w 113"/>
                <a:gd name="T13" fmla="*/ 44 h 53"/>
                <a:gd name="T14" fmla="*/ 13 w 113"/>
                <a:gd name="T15" fmla="*/ 42 h 53"/>
                <a:gd name="T16" fmla="*/ 12 w 113"/>
                <a:gd name="T17" fmla="*/ 38 h 53"/>
                <a:gd name="T18" fmla="*/ 6 w 113"/>
                <a:gd name="T19" fmla="*/ 27 h 53"/>
                <a:gd name="T20" fmla="*/ 2 w 113"/>
                <a:gd name="T21" fmla="*/ 15 h 53"/>
                <a:gd name="T22" fmla="*/ 0 w 113"/>
                <a:gd name="T23" fmla="*/ 0 h 53"/>
                <a:gd name="T24" fmla="*/ 113 w 113"/>
                <a:gd name="T25" fmla="*/ 0 h 5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13"/>
                <a:gd name="T40" fmla="*/ 0 h 53"/>
                <a:gd name="T41" fmla="*/ 113 w 113"/>
                <a:gd name="T42" fmla="*/ 53 h 53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13" h="53">
                  <a:moveTo>
                    <a:pt x="113" y="0"/>
                  </a:moveTo>
                  <a:lnTo>
                    <a:pt x="109" y="8"/>
                  </a:lnTo>
                  <a:lnTo>
                    <a:pt x="106" y="15"/>
                  </a:lnTo>
                  <a:lnTo>
                    <a:pt x="104" y="25"/>
                  </a:lnTo>
                  <a:lnTo>
                    <a:pt x="102" y="34"/>
                  </a:lnTo>
                  <a:lnTo>
                    <a:pt x="100" y="53"/>
                  </a:lnTo>
                  <a:lnTo>
                    <a:pt x="17" y="44"/>
                  </a:lnTo>
                  <a:lnTo>
                    <a:pt x="13" y="42"/>
                  </a:lnTo>
                  <a:lnTo>
                    <a:pt x="12" y="38"/>
                  </a:lnTo>
                  <a:lnTo>
                    <a:pt x="6" y="27"/>
                  </a:lnTo>
                  <a:lnTo>
                    <a:pt x="2" y="15"/>
                  </a:lnTo>
                  <a:lnTo>
                    <a:pt x="0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C03C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94" name="Freeform 56">
              <a:extLst>
                <a:ext uri="{FF2B5EF4-FFF2-40B4-BE49-F238E27FC236}">
                  <a16:creationId xmlns:a16="http://schemas.microsoft.com/office/drawing/2014/main" id="{BD20BA69-AF4A-49B9-8C9A-2D03A72BD73E}"/>
                </a:ext>
              </a:extLst>
            </p:cNvPr>
            <p:cNvSpPr>
              <a:spLocks/>
            </p:cNvSpPr>
            <p:nvPr/>
          </p:nvSpPr>
          <p:spPr bwMode="auto">
            <a:xfrm>
              <a:off x="4764" y="3183"/>
              <a:ext cx="309" cy="57"/>
            </a:xfrm>
            <a:custGeom>
              <a:avLst/>
              <a:gdLst>
                <a:gd name="T0" fmla="*/ 309 w 309"/>
                <a:gd name="T1" fmla="*/ 0 h 57"/>
                <a:gd name="T2" fmla="*/ 305 w 309"/>
                <a:gd name="T3" fmla="*/ 8 h 57"/>
                <a:gd name="T4" fmla="*/ 301 w 309"/>
                <a:gd name="T5" fmla="*/ 15 h 57"/>
                <a:gd name="T6" fmla="*/ 299 w 309"/>
                <a:gd name="T7" fmla="*/ 25 h 57"/>
                <a:gd name="T8" fmla="*/ 297 w 309"/>
                <a:gd name="T9" fmla="*/ 34 h 57"/>
                <a:gd name="T10" fmla="*/ 297 w 309"/>
                <a:gd name="T11" fmla="*/ 57 h 57"/>
                <a:gd name="T12" fmla="*/ 17 w 309"/>
                <a:gd name="T13" fmla="*/ 57 h 57"/>
                <a:gd name="T14" fmla="*/ 13 w 309"/>
                <a:gd name="T15" fmla="*/ 34 h 57"/>
                <a:gd name="T16" fmla="*/ 13 w 309"/>
                <a:gd name="T17" fmla="*/ 25 h 57"/>
                <a:gd name="T18" fmla="*/ 9 w 309"/>
                <a:gd name="T19" fmla="*/ 15 h 57"/>
                <a:gd name="T20" fmla="*/ 5 w 309"/>
                <a:gd name="T21" fmla="*/ 8 h 57"/>
                <a:gd name="T22" fmla="*/ 0 w 309"/>
                <a:gd name="T23" fmla="*/ 0 h 57"/>
                <a:gd name="T24" fmla="*/ 309 w 309"/>
                <a:gd name="T25" fmla="*/ 0 h 5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09"/>
                <a:gd name="T40" fmla="*/ 0 h 57"/>
                <a:gd name="T41" fmla="*/ 309 w 309"/>
                <a:gd name="T42" fmla="*/ 57 h 57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09" h="57">
                  <a:moveTo>
                    <a:pt x="309" y="0"/>
                  </a:moveTo>
                  <a:lnTo>
                    <a:pt x="305" y="8"/>
                  </a:lnTo>
                  <a:lnTo>
                    <a:pt x="301" y="15"/>
                  </a:lnTo>
                  <a:lnTo>
                    <a:pt x="299" y="25"/>
                  </a:lnTo>
                  <a:lnTo>
                    <a:pt x="297" y="34"/>
                  </a:lnTo>
                  <a:lnTo>
                    <a:pt x="297" y="57"/>
                  </a:lnTo>
                  <a:lnTo>
                    <a:pt x="17" y="57"/>
                  </a:lnTo>
                  <a:lnTo>
                    <a:pt x="13" y="34"/>
                  </a:lnTo>
                  <a:lnTo>
                    <a:pt x="13" y="25"/>
                  </a:lnTo>
                  <a:lnTo>
                    <a:pt x="9" y="15"/>
                  </a:lnTo>
                  <a:lnTo>
                    <a:pt x="5" y="8"/>
                  </a:lnTo>
                  <a:lnTo>
                    <a:pt x="0" y="0"/>
                  </a:lnTo>
                  <a:lnTo>
                    <a:pt x="309" y="0"/>
                  </a:lnTo>
                  <a:close/>
                </a:path>
              </a:pathLst>
            </a:custGeom>
            <a:solidFill>
              <a:srgbClr val="C03C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95" name="Freeform 57">
              <a:extLst>
                <a:ext uri="{FF2B5EF4-FFF2-40B4-BE49-F238E27FC236}">
                  <a16:creationId xmlns:a16="http://schemas.microsoft.com/office/drawing/2014/main" id="{3E0C4594-2E3F-482A-B9A4-E995D766D7FB}"/>
                </a:ext>
              </a:extLst>
            </p:cNvPr>
            <p:cNvSpPr>
              <a:spLocks/>
            </p:cNvSpPr>
            <p:nvPr/>
          </p:nvSpPr>
          <p:spPr bwMode="auto">
            <a:xfrm>
              <a:off x="4785" y="3114"/>
              <a:ext cx="32" cy="19"/>
            </a:xfrm>
            <a:custGeom>
              <a:avLst/>
              <a:gdLst>
                <a:gd name="T0" fmla="*/ 32 w 32"/>
                <a:gd name="T1" fmla="*/ 19 h 19"/>
                <a:gd name="T2" fmla="*/ 0 w 32"/>
                <a:gd name="T3" fmla="*/ 19 h 19"/>
                <a:gd name="T4" fmla="*/ 0 w 32"/>
                <a:gd name="T5" fmla="*/ 13 h 19"/>
                <a:gd name="T6" fmla="*/ 2 w 32"/>
                <a:gd name="T7" fmla="*/ 6 h 19"/>
                <a:gd name="T8" fmla="*/ 4 w 32"/>
                <a:gd name="T9" fmla="*/ 4 h 19"/>
                <a:gd name="T10" fmla="*/ 5 w 32"/>
                <a:gd name="T11" fmla="*/ 0 h 19"/>
                <a:gd name="T12" fmla="*/ 7 w 32"/>
                <a:gd name="T13" fmla="*/ 0 h 19"/>
                <a:gd name="T14" fmla="*/ 9 w 32"/>
                <a:gd name="T15" fmla="*/ 0 h 19"/>
                <a:gd name="T16" fmla="*/ 19 w 32"/>
                <a:gd name="T17" fmla="*/ 0 h 19"/>
                <a:gd name="T18" fmla="*/ 23 w 32"/>
                <a:gd name="T19" fmla="*/ 2 h 19"/>
                <a:gd name="T20" fmla="*/ 27 w 32"/>
                <a:gd name="T21" fmla="*/ 6 h 19"/>
                <a:gd name="T22" fmla="*/ 30 w 32"/>
                <a:gd name="T23" fmla="*/ 13 h 19"/>
                <a:gd name="T24" fmla="*/ 32 w 32"/>
                <a:gd name="T25" fmla="*/ 19 h 1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2"/>
                <a:gd name="T40" fmla="*/ 0 h 19"/>
                <a:gd name="T41" fmla="*/ 32 w 32"/>
                <a:gd name="T42" fmla="*/ 19 h 1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2" h="19">
                  <a:moveTo>
                    <a:pt x="32" y="19"/>
                  </a:moveTo>
                  <a:lnTo>
                    <a:pt x="0" y="19"/>
                  </a:lnTo>
                  <a:lnTo>
                    <a:pt x="0" y="13"/>
                  </a:lnTo>
                  <a:lnTo>
                    <a:pt x="2" y="6"/>
                  </a:lnTo>
                  <a:lnTo>
                    <a:pt x="4" y="4"/>
                  </a:lnTo>
                  <a:lnTo>
                    <a:pt x="5" y="0"/>
                  </a:lnTo>
                  <a:lnTo>
                    <a:pt x="7" y="0"/>
                  </a:lnTo>
                  <a:lnTo>
                    <a:pt x="9" y="0"/>
                  </a:lnTo>
                  <a:lnTo>
                    <a:pt x="19" y="0"/>
                  </a:lnTo>
                  <a:lnTo>
                    <a:pt x="23" y="2"/>
                  </a:lnTo>
                  <a:lnTo>
                    <a:pt x="27" y="6"/>
                  </a:lnTo>
                  <a:lnTo>
                    <a:pt x="30" y="13"/>
                  </a:lnTo>
                  <a:lnTo>
                    <a:pt x="32" y="1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96" name="Freeform 58">
              <a:extLst>
                <a:ext uri="{FF2B5EF4-FFF2-40B4-BE49-F238E27FC236}">
                  <a16:creationId xmlns:a16="http://schemas.microsoft.com/office/drawing/2014/main" id="{049D7355-EE94-4921-B954-02A9ED82BF52}"/>
                </a:ext>
              </a:extLst>
            </p:cNvPr>
            <p:cNvSpPr>
              <a:spLocks/>
            </p:cNvSpPr>
            <p:nvPr/>
          </p:nvSpPr>
          <p:spPr bwMode="auto">
            <a:xfrm>
              <a:off x="4560" y="3133"/>
              <a:ext cx="722" cy="98"/>
            </a:xfrm>
            <a:custGeom>
              <a:avLst/>
              <a:gdLst>
                <a:gd name="T0" fmla="*/ 607 w 722"/>
                <a:gd name="T1" fmla="*/ 50 h 98"/>
                <a:gd name="T2" fmla="*/ 613 w 722"/>
                <a:gd name="T3" fmla="*/ 58 h 98"/>
                <a:gd name="T4" fmla="*/ 614 w 722"/>
                <a:gd name="T5" fmla="*/ 65 h 98"/>
                <a:gd name="T6" fmla="*/ 618 w 722"/>
                <a:gd name="T7" fmla="*/ 75 h 98"/>
                <a:gd name="T8" fmla="*/ 618 w 722"/>
                <a:gd name="T9" fmla="*/ 84 h 98"/>
                <a:gd name="T10" fmla="*/ 618 w 722"/>
                <a:gd name="T11" fmla="*/ 88 h 98"/>
                <a:gd name="T12" fmla="*/ 620 w 722"/>
                <a:gd name="T13" fmla="*/ 98 h 98"/>
                <a:gd name="T14" fmla="*/ 680 w 722"/>
                <a:gd name="T15" fmla="*/ 96 h 98"/>
                <a:gd name="T16" fmla="*/ 707 w 722"/>
                <a:gd name="T17" fmla="*/ 92 h 98"/>
                <a:gd name="T18" fmla="*/ 716 w 722"/>
                <a:gd name="T19" fmla="*/ 90 h 98"/>
                <a:gd name="T20" fmla="*/ 722 w 722"/>
                <a:gd name="T21" fmla="*/ 88 h 98"/>
                <a:gd name="T22" fmla="*/ 716 w 722"/>
                <a:gd name="T23" fmla="*/ 71 h 98"/>
                <a:gd name="T24" fmla="*/ 712 w 722"/>
                <a:gd name="T25" fmla="*/ 63 h 98"/>
                <a:gd name="T26" fmla="*/ 707 w 722"/>
                <a:gd name="T27" fmla="*/ 54 h 98"/>
                <a:gd name="T28" fmla="*/ 699 w 722"/>
                <a:gd name="T29" fmla="*/ 48 h 98"/>
                <a:gd name="T30" fmla="*/ 689 w 722"/>
                <a:gd name="T31" fmla="*/ 40 h 98"/>
                <a:gd name="T32" fmla="*/ 661 w 722"/>
                <a:gd name="T33" fmla="*/ 25 h 98"/>
                <a:gd name="T34" fmla="*/ 634 w 722"/>
                <a:gd name="T35" fmla="*/ 15 h 98"/>
                <a:gd name="T36" fmla="*/ 603 w 722"/>
                <a:gd name="T37" fmla="*/ 10 h 98"/>
                <a:gd name="T38" fmla="*/ 536 w 722"/>
                <a:gd name="T39" fmla="*/ 2 h 98"/>
                <a:gd name="T40" fmla="*/ 444 w 722"/>
                <a:gd name="T41" fmla="*/ 0 h 98"/>
                <a:gd name="T42" fmla="*/ 17 w 722"/>
                <a:gd name="T43" fmla="*/ 0 h 98"/>
                <a:gd name="T44" fmla="*/ 13 w 722"/>
                <a:gd name="T45" fmla="*/ 2 h 98"/>
                <a:gd name="T46" fmla="*/ 10 w 722"/>
                <a:gd name="T47" fmla="*/ 6 h 98"/>
                <a:gd name="T48" fmla="*/ 6 w 722"/>
                <a:gd name="T49" fmla="*/ 17 h 98"/>
                <a:gd name="T50" fmla="*/ 2 w 722"/>
                <a:gd name="T51" fmla="*/ 29 h 98"/>
                <a:gd name="T52" fmla="*/ 0 w 722"/>
                <a:gd name="T53" fmla="*/ 44 h 98"/>
                <a:gd name="T54" fmla="*/ 119 w 722"/>
                <a:gd name="T55" fmla="*/ 44 h 98"/>
                <a:gd name="T56" fmla="*/ 127 w 722"/>
                <a:gd name="T57" fmla="*/ 37 h 98"/>
                <a:gd name="T58" fmla="*/ 136 w 722"/>
                <a:gd name="T59" fmla="*/ 31 h 98"/>
                <a:gd name="T60" fmla="*/ 148 w 722"/>
                <a:gd name="T61" fmla="*/ 27 h 98"/>
                <a:gd name="T62" fmla="*/ 159 w 722"/>
                <a:gd name="T63" fmla="*/ 27 h 98"/>
                <a:gd name="T64" fmla="*/ 171 w 722"/>
                <a:gd name="T65" fmla="*/ 27 h 98"/>
                <a:gd name="T66" fmla="*/ 182 w 722"/>
                <a:gd name="T67" fmla="*/ 31 h 98"/>
                <a:gd name="T68" fmla="*/ 192 w 722"/>
                <a:gd name="T69" fmla="*/ 37 h 98"/>
                <a:gd name="T70" fmla="*/ 200 w 722"/>
                <a:gd name="T71" fmla="*/ 44 h 98"/>
                <a:gd name="T72" fmla="*/ 518 w 722"/>
                <a:gd name="T73" fmla="*/ 44 h 98"/>
                <a:gd name="T74" fmla="*/ 528 w 722"/>
                <a:gd name="T75" fmla="*/ 37 h 98"/>
                <a:gd name="T76" fmla="*/ 538 w 722"/>
                <a:gd name="T77" fmla="*/ 31 h 98"/>
                <a:gd name="T78" fmla="*/ 547 w 722"/>
                <a:gd name="T79" fmla="*/ 27 h 98"/>
                <a:gd name="T80" fmla="*/ 559 w 722"/>
                <a:gd name="T81" fmla="*/ 27 h 98"/>
                <a:gd name="T82" fmla="*/ 572 w 722"/>
                <a:gd name="T83" fmla="*/ 27 h 98"/>
                <a:gd name="T84" fmla="*/ 582 w 722"/>
                <a:gd name="T85" fmla="*/ 31 h 98"/>
                <a:gd name="T86" fmla="*/ 593 w 722"/>
                <a:gd name="T87" fmla="*/ 37 h 98"/>
                <a:gd name="T88" fmla="*/ 601 w 722"/>
                <a:gd name="T89" fmla="*/ 44 h 98"/>
                <a:gd name="T90" fmla="*/ 634 w 722"/>
                <a:gd name="T91" fmla="*/ 44 h 98"/>
                <a:gd name="T92" fmla="*/ 655 w 722"/>
                <a:gd name="T93" fmla="*/ 44 h 98"/>
                <a:gd name="T94" fmla="*/ 661 w 722"/>
                <a:gd name="T95" fmla="*/ 44 h 98"/>
                <a:gd name="T96" fmla="*/ 662 w 722"/>
                <a:gd name="T97" fmla="*/ 44 h 98"/>
                <a:gd name="T98" fmla="*/ 662 w 722"/>
                <a:gd name="T99" fmla="*/ 46 h 98"/>
                <a:gd name="T100" fmla="*/ 662 w 722"/>
                <a:gd name="T101" fmla="*/ 48 h 98"/>
                <a:gd name="T102" fmla="*/ 662 w 722"/>
                <a:gd name="T103" fmla="*/ 50 h 98"/>
                <a:gd name="T104" fmla="*/ 607 w 722"/>
                <a:gd name="T105" fmla="*/ 50 h 98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722"/>
                <a:gd name="T160" fmla="*/ 0 h 98"/>
                <a:gd name="T161" fmla="*/ 722 w 722"/>
                <a:gd name="T162" fmla="*/ 98 h 98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722" h="98">
                  <a:moveTo>
                    <a:pt x="607" y="50"/>
                  </a:moveTo>
                  <a:lnTo>
                    <a:pt x="613" y="58"/>
                  </a:lnTo>
                  <a:lnTo>
                    <a:pt x="614" y="65"/>
                  </a:lnTo>
                  <a:lnTo>
                    <a:pt x="618" y="75"/>
                  </a:lnTo>
                  <a:lnTo>
                    <a:pt x="618" y="84"/>
                  </a:lnTo>
                  <a:lnTo>
                    <a:pt x="618" y="88"/>
                  </a:lnTo>
                  <a:lnTo>
                    <a:pt x="620" y="98"/>
                  </a:lnTo>
                  <a:lnTo>
                    <a:pt x="680" y="96"/>
                  </a:lnTo>
                  <a:lnTo>
                    <a:pt x="707" y="92"/>
                  </a:lnTo>
                  <a:lnTo>
                    <a:pt x="716" y="90"/>
                  </a:lnTo>
                  <a:lnTo>
                    <a:pt x="722" y="88"/>
                  </a:lnTo>
                  <a:lnTo>
                    <a:pt x="716" y="71"/>
                  </a:lnTo>
                  <a:lnTo>
                    <a:pt x="712" y="63"/>
                  </a:lnTo>
                  <a:lnTo>
                    <a:pt x="707" y="54"/>
                  </a:lnTo>
                  <a:lnTo>
                    <a:pt x="699" y="48"/>
                  </a:lnTo>
                  <a:lnTo>
                    <a:pt x="689" y="40"/>
                  </a:lnTo>
                  <a:lnTo>
                    <a:pt x="661" y="25"/>
                  </a:lnTo>
                  <a:lnTo>
                    <a:pt x="634" y="15"/>
                  </a:lnTo>
                  <a:lnTo>
                    <a:pt x="603" y="10"/>
                  </a:lnTo>
                  <a:lnTo>
                    <a:pt x="536" y="2"/>
                  </a:lnTo>
                  <a:lnTo>
                    <a:pt x="444" y="0"/>
                  </a:lnTo>
                  <a:lnTo>
                    <a:pt x="17" y="0"/>
                  </a:lnTo>
                  <a:lnTo>
                    <a:pt x="13" y="2"/>
                  </a:lnTo>
                  <a:lnTo>
                    <a:pt x="10" y="6"/>
                  </a:lnTo>
                  <a:lnTo>
                    <a:pt x="6" y="17"/>
                  </a:lnTo>
                  <a:lnTo>
                    <a:pt x="2" y="29"/>
                  </a:lnTo>
                  <a:lnTo>
                    <a:pt x="0" y="44"/>
                  </a:lnTo>
                  <a:lnTo>
                    <a:pt x="119" y="44"/>
                  </a:lnTo>
                  <a:lnTo>
                    <a:pt x="127" y="37"/>
                  </a:lnTo>
                  <a:lnTo>
                    <a:pt x="136" y="31"/>
                  </a:lnTo>
                  <a:lnTo>
                    <a:pt x="148" y="27"/>
                  </a:lnTo>
                  <a:lnTo>
                    <a:pt x="159" y="27"/>
                  </a:lnTo>
                  <a:lnTo>
                    <a:pt x="171" y="27"/>
                  </a:lnTo>
                  <a:lnTo>
                    <a:pt x="182" y="31"/>
                  </a:lnTo>
                  <a:lnTo>
                    <a:pt x="192" y="37"/>
                  </a:lnTo>
                  <a:lnTo>
                    <a:pt x="200" y="44"/>
                  </a:lnTo>
                  <a:lnTo>
                    <a:pt x="518" y="44"/>
                  </a:lnTo>
                  <a:lnTo>
                    <a:pt x="528" y="37"/>
                  </a:lnTo>
                  <a:lnTo>
                    <a:pt x="538" y="31"/>
                  </a:lnTo>
                  <a:lnTo>
                    <a:pt x="547" y="27"/>
                  </a:lnTo>
                  <a:lnTo>
                    <a:pt x="559" y="27"/>
                  </a:lnTo>
                  <a:lnTo>
                    <a:pt x="572" y="27"/>
                  </a:lnTo>
                  <a:lnTo>
                    <a:pt x="582" y="31"/>
                  </a:lnTo>
                  <a:lnTo>
                    <a:pt x="593" y="37"/>
                  </a:lnTo>
                  <a:lnTo>
                    <a:pt x="601" y="44"/>
                  </a:lnTo>
                  <a:lnTo>
                    <a:pt x="634" y="44"/>
                  </a:lnTo>
                  <a:lnTo>
                    <a:pt x="655" y="44"/>
                  </a:lnTo>
                  <a:lnTo>
                    <a:pt x="661" y="44"/>
                  </a:lnTo>
                  <a:lnTo>
                    <a:pt x="662" y="44"/>
                  </a:lnTo>
                  <a:lnTo>
                    <a:pt x="662" y="46"/>
                  </a:lnTo>
                  <a:lnTo>
                    <a:pt x="662" y="48"/>
                  </a:lnTo>
                  <a:lnTo>
                    <a:pt x="662" y="50"/>
                  </a:lnTo>
                  <a:lnTo>
                    <a:pt x="607" y="50"/>
                  </a:lnTo>
                  <a:close/>
                </a:path>
              </a:pathLst>
            </a:custGeom>
            <a:solidFill>
              <a:srgbClr val="C03C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97" name="Freeform 59">
              <a:extLst>
                <a:ext uri="{FF2B5EF4-FFF2-40B4-BE49-F238E27FC236}">
                  <a16:creationId xmlns:a16="http://schemas.microsoft.com/office/drawing/2014/main" id="{FE034236-16A4-4A4E-AC33-5716AFDE8701}"/>
                </a:ext>
              </a:extLst>
            </p:cNvPr>
            <p:cNvSpPr>
              <a:spLocks/>
            </p:cNvSpPr>
            <p:nvPr/>
          </p:nvSpPr>
          <p:spPr bwMode="auto">
            <a:xfrm>
              <a:off x="4856" y="3082"/>
              <a:ext cx="94" cy="51"/>
            </a:xfrm>
            <a:custGeom>
              <a:avLst/>
              <a:gdLst>
                <a:gd name="T0" fmla="*/ 52 w 94"/>
                <a:gd name="T1" fmla="*/ 51 h 51"/>
                <a:gd name="T2" fmla="*/ 94 w 94"/>
                <a:gd name="T3" fmla="*/ 51 h 51"/>
                <a:gd name="T4" fmla="*/ 17 w 94"/>
                <a:gd name="T5" fmla="*/ 13 h 51"/>
                <a:gd name="T6" fmla="*/ 34 w 94"/>
                <a:gd name="T7" fmla="*/ 9 h 51"/>
                <a:gd name="T8" fmla="*/ 50 w 94"/>
                <a:gd name="T9" fmla="*/ 7 h 51"/>
                <a:gd name="T10" fmla="*/ 50 w 94"/>
                <a:gd name="T11" fmla="*/ 5 h 51"/>
                <a:gd name="T12" fmla="*/ 48 w 94"/>
                <a:gd name="T13" fmla="*/ 3 h 51"/>
                <a:gd name="T14" fmla="*/ 44 w 94"/>
                <a:gd name="T15" fmla="*/ 0 h 51"/>
                <a:gd name="T16" fmla="*/ 38 w 94"/>
                <a:gd name="T17" fmla="*/ 0 h 51"/>
                <a:gd name="T18" fmla="*/ 21 w 94"/>
                <a:gd name="T19" fmla="*/ 1 h 51"/>
                <a:gd name="T20" fmla="*/ 4 w 94"/>
                <a:gd name="T21" fmla="*/ 7 h 51"/>
                <a:gd name="T22" fmla="*/ 2 w 94"/>
                <a:gd name="T23" fmla="*/ 9 h 51"/>
                <a:gd name="T24" fmla="*/ 0 w 94"/>
                <a:gd name="T25" fmla="*/ 13 h 51"/>
                <a:gd name="T26" fmla="*/ 2 w 94"/>
                <a:gd name="T27" fmla="*/ 15 h 51"/>
                <a:gd name="T28" fmla="*/ 4 w 94"/>
                <a:gd name="T29" fmla="*/ 17 h 51"/>
                <a:gd name="T30" fmla="*/ 30 w 94"/>
                <a:gd name="T31" fmla="*/ 30 h 51"/>
                <a:gd name="T32" fmla="*/ 48 w 94"/>
                <a:gd name="T33" fmla="*/ 40 h 51"/>
                <a:gd name="T34" fmla="*/ 55 w 94"/>
                <a:gd name="T35" fmla="*/ 45 h 51"/>
                <a:gd name="T36" fmla="*/ 52 w 94"/>
                <a:gd name="T37" fmla="*/ 51 h 51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94"/>
                <a:gd name="T58" fmla="*/ 0 h 51"/>
                <a:gd name="T59" fmla="*/ 94 w 94"/>
                <a:gd name="T60" fmla="*/ 51 h 51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94" h="51">
                  <a:moveTo>
                    <a:pt x="52" y="51"/>
                  </a:moveTo>
                  <a:lnTo>
                    <a:pt x="94" y="51"/>
                  </a:lnTo>
                  <a:lnTo>
                    <a:pt x="17" y="13"/>
                  </a:lnTo>
                  <a:lnTo>
                    <a:pt x="34" y="9"/>
                  </a:lnTo>
                  <a:lnTo>
                    <a:pt x="50" y="7"/>
                  </a:lnTo>
                  <a:lnTo>
                    <a:pt x="50" y="5"/>
                  </a:lnTo>
                  <a:lnTo>
                    <a:pt x="48" y="3"/>
                  </a:lnTo>
                  <a:lnTo>
                    <a:pt x="44" y="0"/>
                  </a:lnTo>
                  <a:lnTo>
                    <a:pt x="38" y="0"/>
                  </a:lnTo>
                  <a:lnTo>
                    <a:pt x="21" y="1"/>
                  </a:lnTo>
                  <a:lnTo>
                    <a:pt x="4" y="7"/>
                  </a:lnTo>
                  <a:lnTo>
                    <a:pt x="2" y="9"/>
                  </a:lnTo>
                  <a:lnTo>
                    <a:pt x="0" y="13"/>
                  </a:lnTo>
                  <a:lnTo>
                    <a:pt x="2" y="15"/>
                  </a:lnTo>
                  <a:lnTo>
                    <a:pt x="4" y="17"/>
                  </a:lnTo>
                  <a:lnTo>
                    <a:pt x="30" y="30"/>
                  </a:lnTo>
                  <a:lnTo>
                    <a:pt x="48" y="40"/>
                  </a:lnTo>
                  <a:lnTo>
                    <a:pt x="55" y="45"/>
                  </a:lnTo>
                  <a:lnTo>
                    <a:pt x="52" y="51"/>
                  </a:lnTo>
                  <a:close/>
                </a:path>
              </a:pathLst>
            </a:custGeom>
            <a:solidFill>
              <a:srgbClr val="81818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98" name="Freeform 60">
              <a:extLst>
                <a:ext uri="{FF2B5EF4-FFF2-40B4-BE49-F238E27FC236}">
                  <a16:creationId xmlns:a16="http://schemas.microsoft.com/office/drawing/2014/main" id="{F269666E-80F6-441A-A008-D52E426995CB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9" y="3103"/>
              <a:ext cx="96" cy="30"/>
            </a:xfrm>
            <a:custGeom>
              <a:avLst/>
              <a:gdLst>
                <a:gd name="T0" fmla="*/ 0 w 96"/>
                <a:gd name="T1" fmla="*/ 30 h 30"/>
                <a:gd name="T2" fmla="*/ 96 w 96"/>
                <a:gd name="T3" fmla="*/ 30 h 30"/>
                <a:gd name="T4" fmla="*/ 7 w 96"/>
                <a:gd name="T5" fmla="*/ 0 h 30"/>
                <a:gd name="T6" fmla="*/ 3 w 96"/>
                <a:gd name="T7" fmla="*/ 5 h 30"/>
                <a:gd name="T8" fmla="*/ 2 w 96"/>
                <a:gd name="T9" fmla="*/ 13 h 30"/>
                <a:gd name="T10" fmla="*/ 0 w 96"/>
                <a:gd name="T11" fmla="*/ 21 h 30"/>
                <a:gd name="T12" fmla="*/ 0 w 96"/>
                <a:gd name="T13" fmla="*/ 30 h 3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96"/>
                <a:gd name="T22" fmla="*/ 0 h 30"/>
                <a:gd name="T23" fmla="*/ 96 w 96"/>
                <a:gd name="T24" fmla="*/ 30 h 3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96" h="30">
                  <a:moveTo>
                    <a:pt x="0" y="30"/>
                  </a:moveTo>
                  <a:lnTo>
                    <a:pt x="96" y="30"/>
                  </a:lnTo>
                  <a:lnTo>
                    <a:pt x="7" y="0"/>
                  </a:lnTo>
                  <a:lnTo>
                    <a:pt x="3" y="5"/>
                  </a:lnTo>
                  <a:lnTo>
                    <a:pt x="2" y="13"/>
                  </a:lnTo>
                  <a:lnTo>
                    <a:pt x="0" y="21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D8828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99" name="Freeform 61">
              <a:extLst>
                <a:ext uri="{FF2B5EF4-FFF2-40B4-BE49-F238E27FC236}">
                  <a16:creationId xmlns:a16="http://schemas.microsoft.com/office/drawing/2014/main" id="{045CB8B6-59FD-4882-A78E-99AB428B8AF5}"/>
                </a:ext>
              </a:extLst>
            </p:cNvPr>
            <p:cNvSpPr>
              <a:spLocks/>
            </p:cNvSpPr>
            <p:nvPr/>
          </p:nvSpPr>
          <p:spPr bwMode="auto">
            <a:xfrm>
              <a:off x="4898" y="3089"/>
              <a:ext cx="98" cy="44"/>
            </a:xfrm>
            <a:custGeom>
              <a:avLst/>
              <a:gdLst>
                <a:gd name="T0" fmla="*/ 0 w 98"/>
                <a:gd name="T1" fmla="*/ 2 h 44"/>
                <a:gd name="T2" fmla="*/ 84 w 98"/>
                <a:gd name="T3" fmla="*/ 44 h 44"/>
                <a:gd name="T4" fmla="*/ 98 w 98"/>
                <a:gd name="T5" fmla="*/ 44 h 44"/>
                <a:gd name="T6" fmla="*/ 8 w 98"/>
                <a:gd name="T7" fmla="*/ 0 h 44"/>
                <a:gd name="T8" fmla="*/ 0 w 98"/>
                <a:gd name="T9" fmla="*/ 2 h 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8"/>
                <a:gd name="T16" fmla="*/ 0 h 44"/>
                <a:gd name="T17" fmla="*/ 98 w 98"/>
                <a:gd name="T18" fmla="*/ 44 h 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8" h="44">
                  <a:moveTo>
                    <a:pt x="0" y="2"/>
                  </a:moveTo>
                  <a:lnTo>
                    <a:pt x="84" y="44"/>
                  </a:lnTo>
                  <a:lnTo>
                    <a:pt x="98" y="44"/>
                  </a:lnTo>
                  <a:lnTo>
                    <a:pt x="8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00" name="Freeform 62">
              <a:extLst>
                <a:ext uri="{FF2B5EF4-FFF2-40B4-BE49-F238E27FC236}">
                  <a16:creationId xmlns:a16="http://schemas.microsoft.com/office/drawing/2014/main" id="{7D02EEE9-6816-448D-A784-8351554A6FB3}"/>
                </a:ext>
              </a:extLst>
            </p:cNvPr>
            <p:cNvSpPr>
              <a:spLocks/>
            </p:cNvSpPr>
            <p:nvPr/>
          </p:nvSpPr>
          <p:spPr bwMode="auto">
            <a:xfrm>
              <a:off x="4560" y="3177"/>
              <a:ext cx="119" cy="6"/>
            </a:xfrm>
            <a:custGeom>
              <a:avLst/>
              <a:gdLst>
                <a:gd name="T0" fmla="*/ 119 w 119"/>
                <a:gd name="T1" fmla="*/ 0 h 6"/>
                <a:gd name="T2" fmla="*/ 113 w 119"/>
                <a:gd name="T3" fmla="*/ 6 h 6"/>
                <a:gd name="T4" fmla="*/ 0 w 119"/>
                <a:gd name="T5" fmla="*/ 6 h 6"/>
                <a:gd name="T6" fmla="*/ 0 w 119"/>
                <a:gd name="T7" fmla="*/ 0 h 6"/>
                <a:gd name="T8" fmla="*/ 119 w 119"/>
                <a:gd name="T9" fmla="*/ 0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9"/>
                <a:gd name="T16" fmla="*/ 0 h 6"/>
                <a:gd name="T17" fmla="*/ 119 w 119"/>
                <a:gd name="T18" fmla="*/ 6 h 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9" h="6">
                  <a:moveTo>
                    <a:pt x="119" y="0"/>
                  </a:moveTo>
                  <a:lnTo>
                    <a:pt x="113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11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01" name="Freeform 63">
              <a:extLst>
                <a:ext uri="{FF2B5EF4-FFF2-40B4-BE49-F238E27FC236}">
                  <a16:creationId xmlns:a16="http://schemas.microsoft.com/office/drawing/2014/main" id="{F156AD8E-3E5D-4A9A-ACFD-B6A7CFF2E321}"/>
                </a:ext>
              </a:extLst>
            </p:cNvPr>
            <p:cNvSpPr>
              <a:spLocks/>
            </p:cNvSpPr>
            <p:nvPr/>
          </p:nvSpPr>
          <p:spPr bwMode="auto">
            <a:xfrm>
              <a:off x="4760" y="3177"/>
              <a:ext cx="318" cy="6"/>
            </a:xfrm>
            <a:custGeom>
              <a:avLst/>
              <a:gdLst>
                <a:gd name="T0" fmla="*/ 318 w 318"/>
                <a:gd name="T1" fmla="*/ 0 h 6"/>
                <a:gd name="T2" fmla="*/ 313 w 318"/>
                <a:gd name="T3" fmla="*/ 6 h 6"/>
                <a:gd name="T4" fmla="*/ 4 w 318"/>
                <a:gd name="T5" fmla="*/ 6 h 6"/>
                <a:gd name="T6" fmla="*/ 0 w 318"/>
                <a:gd name="T7" fmla="*/ 0 h 6"/>
                <a:gd name="T8" fmla="*/ 318 w 318"/>
                <a:gd name="T9" fmla="*/ 0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18"/>
                <a:gd name="T16" fmla="*/ 0 h 6"/>
                <a:gd name="T17" fmla="*/ 318 w 318"/>
                <a:gd name="T18" fmla="*/ 6 h 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18" h="6">
                  <a:moveTo>
                    <a:pt x="318" y="0"/>
                  </a:moveTo>
                  <a:lnTo>
                    <a:pt x="313" y="6"/>
                  </a:lnTo>
                  <a:lnTo>
                    <a:pt x="4" y="6"/>
                  </a:lnTo>
                  <a:lnTo>
                    <a:pt x="0" y="0"/>
                  </a:lnTo>
                  <a:lnTo>
                    <a:pt x="31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02" name="Freeform 64">
              <a:extLst>
                <a:ext uri="{FF2B5EF4-FFF2-40B4-BE49-F238E27FC236}">
                  <a16:creationId xmlns:a16="http://schemas.microsoft.com/office/drawing/2014/main" id="{A671A6EC-EBE6-4EE1-9EA1-55BB9E75ABC7}"/>
                </a:ext>
              </a:extLst>
            </p:cNvPr>
            <p:cNvSpPr>
              <a:spLocks/>
            </p:cNvSpPr>
            <p:nvPr/>
          </p:nvSpPr>
          <p:spPr bwMode="auto">
            <a:xfrm>
              <a:off x="5161" y="3177"/>
              <a:ext cx="61" cy="6"/>
            </a:xfrm>
            <a:custGeom>
              <a:avLst/>
              <a:gdLst>
                <a:gd name="T0" fmla="*/ 6 w 61"/>
                <a:gd name="T1" fmla="*/ 6 h 6"/>
                <a:gd name="T2" fmla="*/ 0 w 61"/>
                <a:gd name="T3" fmla="*/ 0 h 6"/>
                <a:gd name="T4" fmla="*/ 33 w 61"/>
                <a:gd name="T5" fmla="*/ 0 h 6"/>
                <a:gd name="T6" fmla="*/ 54 w 61"/>
                <a:gd name="T7" fmla="*/ 0 h 6"/>
                <a:gd name="T8" fmla="*/ 60 w 61"/>
                <a:gd name="T9" fmla="*/ 0 h 6"/>
                <a:gd name="T10" fmla="*/ 61 w 61"/>
                <a:gd name="T11" fmla="*/ 0 h 6"/>
                <a:gd name="T12" fmla="*/ 61 w 61"/>
                <a:gd name="T13" fmla="*/ 2 h 6"/>
                <a:gd name="T14" fmla="*/ 61 w 61"/>
                <a:gd name="T15" fmla="*/ 4 h 6"/>
                <a:gd name="T16" fmla="*/ 61 w 61"/>
                <a:gd name="T17" fmla="*/ 6 h 6"/>
                <a:gd name="T18" fmla="*/ 6 w 61"/>
                <a:gd name="T19" fmla="*/ 6 h 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1"/>
                <a:gd name="T31" fmla="*/ 0 h 6"/>
                <a:gd name="T32" fmla="*/ 61 w 61"/>
                <a:gd name="T33" fmla="*/ 6 h 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1" h="6">
                  <a:moveTo>
                    <a:pt x="6" y="6"/>
                  </a:moveTo>
                  <a:lnTo>
                    <a:pt x="0" y="0"/>
                  </a:lnTo>
                  <a:lnTo>
                    <a:pt x="33" y="0"/>
                  </a:lnTo>
                  <a:lnTo>
                    <a:pt x="54" y="0"/>
                  </a:lnTo>
                  <a:lnTo>
                    <a:pt x="60" y="0"/>
                  </a:lnTo>
                  <a:lnTo>
                    <a:pt x="61" y="0"/>
                  </a:lnTo>
                  <a:lnTo>
                    <a:pt x="61" y="2"/>
                  </a:lnTo>
                  <a:lnTo>
                    <a:pt x="61" y="4"/>
                  </a:lnTo>
                  <a:lnTo>
                    <a:pt x="61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03" name="Rectangle 65">
              <a:extLst>
                <a:ext uri="{FF2B5EF4-FFF2-40B4-BE49-F238E27FC236}">
                  <a16:creationId xmlns:a16="http://schemas.microsoft.com/office/drawing/2014/main" id="{168C0C6B-71E8-41B9-8755-E5A50598B4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85" y="3191"/>
              <a:ext cx="48" cy="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41004" name="Freeform 66">
              <a:extLst>
                <a:ext uri="{FF2B5EF4-FFF2-40B4-BE49-F238E27FC236}">
                  <a16:creationId xmlns:a16="http://schemas.microsoft.com/office/drawing/2014/main" id="{003FF9FD-3354-4468-A6E4-3B105E4B2BFD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5" y="3189"/>
              <a:ext cx="47" cy="7"/>
            </a:xfrm>
            <a:custGeom>
              <a:avLst/>
              <a:gdLst>
                <a:gd name="T0" fmla="*/ 0 w 47"/>
                <a:gd name="T1" fmla="*/ 7 h 7"/>
                <a:gd name="T2" fmla="*/ 6 w 47"/>
                <a:gd name="T3" fmla="*/ 0 h 7"/>
                <a:gd name="T4" fmla="*/ 47 w 47"/>
                <a:gd name="T5" fmla="*/ 0 h 7"/>
                <a:gd name="T6" fmla="*/ 43 w 47"/>
                <a:gd name="T7" fmla="*/ 7 h 7"/>
                <a:gd name="T8" fmla="*/ 0 w 47"/>
                <a:gd name="T9" fmla="*/ 7 h 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7"/>
                <a:gd name="T16" fmla="*/ 0 h 7"/>
                <a:gd name="T17" fmla="*/ 47 w 47"/>
                <a:gd name="T18" fmla="*/ 7 h 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7" h="7">
                  <a:moveTo>
                    <a:pt x="0" y="7"/>
                  </a:moveTo>
                  <a:lnTo>
                    <a:pt x="6" y="0"/>
                  </a:lnTo>
                  <a:lnTo>
                    <a:pt x="47" y="0"/>
                  </a:lnTo>
                  <a:lnTo>
                    <a:pt x="43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05" name="Freeform 67">
              <a:extLst>
                <a:ext uri="{FF2B5EF4-FFF2-40B4-BE49-F238E27FC236}">
                  <a16:creationId xmlns:a16="http://schemas.microsoft.com/office/drawing/2014/main" id="{7B4365AF-2C35-4D4A-8D74-B611A6EEA101}"/>
                </a:ext>
              </a:extLst>
            </p:cNvPr>
            <p:cNvSpPr>
              <a:spLocks/>
            </p:cNvSpPr>
            <p:nvPr/>
          </p:nvSpPr>
          <p:spPr bwMode="auto">
            <a:xfrm>
              <a:off x="4998" y="3204"/>
              <a:ext cx="48" cy="8"/>
            </a:xfrm>
            <a:custGeom>
              <a:avLst/>
              <a:gdLst>
                <a:gd name="T0" fmla="*/ 0 w 48"/>
                <a:gd name="T1" fmla="*/ 8 h 8"/>
                <a:gd name="T2" fmla="*/ 4 w 48"/>
                <a:gd name="T3" fmla="*/ 0 h 8"/>
                <a:gd name="T4" fmla="*/ 48 w 48"/>
                <a:gd name="T5" fmla="*/ 0 h 8"/>
                <a:gd name="T6" fmla="*/ 46 w 48"/>
                <a:gd name="T7" fmla="*/ 2 h 8"/>
                <a:gd name="T8" fmla="*/ 44 w 48"/>
                <a:gd name="T9" fmla="*/ 8 h 8"/>
                <a:gd name="T10" fmla="*/ 0 w 48"/>
                <a:gd name="T11" fmla="*/ 8 h 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8"/>
                <a:gd name="T19" fmla="*/ 0 h 8"/>
                <a:gd name="T20" fmla="*/ 48 w 48"/>
                <a:gd name="T21" fmla="*/ 8 h 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8" h="8">
                  <a:moveTo>
                    <a:pt x="0" y="8"/>
                  </a:moveTo>
                  <a:lnTo>
                    <a:pt x="4" y="0"/>
                  </a:lnTo>
                  <a:lnTo>
                    <a:pt x="48" y="0"/>
                  </a:lnTo>
                  <a:lnTo>
                    <a:pt x="46" y="2"/>
                  </a:lnTo>
                  <a:lnTo>
                    <a:pt x="44" y="8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06" name="Freeform 68">
              <a:extLst>
                <a:ext uri="{FF2B5EF4-FFF2-40B4-BE49-F238E27FC236}">
                  <a16:creationId xmlns:a16="http://schemas.microsoft.com/office/drawing/2014/main" id="{1B13A953-016D-4FB0-9FBA-097A02C6BBB0}"/>
                </a:ext>
              </a:extLst>
            </p:cNvPr>
            <p:cNvSpPr>
              <a:spLocks/>
            </p:cNvSpPr>
            <p:nvPr/>
          </p:nvSpPr>
          <p:spPr bwMode="auto">
            <a:xfrm>
              <a:off x="4994" y="3217"/>
              <a:ext cx="48" cy="8"/>
            </a:xfrm>
            <a:custGeom>
              <a:avLst/>
              <a:gdLst>
                <a:gd name="T0" fmla="*/ 0 w 48"/>
                <a:gd name="T1" fmla="*/ 8 h 8"/>
                <a:gd name="T2" fmla="*/ 2 w 48"/>
                <a:gd name="T3" fmla="*/ 0 h 8"/>
                <a:gd name="T4" fmla="*/ 48 w 48"/>
                <a:gd name="T5" fmla="*/ 0 h 8"/>
                <a:gd name="T6" fmla="*/ 46 w 48"/>
                <a:gd name="T7" fmla="*/ 8 h 8"/>
                <a:gd name="T8" fmla="*/ 0 w 48"/>
                <a:gd name="T9" fmla="*/ 8 h 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"/>
                <a:gd name="T16" fmla="*/ 0 h 8"/>
                <a:gd name="T17" fmla="*/ 48 w 48"/>
                <a:gd name="T18" fmla="*/ 8 h 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" h="8">
                  <a:moveTo>
                    <a:pt x="0" y="8"/>
                  </a:moveTo>
                  <a:lnTo>
                    <a:pt x="2" y="0"/>
                  </a:lnTo>
                  <a:lnTo>
                    <a:pt x="48" y="0"/>
                  </a:lnTo>
                  <a:lnTo>
                    <a:pt x="46" y="8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07" name="Freeform 69">
              <a:extLst>
                <a:ext uri="{FF2B5EF4-FFF2-40B4-BE49-F238E27FC236}">
                  <a16:creationId xmlns:a16="http://schemas.microsoft.com/office/drawing/2014/main" id="{9E16744D-4FD8-4076-9668-FF5F56808A96}"/>
                </a:ext>
              </a:extLst>
            </p:cNvPr>
            <p:cNvSpPr>
              <a:spLocks/>
            </p:cNvSpPr>
            <p:nvPr/>
          </p:nvSpPr>
          <p:spPr bwMode="auto">
            <a:xfrm>
              <a:off x="5228" y="3168"/>
              <a:ext cx="25" cy="15"/>
            </a:xfrm>
            <a:custGeom>
              <a:avLst/>
              <a:gdLst>
                <a:gd name="T0" fmla="*/ 0 w 25"/>
                <a:gd name="T1" fmla="*/ 15 h 15"/>
                <a:gd name="T2" fmla="*/ 0 w 25"/>
                <a:gd name="T3" fmla="*/ 0 h 15"/>
                <a:gd name="T4" fmla="*/ 16 w 25"/>
                <a:gd name="T5" fmla="*/ 7 h 15"/>
                <a:gd name="T6" fmla="*/ 21 w 25"/>
                <a:gd name="T7" fmla="*/ 11 h 15"/>
                <a:gd name="T8" fmla="*/ 25 w 25"/>
                <a:gd name="T9" fmla="*/ 15 h 15"/>
                <a:gd name="T10" fmla="*/ 0 w 25"/>
                <a:gd name="T11" fmla="*/ 15 h 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"/>
                <a:gd name="T19" fmla="*/ 0 h 15"/>
                <a:gd name="T20" fmla="*/ 25 w 25"/>
                <a:gd name="T21" fmla="*/ 15 h 1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" h="15">
                  <a:moveTo>
                    <a:pt x="0" y="15"/>
                  </a:moveTo>
                  <a:lnTo>
                    <a:pt x="0" y="0"/>
                  </a:lnTo>
                  <a:lnTo>
                    <a:pt x="16" y="7"/>
                  </a:lnTo>
                  <a:lnTo>
                    <a:pt x="21" y="11"/>
                  </a:lnTo>
                  <a:lnTo>
                    <a:pt x="25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08" name="Freeform 70">
              <a:extLst>
                <a:ext uri="{FF2B5EF4-FFF2-40B4-BE49-F238E27FC236}">
                  <a16:creationId xmlns:a16="http://schemas.microsoft.com/office/drawing/2014/main" id="{40A06801-C4B7-4441-9796-3E3CC9E70F27}"/>
                </a:ext>
              </a:extLst>
            </p:cNvPr>
            <p:cNvSpPr>
              <a:spLocks/>
            </p:cNvSpPr>
            <p:nvPr/>
          </p:nvSpPr>
          <p:spPr bwMode="auto">
            <a:xfrm>
              <a:off x="5201" y="3189"/>
              <a:ext cx="66" cy="9"/>
            </a:xfrm>
            <a:custGeom>
              <a:avLst/>
              <a:gdLst>
                <a:gd name="T0" fmla="*/ 0 w 66"/>
                <a:gd name="T1" fmla="*/ 0 h 9"/>
                <a:gd name="T2" fmla="*/ 56 w 66"/>
                <a:gd name="T3" fmla="*/ 0 h 9"/>
                <a:gd name="T4" fmla="*/ 60 w 66"/>
                <a:gd name="T5" fmla="*/ 2 h 9"/>
                <a:gd name="T6" fmla="*/ 64 w 66"/>
                <a:gd name="T7" fmla="*/ 3 h 9"/>
                <a:gd name="T8" fmla="*/ 66 w 66"/>
                <a:gd name="T9" fmla="*/ 9 h 9"/>
                <a:gd name="T10" fmla="*/ 2 w 66"/>
                <a:gd name="T11" fmla="*/ 9 h 9"/>
                <a:gd name="T12" fmla="*/ 0 w 66"/>
                <a:gd name="T13" fmla="*/ 0 h 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6"/>
                <a:gd name="T22" fmla="*/ 0 h 9"/>
                <a:gd name="T23" fmla="*/ 66 w 66"/>
                <a:gd name="T24" fmla="*/ 9 h 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6" h="9">
                  <a:moveTo>
                    <a:pt x="0" y="0"/>
                  </a:moveTo>
                  <a:lnTo>
                    <a:pt x="56" y="0"/>
                  </a:lnTo>
                  <a:lnTo>
                    <a:pt x="60" y="2"/>
                  </a:lnTo>
                  <a:lnTo>
                    <a:pt x="64" y="3"/>
                  </a:lnTo>
                  <a:lnTo>
                    <a:pt x="66" y="9"/>
                  </a:lnTo>
                  <a:lnTo>
                    <a:pt x="2" y="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09" name="Rectangle 71">
              <a:extLst>
                <a:ext uri="{FF2B5EF4-FFF2-40B4-BE49-F238E27FC236}">
                  <a16:creationId xmlns:a16="http://schemas.microsoft.com/office/drawing/2014/main" id="{E587DB06-1B52-46DF-91C5-AC90A27C06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90" y="3145"/>
              <a:ext cx="35" cy="1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41010" name="Freeform 72">
              <a:extLst>
                <a:ext uri="{FF2B5EF4-FFF2-40B4-BE49-F238E27FC236}">
                  <a16:creationId xmlns:a16="http://schemas.microsoft.com/office/drawing/2014/main" id="{431F0B9A-824C-4586-BCBB-0D8A10F43F57}"/>
                </a:ext>
              </a:extLst>
            </p:cNvPr>
            <p:cNvSpPr>
              <a:spLocks/>
            </p:cNvSpPr>
            <p:nvPr/>
          </p:nvSpPr>
          <p:spPr bwMode="auto">
            <a:xfrm>
              <a:off x="5061" y="3160"/>
              <a:ext cx="119" cy="71"/>
            </a:xfrm>
            <a:custGeom>
              <a:avLst/>
              <a:gdLst>
                <a:gd name="T0" fmla="*/ 0 w 119"/>
                <a:gd name="T1" fmla="*/ 71 h 71"/>
                <a:gd name="T2" fmla="*/ 0 w 119"/>
                <a:gd name="T3" fmla="*/ 57 h 71"/>
                <a:gd name="T4" fmla="*/ 2 w 119"/>
                <a:gd name="T5" fmla="*/ 48 h 71"/>
                <a:gd name="T6" fmla="*/ 4 w 119"/>
                <a:gd name="T7" fmla="*/ 38 h 71"/>
                <a:gd name="T8" fmla="*/ 8 w 119"/>
                <a:gd name="T9" fmla="*/ 31 h 71"/>
                <a:gd name="T10" fmla="*/ 12 w 119"/>
                <a:gd name="T11" fmla="*/ 23 h 71"/>
                <a:gd name="T12" fmla="*/ 17 w 119"/>
                <a:gd name="T13" fmla="*/ 17 h 71"/>
                <a:gd name="T14" fmla="*/ 27 w 119"/>
                <a:gd name="T15" fmla="*/ 10 h 71"/>
                <a:gd name="T16" fmla="*/ 37 w 119"/>
                <a:gd name="T17" fmla="*/ 4 h 71"/>
                <a:gd name="T18" fmla="*/ 46 w 119"/>
                <a:gd name="T19" fmla="*/ 0 h 71"/>
                <a:gd name="T20" fmla="*/ 58 w 119"/>
                <a:gd name="T21" fmla="*/ 0 h 71"/>
                <a:gd name="T22" fmla="*/ 71 w 119"/>
                <a:gd name="T23" fmla="*/ 0 h 71"/>
                <a:gd name="T24" fmla="*/ 81 w 119"/>
                <a:gd name="T25" fmla="*/ 4 h 71"/>
                <a:gd name="T26" fmla="*/ 92 w 119"/>
                <a:gd name="T27" fmla="*/ 10 h 71"/>
                <a:gd name="T28" fmla="*/ 100 w 119"/>
                <a:gd name="T29" fmla="*/ 17 h 71"/>
                <a:gd name="T30" fmla="*/ 106 w 119"/>
                <a:gd name="T31" fmla="*/ 23 h 71"/>
                <a:gd name="T32" fmla="*/ 112 w 119"/>
                <a:gd name="T33" fmla="*/ 31 h 71"/>
                <a:gd name="T34" fmla="*/ 113 w 119"/>
                <a:gd name="T35" fmla="*/ 38 h 71"/>
                <a:gd name="T36" fmla="*/ 117 w 119"/>
                <a:gd name="T37" fmla="*/ 48 h 71"/>
                <a:gd name="T38" fmla="*/ 117 w 119"/>
                <a:gd name="T39" fmla="*/ 57 h 71"/>
                <a:gd name="T40" fmla="*/ 117 w 119"/>
                <a:gd name="T41" fmla="*/ 61 h 71"/>
                <a:gd name="T42" fmla="*/ 119 w 119"/>
                <a:gd name="T43" fmla="*/ 71 h 71"/>
                <a:gd name="T44" fmla="*/ 0 w 119"/>
                <a:gd name="T45" fmla="*/ 71 h 7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19"/>
                <a:gd name="T70" fmla="*/ 0 h 71"/>
                <a:gd name="T71" fmla="*/ 119 w 119"/>
                <a:gd name="T72" fmla="*/ 71 h 71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19" h="71">
                  <a:moveTo>
                    <a:pt x="0" y="71"/>
                  </a:moveTo>
                  <a:lnTo>
                    <a:pt x="0" y="57"/>
                  </a:lnTo>
                  <a:lnTo>
                    <a:pt x="2" y="48"/>
                  </a:lnTo>
                  <a:lnTo>
                    <a:pt x="4" y="38"/>
                  </a:lnTo>
                  <a:lnTo>
                    <a:pt x="8" y="31"/>
                  </a:lnTo>
                  <a:lnTo>
                    <a:pt x="12" y="23"/>
                  </a:lnTo>
                  <a:lnTo>
                    <a:pt x="17" y="17"/>
                  </a:lnTo>
                  <a:lnTo>
                    <a:pt x="27" y="10"/>
                  </a:lnTo>
                  <a:lnTo>
                    <a:pt x="37" y="4"/>
                  </a:lnTo>
                  <a:lnTo>
                    <a:pt x="46" y="0"/>
                  </a:lnTo>
                  <a:lnTo>
                    <a:pt x="58" y="0"/>
                  </a:lnTo>
                  <a:lnTo>
                    <a:pt x="71" y="0"/>
                  </a:lnTo>
                  <a:lnTo>
                    <a:pt x="81" y="4"/>
                  </a:lnTo>
                  <a:lnTo>
                    <a:pt x="92" y="10"/>
                  </a:lnTo>
                  <a:lnTo>
                    <a:pt x="100" y="17"/>
                  </a:lnTo>
                  <a:lnTo>
                    <a:pt x="106" y="23"/>
                  </a:lnTo>
                  <a:lnTo>
                    <a:pt x="112" y="31"/>
                  </a:lnTo>
                  <a:lnTo>
                    <a:pt x="113" y="38"/>
                  </a:lnTo>
                  <a:lnTo>
                    <a:pt x="117" y="48"/>
                  </a:lnTo>
                  <a:lnTo>
                    <a:pt x="117" y="57"/>
                  </a:lnTo>
                  <a:lnTo>
                    <a:pt x="117" y="61"/>
                  </a:lnTo>
                  <a:lnTo>
                    <a:pt x="119" y="71"/>
                  </a:lnTo>
                  <a:lnTo>
                    <a:pt x="0" y="7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11" name="Freeform 73">
              <a:extLst>
                <a:ext uri="{FF2B5EF4-FFF2-40B4-BE49-F238E27FC236}">
                  <a16:creationId xmlns:a16="http://schemas.microsoft.com/office/drawing/2014/main" id="{E40C50BA-D2EF-40F8-82A2-794AB54C6C58}"/>
                </a:ext>
              </a:extLst>
            </p:cNvPr>
            <p:cNvSpPr>
              <a:spLocks/>
            </p:cNvSpPr>
            <p:nvPr/>
          </p:nvSpPr>
          <p:spPr bwMode="auto">
            <a:xfrm>
              <a:off x="4660" y="3160"/>
              <a:ext cx="121" cy="80"/>
            </a:xfrm>
            <a:custGeom>
              <a:avLst/>
              <a:gdLst>
                <a:gd name="T0" fmla="*/ 121 w 121"/>
                <a:gd name="T1" fmla="*/ 80 h 80"/>
                <a:gd name="T2" fmla="*/ 117 w 121"/>
                <a:gd name="T3" fmla="*/ 57 h 80"/>
                <a:gd name="T4" fmla="*/ 117 w 121"/>
                <a:gd name="T5" fmla="*/ 48 h 80"/>
                <a:gd name="T6" fmla="*/ 113 w 121"/>
                <a:gd name="T7" fmla="*/ 38 h 80"/>
                <a:gd name="T8" fmla="*/ 109 w 121"/>
                <a:gd name="T9" fmla="*/ 31 h 80"/>
                <a:gd name="T10" fmla="*/ 104 w 121"/>
                <a:gd name="T11" fmla="*/ 23 h 80"/>
                <a:gd name="T12" fmla="*/ 100 w 121"/>
                <a:gd name="T13" fmla="*/ 17 h 80"/>
                <a:gd name="T14" fmla="*/ 92 w 121"/>
                <a:gd name="T15" fmla="*/ 10 h 80"/>
                <a:gd name="T16" fmla="*/ 82 w 121"/>
                <a:gd name="T17" fmla="*/ 4 h 80"/>
                <a:gd name="T18" fmla="*/ 71 w 121"/>
                <a:gd name="T19" fmla="*/ 0 h 80"/>
                <a:gd name="T20" fmla="*/ 59 w 121"/>
                <a:gd name="T21" fmla="*/ 0 h 80"/>
                <a:gd name="T22" fmla="*/ 48 w 121"/>
                <a:gd name="T23" fmla="*/ 0 h 80"/>
                <a:gd name="T24" fmla="*/ 36 w 121"/>
                <a:gd name="T25" fmla="*/ 4 h 80"/>
                <a:gd name="T26" fmla="*/ 27 w 121"/>
                <a:gd name="T27" fmla="*/ 10 h 80"/>
                <a:gd name="T28" fmla="*/ 19 w 121"/>
                <a:gd name="T29" fmla="*/ 17 h 80"/>
                <a:gd name="T30" fmla="*/ 13 w 121"/>
                <a:gd name="T31" fmla="*/ 23 h 80"/>
                <a:gd name="T32" fmla="*/ 9 w 121"/>
                <a:gd name="T33" fmla="*/ 31 h 80"/>
                <a:gd name="T34" fmla="*/ 6 w 121"/>
                <a:gd name="T35" fmla="*/ 38 h 80"/>
                <a:gd name="T36" fmla="*/ 4 w 121"/>
                <a:gd name="T37" fmla="*/ 48 h 80"/>
                <a:gd name="T38" fmla="*/ 2 w 121"/>
                <a:gd name="T39" fmla="*/ 57 h 80"/>
                <a:gd name="T40" fmla="*/ 0 w 121"/>
                <a:gd name="T41" fmla="*/ 76 h 80"/>
                <a:gd name="T42" fmla="*/ 121 w 121"/>
                <a:gd name="T43" fmla="*/ 80 h 8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21"/>
                <a:gd name="T67" fmla="*/ 0 h 80"/>
                <a:gd name="T68" fmla="*/ 121 w 121"/>
                <a:gd name="T69" fmla="*/ 80 h 8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21" h="80">
                  <a:moveTo>
                    <a:pt x="121" y="80"/>
                  </a:moveTo>
                  <a:lnTo>
                    <a:pt x="117" y="57"/>
                  </a:lnTo>
                  <a:lnTo>
                    <a:pt x="117" y="48"/>
                  </a:lnTo>
                  <a:lnTo>
                    <a:pt x="113" y="38"/>
                  </a:lnTo>
                  <a:lnTo>
                    <a:pt x="109" y="31"/>
                  </a:lnTo>
                  <a:lnTo>
                    <a:pt x="104" y="23"/>
                  </a:lnTo>
                  <a:lnTo>
                    <a:pt x="100" y="17"/>
                  </a:lnTo>
                  <a:lnTo>
                    <a:pt x="92" y="10"/>
                  </a:lnTo>
                  <a:lnTo>
                    <a:pt x="82" y="4"/>
                  </a:lnTo>
                  <a:lnTo>
                    <a:pt x="71" y="0"/>
                  </a:lnTo>
                  <a:lnTo>
                    <a:pt x="59" y="0"/>
                  </a:lnTo>
                  <a:lnTo>
                    <a:pt x="48" y="0"/>
                  </a:lnTo>
                  <a:lnTo>
                    <a:pt x="36" y="4"/>
                  </a:lnTo>
                  <a:lnTo>
                    <a:pt x="27" y="10"/>
                  </a:lnTo>
                  <a:lnTo>
                    <a:pt x="19" y="17"/>
                  </a:lnTo>
                  <a:lnTo>
                    <a:pt x="13" y="23"/>
                  </a:lnTo>
                  <a:lnTo>
                    <a:pt x="9" y="31"/>
                  </a:lnTo>
                  <a:lnTo>
                    <a:pt x="6" y="38"/>
                  </a:lnTo>
                  <a:lnTo>
                    <a:pt x="4" y="48"/>
                  </a:lnTo>
                  <a:lnTo>
                    <a:pt x="2" y="57"/>
                  </a:lnTo>
                  <a:lnTo>
                    <a:pt x="0" y="76"/>
                  </a:lnTo>
                  <a:lnTo>
                    <a:pt x="121" y="8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12" name="Freeform 74">
              <a:extLst>
                <a:ext uri="{FF2B5EF4-FFF2-40B4-BE49-F238E27FC236}">
                  <a16:creationId xmlns:a16="http://schemas.microsoft.com/office/drawing/2014/main" id="{451B677D-E9BC-4CA1-AC59-09AFAA3C020B}"/>
                </a:ext>
              </a:extLst>
            </p:cNvPr>
            <p:cNvSpPr>
              <a:spLocks/>
            </p:cNvSpPr>
            <p:nvPr/>
          </p:nvSpPr>
          <p:spPr bwMode="auto">
            <a:xfrm>
              <a:off x="4669" y="3170"/>
              <a:ext cx="100" cy="97"/>
            </a:xfrm>
            <a:custGeom>
              <a:avLst/>
              <a:gdLst>
                <a:gd name="T0" fmla="*/ 50 w 100"/>
                <a:gd name="T1" fmla="*/ 97 h 97"/>
                <a:gd name="T2" fmla="*/ 41 w 100"/>
                <a:gd name="T3" fmla="*/ 95 h 97"/>
                <a:gd name="T4" fmla="*/ 31 w 100"/>
                <a:gd name="T5" fmla="*/ 93 h 97"/>
                <a:gd name="T6" fmla="*/ 23 w 100"/>
                <a:gd name="T7" fmla="*/ 89 h 97"/>
                <a:gd name="T8" fmla="*/ 16 w 100"/>
                <a:gd name="T9" fmla="*/ 82 h 97"/>
                <a:gd name="T10" fmla="*/ 10 w 100"/>
                <a:gd name="T11" fmla="*/ 76 h 97"/>
                <a:gd name="T12" fmla="*/ 4 w 100"/>
                <a:gd name="T13" fmla="*/ 66 h 97"/>
                <a:gd name="T14" fmla="*/ 2 w 100"/>
                <a:gd name="T15" fmla="*/ 57 h 97"/>
                <a:gd name="T16" fmla="*/ 0 w 100"/>
                <a:gd name="T17" fmla="*/ 47 h 97"/>
                <a:gd name="T18" fmla="*/ 2 w 100"/>
                <a:gd name="T19" fmla="*/ 38 h 97"/>
                <a:gd name="T20" fmla="*/ 4 w 100"/>
                <a:gd name="T21" fmla="*/ 28 h 97"/>
                <a:gd name="T22" fmla="*/ 10 w 100"/>
                <a:gd name="T23" fmla="*/ 21 h 97"/>
                <a:gd name="T24" fmla="*/ 16 w 100"/>
                <a:gd name="T25" fmla="*/ 13 h 97"/>
                <a:gd name="T26" fmla="*/ 23 w 100"/>
                <a:gd name="T27" fmla="*/ 7 h 97"/>
                <a:gd name="T28" fmla="*/ 31 w 100"/>
                <a:gd name="T29" fmla="*/ 1 h 97"/>
                <a:gd name="T30" fmla="*/ 41 w 100"/>
                <a:gd name="T31" fmla="*/ 0 h 97"/>
                <a:gd name="T32" fmla="*/ 50 w 100"/>
                <a:gd name="T33" fmla="*/ 0 h 97"/>
                <a:gd name="T34" fmla="*/ 60 w 100"/>
                <a:gd name="T35" fmla="*/ 0 h 97"/>
                <a:gd name="T36" fmla="*/ 70 w 100"/>
                <a:gd name="T37" fmla="*/ 1 h 97"/>
                <a:gd name="T38" fmla="*/ 79 w 100"/>
                <a:gd name="T39" fmla="*/ 7 h 97"/>
                <a:gd name="T40" fmla="*/ 85 w 100"/>
                <a:gd name="T41" fmla="*/ 13 h 97"/>
                <a:gd name="T42" fmla="*/ 93 w 100"/>
                <a:gd name="T43" fmla="*/ 21 h 97"/>
                <a:gd name="T44" fmla="*/ 96 w 100"/>
                <a:gd name="T45" fmla="*/ 28 h 97"/>
                <a:gd name="T46" fmla="*/ 100 w 100"/>
                <a:gd name="T47" fmla="*/ 38 h 97"/>
                <a:gd name="T48" fmla="*/ 100 w 100"/>
                <a:gd name="T49" fmla="*/ 47 h 97"/>
                <a:gd name="T50" fmla="*/ 100 w 100"/>
                <a:gd name="T51" fmla="*/ 57 h 97"/>
                <a:gd name="T52" fmla="*/ 96 w 100"/>
                <a:gd name="T53" fmla="*/ 66 h 97"/>
                <a:gd name="T54" fmla="*/ 93 w 100"/>
                <a:gd name="T55" fmla="*/ 76 h 97"/>
                <a:gd name="T56" fmla="*/ 85 w 100"/>
                <a:gd name="T57" fmla="*/ 82 h 97"/>
                <a:gd name="T58" fmla="*/ 79 w 100"/>
                <a:gd name="T59" fmla="*/ 89 h 97"/>
                <a:gd name="T60" fmla="*/ 70 w 100"/>
                <a:gd name="T61" fmla="*/ 93 h 97"/>
                <a:gd name="T62" fmla="*/ 60 w 100"/>
                <a:gd name="T63" fmla="*/ 95 h 97"/>
                <a:gd name="T64" fmla="*/ 50 w 100"/>
                <a:gd name="T65" fmla="*/ 97 h 9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00"/>
                <a:gd name="T100" fmla="*/ 0 h 97"/>
                <a:gd name="T101" fmla="*/ 100 w 100"/>
                <a:gd name="T102" fmla="*/ 97 h 9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00" h="97">
                  <a:moveTo>
                    <a:pt x="50" y="97"/>
                  </a:moveTo>
                  <a:lnTo>
                    <a:pt x="41" y="95"/>
                  </a:lnTo>
                  <a:lnTo>
                    <a:pt x="31" y="93"/>
                  </a:lnTo>
                  <a:lnTo>
                    <a:pt x="23" y="89"/>
                  </a:lnTo>
                  <a:lnTo>
                    <a:pt x="16" y="82"/>
                  </a:lnTo>
                  <a:lnTo>
                    <a:pt x="10" y="76"/>
                  </a:lnTo>
                  <a:lnTo>
                    <a:pt x="4" y="66"/>
                  </a:lnTo>
                  <a:lnTo>
                    <a:pt x="2" y="57"/>
                  </a:lnTo>
                  <a:lnTo>
                    <a:pt x="0" y="47"/>
                  </a:lnTo>
                  <a:lnTo>
                    <a:pt x="2" y="38"/>
                  </a:lnTo>
                  <a:lnTo>
                    <a:pt x="4" y="28"/>
                  </a:lnTo>
                  <a:lnTo>
                    <a:pt x="10" y="21"/>
                  </a:lnTo>
                  <a:lnTo>
                    <a:pt x="16" y="13"/>
                  </a:lnTo>
                  <a:lnTo>
                    <a:pt x="23" y="7"/>
                  </a:lnTo>
                  <a:lnTo>
                    <a:pt x="31" y="1"/>
                  </a:lnTo>
                  <a:lnTo>
                    <a:pt x="41" y="0"/>
                  </a:lnTo>
                  <a:lnTo>
                    <a:pt x="50" y="0"/>
                  </a:lnTo>
                  <a:lnTo>
                    <a:pt x="60" y="0"/>
                  </a:lnTo>
                  <a:lnTo>
                    <a:pt x="70" y="1"/>
                  </a:lnTo>
                  <a:lnTo>
                    <a:pt x="79" y="7"/>
                  </a:lnTo>
                  <a:lnTo>
                    <a:pt x="85" y="13"/>
                  </a:lnTo>
                  <a:lnTo>
                    <a:pt x="93" y="21"/>
                  </a:lnTo>
                  <a:lnTo>
                    <a:pt x="96" y="28"/>
                  </a:lnTo>
                  <a:lnTo>
                    <a:pt x="100" y="38"/>
                  </a:lnTo>
                  <a:lnTo>
                    <a:pt x="100" y="47"/>
                  </a:lnTo>
                  <a:lnTo>
                    <a:pt x="100" y="57"/>
                  </a:lnTo>
                  <a:lnTo>
                    <a:pt x="96" y="66"/>
                  </a:lnTo>
                  <a:lnTo>
                    <a:pt x="93" y="76"/>
                  </a:lnTo>
                  <a:lnTo>
                    <a:pt x="85" y="82"/>
                  </a:lnTo>
                  <a:lnTo>
                    <a:pt x="79" y="89"/>
                  </a:lnTo>
                  <a:lnTo>
                    <a:pt x="70" y="93"/>
                  </a:lnTo>
                  <a:lnTo>
                    <a:pt x="60" y="95"/>
                  </a:lnTo>
                  <a:lnTo>
                    <a:pt x="50" y="9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13" name="Freeform 75">
              <a:extLst>
                <a:ext uri="{FF2B5EF4-FFF2-40B4-BE49-F238E27FC236}">
                  <a16:creationId xmlns:a16="http://schemas.microsoft.com/office/drawing/2014/main" id="{CC9DCE63-751B-4BB0-BB94-3B35708FA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071" y="3170"/>
              <a:ext cx="98" cy="97"/>
            </a:xfrm>
            <a:custGeom>
              <a:avLst/>
              <a:gdLst>
                <a:gd name="T0" fmla="*/ 48 w 98"/>
                <a:gd name="T1" fmla="*/ 97 h 97"/>
                <a:gd name="T2" fmla="*/ 38 w 98"/>
                <a:gd name="T3" fmla="*/ 95 h 97"/>
                <a:gd name="T4" fmla="*/ 29 w 98"/>
                <a:gd name="T5" fmla="*/ 93 h 97"/>
                <a:gd name="T6" fmla="*/ 21 w 98"/>
                <a:gd name="T7" fmla="*/ 89 h 97"/>
                <a:gd name="T8" fmla="*/ 13 w 98"/>
                <a:gd name="T9" fmla="*/ 82 h 97"/>
                <a:gd name="T10" fmla="*/ 7 w 98"/>
                <a:gd name="T11" fmla="*/ 76 h 97"/>
                <a:gd name="T12" fmla="*/ 4 w 98"/>
                <a:gd name="T13" fmla="*/ 66 h 97"/>
                <a:gd name="T14" fmla="*/ 2 w 98"/>
                <a:gd name="T15" fmla="*/ 57 h 97"/>
                <a:gd name="T16" fmla="*/ 0 w 98"/>
                <a:gd name="T17" fmla="*/ 47 h 97"/>
                <a:gd name="T18" fmla="*/ 2 w 98"/>
                <a:gd name="T19" fmla="*/ 38 h 97"/>
                <a:gd name="T20" fmla="*/ 4 w 98"/>
                <a:gd name="T21" fmla="*/ 28 h 97"/>
                <a:gd name="T22" fmla="*/ 7 w 98"/>
                <a:gd name="T23" fmla="*/ 21 h 97"/>
                <a:gd name="T24" fmla="*/ 13 w 98"/>
                <a:gd name="T25" fmla="*/ 13 h 97"/>
                <a:gd name="T26" fmla="*/ 21 w 98"/>
                <a:gd name="T27" fmla="*/ 7 h 97"/>
                <a:gd name="T28" fmla="*/ 29 w 98"/>
                <a:gd name="T29" fmla="*/ 1 h 97"/>
                <a:gd name="T30" fmla="*/ 38 w 98"/>
                <a:gd name="T31" fmla="*/ 0 h 97"/>
                <a:gd name="T32" fmla="*/ 48 w 98"/>
                <a:gd name="T33" fmla="*/ 0 h 97"/>
                <a:gd name="T34" fmla="*/ 59 w 98"/>
                <a:gd name="T35" fmla="*/ 0 h 97"/>
                <a:gd name="T36" fmla="*/ 69 w 98"/>
                <a:gd name="T37" fmla="*/ 1 h 97"/>
                <a:gd name="T38" fmla="*/ 77 w 98"/>
                <a:gd name="T39" fmla="*/ 7 h 97"/>
                <a:gd name="T40" fmla="*/ 84 w 98"/>
                <a:gd name="T41" fmla="*/ 13 h 97"/>
                <a:gd name="T42" fmla="*/ 90 w 98"/>
                <a:gd name="T43" fmla="*/ 21 h 97"/>
                <a:gd name="T44" fmla="*/ 94 w 98"/>
                <a:gd name="T45" fmla="*/ 28 h 97"/>
                <a:gd name="T46" fmla="*/ 98 w 98"/>
                <a:gd name="T47" fmla="*/ 38 h 97"/>
                <a:gd name="T48" fmla="*/ 98 w 98"/>
                <a:gd name="T49" fmla="*/ 47 h 97"/>
                <a:gd name="T50" fmla="*/ 98 w 98"/>
                <a:gd name="T51" fmla="*/ 57 h 97"/>
                <a:gd name="T52" fmla="*/ 94 w 98"/>
                <a:gd name="T53" fmla="*/ 66 h 97"/>
                <a:gd name="T54" fmla="*/ 90 w 98"/>
                <a:gd name="T55" fmla="*/ 76 h 97"/>
                <a:gd name="T56" fmla="*/ 84 w 98"/>
                <a:gd name="T57" fmla="*/ 82 h 97"/>
                <a:gd name="T58" fmla="*/ 77 w 98"/>
                <a:gd name="T59" fmla="*/ 89 h 97"/>
                <a:gd name="T60" fmla="*/ 69 w 98"/>
                <a:gd name="T61" fmla="*/ 93 h 97"/>
                <a:gd name="T62" fmla="*/ 59 w 98"/>
                <a:gd name="T63" fmla="*/ 95 h 97"/>
                <a:gd name="T64" fmla="*/ 48 w 98"/>
                <a:gd name="T65" fmla="*/ 97 h 9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98"/>
                <a:gd name="T100" fmla="*/ 0 h 97"/>
                <a:gd name="T101" fmla="*/ 98 w 98"/>
                <a:gd name="T102" fmla="*/ 97 h 9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98" h="97">
                  <a:moveTo>
                    <a:pt x="48" y="97"/>
                  </a:moveTo>
                  <a:lnTo>
                    <a:pt x="38" y="95"/>
                  </a:lnTo>
                  <a:lnTo>
                    <a:pt x="29" y="93"/>
                  </a:lnTo>
                  <a:lnTo>
                    <a:pt x="21" y="89"/>
                  </a:lnTo>
                  <a:lnTo>
                    <a:pt x="13" y="82"/>
                  </a:lnTo>
                  <a:lnTo>
                    <a:pt x="7" y="76"/>
                  </a:lnTo>
                  <a:lnTo>
                    <a:pt x="4" y="66"/>
                  </a:lnTo>
                  <a:lnTo>
                    <a:pt x="2" y="57"/>
                  </a:lnTo>
                  <a:lnTo>
                    <a:pt x="0" y="47"/>
                  </a:lnTo>
                  <a:lnTo>
                    <a:pt x="2" y="38"/>
                  </a:lnTo>
                  <a:lnTo>
                    <a:pt x="4" y="28"/>
                  </a:lnTo>
                  <a:lnTo>
                    <a:pt x="7" y="21"/>
                  </a:lnTo>
                  <a:lnTo>
                    <a:pt x="13" y="13"/>
                  </a:lnTo>
                  <a:lnTo>
                    <a:pt x="21" y="7"/>
                  </a:lnTo>
                  <a:lnTo>
                    <a:pt x="29" y="1"/>
                  </a:lnTo>
                  <a:lnTo>
                    <a:pt x="38" y="0"/>
                  </a:lnTo>
                  <a:lnTo>
                    <a:pt x="48" y="0"/>
                  </a:lnTo>
                  <a:lnTo>
                    <a:pt x="59" y="0"/>
                  </a:lnTo>
                  <a:lnTo>
                    <a:pt x="69" y="1"/>
                  </a:lnTo>
                  <a:lnTo>
                    <a:pt x="77" y="7"/>
                  </a:lnTo>
                  <a:lnTo>
                    <a:pt x="84" y="13"/>
                  </a:lnTo>
                  <a:lnTo>
                    <a:pt x="90" y="21"/>
                  </a:lnTo>
                  <a:lnTo>
                    <a:pt x="94" y="28"/>
                  </a:lnTo>
                  <a:lnTo>
                    <a:pt x="98" y="38"/>
                  </a:lnTo>
                  <a:lnTo>
                    <a:pt x="98" y="47"/>
                  </a:lnTo>
                  <a:lnTo>
                    <a:pt x="98" y="57"/>
                  </a:lnTo>
                  <a:lnTo>
                    <a:pt x="94" y="66"/>
                  </a:lnTo>
                  <a:lnTo>
                    <a:pt x="90" y="76"/>
                  </a:lnTo>
                  <a:lnTo>
                    <a:pt x="84" y="82"/>
                  </a:lnTo>
                  <a:lnTo>
                    <a:pt x="77" y="89"/>
                  </a:lnTo>
                  <a:lnTo>
                    <a:pt x="69" y="93"/>
                  </a:lnTo>
                  <a:lnTo>
                    <a:pt x="59" y="95"/>
                  </a:lnTo>
                  <a:lnTo>
                    <a:pt x="48" y="9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14" name="Freeform 76">
              <a:extLst>
                <a:ext uri="{FF2B5EF4-FFF2-40B4-BE49-F238E27FC236}">
                  <a16:creationId xmlns:a16="http://schemas.microsoft.com/office/drawing/2014/main" id="{C027A2DD-20AA-4DE4-A0FB-F5A493B9C001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7" y="3187"/>
              <a:ext cx="63" cy="63"/>
            </a:xfrm>
            <a:custGeom>
              <a:avLst/>
              <a:gdLst>
                <a:gd name="T0" fmla="*/ 32 w 63"/>
                <a:gd name="T1" fmla="*/ 63 h 63"/>
                <a:gd name="T2" fmla="*/ 27 w 63"/>
                <a:gd name="T3" fmla="*/ 61 h 63"/>
                <a:gd name="T4" fmla="*/ 21 w 63"/>
                <a:gd name="T5" fmla="*/ 59 h 63"/>
                <a:gd name="T6" fmla="*/ 15 w 63"/>
                <a:gd name="T7" fmla="*/ 57 h 63"/>
                <a:gd name="T8" fmla="*/ 9 w 63"/>
                <a:gd name="T9" fmla="*/ 53 h 63"/>
                <a:gd name="T10" fmla="*/ 5 w 63"/>
                <a:gd name="T11" fmla="*/ 48 h 63"/>
                <a:gd name="T12" fmla="*/ 4 w 63"/>
                <a:gd name="T13" fmla="*/ 42 h 63"/>
                <a:gd name="T14" fmla="*/ 2 w 63"/>
                <a:gd name="T15" fmla="*/ 36 h 63"/>
                <a:gd name="T16" fmla="*/ 0 w 63"/>
                <a:gd name="T17" fmla="*/ 30 h 63"/>
                <a:gd name="T18" fmla="*/ 2 w 63"/>
                <a:gd name="T19" fmla="*/ 25 h 63"/>
                <a:gd name="T20" fmla="*/ 4 w 63"/>
                <a:gd name="T21" fmla="*/ 19 h 63"/>
                <a:gd name="T22" fmla="*/ 5 w 63"/>
                <a:gd name="T23" fmla="*/ 13 h 63"/>
                <a:gd name="T24" fmla="*/ 9 w 63"/>
                <a:gd name="T25" fmla="*/ 9 h 63"/>
                <a:gd name="T26" fmla="*/ 15 w 63"/>
                <a:gd name="T27" fmla="*/ 5 h 63"/>
                <a:gd name="T28" fmla="*/ 21 w 63"/>
                <a:gd name="T29" fmla="*/ 2 h 63"/>
                <a:gd name="T30" fmla="*/ 27 w 63"/>
                <a:gd name="T31" fmla="*/ 0 h 63"/>
                <a:gd name="T32" fmla="*/ 32 w 63"/>
                <a:gd name="T33" fmla="*/ 0 h 63"/>
                <a:gd name="T34" fmla="*/ 38 w 63"/>
                <a:gd name="T35" fmla="*/ 0 h 63"/>
                <a:gd name="T36" fmla="*/ 44 w 63"/>
                <a:gd name="T37" fmla="*/ 2 h 63"/>
                <a:gd name="T38" fmla="*/ 50 w 63"/>
                <a:gd name="T39" fmla="*/ 5 h 63"/>
                <a:gd name="T40" fmla="*/ 55 w 63"/>
                <a:gd name="T41" fmla="*/ 9 h 63"/>
                <a:gd name="T42" fmla="*/ 57 w 63"/>
                <a:gd name="T43" fmla="*/ 13 h 63"/>
                <a:gd name="T44" fmla="*/ 61 w 63"/>
                <a:gd name="T45" fmla="*/ 19 h 63"/>
                <a:gd name="T46" fmla="*/ 63 w 63"/>
                <a:gd name="T47" fmla="*/ 25 h 63"/>
                <a:gd name="T48" fmla="*/ 63 w 63"/>
                <a:gd name="T49" fmla="*/ 30 h 63"/>
                <a:gd name="T50" fmla="*/ 63 w 63"/>
                <a:gd name="T51" fmla="*/ 36 h 63"/>
                <a:gd name="T52" fmla="*/ 61 w 63"/>
                <a:gd name="T53" fmla="*/ 42 h 63"/>
                <a:gd name="T54" fmla="*/ 57 w 63"/>
                <a:gd name="T55" fmla="*/ 48 h 63"/>
                <a:gd name="T56" fmla="*/ 55 w 63"/>
                <a:gd name="T57" fmla="*/ 53 h 63"/>
                <a:gd name="T58" fmla="*/ 50 w 63"/>
                <a:gd name="T59" fmla="*/ 57 h 63"/>
                <a:gd name="T60" fmla="*/ 44 w 63"/>
                <a:gd name="T61" fmla="*/ 59 h 63"/>
                <a:gd name="T62" fmla="*/ 38 w 63"/>
                <a:gd name="T63" fmla="*/ 61 h 63"/>
                <a:gd name="T64" fmla="*/ 32 w 63"/>
                <a:gd name="T65" fmla="*/ 63 h 6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63"/>
                <a:gd name="T100" fmla="*/ 0 h 63"/>
                <a:gd name="T101" fmla="*/ 63 w 63"/>
                <a:gd name="T102" fmla="*/ 63 h 6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63" h="63">
                  <a:moveTo>
                    <a:pt x="32" y="63"/>
                  </a:moveTo>
                  <a:lnTo>
                    <a:pt x="27" y="61"/>
                  </a:lnTo>
                  <a:lnTo>
                    <a:pt x="21" y="59"/>
                  </a:lnTo>
                  <a:lnTo>
                    <a:pt x="15" y="57"/>
                  </a:lnTo>
                  <a:lnTo>
                    <a:pt x="9" y="53"/>
                  </a:lnTo>
                  <a:lnTo>
                    <a:pt x="5" y="48"/>
                  </a:lnTo>
                  <a:lnTo>
                    <a:pt x="4" y="42"/>
                  </a:lnTo>
                  <a:lnTo>
                    <a:pt x="2" y="36"/>
                  </a:lnTo>
                  <a:lnTo>
                    <a:pt x="0" y="30"/>
                  </a:lnTo>
                  <a:lnTo>
                    <a:pt x="2" y="25"/>
                  </a:lnTo>
                  <a:lnTo>
                    <a:pt x="4" y="19"/>
                  </a:lnTo>
                  <a:lnTo>
                    <a:pt x="5" y="13"/>
                  </a:lnTo>
                  <a:lnTo>
                    <a:pt x="9" y="9"/>
                  </a:lnTo>
                  <a:lnTo>
                    <a:pt x="15" y="5"/>
                  </a:lnTo>
                  <a:lnTo>
                    <a:pt x="21" y="2"/>
                  </a:lnTo>
                  <a:lnTo>
                    <a:pt x="27" y="0"/>
                  </a:lnTo>
                  <a:lnTo>
                    <a:pt x="32" y="0"/>
                  </a:lnTo>
                  <a:lnTo>
                    <a:pt x="38" y="0"/>
                  </a:lnTo>
                  <a:lnTo>
                    <a:pt x="44" y="2"/>
                  </a:lnTo>
                  <a:lnTo>
                    <a:pt x="50" y="5"/>
                  </a:lnTo>
                  <a:lnTo>
                    <a:pt x="55" y="9"/>
                  </a:lnTo>
                  <a:lnTo>
                    <a:pt x="57" y="13"/>
                  </a:lnTo>
                  <a:lnTo>
                    <a:pt x="61" y="19"/>
                  </a:lnTo>
                  <a:lnTo>
                    <a:pt x="63" y="25"/>
                  </a:lnTo>
                  <a:lnTo>
                    <a:pt x="63" y="30"/>
                  </a:lnTo>
                  <a:lnTo>
                    <a:pt x="63" y="36"/>
                  </a:lnTo>
                  <a:lnTo>
                    <a:pt x="61" y="42"/>
                  </a:lnTo>
                  <a:lnTo>
                    <a:pt x="57" y="48"/>
                  </a:lnTo>
                  <a:lnTo>
                    <a:pt x="55" y="53"/>
                  </a:lnTo>
                  <a:lnTo>
                    <a:pt x="50" y="57"/>
                  </a:lnTo>
                  <a:lnTo>
                    <a:pt x="44" y="59"/>
                  </a:lnTo>
                  <a:lnTo>
                    <a:pt x="38" y="61"/>
                  </a:lnTo>
                  <a:lnTo>
                    <a:pt x="32" y="6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15" name="Freeform 77">
              <a:extLst>
                <a:ext uri="{FF2B5EF4-FFF2-40B4-BE49-F238E27FC236}">
                  <a16:creationId xmlns:a16="http://schemas.microsoft.com/office/drawing/2014/main" id="{0146A5EA-0041-4482-81A6-C421B42E848E}"/>
                </a:ext>
              </a:extLst>
            </p:cNvPr>
            <p:cNvSpPr>
              <a:spLocks/>
            </p:cNvSpPr>
            <p:nvPr/>
          </p:nvSpPr>
          <p:spPr bwMode="auto">
            <a:xfrm>
              <a:off x="5088" y="3187"/>
              <a:ext cx="63" cy="63"/>
            </a:xfrm>
            <a:custGeom>
              <a:avLst/>
              <a:gdLst>
                <a:gd name="T0" fmla="*/ 31 w 63"/>
                <a:gd name="T1" fmla="*/ 63 h 63"/>
                <a:gd name="T2" fmla="*/ 25 w 63"/>
                <a:gd name="T3" fmla="*/ 61 h 63"/>
                <a:gd name="T4" fmla="*/ 19 w 63"/>
                <a:gd name="T5" fmla="*/ 59 h 63"/>
                <a:gd name="T6" fmla="*/ 14 w 63"/>
                <a:gd name="T7" fmla="*/ 57 h 63"/>
                <a:gd name="T8" fmla="*/ 10 w 63"/>
                <a:gd name="T9" fmla="*/ 53 h 63"/>
                <a:gd name="T10" fmla="*/ 6 w 63"/>
                <a:gd name="T11" fmla="*/ 48 h 63"/>
                <a:gd name="T12" fmla="*/ 4 w 63"/>
                <a:gd name="T13" fmla="*/ 42 h 63"/>
                <a:gd name="T14" fmla="*/ 2 w 63"/>
                <a:gd name="T15" fmla="*/ 36 h 63"/>
                <a:gd name="T16" fmla="*/ 0 w 63"/>
                <a:gd name="T17" fmla="*/ 30 h 63"/>
                <a:gd name="T18" fmla="*/ 2 w 63"/>
                <a:gd name="T19" fmla="*/ 25 h 63"/>
                <a:gd name="T20" fmla="*/ 4 w 63"/>
                <a:gd name="T21" fmla="*/ 19 h 63"/>
                <a:gd name="T22" fmla="*/ 6 w 63"/>
                <a:gd name="T23" fmla="*/ 13 h 63"/>
                <a:gd name="T24" fmla="*/ 10 w 63"/>
                <a:gd name="T25" fmla="*/ 9 h 63"/>
                <a:gd name="T26" fmla="*/ 14 w 63"/>
                <a:gd name="T27" fmla="*/ 5 h 63"/>
                <a:gd name="T28" fmla="*/ 19 w 63"/>
                <a:gd name="T29" fmla="*/ 2 h 63"/>
                <a:gd name="T30" fmla="*/ 25 w 63"/>
                <a:gd name="T31" fmla="*/ 0 h 63"/>
                <a:gd name="T32" fmla="*/ 31 w 63"/>
                <a:gd name="T33" fmla="*/ 0 h 63"/>
                <a:gd name="T34" fmla="*/ 38 w 63"/>
                <a:gd name="T35" fmla="*/ 0 h 63"/>
                <a:gd name="T36" fmla="*/ 44 w 63"/>
                <a:gd name="T37" fmla="*/ 2 h 63"/>
                <a:gd name="T38" fmla="*/ 50 w 63"/>
                <a:gd name="T39" fmla="*/ 5 h 63"/>
                <a:gd name="T40" fmla="*/ 54 w 63"/>
                <a:gd name="T41" fmla="*/ 9 h 63"/>
                <a:gd name="T42" fmla="*/ 58 w 63"/>
                <a:gd name="T43" fmla="*/ 13 h 63"/>
                <a:gd name="T44" fmla="*/ 62 w 63"/>
                <a:gd name="T45" fmla="*/ 19 h 63"/>
                <a:gd name="T46" fmla="*/ 63 w 63"/>
                <a:gd name="T47" fmla="*/ 25 h 63"/>
                <a:gd name="T48" fmla="*/ 63 w 63"/>
                <a:gd name="T49" fmla="*/ 30 h 63"/>
                <a:gd name="T50" fmla="*/ 63 w 63"/>
                <a:gd name="T51" fmla="*/ 36 h 63"/>
                <a:gd name="T52" fmla="*/ 62 w 63"/>
                <a:gd name="T53" fmla="*/ 42 h 63"/>
                <a:gd name="T54" fmla="*/ 58 w 63"/>
                <a:gd name="T55" fmla="*/ 48 h 63"/>
                <a:gd name="T56" fmla="*/ 54 w 63"/>
                <a:gd name="T57" fmla="*/ 53 h 63"/>
                <a:gd name="T58" fmla="*/ 50 w 63"/>
                <a:gd name="T59" fmla="*/ 57 h 63"/>
                <a:gd name="T60" fmla="*/ 44 w 63"/>
                <a:gd name="T61" fmla="*/ 59 h 63"/>
                <a:gd name="T62" fmla="*/ 38 w 63"/>
                <a:gd name="T63" fmla="*/ 61 h 63"/>
                <a:gd name="T64" fmla="*/ 31 w 63"/>
                <a:gd name="T65" fmla="*/ 63 h 6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63"/>
                <a:gd name="T100" fmla="*/ 0 h 63"/>
                <a:gd name="T101" fmla="*/ 63 w 63"/>
                <a:gd name="T102" fmla="*/ 63 h 6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63" h="63">
                  <a:moveTo>
                    <a:pt x="31" y="63"/>
                  </a:moveTo>
                  <a:lnTo>
                    <a:pt x="25" y="61"/>
                  </a:lnTo>
                  <a:lnTo>
                    <a:pt x="19" y="59"/>
                  </a:lnTo>
                  <a:lnTo>
                    <a:pt x="14" y="57"/>
                  </a:lnTo>
                  <a:lnTo>
                    <a:pt x="10" y="53"/>
                  </a:lnTo>
                  <a:lnTo>
                    <a:pt x="6" y="48"/>
                  </a:lnTo>
                  <a:lnTo>
                    <a:pt x="4" y="42"/>
                  </a:lnTo>
                  <a:lnTo>
                    <a:pt x="2" y="36"/>
                  </a:lnTo>
                  <a:lnTo>
                    <a:pt x="0" y="30"/>
                  </a:lnTo>
                  <a:lnTo>
                    <a:pt x="2" y="25"/>
                  </a:lnTo>
                  <a:lnTo>
                    <a:pt x="4" y="19"/>
                  </a:lnTo>
                  <a:lnTo>
                    <a:pt x="6" y="13"/>
                  </a:lnTo>
                  <a:lnTo>
                    <a:pt x="10" y="9"/>
                  </a:lnTo>
                  <a:lnTo>
                    <a:pt x="14" y="5"/>
                  </a:lnTo>
                  <a:lnTo>
                    <a:pt x="19" y="2"/>
                  </a:lnTo>
                  <a:lnTo>
                    <a:pt x="25" y="0"/>
                  </a:lnTo>
                  <a:lnTo>
                    <a:pt x="31" y="0"/>
                  </a:lnTo>
                  <a:lnTo>
                    <a:pt x="38" y="0"/>
                  </a:lnTo>
                  <a:lnTo>
                    <a:pt x="44" y="2"/>
                  </a:lnTo>
                  <a:lnTo>
                    <a:pt x="50" y="5"/>
                  </a:lnTo>
                  <a:lnTo>
                    <a:pt x="54" y="9"/>
                  </a:lnTo>
                  <a:lnTo>
                    <a:pt x="58" y="13"/>
                  </a:lnTo>
                  <a:lnTo>
                    <a:pt x="62" y="19"/>
                  </a:lnTo>
                  <a:lnTo>
                    <a:pt x="63" y="25"/>
                  </a:lnTo>
                  <a:lnTo>
                    <a:pt x="63" y="30"/>
                  </a:lnTo>
                  <a:lnTo>
                    <a:pt x="63" y="36"/>
                  </a:lnTo>
                  <a:lnTo>
                    <a:pt x="62" y="42"/>
                  </a:lnTo>
                  <a:lnTo>
                    <a:pt x="58" y="48"/>
                  </a:lnTo>
                  <a:lnTo>
                    <a:pt x="54" y="53"/>
                  </a:lnTo>
                  <a:lnTo>
                    <a:pt x="50" y="57"/>
                  </a:lnTo>
                  <a:lnTo>
                    <a:pt x="44" y="59"/>
                  </a:lnTo>
                  <a:lnTo>
                    <a:pt x="38" y="61"/>
                  </a:lnTo>
                  <a:lnTo>
                    <a:pt x="31" y="6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16" name="Freeform 78">
              <a:extLst>
                <a:ext uri="{FF2B5EF4-FFF2-40B4-BE49-F238E27FC236}">
                  <a16:creationId xmlns:a16="http://schemas.microsoft.com/office/drawing/2014/main" id="{860FF020-0398-44FC-B94C-0EA7F86F1B34}"/>
                </a:ext>
              </a:extLst>
            </p:cNvPr>
            <p:cNvSpPr>
              <a:spLocks/>
            </p:cNvSpPr>
            <p:nvPr/>
          </p:nvSpPr>
          <p:spPr bwMode="auto">
            <a:xfrm>
              <a:off x="4698" y="3196"/>
              <a:ext cx="41" cy="42"/>
            </a:xfrm>
            <a:custGeom>
              <a:avLst/>
              <a:gdLst>
                <a:gd name="T0" fmla="*/ 21 w 41"/>
                <a:gd name="T1" fmla="*/ 42 h 42"/>
                <a:gd name="T2" fmla="*/ 18 w 41"/>
                <a:gd name="T3" fmla="*/ 42 h 42"/>
                <a:gd name="T4" fmla="*/ 14 w 41"/>
                <a:gd name="T5" fmla="*/ 40 h 42"/>
                <a:gd name="T6" fmla="*/ 10 w 41"/>
                <a:gd name="T7" fmla="*/ 39 h 42"/>
                <a:gd name="T8" fmla="*/ 6 w 41"/>
                <a:gd name="T9" fmla="*/ 37 h 42"/>
                <a:gd name="T10" fmla="*/ 4 w 41"/>
                <a:gd name="T11" fmla="*/ 33 h 42"/>
                <a:gd name="T12" fmla="*/ 2 w 41"/>
                <a:gd name="T13" fmla="*/ 29 h 42"/>
                <a:gd name="T14" fmla="*/ 0 w 41"/>
                <a:gd name="T15" fmla="*/ 25 h 42"/>
                <a:gd name="T16" fmla="*/ 0 w 41"/>
                <a:gd name="T17" fmla="*/ 21 h 42"/>
                <a:gd name="T18" fmla="*/ 0 w 41"/>
                <a:gd name="T19" fmla="*/ 17 h 42"/>
                <a:gd name="T20" fmla="*/ 2 w 41"/>
                <a:gd name="T21" fmla="*/ 14 h 42"/>
                <a:gd name="T22" fmla="*/ 4 w 41"/>
                <a:gd name="T23" fmla="*/ 10 h 42"/>
                <a:gd name="T24" fmla="*/ 6 w 41"/>
                <a:gd name="T25" fmla="*/ 6 h 42"/>
                <a:gd name="T26" fmla="*/ 14 w 41"/>
                <a:gd name="T27" fmla="*/ 2 h 42"/>
                <a:gd name="T28" fmla="*/ 21 w 41"/>
                <a:gd name="T29" fmla="*/ 0 h 42"/>
                <a:gd name="T30" fmla="*/ 25 w 41"/>
                <a:gd name="T31" fmla="*/ 0 h 42"/>
                <a:gd name="T32" fmla="*/ 29 w 41"/>
                <a:gd name="T33" fmla="*/ 2 h 42"/>
                <a:gd name="T34" fmla="*/ 37 w 41"/>
                <a:gd name="T35" fmla="*/ 6 h 42"/>
                <a:gd name="T36" fmla="*/ 39 w 41"/>
                <a:gd name="T37" fmla="*/ 10 h 42"/>
                <a:gd name="T38" fmla="*/ 41 w 41"/>
                <a:gd name="T39" fmla="*/ 14 h 42"/>
                <a:gd name="T40" fmla="*/ 41 w 41"/>
                <a:gd name="T41" fmla="*/ 17 h 42"/>
                <a:gd name="T42" fmla="*/ 41 w 41"/>
                <a:gd name="T43" fmla="*/ 21 h 42"/>
                <a:gd name="T44" fmla="*/ 41 w 41"/>
                <a:gd name="T45" fmla="*/ 25 h 42"/>
                <a:gd name="T46" fmla="*/ 41 w 41"/>
                <a:gd name="T47" fmla="*/ 29 h 42"/>
                <a:gd name="T48" fmla="*/ 39 w 41"/>
                <a:gd name="T49" fmla="*/ 33 h 42"/>
                <a:gd name="T50" fmla="*/ 37 w 41"/>
                <a:gd name="T51" fmla="*/ 37 h 42"/>
                <a:gd name="T52" fmla="*/ 33 w 41"/>
                <a:gd name="T53" fmla="*/ 39 h 42"/>
                <a:gd name="T54" fmla="*/ 29 w 41"/>
                <a:gd name="T55" fmla="*/ 40 h 42"/>
                <a:gd name="T56" fmla="*/ 25 w 41"/>
                <a:gd name="T57" fmla="*/ 42 h 42"/>
                <a:gd name="T58" fmla="*/ 21 w 41"/>
                <a:gd name="T59" fmla="*/ 42 h 42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41"/>
                <a:gd name="T91" fmla="*/ 0 h 42"/>
                <a:gd name="T92" fmla="*/ 41 w 41"/>
                <a:gd name="T93" fmla="*/ 42 h 42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41" h="42">
                  <a:moveTo>
                    <a:pt x="21" y="42"/>
                  </a:moveTo>
                  <a:lnTo>
                    <a:pt x="18" y="42"/>
                  </a:lnTo>
                  <a:lnTo>
                    <a:pt x="14" y="40"/>
                  </a:lnTo>
                  <a:lnTo>
                    <a:pt x="10" y="39"/>
                  </a:lnTo>
                  <a:lnTo>
                    <a:pt x="6" y="37"/>
                  </a:lnTo>
                  <a:lnTo>
                    <a:pt x="4" y="33"/>
                  </a:lnTo>
                  <a:lnTo>
                    <a:pt x="2" y="29"/>
                  </a:lnTo>
                  <a:lnTo>
                    <a:pt x="0" y="25"/>
                  </a:lnTo>
                  <a:lnTo>
                    <a:pt x="0" y="21"/>
                  </a:lnTo>
                  <a:lnTo>
                    <a:pt x="0" y="17"/>
                  </a:lnTo>
                  <a:lnTo>
                    <a:pt x="2" y="14"/>
                  </a:lnTo>
                  <a:lnTo>
                    <a:pt x="4" y="10"/>
                  </a:lnTo>
                  <a:lnTo>
                    <a:pt x="6" y="6"/>
                  </a:lnTo>
                  <a:lnTo>
                    <a:pt x="14" y="2"/>
                  </a:lnTo>
                  <a:lnTo>
                    <a:pt x="21" y="0"/>
                  </a:lnTo>
                  <a:lnTo>
                    <a:pt x="25" y="0"/>
                  </a:lnTo>
                  <a:lnTo>
                    <a:pt x="29" y="2"/>
                  </a:lnTo>
                  <a:lnTo>
                    <a:pt x="37" y="6"/>
                  </a:lnTo>
                  <a:lnTo>
                    <a:pt x="39" y="10"/>
                  </a:lnTo>
                  <a:lnTo>
                    <a:pt x="41" y="14"/>
                  </a:lnTo>
                  <a:lnTo>
                    <a:pt x="41" y="17"/>
                  </a:lnTo>
                  <a:lnTo>
                    <a:pt x="41" y="21"/>
                  </a:lnTo>
                  <a:lnTo>
                    <a:pt x="41" y="25"/>
                  </a:lnTo>
                  <a:lnTo>
                    <a:pt x="41" y="29"/>
                  </a:lnTo>
                  <a:lnTo>
                    <a:pt x="39" y="33"/>
                  </a:lnTo>
                  <a:lnTo>
                    <a:pt x="37" y="37"/>
                  </a:lnTo>
                  <a:lnTo>
                    <a:pt x="33" y="39"/>
                  </a:lnTo>
                  <a:lnTo>
                    <a:pt x="29" y="40"/>
                  </a:lnTo>
                  <a:lnTo>
                    <a:pt x="25" y="42"/>
                  </a:lnTo>
                  <a:lnTo>
                    <a:pt x="21" y="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17" name="Freeform 79">
              <a:extLst>
                <a:ext uri="{FF2B5EF4-FFF2-40B4-BE49-F238E27FC236}">
                  <a16:creationId xmlns:a16="http://schemas.microsoft.com/office/drawing/2014/main" id="{5EA8608A-766B-4B4F-A2B9-59BFE8520F0C}"/>
                </a:ext>
              </a:extLst>
            </p:cNvPr>
            <p:cNvSpPr>
              <a:spLocks/>
            </p:cNvSpPr>
            <p:nvPr/>
          </p:nvSpPr>
          <p:spPr bwMode="auto">
            <a:xfrm>
              <a:off x="5098" y="3196"/>
              <a:ext cx="42" cy="42"/>
            </a:xfrm>
            <a:custGeom>
              <a:avLst/>
              <a:gdLst>
                <a:gd name="T0" fmla="*/ 21 w 42"/>
                <a:gd name="T1" fmla="*/ 42 h 42"/>
                <a:gd name="T2" fmla="*/ 17 w 42"/>
                <a:gd name="T3" fmla="*/ 42 h 42"/>
                <a:gd name="T4" fmla="*/ 13 w 42"/>
                <a:gd name="T5" fmla="*/ 40 h 42"/>
                <a:gd name="T6" fmla="*/ 9 w 42"/>
                <a:gd name="T7" fmla="*/ 39 h 42"/>
                <a:gd name="T8" fmla="*/ 7 w 42"/>
                <a:gd name="T9" fmla="*/ 37 h 42"/>
                <a:gd name="T10" fmla="*/ 2 w 42"/>
                <a:gd name="T11" fmla="*/ 29 h 42"/>
                <a:gd name="T12" fmla="*/ 0 w 42"/>
                <a:gd name="T13" fmla="*/ 21 h 42"/>
                <a:gd name="T14" fmla="*/ 2 w 42"/>
                <a:gd name="T15" fmla="*/ 14 h 42"/>
                <a:gd name="T16" fmla="*/ 7 w 42"/>
                <a:gd name="T17" fmla="*/ 6 h 42"/>
                <a:gd name="T18" fmla="*/ 13 w 42"/>
                <a:gd name="T19" fmla="*/ 2 h 42"/>
                <a:gd name="T20" fmla="*/ 17 w 42"/>
                <a:gd name="T21" fmla="*/ 0 h 42"/>
                <a:gd name="T22" fmla="*/ 21 w 42"/>
                <a:gd name="T23" fmla="*/ 0 h 42"/>
                <a:gd name="T24" fmla="*/ 30 w 42"/>
                <a:gd name="T25" fmla="*/ 2 h 42"/>
                <a:gd name="T26" fmla="*/ 36 w 42"/>
                <a:gd name="T27" fmla="*/ 6 h 42"/>
                <a:gd name="T28" fmla="*/ 40 w 42"/>
                <a:gd name="T29" fmla="*/ 10 h 42"/>
                <a:gd name="T30" fmla="*/ 42 w 42"/>
                <a:gd name="T31" fmla="*/ 14 h 42"/>
                <a:gd name="T32" fmla="*/ 42 w 42"/>
                <a:gd name="T33" fmla="*/ 17 h 42"/>
                <a:gd name="T34" fmla="*/ 42 w 42"/>
                <a:gd name="T35" fmla="*/ 21 h 42"/>
                <a:gd name="T36" fmla="*/ 42 w 42"/>
                <a:gd name="T37" fmla="*/ 25 h 42"/>
                <a:gd name="T38" fmla="*/ 42 w 42"/>
                <a:gd name="T39" fmla="*/ 29 h 42"/>
                <a:gd name="T40" fmla="*/ 40 w 42"/>
                <a:gd name="T41" fmla="*/ 33 h 42"/>
                <a:gd name="T42" fmla="*/ 36 w 42"/>
                <a:gd name="T43" fmla="*/ 37 h 42"/>
                <a:gd name="T44" fmla="*/ 34 w 42"/>
                <a:gd name="T45" fmla="*/ 39 h 42"/>
                <a:gd name="T46" fmla="*/ 30 w 42"/>
                <a:gd name="T47" fmla="*/ 40 h 42"/>
                <a:gd name="T48" fmla="*/ 27 w 42"/>
                <a:gd name="T49" fmla="*/ 42 h 42"/>
                <a:gd name="T50" fmla="*/ 21 w 42"/>
                <a:gd name="T51" fmla="*/ 42 h 4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42"/>
                <a:gd name="T79" fmla="*/ 0 h 42"/>
                <a:gd name="T80" fmla="*/ 42 w 42"/>
                <a:gd name="T81" fmla="*/ 42 h 42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42" h="42">
                  <a:moveTo>
                    <a:pt x="21" y="42"/>
                  </a:moveTo>
                  <a:lnTo>
                    <a:pt x="17" y="42"/>
                  </a:lnTo>
                  <a:lnTo>
                    <a:pt x="13" y="40"/>
                  </a:lnTo>
                  <a:lnTo>
                    <a:pt x="9" y="39"/>
                  </a:lnTo>
                  <a:lnTo>
                    <a:pt x="7" y="37"/>
                  </a:lnTo>
                  <a:lnTo>
                    <a:pt x="2" y="29"/>
                  </a:lnTo>
                  <a:lnTo>
                    <a:pt x="0" y="21"/>
                  </a:lnTo>
                  <a:lnTo>
                    <a:pt x="2" y="14"/>
                  </a:lnTo>
                  <a:lnTo>
                    <a:pt x="7" y="6"/>
                  </a:lnTo>
                  <a:lnTo>
                    <a:pt x="13" y="2"/>
                  </a:lnTo>
                  <a:lnTo>
                    <a:pt x="17" y="0"/>
                  </a:lnTo>
                  <a:lnTo>
                    <a:pt x="21" y="0"/>
                  </a:lnTo>
                  <a:lnTo>
                    <a:pt x="30" y="2"/>
                  </a:lnTo>
                  <a:lnTo>
                    <a:pt x="36" y="6"/>
                  </a:lnTo>
                  <a:lnTo>
                    <a:pt x="40" y="10"/>
                  </a:lnTo>
                  <a:lnTo>
                    <a:pt x="42" y="14"/>
                  </a:lnTo>
                  <a:lnTo>
                    <a:pt x="42" y="17"/>
                  </a:lnTo>
                  <a:lnTo>
                    <a:pt x="42" y="21"/>
                  </a:lnTo>
                  <a:lnTo>
                    <a:pt x="42" y="25"/>
                  </a:lnTo>
                  <a:lnTo>
                    <a:pt x="42" y="29"/>
                  </a:lnTo>
                  <a:lnTo>
                    <a:pt x="40" y="33"/>
                  </a:lnTo>
                  <a:lnTo>
                    <a:pt x="36" y="37"/>
                  </a:lnTo>
                  <a:lnTo>
                    <a:pt x="34" y="39"/>
                  </a:lnTo>
                  <a:lnTo>
                    <a:pt x="30" y="40"/>
                  </a:lnTo>
                  <a:lnTo>
                    <a:pt x="27" y="42"/>
                  </a:lnTo>
                  <a:lnTo>
                    <a:pt x="21" y="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40984" name="Object 1024">
            <a:extLst>
              <a:ext uri="{FF2B5EF4-FFF2-40B4-BE49-F238E27FC236}">
                <a16:creationId xmlns:a16="http://schemas.microsoft.com/office/drawing/2014/main" id="{6BEA3D42-AE2F-4D07-804F-8005E6FD0C3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46225" y="4754563"/>
          <a:ext cx="1023938" cy="1087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8" r:id="rId3" imgW="2819400" imgH="5181600" progId="MS_ClipArt_Gallery">
                  <p:embed/>
                </p:oleObj>
              </mc:Choice>
              <mc:Fallback>
                <p:oleObj r:id="rId3" imgW="2819400" imgH="5181600" progId="MS_ClipArt_Gallery">
                  <p:embed/>
                  <p:pic>
                    <p:nvPicPr>
                      <p:cNvPr id="0" name="Object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6225" y="4754563"/>
                        <a:ext cx="1023938" cy="1087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85" name="Freeform 82">
            <a:extLst>
              <a:ext uri="{FF2B5EF4-FFF2-40B4-BE49-F238E27FC236}">
                <a16:creationId xmlns:a16="http://schemas.microsoft.com/office/drawing/2014/main" id="{6EB81011-DC22-4EA7-A290-FECB1F12166E}"/>
              </a:ext>
            </a:extLst>
          </p:cNvPr>
          <p:cNvSpPr>
            <a:spLocks/>
          </p:cNvSpPr>
          <p:nvPr/>
        </p:nvSpPr>
        <p:spPr bwMode="auto">
          <a:xfrm>
            <a:off x="2144713" y="4983163"/>
            <a:ext cx="392112" cy="381000"/>
          </a:xfrm>
          <a:custGeom>
            <a:avLst/>
            <a:gdLst>
              <a:gd name="T0" fmla="*/ 0 w 149"/>
              <a:gd name="T1" fmla="*/ 0 h 244"/>
              <a:gd name="T2" fmla="*/ 2147483647 w 149"/>
              <a:gd name="T3" fmla="*/ 2147483647 h 244"/>
              <a:gd name="T4" fmla="*/ 2147483647 w 149"/>
              <a:gd name="T5" fmla="*/ 2147483647 h 244"/>
              <a:gd name="T6" fmla="*/ 2147483647 w 149"/>
              <a:gd name="T7" fmla="*/ 2147483647 h 24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49" h="244">
                <a:moveTo>
                  <a:pt x="0" y="0"/>
                </a:moveTo>
                <a:lnTo>
                  <a:pt x="43" y="175"/>
                </a:lnTo>
                <a:lnTo>
                  <a:pt x="105" y="73"/>
                </a:lnTo>
                <a:lnTo>
                  <a:pt x="149" y="244"/>
                </a:lnTo>
              </a:path>
            </a:pathLst>
          </a:custGeom>
          <a:noFill/>
          <a:ln w="28575" cap="flat" cmpd="sng">
            <a:solidFill>
              <a:schemeClr val="tx2"/>
            </a:solidFill>
            <a:prstDash val="solid"/>
            <a:round/>
            <a:headEnd type="triangle" w="med" len="med"/>
            <a:tailEnd type="triangle" w="med" len="med"/>
          </a:ln>
          <a:effectLst>
            <a:outerShdw dist="3592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0771" name="Text Box 83">
            <a:extLst>
              <a:ext uri="{FF2B5EF4-FFF2-40B4-BE49-F238E27FC236}">
                <a16:creationId xmlns:a16="http://schemas.microsoft.com/office/drawing/2014/main" id="{8627C7C4-DA65-4784-A1A0-675E66E059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6588" y="5734050"/>
            <a:ext cx="762000" cy="519113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altLang="en-US" sz="2800" b="1">
                <a:solidFill>
                  <a:srgbClr val="A9B9E7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BS1</a:t>
            </a:r>
            <a:endParaRPr lang="en-US" altLang="en-US" b="1">
              <a:solidFill>
                <a:srgbClr val="A9B9E7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40987" name="Object 1025">
            <a:extLst>
              <a:ext uri="{FF2B5EF4-FFF2-40B4-BE49-F238E27FC236}">
                <a16:creationId xmlns:a16="http://schemas.microsoft.com/office/drawing/2014/main" id="{88592D19-9595-4513-8EC0-FD30E032126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14725" y="4754563"/>
          <a:ext cx="1023938" cy="1087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9" r:id="rId5" imgW="2819400" imgH="5181600" progId="MS_ClipArt_Gallery">
                  <p:embed/>
                </p:oleObj>
              </mc:Choice>
              <mc:Fallback>
                <p:oleObj r:id="rId5" imgW="2819400" imgH="5181600" progId="MS_ClipArt_Gallery">
                  <p:embed/>
                  <p:pic>
                    <p:nvPicPr>
                      <p:cNvPr id="0" name="Object 10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4725" y="4754563"/>
                        <a:ext cx="1023938" cy="1087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0776" name="Text Box 88">
            <a:extLst>
              <a:ext uri="{FF2B5EF4-FFF2-40B4-BE49-F238E27FC236}">
                <a16:creationId xmlns:a16="http://schemas.microsoft.com/office/drawing/2014/main" id="{5CA44A4D-EF0E-4A19-AB7F-64FF6F8333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5663" y="5734050"/>
            <a:ext cx="762000" cy="519113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altLang="en-US" sz="2800" b="1">
                <a:solidFill>
                  <a:srgbClr val="A9B9E7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BS2</a:t>
            </a:r>
            <a:endParaRPr lang="en-US" altLang="en-US" b="1">
              <a:solidFill>
                <a:srgbClr val="A9B9E7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0989" name="Freeform 89">
            <a:extLst>
              <a:ext uri="{FF2B5EF4-FFF2-40B4-BE49-F238E27FC236}">
                <a16:creationId xmlns:a16="http://schemas.microsoft.com/office/drawing/2014/main" id="{708941C0-A0F4-4FF6-9F35-B06E832981FC}"/>
              </a:ext>
            </a:extLst>
          </p:cNvPr>
          <p:cNvSpPr>
            <a:spLocks/>
          </p:cNvSpPr>
          <p:nvPr/>
        </p:nvSpPr>
        <p:spPr bwMode="auto">
          <a:xfrm flipH="1">
            <a:off x="3548063" y="4983163"/>
            <a:ext cx="369887" cy="381000"/>
          </a:xfrm>
          <a:custGeom>
            <a:avLst/>
            <a:gdLst>
              <a:gd name="T0" fmla="*/ 0 w 149"/>
              <a:gd name="T1" fmla="*/ 0 h 244"/>
              <a:gd name="T2" fmla="*/ 2147483647 w 149"/>
              <a:gd name="T3" fmla="*/ 2147483647 h 244"/>
              <a:gd name="T4" fmla="*/ 2147483647 w 149"/>
              <a:gd name="T5" fmla="*/ 2147483647 h 244"/>
              <a:gd name="T6" fmla="*/ 2147483647 w 149"/>
              <a:gd name="T7" fmla="*/ 2147483647 h 24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49" h="244">
                <a:moveTo>
                  <a:pt x="0" y="0"/>
                </a:moveTo>
                <a:lnTo>
                  <a:pt x="43" y="175"/>
                </a:lnTo>
                <a:lnTo>
                  <a:pt x="105" y="73"/>
                </a:lnTo>
                <a:lnTo>
                  <a:pt x="149" y="244"/>
                </a:lnTo>
              </a:path>
            </a:pathLst>
          </a:custGeom>
          <a:noFill/>
          <a:ln w="28575" cap="flat" cmpd="sng">
            <a:solidFill>
              <a:schemeClr val="tx2"/>
            </a:solidFill>
            <a:prstDash val="solid"/>
            <a:round/>
            <a:headEnd type="triangle" w="med" len="med"/>
            <a:tailEnd type="triangle" w="med" len="med"/>
          </a:ln>
          <a:effectLst>
            <a:outerShdw dist="3592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0778" name="Text Box 90">
            <a:extLst>
              <a:ext uri="{FF2B5EF4-FFF2-40B4-BE49-F238E27FC236}">
                <a16:creationId xmlns:a16="http://schemas.microsoft.com/office/drawing/2014/main" id="{C0C873D1-02A5-4B95-AE83-CDB269DF6F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5059363"/>
            <a:ext cx="4267200" cy="2035175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spcAft>
                <a:spcPct val="20000"/>
              </a:spcAft>
              <a:defRPr/>
            </a:pPr>
            <a:r>
              <a:rPr lang="en-US" altLang="en-US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P</a:t>
            </a:r>
            <a:r>
              <a:rPr lang="en-US" altLang="en-US" sz="3600" baseline="-20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n</a:t>
            </a:r>
            <a:r>
              <a:rPr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– P</a:t>
            </a:r>
            <a:r>
              <a:rPr lang="en-US" altLang="en-US" sz="3600" baseline="-20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m </a:t>
            </a:r>
            <a:r>
              <a:rPr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= ∆</a:t>
            </a:r>
          </a:p>
          <a:p>
            <a:pPr>
              <a:lnSpc>
                <a:spcPct val="85000"/>
              </a:lnSpc>
              <a:spcAft>
                <a:spcPct val="20000"/>
              </a:spcAft>
              <a:defRPr/>
            </a:pPr>
            <a:r>
              <a:rPr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∆ </a:t>
            </a:r>
            <a:r>
              <a:rPr lang="en-US" altLang="en-US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too large- too many handoffs</a:t>
            </a:r>
          </a:p>
          <a:p>
            <a:pPr>
              <a:lnSpc>
                <a:spcPct val="85000"/>
              </a:lnSpc>
              <a:spcAft>
                <a:spcPct val="20000"/>
              </a:spcAft>
              <a:defRPr/>
            </a:pPr>
            <a:r>
              <a:rPr lang="en-US" altLang="en-US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∆ too small- call may be lost</a:t>
            </a:r>
          </a:p>
          <a:p>
            <a:pPr>
              <a:lnSpc>
                <a:spcPct val="85000"/>
              </a:lnSpc>
              <a:spcAft>
                <a:spcPct val="20000"/>
              </a:spcAft>
              <a:defRPr/>
            </a:pPr>
            <a:endParaRPr lang="en-US" altLang="en-US" sz="28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58" name="Rectangle 1030">
            <a:extLst>
              <a:ext uri="{FF2B5EF4-FFF2-40B4-BE49-F238E27FC236}">
                <a16:creationId xmlns:a16="http://schemas.microsoft.com/office/drawing/2014/main" id="{5A4DFF64-DEA0-44F1-9901-E874D9F1E3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sz="3200" u="sng" dirty="0"/>
              <a:t>Components of </a:t>
            </a:r>
            <a:r>
              <a:rPr lang="en-US" altLang="en-US" sz="3200" u="sng"/>
              <a:t>wireless system</a:t>
            </a:r>
            <a:endParaRPr lang="en-US" altLang="en-US" sz="3200" u="sng" dirty="0"/>
          </a:p>
        </p:txBody>
      </p:sp>
      <p:sp>
        <p:nvSpPr>
          <p:cNvPr id="305159" name="Rectangle 1031">
            <a:extLst>
              <a:ext uri="{FF2B5EF4-FFF2-40B4-BE49-F238E27FC236}">
                <a16:creationId xmlns:a16="http://schemas.microsoft.com/office/drawing/2014/main" id="{78E8E453-D0D9-4CF9-853B-B06CE28A7C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391400" cy="4152900"/>
          </a:xfrm>
        </p:spPr>
        <p:txBody>
          <a:bodyPr/>
          <a:lstStyle/>
          <a:p>
            <a:pPr>
              <a:defRPr/>
            </a:pPr>
            <a:r>
              <a:rPr lang="en-US" altLang="en-US" dirty="0">
                <a:solidFill>
                  <a:srgbClr val="F6EA92"/>
                </a:solidFill>
              </a:rPr>
              <a:t>Mobile</a:t>
            </a:r>
            <a:r>
              <a:rPr lang="en-US" altLang="en-US" dirty="0"/>
              <a:t> </a:t>
            </a:r>
            <a:r>
              <a:rPr lang="en-US" altLang="en-US" b="0" dirty="0"/>
              <a:t>– Describes a radio terminal attached to a high speed mobile (e.g., A cellular phone in a fast moving vehicle)</a:t>
            </a:r>
          </a:p>
          <a:p>
            <a:pPr>
              <a:defRPr/>
            </a:pPr>
            <a:r>
              <a:rPr lang="en-US" altLang="en-US" dirty="0">
                <a:solidFill>
                  <a:srgbClr val="F6EA92"/>
                </a:solidFill>
              </a:rPr>
              <a:t>Portable</a:t>
            </a:r>
            <a:r>
              <a:rPr lang="en-US" altLang="en-US" dirty="0"/>
              <a:t> </a:t>
            </a:r>
            <a:r>
              <a:rPr lang="en-US" altLang="en-US" b="0" dirty="0"/>
              <a:t>– Describes a radio terminal that can be hand-held and used by someone at walking speed (e.g., cordless telephone)</a:t>
            </a:r>
          </a:p>
          <a:p>
            <a:pPr>
              <a:defRPr/>
            </a:pPr>
            <a:r>
              <a:rPr lang="en-US" altLang="en-US" dirty="0">
                <a:solidFill>
                  <a:srgbClr val="F6EA92"/>
                </a:solidFill>
              </a:rPr>
              <a:t>Subscriber </a:t>
            </a:r>
            <a:r>
              <a:rPr lang="en-US" altLang="en-US" b="0" dirty="0"/>
              <a:t>– Mobile user</a:t>
            </a:r>
          </a:p>
          <a:p>
            <a:pPr>
              <a:defRPr/>
            </a:pPr>
            <a:r>
              <a:rPr lang="en-US" altLang="en-US" dirty="0">
                <a:solidFill>
                  <a:srgbClr val="F6EA92"/>
                </a:solidFill>
              </a:rPr>
              <a:t>Base stations</a:t>
            </a:r>
            <a:r>
              <a:rPr lang="en-US" altLang="en-US" dirty="0"/>
              <a:t> </a:t>
            </a:r>
            <a:r>
              <a:rPr lang="en-US" altLang="en-US" b="0" dirty="0"/>
              <a:t>– Link mobiles through a backbone network</a:t>
            </a:r>
          </a:p>
        </p:txBody>
      </p:sp>
    </p:spTree>
  </p:cSld>
  <p:clrMapOvr>
    <a:masterClrMapping/>
  </p:clrMapOvr>
  <p:transition>
    <p:wipe dir="r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Freeform 2">
            <a:extLst>
              <a:ext uri="{FF2B5EF4-FFF2-40B4-BE49-F238E27FC236}">
                <a16:creationId xmlns:a16="http://schemas.microsoft.com/office/drawing/2014/main" id="{316E5082-1B9A-480A-BA6A-7196A0FD5A37}"/>
              </a:ext>
            </a:extLst>
          </p:cNvPr>
          <p:cNvSpPr>
            <a:spLocks/>
          </p:cNvSpPr>
          <p:nvPr/>
        </p:nvSpPr>
        <p:spPr bwMode="auto">
          <a:xfrm rot="5400000">
            <a:off x="2960688" y="4876800"/>
            <a:ext cx="1600200" cy="1447800"/>
          </a:xfrm>
          <a:custGeom>
            <a:avLst/>
            <a:gdLst>
              <a:gd name="T0" fmla="*/ 2147483647 w 2164"/>
              <a:gd name="T1" fmla="*/ 0 h 2036"/>
              <a:gd name="T2" fmla="*/ 0 w 2164"/>
              <a:gd name="T3" fmla="*/ 2147483647 h 2036"/>
              <a:gd name="T4" fmla="*/ 2147483647 w 2164"/>
              <a:gd name="T5" fmla="*/ 2147483647 h 2036"/>
              <a:gd name="T6" fmla="*/ 2147483647 w 2164"/>
              <a:gd name="T7" fmla="*/ 2147483647 h 2036"/>
              <a:gd name="T8" fmla="*/ 2147483647 w 2164"/>
              <a:gd name="T9" fmla="*/ 2147483647 h 2036"/>
              <a:gd name="T10" fmla="*/ 2147483647 w 2164"/>
              <a:gd name="T11" fmla="*/ 0 h 2036"/>
              <a:gd name="T12" fmla="*/ 2147483647 w 2164"/>
              <a:gd name="T13" fmla="*/ 0 h 203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64"/>
              <a:gd name="T22" fmla="*/ 0 h 2036"/>
              <a:gd name="T23" fmla="*/ 2164 w 2164"/>
              <a:gd name="T24" fmla="*/ 2036 h 20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4" h="2036">
                <a:moveTo>
                  <a:pt x="541" y="0"/>
                </a:moveTo>
                <a:lnTo>
                  <a:pt x="0" y="1018"/>
                </a:lnTo>
                <a:lnTo>
                  <a:pt x="541" y="2036"/>
                </a:lnTo>
                <a:lnTo>
                  <a:pt x="1623" y="2036"/>
                </a:lnTo>
                <a:lnTo>
                  <a:pt x="2164" y="1018"/>
                </a:lnTo>
                <a:lnTo>
                  <a:pt x="1623" y="0"/>
                </a:lnTo>
                <a:lnTo>
                  <a:pt x="541" y="0"/>
                </a:lnTo>
                <a:close/>
              </a:path>
            </a:pathLst>
          </a:custGeom>
          <a:solidFill>
            <a:schemeClr val="bg2"/>
          </a:solidFill>
          <a:ln w="28575" cap="flat" cmpd="sng">
            <a:solidFill>
              <a:srgbClr val="8BA1D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7" name="Freeform 3">
            <a:extLst>
              <a:ext uri="{FF2B5EF4-FFF2-40B4-BE49-F238E27FC236}">
                <a16:creationId xmlns:a16="http://schemas.microsoft.com/office/drawing/2014/main" id="{A858AD35-5634-4D11-A4DA-BB6376724833}"/>
              </a:ext>
            </a:extLst>
          </p:cNvPr>
          <p:cNvSpPr>
            <a:spLocks/>
          </p:cNvSpPr>
          <p:nvPr/>
        </p:nvSpPr>
        <p:spPr bwMode="auto">
          <a:xfrm rot="5400000">
            <a:off x="1512888" y="4876800"/>
            <a:ext cx="1600200" cy="1447800"/>
          </a:xfrm>
          <a:custGeom>
            <a:avLst/>
            <a:gdLst>
              <a:gd name="T0" fmla="*/ 2147483647 w 2164"/>
              <a:gd name="T1" fmla="*/ 0 h 2036"/>
              <a:gd name="T2" fmla="*/ 0 w 2164"/>
              <a:gd name="T3" fmla="*/ 2147483647 h 2036"/>
              <a:gd name="T4" fmla="*/ 2147483647 w 2164"/>
              <a:gd name="T5" fmla="*/ 2147483647 h 2036"/>
              <a:gd name="T6" fmla="*/ 2147483647 w 2164"/>
              <a:gd name="T7" fmla="*/ 2147483647 h 2036"/>
              <a:gd name="T8" fmla="*/ 2147483647 w 2164"/>
              <a:gd name="T9" fmla="*/ 2147483647 h 2036"/>
              <a:gd name="T10" fmla="*/ 2147483647 w 2164"/>
              <a:gd name="T11" fmla="*/ 0 h 2036"/>
              <a:gd name="T12" fmla="*/ 2147483647 w 2164"/>
              <a:gd name="T13" fmla="*/ 0 h 203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64"/>
              <a:gd name="T22" fmla="*/ 0 h 2036"/>
              <a:gd name="T23" fmla="*/ 2164 w 2164"/>
              <a:gd name="T24" fmla="*/ 2036 h 20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4" h="2036">
                <a:moveTo>
                  <a:pt x="541" y="0"/>
                </a:moveTo>
                <a:lnTo>
                  <a:pt x="0" y="1018"/>
                </a:lnTo>
                <a:lnTo>
                  <a:pt x="541" y="2036"/>
                </a:lnTo>
                <a:lnTo>
                  <a:pt x="1623" y="2036"/>
                </a:lnTo>
                <a:lnTo>
                  <a:pt x="2164" y="1018"/>
                </a:lnTo>
                <a:lnTo>
                  <a:pt x="1623" y="0"/>
                </a:lnTo>
                <a:lnTo>
                  <a:pt x="541" y="0"/>
                </a:lnTo>
                <a:close/>
              </a:path>
            </a:pathLst>
          </a:custGeom>
          <a:solidFill>
            <a:schemeClr val="bg2"/>
          </a:solidFill>
          <a:ln w="28575" cap="flat" cmpd="sng">
            <a:solidFill>
              <a:srgbClr val="8BA1D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8" name="Line 4">
            <a:extLst>
              <a:ext uri="{FF2B5EF4-FFF2-40B4-BE49-F238E27FC236}">
                <a16:creationId xmlns:a16="http://schemas.microsoft.com/office/drawing/2014/main" id="{C2BFEB8A-71E2-425A-A713-2644DA10386A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1744663"/>
            <a:ext cx="5935663" cy="0"/>
          </a:xfrm>
          <a:prstGeom prst="line">
            <a:avLst/>
          </a:prstGeom>
          <a:noFill/>
          <a:ln w="38100">
            <a:solidFill>
              <a:srgbClr val="8CE670"/>
            </a:solidFill>
            <a:prstDash val="lgDash"/>
            <a:round/>
            <a:headEnd/>
            <a:tailEnd type="none" w="sm" len="sm"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89" name="Line 5">
            <a:extLst>
              <a:ext uri="{FF2B5EF4-FFF2-40B4-BE49-F238E27FC236}">
                <a16:creationId xmlns:a16="http://schemas.microsoft.com/office/drawing/2014/main" id="{5445DC3E-9253-4FC1-8541-11D571524D3F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2895600"/>
            <a:ext cx="5935663" cy="0"/>
          </a:xfrm>
          <a:prstGeom prst="line">
            <a:avLst/>
          </a:prstGeom>
          <a:noFill/>
          <a:ln w="38100">
            <a:solidFill>
              <a:srgbClr val="CB87E3"/>
            </a:solidFill>
            <a:prstDash val="dash"/>
            <a:round/>
            <a:headEnd/>
            <a:tailEnd type="none" w="sm" len="sm"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6472" name="Text Box 8">
            <a:extLst>
              <a:ext uri="{FF2B5EF4-FFF2-40B4-BE49-F238E27FC236}">
                <a16:creationId xmlns:a16="http://schemas.microsoft.com/office/drawing/2014/main" id="{847721E6-5835-49F0-A930-B64B153719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533400"/>
            <a:ext cx="7391400" cy="5842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altLang="en-US" b="1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Handoff scenario: Proper handoff</a:t>
            </a:r>
            <a:endParaRPr lang="en-US" altLang="en-US" u="sng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6473" name="Text Box 9">
            <a:extLst>
              <a:ext uri="{FF2B5EF4-FFF2-40B4-BE49-F238E27FC236}">
                <a16:creationId xmlns:a16="http://schemas.microsoft.com/office/drawing/2014/main" id="{73251B76-2B9A-4AEA-B464-9AC65CE42101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464343" y="2456656"/>
            <a:ext cx="3886200" cy="579437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b="1">
                <a:solidFill>
                  <a:srgbClr val="A9B9E7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Received signal level</a:t>
            </a:r>
          </a:p>
        </p:txBody>
      </p:sp>
      <p:sp>
        <p:nvSpPr>
          <p:cNvPr id="446474" name="Text Box 10">
            <a:extLst>
              <a:ext uri="{FF2B5EF4-FFF2-40B4-BE49-F238E27FC236}">
                <a16:creationId xmlns:a16="http://schemas.microsoft.com/office/drawing/2014/main" id="{8B61D2FD-7539-4A99-B73B-98AD1A27FF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1211263"/>
            <a:ext cx="2743200" cy="481012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lnSpc>
                <a:spcPct val="85000"/>
              </a:lnSpc>
              <a:spcBef>
                <a:spcPct val="50000"/>
              </a:spcBef>
              <a:defRPr/>
            </a:pPr>
            <a:r>
              <a:rPr lang="en-US" altLang="en-US" sz="3000" b="1">
                <a:solidFill>
                  <a:srgbClr val="ADF59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Level at point B</a:t>
            </a:r>
          </a:p>
        </p:txBody>
      </p:sp>
      <p:sp>
        <p:nvSpPr>
          <p:cNvPr id="446475" name="Text Box 11">
            <a:extLst>
              <a:ext uri="{FF2B5EF4-FFF2-40B4-BE49-F238E27FC236}">
                <a16:creationId xmlns:a16="http://schemas.microsoft.com/office/drawing/2014/main" id="{FC629B10-AD5F-4D24-90A6-E2421098C2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2960688"/>
            <a:ext cx="3048000" cy="86995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lnSpc>
                <a:spcPct val="85000"/>
              </a:lnSpc>
              <a:spcBef>
                <a:spcPct val="50000"/>
              </a:spcBef>
              <a:defRPr/>
            </a:pPr>
            <a:r>
              <a:rPr lang="en-US" altLang="en-US" sz="3000" b="1">
                <a:solidFill>
                  <a:srgbClr val="CB87E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Level at which handoff is made</a:t>
            </a:r>
          </a:p>
        </p:txBody>
      </p:sp>
      <p:sp>
        <p:nvSpPr>
          <p:cNvPr id="446477" name="Text Box 13">
            <a:extLst>
              <a:ext uri="{FF2B5EF4-FFF2-40B4-BE49-F238E27FC236}">
                <a16:creationId xmlns:a16="http://schemas.microsoft.com/office/drawing/2014/main" id="{4A5357F1-A696-4A7C-9F1B-2001489BA6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4678363"/>
            <a:ext cx="998538" cy="579437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b="1">
                <a:solidFill>
                  <a:srgbClr val="A9B9E7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Time</a:t>
            </a:r>
          </a:p>
        </p:txBody>
      </p:sp>
      <p:sp>
        <p:nvSpPr>
          <p:cNvPr id="41995" name="Freeform 14">
            <a:extLst>
              <a:ext uri="{FF2B5EF4-FFF2-40B4-BE49-F238E27FC236}">
                <a16:creationId xmlns:a16="http://schemas.microsoft.com/office/drawing/2014/main" id="{60FB4B46-E240-4CEE-A23D-584C0A8571F1}"/>
              </a:ext>
            </a:extLst>
          </p:cNvPr>
          <p:cNvSpPr>
            <a:spLocks/>
          </p:cNvSpPr>
          <p:nvPr/>
        </p:nvSpPr>
        <p:spPr bwMode="auto">
          <a:xfrm>
            <a:off x="1828800" y="1189038"/>
            <a:ext cx="6019800" cy="3505200"/>
          </a:xfrm>
          <a:custGeom>
            <a:avLst/>
            <a:gdLst>
              <a:gd name="T0" fmla="*/ 0 w 3936"/>
              <a:gd name="T1" fmla="*/ 0 h 1776"/>
              <a:gd name="T2" fmla="*/ 0 w 3936"/>
              <a:gd name="T3" fmla="*/ 2147483647 h 1776"/>
              <a:gd name="T4" fmla="*/ 2147483647 w 3936"/>
              <a:gd name="T5" fmla="*/ 2147483647 h 177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936" h="1776">
                <a:moveTo>
                  <a:pt x="0" y="0"/>
                </a:moveTo>
                <a:lnTo>
                  <a:pt x="0" y="1776"/>
                </a:lnTo>
                <a:lnTo>
                  <a:pt x="3936" y="1776"/>
                </a:lnTo>
              </a:path>
            </a:pathLst>
          </a:custGeom>
          <a:noFill/>
          <a:ln w="28575" cap="flat" cmpd="sng">
            <a:solidFill>
              <a:srgbClr val="A9B9E7"/>
            </a:solidFill>
            <a:prstDash val="solid"/>
            <a:round/>
            <a:headEnd type="triangle" w="med" len="med"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6" name="Line 17">
            <a:extLst>
              <a:ext uri="{FF2B5EF4-FFF2-40B4-BE49-F238E27FC236}">
                <a16:creationId xmlns:a16="http://schemas.microsoft.com/office/drawing/2014/main" id="{8911BFD7-F6C0-410C-99DC-AC76BD0E233A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1722438"/>
            <a:ext cx="0" cy="3535362"/>
          </a:xfrm>
          <a:prstGeom prst="line">
            <a:avLst/>
          </a:prstGeom>
          <a:noFill/>
          <a:ln w="47625" cap="rnd">
            <a:solidFill>
              <a:srgbClr val="8CE670"/>
            </a:solidFill>
            <a:prstDash val="sysDot"/>
            <a:round/>
            <a:headEnd/>
            <a:tailEnd type="none" w="sm" len="sm"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7" name="Line 18">
            <a:extLst>
              <a:ext uri="{FF2B5EF4-FFF2-40B4-BE49-F238E27FC236}">
                <a16:creationId xmlns:a16="http://schemas.microsoft.com/office/drawing/2014/main" id="{4D5297A0-202C-449A-892C-4B435BEC95BC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1905000"/>
            <a:ext cx="0" cy="3276600"/>
          </a:xfrm>
          <a:prstGeom prst="line">
            <a:avLst/>
          </a:prstGeom>
          <a:noFill/>
          <a:ln w="47625" cap="rnd">
            <a:solidFill>
              <a:srgbClr val="8CE670"/>
            </a:solidFill>
            <a:prstDash val="sysDot"/>
            <a:round/>
            <a:headEnd/>
            <a:tailEnd type="none" w="sm" len="sm"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6485" name="Text Box 21">
            <a:extLst>
              <a:ext uri="{FF2B5EF4-FFF2-40B4-BE49-F238E27FC236}">
                <a16:creationId xmlns:a16="http://schemas.microsoft.com/office/drawing/2014/main" id="{D963435F-28E8-4D47-8D6C-6644ED41EB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6650" y="5124450"/>
            <a:ext cx="539750" cy="579438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altLang="en-US" b="1">
                <a:solidFill>
                  <a:srgbClr val="8CE67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</a:p>
        </p:txBody>
      </p:sp>
      <p:sp>
        <p:nvSpPr>
          <p:cNvPr id="446486" name="Text Box 22">
            <a:extLst>
              <a:ext uri="{FF2B5EF4-FFF2-40B4-BE49-F238E27FC236}">
                <a16:creationId xmlns:a16="http://schemas.microsoft.com/office/drawing/2014/main" id="{D2A7881A-DB3A-4162-96A9-63A8EC379E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1975" y="5127625"/>
            <a:ext cx="539750" cy="579438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altLang="en-US" b="1">
                <a:solidFill>
                  <a:srgbClr val="8CE67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</a:t>
            </a:r>
          </a:p>
        </p:txBody>
      </p:sp>
      <p:grpSp>
        <p:nvGrpSpPr>
          <p:cNvPr id="42000" name="Group 23">
            <a:extLst>
              <a:ext uri="{FF2B5EF4-FFF2-40B4-BE49-F238E27FC236}">
                <a16:creationId xmlns:a16="http://schemas.microsoft.com/office/drawing/2014/main" id="{2C813A77-1DC1-4CD6-915E-3A0B0BB777A0}"/>
              </a:ext>
            </a:extLst>
          </p:cNvPr>
          <p:cNvGrpSpPr>
            <a:grpSpLocks/>
          </p:cNvGrpSpPr>
          <p:nvPr/>
        </p:nvGrpSpPr>
        <p:grpSpPr bwMode="auto">
          <a:xfrm>
            <a:off x="2209800" y="5562600"/>
            <a:ext cx="762000" cy="314325"/>
            <a:chOff x="4560" y="3076"/>
            <a:chExt cx="722" cy="191"/>
          </a:xfrm>
        </p:grpSpPr>
        <p:sp>
          <p:nvSpPr>
            <p:cNvPr id="42008" name="Freeform 24">
              <a:extLst>
                <a:ext uri="{FF2B5EF4-FFF2-40B4-BE49-F238E27FC236}">
                  <a16:creationId xmlns:a16="http://schemas.microsoft.com/office/drawing/2014/main" id="{D583A179-A2D6-4617-BAD1-2174B4752859}"/>
                </a:ext>
              </a:extLst>
            </p:cNvPr>
            <p:cNvSpPr>
              <a:spLocks/>
            </p:cNvSpPr>
            <p:nvPr/>
          </p:nvSpPr>
          <p:spPr bwMode="auto">
            <a:xfrm>
              <a:off x="4808" y="3076"/>
              <a:ext cx="52" cy="57"/>
            </a:xfrm>
            <a:custGeom>
              <a:avLst/>
              <a:gdLst>
                <a:gd name="T0" fmla="*/ 27 w 52"/>
                <a:gd name="T1" fmla="*/ 42 h 57"/>
                <a:gd name="T2" fmla="*/ 25 w 52"/>
                <a:gd name="T3" fmla="*/ 38 h 57"/>
                <a:gd name="T4" fmla="*/ 32 w 52"/>
                <a:gd name="T5" fmla="*/ 38 h 57"/>
                <a:gd name="T6" fmla="*/ 36 w 52"/>
                <a:gd name="T7" fmla="*/ 34 h 57"/>
                <a:gd name="T8" fmla="*/ 38 w 52"/>
                <a:gd name="T9" fmla="*/ 30 h 57"/>
                <a:gd name="T10" fmla="*/ 36 w 52"/>
                <a:gd name="T11" fmla="*/ 29 h 57"/>
                <a:gd name="T12" fmla="*/ 40 w 52"/>
                <a:gd name="T13" fmla="*/ 25 h 57"/>
                <a:gd name="T14" fmla="*/ 40 w 52"/>
                <a:gd name="T15" fmla="*/ 21 h 57"/>
                <a:gd name="T16" fmla="*/ 38 w 52"/>
                <a:gd name="T17" fmla="*/ 17 h 57"/>
                <a:gd name="T18" fmla="*/ 36 w 52"/>
                <a:gd name="T19" fmla="*/ 11 h 57"/>
                <a:gd name="T20" fmla="*/ 38 w 52"/>
                <a:gd name="T21" fmla="*/ 7 h 57"/>
                <a:gd name="T22" fmla="*/ 36 w 52"/>
                <a:gd name="T23" fmla="*/ 4 h 57"/>
                <a:gd name="T24" fmla="*/ 30 w 52"/>
                <a:gd name="T25" fmla="*/ 0 h 57"/>
                <a:gd name="T26" fmla="*/ 27 w 52"/>
                <a:gd name="T27" fmla="*/ 0 h 57"/>
                <a:gd name="T28" fmla="*/ 27 w 52"/>
                <a:gd name="T29" fmla="*/ 4 h 57"/>
                <a:gd name="T30" fmla="*/ 17 w 52"/>
                <a:gd name="T31" fmla="*/ 0 h 57"/>
                <a:gd name="T32" fmla="*/ 11 w 52"/>
                <a:gd name="T33" fmla="*/ 0 h 57"/>
                <a:gd name="T34" fmla="*/ 5 w 52"/>
                <a:gd name="T35" fmla="*/ 6 h 57"/>
                <a:gd name="T36" fmla="*/ 11 w 52"/>
                <a:gd name="T37" fmla="*/ 6 h 57"/>
                <a:gd name="T38" fmla="*/ 11 w 52"/>
                <a:gd name="T39" fmla="*/ 7 h 57"/>
                <a:gd name="T40" fmla="*/ 2 w 52"/>
                <a:gd name="T41" fmla="*/ 13 h 57"/>
                <a:gd name="T42" fmla="*/ 0 w 52"/>
                <a:gd name="T43" fmla="*/ 21 h 57"/>
                <a:gd name="T44" fmla="*/ 7 w 52"/>
                <a:gd name="T45" fmla="*/ 19 h 57"/>
                <a:gd name="T46" fmla="*/ 5 w 52"/>
                <a:gd name="T47" fmla="*/ 21 h 57"/>
                <a:gd name="T48" fmla="*/ 2 w 52"/>
                <a:gd name="T49" fmla="*/ 23 h 57"/>
                <a:gd name="T50" fmla="*/ 4 w 52"/>
                <a:gd name="T51" fmla="*/ 29 h 57"/>
                <a:gd name="T52" fmla="*/ 4 w 52"/>
                <a:gd name="T53" fmla="*/ 34 h 57"/>
                <a:gd name="T54" fmla="*/ 7 w 52"/>
                <a:gd name="T55" fmla="*/ 36 h 57"/>
                <a:gd name="T56" fmla="*/ 13 w 52"/>
                <a:gd name="T57" fmla="*/ 34 h 57"/>
                <a:gd name="T58" fmla="*/ 7 w 52"/>
                <a:gd name="T59" fmla="*/ 42 h 57"/>
                <a:gd name="T60" fmla="*/ 4 w 52"/>
                <a:gd name="T61" fmla="*/ 50 h 57"/>
                <a:gd name="T62" fmla="*/ 52 w 52"/>
                <a:gd name="T63" fmla="*/ 57 h 5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52"/>
                <a:gd name="T97" fmla="*/ 0 h 57"/>
                <a:gd name="T98" fmla="*/ 52 w 52"/>
                <a:gd name="T99" fmla="*/ 57 h 5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52" h="57">
                  <a:moveTo>
                    <a:pt x="27" y="44"/>
                  </a:moveTo>
                  <a:lnTo>
                    <a:pt x="27" y="42"/>
                  </a:lnTo>
                  <a:lnTo>
                    <a:pt x="25" y="40"/>
                  </a:lnTo>
                  <a:lnTo>
                    <a:pt x="25" y="38"/>
                  </a:lnTo>
                  <a:lnTo>
                    <a:pt x="27" y="38"/>
                  </a:lnTo>
                  <a:lnTo>
                    <a:pt x="32" y="38"/>
                  </a:lnTo>
                  <a:lnTo>
                    <a:pt x="34" y="36"/>
                  </a:lnTo>
                  <a:lnTo>
                    <a:pt x="36" y="34"/>
                  </a:lnTo>
                  <a:lnTo>
                    <a:pt x="36" y="32"/>
                  </a:lnTo>
                  <a:lnTo>
                    <a:pt x="38" y="30"/>
                  </a:lnTo>
                  <a:lnTo>
                    <a:pt x="38" y="29"/>
                  </a:lnTo>
                  <a:lnTo>
                    <a:pt x="36" y="29"/>
                  </a:lnTo>
                  <a:lnTo>
                    <a:pt x="38" y="25"/>
                  </a:lnTo>
                  <a:lnTo>
                    <a:pt x="40" y="25"/>
                  </a:lnTo>
                  <a:lnTo>
                    <a:pt x="40" y="23"/>
                  </a:lnTo>
                  <a:lnTo>
                    <a:pt x="40" y="21"/>
                  </a:lnTo>
                  <a:lnTo>
                    <a:pt x="38" y="19"/>
                  </a:lnTo>
                  <a:lnTo>
                    <a:pt x="38" y="17"/>
                  </a:lnTo>
                  <a:lnTo>
                    <a:pt x="38" y="13"/>
                  </a:lnTo>
                  <a:lnTo>
                    <a:pt x="36" y="11"/>
                  </a:lnTo>
                  <a:lnTo>
                    <a:pt x="38" y="9"/>
                  </a:lnTo>
                  <a:lnTo>
                    <a:pt x="38" y="7"/>
                  </a:lnTo>
                  <a:lnTo>
                    <a:pt x="36" y="6"/>
                  </a:lnTo>
                  <a:lnTo>
                    <a:pt x="36" y="4"/>
                  </a:lnTo>
                  <a:lnTo>
                    <a:pt x="34" y="0"/>
                  </a:lnTo>
                  <a:lnTo>
                    <a:pt x="30" y="0"/>
                  </a:lnTo>
                  <a:lnTo>
                    <a:pt x="23" y="0"/>
                  </a:lnTo>
                  <a:lnTo>
                    <a:pt x="27" y="0"/>
                  </a:lnTo>
                  <a:lnTo>
                    <a:pt x="29" y="2"/>
                  </a:lnTo>
                  <a:lnTo>
                    <a:pt x="27" y="4"/>
                  </a:lnTo>
                  <a:lnTo>
                    <a:pt x="23" y="2"/>
                  </a:lnTo>
                  <a:lnTo>
                    <a:pt x="17" y="0"/>
                  </a:lnTo>
                  <a:lnTo>
                    <a:pt x="15" y="0"/>
                  </a:lnTo>
                  <a:lnTo>
                    <a:pt x="11" y="0"/>
                  </a:lnTo>
                  <a:lnTo>
                    <a:pt x="9" y="2"/>
                  </a:lnTo>
                  <a:lnTo>
                    <a:pt x="5" y="6"/>
                  </a:lnTo>
                  <a:lnTo>
                    <a:pt x="9" y="6"/>
                  </a:lnTo>
                  <a:lnTo>
                    <a:pt x="11" y="6"/>
                  </a:lnTo>
                  <a:lnTo>
                    <a:pt x="13" y="7"/>
                  </a:lnTo>
                  <a:lnTo>
                    <a:pt x="11" y="7"/>
                  </a:lnTo>
                  <a:lnTo>
                    <a:pt x="7" y="9"/>
                  </a:lnTo>
                  <a:lnTo>
                    <a:pt x="2" y="13"/>
                  </a:lnTo>
                  <a:lnTo>
                    <a:pt x="2" y="17"/>
                  </a:lnTo>
                  <a:lnTo>
                    <a:pt x="0" y="21"/>
                  </a:lnTo>
                  <a:lnTo>
                    <a:pt x="5" y="19"/>
                  </a:lnTo>
                  <a:lnTo>
                    <a:pt x="7" y="19"/>
                  </a:lnTo>
                  <a:lnTo>
                    <a:pt x="9" y="19"/>
                  </a:lnTo>
                  <a:lnTo>
                    <a:pt x="5" y="21"/>
                  </a:lnTo>
                  <a:lnTo>
                    <a:pt x="4" y="21"/>
                  </a:lnTo>
                  <a:lnTo>
                    <a:pt x="2" y="23"/>
                  </a:lnTo>
                  <a:lnTo>
                    <a:pt x="2" y="27"/>
                  </a:lnTo>
                  <a:lnTo>
                    <a:pt x="4" y="29"/>
                  </a:lnTo>
                  <a:lnTo>
                    <a:pt x="4" y="32"/>
                  </a:lnTo>
                  <a:lnTo>
                    <a:pt x="4" y="34"/>
                  </a:lnTo>
                  <a:lnTo>
                    <a:pt x="2" y="36"/>
                  </a:lnTo>
                  <a:lnTo>
                    <a:pt x="7" y="36"/>
                  </a:lnTo>
                  <a:lnTo>
                    <a:pt x="11" y="34"/>
                  </a:lnTo>
                  <a:lnTo>
                    <a:pt x="13" y="34"/>
                  </a:lnTo>
                  <a:lnTo>
                    <a:pt x="9" y="40"/>
                  </a:lnTo>
                  <a:lnTo>
                    <a:pt x="7" y="42"/>
                  </a:lnTo>
                  <a:lnTo>
                    <a:pt x="5" y="44"/>
                  </a:lnTo>
                  <a:lnTo>
                    <a:pt x="4" y="50"/>
                  </a:lnTo>
                  <a:lnTo>
                    <a:pt x="5" y="57"/>
                  </a:lnTo>
                  <a:lnTo>
                    <a:pt x="52" y="57"/>
                  </a:lnTo>
                  <a:lnTo>
                    <a:pt x="27" y="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9" name="Freeform 25">
              <a:extLst>
                <a:ext uri="{FF2B5EF4-FFF2-40B4-BE49-F238E27FC236}">
                  <a16:creationId xmlns:a16="http://schemas.microsoft.com/office/drawing/2014/main" id="{AE03661A-861B-4686-BDF2-FE3EFAB46A90}"/>
                </a:ext>
              </a:extLst>
            </p:cNvPr>
            <p:cNvSpPr>
              <a:spLocks/>
            </p:cNvSpPr>
            <p:nvPr/>
          </p:nvSpPr>
          <p:spPr bwMode="auto">
            <a:xfrm>
              <a:off x="4890" y="3118"/>
              <a:ext cx="14" cy="15"/>
            </a:xfrm>
            <a:custGeom>
              <a:avLst/>
              <a:gdLst>
                <a:gd name="T0" fmla="*/ 6 w 14"/>
                <a:gd name="T1" fmla="*/ 15 h 15"/>
                <a:gd name="T2" fmla="*/ 14 w 14"/>
                <a:gd name="T3" fmla="*/ 2 h 15"/>
                <a:gd name="T4" fmla="*/ 8 w 14"/>
                <a:gd name="T5" fmla="*/ 0 h 15"/>
                <a:gd name="T6" fmla="*/ 0 w 14"/>
                <a:gd name="T7" fmla="*/ 15 h 15"/>
                <a:gd name="T8" fmla="*/ 6 w 14"/>
                <a:gd name="T9" fmla="*/ 15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"/>
                <a:gd name="T16" fmla="*/ 0 h 15"/>
                <a:gd name="T17" fmla="*/ 14 w 14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" h="15">
                  <a:moveTo>
                    <a:pt x="6" y="15"/>
                  </a:moveTo>
                  <a:lnTo>
                    <a:pt x="14" y="2"/>
                  </a:lnTo>
                  <a:lnTo>
                    <a:pt x="8" y="0"/>
                  </a:lnTo>
                  <a:lnTo>
                    <a:pt x="0" y="15"/>
                  </a:lnTo>
                  <a:lnTo>
                    <a:pt x="6" y="1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0" name="Freeform 26">
              <a:extLst>
                <a:ext uri="{FF2B5EF4-FFF2-40B4-BE49-F238E27FC236}">
                  <a16:creationId xmlns:a16="http://schemas.microsoft.com/office/drawing/2014/main" id="{4A0B5B25-E819-4393-9548-4F9141CF2C79}"/>
                </a:ext>
              </a:extLst>
            </p:cNvPr>
            <p:cNvSpPr>
              <a:spLocks/>
            </p:cNvSpPr>
            <p:nvPr/>
          </p:nvSpPr>
          <p:spPr bwMode="auto">
            <a:xfrm>
              <a:off x="4560" y="3183"/>
              <a:ext cx="113" cy="53"/>
            </a:xfrm>
            <a:custGeom>
              <a:avLst/>
              <a:gdLst>
                <a:gd name="T0" fmla="*/ 113 w 113"/>
                <a:gd name="T1" fmla="*/ 0 h 53"/>
                <a:gd name="T2" fmla="*/ 109 w 113"/>
                <a:gd name="T3" fmla="*/ 8 h 53"/>
                <a:gd name="T4" fmla="*/ 106 w 113"/>
                <a:gd name="T5" fmla="*/ 15 h 53"/>
                <a:gd name="T6" fmla="*/ 104 w 113"/>
                <a:gd name="T7" fmla="*/ 25 h 53"/>
                <a:gd name="T8" fmla="*/ 102 w 113"/>
                <a:gd name="T9" fmla="*/ 34 h 53"/>
                <a:gd name="T10" fmla="*/ 100 w 113"/>
                <a:gd name="T11" fmla="*/ 53 h 53"/>
                <a:gd name="T12" fmla="*/ 17 w 113"/>
                <a:gd name="T13" fmla="*/ 44 h 53"/>
                <a:gd name="T14" fmla="*/ 13 w 113"/>
                <a:gd name="T15" fmla="*/ 42 h 53"/>
                <a:gd name="T16" fmla="*/ 12 w 113"/>
                <a:gd name="T17" fmla="*/ 38 h 53"/>
                <a:gd name="T18" fmla="*/ 6 w 113"/>
                <a:gd name="T19" fmla="*/ 27 h 53"/>
                <a:gd name="T20" fmla="*/ 2 w 113"/>
                <a:gd name="T21" fmla="*/ 15 h 53"/>
                <a:gd name="T22" fmla="*/ 0 w 113"/>
                <a:gd name="T23" fmla="*/ 0 h 53"/>
                <a:gd name="T24" fmla="*/ 113 w 113"/>
                <a:gd name="T25" fmla="*/ 0 h 5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13"/>
                <a:gd name="T40" fmla="*/ 0 h 53"/>
                <a:gd name="T41" fmla="*/ 113 w 113"/>
                <a:gd name="T42" fmla="*/ 53 h 53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13" h="53">
                  <a:moveTo>
                    <a:pt x="113" y="0"/>
                  </a:moveTo>
                  <a:lnTo>
                    <a:pt x="109" y="8"/>
                  </a:lnTo>
                  <a:lnTo>
                    <a:pt x="106" y="15"/>
                  </a:lnTo>
                  <a:lnTo>
                    <a:pt x="104" y="25"/>
                  </a:lnTo>
                  <a:lnTo>
                    <a:pt x="102" y="34"/>
                  </a:lnTo>
                  <a:lnTo>
                    <a:pt x="100" y="53"/>
                  </a:lnTo>
                  <a:lnTo>
                    <a:pt x="17" y="44"/>
                  </a:lnTo>
                  <a:lnTo>
                    <a:pt x="13" y="42"/>
                  </a:lnTo>
                  <a:lnTo>
                    <a:pt x="12" y="38"/>
                  </a:lnTo>
                  <a:lnTo>
                    <a:pt x="6" y="27"/>
                  </a:lnTo>
                  <a:lnTo>
                    <a:pt x="2" y="15"/>
                  </a:lnTo>
                  <a:lnTo>
                    <a:pt x="0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C03C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1" name="Freeform 27">
              <a:extLst>
                <a:ext uri="{FF2B5EF4-FFF2-40B4-BE49-F238E27FC236}">
                  <a16:creationId xmlns:a16="http://schemas.microsoft.com/office/drawing/2014/main" id="{F344740C-6C42-444C-9312-E27A76ECBB0F}"/>
                </a:ext>
              </a:extLst>
            </p:cNvPr>
            <p:cNvSpPr>
              <a:spLocks/>
            </p:cNvSpPr>
            <p:nvPr/>
          </p:nvSpPr>
          <p:spPr bwMode="auto">
            <a:xfrm>
              <a:off x="4764" y="3183"/>
              <a:ext cx="309" cy="57"/>
            </a:xfrm>
            <a:custGeom>
              <a:avLst/>
              <a:gdLst>
                <a:gd name="T0" fmla="*/ 309 w 309"/>
                <a:gd name="T1" fmla="*/ 0 h 57"/>
                <a:gd name="T2" fmla="*/ 305 w 309"/>
                <a:gd name="T3" fmla="*/ 8 h 57"/>
                <a:gd name="T4" fmla="*/ 301 w 309"/>
                <a:gd name="T5" fmla="*/ 15 h 57"/>
                <a:gd name="T6" fmla="*/ 299 w 309"/>
                <a:gd name="T7" fmla="*/ 25 h 57"/>
                <a:gd name="T8" fmla="*/ 297 w 309"/>
                <a:gd name="T9" fmla="*/ 34 h 57"/>
                <a:gd name="T10" fmla="*/ 297 w 309"/>
                <a:gd name="T11" fmla="*/ 57 h 57"/>
                <a:gd name="T12" fmla="*/ 17 w 309"/>
                <a:gd name="T13" fmla="*/ 57 h 57"/>
                <a:gd name="T14" fmla="*/ 13 w 309"/>
                <a:gd name="T15" fmla="*/ 34 h 57"/>
                <a:gd name="T16" fmla="*/ 13 w 309"/>
                <a:gd name="T17" fmla="*/ 25 h 57"/>
                <a:gd name="T18" fmla="*/ 9 w 309"/>
                <a:gd name="T19" fmla="*/ 15 h 57"/>
                <a:gd name="T20" fmla="*/ 5 w 309"/>
                <a:gd name="T21" fmla="*/ 8 h 57"/>
                <a:gd name="T22" fmla="*/ 0 w 309"/>
                <a:gd name="T23" fmla="*/ 0 h 57"/>
                <a:gd name="T24" fmla="*/ 309 w 309"/>
                <a:gd name="T25" fmla="*/ 0 h 5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09"/>
                <a:gd name="T40" fmla="*/ 0 h 57"/>
                <a:gd name="T41" fmla="*/ 309 w 309"/>
                <a:gd name="T42" fmla="*/ 57 h 57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09" h="57">
                  <a:moveTo>
                    <a:pt x="309" y="0"/>
                  </a:moveTo>
                  <a:lnTo>
                    <a:pt x="305" y="8"/>
                  </a:lnTo>
                  <a:lnTo>
                    <a:pt x="301" y="15"/>
                  </a:lnTo>
                  <a:lnTo>
                    <a:pt x="299" y="25"/>
                  </a:lnTo>
                  <a:lnTo>
                    <a:pt x="297" y="34"/>
                  </a:lnTo>
                  <a:lnTo>
                    <a:pt x="297" y="57"/>
                  </a:lnTo>
                  <a:lnTo>
                    <a:pt x="17" y="57"/>
                  </a:lnTo>
                  <a:lnTo>
                    <a:pt x="13" y="34"/>
                  </a:lnTo>
                  <a:lnTo>
                    <a:pt x="13" y="25"/>
                  </a:lnTo>
                  <a:lnTo>
                    <a:pt x="9" y="15"/>
                  </a:lnTo>
                  <a:lnTo>
                    <a:pt x="5" y="8"/>
                  </a:lnTo>
                  <a:lnTo>
                    <a:pt x="0" y="0"/>
                  </a:lnTo>
                  <a:lnTo>
                    <a:pt x="309" y="0"/>
                  </a:lnTo>
                  <a:close/>
                </a:path>
              </a:pathLst>
            </a:custGeom>
            <a:solidFill>
              <a:srgbClr val="C03C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2" name="Freeform 28">
              <a:extLst>
                <a:ext uri="{FF2B5EF4-FFF2-40B4-BE49-F238E27FC236}">
                  <a16:creationId xmlns:a16="http://schemas.microsoft.com/office/drawing/2014/main" id="{D4C02EE9-7BAC-41F8-B376-B848BFA449E1}"/>
                </a:ext>
              </a:extLst>
            </p:cNvPr>
            <p:cNvSpPr>
              <a:spLocks/>
            </p:cNvSpPr>
            <p:nvPr/>
          </p:nvSpPr>
          <p:spPr bwMode="auto">
            <a:xfrm>
              <a:off x="4785" y="3114"/>
              <a:ext cx="32" cy="19"/>
            </a:xfrm>
            <a:custGeom>
              <a:avLst/>
              <a:gdLst>
                <a:gd name="T0" fmla="*/ 32 w 32"/>
                <a:gd name="T1" fmla="*/ 19 h 19"/>
                <a:gd name="T2" fmla="*/ 0 w 32"/>
                <a:gd name="T3" fmla="*/ 19 h 19"/>
                <a:gd name="T4" fmla="*/ 0 w 32"/>
                <a:gd name="T5" fmla="*/ 13 h 19"/>
                <a:gd name="T6" fmla="*/ 2 w 32"/>
                <a:gd name="T7" fmla="*/ 6 h 19"/>
                <a:gd name="T8" fmla="*/ 4 w 32"/>
                <a:gd name="T9" fmla="*/ 4 h 19"/>
                <a:gd name="T10" fmla="*/ 5 w 32"/>
                <a:gd name="T11" fmla="*/ 0 h 19"/>
                <a:gd name="T12" fmla="*/ 7 w 32"/>
                <a:gd name="T13" fmla="*/ 0 h 19"/>
                <a:gd name="T14" fmla="*/ 9 w 32"/>
                <a:gd name="T15" fmla="*/ 0 h 19"/>
                <a:gd name="T16" fmla="*/ 19 w 32"/>
                <a:gd name="T17" fmla="*/ 0 h 19"/>
                <a:gd name="T18" fmla="*/ 23 w 32"/>
                <a:gd name="T19" fmla="*/ 2 h 19"/>
                <a:gd name="T20" fmla="*/ 27 w 32"/>
                <a:gd name="T21" fmla="*/ 6 h 19"/>
                <a:gd name="T22" fmla="*/ 30 w 32"/>
                <a:gd name="T23" fmla="*/ 13 h 19"/>
                <a:gd name="T24" fmla="*/ 32 w 32"/>
                <a:gd name="T25" fmla="*/ 19 h 1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2"/>
                <a:gd name="T40" fmla="*/ 0 h 19"/>
                <a:gd name="T41" fmla="*/ 32 w 32"/>
                <a:gd name="T42" fmla="*/ 19 h 1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2" h="19">
                  <a:moveTo>
                    <a:pt x="32" y="19"/>
                  </a:moveTo>
                  <a:lnTo>
                    <a:pt x="0" y="19"/>
                  </a:lnTo>
                  <a:lnTo>
                    <a:pt x="0" y="13"/>
                  </a:lnTo>
                  <a:lnTo>
                    <a:pt x="2" y="6"/>
                  </a:lnTo>
                  <a:lnTo>
                    <a:pt x="4" y="4"/>
                  </a:lnTo>
                  <a:lnTo>
                    <a:pt x="5" y="0"/>
                  </a:lnTo>
                  <a:lnTo>
                    <a:pt x="7" y="0"/>
                  </a:lnTo>
                  <a:lnTo>
                    <a:pt x="9" y="0"/>
                  </a:lnTo>
                  <a:lnTo>
                    <a:pt x="19" y="0"/>
                  </a:lnTo>
                  <a:lnTo>
                    <a:pt x="23" y="2"/>
                  </a:lnTo>
                  <a:lnTo>
                    <a:pt x="27" y="6"/>
                  </a:lnTo>
                  <a:lnTo>
                    <a:pt x="30" y="13"/>
                  </a:lnTo>
                  <a:lnTo>
                    <a:pt x="32" y="1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3" name="Freeform 29">
              <a:extLst>
                <a:ext uri="{FF2B5EF4-FFF2-40B4-BE49-F238E27FC236}">
                  <a16:creationId xmlns:a16="http://schemas.microsoft.com/office/drawing/2014/main" id="{86E953B2-D360-4755-81A8-652B09AD152D}"/>
                </a:ext>
              </a:extLst>
            </p:cNvPr>
            <p:cNvSpPr>
              <a:spLocks/>
            </p:cNvSpPr>
            <p:nvPr/>
          </p:nvSpPr>
          <p:spPr bwMode="auto">
            <a:xfrm>
              <a:off x="4560" y="3133"/>
              <a:ext cx="722" cy="98"/>
            </a:xfrm>
            <a:custGeom>
              <a:avLst/>
              <a:gdLst>
                <a:gd name="T0" fmla="*/ 607 w 722"/>
                <a:gd name="T1" fmla="*/ 50 h 98"/>
                <a:gd name="T2" fmla="*/ 613 w 722"/>
                <a:gd name="T3" fmla="*/ 58 h 98"/>
                <a:gd name="T4" fmla="*/ 614 w 722"/>
                <a:gd name="T5" fmla="*/ 65 h 98"/>
                <a:gd name="T6" fmla="*/ 618 w 722"/>
                <a:gd name="T7" fmla="*/ 75 h 98"/>
                <a:gd name="T8" fmla="*/ 618 w 722"/>
                <a:gd name="T9" fmla="*/ 84 h 98"/>
                <a:gd name="T10" fmla="*/ 618 w 722"/>
                <a:gd name="T11" fmla="*/ 88 h 98"/>
                <a:gd name="T12" fmla="*/ 620 w 722"/>
                <a:gd name="T13" fmla="*/ 98 h 98"/>
                <a:gd name="T14" fmla="*/ 680 w 722"/>
                <a:gd name="T15" fmla="*/ 96 h 98"/>
                <a:gd name="T16" fmla="*/ 707 w 722"/>
                <a:gd name="T17" fmla="*/ 92 h 98"/>
                <a:gd name="T18" fmla="*/ 716 w 722"/>
                <a:gd name="T19" fmla="*/ 90 h 98"/>
                <a:gd name="T20" fmla="*/ 722 w 722"/>
                <a:gd name="T21" fmla="*/ 88 h 98"/>
                <a:gd name="T22" fmla="*/ 716 w 722"/>
                <a:gd name="T23" fmla="*/ 71 h 98"/>
                <a:gd name="T24" fmla="*/ 712 w 722"/>
                <a:gd name="T25" fmla="*/ 63 h 98"/>
                <a:gd name="T26" fmla="*/ 707 w 722"/>
                <a:gd name="T27" fmla="*/ 54 h 98"/>
                <a:gd name="T28" fmla="*/ 699 w 722"/>
                <a:gd name="T29" fmla="*/ 48 h 98"/>
                <a:gd name="T30" fmla="*/ 689 w 722"/>
                <a:gd name="T31" fmla="*/ 40 h 98"/>
                <a:gd name="T32" fmla="*/ 661 w 722"/>
                <a:gd name="T33" fmla="*/ 25 h 98"/>
                <a:gd name="T34" fmla="*/ 634 w 722"/>
                <a:gd name="T35" fmla="*/ 15 h 98"/>
                <a:gd name="T36" fmla="*/ 603 w 722"/>
                <a:gd name="T37" fmla="*/ 10 h 98"/>
                <a:gd name="T38" fmla="*/ 536 w 722"/>
                <a:gd name="T39" fmla="*/ 2 h 98"/>
                <a:gd name="T40" fmla="*/ 444 w 722"/>
                <a:gd name="T41" fmla="*/ 0 h 98"/>
                <a:gd name="T42" fmla="*/ 17 w 722"/>
                <a:gd name="T43" fmla="*/ 0 h 98"/>
                <a:gd name="T44" fmla="*/ 13 w 722"/>
                <a:gd name="T45" fmla="*/ 2 h 98"/>
                <a:gd name="T46" fmla="*/ 10 w 722"/>
                <a:gd name="T47" fmla="*/ 6 h 98"/>
                <a:gd name="T48" fmla="*/ 6 w 722"/>
                <a:gd name="T49" fmla="*/ 17 h 98"/>
                <a:gd name="T50" fmla="*/ 2 w 722"/>
                <a:gd name="T51" fmla="*/ 29 h 98"/>
                <a:gd name="T52" fmla="*/ 0 w 722"/>
                <a:gd name="T53" fmla="*/ 44 h 98"/>
                <a:gd name="T54" fmla="*/ 119 w 722"/>
                <a:gd name="T55" fmla="*/ 44 h 98"/>
                <a:gd name="T56" fmla="*/ 127 w 722"/>
                <a:gd name="T57" fmla="*/ 37 h 98"/>
                <a:gd name="T58" fmla="*/ 136 w 722"/>
                <a:gd name="T59" fmla="*/ 31 h 98"/>
                <a:gd name="T60" fmla="*/ 148 w 722"/>
                <a:gd name="T61" fmla="*/ 27 h 98"/>
                <a:gd name="T62" fmla="*/ 159 w 722"/>
                <a:gd name="T63" fmla="*/ 27 h 98"/>
                <a:gd name="T64" fmla="*/ 171 w 722"/>
                <a:gd name="T65" fmla="*/ 27 h 98"/>
                <a:gd name="T66" fmla="*/ 182 w 722"/>
                <a:gd name="T67" fmla="*/ 31 h 98"/>
                <a:gd name="T68" fmla="*/ 192 w 722"/>
                <a:gd name="T69" fmla="*/ 37 h 98"/>
                <a:gd name="T70" fmla="*/ 200 w 722"/>
                <a:gd name="T71" fmla="*/ 44 h 98"/>
                <a:gd name="T72" fmla="*/ 518 w 722"/>
                <a:gd name="T73" fmla="*/ 44 h 98"/>
                <a:gd name="T74" fmla="*/ 528 w 722"/>
                <a:gd name="T75" fmla="*/ 37 h 98"/>
                <a:gd name="T76" fmla="*/ 538 w 722"/>
                <a:gd name="T77" fmla="*/ 31 h 98"/>
                <a:gd name="T78" fmla="*/ 547 w 722"/>
                <a:gd name="T79" fmla="*/ 27 h 98"/>
                <a:gd name="T80" fmla="*/ 559 w 722"/>
                <a:gd name="T81" fmla="*/ 27 h 98"/>
                <a:gd name="T82" fmla="*/ 572 w 722"/>
                <a:gd name="T83" fmla="*/ 27 h 98"/>
                <a:gd name="T84" fmla="*/ 582 w 722"/>
                <a:gd name="T85" fmla="*/ 31 h 98"/>
                <a:gd name="T86" fmla="*/ 593 w 722"/>
                <a:gd name="T87" fmla="*/ 37 h 98"/>
                <a:gd name="T88" fmla="*/ 601 w 722"/>
                <a:gd name="T89" fmla="*/ 44 h 98"/>
                <a:gd name="T90" fmla="*/ 634 w 722"/>
                <a:gd name="T91" fmla="*/ 44 h 98"/>
                <a:gd name="T92" fmla="*/ 655 w 722"/>
                <a:gd name="T93" fmla="*/ 44 h 98"/>
                <a:gd name="T94" fmla="*/ 661 w 722"/>
                <a:gd name="T95" fmla="*/ 44 h 98"/>
                <a:gd name="T96" fmla="*/ 662 w 722"/>
                <a:gd name="T97" fmla="*/ 44 h 98"/>
                <a:gd name="T98" fmla="*/ 662 w 722"/>
                <a:gd name="T99" fmla="*/ 46 h 98"/>
                <a:gd name="T100" fmla="*/ 662 w 722"/>
                <a:gd name="T101" fmla="*/ 48 h 98"/>
                <a:gd name="T102" fmla="*/ 662 w 722"/>
                <a:gd name="T103" fmla="*/ 50 h 98"/>
                <a:gd name="T104" fmla="*/ 607 w 722"/>
                <a:gd name="T105" fmla="*/ 50 h 98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722"/>
                <a:gd name="T160" fmla="*/ 0 h 98"/>
                <a:gd name="T161" fmla="*/ 722 w 722"/>
                <a:gd name="T162" fmla="*/ 98 h 98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722" h="98">
                  <a:moveTo>
                    <a:pt x="607" y="50"/>
                  </a:moveTo>
                  <a:lnTo>
                    <a:pt x="613" y="58"/>
                  </a:lnTo>
                  <a:lnTo>
                    <a:pt x="614" y="65"/>
                  </a:lnTo>
                  <a:lnTo>
                    <a:pt x="618" y="75"/>
                  </a:lnTo>
                  <a:lnTo>
                    <a:pt x="618" y="84"/>
                  </a:lnTo>
                  <a:lnTo>
                    <a:pt x="618" y="88"/>
                  </a:lnTo>
                  <a:lnTo>
                    <a:pt x="620" y="98"/>
                  </a:lnTo>
                  <a:lnTo>
                    <a:pt x="680" y="96"/>
                  </a:lnTo>
                  <a:lnTo>
                    <a:pt x="707" y="92"/>
                  </a:lnTo>
                  <a:lnTo>
                    <a:pt x="716" y="90"/>
                  </a:lnTo>
                  <a:lnTo>
                    <a:pt x="722" y="88"/>
                  </a:lnTo>
                  <a:lnTo>
                    <a:pt x="716" y="71"/>
                  </a:lnTo>
                  <a:lnTo>
                    <a:pt x="712" y="63"/>
                  </a:lnTo>
                  <a:lnTo>
                    <a:pt x="707" y="54"/>
                  </a:lnTo>
                  <a:lnTo>
                    <a:pt x="699" y="48"/>
                  </a:lnTo>
                  <a:lnTo>
                    <a:pt x="689" y="40"/>
                  </a:lnTo>
                  <a:lnTo>
                    <a:pt x="661" y="25"/>
                  </a:lnTo>
                  <a:lnTo>
                    <a:pt x="634" y="15"/>
                  </a:lnTo>
                  <a:lnTo>
                    <a:pt x="603" y="10"/>
                  </a:lnTo>
                  <a:lnTo>
                    <a:pt x="536" y="2"/>
                  </a:lnTo>
                  <a:lnTo>
                    <a:pt x="444" y="0"/>
                  </a:lnTo>
                  <a:lnTo>
                    <a:pt x="17" y="0"/>
                  </a:lnTo>
                  <a:lnTo>
                    <a:pt x="13" y="2"/>
                  </a:lnTo>
                  <a:lnTo>
                    <a:pt x="10" y="6"/>
                  </a:lnTo>
                  <a:lnTo>
                    <a:pt x="6" y="17"/>
                  </a:lnTo>
                  <a:lnTo>
                    <a:pt x="2" y="29"/>
                  </a:lnTo>
                  <a:lnTo>
                    <a:pt x="0" y="44"/>
                  </a:lnTo>
                  <a:lnTo>
                    <a:pt x="119" y="44"/>
                  </a:lnTo>
                  <a:lnTo>
                    <a:pt x="127" y="37"/>
                  </a:lnTo>
                  <a:lnTo>
                    <a:pt x="136" y="31"/>
                  </a:lnTo>
                  <a:lnTo>
                    <a:pt x="148" y="27"/>
                  </a:lnTo>
                  <a:lnTo>
                    <a:pt x="159" y="27"/>
                  </a:lnTo>
                  <a:lnTo>
                    <a:pt x="171" y="27"/>
                  </a:lnTo>
                  <a:lnTo>
                    <a:pt x="182" y="31"/>
                  </a:lnTo>
                  <a:lnTo>
                    <a:pt x="192" y="37"/>
                  </a:lnTo>
                  <a:lnTo>
                    <a:pt x="200" y="44"/>
                  </a:lnTo>
                  <a:lnTo>
                    <a:pt x="518" y="44"/>
                  </a:lnTo>
                  <a:lnTo>
                    <a:pt x="528" y="37"/>
                  </a:lnTo>
                  <a:lnTo>
                    <a:pt x="538" y="31"/>
                  </a:lnTo>
                  <a:lnTo>
                    <a:pt x="547" y="27"/>
                  </a:lnTo>
                  <a:lnTo>
                    <a:pt x="559" y="27"/>
                  </a:lnTo>
                  <a:lnTo>
                    <a:pt x="572" y="27"/>
                  </a:lnTo>
                  <a:lnTo>
                    <a:pt x="582" y="31"/>
                  </a:lnTo>
                  <a:lnTo>
                    <a:pt x="593" y="37"/>
                  </a:lnTo>
                  <a:lnTo>
                    <a:pt x="601" y="44"/>
                  </a:lnTo>
                  <a:lnTo>
                    <a:pt x="634" y="44"/>
                  </a:lnTo>
                  <a:lnTo>
                    <a:pt x="655" y="44"/>
                  </a:lnTo>
                  <a:lnTo>
                    <a:pt x="661" y="44"/>
                  </a:lnTo>
                  <a:lnTo>
                    <a:pt x="662" y="44"/>
                  </a:lnTo>
                  <a:lnTo>
                    <a:pt x="662" y="46"/>
                  </a:lnTo>
                  <a:lnTo>
                    <a:pt x="662" y="48"/>
                  </a:lnTo>
                  <a:lnTo>
                    <a:pt x="662" y="50"/>
                  </a:lnTo>
                  <a:lnTo>
                    <a:pt x="607" y="50"/>
                  </a:lnTo>
                  <a:close/>
                </a:path>
              </a:pathLst>
            </a:custGeom>
            <a:solidFill>
              <a:srgbClr val="C03C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4" name="Freeform 30">
              <a:extLst>
                <a:ext uri="{FF2B5EF4-FFF2-40B4-BE49-F238E27FC236}">
                  <a16:creationId xmlns:a16="http://schemas.microsoft.com/office/drawing/2014/main" id="{BB692D7E-8F72-4A91-8E04-638A03886EF9}"/>
                </a:ext>
              </a:extLst>
            </p:cNvPr>
            <p:cNvSpPr>
              <a:spLocks/>
            </p:cNvSpPr>
            <p:nvPr/>
          </p:nvSpPr>
          <p:spPr bwMode="auto">
            <a:xfrm>
              <a:off x="4856" y="3082"/>
              <a:ext cx="94" cy="51"/>
            </a:xfrm>
            <a:custGeom>
              <a:avLst/>
              <a:gdLst>
                <a:gd name="T0" fmla="*/ 52 w 94"/>
                <a:gd name="T1" fmla="*/ 51 h 51"/>
                <a:gd name="T2" fmla="*/ 94 w 94"/>
                <a:gd name="T3" fmla="*/ 51 h 51"/>
                <a:gd name="T4" fmla="*/ 17 w 94"/>
                <a:gd name="T5" fmla="*/ 13 h 51"/>
                <a:gd name="T6" fmla="*/ 34 w 94"/>
                <a:gd name="T7" fmla="*/ 9 h 51"/>
                <a:gd name="T8" fmla="*/ 50 w 94"/>
                <a:gd name="T9" fmla="*/ 7 h 51"/>
                <a:gd name="T10" fmla="*/ 50 w 94"/>
                <a:gd name="T11" fmla="*/ 5 h 51"/>
                <a:gd name="T12" fmla="*/ 48 w 94"/>
                <a:gd name="T13" fmla="*/ 3 h 51"/>
                <a:gd name="T14" fmla="*/ 44 w 94"/>
                <a:gd name="T15" fmla="*/ 0 h 51"/>
                <a:gd name="T16" fmla="*/ 38 w 94"/>
                <a:gd name="T17" fmla="*/ 0 h 51"/>
                <a:gd name="T18" fmla="*/ 21 w 94"/>
                <a:gd name="T19" fmla="*/ 1 h 51"/>
                <a:gd name="T20" fmla="*/ 4 w 94"/>
                <a:gd name="T21" fmla="*/ 7 h 51"/>
                <a:gd name="T22" fmla="*/ 2 w 94"/>
                <a:gd name="T23" fmla="*/ 9 h 51"/>
                <a:gd name="T24" fmla="*/ 0 w 94"/>
                <a:gd name="T25" fmla="*/ 13 h 51"/>
                <a:gd name="T26" fmla="*/ 2 w 94"/>
                <a:gd name="T27" fmla="*/ 15 h 51"/>
                <a:gd name="T28" fmla="*/ 4 w 94"/>
                <a:gd name="T29" fmla="*/ 17 h 51"/>
                <a:gd name="T30" fmla="*/ 30 w 94"/>
                <a:gd name="T31" fmla="*/ 30 h 51"/>
                <a:gd name="T32" fmla="*/ 48 w 94"/>
                <a:gd name="T33" fmla="*/ 40 h 51"/>
                <a:gd name="T34" fmla="*/ 55 w 94"/>
                <a:gd name="T35" fmla="*/ 45 h 51"/>
                <a:gd name="T36" fmla="*/ 52 w 94"/>
                <a:gd name="T37" fmla="*/ 51 h 51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94"/>
                <a:gd name="T58" fmla="*/ 0 h 51"/>
                <a:gd name="T59" fmla="*/ 94 w 94"/>
                <a:gd name="T60" fmla="*/ 51 h 51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94" h="51">
                  <a:moveTo>
                    <a:pt x="52" y="51"/>
                  </a:moveTo>
                  <a:lnTo>
                    <a:pt x="94" y="51"/>
                  </a:lnTo>
                  <a:lnTo>
                    <a:pt x="17" y="13"/>
                  </a:lnTo>
                  <a:lnTo>
                    <a:pt x="34" y="9"/>
                  </a:lnTo>
                  <a:lnTo>
                    <a:pt x="50" y="7"/>
                  </a:lnTo>
                  <a:lnTo>
                    <a:pt x="50" y="5"/>
                  </a:lnTo>
                  <a:lnTo>
                    <a:pt x="48" y="3"/>
                  </a:lnTo>
                  <a:lnTo>
                    <a:pt x="44" y="0"/>
                  </a:lnTo>
                  <a:lnTo>
                    <a:pt x="38" y="0"/>
                  </a:lnTo>
                  <a:lnTo>
                    <a:pt x="21" y="1"/>
                  </a:lnTo>
                  <a:lnTo>
                    <a:pt x="4" y="7"/>
                  </a:lnTo>
                  <a:lnTo>
                    <a:pt x="2" y="9"/>
                  </a:lnTo>
                  <a:lnTo>
                    <a:pt x="0" y="13"/>
                  </a:lnTo>
                  <a:lnTo>
                    <a:pt x="2" y="15"/>
                  </a:lnTo>
                  <a:lnTo>
                    <a:pt x="4" y="17"/>
                  </a:lnTo>
                  <a:lnTo>
                    <a:pt x="30" y="30"/>
                  </a:lnTo>
                  <a:lnTo>
                    <a:pt x="48" y="40"/>
                  </a:lnTo>
                  <a:lnTo>
                    <a:pt x="55" y="45"/>
                  </a:lnTo>
                  <a:lnTo>
                    <a:pt x="52" y="51"/>
                  </a:lnTo>
                  <a:close/>
                </a:path>
              </a:pathLst>
            </a:custGeom>
            <a:solidFill>
              <a:srgbClr val="81818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5" name="Freeform 31">
              <a:extLst>
                <a:ext uri="{FF2B5EF4-FFF2-40B4-BE49-F238E27FC236}">
                  <a16:creationId xmlns:a16="http://schemas.microsoft.com/office/drawing/2014/main" id="{1F236D29-67D0-4CFC-B4AB-5BA0A515FA51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9" y="3103"/>
              <a:ext cx="96" cy="30"/>
            </a:xfrm>
            <a:custGeom>
              <a:avLst/>
              <a:gdLst>
                <a:gd name="T0" fmla="*/ 0 w 96"/>
                <a:gd name="T1" fmla="*/ 30 h 30"/>
                <a:gd name="T2" fmla="*/ 96 w 96"/>
                <a:gd name="T3" fmla="*/ 30 h 30"/>
                <a:gd name="T4" fmla="*/ 7 w 96"/>
                <a:gd name="T5" fmla="*/ 0 h 30"/>
                <a:gd name="T6" fmla="*/ 3 w 96"/>
                <a:gd name="T7" fmla="*/ 5 h 30"/>
                <a:gd name="T8" fmla="*/ 2 w 96"/>
                <a:gd name="T9" fmla="*/ 13 h 30"/>
                <a:gd name="T10" fmla="*/ 0 w 96"/>
                <a:gd name="T11" fmla="*/ 21 h 30"/>
                <a:gd name="T12" fmla="*/ 0 w 96"/>
                <a:gd name="T13" fmla="*/ 30 h 3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96"/>
                <a:gd name="T22" fmla="*/ 0 h 30"/>
                <a:gd name="T23" fmla="*/ 96 w 96"/>
                <a:gd name="T24" fmla="*/ 30 h 3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96" h="30">
                  <a:moveTo>
                    <a:pt x="0" y="30"/>
                  </a:moveTo>
                  <a:lnTo>
                    <a:pt x="96" y="30"/>
                  </a:lnTo>
                  <a:lnTo>
                    <a:pt x="7" y="0"/>
                  </a:lnTo>
                  <a:lnTo>
                    <a:pt x="3" y="5"/>
                  </a:lnTo>
                  <a:lnTo>
                    <a:pt x="2" y="13"/>
                  </a:lnTo>
                  <a:lnTo>
                    <a:pt x="0" y="21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D8828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6" name="Freeform 32">
              <a:extLst>
                <a:ext uri="{FF2B5EF4-FFF2-40B4-BE49-F238E27FC236}">
                  <a16:creationId xmlns:a16="http://schemas.microsoft.com/office/drawing/2014/main" id="{25CBC49B-CDEE-4BE0-981E-B68F38C2E8FD}"/>
                </a:ext>
              </a:extLst>
            </p:cNvPr>
            <p:cNvSpPr>
              <a:spLocks/>
            </p:cNvSpPr>
            <p:nvPr/>
          </p:nvSpPr>
          <p:spPr bwMode="auto">
            <a:xfrm>
              <a:off x="4898" y="3089"/>
              <a:ext cx="98" cy="44"/>
            </a:xfrm>
            <a:custGeom>
              <a:avLst/>
              <a:gdLst>
                <a:gd name="T0" fmla="*/ 0 w 98"/>
                <a:gd name="T1" fmla="*/ 2 h 44"/>
                <a:gd name="T2" fmla="*/ 84 w 98"/>
                <a:gd name="T3" fmla="*/ 44 h 44"/>
                <a:gd name="T4" fmla="*/ 98 w 98"/>
                <a:gd name="T5" fmla="*/ 44 h 44"/>
                <a:gd name="T6" fmla="*/ 8 w 98"/>
                <a:gd name="T7" fmla="*/ 0 h 44"/>
                <a:gd name="T8" fmla="*/ 0 w 98"/>
                <a:gd name="T9" fmla="*/ 2 h 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8"/>
                <a:gd name="T16" fmla="*/ 0 h 44"/>
                <a:gd name="T17" fmla="*/ 98 w 98"/>
                <a:gd name="T18" fmla="*/ 44 h 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8" h="44">
                  <a:moveTo>
                    <a:pt x="0" y="2"/>
                  </a:moveTo>
                  <a:lnTo>
                    <a:pt x="84" y="44"/>
                  </a:lnTo>
                  <a:lnTo>
                    <a:pt x="98" y="44"/>
                  </a:lnTo>
                  <a:lnTo>
                    <a:pt x="8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7" name="Freeform 33">
              <a:extLst>
                <a:ext uri="{FF2B5EF4-FFF2-40B4-BE49-F238E27FC236}">
                  <a16:creationId xmlns:a16="http://schemas.microsoft.com/office/drawing/2014/main" id="{E7C7DA09-9C3F-4AA6-9A99-73467F7A2943}"/>
                </a:ext>
              </a:extLst>
            </p:cNvPr>
            <p:cNvSpPr>
              <a:spLocks/>
            </p:cNvSpPr>
            <p:nvPr/>
          </p:nvSpPr>
          <p:spPr bwMode="auto">
            <a:xfrm>
              <a:off x="4560" y="3177"/>
              <a:ext cx="119" cy="6"/>
            </a:xfrm>
            <a:custGeom>
              <a:avLst/>
              <a:gdLst>
                <a:gd name="T0" fmla="*/ 119 w 119"/>
                <a:gd name="T1" fmla="*/ 0 h 6"/>
                <a:gd name="T2" fmla="*/ 113 w 119"/>
                <a:gd name="T3" fmla="*/ 6 h 6"/>
                <a:gd name="T4" fmla="*/ 0 w 119"/>
                <a:gd name="T5" fmla="*/ 6 h 6"/>
                <a:gd name="T6" fmla="*/ 0 w 119"/>
                <a:gd name="T7" fmla="*/ 0 h 6"/>
                <a:gd name="T8" fmla="*/ 119 w 119"/>
                <a:gd name="T9" fmla="*/ 0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9"/>
                <a:gd name="T16" fmla="*/ 0 h 6"/>
                <a:gd name="T17" fmla="*/ 119 w 119"/>
                <a:gd name="T18" fmla="*/ 6 h 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9" h="6">
                  <a:moveTo>
                    <a:pt x="119" y="0"/>
                  </a:moveTo>
                  <a:lnTo>
                    <a:pt x="113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11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8" name="Freeform 34">
              <a:extLst>
                <a:ext uri="{FF2B5EF4-FFF2-40B4-BE49-F238E27FC236}">
                  <a16:creationId xmlns:a16="http://schemas.microsoft.com/office/drawing/2014/main" id="{08F2B8FF-DC90-4FA4-B5AE-B59C834622DD}"/>
                </a:ext>
              </a:extLst>
            </p:cNvPr>
            <p:cNvSpPr>
              <a:spLocks/>
            </p:cNvSpPr>
            <p:nvPr/>
          </p:nvSpPr>
          <p:spPr bwMode="auto">
            <a:xfrm>
              <a:off x="4760" y="3177"/>
              <a:ext cx="318" cy="6"/>
            </a:xfrm>
            <a:custGeom>
              <a:avLst/>
              <a:gdLst>
                <a:gd name="T0" fmla="*/ 318 w 318"/>
                <a:gd name="T1" fmla="*/ 0 h 6"/>
                <a:gd name="T2" fmla="*/ 313 w 318"/>
                <a:gd name="T3" fmla="*/ 6 h 6"/>
                <a:gd name="T4" fmla="*/ 4 w 318"/>
                <a:gd name="T5" fmla="*/ 6 h 6"/>
                <a:gd name="T6" fmla="*/ 0 w 318"/>
                <a:gd name="T7" fmla="*/ 0 h 6"/>
                <a:gd name="T8" fmla="*/ 318 w 318"/>
                <a:gd name="T9" fmla="*/ 0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18"/>
                <a:gd name="T16" fmla="*/ 0 h 6"/>
                <a:gd name="T17" fmla="*/ 318 w 318"/>
                <a:gd name="T18" fmla="*/ 6 h 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18" h="6">
                  <a:moveTo>
                    <a:pt x="318" y="0"/>
                  </a:moveTo>
                  <a:lnTo>
                    <a:pt x="313" y="6"/>
                  </a:lnTo>
                  <a:lnTo>
                    <a:pt x="4" y="6"/>
                  </a:lnTo>
                  <a:lnTo>
                    <a:pt x="0" y="0"/>
                  </a:lnTo>
                  <a:lnTo>
                    <a:pt x="31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9" name="Freeform 35">
              <a:extLst>
                <a:ext uri="{FF2B5EF4-FFF2-40B4-BE49-F238E27FC236}">
                  <a16:creationId xmlns:a16="http://schemas.microsoft.com/office/drawing/2014/main" id="{C07F8100-1B32-4018-905A-0C1BBC801EA9}"/>
                </a:ext>
              </a:extLst>
            </p:cNvPr>
            <p:cNvSpPr>
              <a:spLocks/>
            </p:cNvSpPr>
            <p:nvPr/>
          </p:nvSpPr>
          <p:spPr bwMode="auto">
            <a:xfrm>
              <a:off x="5161" y="3177"/>
              <a:ext cx="61" cy="6"/>
            </a:xfrm>
            <a:custGeom>
              <a:avLst/>
              <a:gdLst>
                <a:gd name="T0" fmla="*/ 6 w 61"/>
                <a:gd name="T1" fmla="*/ 6 h 6"/>
                <a:gd name="T2" fmla="*/ 0 w 61"/>
                <a:gd name="T3" fmla="*/ 0 h 6"/>
                <a:gd name="T4" fmla="*/ 33 w 61"/>
                <a:gd name="T5" fmla="*/ 0 h 6"/>
                <a:gd name="T6" fmla="*/ 54 w 61"/>
                <a:gd name="T7" fmla="*/ 0 h 6"/>
                <a:gd name="T8" fmla="*/ 60 w 61"/>
                <a:gd name="T9" fmla="*/ 0 h 6"/>
                <a:gd name="T10" fmla="*/ 61 w 61"/>
                <a:gd name="T11" fmla="*/ 0 h 6"/>
                <a:gd name="T12" fmla="*/ 61 w 61"/>
                <a:gd name="T13" fmla="*/ 2 h 6"/>
                <a:gd name="T14" fmla="*/ 61 w 61"/>
                <a:gd name="T15" fmla="*/ 4 h 6"/>
                <a:gd name="T16" fmla="*/ 61 w 61"/>
                <a:gd name="T17" fmla="*/ 6 h 6"/>
                <a:gd name="T18" fmla="*/ 6 w 61"/>
                <a:gd name="T19" fmla="*/ 6 h 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1"/>
                <a:gd name="T31" fmla="*/ 0 h 6"/>
                <a:gd name="T32" fmla="*/ 61 w 61"/>
                <a:gd name="T33" fmla="*/ 6 h 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1" h="6">
                  <a:moveTo>
                    <a:pt x="6" y="6"/>
                  </a:moveTo>
                  <a:lnTo>
                    <a:pt x="0" y="0"/>
                  </a:lnTo>
                  <a:lnTo>
                    <a:pt x="33" y="0"/>
                  </a:lnTo>
                  <a:lnTo>
                    <a:pt x="54" y="0"/>
                  </a:lnTo>
                  <a:lnTo>
                    <a:pt x="60" y="0"/>
                  </a:lnTo>
                  <a:lnTo>
                    <a:pt x="61" y="0"/>
                  </a:lnTo>
                  <a:lnTo>
                    <a:pt x="61" y="2"/>
                  </a:lnTo>
                  <a:lnTo>
                    <a:pt x="61" y="4"/>
                  </a:lnTo>
                  <a:lnTo>
                    <a:pt x="61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0" name="Rectangle 36">
              <a:extLst>
                <a:ext uri="{FF2B5EF4-FFF2-40B4-BE49-F238E27FC236}">
                  <a16:creationId xmlns:a16="http://schemas.microsoft.com/office/drawing/2014/main" id="{B612F2D0-259C-4DDE-B82E-A827E740FF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85" y="3191"/>
              <a:ext cx="48" cy="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42021" name="Freeform 37">
              <a:extLst>
                <a:ext uri="{FF2B5EF4-FFF2-40B4-BE49-F238E27FC236}">
                  <a16:creationId xmlns:a16="http://schemas.microsoft.com/office/drawing/2014/main" id="{4221E357-113B-445B-B737-337F66CEB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5" y="3189"/>
              <a:ext cx="47" cy="7"/>
            </a:xfrm>
            <a:custGeom>
              <a:avLst/>
              <a:gdLst>
                <a:gd name="T0" fmla="*/ 0 w 47"/>
                <a:gd name="T1" fmla="*/ 7 h 7"/>
                <a:gd name="T2" fmla="*/ 6 w 47"/>
                <a:gd name="T3" fmla="*/ 0 h 7"/>
                <a:gd name="T4" fmla="*/ 47 w 47"/>
                <a:gd name="T5" fmla="*/ 0 h 7"/>
                <a:gd name="T6" fmla="*/ 43 w 47"/>
                <a:gd name="T7" fmla="*/ 7 h 7"/>
                <a:gd name="T8" fmla="*/ 0 w 47"/>
                <a:gd name="T9" fmla="*/ 7 h 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7"/>
                <a:gd name="T16" fmla="*/ 0 h 7"/>
                <a:gd name="T17" fmla="*/ 47 w 47"/>
                <a:gd name="T18" fmla="*/ 7 h 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7" h="7">
                  <a:moveTo>
                    <a:pt x="0" y="7"/>
                  </a:moveTo>
                  <a:lnTo>
                    <a:pt x="6" y="0"/>
                  </a:lnTo>
                  <a:lnTo>
                    <a:pt x="47" y="0"/>
                  </a:lnTo>
                  <a:lnTo>
                    <a:pt x="43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2" name="Freeform 38">
              <a:extLst>
                <a:ext uri="{FF2B5EF4-FFF2-40B4-BE49-F238E27FC236}">
                  <a16:creationId xmlns:a16="http://schemas.microsoft.com/office/drawing/2014/main" id="{A2F5830C-8B9E-4CB9-874F-9AAB4757C044}"/>
                </a:ext>
              </a:extLst>
            </p:cNvPr>
            <p:cNvSpPr>
              <a:spLocks/>
            </p:cNvSpPr>
            <p:nvPr/>
          </p:nvSpPr>
          <p:spPr bwMode="auto">
            <a:xfrm>
              <a:off x="4998" y="3204"/>
              <a:ext cx="48" cy="8"/>
            </a:xfrm>
            <a:custGeom>
              <a:avLst/>
              <a:gdLst>
                <a:gd name="T0" fmla="*/ 0 w 48"/>
                <a:gd name="T1" fmla="*/ 8 h 8"/>
                <a:gd name="T2" fmla="*/ 4 w 48"/>
                <a:gd name="T3" fmla="*/ 0 h 8"/>
                <a:gd name="T4" fmla="*/ 48 w 48"/>
                <a:gd name="T5" fmla="*/ 0 h 8"/>
                <a:gd name="T6" fmla="*/ 46 w 48"/>
                <a:gd name="T7" fmla="*/ 2 h 8"/>
                <a:gd name="T8" fmla="*/ 44 w 48"/>
                <a:gd name="T9" fmla="*/ 8 h 8"/>
                <a:gd name="T10" fmla="*/ 0 w 48"/>
                <a:gd name="T11" fmla="*/ 8 h 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8"/>
                <a:gd name="T19" fmla="*/ 0 h 8"/>
                <a:gd name="T20" fmla="*/ 48 w 48"/>
                <a:gd name="T21" fmla="*/ 8 h 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8" h="8">
                  <a:moveTo>
                    <a:pt x="0" y="8"/>
                  </a:moveTo>
                  <a:lnTo>
                    <a:pt x="4" y="0"/>
                  </a:lnTo>
                  <a:lnTo>
                    <a:pt x="48" y="0"/>
                  </a:lnTo>
                  <a:lnTo>
                    <a:pt x="46" y="2"/>
                  </a:lnTo>
                  <a:lnTo>
                    <a:pt x="44" y="8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3" name="Freeform 39">
              <a:extLst>
                <a:ext uri="{FF2B5EF4-FFF2-40B4-BE49-F238E27FC236}">
                  <a16:creationId xmlns:a16="http://schemas.microsoft.com/office/drawing/2014/main" id="{E75C68F6-5822-499F-A8D8-5D78FA02F188}"/>
                </a:ext>
              </a:extLst>
            </p:cNvPr>
            <p:cNvSpPr>
              <a:spLocks/>
            </p:cNvSpPr>
            <p:nvPr/>
          </p:nvSpPr>
          <p:spPr bwMode="auto">
            <a:xfrm>
              <a:off x="4994" y="3217"/>
              <a:ext cx="48" cy="8"/>
            </a:xfrm>
            <a:custGeom>
              <a:avLst/>
              <a:gdLst>
                <a:gd name="T0" fmla="*/ 0 w 48"/>
                <a:gd name="T1" fmla="*/ 8 h 8"/>
                <a:gd name="T2" fmla="*/ 2 w 48"/>
                <a:gd name="T3" fmla="*/ 0 h 8"/>
                <a:gd name="T4" fmla="*/ 48 w 48"/>
                <a:gd name="T5" fmla="*/ 0 h 8"/>
                <a:gd name="T6" fmla="*/ 46 w 48"/>
                <a:gd name="T7" fmla="*/ 8 h 8"/>
                <a:gd name="T8" fmla="*/ 0 w 48"/>
                <a:gd name="T9" fmla="*/ 8 h 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"/>
                <a:gd name="T16" fmla="*/ 0 h 8"/>
                <a:gd name="T17" fmla="*/ 48 w 48"/>
                <a:gd name="T18" fmla="*/ 8 h 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" h="8">
                  <a:moveTo>
                    <a:pt x="0" y="8"/>
                  </a:moveTo>
                  <a:lnTo>
                    <a:pt x="2" y="0"/>
                  </a:lnTo>
                  <a:lnTo>
                    <a:pt x="48" y="0"/>
                  </a:lnTo>
                  <a:lnTo>
                    <a:pt x="46" y="8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4" name="Freeform 40">
              <a:extLst>
                <a:ext uri="{FF2B5EF4-FFF2-40B4-BE49-F238E27FC236}">
                  <a16:creationId xmlns:a16="http://schemas.microsoft.com/office/drawing/2014/main" id="{4D985F0D-A83D-44D8-BC17-104BFE991076}"/>
                </a:ext>
              </a:extLst>
            </p:cNvPr>
            <p:cNvSpPr>
              <a:spLocks/>
            </p:cNvSpPr>
            <p:nvPr/>
          </p:nvSpPr>
          <p:spPr bwMode="auto">
            <a:xfrm>
              <a:off x="5228" y="3168"/>
              <a:ext cx="25" cy="15"/>
            </a:xfrm>
            <a:custGeom>
              <a:avLst/>
              <a:gdLst>
                <a:gd name="T0" fmla="*/ 0 w 25"/>
                <a:gd name="T1" fmla="*/ 15 h 15"/>
                <a:gd name="T2" fmla="*/ 0 w 25"/>
                <a:gd name="T3" fmla="*/ 0 h 15"/>
                <a:gd name="T4" fmla="*/ 16 w 25"/>
                <a:gd name="T5" fmla="*/ 7 h 15"/>
                <a:gd name="T6" fmla="*/ 21 w 25"/>
                <a:gd name="T7" fmla="*/ 11 h 15"/>
                <a:gd name="T8" fmla="*/ 25 w 25"/>
                <a:gd name="T9" fmla="*/ 15 h 15"/>
                <a:gd name="T10" fmla="*/ 0 w 25"/>
                <a:gd name="T11" fmla="*/ 15 h 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"/>
                <a:gd name="T19" fmla="*/ 0 h 15"/>
                <a:gd name="T20" fmla="*/ 25 w 25"/>
                <a:gd name="T21" fmla="*/ 15 h 1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" h="15">
                  <a:moveTo>
                    <a:pt x="0" y="15"/>
                  </a:moveTo>
                  <a:lnTo>
                    <a:pt x="0" y="0"/>
                  </a:lnTo>
                  <a:lnTo>
                    <a:pt x="16" y="7"/>
                  </a:lnTo>
                  <a:lnTo>
                    <a:pt x="21" y="11"/>
                  </a:lnTo>
                  <a:lnTo>
                    <a:pt x="25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5" name="Freeform 41">
              <a:extLst>
                <a:ext uri="{FF2B5EF4-FFF2-40B4-BE49-F238E27FC236}">
                  <a16:creationId xmlns:a16="http://schemas.microsoft.com/office/drawing/2014/main" id="{CA052754-64D3-434D-B821-02451C91AAE5}"/>
                </a:ext>
              </a:extLst>
            </p:cNvPr>
            <p:cNvSpPr>
              <a:spLocks/>
            </p:cNvSpPr>
            <p:nvPr/>
          </p:nvSpPr>
          <p:spPr bwMode="auto">
            <a:xfrm>
              <a:off x="5201" y="3189"/>
              <a:ext cx="66" cy="9"/>
            </a:xfrm>
            <a:custGeom>
              <a:avLst/>
              <a:gdLst>
                <a:gd name="T0" fmla="*/ 0 w 66"/>
                <a:gd name="T1" fmla="*/ 0 h 9"/>
                <a:gd name="T2" fmla="*/ 56 w 66"/>
                <a:gd name="T3" fmla="*/ 0 h 9"/>
                <a:gd name="T4" fmla="*/ 60 w 66"/>
                <a:gd name="T5" fmla="*/ 2 h 9"/>
                <a:gd name="T6" fmla="*/ 64 w 66"/>
                <a:gd name="T7" fmla="*/ 3 h 9"/>
                <a:gd name="T8" fmla="*/ 66 w 66"/>
                <a:gd name="T9" fmla="*/ 9 h 9"/>
                <a:gd name="T10" fmla="*/ 2 w 66"/>
                <a:gd name="T11" fmla="*/ 9 h 9"/>
                <a:gd name="T12" fmla="*/ 0 w 66"/>
                <a:gd name="T13" fmla="*/ 0 h 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6"/>
                <a:gd name="T22" fmla="*/ 0 h 9"/>
                <a:gd name="T23" fmla="*/ 66 w 66"/>
                <a:gd name="T24" fmla="*/ 9 h 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6" h="9">
                  <a:moveTo>
                    <a:pt x="0" y="0"/>
                  </a:moveTo>
                  <a:lnTo>
                    <a:pt x="56" y="0"/>
                  </a:lnTo>
                  <a:lnTo>
                    <a:pt x="60" y="2"/>
                  </a:lnTo>
                  <a:lnTo>
                    <a:pt x="64" y="3"/>
                  </a:lnTo>
                  <a:lnTo>
                    <a:pt x="66" y="9"/>
                  </a:lnTo>
                  <a:lnTo>
                    <a:pt x="2" y="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6" name="Rectangle 42">
              <a:extLst>
                <a:ext uri="{FF2B5EF4-FFF2-40B4-BE49-F238E27FC236}">
                  <a16:creationId xmlns:a16="http://schemas.microsoft.com/office/drawing/2014/main" id="{3C3FD4D1-93E3-4D34-8049-4D5DD466F7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90" y="3145"/>
              <a:ext cx="35" cy="1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42027" name="Freeform 43">
              <a:extLst>
                <a:ext uri="{FF2B5EF4-FFF2-40B4-BE49-F238E27FC236}">
                  <a16:creationId xmlns:a16="http://schemas.microsoft.com/office/drawing/2014/main" id="{DF79F064-25B4-4811-A576-41DDAA75F7BE}"/>
                </a:ext>
              </a:extLst>
            </p:cNvPr>
            <p:cNvSpPr>
              <a:spLocks/>
            </p:cNvSpPr>
            <p:nvPr/>
          </p:nvSpPr>
          <p:spPr bwMode="auto">
            <a:xfrm>
              <a:off x="5061" y="3160"/>
              <a:ext cx="119" cy="71"/>
            </a:xfrm>
            <a:custGeom>
              <a:avLst/>
              <a:gdLst>
                <a:gd name="T0" fmla="*/ 0 w 119"/>
                <a:gd name="T1" fmla="*/ 71 h 71"/>
                <a:gd name="T2" fmla="*/ 0 w 119"/>
                <a:gd name="T3" fmla="*/ 57 h 71"/>
                <a:gd name="T4" fmla="*/ 2 w 119"/>
                <a:gd name="T5" fmla="*/ 48 h 71"/>
                <a:gd name="T6" fmla="*/ 4 w 119"/>
                <a:gd name="T7" fmla="*/ 38 h 71"/>
                <a:gd name="T8" fmla="*/ 8 w 119"/>
                <a:gd name="T9" fmla="*/ 31 h 71"/>
                <a:gd name="T10" fmla="*/ 12 w 119"/>
                <a:gd name="T11" fmla="*/ 23 h 71"/>
                <a:gd name="T12" fmla="*/ 17 w 119"/>
                <a:gd name="T13" fmla="*/ 17 h 71"/>
                <a:gd name="T14" fmla="*/ 27 w 119"/>
                <a:gd name="T15" fmla="*/ 10 h 71"/>
                <a:gd name="T16" fmla="*/ 37 w 119"/>
                <a:gd name="T17" fmla="*/ 4 h 71"/>
                <a:gd name="T18" fmla="*/ 46 w 119"/>
                <a:gd name="T19" fmla="*/ 0 h 71"/>
                <a:gd name="T20" fmla="*/ 58 w 119"/>
                <a:gd name="T21" fmla="*/ 0 h 71"/>
                <a:gd name="T22" fmla="*/ 71 w 119"/>
                <a:gd name="T23" fmla="*/ 0 h 71"/>
                <a:gd name="T24" fmla="*/ 81 w 119"/>
                <a:gd name="T25" fmla="*/ 4 h 71"/>
                <a:gd name="T26" fmla="*/ 92 w 119"/>
                <a:gd name="T27" fmla="*/ 10 h 71"/>
                <a:gd name="T28" fmla="*/ 100 w 119"/>
                <a:gd name="T29" fmla="*/ 17 h 71"/>
                <a:gd name="T30" fmla="*/ 106 w 119"/>
                <a:gd name="T31" fmla="*/ 23 h 71"/>
                <a:gd name="T32" fmla="*/ 112 w 119"/>
                <a:gd name="T33" fmla="*/ 31 h 71"/>
                <a:gd name="T34" fmla="*/ 113 w 119"/>
                <a:gd name="T35" fmla="*/ 38 h 71"/>
                <a:gd name="T36" fmla="*/ 117 w 119"/>
                <a:gd name="T37" fmla="*/ 48 h 71"/>
                <a:gd name="T38" fmla="*/ 117 w 119"/>
                <a:gd name="T39" fmla="*/ 57 h 71"/>
                <a:gd name="T40" fmla="*/ 117 w 119"/>
                <a:gd name="T41" fmla="*/ 61 h 71"/>
                <a:gd name="T42" fmla="*/ 119 w 119"/>
                <a:gd name="T43" fmla="*/ 71 h 71"/>
                <a:gd name="T44" fmla="*/ 0 w 119"/>
                <a:gd name="T45" fmla="*/ 71 h 7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19"/>
                <a:gd name="T70" fmla="*/ 0 h 71"/>
                <a:gd name="T71" fmla="*/ 119 w 119"/>
                <a:gd name="T72" fmla="*/ 71 h 71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19" h="71">
                  <a:moveTo>
                    <a:pt x="0" y="71"/>
                  </a:moveTo>
                  <a:lnTo>
                    <a:pt x="0" y="57"/>
                  </a:lnTo>
                  <a:lnTo>
                    <a:pt x="2" y="48"/>
                  </a:lnTo>
                  <a:lnTo>
                    <a:pt x="4" y="38"/>
                  </a:lnTo>
                  <a:lnTo>
                    <a:pt x="8" y="31"/>
                  </a:lnTo>
                  <a:lnTo>
                    <a:pt x="12" y="23"/>
                  </a:lnTo>
                  <a:lnTo>
                    <a:pt x="17" y="17"/>
                  </a:lnTo>
                  <a:lnTo>
                    <a:pt x="27" y="10"/>
                  </a:lnTo>
                  <a:lnTo>
                    <a:pt x="37" y="4"/>
                  </a:lnTo>
                  <a:lnTo>
                    <a:pt x="46" y="0"/>
                  </a:lnTo>
                  <a:lnTo>
                    <a:pt x="58" y="0"/>
                  </a:lnTo>
                  <a:lnTo>
                    <a:pt x="71" y="0"/>
                  </a:lnTo>
                  <a:lnTo>
                    <a:pt x="81" y="4"/>
                  </a:lnTo>
                  <a:lnTo>
                    <a:pt x="92" y="10"/>
                  </a:lnTo>
                  <a:lnTo>
                    <a:pt x="100" y="17"/>
                  </a:lnTo>
                  <a:lnTo>
                    <a:pt x="106" y="23"/>
                  </a:lnTo>
                  <a:lnTo>
                    <a:pt x="112" y="31"/>
                  </a:lnTo>
                  <a:lnTo>
                    <a:pt x="113" y="38"/>
                  </a:lnTo>
                  <a:lnTo>
                    <a:pt x="117" y="48"/>
                  </a:lnTo>
                  <a:lnTo>
                    <a:pt x="117" y="57"/>
                  </a:lnTo>
                  <a:lnTo>
                    <a:pt x="117" y="61"/>
                  </a:lnTo>
                  <a:lnTo>
                    <a:pt x="119" y="71"/>
                  </a:lnTo>
                  <a:lnTo>
                    <a:pt x="0" y="7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8" name="Freeform 44">
              <a:extLst>
                <a:ext uri="{FF2B5EF4-FFF2-40B4-BE49-F238E27FC236}">
                  <a16:creationId xmlns:a16="http://schemas.microsoft.com/office/drawing/2014/main" id="{9F4BD6A1-8B26-45D0-BCAE-D4EB08D89F4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60" y="3160"/>
              <a:ext cx="121" cy="80"/>
            </a:xfrm>
            <a:custGeom>
              <a:avLst/>
              <a:gdLst>
                <a:gd name="T0" fmla="*/ 121 w 121"/>
                <a:gd name="T1" fmla="*/ 80 h 80"/>
                <a:gd name="T2" fmla="*/ 117 w 121"/>
                <a:gd name="T3" fmla="*/ 57 h 80"/>
                <a:gd name="T4" fmla="*/ 117 w 121"/>
                <a:gd name="T5" fmla="*/ 48 h 80"/>
                <a:gd name="T6" fmla="*/ 113 w 121"/>
                <a:gd name="T7" fmla="*/ 38 h 80"/>
                <a:gd name="T8" fmla="*/ 109 w 121"/>
                <a:gd name="T9" fmla="*/ 31 h 80"/>
                <a:gd name="T10" fmla="*/ 104 w 121"/>
                <a:gd name="T11" fmla="*/ 23 h 80"/>
                <a:gd name="T12" fmla="*/ 100 w 121"/>
                <a:gd name="T13" fmla="*/ 17 h 80"/>
                <a:gd name="T14" fmla="*/ 92 w 121"/>
                <a:gd name="T15" fmla="*/ 10 h 80"/>
                <a:gd name="T16" fmla="*/ 82 w 121"/>
                <a:gd name="T17" fmla="*/ 4 h 80"/>
                <a:gd name="T18" fmla="*/ 71 w 121"/>
                <a:gd name="T19" fmla="*/ 0 h 80"/>
                <a:gd name="T20" fmla="*/ 59 w 121"/>
                <a:gd name="T21" fmla="*/ 0 h 80"/>
                <a:gd name="T22" fmla="*/ 48 w 121"/>
                <a:gd name="T23" fmla="*/ 0 h 80"/>
                <a:gd name="T24" fmla="*/ 36 w 121"/>
                <a:gd name="T25" fmla="*/ 4 h 80"/>
                <a:gd name="T26" fmla="*/ 27 w 121"/>
                <a:gd name="T27" fmla="*/ 10 h 80"/>
                <a:gd name="T28" fmla="*/ 19 w 121"/>
                <a:gd name="T29" fmla="*/ 17 h 80"/>
                <a:gd name="T30" fmla="*/ 13 w 121"/>
                <a:gd name="T31" fmla="*/ 23 h 80"/>
                <a:gd name="T32" fmla="*/ 9 w 121"/>
                <a:gd name="T33" fmla="*/ 31 h 80"/>
                <a:gd name="T34" fmla="*/ 6 w 121"/>
                <a:gd name="T35" fmla="*/ 38 h 80"/>
                <a:gd name="T36" fmla="*/ 4 w 121"/>
                <a:gd name="T37" fmla="*/ 48 h 80"/>
                <a:gd name="T38" fmla="*/ 2 w 121"/>
                <a:gd name="T39" fmla="*/ 57 h 80"/>
                <a:gd name="T40" fmla="*/ 0 w 121"/>
                <a:gd name="T41" fmla="*/ 76 h 80"/>
                <a:gd name="T42" fmla="*/ 121 w 121"/>
                <a:gd name="T43" fmla="*/ 80 h 8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21"/>
                <a:gd name="T67" fmla="*/ 0 h 80"/>
                <a:gd name="T68" fmla="*/ 121 w 121"/>
                <a:gd name="T69" fmla="*/ 80 h 8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21" h="80">
                  <a:moveTo>
                    <a:pt x="121" y="80"/>
                  </a:moveTo>
                  <a:lnTo>
                    <a:pt x="117" y="57"/>
                  </a:lnTo>
                  <a:lnTo>
                    <a:pt x="117" y="48"/>
                  </a:lnTo>
                  <a:lnTo>
                    <a:pt x="113" y="38"/>
                  </a:lnTo>
                  <a:lnTo>
                    <a:pt x="109" y="31"/>
                  </a:lnTo>
                  <a:lnTo>
                    <a:pt x="104" y="23"/>
                  </a:lnTo>
                  <a:lnTo>
                    <a:pt x="100" y="17"/>
                  </a:lnTo>
                  <a:lnTo>
                    <a:pt x="92" y="10"/>
                  </a:lnTo>
                  <a:lnTo>
                    <a:pt x="82" y="4"/>
                  </a:lnTo>
                  <a:lnTo>
                    <a:pt x="71" y="0"/>
                  </a:lnTo>
                  <a:lnTo>
                    <a:pt x="59" y="0"/>
                  </a:lnTo>
                  <a:lnTo>
                    <a:pt x="48" y="0"/>
                  </a:lnTo>
                  <a:lnTo>
                    <a:pt x="36" y="4"/>
                  </a:lnTo>
                  <a:lnTo>
                    <a:pt x="27" y="10"/>
                  </a:lnTo>
                  <a:lnTo>
                    <a:pt x="19" y="17"/>
                  </a:lnTo>
                  <a:lnTo>
                    <a:pt x="13" y="23"/>
                  </a:lnTo>
                  <a:lnTo>
                    <a:pt x="9" y="31"/>
                  </a:lnTo>
                  <a:lnTo>
                    <a:pt x="6" y="38"/>
                  </a:lnTo>
                  <a:lnTo>
                    <a:pt x="4" y="48"/>
                  </a:lnTo>
                  <a:lnTo>
                    <a:pt x="2" y="57"/>
                  </a:lnTo>
                  <a:lnTo>
                    <a:pt x="0" y="76"/>
                  </a:lnTo>
                  <a:lnTo>
                    <a:pt x="121" y="8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9" name="Freeform 45">
              <a:extLst>
                <a:ext uri="{FF2B5EF4-FFF2-40B4-BE49-F238E27FC236}">
                  <a16:creationId xmlns:a16="http://schemas.microsoft.com/office/drawing/2014/main" id="{DA184DB9-588B-4306-89D1-024B8883F2D1}"/>
                </a:ext>
              </a:extLst>
            </p:cNvPr>
            <p:cNvSpPr>
              <a:spLocks/>
            </p:cNvSpPr>
            <p:nvPr/>
          </p:nvSpPr>
          <p:spPr bwMode="auto">
            <a:xfrm>
              <a:off x="4669" y="3170"/>
              <a:ext cx="100" cy="97"/>
            </a:xfrm>
            <a:custGeom>
              <a:avLst/>
              <a:gdLst>
                <a:gd name="T0" fmla="*/ 50 w 100"/>
                <a:gd name="T1" fmla="*/ 97 h 97"/>
                <a:gd name="T2" fmla="*/ 41 w 100"/>
                <a:gd name="T3" fmla="*/ 95 h 97"/>
                <a:gd name="T4" fmla="*/ 31 w 100"/>
                <a:gd name="T5" fmla="*/ 93 h 97"/>
                <a:gd name="T6" fmla="*/ 23 w 100"/>
                <a:gd name="T7" fmla="*/ 89 h 97"/>
                <a:gd name="T8" fmla="*/ 16 w 100"/>
                <a:gd name="T9" fmla="*/ 82 h 97"/>
                <a:gd name="T10" fmla="*/ 10 w 100"/>
                <a:gd name="T11" fmla="*/ 76 h 97"/>
                <a:gd name="T12" fmla="*/ 4 w 100"/>
                <a:gd name="T13" fmla="*/ 66 h 97"/>
                <a:gd name="T14" fmla="*/ 2 w 100"/>
                <a:gd name="T15" fmla="*/ 57 h 97"/>
                <a:gd name="T16" fmla="*/ 0 w 100"/>
                <a:gd name="T17" fmla="*/ 47 h 97"/>
                <a:gd name="T18" fmla="*/ 2 w 100"/>
                <a:gd name="T19" fmla="*/ 38 h 97"/>
                <a:gd name="T20" fmla="*/ 4 w 100"/>
                <a:gd name="T21" fmla="*/ 28 h 97"/>
                <a:gd name="T22" fmla="*/ 10 w 100"/>
                <a:gd name="T23" fmla="*/ 21 h 97"/>
                <a:gd name="T24" fmla="*/ 16 w 100"/>
                <a:gd name="T25" fmla="*/ 13 h 97"/>
                <a:gd name="T26" fmla="*/ 23 w 100"/>
                <a:gd name="T27" fmla="*/ 7 h 97"/>
                <a:gd name="T28" fmla="*/ 31 w 100"/>
                <a:gd name="T29" fmla="*/ 1 h 97"/>
                <a:gd name="T30" fmla="*/ 41 w 100"/>
                <a:gd name="T31" fmla="*/ 0 h 97"/>
                <a:gd name="T32" fmla="*/ 50 w 100"/>
                <a:gd name="T33" fmla="*/ 0 h 97"/>
                <a:gd name="T34" fmla="*/ 60 w 100"/>
                <a:gd name="T35" fmla="*/ 0 h 97"/>
                <a:gd name="T36" fmla="*/ 70 w 100"/>
                <a:gd name="T37" fmla="*/ 1 h 97"/>
                <a:gd name="T38" fmla="*/ 79 w 100"/>
                <a:gd name="T39" fmla="*/ 7 h 97"/>
                <a:gd name="T40" fmla="*/ 85 w 100"/>
                <a:gd name="T41" fmla="*/ 13 h 97"/>
                <a:gd name="T42" fmla="*/ 93 w 100"/>
                <a:gd name="T43" fmla="*/ 21 h 97"/>
                <a:gd name="T44" fmla="*/ 96 w 100"/>
                <a:gd name="T45" fmla="*/ 28 h 97"/>
                <a:gd name="T46" fmla="*/ 100 w 100"/>
                <a:gd name="T47" fmla="*/ 38 h 97"/>
                <a:gd name="T48" fmla="*/ 100 w 100"/>
                <a:gd name="T49" fmla="*/ 47 h 97"/>
                <a:gd name="T50" fmla="*/ 100 w 100"/>
                <a:gd name="T51" fmla="*/ 57 h 97"/>
                <a:gd name="T52" fmla="*/ 96 w 100"/>
                <a:gd name="T53" fmla="*/ 66 h 97"/>
                <a:gd name="T54" fmla="*/ 93 w 100"/>
                <a:gd name="T55" fmla="*/ 76 h 97"/>
                <a:gd name="T56" fmla="*/ 85 w 100"/>
                <a:gd name="T57" fmla="*/ 82 h 97"/>
                <a:gd name="T58" fmla="*/ 79 w 100"/>
                <a:gd name="T59" fmla="*/ 89 h 97"/>
                <a:gd name="T60" fmla="*/ 70 w 100"/>
                <a:gd name="T61" fmla="*/ 93 h 97"/>
                <a:gd name="T62" fmla="*/ 60 w 100"/>
                <a:gd name="T63" fmla="*/ 95 h 97"/>
                <a:gd name="T64" fmla="*/ 50 w 100"/>
                <a:gd name="T65" fmla="*/ 97 h 9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00"/>
                <a:gd name="T100" fmla="*/ 0 h 97"/>
                <a:gd name="T101" fmla="*/ 100 w 100"/>
                <a:gd name="T102" fmla="*/ 97 h 9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00" h="97">
                  <a:moveTo>
                    <a:pt x="50" y="97"/>
                  </a:moveTo>
                  <a:lnTo>
                    <a:pt x="41" y="95"/>
                  </a:lnTo>
                  <a:lnTo>
                    <a:pt x="31" y="93"/>
                  </a:lnTo>
                  <a:lnTo>
                    <a:pt x="23" y="89"/>
                  </a:lnTo>
                  <a:lnTo>
                    <a:pt x="16" y="82"/>
                  </a:lnTo>
                  <a:lnTo>
                    <a:pt x="10" y="76"/>
                  </a:lnTo>
                  <a:lnTo>
                    <a:pt x="4" y="66"/>
                  </a:lnTo>
                  <a:lnTo>
                    <a:pt x="2" y="57"/>
                  </a:lnTo>
                  <a:lnTo>
                    <a:pt x="0" y="47"/>
                  </a:lnTo>
                  <a:lnTo>
                    <a:pt x="2" y="38"/>
                  </a:lnTo>
                  <a:lnTo>
                    <a:pt x="4" y="28"/>
                  </a:lnTo>
                  <a:lnTo>
                    <a:pt x="10" y="21"/>
                  </a:lnTo>
                  <a:lnTo>
                    <a:pt x="16" y="13"/>
                  </a:lnTo>
                  <a:lnTo>
                    <a:pt x="23" y="7"/>
                  </a:lnTo>
                  <a:lnTo>
                    <a:pt x="31" y="1"/>
                  </a:lnTo>
                  <a:lnTo>
                    <a:pt x="41" y="0"/>
                  </a:lnTo>
                  <a:lnTo>
                    <a:pt x="50" y="0"/>
                  </a:lnTo>
                  <a:lnTo>
                    <a:pt x="60" y="0"/>
                  </a:lnTo>
                  <a:lnTo>
                    <a:pt x="70" y="1"/>
                  </a:lnTo>
                  <a:lnTo>
                    <a:pt x="79" y="7"/>
                  </a:lnTo>
                  <a:lnTo>
                    <a:pt x="85" y="13"/>
                  </a:lnTo>
                  <a:lnTo>
                    <a:pt x="93" y="21"/>
                  </a:lnTo>
                  <a:lnTo>
                    <a:pt x="96" y="28"/>
                  </a:lnTo>
                  <a:lnTo>
                    <a:pt x="100" y="38"/>
                  </a:lnTo>
                  <a:lnTo>
                    <a:pt x="100" y="47"/>
                  </a:lnTo>
                  <a:lnTo>
                    <a:pt x="100" y="57"/>
                  </a:lnTo>
                  <a:lnTo>
                    <a:pt x="96" y="66"/>
                  </a:lnTo>
                  <a:lnTo>
                    <a:pt x="93" y="76"/>
                  </a:lnTo>
                  <a:lnTo>
                    <a:pt x="85" y="82"/>
                  </a:lnTo>
                  <a:lnTo>
                    <a:pt x="79" y="89"/>
                  </a:lnTo>
                  <a:lnTo>
                    <a:pt x="70" y="93"/>
                  </a:lnTo>
                  <a:lnTo>
                    <a:pt x="60" y="95"/>
                  </a:lnTo>
                  <a:lnTo>
                    <a:pt x="50" y="9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30" name="Freeform 46">
              <a:extLst>
                <a:ext uri="{FF2B5EF4-FFF2-40B4-BE49-F238E27FC236}">
                  <a16:creationId xmlns:a16="http://schemas.microsoft.com/office/drawing/2014/main" id="{78689BBF-1969-4E48-80B6-9DEE0D2BC76E}"/>
                </a:ext>
              </a:extLst>
            </p:cNvPr>
            <p:cNvSpPr>
              <a:spLocks/>
            </p:cNvSpPr>
            <p:nvPr/>
          </p:nvSpPr>
          <p:spPr bwMode="auto">
            <a:xfrm>
              <a:off x="5071" y="3170"/>
              <a:ext cx="98" cy="97"/>
            </a:xfrm>
            <a:custGeom>
              <a:avLst/>
              <a:gdLst>
                <a:gd name="T0" fmla="*/ 48 w 98"/>
                <a:gd name="T1" fmla="*/ 97 h 97"/>
                <a:gd name="T2" fmla="*/ 38 w 98"/>
                <a:gd name="T3" fmla="*/ 95 h 97"/>
                <a:gd name="T4" fmla="*/ 29 w 98"/>
                <a:gd name="T5" fmla="*/ 93 h 97"/>
                <a:gd name="T6" fmla="*/ 21 w 98"/>
                <a:gd name="T7" fmla="*/ 89 h 97"/>
                <a:gd name="T8" fmla="*/ 13 w 98"/>
                <a:gd name="T9" fmla="*/ 82 h 97"/>
                <a:gd name="T10" fmla="*/ 7 w 98"/>
                <a:gd name="T11" fmla="*/ 76 h 97"/>
                <a:gd name="T12" fmla="*/ 4 w 98"/>
                <a:gd name="T13" fmla="*/ 66 h 97"/>
                <a:gd name="T14" fmla="*/ 2 w 98"/>
                <a:gd name="T15" fmla="*/ 57 h 97"/>
                <a:gd name="T16" fmla="*/ 0 w 98"/>
                <a:gd name="T17" fmla="*/ 47 h 97"/>
                <a:gd name="T18" fmla="*/ 2 w 98"/>
                <a:gd name="T19" fmla="*/ 38 h 97"/>
                <a:gd name="T20" fmla="*/ 4 w 98"/>
                <a:gd name="T21" fmla="*/ 28 h 97"/>
                <a:gd name="T22" fmla="*/ 7 w 98"/>
                <a:gd name="T23" fmla="*/ 21 h 97"/>
                <a:gd name="T24" fmla="*/ 13 w 98"/>
                <a:gd name="T25" fmla="*/ 13 h 97"/>
                <a:gd name="T26" fmla="*/ 21 w 98"/>
                <a:gd name="T27" fmla="*/ 7 h 97"/>
                <a:gd name="T28" fmla="*/ 29 w 98"/>
                <a:gd name="T29" fmla="*/ 1 h 97"/>
                <a:gd name="T30" fmla="*/ 38 w 98"/>
                <a:gd name="T31" fmla="*/ 0 h 97"/>
                <a:gd name="T32" fmla="*/ 48 w 98"/>
                <a:gd name="T33" fmla="*/ 0 h 97"/>
                <a:gd name="T34" fmla="*/ 59 w 98"/>
                <a:gd name="T35" fmla="*/ 0 h 97"/>
                <a:gd name="T36" fmla="*/ 69 w 98"/>
                <a:gd name="T37" fmla="*/ 1 h 97"/>
                <a:gd name="T38" fmla="*/ 77 w 98"/>
                <a:gd name="T39" fmla="*/ 7 h 97"/>
                <a:gd name="T40" fmla="*/ 84 w 98"/>
                <a:gd name="T41" fmla="*/ 13 h 97"/>
                <a:gd name="T42" fmla="*/ 90 w 98"/>
                <a:gd name="T43" fmla="*/ 21 h 97"/>
                <a:gd name="T44" fmla="*/ 94 w 98"/>
                <a:gd name="T45" fmla="*/ 28 h 97"/>
                <a:gd name="T46" fmla="*/ 98 w 98"/>
                <a:gd name="T47" fmla="*/ 38 h 97"/>
                <a:gd name="T48" fmla="*/ 98 w 98"/>
                <a:gd name="T49" fmla="*/ 47 h 97"/>
                <a:gd name="T50" fmla="*/ 98 w 98"/>
                <a:gd name="T51" fmla="*/ 57 h 97"/>
                <a:gd name="T52" fmla="*/ 94 w 98"/>
                <a:gd name="T53" fmla="*/ 66 h 97"/>
                <a:gd name="T54" fmla="*/ 90 w 98"/>
                <a:gd name="T55" fmla="*/ 76 h 97"/>
                <a:gd name="T56" fmla="*/ 84 w 98"/>
                <a:gd name="T57" fmla="*/ 82 h 97"/>
                <a:gd name="T58" fmla="*/ 77 w 98"/>
                <a:gd name="T59" fmla="*/ 89 h 97"/>
                <a:gd name="T60" fmla="*/ 69 w 98"/>
                <a:gd name="T61" fmla="*/ 93 h 97"/>
                <a:gd name="T62" fmla="*/ 59 w 98"/>
                <a:gd name="T63" fmla="*/ 95 h 97"/>
                <a:gd name="T64" fmla="*/ 48 w 98"/>
                <a:gd name="T65" fmla="*/ 97 h 9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98"/>
                <a:gd name="T100" fmla="*/ 0 h 97"/>
                <a:gd name="T101" fmla="*/ 98 w 98"/>
                <a:gd name="T102" fmla="*/ 97 h 9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98" h="97">
                  <a:moveTo>
                    <a:pt x="48" y="97"/>
                  </a:moveTo>
                  <a:lnTo>
                    <a:pt x="38" y="95"/>
                  </a:lnTo>
                  <a:lnTo>
                    <a:pt x="29" y="93"/>
                  </a:lnTo>
                  <a:lnTo>
                    <a:pt x="21" y="89"/>
                  </a:lnTo>
                  <a:lnTo>
                    <a:pt x="13" y="82"/>
                  </a:lnTo>
                  <a:lnTo>
                    <a:pt x="7" y="76"/>
                  </a:lnTo>
                  <a:lnTo>
                    <a:pt x="4" y="66"/>
                  </a:lnTo>
                  <a:lnTo>
                    <a:pt x="2" y="57"/>
                  </a:lnTo>
                  <a:lnTo>
                    <a:pt x="0" y="47"/>
                  </a:lnTo>
                  <a:lnTo>
                    <a:pt x="2" y="38"/>
                  </a:lnTo>
                  <a:lnTo>
                    <a:pt x="4" y="28"/>
                  </a:lnTo>
                  <a:lnTo>
                    <a:pt x="7" y="21"/>
                  </a:lnTo>
                  <a:lnTo>
                    <a:pt x="13" y="13"/>
                  </a:lnTo>
                  <a:lnTo>
                    <a:pt x="21" y="7"/>
                  </a:lnTo>
                  <a:lnTo>
                    <a:pt x="29" y="1"/>
                  </a:lnTo>
                  <a:lnTo>
                    <a:pt x="38" y="0"/>
                  </a:lnTo>
                  <a:lnTo>
                    <a:pt x="48" y="0"/>
                  </a:lnTo>
                  <a:lnTo>
                    <a:pt x="59" y="0"/>
                  </a:lnTo>
                  <a:lnTo>
                    <a:pt x="69" y="1"/>
                  </a:lnTo>
                  <a:lnTo>
                    <a:pt x="77" y="7"/>
                  </a:lnTo>
                  <a:lnTo>
                    <a:pt x="84" y="13"/>
                  </a:lnTo>
                  <a:lnTo>
                    <a:pt x="90" y="21"/>
                  </a:lnTo>
                  <a:lnTo>
                    <a:pt x="94" y="28"/>
                  </a:lnTo>
                  <a:lnTo>
                    <a:pt x="98" y="38"/>
                  </a:lnTo>
                  <a:lnTo>
                    <a:pt x="98" y="47"/>
                  </a:lnTo>
                  <a:lnTo>
                    <a:pt x="98" y="57"/>
                  </a:lnTo>
                  <a:lnTo>
                    <a:pt x="94" y="66"/>
                  </a:lnTo>
                  <a:lnTo>
                    <a:pt x="90" y="76"/>
                  </a:lnTo>
                  <a:lnTo>
                    <a:pt x="84" y="82"/>
                  </a:lnTo>
                  <a:lnTo>
                    <a:pt x="77" y="89"/>
                  </a:lnTo>
                  <a:lnTo>
                    <a:pt x="69" y="93"/>
                  </a:lnTo>
                  <a:lnTo>
                    <a:pt x="59" y="95"/>
                  </a:lnTo>
                  <a:lnTo>
                    <a:pt x="48" y="9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31" name="Freeform 47">
              <a:extLst>
                <a:ext uri="{FF2B5EF4-FFF2-40B4-BE49-F238E27FC236}">
                  <a16:creationId xmlns:a16="http://schemas.microsoft.com/office/drawing/2014/main" id="{0D6895D9-CF61-4CAA-91CA-B258A2CA7979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7" y="3187"/>
              <a:ext cx="63" cy="63"/>
            </a:xfrm>
            <a:custGeom>
              <a:avLst/>
              <a:gdLst>
                <a:gd name="T0" fmla="*/ 32 w 63"/>
                <a:gd name="T1" fmla="*/ 63 h 63"/>
                <a:gd name="T2" fmla="*/ 27 w 63"/>
                <a:gd name="T3" fmla="*/ 61 h 63"/>
                <a:gd name="T4" fmla="*/ 21 w 63"/>
                <a:gd name="T5" fmla="*/ 59 h 63"/>
                <a:gd name="T6" fmla="*/ 15 w 63"/>
                <a:gd name="T7" fmla="*/ 57 h 63"/>
                <a:gd name="T8" fmla="*/ 9 w 63"/>
                <a:gd name="T9" fmla="*/ 53 h 63"/>
                <a:gd name="T10" fmla="*/ 5 w 63"/>
                <a:gd name="T11" fmla="*/ 48 h 63"/>
                <a:gd name="T12" fmla="*/ 4 w 63"/>
                <a:gd name="T13" fmla="*/ 42 h 63"/>
                <a:gd name="T14" fmla="*/ 2 w 63"/>
                <a:gd name="T15" fmla="*/ 36 h 63"/>
                <a:gd name="T16" fmla="*/ 0 w 63"/>
                <a:gd name="T17" fmla="*/ 30 h 63"/>
                <a:gd name="T18" fmla="*/ 2 w 63"/>
                <a:gd name="T19" fmla="*/ 25 h 63"/>
                <a:gd name="T20" fmla="*/ 4 w 63"/>
                <a:gd name="T21" fmla="*/ 19 h 63"/>
                <a:gd name="T22" fmla="*/ 5 w 63"/>
                <a:gd name="T23" fmla="*/ 13 h 63"/>
                <a:gd name="T24" fmla="*/ 9 w 63"/>
                <a:gd name="T25" fmla="*/ 9 h 63"/>
                <a:gd name="T26" fmla="*/ 15 w 63"/>
                <a:gd name="T27" fmla="*/ 5 h 63"/>
                <a:gd name="T28" fmla="*/ 21 w 63"/>
                <a:gd name="T29" fmla="*/ 2 h 63"/>
                <a:gd name="T30" fmla="*/ 27 w 63"/>
                <a:gd name="T31" fmla="*/ 0 h 63"/>
                <a:gd name="T32" fmla="*/ 32 w 63"/>
                <a:gd name="T33" fmla="*/ 0 h 63"/>
                <a:gd name="T34" fmla="*/ 38 w 63"/>
                <a:gd name="T35" fmla="*/ 0 h 63"/>
                <a:gd name="T36" fmla="*/ 44 w 63"/>
                <a:gd name="T37" fmla="*/ 2 h 63"/>
                <a:gd name="T38" fmla="*/ 50 w 63"/>
                <a:gd name="T39" fmla="*/ 5 h 63"/>
                <a:gd name="T40" fmla="*/ 55 w 63"/>
                <a:gd name="T41" fmla="*/ 9 h 63"/>
                <a:gd name="T42" fmla="*/ 57 w 63"/>
                <a:gd name="T43" fmla="*/ 13 h 63"/>
                <a:gd name="T44" fmla="*/ 61 w 63"/>
                <a:gd name="T45" fmla="*/ 19 h 63"/>
                <a:gd name="T46" fmla="*/ 63 w 63"/>
                <a:gd name="T47" fmla="*/ 25 h 63"/>
                <a:gd name="T48" fmla="*/ 63 w 63"/>
                <a:gd name="T49" fmla="*/ 30 h 63"/>
                <a:gd name="T50" fmla="*/ 63 w 63"/>
                <a:gd name="T51" fmla="*/ 36 h 63"/>
                <a:gd name="T52" fmla="*/ 61 w 63"/>
                <a:gd name="T53" fmla="*/ 42 h 63"/>
                <a:gd name="T54" fmla="*/ 57 w 63"/>
                <a:gd name="T55" fmla="*/ 48 h 63"/>
                <a:gd name="T56" fmla="*/ 55 w 63"/>
                <a:gd name="T57" fmla="*/ 53 h 63"/>
                <a:gd name="T58" fmla="*/ 50 w 63"/>
                <a:gd name="T59" fmla="*/ 57 h 63"/>
                <a:gd name="T60" fmla="*/ 44 w 63"/>
                <a:gd name="T61" fmla="*/ 59 h 63"/>
                <a:gd name="T62" fmla="*/ 38 w 63"/>
                <a:gd name="T63" fmla="*/ 61 h 63"/>
                <a:gd name="T64" fmla="*/ 32 w 63"/>
                <a:gd name="T65" fmla="*/ 63 h 6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63"/>
                <a:gd name="T100" fmla="*/ 0 h 63"/>
                <a:gd name="T101" fmla="*/ 63 w 63"/>
                <a:gd name="T102" fmla="*/ 63 h 6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63" h="63">
                  <a:moveTo>
                    <a:pt x="32" y="63"/>
                  </a:moveTo>
                  <a:lnTo>
                    <a:pt x="27" y="61"/>
                  </a:lnTo>
                  <a:lnTo>
                    <a:pt x="21" y="59"/>
                  </a:lnTo>
                  <a:lnTo>
                    <a:pt x="15" y="57"/>
                  </a:lnTo>
                  <a:lnTo>
                    <a:pt x="9" y="53"/>
                  </a:lnTo>
                  <a:lnTo>
                    <a:pt x="5" y="48"/>
                  </a:lnTo>
                  <a:lnTo>
                    <a:pt x="4" y="42"/>
                  </a:lnTo>
                  <a:lnTo>
                    <a:pt x="2" y="36"/>
                  </a:lnTo>
                  <a:lnTo>
                    <a:pt x="0" y="30"/>
                  </a:lnTo>
                  <a:lnTo>
                    <a:pt x="2" y="25"/>
                  </a:lnTo>
                  <a:lnTo>
                    <a:pt x="4" y="19"/>
                  </a:lnTo>
                  <a:lnTo>
                    <a:pt x="5" y="13"/>
                  </a:lnTo>
                  <a:lnTo>
                    <a:pt x="9" y="9"/>
                  </a:lnTo>
                  <a:lnTo>
                    <a:pt x="15" y="5"/>
                  </a:lnTo>
                  <a:lnTo>
                    <a:pt x="21" y="2"/>
                  </a:lnTo>
                  <a:lnTo>
                    <a:pt x="27" y="0"/>
                  </a:lnTo>
                  <a:lnTo>
                    <a:pt x="32" y="0"/>
                  </a:lnTo>
                  <a:lnTo>
                    <a:pt x="38" y="0"/>
                  </a:lnTo>
                  <a:lnTo>
                    <a:pt x="44" y="2"/>
                  </a:lnTo>
                  <a:lnTo>
                    <a:pt x="50" y="5"/>
                  </a:lnTo>
                  <a:lnTo>
                    <a:pt x="55" y="9"/>
                  </a:lnTo>
                  <a:lnTo>
                    <a:pt x="57" y="13"/>
                  </a:lnTo>
                  <a:lnTo>
                    <a:pt x="61" y="19"/>
                  </a:lnTo>
                  <a:lnTo>
                    <a:pt x="63" y="25"/>
                  </a:lnTo>
                  <a:lnTo>
                    <a:pt x="63" y="30"/>
                  </a:lnTo>
                  <a:lnTo>
                    <a:pt x="63" y="36"/>
                  </a:lnTo>
                  <a:lnTo>
                    <a:pt x="61" y="42"/>
                  </a:lnTo>
                  <a:lnTo>
                    <a:pt x="57" y="48"/>
                  </a:lnTo>
                  <a:lnTo>
                    <a:pt x="55" y="53"/>
                  </a:lnTo>
                  <a:lnTo>
                    <a:pt x="50" y="57"/>
                  </a:lnTo>
                  <a:lnTo>
                    <a:pt x="44" y="59"/>
                  </a:lnTo>
                  <a:lnTo>
                    <a:pt x="38" y="61"/>
                  </a:lnTo>
                  <a:lnTo>
                    <a:pt x="32" y="6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32" name="Freeform 48">
              <a:extLst>
                <a:ext uri="{FF2B5EF4-FFF2-40B4-BE49-F238E27FC236}">
                  <a16:creationId xmlns:a16="http://schemas.microsoft.com/office/drawing/2014/main" id="{67E1C371-228C-4D07-AA12-A37874F84225}"/>
                </a:ext>
              </a:extLst>
            </p:cNvPr>
            <p:cNvSpPr>
              <a:spLocks/>
            </p:cNvSpPr>
            <p:nvPr/>
          </p:nvSpPr>
          <p:spPr bwMode="auto">
            <a:xfrm>
              <a:off x="5088" y="3187"/>
              <a:ext cx="63" cy="63"/>
            </a:xfrm>
            <a:custGeom>
              <a:avLst/>
              <a:gdLst>
                <a:gd name="T0" fmla="*/ 31 w 63"/>
                <a:gd name="T1" fmla="*/ 63 h 63"/>
                <a:gd name="T2" fmla="*/ 25 w 63"/>
                <a:gd name="T3" fmla="*/ 61 h 63"/>
                <a:gd name="T4" fmla="*/ 19 w 63"/>
                <a:gd name="T5" fmla="*/ 59 h 63"/>
                <a:gd name="T6" fmla="*/ 14 w 63"/>
                <a:gd name="T7" fmla="*/ 57 h 63"/>
                <a:gd name="T8" fmla="*/ 10 w 63"/>
                <a:gd name="T9" fmla="*/ 53 h 63"/>
                <a:gd name="T10" fmla="*/ 6 w 63"/>
                <a:gd name="T11" fmla="*/ 48 h 63"/>
                <a:gd name="T12" fmla="*/ 4 w 63"/>
                <a:gd name="T13" fmla="*/ 42 h 63"/>
                <a:gd name="T14" fmla="*/ 2 w 63"/>
                <a:gd name="T15" fmla="*/ 36 h 63"/>
                <a:gd name="T16" fmla="*/ 0 w 63"/>
                <a:gd name="T17" fmla="*/ 30 h 63"/>
                <a:gd name="T18" fmla="*/ 2 w 63"/>
                <a:gd name="T19" fmla="*/ 25 h 63"/>
                <a:gd name="T20" fmla="*/ 4 w 63"/>
                <a:gd name="T21" fmla="*/ 19 h 63"/>
                <a:gd name="T22" fmla="*/ 6 w 63"/>
                <a:gd name="T23" fmla="*/ 13 h 63"/>
                <a:gd name="T24" fmla="*/ 10 w 63"/>
                <a:gd name="T25" fmla="*/ 9 h 63"/>
                <a:gd name="T26" fmla="*/ 14 w 63"/>
                <a:gd name="T27" fmla="*/ 5 h 63"/>
                <a:gd name="T28" fmla="*/ 19 w 63"/>
                <a:gd name="T29" fmla="*/ 2 h 63"/>
                <a:gd name="T30" fmla="*/ 25 w 63"/>
                <a:gd name="T31" fmla="*/ 0 h 63"/>
                <a:gd name="T32" fmla="*/ 31 w 63"/>
                <a:gd name="T33" fmla="*/ 0 h 63"/>
                <a:gd name="T34" fmla="*/ 38 w 63"/>
                <a:gd name="T35" fmla="*/ 0 h 63"/>
                <a:gd name="T36" fmla="*/ 44 w 63"/>
                <a:gd name="T37" fmla="*/ 2 h 63"/>
                <a:gd name="T38" fmla="*/ 50 w 63"/>
                <a:gd name="T39" fmla="*/ 5 h 63"/>
                <a:gd name="T40" fmla="*/ 54 w 63"/>
                <a:gd name="T41" fmla="*/ 9 h 63"/>
                <a:gd name="T42" fmla="*/ 58 w 63"/>
                <a:gd name="T43" fmla="*/ 13 h 63"/>
                <a:gd name="T44" fmla="*/ 62 w 63"/>
                <a:gd name="T45" fmla="*/ 19 h 63"/>
                <a:gd name="T46" fmla="*/ 63 w 63"/>
                <a:gd name="T47" fmla="*/ 25 h 63"/>
                <a:gd name="T48" fmla="*/ 63 w 63"/>
                <a:gd name="T49" fmla="*/ 30 h 63"/>
                <a:gd name="T50" fmla="*/ 63 w 63"/>
                <a:gd name="T51" fmla="*/ 36 h 63"/>
                <a:gd name="T52" fmla="*/ 62 w 63"/>
                <a:gd name="T53" fmla="*/ 42 h 63"/>
                <a:gd name="T54" fmla="*/ 58 w 63"/>
                <a:gd name="T55" fmla="*/ 48 h 63"/>
                <a:gd name="T56" fmla="*/ 54 w 63"/>
                <a:gd name="T57" fmla="*/ 53 h 63"/>
                <a:gd name="T58" fmla="*/ 50 w 63"/>
                <a:gd name="T59" fmla="*/ 57 h 63"/>
                <a:gd name="T60" fmla="*/ 44 w 63"/>
                <a:gd name="T61" fmla="*/ 59 h 63"/>
                <a:gd name="T62" fmla="*/ 38 w 63"/>
                <a:gd name="T63" fmla="*/ 61 h 63"/>
                <a:gd name="T64" fmla="*/ 31 w 63"/>
                <a:gd name="T65" fmla="*/ 63 h 6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63"/>
                <a:gd name="T100" fmla="*/ 0 h 63"/>
                <a:gd name="T101" fmla="*/ 63 w 63"/>
                <a:gd name="T102" fmla="*/ 63 h 6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63" h="63">
                  <a:moveTo>
                    <a:pt x="31" y="63"/>
                  </a:moveTo>
                  <a:lnTo>
                    <a:pt x="25" y="61"/>
                  </a:lnTo>
                  <a:lnTo>
                    <a:pt x="19" y="59"/>
                  </a:lnTo>
                  <a:lnTo>
                    <a:pt x="14" y="57"/>
                  </a:lnTo>
                  <a:lnTo>
                    <a:pt x="10" y="53"/>
                  </a:lnTo>
                  <a:lnTo>
                    <a:pt x="6" y="48"/>
                  </a:lnTo>
                  <a:lnTo>
                    <a:pt x="4" y="42"/>
                  </a:lnTo>
                  <a:lnTo>
                    <a:pt x="2" y="36"/>
                  </a:lnTo>
                  <a:lnTo>
                    <a:pt x="0" y="30"/>
                  </a:lnTo>
                  <a:lnTo>
                    <a:pt x="2" y="25"/>
                  </a:lnTo>
                  <a:lnTo>
                    <a:pt x="4" y="19"/>
                  </a:lnTo>
                  <a:lnTo>
                    <a:pt x="6" y="13"/>
                  </a:lnTo>
                  <a:lnTo>
                    <a:pt x="10" y="9"/>
                  </a:lnTo>
                  <a:lnTo>
                    <a:pt x="14" y="5"/>
                  </a:lnTo>
                  <a:lnTo>
                    <a:pt x="19" y="2"/>
                  </a:lnTo>
                  <a:lnTo>
                    <a:pt x="25" y="0"/>
                  </a:lnTo>
                  <a:lnTo>
                    <a:pt x="31" y="0"/>
                  </a:lnTo>
                  <a:lnTo>
                    <a:pt x="38" y="0"/>
                  </a:lnTo>
                  <a:lnTo>
                    <a:pt x="44" y="2"/>
                  </a:lnTo>
                  <a:lnTo>
                    <a:pt x="50" y="5"/>
                  </a:lnTo>
                  <a:lnTo>
                    <a:pt x="54" y="9"/>
                  </a:lnTo>
                  <a:lnTo>
                    <a:pt x="58" y="13"/>
                  </a:lnTo>
                  <a:lnTo>
                    <a:pt x="62" y="19"/>
                  </a:lnTo>
                  <a:lnTo>
                    <a:pt x="63" y="25"/>
                  </a:lnTo>
                  <a:lnTo>
                    <a:pt x="63" y="30"/>
                  </a:lnTo>
                  <a:lnTo>
                    <a:pt x="63" y="36"/>
                  </a:lnTo>
                  <a:lnTo>
                    <a:pt x="62" y="42"/>
                  </a:lnTo>
                  <a:lnTo>
                    <a:pt x="58" y="48"/>
                  </a:lnTo>
                  <a:lnTo>
                    <a:pt x="54" y="53"/>
                  </a:lnTo>
                  <a:lnTo>
                    <a:pt x="50" y="57"/>
                  </a:lnTo>
                  <a:lnTo>
                    <a:pt x="44" y="59"/>
                  </a:lnTo>
                  <a:lnTo>
                    <a:pt x="38" y="61"/>
                  </a:lnTo>
                  <a:lnTo>
                    <a:pt x="31" y="6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33" name="Freeform 49">
              <a:extLst>
                <a:ext uri="{FF2B5EF4-FFF2-40B4-BE49-F238E27FC236}">
                  <a16:creationId xmlns:a16="http://schemas.microsoft.com/office/drawing/2014/main" id="{A4AA9851-5E87-40A4-83E7-633BA7EB42C7}"/>
                </a:ext>
              </a:extLst>
            </p:cNvPr>
            <p:cNvSpPr>
              <a:spLocks/>
            </p:cNvSpPr>
            <p:nvPr/>
          </p:nvSpPr>
          <p:spPr bwMode="auto">
            <a:xfrm>
              <a:off x="4698" y="3196"/>
              <a:ext cx="41" cy="42"/>
            </a:xfrm>
            <a:custGeom>
              <a:avLst/>
              <a:gdLst>
                <a:gd name="T0" fmla="*/ 21 w 41"/>
                <a:gd name="T1" fmla="*/ 42 h 42"/>
                <a:gd name="T2" fmla="*/ 18 w 41"/>
                <a:gd name="T3" fmla="*/ 42 h 42"/>
                <a:gd name="T4" fmla="*/ 14 w 41"/>
                <a:gd name="T5" fmla="*/ 40 h 42"/>
                <a:gd name="T6" fmla="*/ 10 w 41"/>
                <a:gd name="T7" fmla="*/ 39 h 42"/>
                <a:gd name="T8" fmla="*/ 6 w 41"/>
                <a:gd name="T9" fmla="*/ 37 h 42"/>
                <a:gd name="T10" fmla="*/ 4 w 41"/>
                <a:gd name="T11" fmla="*/ 33 h 42"/>
                <a:gd name="T12" fmla="*/ 2 w 41"/>
                <a:gd name="T13" fmla="*/ 29 h 42"/>
                <a:gd name="T14" fmla="*/ 0 w 41"/>
                <a:gd name="T15" fmla="*/ 25 h 42"/>
                <a:gd name="T16" fmla="*/ 0 w 41"/>
                <a:gd name="T17" fmla="*/ 21 h 42"/>
                <a:gd name="T18" fmla="*/ 0 w 41"/>
                <a:gd name="T19" fmla="*/ 17 h 42"/>
                <a:gd name="T20" fmla="*/ 2 w 41"/>
                <a:gd name="T21" fmla="*/ 14 h 42"/>
                <a:gd name="T22" fmla="*/ 4 w 41"/>
                <a:gd name="T23" fmla="*/ 10 h 42"/>
                <a:gd name="T24" fmla="*/ 6 w 41"/>
                <a:gd name="T25" fmla="*/ 6 h 42"/>
                <a:gd name="T26" fmla="*/ 14 w 41"/>
                <a:gd name="T27" fmla="*/ 2 h 42"/>
                <a:gd name="T28" fmla="*/ 21 w 41"/>
                <a:gd name="T29" fmla="*/ 0 h 42"/>
                <a:gd name="T30" fmla="*/ 25 w 41"/>
                <a:gd name="T31" fmla="*/ 0 h 42"/>
                <a:gd name="T32" fmla="*/ 29 w 41"/>
                <a:gd name="T33" fmla="*/ 2 h 42"/>
                <a:gd name="T34" fmla="*/ 37 w 41"/>
                <a:gd name="T35" fmla="*/ 6 h 42"/>
                <a:gd name="T36" fmla="*/ 39 w 41"/>
                <a:gd name="T37" fmla="*/ 10 h 42"/>
                <a:gd name="T38" fmla="*/ 41 w 41"/>
                <a:gd name="T39" fmla="*/ 14 h 42"/>
                <a:gd name="T40" fmla="*/ 41 w 41"/>
                <a:gd name="T41" fmla="*/ 17 h 42"/>
                <a:gd name="T42" fmla="*/ 41 w 41"/>
                <a:gd name="T43" fmla="*/ 21 h 42"/>
                <a:gd name="T44" fmla="*/ 41 w 41"/>
                <a:gd name="T45" fmla="*/ 25 h 42"/>
                <a:gd name="T46" fmla="*/ 41 w 41"/>
                <a:gd name="T47" fmla="*/ 29 h 42"/>
                <a:gd name="T48" fmla="*/ 39 w 41"/>
                <a:gd name="T49" fmla="*/ 33 h 42"/>
                <a:gd name="T50" fmla="*/ 37 w 41"/>
                <a:gd name="T51" fmla="*/ 37 h 42"/>
                <a:gd name="T52" fmla="*/ 33 w 41"/>
                <a:gd name="T53" fmla="*/ 39 h 42"/>
                <a:gd name="T54" fmla="*/ 29 w 41"/>
                <a:gd name="T55" fmla="*/ 40 h 42"/>
                <a:gd name="T56" fmla="*/ 25 w 41"/>
                <a:gd name="T57" fmla="*/ 42 h 42"/>
                <a:gd name="T58" fmla="*/ 21 w 41"/>
                <a:gd name="T59" fmla="*/ 42 h 42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41"/>
                <a:gd name="T91" fmla="*/ 0 h 42"/>
                <a:gd name="T92" fmla="*/ 41 w 41"/>
                <a:gd name="T93" fmla="*/ 42 h 42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41" h="42">
                  <a:moveTo>
                    <a:pt x="21" y="42"/>
                  </a:moveTo>
                  <a:lnTo>
                    <a:pt x="18" y="42"/>
                  </a:lnTo>
                  <a:lnTo>
                    <a:pt x="14" y="40"/>
                  </a:lnTo>
                  <a:lnTo>
                    <a:pt x="10" y="39"/>
                  </a:lnTo>
                  <a:lnTo>
                    <a:pt x="6" y="37"/>
                  </a:lnTo>
                  <a:lnTo>
                    <a:pt x="4" y="33"/>
                  </a:lnTo>
                  <a:lnTo>
                    <a:pt x="2" y="29"/>
                  </a:lnTo>
                  <a:lnTo>
                    <a:pt x="0" y="25"/>
                  </a:lnTo>
                  <a:lnTo>
                    <a:pt x="0" y="21"/>
                  </a:lnTo>
                  <a:lnTo>
                    <a:pt x="0" y="17"/>
                  </a:lnTo>
                  <a:lnTo>
                    <a:pt x="2" y="14"/>
                  </a:lnTo>
                  <a:lnTo>
                    <a:pt x="4" y="10"/>
                  </a:lnTo>
                  <a:lnTo>
                    <a:pt x="6" y="6"/>
                  </a:lnTo>
                  <a:lnTo>
                    <a:pt x="14" y="2"/>
                  </a:lnTo>
                  <a:lnTo>
                    <a:pt x="21" y="0"/>
                  </a:lnTo>
                  <a:lnTo>
                    <a:pt x="25" y="0"/>
                  </a:lnTo>
                  <a:lnTo>
                    <a:pt x="29" y="2"/>
                  </a:lnTo>
                  <a:lnTo>
                    <a:pt x="37" y="6"/>
                  </a:lnTo>
                  <a:lnTo>
                    <a:pt x="39" y="10"/>
                  </a:lnTo>
                  <a:lnTo>
                    <a:pt x="41" y="14"/>
                  </a:lnTo>
                  <a:lnTo>
                    <a:pt x="41" y="17"/>
                  </a:lnTo>
                  <a:lnTo>
                    <a:pt x="41" y="21"/>
                  </a:lnTo>
                  <a:lnTo>
                    <a:pt x="41" y="25"/>
                  </a:lnTo>
                  <a:lnTo>
                    <a:pt x="41" y="29"/>
                  </a:lnTo>
                  <a:lnTo>
                    <a:pt x="39" y="33"/>
                  </a:lnTo>
                  <a:lnTo>
                    <a:pt x="37" y="37"/>
                  </a:lnTo>
                  <a:lnTo>
                    <a:pt x="33" y="39"/>
                  </a:lnTo>
                  <a:lnTo>
                    <a:pt x="29" y="40"/>
                  </a:lnTo>
                  <a:lnTo>
                    <a:pt x="25" y="42"/>
                  </a:lnTo>
                  <a:lnTo>
                    <a:pt x="21" y="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34" name="Freeform 50">
              <a:extLst>
                <a:ext uri="{FF2B5EF4-FFF2-40B4-BE49-F238E27FC236}">
                  <a16:creationId xmlns:a16="http://schemas.microsoft.com/office/drawing/2014/main" id="{23CCD31B-87AF-4779-9ECB-51E2DD56271D}"/>
                </a:ext>
              </a:extLst>
            </p:cNvPr>
            <p:cNvSpPr>
              <a:spLocks/>
            </p:cNvSpPr>
            <p:nvPr/>
          </p:nvSpPr>
          <p:spPr bwMode="auto">
            <a:xfrm>
              <a:off x="5098" y="3196"/>
              <a:ext cx="42" cy="42"/>
            </a:xfrm>
            <a:custGeom>
              <a:avLst/>
              <a:gdLst>
                <a:gd name="T0" fmla="*/ 21 w 42"/>
                <a:gd name="T1" fmla="*/ 42 h 42"/>
                <a:gd name="T2" fmla="*/ 17 w 42"/>
                <a:gd name="T3" fmla="*/ 42 h 42"/>
                <a:gd name="T4" fmla="*/ 13 w 42"/>
                <a:gd name="T5" fmla="*/ 40 h 42"/>
                <a:gd name="T6" fmla="*/ 9 w 42"/>
                <a:gd name="T7" fmla="*/ 39 h 42"/>
                <a:gd name="T8" fmla="*/ 7 w 42"/>
                <a:gd name="T9" fmla="*/ 37 h 42"/>
                <a:gd name="T10" fmla="*/ 2 w 42"/>
                <a:gd name="T11" fmla="*/ 29 h 42"/>
                <a:gd name="T12" fmla="*/ 0 w 42"/>
                <a:gd name="T13" fmla="*/ 21 h 42"/>
                <a:gd name="T14" fmla="*/ 2 w 42"/>
                <a:gd name="T15" fmla="*/ 14 h 42"/>
                <a:gd name="T16" fmla="*/ 7 w 42"/>
                <a:gd name="T17" fmla="*/ 6 h 42"/>
                <a:gd name="T18" fmla="*/ 13 w 42"/>
                <a:gd name="T19" fmla="*/ 2 h 42"/>
                <a:gd name="T20" fmla="*/ 17 w 42"/>
                <a:gd name="T21" fmla="*/ 0 h 42"/>
                <a:gd name="T22" fmla="*/ 21 w 42"/>
                <a:gd name="T23" fmla="*/ 0 h 42"/>
                <a:gd name="T24" fmla="*/ 30 w 42"/>
                <a:gd name="T25" fmla="*/ 2 h 42"/>
                <a:gd name="T26" fmla="*/ 36 w 42"/>
                <a:gd name="T27" fmla="*/ 6 h 42"/>
                <a:gd name="T28" fmla="*/ 40 w 42"/>
                <a:gd name="T29" fmla="*/ 10 h 42"/>
                <a:gd name="T30" fmla="*/ 42 w 42"/>
                <a:gd name="T31" fmla="*/ 14 h 42"/>
                <a:gd name="T32" fmla="*/ 42 w 42"/>
                <a:gd name="T33" fmla="*/ 17 h 42"/>
                <a:gd name="T34" fmla="*/ 42 w 42"/>
                <a:gd name="T35" fmla="*/ 21 h 42"/>
                <a:gd name="T36" fmla="*/ 42 w 42"/>
                <a:gd name="T37" fmla="*/ 25 h 42"/>
                <a:gd name="T38" fmla="*/ 42 w 42"/>
                <a:gd name="T39" fmla="*/ 29 h 42"/>
                <a:gd name="T40" fmla="*/ 40 w 42"/>
                <a:gd name="T41" fmla="*/ 33 h 42"/>
                <a:gd name="T42" fmla="*/ 36 w 42"/>
                <a:gd name="T43" fmla="*/ 37 h 42"/>
                <a:gd name="T44" fmla="*/ 34 w 42"/>
                <a:gd name="T45" fmla="*/ 39 h 42"/>
                <a:gd name="T46" fmla="*/ 30 w 42"/>
                <a:gd name="T47" fmla="*/ 40 h 42"/>
                <a:gd name="T48" fmla="*/ 27 w 42"/>
                <a:gd name="T49" fmla="*/ 42 h 42"/>
                <a:gd name="T50" fmla="*/ 21 w 42"/>
                <a:gd name="T51" fmla="*/ 42 h 4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42"/>
                <a:gd name="T79" fmla="*/ 0 h 42"/>
                <a:gd name="T80" fmla="*/ 42 w 42"/>
                <a:gd name="T81" fmla="*/ 42 h 42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42" h="42">
                  <a:moveTo>
                    <a:pt x="21" y="42"/>
                  </a:moveTo>
                  <a:lnTo>
                    <a:pt x="17" y="42"/>
                  </a:lnTo>
                  <a:lnTo>
                    <a:pt x="13" y="40"/>
                  </a:lnTo>
                  <a:lnTo>
                    <a:pt x="9" y="39"/>
                  </a:lnTo>
                  <a:lnTo>
                    <a:pt x="7" y="37"/>
                  </a:lnTo>
                  <a:lnTo>
                    <a:pt x="2" y="29"/>
                  </a:lnTo>
                  <a:lnTo>
                    <a:pt x="0" y="21"/>
                  </a:lnTo>
                  <a:lnTo>
                    <a:pt x="2" y="14"/>
                  </a:lnTo>
                  <a:lnTo>
                    <a:pt x="7" y="6"/>
                  </a:lnTo>
                  <a:lnTo>
                    <a:pt x="13" y="2"/>
                  </a:lnTo>
                  <a:lnTo>
                    <a:pt x="17" y="0"/>
                  </a:lnTo>
                  <a:lnTo>
                    <a:pt x="21" y="0"/>
                  </a:lnTo>
                  <a:lnTo>
                    <a:pt x="30" y="2"/>
                  </a:lnTo>
                  <a:lnTo>
                    <a:pt x="36" y="6"/>
                  </a:lnTo>
                  <a:lnTo>
                    <a:pt x="40" y="10"/>
                  </a:lnTo>
                  <a:lnTo>
                    <a:pt x="42" y="14"/>
                  </a:lnTo>
                  <a:lnTo>
                    <a:pt x="42" y="17"/>
                  </a:lnTo>
                  <a:lnTo>
                    <a:pt x="42" y="21"/>
                  </a:lnTo>
                  <a:lnTo>
                    <a:pt x="42" y="25"/>
                  </a:lnTo>
                  <a:lnTo>
                    <a:pt x="42" y="29"/>
                  </a:lnTo>
                  <a:lnTo>
                    <a:pt x="40" y="33"/>
                  </a:lnTo>
                  <a:lnTo>
                    <a:pt x="36" y="37"/>
                  </a:lnTo>
                  <a:lnTo>
                    <a:pt x="34" y="39"/>
                  </a:lnTo>
                  <a:lnTo>
                    <a:pt x="30" y="40"/>
                  </a:lnTo>
                  <a:lnTo>
                    <a:pt x="27" y="42"/>
                  </a:lnTo>
                  <a:lnTo>
                    <a:pt x="21" y="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42001" name="Object 51">
            <a:extLst>
              <a:ext uri="{FF2B5EF4-FFF2-40B4-BE49-F238E27FC236}">
                <a16:creationId xmlns:a16="http://schemas.microsoft.com/office/drawing/2014/main" id="{E0FE5C37-062C-4BA3-BA06-16834A5457C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46225" y="4800600"/>
          <a:ext cx="1023938" cy="1087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35" r:id="rId3" imgW="2819400" imgH="5181600" progId="MS_ClipArt_Gallery">
                  <p:embed/>
                </p:oleObj>
              </mc:Choice>
              <mc:Fallback>
                <p:oleObj r:id="rId3" imgW="2819400" imgH="5181600" progId="MS_ClipArt_Gallery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6225" y="4800600"/>
                        <a:ext cx="1023938" cy="1087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002" name="Freeform 52">
            <a:extLst>
              <a:ext uri="{FF2B5EF4-FFF2-40B4-BE49-F238E27FC236}">
                <a16:creationId xmlns:a16="http://schemas.microsoft.com/office/drawing/2014/main" id="{C0CA677E-859F-4431-924E-8B300F10C6BA}"/>
              </a:ext>
            </a:extLst>
          </p:cNvPr>
          <p:cNvSpPr>
            <a:spLocks/>
          </p:cNvSpPr>
          <p:nvPr/>
        </p:nvSpPr>
        <p:spPr bwMode="auto">
          <a:xfrm>
            <a:off x="2144713" y="5029200"/>
            <a:ext cx="392112" cy="381000"/>
          </a:xfrm>
          <a:custGeom>
            <a:avLst/>
            <a:gdLst>
              <a:gd name="T0" fmla="*/ 0 w 149"/>
              <a:gd name="T1" fmla="*/ 0 h 244"/>
              <a:gd name="T2" fmla="*/ 2147483647 w 149"/>
              <a:gd name="T3" fmla="*/ 2147483647 h 244"/>
              <a:gd name="T4" fmla="*/ 2147483647 w 149"/>
              <a:gd name="T5" fmla="*/ 2147483647 h 244"/>
              <a:gd name="T6" fmla="*/ 2147483647 w 149"/>
              <a:gd name="T7" fmla="*/ 2147483647 h 24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49" h="244">
                <a:moveTo>
                  <a:pt x="0" y="0"/>
                </a:moveTo>
                <a:lnTo>
                  <a:pt x="43" y="175"/>
                </a:lnTo>
                <a:lnTo>
                  <a:pt x="105" y="73"/>
                </a:lnTo>
                <a:lnTo>
                  <a:pt x="149" y="244"/>
                </a:lnTo>
              </a:path>
            </a:pathLst>
          </a:custGeom>
          <a:noFill/>
          <a:ln w="28575" cap="flat" cmpd="sng">
            <a:solidFill>
              <a:schemeClr val="tx2"/>
            </a:solidFill>
            <a:prstDash val="solid"/>
            <a:round/>
            <a:headEnd type="triangle" w="med" len="med"/>
            <a:tailEnd type="triangle" w="med" len="med"/>
          </a:ln>
          <a:effectLst>
            <a:outerShdw dist="3592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6517" name="Text Box 53">
            <a:extLst>
              <a:ext uri="{FF2B5EF4-FFF2-40B4-BE49-F238E27FC236}">
                <a16:creationId xmlns:a16="http://schemas.microsoft.com/office/drawing/2014/main" id="{2B86A6FF-6FA9-4B43-8EDD-E612770881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6588" y="5780088"/>
            <a:ext cx="762000" cy="519112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altLang="en-US" sz="2800" b="1">
                <a:solidFill>
                  <a:srgbClr val="A9B9E7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BS1</a:t>
            </a:r>
            <a:endParaRPr lang="en-US" altLang="en-US" b="1">
              <a:solidFill>
                <a:srgbClr val="A9B9E7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42004" name="Object 54">
            <a:extLst>
              <a:ext uri="{FF2B5EF4-FFF2-40B4-BE49-F238E27FC236}">
                <a16:creationId xmlns:a16="http://schemas.microsoft.com/office/drawing/2014/main" id="{847A7B27-3217-4B26-A445-9D84EBD0A68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14725" y="4800600"/>
          <a:ext cx="1023938" cy="1087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36" r:id="rId5" imgW="2819400" imgH="5181600" progId="MS_ClipArt_Gallery">
                  <p:embed/>
                </p:oleObj>
              </mc:Choice>
              <mc:Fallback>
                <p:oleObj r:id="rId5" imgW="2819400" imgH="5181600" progId="MS_ClipArt_Gallery">
                  <p:embed/>
                  <p:pic>
                    <p:nvPicPr>
                      <p:cNvPr id="0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4725" y="4800600"/>
                        <a:ext cx="1023938" cy="1087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6519" name="Text Box 55">
            <a:extLst>
              <a:ext uri="{FF2B5EF4-FFF2-40B4-BE49-F238E27FC236}">
                <a16:creationId xmlns:a16="http://schemas.microsoft.com/office/drawing/2014/main" id="{F7454D4E-AE8D-40C5-A8B1-B8DC6DA4B4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5663" y="5780088"/>
            <a:ext cx="762000" cy="519112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altLang="en-US" sz="2800" b="1">
                <a:solidFill>
                  <a:srgbClr val="A9B9E7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BS2</a:t>
            </a:r>
            <a:endParaRPr lang="en-US" altLang="en-US" b="1">
              <a:solidFill>
                <a:srgbClr val="A9B9E7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2006" name="Freeform 56">
            <a:extLst>
              <a:ext uri="{FF2B5EF4-FFF2-40B4-BE49-F238E27FC236}">
                <a16:creationId xmlns:a16="http://schemas.microsoft.com/office/drawing/2014/main" id="{65C1271B-4F10-40FB-A2BF-9986A9E0E697}"/>
              </a:ext>
            </a:extLst>
          </p:cNvPr>
          <p:cNvSpPr>
            <a:spLocks/>
          </p:cNvSpPr>
          <p:nvPr/>
        </p:nvSpPr>
        <p:spPr bwMode="auto">
          <a:xfrm flipH="1">
            <a:off x="3548063" y="5029200"/>
            <a:ext cx="369887" cy="381000"/>
          </a:xfrm>
          <a:custGeom>
            <a:avLst/>
            <a:gdLst>
              <a:gd name="T0" fmla="*/ 0 w 149"/>
              <a:gd name="T1" fmla="*/ 0 h 244"/>
              <a:gd name="T2" fmla="*/ 2147483647 w 149"/>
              <a:gd name="T3" fmla="*/ 2147483647 h 244"/>
              <a:gd name="T4" fmla="*/ 2147483647 w 149"/>
              <a:gd name="T5" fmla="*/ 2147483647 h 244"/>
              <a:gd name="T6" fmla="*/ 2147483647 w 149"/>
              <a:gd name="T7" fmla="*/ 2147483647 h 24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49" h="244">
                <a:moveTo>
                  <a:pt x="0" y="0"/>
                </a:moveTo>
                <a:lnTo>
                  <a:pt x="43" y="175"/>
                </a:lnTo>
                <a:lnTo>
                  <a:pt x="105" y="73"/>
                </a:lnTo>
                <a:lnTo>
                  <a:pt x="149" y="244"/>
                </a:lnTo>
              </a:path>
            </a:pathLst>
          </a:custGeom>
          <a:noFill/>
          <a:ln w="28575" cap="flat" cmpd="sng">
            <a:solidFill>
              <a:schemeClr val="tx2"/>
            </a:solidFill>
            <a:prstDash val="solid"/>
            <a:round/>
            <a:headEnd type="triangle" w="med" len="med"/>
            <a:tailEnd type="triangle" w="med" len="med"/>
          </a:ln>
          <a:effectLst>
            <a:outerShdw dist="3592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7" name="Freeform 64">
            <a:extLst>
              <a:ext uri="{FF2B5EF4-FFF2-40B4-BE49-F238E27FC236}">
                <a16:creationId xmlns:a16="http://schemas.microsoft.com/office/drawing/2014/main" id="{A1834E2B-4206-444F-8449-ACD4D7023616}"/>
              </a:ext>
            </a:extLst>
          </p:cNvPr>
          <p:cNvSpPr>
            <a:spLocks/>
          </p:cNvSpPr>
          <p:nvPr/>
        </p:nvSpPr>
        <p:spPr bwMode="auto">
          <a:xfrm>
            <a:off x="2497138" y="1311275"/>
            <a:ext cx="1249362" cy="1574800"/>
          </a:xfrm>
          <a:custGeom>
            <a:avLst/>
            <a:gdLst>
              <a:gd name="T0" fmla="*/ 0 w 787"/>
              <a:gd name="T1" fmla="*/ 0 h 992"/>
              <a:gd name="T2" fmla="*/ 2147483647 w 787"/>
              <a:gd name="T3" fmla="*/ 2147483647 h 992"/>
              <a:gd name="T4" fmla="*/ 2147483647 w 787"/>
              <a:gd name="T5" fmla="*/ 2147483647 h 992"/>
              <a:gd name="T6" fmla="*/ 2147483647 w 787"/>
              <a:gd name="T7" fmla="*/ 2147483647 h 99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787" h="992">
                <a:moveTo>
                  <a:pt x="0" y="0"/>
                </a:moveTo>
                <a:lnTo>
                  <a:pt x="285" y="992"/>
                </a:lnTo>
                <a:lnTo>
                  <a:pt x="285" y="470"/>
                </a:lnTo>
                <a:lnTo>
                  <a:pt x="787" y="219"/>
                </a:lnTo>
              </a:path>
            </a:pathLst>
          </a:custGeom>
          <a:noFill/>
          <a:ln w="47625" cap="flat" cmpd="sng">
            <a:solidFill>
              <a:srgbClr val="DECA66"/>
            </a:solidFill>
            <a:prstDash val="solid"/>
            <a:round/>
            <a:headEnd type="none" w="med" len="med"/>
            <a:tailEnd type="none" w="sm" len="sm"/>
          </a:ln>
          <a:effectLst>
            <a:outerShdw dist="25400" dir="54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ipe dir="r"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743" name="Rectangle 7">
            <a:extLst>
              <a:ext uri="{FF2B5EF4-FFF2-40B4-BE49-F238E27FC236}">
                <a16:creationId xmlns:a16="http://schemas.microsoft.com/office/drawing/2014/main" id="{363148DC-F5CF-4408-AA34-3807516C18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/>
              <a:t>Handoff parameters and variations</a:t>
            </a:r>
          </a:p>
        </p:txBody>
      </p:sp>
      <p:sp>
        <p:nvSpPr>
          <p:cNvPr id="372744" name="Rectangle 8">
            <a:extLst>
              <a:ext uri="{FF2B5EF4-FFF2-40B4-BE49-F238E27FC236}">
                <a16:creationId xmlns:a16="http://schemas.microsoft.com/office/drawing/2014/main" id="{6D57D1E7-B87D-413F-ADBE-4D8113C0CC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772400" cy="5408613"/>
          </a:xfrm>
        </p:spPr>
        <p:txBody>
          <a:bodyPr/>
          <a:lstStyle/>
          <a:p>
            <a:pPr>
              <a:defRPr/>
            </a:pPr>
            <a:r>
              <a:rPr lang="en-US" altLang="en-US" b="0" dirty="0"/>
              <a:t>Each base station constantly monitors the signal strength of all its reverse voice channels to determine the relative location of each mobile user with respect to the base station tower.</a:t>
            </a:r>
          </a:p>
          <a:p>
            <a:pPr>
              <a:defRPr/>
            </a:pPr>
            <a:r>
              <a:rPr lang="en-US" altLang="en-US" b="0" dirty="0"/>
              <a:t>Mobile assisted hand-off (MAHO) - </a:t>
            </a:r>
            <a:br>
              <a:rPr lang="en-US" altLang="en-US" b="0" dirty="0"/>
            </a:br>
            <a:r>
              <a:rPr lang="en-US" altLang="en-US" b="0" dirty="0"/>
              <a:t>Every mobile station measures the received power from surrounding base stations and reports these measurements to the serving base station - Faster hand-off rate.</a:t>
            </a:r>
          </a:p>
          <a:p>
            <a:pPr>
              <a:defRPr/>
            </a:pPr>
            <a:r>
              <a:rPr lang="en-US" altLang="en-US" b="0" dirty="0"/>
              <a:t>Inter-system handoff - One cellular system to a different cellular system.</a:t>
            </a:r>
          </a:p>
          <a:p>
            <a:pPr>
              <a:defRPr/>
            </a:pPr>
            <a:endParaRPr lang="en-US" altLang="en-US" b="0" dirty="0"/>
          </a:p>
        </p:txBody>
      </p:sp>
    </p:spTree>
  </p:cSld>
  <p:clrMapOvr>
    <a:masterClrMapping/>
  </p:clrMapOvr>
  <p:transition>
    <p:wipe dir="r"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791" name="Rectangle 7">
            <a:extLst>
              <a:ext uri="{FF2B5EF4-FFF2-40B4-BE49-F238E27FC236}">
                <a16:creationId xmlns:a16="http://schemas.microsoft.com/office/drawing/2014/main" id="{4B03A84E-606E-4669-807C-B7B649E751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36638" y="762000"/>
            <a:ext cx="7040562" cy="603250"/>
          </a:xfrm>
        </p:spPr>
        <p:txBody>
          <a:bodyPr/>
          <a:lstStyle/>
          <a:p>
            <a:pPr algn="ctr">
              <a:defRPr/>
            </a:pPr>
            <a:r>
              <a:rPr lang="en-US" altLang="en-US" u="sng" dirty="0"/>
              <a:t>Interference and System Capacity</a:t>
            </a:r>
          </a:p>
        </p:txBody>
      </p:sp>
      <p:sp>
        <p:nvSpPr>
          <p:cNvPr id="374792" name="Rectangle 8">
            <a:extLst>
              <a:ext uri="{FF2B5EF4-FFF2-40B4-BE49-F238E27FC236}">
                <a16:creationId xmlns:a16="http://schemas.microsoft.com/office/drawing/2014/main" id="{929377DF-5C78-4B08-A4AB-AB529E45AF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8153400" cy="2995613"/>
          </a:xfrm>
        </p:spPr>
        <p:txBody>
          <a:bodyPr/>
          <a:lstStyle/>
          <a:p>
            <a:pPr>
              <a:defRPr/>
            </a:pPr>
            <a:r>
              <a:rPr lang="en-US" altLang="en-US" b="0" dirty="0"/>
              <a:t>Signal interference is a major limiting factor in performance of cellular systems </a:t>
            </a:r>
          </a:p>
          <a:p>
            <a:pPr>
              <a:defRPr/>
            </a:pPr>
            <a:endParaRPr lang="en-US" altLang="en-US" b="0" dirty="0"/>
          </a:p>
          <a:p>
            <a:pPr>
              <a:defRPr/>
            </a:pPr>
            <a:r>
              <a:rPr lang="en-US" altLang="en-US" b="0" dirty="0"/>
              <a:t>Two main types of </a:t>
            </a:r>
            <a:r>
              <a:rPr lang="en-US" altLang="en-US" b="0" dirty="0" err="1"/>
              <a:t>of</a:t>
            </a:r>
            <a:r>
              <a:rPr lang="en-US" altLang="en-US" b="0" dirty="0"/>
              <a:t> interference:</a:t>
            </a:r>
          </a:p>
          <a:p>
            <a:pPr lvl="1">
              <a:defRPr/>
            </a:pPr>
            <a:r>
              <a:rPr lang="en-US" altLang="en-US" b="0" dirty="0"/>
              <a:t>Co-channel interference</a:t>
            </a:r>
          </a:p>
          <a:p>
            <a:pPr lvl="1">
              <a:defRPr/>
            </a:pPr>
            <a:r>
              <a:rPr lang="en-US" altLang="en-US" b="0" dirty="0"/>
              <a:t>Adjacent channel interference</a:t>
            </a:r>
          </a:p>
        </p:txBody>
      </p:sp>
    </p:spTree>
  </p:cSld>
  <p:clrMapOvr>
    <a:masterClrMapping/>
  </p:clrMapOvr>
  <p:transition>
    <p:wipe dir="r"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817" name="Rectangle 9">
            <a:extLst>
              <a:ext uri="{FF2B5EF4-FFF2-40B4-BE49-F238E27FC236}">
                <a16:creationId xmlns:a16="http://schemas.microsoft.com/office/drawing/2014/main" id="{F662C22F-8808-424E-ABDD-B8978034F3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/>
              <a:t>Co-Channel Interference</a:t>
            </a:r>
          </a:p>
        </p:txBody>
      </p:sp>
      <p:sp>
        <p:nvSpPr>
          <p:cNvPr id="375818" name="Rectangle 10">
            <a:extLst>
              <a:ext uri="{FF2B5EF4-FFF2-40B4-BE49-F238E27FC236}">
                <a16:creationId xmlns:a16="http://schemas.microsoft.com/office/drawing/2014/main" id="{C564A918-1337-4499-B144-A599611306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47800"/>
            <a:ext cx="7315200" cy="3487738"/>
          </a:xfrm>
        </p:spPr>
        <p:txBody>
          <a:bodyPr/>
          <a:lstStyle/>
          <a:p>
            <a:pPr>
              <a:spcAft>
                <a:spcPct val="30000"/>
              </a:spcAft>
              <a:defRPr/>
            </a:pPr>
            <a:r>
              <a:rPr lang="en-US" altLang="en-US" b="0" dirty="0"/>
              <a:t>Cells that use the same set of frequencies are called </a:t>
            </a:r>
            <a:r>
              <a:rPr lang="en-US" altLang="en-US" b="0" i="1" dirty="0"/>
              <a:t>co-channel cells</a:t>
            </a:r>
            <a:r>
              <a:rPr lang="en-US" altLang="en-US" b="0" dirty="0"/>
              <a:t>. </a:t>
            </a:r>
          </a:p>
          <a:p>
            <a:pPr>
              <a:spcAft>
                <a:spcPct val="65000"/>
              </a:spcAft>
              <a:defRPr/>
            </a:pPr>
            <a:r>
              <a:rPr lang="en-US" altLang="en-US" b="0" dirty="0"/>
              <a:t>Interference between these cells is called </a:t>
            </a:r>
            <a:r>
              <a:rPr lang="en-US" altLang="en-US" b="0" i="1" dirty="0"/>
              <a:t>co-channel interference</a:t>
            </a:r>
            <a:r>
              <a:rPr lang="en-US" altLang="en-US" b="0" dirty="0"/>
              <a:t>.</a:t>
            </a:r>
          </a:p>
          <a:p>
            <a:pPr>
              <a:spcAft>
                <a:spcPct val="65000"/>
              </a:spcAft>
              <a:defRPr/>
            </a:pPr>
            <a:r>
              <a:rPr lang="en-US" altLang="en-US" b="0" dirty="0"/>
              <a:t>Standard form of interference measurement is SNR (Signal to noise ratio) of SIR (Signal to interference ratio)</a:t>
            </a:r>
          </a:p>
        </p:txBody>
      </p:sp>
    </p:spTree>
  </p:cSld>
  <p:clrMapOvr>
    <a:masterClrMapping/>
  </p:clrMapOvr>
  <p:transition>
    <p:wipe dir="r"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106" name="Rectangle 2">
            <a:extLst>
              <a:ext uri="{FF2B5EF4-FFF2-40B4-BE49-F238E27FC236}">
                <a16:creationId xmlns:a16="http://schemas.microsoft.com/office/drawing/2014/main" id="{EBC4E0C6-6E08-47A6-9E0B-E67F685EBF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/>
              <a:t>Co-Channel Interference</a:t>
            </a:r>
          </a:p>
        </p:txBody>
      </p:sp>
      <p:sp>
        <p:nvSpPr>
          <p:cNvPr id="431107" name="Rectangle 3">
            <a:extLst>
              <a:ext uri="{FF2B5EF4-FFF2-40B4-BE49-F238E27FC236}">
                <a16:creationId xmlns:a16="http://schemas.microsoft.com/office/drawing/2014/main" id="{3FE2D5C0-63E0-4CAE-93A0-923BD368CB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43000" y="1371600"/>
            <a:ext cx="7467600" cy="6664325"/>
          </a:xfrm>
        </p:spPr>
        <p:txBody>
          <a:bodyPr/>
          <a:lstStyle/>
          <a:p>
            <a:pPr marL="0" indent="0">
              <a:spcAft>
                <a:spcPct val="65000"/>
              </a:spcAft>
              <a:buFont typeface="Monotype Sorts" pitchFamily="2" charset="2"/>
              <a:buNone/>
              <a:defRPr/>
            </a:pPr>
            <a:r>
              <a:rPr lang="en-US" altLang="en-US" b="0" dirty="0"/>
              <a:t>Signal to interference ratio (S</a:t>
            </a:r>
            <a:r>
              <a:rPr lang="en-US" altLang="en-US" b="0" dirty="0">
                <a:latin typeface="Times" pitchFamily="18" charset="0"/>
              </a:rPr>
              <a:t>I</a:t>
            </a:r>
            <a:r>
              <a:rPr lang="en-US" altLang="en-US" b="0" dirty="0"/>
              <a:t>R) or S/</a:t>
            </a:r>
            <a:r>
              <a:rPr lang="en-US" altLang="en-US" sz="2000" b="0" dirty="0"/>
              <a:t> </a:t>
            </a:r>
            <a:r>
              <a:rPr lang="en-US" altLang="en-US" b="0" dirty="0">
                <a:latin typeface="Times" pitchFamily="18" charset="0"/>
              </a:rPr>
              <a:t>I</a:t>
            </a:r>
            <a:r>
              <a:rPr lang="en-US" altLang="en-US" b="0" dirty="0"/>
              <a:t> for a mobile receiver is given by:</a:t>
            </a:r>
          </a:p>
          <a:p>
            <a:pPr marL="0" indent="0">
              <a:spcBef>
                <a:spcPct val="65000"/>
              </a:spcBef>
              <a:spcAft>
                <a:spcPct val="65000"/>
              </a:spcAft>
              <a:buFont typeface="Monotype Sorts" pitchFamily="2" charset="2"/>
              <a:buNone/>
              <a:defRPr/>
            </a:pPr>
            <a:r>
              <a:rPr lang="en-US" altLang="en-US" b="0" dirty="0"/>
              <a:t>		= </a:t>
            </a:r>
          </a:p>
          <a:p>
            <a:pPr marL="0" indent="0">
              <a:spcBef>
                <a:spcPct val="60000"/>
              </a:spcBef>
              <a:spcAft>
                <a:spcPct val="40000"/>
              </a:spcAft>
              <a:buFont typeface="Monotype Sorts" pitchFamily="2" charset="2"/>
              <a:buNone/>
              <a:defRPr/>
            </a:pPr>
            <a:r>
              <a:rPr lang="en-US" altLang="en-US" b="0" i="1" dirty="0"/>
              <a:t>S</a:t>
            </a:r>
            <a:r>
              <a:rPr lang="en-US" altLang="en-US" b="0" dirty="0"/>
              <a:t> = signal power from base station</a:t>
            </a:r>
          </a:p>
          <a:p>
            <a:pPr marL="0" indent="0">
              <a:spcBef>
                <a:spcPct val="60000"/>
              </a:spcBef>
              <a:spcAft>
                <a:spcPct val="40000"/>
              </a:spcAft>
              <a:buFont typeface="Monotype Sorts" pitchFamily="2" charset="2"/>
              <a:buNone/>
              <a:defRPr/>
            </a:pPr>
            <a:r>
              <a:rPr lang="en-US" altLang="en-US" b="0" i="1" dirty="0"/>
              <a:t>I</a:t>
            </a:r>
            <a:r>
              <a:rPr lang="en-US" altLang="en-US" b="0" i="1" baseline="-25000" dirty="0"/>
              <a:t>i</a:t>
            </a:r>
            <a:r>
              <a:rPr lang="en-US" altLang="en-US" b="0" dirty="0"/>
              <a:t> = Interference power from </a:t>
            </a:r>
            <a:r>
              <a:rPr lang="en-US" altLang="en-US" b="0" dirty="0" err="1"/>
              <a:t>ith</a:t>
            </a:r>
            <a:r>
              <a:rPr lang="en-US" altLang="en-US" b="0" dirty="0"/>
              <a:t> co-channel cell</a:t>
            </a:r>
          </a:p>
          <a:p>
            <a:pPr marL="0" indent="0">
              <a:spcBef>
                <a:spcPct val="60000"/>
              </a:spcBef>
              <a:spcAft>
                <a:spcPct val="40000"/>
              </a:spcAft>
              <a:buFont typeface="Monotype Sorts" pitchFamily="2" charset="2"/>
              <a:buNone/>
              <a:defRPr/>
            </a:pPr>
            <a:r>
              <a:rPr lang="en-US" altLang="en-US" b="0" i="1" dirty="0"/>
              <a:t>i</a:t>
            </a:r>
            <a:r>
              <a:rPr lang="en-US" altLang="en-US" b="0" i="1" baseline="-25000" dirty="0"/>
              <a:t>0</a:t>
            </a:r>
            <a:r>
              <a:rPr lang="en-US" altLang="en-US" b="0" dirty="0"/>
              <a:t> = Number of interfering stations</a:t>
            </a:r>
          </a:p>
          <a:p>
            <a:pPr marL="0" indent="0">
              <a:spcBef>
                <a:spcPct val="60000"/>
              </a:spcBef>
              <a:spcAft>
                <a:spcPct val="40000"/>
              </a:spcAft>
              <a:buFont typeface="Monotype Sorts" pitchFamily="2" charset="2"/>
              <a:buNone/>
              <a:defRPr/>
            </a:pPr>
            <a:endParaRPr lang="en-US" altLang="en-US" dirty="0"/>
          </a:p>
          <a:p>
            <a:pPr marL="0" indent="0">
              <a:spcBef>
                <a:spcPct val="60000"/>
              </a:spcBef>
              <a:spcAft>
                <a:spcPct val="40000"/>
              </a:spcAft>
              <a:buFont typeface="Monotype Sorts" pitchFamily="2" charset="2"/>
              <a:buNone/>
              <a:defRPr/>
            </a:pPr>
            <a:endParaRPr lang="en-US" altLang="en-US" dirty="0"/>
          </a:p>
        </p:txBody>
      </p:sp>
      <p:graphicFrame>
        <p:nvGraphicFramePr>
          <p:cNvPr id="46084" name="Object 12">
            <a:extLst>
              <a:ext uri="{FF2B5EF4-FFF2-40B4-BE49-F238E27FC236}">
                <a16:creationId xmlns:a16="http://schemas.microsoft.com/office/drawing/2014/main" id="{984B0377-B1CF-4B61-ADBF-26514CA0568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05200" y="2590800"/>
          <a:ext cx="1020763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86" name="Equation" r:id="rId3" imgW="495085" imgH="952087" progId="Equation.3">
                  <p:embed/>
                </p:oleObj>
              </mc:Choice>
              <mc:Fallback>
                <p:oleObj name="Equation" r:id="rId3" imgW="495085" imgH="952087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590800"/>
                        <a:ext cx="1020763" cy="106997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5" name="Object 13">
            <a:extLst>
              <a:ext uri="{FF2B5EF4-FFF2-40B4-BE49-F238E27FC236}">
                <a16:creationId xmlns:a16="http://schemas.microsoft.com/office/drawing/2014/main" id="{73A098BD-0DFD-4134-A4DF-D8D94D868A4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81200" y="2667000"/>
          <a:ext cx="601663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87" name="Equation" r:id="rId5" imgW="291973" imgH="723586" progId="Equation.3">
                  <p:embed/>
                </p:oleObj>
              </mc:Choice>
              <mc:Fallback>
                <p:oleObj name="Equation" r:id="rId5" imgW="291973" imgH="723586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667000"/>
                        <a:ext cx="601663" cy="81280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845" name="Rectangle 13">
            <a:extLst>
              <a:ext uri="{FF2B5EF4-FFF2-40B4-BE49-F238E27FC236}">
                <a16:creationId xmlns:a16="http://schemas.microsoft.com/office/drawing/2014/main" id="{093A1BEE-FE8E-427C-8007-582456EABA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84238" y="762000"/>
            <a:ext cx="7802562" cy="2667000"/>
          </a:xfrm>
        </p:spPr>
        <p:txBody>
          <a:bodyPr/>
          <a:lstStyle/>
          <a:p>
            <a:pPr algn="ctr">
              <a:defRPr/>
            </a:pPr>
            <a:r>
              <a:rPr lang="en-US" altLang="en-US" u="sng" dirty="0"/>
              <a:t>Schematic of co-channel interference</a:t>
            </a:r>
          </a:p>
        </p:txBody>
      </p:sp>
      <p:grpSp>
        <p:nvGrpSpPr>
          <p:cNvPr id="47107" name="Group 61">
            <a:extLst>
              <a:ext uri="{FF2B5EF4-FFF2-40B4-BE49-F238E27FC236}">
                <a16:creationId xmlns:a16="http://schemas.microsoft.com/office/drawing/2014/main" id="{22FD7E2C-54B1-4991-A81E-70FA5BDE739C}"/>
              </a:ext>
            </a:extLst>
          </p:cNvPr>
          <p:cNvGrpSpPr>
            <a:grpSpLocks/>
          </p:cNvGrpSpPr>
          <p:nvPr/>
        </p:nvGrpSpPr>
        <p:grpSpPr bwMode="auto">
          <a:xfrm>
            <a:off x="2620963" y="1511300"/>
            <a:ext cx="4800600" cy="5213350"/>
            <a:chOff x="2256" y="564"/>
            <a:chExt cx="3024" cy="3284"/>
          </a:xfrm>
        </p:grpSpPr>
        <p:sp>
          <p:nvSpPr>
            <p:cNvPr id="47108" name="AutoShape 16">
              <a:extLst>
                <a:ext uri="{FF2B5EF4-FFF2-40B4-BE49-F238E27FC236}">
                  <a16:creationId xmlns:a16="http://schemas.microsoft.com/office/drawing/2014/main" id="{0B03650A-056D-49E3-B047-42C62FF12C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6" y="1886"/>
              <a:ext cx="768" cy="646"/>
            </a:xfrm>
            <a:prstGeom prst="hexagon">
              <a:avLst>
                <a:gd name="adj" fmla="val 29721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47109" name="AutoShape 17">
              <a:extLst>
                <a:ext uri="{FF2B5EF4-FFF2-40B4-BE49-F238E27FC236}">
                  <a16:creationId xmlns:a16="http://schemas.microsoft.com/office/drawing/2014/main" id="{A7B5A21A-ED6A-4532-932B-23152E98CC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6" y="1279"/>
              <a:ext cx="766" cy="647"/>
            </a:xfrm>
            <a:prstGeom prst="hexagon">
              <a:avLst>
                <a:gd name="adj" fmla="val 29598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47110" name="AutoShape 18">
              <a:extLst>
                <a:ext uri="{FF2B5EF4-FFF2-40B4-BE49-F238E27FC236}">
                  <a16:creationId xmlns:a16="http://schemas.microsoft.com/office/drawing/2014/main" id="{2183BFEE-51A7-4C6F-8A42-E13C117B12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3" y="1279"/>
              <a:ext cx="767" cy="648"/>
            </a:xfrm>
            <a:prstGeom prst="hexagon">
              <a:avLst>
                <a:gd name="adj" fmla="val 29591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47111" name="AutoShape 19">
              <a:extLst>
                <a:ext uri="{FF2B5EF4-FFF2-40B4-BE49-F238E27FC236}">
                  <a16:creationId xmlns:a16="http://schemas.microsoft.com/office/drawing/2014/main" id="{85C141E7-641E-42E4-9B02-7791838F41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6" y="624"/>
              <a:ext cx="768" cy="648"/>
            </a:xfrm>
            <a:prstGeom prst="hexagon">
              <a:avLst>
                <a:gd name="adj" fmla="val 29630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47112" name="AutoShape 20">
              <a:extLst>
                <a:ext uri="{FF2B5EF4-FFF2-40B4-BE49-F238E27FC236}">
                  <a16:creationId xmlns:a16="http://schemas.microsoft.com/office/drawing/2014/main" id="{7E50EED1-2AC6-4F72-8752-2EE9097712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6" y="3161"/>
              <a:ext cx="768" cy="648"/>
            </a:xfrm>
            <a:prstGeom prst="hexagon">
              <a:avLst>
                <a:gd name="adj" fmla="val 29630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47113" name="AutoShape 21">
              <a:extLst>
                <a:ext uri="{FF2B5EF4-FFF2-40B4-BE49-F238E27FC236}">
                  <a16:creationId xmlns:a16="http://schemas.microsoft.com/office/drawing/2014/main" id="{292F9C65-4C2C-482F-AD7B-7227AD331A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6" y="2535"/>
              <a:ext cx="766" cy="647"/>
            </a:xfrm>
            <a:prstGeom prst="hexagon">
              <a:avLst>
                <a:gd name="adj" fmla="val 29598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47114" name="AutoShape 22">
              <a:extLst>
                <a:ext uri="{FF2B5EF4-FFF2-40B4-BE49-F238E27FC236}">
                  <a16:creationId xmlns:a16="http://schemas.microsoft.com/office/drawing/2014/main" id="{AB1AF43C-F0F2-4B9D-B785-B3EB08D313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3" y="2535"/>
              <a:ext cx="767" cy="650"/>
            </a:xfrm>
            <a:prstGeom prst="hexagon">
              <a:avLst>
                <a:gd name="adj" fmla="val 29500"/>
                <a:gd name="vf" fmla="val 115470"/>
              </a:avLst>
            </a:prstGeom>
            <a:solidFill>
              <a:schemeClr val="bg2"/>
            </a:solidFill>
            <a:ln w="28575">
              <a:solidFill>
                <a:schemeClr val="hlink"/>
              </a:solidFill>
              <a:miter lim="800000"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47115" name="Oval 34">
              <a:extLst>
                <a:ext uri="{FF2B5EF4-FFF2-40B4-BE49-F238E27FC236}">
                  <a16:creationId xmlns:a16="http://schemas.microsoft.com/office/drawing/2014/main" id="{209EF2EA-567D-4D35-B098-76A8D3AE3E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94" y="889"/>
              <a:ext cx="2724" cy="2632"/>
            </a:xfrm>
            <a:prstGeom prst="ellipse">
              <a:avLst/>
            </a:prstGeom>
            <a:noFill/>
            <a:ln w="28575">
              <a:solidFill>
                <a:srgbClr val="E68C70"/>
              </a:solidFill>
              <a:prstDash val="dash"/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47116" name="Oval 41">
              <a:extLst>
                <a:ext uri="{FF2B5EF4-FFF2-40B4-BE49-F238E27FC236}">
                  <a16:creationId xmlns:a16="http://schemas.microsoft.com/office/drawing/2014/main" id="{E923572E-2540-472A-836C-210D566CFC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2352"/>
              <a:ext cx="336" cy="336"/>
            </a:xfrm>
            <a:prstGeom prst="ellipse">
              <a:avLst/>
            </a:prstGeom>
            <a:solidFill>
              <a:schemeClr val="bg2"/>
            </a:solidFill>
            <a:ln w="28575">
              <a:solidFill>
                <a:schemeClr val="hlink"/>
              </a:solidFill>
              <a:round/>
              <a:headEnd/>
              <a:tailEnd type="none" w="sm" len="sm"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376860" name="Text Box 28">
              <a:extLst>
                <a:ext uri="{FF2B5EF4-FFF2-40B4-BE49-F238E27FC236}">
                  <a16:creationId xmlns:a16="http://schemas.microsoft.com/office/drawing/2014/main" id="{DFFEF844-1DF5-4F2C-BC5F-097FBB33CE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14" y="564"/>
              <a:ext cx="331" cy="365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altLang="en-US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A</a:t>
              </a:r>
            </a:p>
          </p:txBody>
        </p:sp>
        <p:sp>
          <p:nvSpPr>
            <p:cNvPr id="376870" name="Text Box 38">
              <a:extLst>
                <a:ext uri="{FF2B5EF4-FFF2-40B4-BE49-F238E27FC236}">
                  <a16:creationId xmlns:a16="http://schemas.microsoft.com/office/drawing/2014/main" id="{A3DF1CA8-E04E-40B4-9E7C-9FE0D91B52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38" y="1317"/>
              <a:ext cx="331" cy="365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altLang="en-US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A</a:t>
              </a:r>
            </a:p>
          </p:txBody>
        </p:sp>
        <p:sp>
          <p:nvSpPr>
            <p:cNvPr id="376871" name="Text Box 39">
              <a:extLst>
                <a:ext uri="{FF2B5EF4-FFF2-40B4-BE49-F238E27FC236}">
                  <a16:creationId xmlns:a16="http://schemas.microsoft.com/office/drawing/2014/main" id="{B3E1D8FF-C4F3-4957-B9EE-E9EA939349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56" y="1315"/>
              <a:ext cx="331" cy="365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altLang="en-US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A</a:t>
              </a:r>
            </a:p>
          </p:txBody>
        </p:sp>
        <p:sp>
          <p:nvSpPr>
            <p:cNvPr id="376872" name="Text Box 40">
              <a:extLst>
                <a:ext uri="{FF2B5EF4-FFF2-40B4-BE49-F238E27FC236}">
                  <a16:creationId xmlns:a16="http://schemas.microsoft.com/office/drawing/2014/main" id="{46A9E0E7-7F0B-4C8D-AC1A-DED6B8D29E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15" y="2324"/>
              <a:ext cx="331" cy="365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altLang="en-US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A</a:t>
              </a:r>
            </a:p>
          </p:txBody>
        </p:sp>
        <p:sp>
          <p:nvSpPr>
            <p:cNvPr id="47121" name="Line 42">
              <a:extLst>
                <a:ext uri="{FF2B5EF4-FFF2-40B4-BE49-F238E27FC236}">
                  <a16:creationId xmlns:a16="http://schemas.microsoft.com/office/drawing/2014/main" id="{B12CFEF0-80E1-428C-9A09-17CB9E8B1DB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587" y="912"/>
              <a:ext cx="157" cy="1439"/>
            </a:xfrm>
            <a:prstGeom prst="line">
              <a:avLst/>
            </a:prstGeom>
            <a:noFill/>
            <a:ln w="38100">
              <a:solidFill>
                <a:srgbClr val="DECA66"/>
              </a:solidFill>
              <a:prstDash val="sysDot"/>
              <a:round/>
              <a:headEnd type="triangle" w="med" len="med"/>
              <a:tailEnd type="triangle" w="med" len="med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22" name="Line 43">
              <a:extLst>
                <a:ext uri="{FF2B5EF4-FFF2-40B4-BE49-F238E27FC236}">
                  <a16:creationId xmlns:a16="http://schemas.microsoft.com/office/drawing/2014/main" id="{AE4B14A7-74A7-4CD5-BFE8-C024136FD5E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92" y="1899"/>
              <a:ext cx="192" cy="288"/>
            </a:xfrm>
            <a:prstGeom prst="line">
              <a:avLst/>
            </a:prstGeom>
            <a:noFill/>
            <a:ln w="28575">
              <a:solidFill>
                <a:srgbClr val="8CE67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876" name="Text Box 44">
              <a:extLst>
                <a:ext uri="{FF2B5EF4-FFF2-40B4-BE49-F238E27FC236}">
                  <a16:creationId xmlns:a16="http://schemas.microsoft.com/office/drawing/2014/main" id="{31F698E8-0092-42EB-8DD4-34B1583FAC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00" y="1831"/>
              <a:ext cx="331" cy="346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altLang="en-US" sz="3000" b="1">
                  <a:solidFill>
                    <a:srgbClr val="8CE67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R</a:t>
              </a:r>
              <a:endParaRPr lang="en-US" altLang="en-US" sz="3000" b="1">
                <a:solidFill>
                  <a:srgbClr val="CB87E3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7124" name="Line 45">
              <a:extLst>
                <a:ext uri="{FF2B5EF4-FFF2-40B4-BE49-F238E27FC236}">
                  <a16:creationId xmlns:a16="http://schemas.microsoft.com/office/drawing/2014/main" id="{62667D1A-C953-48D6-A75D-2D80185654D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16" y="1584"/>
              <a:ext cx="1228" cy="838"/>
            </a:xfrm>
            <a:prstGeom prst="line">
              <a:avLst/>
            </a:prstGeom>
            <a:noFill/>
            <a:ln w="38100">
              <a:solidFill>
                <a:srgbClr val="DECA66"/>
              </a:solidFill>
              <a:prstDash val="sysDot"/>
              <a:round/>
              <a:headEnd type="triangle" w="med" len="med"/>
              <a:tailEnd type="triangle" w="med" len="med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25" name="Line 46">
              <a:extLst>
                <a:ext uri="{FF2B5EF4-FFF2-40B4-BE49-F238E27FC236}">
                  <a16:creationId xmlns:a16="http://schemas.microsoft.com/office/drawing/2014/main" id="{9BFA7064-FA92-4088-9574-8BEAF0F842A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744" y="2544"/>
              <a:ext cx="1175" cy="312"/>
            </a:xfrm>
            <a:prstGeom prst="line">
              <a:avLst/>
            </a:prstGeom>
            <a:noFill/>
            <a:ln w="38100">
              <a:solidFill>
                <a:srgbClr val="DECA66"/>
              </a:solidFill>
              <a:prstDash val="sysDot"/>
              <a:round/>
              <a:headEnd type="triangle" w="med" len="med"/>
              <a:tailEnd type="triangle" w="med" len="med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879" name="Text Box 47">
              <a:extLst>
                <a:ext uri="{FF2B5EF4-FFF2-40B4-BE49-F238E27FC236}">
                  <a16:creationId xmlns:a16="http://schemas.microsoft.com/office/drawing/2014/main" id="{5C2FE739-602D-4036-A4C4-570910B4AD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95" y="2715"/>
              <a:ext cx="331" cy="365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altLang="en-US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A</a:t>
              </a:r>
            </a:p>
          </p:txBody>
        </p:sp>
        <p:sp>
          <p:nvSpPr>
            <p:cNvPr id="376880" name="Text Box 48">
              <a:extLst>
                <a:ext uri="{FF2B5EF4-FFF2-40B4-BE49-F238E27FC236}">
                  <a16:creationId xmlns:a16="http://schemas.microsoft.com/office/drawing/2014/main" id="{1D449221-F4A1-4653-A5C8-8D1E1DEAD1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00" y="3483"/>
              <a:ext cx="331" cy="365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altLang="en-US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A</a:t>
              </a:r>
            </a:p>
          </p:txBody>
        </p:sp>
        <p:sp>
          <p:nvSpPr>
            <p:cNvPr id="47128" name="Line 49">
              <a:extLst>
                <a:ext uri="{FF2B5EF4-FFF2-40B4-BE49-F238E27FC236}">
                  <a16:creationId xmlns:a16="http://schemas.microsoft.com/office/drawing/2014/main" id="{FFA6BD2B-2AF8-43F6-8830-9A69FE0860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600" y="2714"/>
              <a:ext cx="192" cy="790"/>
            </a:xfrm>
            <a:prstGeom prst="line">
              <a:avLst/>
            </a:prstGeom>
            <a:noFill/>
            <a:ln w="38100">
              <a:solidFill>
                <a:srgbClr val="DECA66"/>
              </a:solidFill>
              <a:prstDash val="sysDot"/>
              <a:round/>
              <a:headEnd type="triangle" w="med" len="med"/>
              <a:tailEnd type="triangle" w="med" len="med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29" name="Line 50">
              <a:extLst>
                <a:ext uri="{FF2B5EF4-FFF2-40B4-BE49-F238E27FC236}">
                  <a16:creationId xmlns:a16="http://schemas.microsoft.com/office/drawing/2014/main" id="{CB4DE2FD-E56D-4385-BF93-036840E2610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92" y="2592"/>
              <a:ext cx="816" cy="240"/>
            </a:xfrm>
            <a:prstGeom prst="line">
              <a:avLst/>
            </a:prstGeom>
            <a:noFill/>
            <a:ln w="38100">
              <a:solidFill>
                <a:srgbClr val="DECA66"/>
              </a:solidFill>
              <a:prstDash val="sysDot"/>
              <a:round/>
              <a:headEnd type="triangle" w="med" len="med"/>
              <a:tailEnd type="triangle" w="med" len="med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30" name="Line 51">
              <a:extLst>
                <a:ext uri="{FF2B5EF4-FFF2-40B4-BE49-F238E27FC236}">
                  <a16:creationId xmlns:a16="http://schemas.microsoft.com/office/drawing/2014/main" id="{EA146721-E780-44A6-B44C-7EDEFD2A27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78" y="1583"/>
              <a:ext cx="857" cy="803"/>
            </a:xfrm>
            <a:prstGeom prst="line">
              <a:avLst/>
            </a:prstGeom>
            <a:noFill/>
            <a:ln w="38100">
              <a:solidFill>
                <a:srgbClr val="DECA66"/>
              </a:solidFill>
              <a:prstDash val="sysDot"/>
              <a:round/>
              <a:headEnd type="triangle" w="med" len="med"/>
              <a:tailEnd type="triangle" w="med" len="med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884" name="Text Box 52">
              <a:extLst>
                <a:ext uri="{FF2B5EF4-FFF2-40B4-BE49-F238E27FC236}">
                  <a16:creationId xmlns:a16="http://schemas.microsoft.com/office/drawing/2014/main" id="{C45BBF20-17F9-4BEA-A484-71AD56B7A7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18" y="2736"/>
              <a:ext cx="331" cy="365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altLang="en-US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A</a:t>
              </a:r>
            </a:p>
          </p:txBody>
        </p:sp>
        <p:sp>
          <p:nvSpPr>
            <p:cNvPr id="376885" name="Text Box 53">
              <a:extLst>
                <a:ext uri="{FF2B5EF4-FFF2-40B4-BE49-F238E27FC236}">
                  <a16:creationId xmlns:a16="http://schemas.microsoft.com/office/drawing/2014/main" id="{3E4FD3EB-B250-4CCD-A0AD-494ED91DBB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05" y="2311"/>
              <a:ext cx="528" cy="346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altLang="en-US" sz="3000" b="1">
                  <a:solidFill>
                    <a:srgbClr val="E68C7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D</a:t>
              </a:r>
              <a:r>
                <a:rPr lang="en-US" altLang="en-US" sz="30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-</a:t>
              </a:r>
              <a:r>
                <a:rPr lang="en-US" altLang="en-US" sz="3000" b="1">
                  <a:solidFill>
                    <a:srgbClr val="8CE67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R</a:t>
              </a:r>
              <a:endParaRPr lang="en-US" altLang="en-US" sz="3000" b="1">
                <a:solidFill>
                  <a:srgbClr val="CB87E3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76887" name="Text Box 55">
              <a:extLst>
                <a:ext uri="{FF2B5EF4-FFF2-40B4-BE49-F238E27FC236}">
                  <a16:creationId xmlns:a16="http://schemas.microsoft.com/office/drawing/2014/main" id="{6EDBDE80-6676-431F-9425-F056FE8915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8" y="2811"/>
              <a:ext cx="528" cy="346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altLang="en-US" sz="3000" b="1">
                  <a:solidFill>
                    <a:srgbClr val="E68C7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D</a:t>
              </a:r>
              <a:r>
                <a:rPr lang="en-US" altLang="en-US" sz="30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-</a:t>
              </a:r>
              <a:r>
                <a:rPr lang="en-US" altLang="en-US" sz="3000" b="1">
                  <a:solidFill>
                    <a:srgbClr val="8CE67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R</a:t>
              </a:r>
              <a:endParaRPr lang="en-US" altLang="en-US" sz="3000" b="1">
                <a:solidFill>
                  <a:srgbClr val="CB87E3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76888" name="Text Box 56">
              <a:extLst>
                <a:ext uri="{FF2B5EF4-FFF2-40B4-BE49-F238E27FC236}">
                  <a16:creationId xmlns:a16="http://schemas.microsoft.com/office/drawing/2014/main" id="{C96D3EAF-AE4F-458A-8200-AA891DAAC5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6" y="2640"/>
              <a:ext cx="528" cy="346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altLang="en-US" sz="3000" b="1">
                  <a:solidFill>
                    <a:srgbClr val="E68C7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D</a:t>
              </a:r>
              <a:endParaRPr lang="en-US" altLang="en-US" sz="3000" b="1">
                <a:solidFill>
                  <a:srgbClr val="CB87E3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76889" name="Text Box 57">
              <a:extLst>
                <a:ext uri="{FF2B5EF4-FFF2-40B4-BE49-F238E27FC236}">
                  <a16:creationId xmlns:a16="http://schemas.microsoft.com/office/drawing/2014/main" id="{27E4BE97-E0DE-4A90-8345-A572EED5AE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7" y="1721"/>
              <a:ext cx="528" cy="346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altLang="en-US" sz="3000" b="1">
                  <a:solidFill>
                    <a:srgbClr val="E68C7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D</a:t>
              </a:r>
              <a:endParaRPr lang="en-US" altLang="en-US" sz="3000" b="1">
                <a:solidFill>
                  <a:srgbClr val="CB87E3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76890" name="Text Box 58">
              <a:extLst>
                <a:ext uri="{FF2B5EF4-FFF2-40B4-BE49-F238E27FC236}">
                  <a16:creationId xmlns:a16="http://schemas.microsoft.com/office/drawing/2014/main" id="{4868B3A8-A7C7-420A-A9BC-AC18B857EC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69" y="1382"/>
              <a:ext cx="528" cy="346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altLang="en-US" sz="3000" b="1" dirty="0">
                  <a:solidFill>
                    <a:srgbClr val="E68C7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D</a:t>
              </a:r>
              <a:r>
                <a:rPr lang="en-US" altLang="en-US" sz="3000" b="1" dirty="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+</a:t>
              </a:r>
              <a:r>
                <a:rPr lang="en-US" altLang="en-US" sz="3000" b="1" dirty="0">
                  <a:solidFill>
                    <a:srgbClr val="8CE67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R</a:t>
              </a:r>
              <a:endParaRPr lang="en-US" altLang="en-US" sz="3000" b="1" dirty="0">
                <a:solidFill>
                  <a:srgbClr val="CB87E3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76891" name="Text Box 59">
              <a:extLst>
                <a:ext uri="{FF2B5EF4-FFF2-40B4-BE49-F238E27FC236}">
                  <a16:creationId xmlns:a16="http://schemas.microsoft.com/office/drawing/2014/main" id="{4EA5FE5A-D046-4D53-9501-9F6B4FB225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72" y="1968"/>
              <a:ext cx="528" cy="346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altLang="en-US" sz="3000" b="1">
                  <a:solidFill>
                    <a:srgbClr val="E68C7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D</a:t>
              </a:r>
              <a:r>
                <a:rPr lang="en-US" altLang="en-US" sz="30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+</a:t>
              </a:r>
              <a:r>
                <a:rPr lang="en-US" altLang="en-US" sz="3000" b="1">
                  <a:solidFill>
                    <a:srgbClr val="8CE67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R</a:t>
              </a:r>
              <a:endParaRPr lang="en-US" altLang="en-US" sz="3000" b="1">
                <a:solidFill>
                  <a:srgbClr val="CB87E3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</p:grpSp>
    </p:spTree>
  </p:cSld>
  <p:clrMapOvr>
    <a:masterClrMapping/>
  </p:clrMapOvr>
  <p:transition>
    <p:wipe dir="r"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865" name="Text Box 9">
            <a:extLst>
              <a:ext uri="{FF2B5EF4-FFF2-40B4-BE49-F238E27FC236}">
                <a16:creationId xmlns:a16="http://schemas.microsoft.com/office/drawing/2014/main" id="{808F78CC-977B-48C7-A809-ABFBC6213E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5364163"/>
            <a:ext cx="7010400" cy="5842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where  n is path loss exponent</a:t>
            </a:r>
          </a:p>
        </p:txBody>
      </p:sp>
      <p:sp>
        <p:nvSpPr>
          <p:cNvPr id="377869" name="Rectangle 13">
            <a:extLst>
              <a:ext uri="{FF2B5EF4-FFF2-40B4-BE49-F238E27FC236}">
                <a16:creationId xmlns:a16="http://schemas.microsoft.com/office/drawing/2014/main" id="{E0B4A36B-D580-45FA-8EF6-BB67AF2AB9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/>
              <a:t>Calculation of Antenna power</a:t>
            </a:r>
          </a:p>
        </p:txBody>
      </p:sp>
      <p:sp>
        <p:nvSpPr>
          <p:cNvPr id="377870" name="Rectangle 14">
            <a:extLst>
              <a:ext uri="{FF2B5EF4-FFF2-40B4-BE49-F238E27FC236}">
                <a16:creationId xmlns:a16="http://schemas.microsoft.com/office/drawing/2014/main" id="{8D07C506-DF0A-4A83-8E43-6F183B4886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371600"/>
            <a:ext cx="7086600" cy="508000"/>
          </a:xfrm>
        </p:spPr>
        <p:txBody>
          <a:bodyPr/>
          <a:lstStyle/>
          <a:p>
            <a:pPr marL="0" indent="0">
              <a:buFont typeface="Monotype Sorts" pitchFamily="2" charset="2"/>
              <a:buNone/>
              <a:defRPr/>
            </a:pPr>
            <a:r>
              <a:rPr lang="en-US" altLang="en-US" b="0" dirty="0"/>
              <a:t>Base station antenna power at distance d</a:t>
            </a:r>
          </a:p>
        </p:txBody>
      </p:sp>
      <p:grpSp>
        <p:nvGrpSpPr>
          <p:cNvPr id="48133" name="Group 25">
            <a:extLst>
              <a:ext uri="{FF2B5EF4-FFF2-40B4-BE49-F238E27FC236}">
                <a16:creationId xmlns:a16="http://schemas.microsoft.com/office/drawing/2014/main" id="{082B5326-68FF-425F-A444-05355572B1DA}"/>
              </a:ext>
            </a:extLst>
          </p:cNvPr>
          <p:cNvGrpSpPr>
            <a:grpSpLocks/>
          </p:cNvGrpSpPr>
          <p:nvPr/>
        </p:nvGrpSpPr>
        <p:grpSpPr bwMode="auto">
          <a:xfrm>
            <a:off x="1452563" y="2149475"/>
            <a:ext cx="3733800" cy="2374900"/>
            <a:chOff x="816" y="1920"/>
            <a:chExt cx="2272" cy="1445"/>
          </a:xfrm>
        </p:grpSpPr>
        <p:sp>
          <p:nvSpPr>
            <p:cNvPr id="377862" name="Text Box 6">
              <a:extLst>
                <a:ext uri="{FF2B5EF4-FFF2-40B4-BE49-F238E27FC236}">
                  <a16:creationId xmlns:a16="http://schemas.microsoft.com/office/drawing/2014/main" id="{86B37E1A-F2BF-4C0A-BECD-663BBF3284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2622"/>
              <a:ext cx="448" cy="353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  <a:defRPr/>
              </a:pPr>
              <a:r>
                <a:rPr lang="en-US" altLang="en-US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</a:t>
              </a:r>
              <a:r>
                <a:rPr lang="en-US" altLang="en-US" b="1" baseline="-2500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o</a:t>
              </a:r>
            </a:p>
          </p:txBody>
        </p:sp>
        <p:sp>
          <p:nvSpPr>
            <p:cNvPr id="377863" name="Text Box 7">
              <a:extLst>
                <a:ext uri="{FF2B5EF4-FFF2-40B4-BE49-F238E27FC236}">
                  <a16:creationId xmlns:a16="http://schemas.microsoft.com/office/drawing/2014/main" id="{7BCF66D2-CA33-43C2-A778-E25D543F82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59" y="2795"/>
              <a:ext cx="241" cy="353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altLang="en-US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d</a:t>
              </a:r>
            </a:p>
          </p:txBody>
        </p:sp>
        <p:sp>
          <p:nvSpPr>
            <p:cNvPr id="377864" name="Text Box 8">
              <a:extLst>
                <a:ext uri="{FF2B5EF4-FFF2-40B4-BE49-F238E27FC236}">
                  <a16:creationId xmlns:a16="http://schemas.microsoft.com/office/drawing/2014/main" id="{37AC94BC-6F16-43BD-874A-A091E6FE72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40" y="2629"/>
              <a:ext cx="448" cy="353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altLang="en-US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</a:t>
              </a:r>
              <a:r>
                <a:rPr lang="en-US" altLang="en-US" b="1" baseline="-2500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r</a:t>
              </a:r>
            </a:p>
          </p:txBody>
        </p:sp>
        <p:sp>
          <p:nvSpPr>
            <p:cNvPr id="48138" name="Freeform 17">
              <a:extLst>
                <a:ext uri="{FF2B5EF4-FFF2-40B4-BE49-F238E27FC236}">
                  <a16:creationId xmlns:a16="http://schemas.microsoft.com/office/drawing/2014/main" id="{1F288C29-90A3-4939-A607-F9C4229C4FC8}"/>
                </a:ext>
              </a:extLst>
            </p:cNvPr>
            <p:cNvSpPr>
              <a:spLocks/>
            </p:cNvSpPr>
            <p:nvPr/>
          </p:nvSpPr>
          <p:spPr bwMode="auto">
            <a:xfrm>
              <a:off x="1302" y="2224"/>
              <a:ext cx="533" cy="1141"/>
            </a:xfrm>
            <a:custGeom>
              <a:avLst/>
              <a:gdLst>
                <a:gd name="T0" fmla="*/ 0 w 1104"/>
                <a:gd name="T1" fmla="*/ 35 h 1680"/>
                <a:gd name="T2" fmla="*/ 0 w 1104"/>
                <a:gd name="T3" fmla="*/ 0 h 1680"/>
                <a:gd name="T4" fmla="*/ 0 w 1104"/>
                <a:gd name="T5" fmla="*/ 0 h 168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104" h="1680">
                  <a:moveTo>
                    <a:pt x="0" y="1680"/>
                  </a:moveTo>
                  <a:lnTo>
                    <a:pt x="0" y="0"/>
                  </a:lnTo>
                  <a:lnTo>
                    <a:pt x="1104" y="0"/>
                  </a:lnTo>
                </a:path>
              </a:pathLst>
            </a:custGeom>
            <a:noFill/>
            <a:ln w="63500" cap="flat" cmpd="sng">
              <a:solidFill>
                <a:srgbClr val="7CD567"/>
              </a:solidFill>
              <a:prstDash val="solid"/>
              <a:round/>
              <a:headEnd type="none" w="med" len="med"/>
              <a:tailEnd type="none" w="sm" len="sm"/>
            </a:ln>
            <a:effectLst>
              <a:outerShdw dist="3592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39" name="Line 19">
              <a:extLst>
                <a:ext uri="{FF2B5EF4-FFF2-40B4-BE49-F238E27FC236}">
                  <a16:creationId xmlns:a16="http://schemas.microsoft.com/office/drawing/2014/main" id="{3985162A-2480-43AA-B5D1-B11014CCE1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02" y="2795"/>
              <a:ext cx="1332" cy="0"/>
            </a:xfrm>
            <a:prstGeom prst="line">
              <a:avLst/>
            </a:prstGeom>
            <a:noFill/>
            <a:ln w="63500">
              <a:solidFill>
                <a:srgbClr val="7CD567"/>
              </a:solidFill>
              <a:round/>
              <a:headEnd/>
              <a:tailEnd type="triangle" w="med" len="med"/>
            </a:ln>
            <a:effectLst>
              <a:outerShdw dist="45791" dir="2021404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40" name="Line 20">
              <a:extLst>
                <a:ext uri="{FF2B5EF4-FFF2-40B4-BE49-F238E27FC236}">
                  <a16:creationId xmlns:a16="http://schemas.microsoft.com/office/drawing/2014/main" id="{B78DD2F5-E132-472D-94FA-B9ACC7FB698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960" y="2067"/>
              <a:ext cx="250" cy="87"/>
            </a:xfrm>
            <a:prstGeom prst="line">
              <a:avLst/>
            </a:prstGeom>
            <a:noFill/>
            <a:ln w="47625">
              <a:solidFill>
                <a:srgbClr val="DCC75C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41" name="Line 21">
              <a:extLst>
                <a:ext uri="{FF2B5EF4-FFF2-40B4-BE49-F238E27FC236}">
                  <a16:creationId xmlns:a16="http://schemas.microsoft.com/office/drawing/2014/main" id="{352E38A9-7537-4257-AD0A-0F8586FA74C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226" y="1920"/>
              <a:ext cx="38" cy="190"/>
            </a:xfrm>
            <a:prstGeom prst="line">
              <a:avLst/>
            </a:prstGeom>
            <a:noFill/>
            <a:ln w="47625">
              <a:solidFill>
                <a:srgbClr val="DCC75C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42" name="Line 22">
              <a:extLst>
                <a:ext uri="{FF2B5EF4-FFF2-40B4-BE49-F238E27FC236}">
                  <a16:creationId xmlns:a16="http://schemas.microsoft.com/office/drawing/2014/main" id="{0419F5C5-632B-4F8B-8F44-310AD4E1751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40" y="2034"/>
              <a:ext cx="267" cy="114"/>
            </a:xfrm>
            <a:prstGeom prst="line">
              <a:avLst/>
            </a:prstGeom>
            <a:noFill/>
            <a:ln w="47625">
              <a:solidFill>
                <a:srgbClr val="DCC75C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43" name="Line 23">
              <a:extLst>
                <a:ext uri="{FF2B5EF4-FFF2-40B4-BE49-F238E27FC236}">
                  <a16:creationId xmlns:a16="http://schemas.microsoft.com/office/drawing/2014/main" id="{4507DA76-0B03-4C1B-85E8-8FA6C3048AE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36" y="2224"/>
              <a:ext cx="190" cy="114"/>
            </a:xfrm>
            <a:prstGeom prst="line">
              <a:avLst/>
            </a:prstGeom>
            <a:noFill/>
            <a:ln w="47625">
              <a:solidFill>
                <a:srgbClr val="DCC75C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48134" name="Object 26">
            <a:extLst>
              <a:ext uri="{FF2B5EF4-FFF2-40B4-BE49-F238E27FC236}">
                <a16:creationId xmlns:a16="http://schemas.microsoft.com/office/drawing/2014/main" id="{AA9485F0-F3C3-479C-8C3A-5ADE543E662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35263" y="4524375"/>
          <a:ext cx="2732087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44" name="Equation" r:id="rId3" imgW="901700" imgH="508000" progId="Equation.3">
                  <p:embed/>
                </p:oleObj>
              </mc:Choice>
              <mc:Fallback>
                <p:oleObj name="Equation" r:id="rId3" imgW="901700" imgH="508000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5263" y="4524375"/>
                        <a:ext cx="2732087" cy="839788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050" name="Rectangle 2">
            <a:extLst>
              <a:ext uri="{FF2B5EF4-FFF2-40B4-BE49-F238E27FC236}">
                <a16:creationId xmlns:a16="http://schemas.microsoft.com/office/drawing/2014/main" id="{4152E711-A437-47EC-A294-26D202E284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762000"/>
            <a:ext cx="7543800" cy="603250"/>
          </a:xfrm>
        </p:spPr>
        <p:txBody>
          <a:bodyPr/>
          <a:lstStyle/>
          <a:p>
            <a:pPr algn="ctr">
              <a:defRPr/>
            </a:pPr>
            <a:r>
              <a:rPr lang="en-US" altLang="en-US" u="sng" dirty="0"/>
              <a:t>Calculation of SIR</a:t>
            </a:r>
            <a:endParaRPr lang="en-US" altLang="en-US" dirty="0"/>
          </a:p>
        </p:txBody>
      </p:sp>
      <p:grpSp>
        <p:nvGrpSpPr>
          <p:cNvPr id="49155" name="Group 48">
            <a:extLst>
              <a:ext uri="{FF2B5EF4-FFF2-40B4-BE49-F238E27FC236}">
                <a16:creationId xmlns:a16="http://schemas.microsoft.com/office/drawing/2014/main" id="{2838F142-70A7-479C-9141-496AE52BF8B1}"/>
              </a:ext>
            </a:extLst>
          </p:cNvPr>
          <p:cNvGrpSpPr>
            <a:grpSpLocks/>
          </p:cNvGrpSpPr>
          <p:nvPr/>
        </p:nvGrpSpPr>
        <p:grpSpPr bwMode="auto">
          <a:xfrm>
            <a:off x="762000" y="1279525"/>
            <a:ext cx="7620000" cy="4730750"/>
            <a:chOff x="576" y="806"/>
            <a:chExt cx="4800" cy="2980"/>
          </a:xfrm>
        </p:grpSpPr>
        <p:sp>
          <p:nvSpPr>
            <p:cNvPr id="49157" name="Rectangle 15">
              <a:extLst>
                <a:ext uri="{FF2B5EF4-FFF2-40B4-BE49-F238E27FC236}">
                  <a16:creationId xmlns:a16="http://schemas.microsoft.com/office/drawing/2014/main" id="{0FB5AA43-BC65-4B84-A0F0-65B7E3154D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1027"/>
              <a:ext cx="4800" cy="2759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rgbClr val="003530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7" tIns="44450" rIns="90487" bIns="44450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pPr>
                <a:spcAft>
                  <a:spcPct val="40000"/>
                </a:spcAft>
              </a:pPr>
              <a:endParaRPr lang="en-US" altLang="en-US" sz="1800" b="1"/>
            </a:p>
            <a:p>
              <a:pPr>
                <a:spcAft>
                  <a:spcPct val="40000"/>
                </a:spcAft>
              </a:pPr>
              <a:endParaRPr lang="en-US" altLang="en-US" sz="1800" b="1"/>
            </a:p>
            <a:p>
              <a:pPr>
                <a:spcAft>
                  <a:spcPct val="40000"/>
                </a:spcAft>
              </a:pPr>
              <a:endParaRPr lang="en-US" altLang="en-US" sz="1800" b="1"/>
            </a:p>
            <a:p>
              <a:pPr>
                <a:spcAft>
                  <a:spcPct val="40000"/>
                </a:spcAft>
              </a:pPr>
              <a:endParaRPr lang="en-US" altLang="en-US" i="1"/>
            </a:p>
            <a:p>
              <a:pPr>
                <a:spcAft>
                  <a:spcPct val="40000"/>
                </a:spcAft>
              </a:pPr>
              <a:endParaRPr lang="en-US" altLang="en-US" i="1"/>
            </a:p>
            <a:p>
              <a:pPr>
                <a:spcAft>
                  <a:spcPct val="40000"/>
                </a:spcAft>
              </a:pPr>
              <a:endParaRPr lang="en-US" altLang="en-US" i="1"/>
            </a:p>
            <a:p>
              <a:pPr>
                <a:spcAft>
                  <a:spcPct val="40000"/>
                </a:spcAft>
              </a:pPr>
              <a:r>
                <a:rPr lang="en-US" altLang="en-US" i="1"/>
                <a:t>i</a:t>
              </a:r>
              <a:r>
                <a:rPr lang="en-US" altLang="en-US" sz="4400" i="1" baseline="-20000"/>
                <a:t>o</a:t>
              </a:r>
              <a:r>
                <a:rPr lang="en-US" altLang="en-US"/>
                <a:t> = total number of first layer interfering cells</a:t>
              </a:r>
            </a:p>
            <a:p>
              <a:pPr>
                <a:spcAft>
                  <a:spcPct val="40000"/>
                </a:spcAft>
              </a:pPr>
              <a:endParaRPr lang="en-US" altLang="en-US" sz="2400" b="1"/>
            </a:p>
          </p:txBody>
        </p:sp>
        <p:grpSp>
          <p:nvGrpSpPr>
            <p:cNvPr id="49158" name="Group 27">
              <a:extLst>
                <a:ext uri="{FF2B5EF4-FFF2-40B4-BE49-F238E27FC236}">
                  <a16:creationId xmlns:a16="http://schemas.microsoft.com/office/drawing/2014/main" id="{B4A06909-0AEE-48AE-9BB7-3ED8FE351CE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15" y="806"/>
              <a:ext cx="639" cy="553"/>
              <a:chOff x="2710" y="816"/>
              <a:chExt cx="602" cy="521"/>
            </a:xfrm>
          </p:grpSpPr>
          <p:sp>
            <p:nvSpPr>
              <p:cNvPr id="386054" name="Rectangle 6">
                <a:extLst>
                  <a:ext uri="{FF2B5EF4-FFF2-40B4-BE49-F238E27FC236}">
                    <a16:creationId xmlns:a16="http://schemas.microsoft.com/office/drawing/2014/main" id="{BC55564D-6597-4BB4-91AF-48ACBDF205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22" y="1008"/>
                <a:ext cx="0" cy="3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endParaRPr lang="en-US" altLang="en-US" sz="3600" b="1" dirty="0">
                  <a:effectLst>
                    <a:outerShdw blurRad="38100" dist="38100" dir="2700000" algn="tl">
                      <a:srgbClr val="000000"/>
                    </a:outerShdw>
                  </a:effectLst>
                </a:endParaRPr>
              </a:p>
            </p:txBody>
          </p:sp>
          <p:sp>
            <p:nvSpPr>
              <p:cNvPr id="386057" name="Rectangle 9">
                <a:extLst>
                  <a:ext uri="{FF2B5EF4-FFF2-40B4-BE49-F238E27FC236}">
                    <a16:creationId xmlns:a16="http://schemas.microsoft.com/office/drawing/2014/main" id="{0B82042D-ED82-4C3C-9B6E-9722EAE01E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12" y="1008"/>
                <a:ext cx="0" cy="3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endParaRPr lang="en-US" altLang="en-US" sz="3600" b="1" dirty="0">
                  <a:effectLst>
                    <a:outerShdw blurRad="38100" dist="38100" dir="2700000" algn="tl">
                      <a:srgbClr val="000000"/>
                    </a:outerShdw>
                  </a:effectLst>
                </a:endParaRPr>
              </a:p>
            </p:txBody>
          </p:sp>
          <p:sp>
            <p:nvSpPr>
              <p:cNvPr id="386059" name="Rectangle 11">
                <a:extLst>
                  <a:ext uri="{FF2B5EF4-FFF2-40B4-BE49-F238E27FC236}">
                    <a16:creationId xmlns:a16="http://schemas.microsoft.com/office/drawing/2014/main" id="{E955CA6E-14C2-4818-BC72-597A0B03AA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21" y="816"/>
                <a:ext cx="0" cy="1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endParaRPr lang="en-US" altLang="en-US" sz="2900" b="1" baseline="-25000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Times" pitchFamily="18" charset="0"/>
                </a:endParaRPr>
              </a:p>
            </p:txBody>
          </p:sp>
          <p:sp>
            <p:nvSpPr>
              <p:cNvPr id="386060" name="Rectangle 12">
                <a:extLst>
                  <a:ext uri="{FF2B5EF4-FFF2-40B4-BE49-F238E27FC236}">
                    <a16:creationId xmlns:a16="http://schemas.microsoft.com/office/drawing/2014/main" id="{9E49BF33-FEF4-4EC1-9657-878A8EF948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10" y="1037"/>
                <a:ext cx="0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endParaRPr lang="en-US" altLang="en-US" sz="2800" b="1" dirty="0">
                  <a:effectLst>
                    <a:outerShdw blurRad="38100" dist="38100" dir="2700000" algn="tl">
                      <a:srgbClr val="000000"/>
                    </a:outerShdw>
                  </a:effectLst>
                </a:endParaRPr>
              </a:p>
            </p:txBody>
          </p:sp>
        </p:grpSp>
      </p:grpSp>
      <p:graphicFrame>
        <p:nvGraphicFramePr>
          <p:cNvPr id="49156" name="Object 49">
            <a:extLst>
              <a:ext uri="{FF2B5EF4-FFF2-40B4-BE49-F238E27FC236}">
                <a16:creationId xmlns:a16="http://schemas.microsoft.com/office/drawing/2014/main" id="{C568EE9F-E559-44F4-87B4-7B8779474F2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32113" y="2819400"/>
          <a:ext cx="3167062" cy="1112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3" name="Equation" r:id="rId3" imgW="1536700" imgH="990600" progId="Equation.3">
                  <p:embed/>
                </p:oleObj>
              </mc:Choice>
              <mc:Fallback>
                <p:oleObj name="Equation" r:id="rId3" imgW="1536700" imgH="990600" progId="Equation.3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2113" y="2819400"/>
                        <a:ext cx="3167062" cy="1112838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050" name="Rectangle 2">
            <a:extLst>
              <a:ext uri="{FF2B5EF4-FFF2-40B4-BE49-F238E27FC236}">
                <a16:creationId xmlns:a16="http://schemas.microsoft.com/office/drawing/2014/main" id="{74CBDCC8-5218-421F-BDAC-38D39937F7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762000"/>
            <a:ext cx="7543800" cy="603250"/>
          </a:xfrm>
        </p:spPr>
        <p:txBody>
          <a:bodyPr/>
          <a:lstStyle/>
          <a:p>
            <a:pPr algn="ctr">
              <a:defRPr/>
            </a:pPr>
            <a:r>
              <a:rPr lang="en-US" altLang="en-US" u="sng" dirty="0"/>
              <a:t>Mobile at center of cell (</a:t>
            </a:r>
            <a:r>
              <a:rPr lang="en-US" altLang="en-US" i="1" u="sng" dirty="0"/>
              <a:t>D</a:t>
            </a:r>
            <a:r>
              <a:rPr lang="en-US" altLang="en-US" sz="4800" i="1" u="sng" baseline="-20000" dirty="0"/>
              <a:t>i</a:t>
            </a:r>
            <a:r>
              <a:rPr lang="en-US" altLang="en-US" i="1" u="sng" dirty="0"/>
              <a:t> = D)</a:t>
            </a:r>
            <a:br>
              <a:rPr lang="en-US" altLang="en-US" i="1" dirty="0"/>
            </a:br>
            <a:endParaRPr lang="en-US" altLang="en-US" dirty="0"/>
          </a:p>
        </p:txBody>
      </p:sp>
      <p:grpSp>
        <p:nvGrpSpPr>
          <p:cNvPr id="50179" name="Group 27">
            <a:extLst>
              <a:ext uri="{FF2B5EF4-FFF2-40B4-BE49-F238E27FC236}">
                <a16:creationId xmlns:a16="http://schemas.microsoft.com/office/drawing/2014/main" id="{5AB76AA2-BD4A-4A6C-AAF7-72A91F83866A}"/>
              </a:ext>
            </a:extLst>
          </p:cNvPr>
          <p:cNvGrpSpPr>
            <a:grpSpLocks/>
          </p:cNvGrpSpPr>
          <p:nvPr/>
        </p:nvGrpSpPr>
        <p:grpSpPr bwMode="auto">
          <a:xfrm>
            <a:off x="4157663" y="1279525"/>
            <a:ext cx="1014412" cy="877888"/>
            <a:chOff x="2710" y="816"/>
            <a:chExt cx="602" cy="521"/>
          </a:xfrm>
        </p:grpSpPr>
        <p:sp>
          <p:nvSpPr>
            <p:cNvPr id="386054" name="Rectangle 6">
              <a:extLst>
                <a:ext uri="{FF2B5EF4-FFF2-40B4-BE49-F238E27FC236}">
                  <a16:creationId xmlns:a16="http://schemas.microsoft.com/office/drawing/2014/main" id="{C973C64E-2C71-4F1A-B1D2-EEBAC9F86B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2" y="1008"/>
              <a:ext cx="0" cy="3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endParaRPr lang="en-US" altLang="en-US" sz="3600" b="1" dirty="0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86057" name="Rectangle 9">
              <a:extLst>
                <a:ext uri="{FF2B5EF4-FFF2-40B4-BE49-F238E27FC236}">
                  <a16:creationId xmlns:a16="http://schemas.microsoft.com/office/drawing/2014/main" id="{EF055DE3-42BB-4DDC-85B9-64AC66441B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2" y="1008"/>
              <a:ext cx="0" cy="3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endParaRPr lang="en-US" altLang="en-US" sz="3600" b="1" dirty="0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86059" name="Rectangle 11">
              <a:extLst>
                <a:ext uri="{FF2B5EF4-FFF2-40B4-BE49-F238E27FC236}">
                  <a16:creationId xmlns:a16="http://schemas.microsoft.com/office/drawing/2014/main" id="{631960F2-8C4C-49ED-8E88-D7FC83E57B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21" y="816"/>
              <a:ext cx="0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endParaRPr lang="en-US" altLang="en-US" sz="29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" pitchFamily="18" charset="0"/>
              </a:endParaRPr>
            </a:p>
          </p:txBody>
        </p:sp>
        <p:sp>
          <p:nvSpPr>
            <p:cNvPr id="386060" name="Rectangle 12">
              <a:extLst>
                <a:ext uri="{FF2B5EF4-FFF2-40B4-BE49-F238E27FC236}">
                  <a16:creationId xmlns:a16="http://schemas.microsoft.com/office/drawing/2014/main" id="{A9AE2501-AFB7-4E73-848B-3B1BF44EDA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10" y="1037"/>
              <a:ext cx="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endParaRPr lang="en-US" altLang="en-US" sz="2800" b="1" dirty="0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</p:grpSp>
      <p:graphicFrame>
        <p:nvGraphicFramePr>
          <p:cNvPr id="50180" name="Object 50">
            <a:extLst>
              <a:ext uri="{FF2B5EF4-FFF2-40B4-BE49-F238E27FC236}">
                <a16:creationId xmlns:a16="http://schemas.microsoft.com/office/drawing/2014/main" id="{910250B8-AE0A-467B-B70C-DD4E2DABB69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57400" y="2076450"/>
          <a:ext cx="5654675" cy="1112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87" name="Equation" r:id="rId3" imgW="2743200" imgH="990600" progId="Equation.3">
                  <p:embed/>
                </p:oleObj>
              </mc:Choice>
              <mc:Fallback>
                <p:oleObj name="Equation" r:id="rId3" imgW="2743200" imgH="990600" progId="Equation.3">
                  <p:embed/>
                  <p:pic>
                    <p:nvPicPr>
                      <p:cNvPr id="0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076450"/>
                        <a:ext cx="5654675" cy="1112838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1" name="Object 1">
            <a:extLst>
              <a:ext uri="{FF2B5EF4-FFF2-40B4-BE49-F238E27FC236}">
                <a16:creationId xmlns:a16="http://schemas.microsoft.com/office/drawing/2014/main" id="{BA39A3B4-8722-4E6E-A715-6BF1D80860C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71800" y="3810000"/>
          <a:ext cx="3741738" cy="855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88" name="Equation" r:id="rId5" imgW="939392" imgH="393529" progId="Equation.3">
                  <p:embed/>
                </p:oleObj>
              </mc:Choice>
              <mc:Fallback>
                <p:oleObj name="Equation" r:id="rId5" imgW="939392" imgH="393529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810000"/>
                        <a:ext cx="3741738" cy="855663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2" name="Object 2">
            <a:extLst>
              <a:ext uri="{FF2B5EF4-FFF2-40B4-BE49-F238E27FC236}">
                <a16:creationId xmlns:a16="http://schemas.microsoft.com/office/drawing/2014/main" id="{83545D80-6249-4163-9851-D7EA4E96E7B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29000" y="5257800"/>
          <a:ext cx="3140075" cy="984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89" name="Equation" r:id="rId7" imgW="1524000" imgH="876300" progId="Equation.3">
                  <p:embed/>
                </p:oleObj>
              </mc:Choice>
              <mc:Fallback>
                <p:oleObj name="Equation" r:id="rId7" imgW="1524000" imgH="8763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5257800"/>
                        <a:ext cx="3140075" cy="98425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62" name="Rectangle 2">
            <a:extLst>
              <a:ext uri="{FF2B5EF4-FFF2-40B4-BE49-F238E27FC236}">
                <a16:creationId xmlns:a16="http://schemas.microsoft.com/office/drawing/2014/main" id="{2D8DB410-36B5-4246-AC70-5B2728A82F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762000"/>
            <a:ext cx="8458200" cy="603250"/>
          </a:xfrm>
        </p:spPr>
        <p:txBody>
          <a:bodyPr/>
          <a:lstStyle/>
          <a:p>
            <a:pPr algn="ctr">
              <a:defRPr/>
            </a:pPr>
            <a:r>
              <a:rPr lang="en-US" altLang="en-US" u="sng" dirty="0"/>
              <a:t>Mobile at cell boundary (maximum interference)</a:t>
            </a:r>
            <a:br>
              <a:rPr lang="en-US" altLang="en-US" i="1" dirty="0"/>
            </a:br>
            <a:r>
              <a:rPr lang="en-US" dirty="0">
                <a:latin typeface="Arial" charset="0"/>
                <a:cs typeface="Times New Roman" pitchFamily="18" charset="0"/>
              </a:rPr>
              <a:t> </a:t>
            </a:r>
            <a:br>
              <a:rPr lang="en-US" dirty="0">
                <a:cs typeface="Times New Roman" pitchFamily="18" charset="0"/>
              </a:rPr>
            </a:br>
            <a:r>
              <a:rPr lang="en-US" dirty="0">
                <a:latin typeface="Arial" charset="0"/>
                <a:cs typeface="Times New Roman" pitchFamily="18" charset="0"/>
              </a:rPr>
              <a:t> </a:t>
            </a:r>
            <a:br>
              <a:rPr lang="en-US" dirty="0">
                <a:cs typeface="Times New Roman" pitchFamily="18" charset="0"/>
              </a:rPr>
            </a:br>
            <a:br>
              <a:rPr lang="en-US" dirty="0">
                <a:latin typeface="Arial" charset="0"/>
                <a:cs typeface="Times New Roman" pitchFamily="18" charset="0"/>
              </a:rPr>
            </a:br>
            <a:br>
              <a:rPr lang="en-US" dirty="0">
                <a:latin typeface="Arial" charset="0"/>
                <a:cs typeface="Times New Roman" pitchFamily="18" charset="0"/>
              </a:rPr>
            </a:br>
            <a:br>
              <a:rPr lang="en-US" dirty="0">
                <a:cs typeface="Times New Roman" pitchFamily="18" charset="0"/>
              </a:rPr>
            </a:br>
            <a:endParaRPr lang="en-US" dirty="0">
              <a:cs typeface="Times New Roman" pitchFamily="18" charset="0"/>
            </a:endParaRPr>
          </a:p>
        </p:txBody>
      </p:sp>
      <p:graphicFrame>
        <p:nvGraphicFramePr>
          <p:cNvPr id="51203" name="Object 4">
            <a:extLst>
              <a:ext uri="{FF2B5EF4-FFF2-40B4-BE49-F238E27FC236}">
                <a16:creationId xmlns:a16="http://schemas.microsoft.com/office/drawing/2014/main" id="{CFDF568A-C80A-4B7C-96BD-3826F5EEC30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66800" y="2819400"/>
          <a:ext cx="7467600" cy="191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04" name="Equation" r:id="rId3" imgW="4533900" imgH="1701800" progId="Equation.3">
                  <p:embed/>
                </p:oleObj>
              </mc:Choice>
              <mc:Fallback>
                <p:oleObj name="Equation" r:id="rId3" imgW="4533900" imgH="1701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819400"/>
                        <a:ext cx="7467600" cy="191135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8" name="Rectangle 6">
            <a:extLst>
              <a:ext uri="{FF2B5EF4-FFF2-40B4-BE49-F238E27FC236}">
                <a16:creationId xmlns:a16="http://schemas.microsoft.com/office/drawing/2014/main" id="{68F918A1-35D1-4571-93A6-94B45CD1B0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36638" y="762000"/>
            <a:ext cx="7497762" cy="603250"/>
          </a:xfrm>
        </p:spPr>
        <p:txBody>
          <a:bodyPr/>
          <a:lstStyle/>
          <a:p>
            <a:pPr algn="ctr">
              <a:defRPr/>
            </a:pPr>
            <a:r>
              <a:rPr lang="en-US" altLang="en-US" u="sng" dirty="0"/>
              <a:t>Types of wireless transmission systems</a:t>
            </a:r>
          </a:p>
        </p:txBody>
      </p:sp>
      <p:sp>
        <p:nvSpPr>
          <p:cNvPr id="300039" name="Rectangle 7">
            <a:extLst>
              <a:ext uri="{FF2B5EF4-FFF2-40B4-BE49-F238E27FC236}">
                <a16:creationId xmlns:a16="http://schemas.microsoft.com/office/drawing/2014/main" id="{56930E82-07E6-41EB-B5E9-4C59720715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882775"/>
            <a:ext cx="7848600" cy="4645025"/>
          </a:xfrm>
        </p:spPr>
        <p:txBody>
          <a:bodyPr/>
          <a:lstStyle/>
          <a:p>
            <a:pPr>
              <a:spcAft>
                <a:spcPct val="35000"/>
              </a:spcAft>
              <a:defRPr/>
            </a:pPr>
            <a:r>
              <a:rPr lang="en-US" altLang="en-US" dirty="0">
                <a:solidFill>
                  <a:srgbClr val="F6EA92"/>
                </a:solidFill>
              </a:rPr>
              <a:t>Simplex</a:t>
            </a:r>
            <a:r>
              <a:rPr lang="en-US" altLang="en-US" dirty="0">
                <a:solidFill>
                  <a:srgbClr val="F0ED82"/>
                </a:solidFill>
              </a:rPr>
              <a:t> </a:t>
            </a:r>
            <a:r>
              <a:rPr lang="en-US" altLang="en-US" b="0" dirty="0"/>
              <a:t>– Communication possible only in one direction, (e.g., paging systems)</a:t>
            </a:r>
          </a:p>
          <a:p>
            <a:pPr>
              <a:defRPr/>
            </a:pPr>
            <a:r>
              <a:rPr lang="en-US" altLang="en-US" dirty="0">
                <a:solidFill>
                  <a:srgbClr val="F6EA92"/>
                </a:solidFill>
              </a:rPr>
              <a:t>Half Duplex </a:t>
            </a:r>
            <a:r>
              <a:rPr lang="en-US" altLang="en-US" b="0" dirty="0"/>
              <a:t>–</a:t>
            </a:r>
            <a:r>
              <a:rPr lang="en-US" altLang="en-US" dirty="0"/>
              <a:t> </a:t>
            </a:r>
            <a:r>
              <a:rPr lang="en-US" altLang="en-US" b="0" dirty="0"/>
              <a:t>Two way communication, but uses the same radio channel for both transmission and reception. User can only transmit or receive information</a:t>
            </a:r>
          </a:p>
          <a:p>
            <a:pPr>
              <a:defRPr/>
            </a:pPr>
            <a:r>
              <a:rPr lang="en-US" altLang="en-US" dirty="0">
                <a:solidFill>
                  <a:srgbClr val="F6EA92"/>
                </a:solidFill>
              </a:rPr>
              <a:t>Full Duplex </a:t>
            </a:r>
            <a:r>
              <a:rPr lang="en-US" altLang="en-US" b="0" dirty="0"/>
              <a:t>– Simultaneous two-way radio transmission and reception between subscriber and base station </a:t>
            </a:r>
          </a:p>
          <a:p>
            <a:pPr>
              <a:defRPr/>
            </a:pPr>
            <a:endParaRPr lang="en-US" altLang="en-US" b="0" dirty="0"/>
          </a:p>
        </p:txBody>
      </p:sp>
    </p:spTree>
  </p:cSld>
  <p:clrMapOvr>
    <a:masterClrMapping/>
  </p:clrMapOvr>
  <p:transition>
    <p:wipe dir="r"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22" name="Rectangle 2">
            <a:extLst>
              <a:ext uri="{FF2B5EF4-FFF2-40B4-BE49-F238E27FC236}">
                <a16:creationId xmlns:a16="http://schemas.microsoft.com/office/drawing/2014/main" id="{F22AFD11-C3F0-4403-8279-CBFAF2F623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/>
              <a:t>Adjacent Channel Interference</a:t>
            </a:r>
          </a:p>
        </p:txBody>
      </p:sp>
      <p:sp>
        <p:nvSpPr>
          <p:cNvPr id="389123" name="Rectangle 3">
            <a:extLst>
              <a:ext uri="{FF2B5EF4-FFF2-40B4-BE49-F238E27FC236}">
                <a16:creationId xmlns:a16="http://schemas.microsoft.com/office/drawing/2014/main" id="{032B0768-89AF-4D6A-BEAC-AF8BFF4291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371600"/>
            <a:ext cx="7620000" cy="4718050"/>
          </a:xfrm>
        </p:spPr>
        <p:txBody>
          <a:bodyPr/>
          <a:lstStyle/>
          <a:p>
            <a:pPr>
              <a:spcAft>
                <a:spcPct val="35000"/>
              </a:spcAft>
              <a:defRPr/>
            </a:pPr>
            <a:endParaRPr lang="en-US" altLang="en-US" b="0" dirty="0"/>
          </a:p>
          <a:p>
            <a:pPr>
              <a:spcAft>
                <a:spcPct val="35000"/>
              </a:spcAft>
              <a:defRPr/>
            </a:pPr>
            <a:r>
              <a:rPr lang="en-US" altLang="en-US" b="0" dirty="0"/>
              <a:t>Interference resulting from signals with neighboring frequency to the desired signal.</a:t>
            </a:r>
          </a:p>
          <a:p>
            <a:pPr>
              <a:spcAft>
                <a:spcPct val="35000"/>
              </a:spcAft>
              <a:defRPr/>
            </a:pPr>
            <a:r>
              <a:rPr lang="en-US" altLang="en-US" b="0" dirty="0"/>
              <a:t>Interference occurs due to imperfect receiver filters that allow spectrum leakage.</a:t>
            </a:r>
          </a:p>
          <a:p>
            <a:pPr>
              <a:spcAft>
                <a:spcPct val="35000"/>
              </a:spcAft>
              <a:defRPr/>
            </a:pPr>
            <a:r>
              <a:rPr lang="en-US" altLang="en-US" b="0" dirty="0"/>
              <a:t>Can be minimized by:</a:t>
            </a:r>
          </a:p>
          <a:p>
            <a:pPr lvl="1">
              <a:spcAft>
                <a:spcPct val="35000"/>
              </a:spcAft>
              <a:defRPr/>
            </a:pPr>
            <a:r>
              <a:rPr lang="en-US" altLang="en-US" b="0" dirty="0"/>
              <a:t>careful filtering and assignments</a:t>
            </a:r>
          </a:p>
          <a:p>
            <a:pPr lvl="1">
              <a:spcAft>
                <a:spcPct val="35000"/>
              </a:spcAft>
              <a:defRPr/>
            </a:pPr>
            <a:r>
              <a:rPr lang="en-US" altLang="en-US" b="0" dirty="0"/>
              <a:t>keeping frequency separation between cell channels as large as possible.</a:t>
            </a:r>
          </a:p>
        </p:txBody>
      </p:sp>
    </p:spTree>
  </p:cSld>
  <p:clrMapOvr>
    <a:masterClrMapping/>
  </p:clrMapOvr>
  <p:transition>
    <p:wipe dir="r"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146" name="Rectangle 2">
            <a:extLst>
              <a:ext uri="{FF2B5EF4-FFF2-40B4-BE49-F238E27FC236}">
                <a16:creationId xmlns:a16="http://schemas.microsoft.com/office/drawing/2014/main" id="{1FD3ED52-4827-471A-8B03-4456FB04AE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 err="1"/>
              <a:t>Trunking</a:t>
            </a:r>
            <a:r>
              <a:rPr lang="en-US" altLang="en-US" u="sng" dirty="0"/>
              <a:t> and Grade of Service</a:t>
            </a:r>
          </a:p>
        </p:txBody>
      </p:sp>
      <p:sp>
        <p:nvSpPr>
          <p:cNvPr id="390147" name="Rectangle 3">
            <a:extLst>
              <a:ext uri="{FF2B5EF4-FFF2-40B4-BE49-F238E27FC236}">
                <a16:creationId xmlns:a16="http://schemas.microsoft.com/office/drawing/2014/main" id="{0F3FA00D-6AC3-4121-A5D9-387FA2783D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239000" cy="4668838"/>
          </a:xfrm>
        </p:spPr>
        <p:txBody>
          <a:bodyPr/>
          <a:lstStyle/>
          <a:p>
            <a:pPr>
              <a:defRPr/>
            </a:pPr>
            <a:r>
              <a:rPr lang="en-US" altLang="en-US" b="0" dirty="0"/>
              <a:t>Cellular radio system relies on </a:t>
            </a:r>
            <a:r>
              <a:rPr lang="en-US" altLang="en-US" b="0" dirty="0" err="1"/>
              <a:t>trunking</a:t>
            </a:r>
            <a:r>
              <a:rPr lang="en-US" altLang="en-US" b="0" dirty="0"/>
              <a:t> to accommodate a large number of users with limited spectrum.</a:t>
            </a:r>
          </a:p>
          <a:p>
            <a:pPr>
              <a:defRPr/>
            </a:pPr>
            <a:endParaRPr lang="en-US" altLang="en-US" b="0" dirty="0"/>
          </a:p>
          <a:p>
            <a:pPr>
              <a:defRPr/>
            </a:pPr>
            <a:r>
              <a:rPr lang="en-US" altLang="en-US" b="0" dirty="0" err="1"/>
              <a:t>Trunking</a:t>
            </a:r>
            <a:r>
              <a:rPr lang="en-US" altLang="en-US" b="0" dirty="0"/>
              <a:t> - each user is allocated a channel on a per-call basis; and upon termination of the call, the channel is immediately returned to the pool of available channels.</a:t>
            </a:r>
          </a:p>
          <a:p>
            <a:pPr>
              <a:defRPr/>
            </a:pPr>
            <a:endParaRPr lang="en-US" altLang="en-US" b="0" dirty="0"/>
          </a:p>
          <a:p>
            <a:pPr>
              <a:defRPr/>
            </a:pPr>
            <a:r>
              <a:rPr lang="en-US" altLang="en-US" b="0" dirty="0"/>
              <a:t>Initiated by Danish mathematician, </a:t>
            </a:r>
            <a:r>
              <a:rPr lang="en-US" altLang="en-US" b="0" dirty="0" err="1"/>
              <a:t>Erlang</a:t>
            </a:r>
            <a:r>
              <a:rPr lang="en-US" altLang="en-US" b="0" dirty="0"/>
              <a:t>.</a:t>
            </a:r>
          </a:p>
        </p:txBody>
      </p:sp>
    </p:spTree>
  </p:cSld>
  <p:clrMapOvr>
    <a:masterClrMapping/>
  </p:clrMapOvr>
  <p:transition>
    <p:wipe dir="r"/>
  </p:transition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172" name="Rectangle 4">
            <a:extLst>
              <a:ext uri="{FF2B5EF4-FFF2-40B4-BE49-F238E27FC236}">
                <a16:creationId xmlns:a16="http://schemas.microsoft.com/office/drawing/2014/main" id="{B3B40723-7134-49B0-B538-AA3D98BC88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/>
              <a:t>Grade of Service (GOS)</a:t>
            </a:r>
          </a:p>
        </p:txBody>
      </p:sp>
      <p:sp>
        <p:nvSpPr>
          <p:cNvPr id="391173" name="Rectangle 5">
            <a:extLst>
              <a:ext uri="{FF2B5EF4-FFF2-40B4-BE49-F238E27FC236}">
                <a16:creationId xmlns:a16="http://schemas.microsoft.com/office/drawing/2014/main" id="{603957CA-23FE-4D5F-AB9E-F5B64F13A5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772400" cy="4448175"/>
          </a:xfrm>
        </p:spPr>
        <p:txBody>
          <a:bodyPr/>
          <a:lstStyle/>
          <a:p>
            <a:pPr>
              <a:spcAft>
                <a:spcPct val="60000"/>
              </a:spcAft>
              <a:defRPr/>
            </a:pPr>
            <a:r>
              <a:rPr lang="en-US" altLang="en-US" b="0" dirty="0"/>
              <a:t>GOS is the ability of the user to access a trunked system during the busiest hour of  a week, month or year (for example, 4 - 6 pm Friday  is a very busy air time)</a:t>
            </a:r>
          </a:p>
          <a:p>
            <a:pPr>
              <a:spcAft>
                <a:spcPct val="60000"/>
              </a:spcAft>
              <a:defRPr/>
            </a:pPr>
            <a:r>
              <a:rPr lang="en-US" altLang="en-US" b="0" dirty="0"/>
              <a:t>Traffic intensity is defined as the measure of channel usage for each user.</a:t>
            </a:r>
          </a:p>
          <a:p>
            <a:pPr>
              <a:spcAft>
                <a:spcPct val="60000"/>
              </a:spcAft>
              <a:defRPr/>
            </a:pPr>
            <a:r>
              <a:rPr lang="en-US" altLang="en-US" b="0" dirty="0"/>
              <a:t>Cellular traffic is similar to traffic on the freeway, with each lane corresponding to a group of channels. </a:t>
            </a:r>
          </a:p>
        </p:txBody>
      </p:sp>
    </p:spTree>
  </p:cSld>
  <p:clrMapOvr>
    <a:masterClrMapping/>
  </p:clrMapOvr>
  <p:transition>
    <p:wipe dir="r"/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196" name="Rectangle 4">
            <a:extLst>
              <a:ext uri="{FF2B5EF4-FFF2-40B4-BE49-F238E27FC236}">
                <a16:creationId xmlns:a16="http://schemas.microsoft.com/office/drawing/2014/main" id="{EB63E9B1-A52C-4669-83C2-5E69D28269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/>
              <a:t>Measure of Traffic Intensity</a:t>
            </a:r>
          </a:p>
        </p:txBody>
      </p:sp>
      <p:sp>
        <p:nvSpPr>
          <p:cNvPr id="392197" name="Rectangle 5">
            <a:extLst>
              <a:ext uri="{FF2B5EF4-FFF2-40B4-BE49-F238E27FC236}">
                <a16:creationId xmlns:a16="http://schemas.microsoft.com/office/drawing/2014/main" id="{4E59BE83-5144-4F59-84D8-086E9ED90A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848600" cy="4916488"/>
          </a:xfrm>
        </p:spPr>
        <p:txBody>
          <a:bodyPr/>
          <a:lstStyle/>
          <a:p>
            <a:pPr indent="0">
              <a:lnSpc>
                <a:spcPct val="100000"/>
              </a:lnSpc>
              <a:spcAft>
                <a:spcPct val="60000"/>
              </a:spcAft>
              <a:defRPr/>
            </a:pPr>
            <a:r>
              <a:rPr lang="en-US" altLang="en-US" b="0" dirty="0"/>
              <a:t>Traffic usage of </a:t>
            </a:r>
            <a:r>
              <a:rPr lang="en-US" altLang="en-US" b="0" dirty="0" err="1"/>
              <a:t>of</a:t>
            </a:r>
            <a:r>
              <a:rPr lang="en-US" altLang="en-US" b="0" dirty="0"/>
              <a:t> each user is: </a:t>
            </a:r>
            <a:br>
              <a:rPr lang="en-US" altLang="en-US" b="0" dirty="0"/>
            </a:br>
            <a:r>
              <a:rPr lang="en-US" altLang="en-US" b="0" dirty="0"/>
              <a:t>                       A</a:t>
            </a:r>
            <a:r>
              <a:rPr lang="en-US" altLang="en-US" sz="4000" b="0" baseline="-20000" dirty="0">
                <a:sym typeface="Symbol" pitchFamily="18" charset="2"/>
              </a:rPr>
              <a:t></a:t>
            </a:r>
            <a:r>
              <a:rPr lang="en-US" altLang="en-US" b="0" dirty="0"/>
              <a:t> = </a:t>
            </a:r>
            <a:r>
              <a:rPr lang="en-US" altLang="en-US" b="0" dirty="0">
                <a:sym typeface="Symbol" pitchFamily="18" charset="2"/>
              </a:rPr>
              <a:t></a:t>
            </a:r>
            <a:r>
              <a:rPr lang="en-US" altLang="en-US" b="0" dirty="0"/>
              <a:t> H</a:t>
            </a:r>
          </a:p>
          <a:p>
            <a:pPr marL="0" indent="0">
              <a:spcAft>
                <a:spcPct val="60000"/>
              </a:spcAft>
              <a:buFont typeface="Symbol" pitchFamily="18" charset="2"/>
              <a:buNone/>
              <a:defRPr/>
            </a:pPr>
            <a:r>
              <a:rPr lang="en-US" altLang="en-US" b="0" dirty="0">
                <a:sym typeface="Symbol" pitchFamily="18" charset="2"/>
              </a:rPr>
              <a:t>               </a:t>
            </a:r>
            <a:r>
              <a:rPr lang="en-US" altLang="en-US" b="0" dirty="0"/>
              <a:t> - Average number of calls per sec.</a:t>
            </a:r>
            <a:br>
              <a:rPr lang="en-US" altLang="en-US" b="0" dirty="0"/>
            </a:br>
            <a:r>
              <a:rPr lang="en-US" altLang="en-US" b="0" dirty="0"/>
              <a:t>               H - duration of a call (sec.)</a:t>
            </a:r>
            <a:endParaRPr lang="en-US" altLang="en-US" dirty="0"/>
          </a:p>
          <a:p>
            <a:pPr>
              <a:lnSpc>
                <a:spcPct val="100000"/>
              </a:lnSpc>
              <a:spcAft>
                <a:spcPct val="60000"/>
              </a:spcAft>
              <a:defRPr/>
            </a:pPr>
            <a:r>
              <a:rPr lang="en-US" altLang="en-US" b="0" dirty="0"/>
              <a:t>Total traffic usage with U users:</a:t>
            </a:r>
            <a:br>
              <a:rPr lang="en-US" altLang="en-US" b="0" dirty="0"/>
            </a:br>
            <a:r>
              <a:rPr lang="en-US" altLang="en-US" b="0" dirty="0"/>
              <a:t>                   A = U A</a:t>
            </a:r>
            <a:r>
              <a:rPr lang="en-US" altLang="en-US" sz="4000" b="0" baseline="-10000" dirty="0">
                <a:sym typeface="Symbol" pitchFamily="18" charset="2"/>
              </a:rPr>
              <a:t></a:t>
            </a:r>
            <a:r>
              <a:rPr lang="en-US" altLang="en-US" sz="4000" b="0" baseline="-10000" dirty="0"/>
              <a:t> </a:t>
            </a:r>
            <a:r>
              <a:rPr lang="en-US" altLang="en-US" b="0" dirty="0"/>
              <a:t> </a:t>
            </a:r>
            <a:r>
              <a:rPr lang="en-US" altLang="en-US" b="0" dirty="0" err="1"/>
              <a:t>Erlangs</a:t>
            </a:r>
            <a:endParaRPr lang="en-US" altLang="en-US" b="0" dirty="0"/>
          </a:p>
          <a:p>
            <a:pPr>
              <a:spcAft>
                <a:spcPct val="60000"/>
              </a:spcAft>
              <a:defRPr/>
            </a:pPr>
            <a:r>
              <a:rPr lang="en-US" altLang="en-US" b="0" dirty="0"/>
              <a:t>Traffic load/channel: </a:t>
            </a:r>
          </a:p>
          <a:p>
            <a:pPr marL="0" indent="0">
              <a:spcAft>
                <a:spcPct val="60000"/>
              </a:spcAft>
              <a:buFont typeface="Monotype Sorts" pitchFamily="2" charset="2"/>
              <a:buNone/>
              <a:defRPr/>
            </a:pPr>
            <a:r>
              <a:rPr lang="en-US" altLang="en-US" b="0" dirty="0"/>
              <a:t>                        A</a:t>
            </a:r>
            <a:r>
              <a:rPr lang="en-US" altLang="en-US" sz="4000" b="0" baseline="-12000" dirty="0">
                <a:sym typeface="Symbol" pitchFamily="18" charset="2"/>
              </a:rPr>
              <a:t>c</a:t>
            </a:r>
            <a:r>
              <a:rPr lang="en-US" altLang="en-US" b="0" dirty="0">
                <a:sym typeface="Symbol" pitchFamily="18" charset="2"/>
              </a:rPr>
              <a:t> = U </a:t>
            </a:r>
            <a:r>
              <a:rPr lang="en-US" altLang="en-US" b="0" dirty="0"/>
              <a:t>A</a:t>
            </a:r>
            <a:r>
              <a:rPr lang="en-US" altLang="en-US" sz="4000" b="0" baseline="-10000" dirty="0">
                <a:sym typeface="Symbol" pitchFamily="18" charset="2"/>
              </a:rPr>
              <a:t></a:t>
            </a:r>
            <a:r>
              <a:rPr lang="en-US" altLang="en-US" b="0" dirty="0"/>
              <a:t> / C</a:t>
            </a:r>
          </a:p>
        </p:txBody>
      </p:sp>
    </p:spTree>
  </p:cSld>
  <p:clrMapOvr>
    <a:masterClrMapping/>
  </p:clrMapOvr>
  <p:transition>
    <p:wipe dir="r"/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314" name="Rectangle 2">
            <a:extLst>
              <a:ext uri="{FF2B5EF4-FFF2-40B4-BE49-F238E27FC236}">
                <a16:creationId xmlns:a16="http://schemas.microsoft.com/office/drawing/2014/main" id="{31A3D31C-56B5-470D-8DA9-D027AF38F4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spcAft>
                <a:spcPct val="100000"/>
              </a:spcAft>
              <a:defRPr/>
            </a:pPr>
            <a:r>
              <a:rPr lang="en-US" altLang="en-US" u="sng" dirty="0"/>
              <a:t>Blocked Calls Cleared System</a:t>
            </a:r>
          </a:p>
        </p:txBody>
      </p:sp>
      <p:sp>
        <p:nvSpPr>
          <p:cNvPr id="397315" name="Rectangle 3">
            <a:extLst>
              <a:ext uri="{FF2B5EF4-FFF2-40B4-BE49-F238E27FC236}">
                <a16:creationId xmlns:a16="http://schemas.microsoft.com/office/drawing/2014/main" id="{3D361B00-39C6-4270-A242-5BE9000645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2057400"/>
            <a:ext cx="7620000" cy="4422775"/>
          </a:xfrm>
        </p:spPr>
        <p:txBody>
          <a:bodyPr/>
          <a:lstStyle/>
          <a:p>
            <a:pPr>
              <a:spcAft>
                <a:spcPct val="50000"/>
              </a:spcAft>
              <a:defRPr/>
            </a:pPr>
            <a:r>
              <a:rPr lang="en-US" altLang="en-US" b="0" dirty="0">
                <a:latin typeface="+mj-lt"/>
                <a:cs typeface="Times New Roman" pitchFamily="18" charset="0"/>
              </a:rPr>
              <a:t>No queuing mechanism available for call requests.</a:t>
            </a:r>
          </a:p>
          <a:p>
            <a:pPr marL="0" indent="0">
              <a:spcAft>
                <a:spcPct val="50000"/>
              </a:spcAft>
              <a:buFont typeface="Monotype Sorts" pitchFamily="2" charset="2"/>
              <a:buNone/>
              <a:defRPr/>
            </a:pPr>
            <a:r>
              <a:rPr lang="en-US" altLang="en-US" b="0" dirty="0">
                <a:latin typeface="+mj-lt"/>
                <a:cs typeface="Times New Roman" pitchFamily="18" charset="0"/>
              </a:rPr>
              <a:t> </a:t>
            </a:r>
          </a:p>
          <a:p>
            <a:pPr>
              <a:spcAft>
                <a:spcPct val="50000"/>
              </a:spcAft>
              <a:defRPr/>
            </a:pPr>
            <a:r>
              <a:rPr lang="en-US" altLang="en-US" b="0" dirty="0">
                <a:latin typeface="+mj-lt"/>
                <a:cs typeface="Times New Roman" pitchFamily="18" charset="0"/>
              </a:rPr>
              <a:t>If no channels are available, the requesting user is blocked without access and is free to try again later. </a:t>
            </a:r>
          </a:p>
          <a:p>
            <a:pPr marL="0" indent="0">
              <a:spcAft>
                <a:spcPct val="50000"/>
              </a:spcAft>
              <a:buFont typeface="Monotype Sorts" pitchFamily="2" charset="2"/>
              <a:buNone/>
              <a:defRPr/>
            </a:pPr>
            <a:r>
              <a:rPr lang="en-US" altLang="en-US" dirty="0">
                <a:latin typeface="Arial" charset="0"/>
                <a:cs typeface="Times New Roman" pitchFamily="18" charset="0"/>
              </a:rPr>
              <a:t> </a:t>
            </a:r>
            <a:endParaRPr lang="en-US" altLang="en-US" dirty="0">
              <a:cs typeface="Times New Roman" pitchFamily="18" charset="0"/>
            </a:endParaRPr>
          </a:p>
          <a:p>
            <a:pPr marL="0" indent="0">
              <a:spcAft>
                <a:spcPct val="50000"/>
              </a:spcAft>
              <a:buFont typeface="Monotype Sorts" pitchFamily="2" charset="2"/>
              <a:buNone/>
              <a:defRPr/>
            </a:pPr>
            <a:endParaRPr lang="en-US" altLang="en-US" dirty="0"/>
          </a:p>
        </p:txBody>
      </p:sp>
    </p:spTree>
  </p:cSld>
  <p:clrMapOvr>
    <a:masterClrMapping/>
  </p:clrMapOvr>
  <p:transition>
    <p:wipe dir="r"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610" name="Rectangle 2">
            <a:extLst>
              <a:ext uri="{FF2B5EF4-FFF2-40B4-BE49-F238E27FC236}">
                <a16:creationId xmlns:a16="http://schemas.microsoft.com/office/drawing/2014/main" id="{5A6A9AB1-408A-46FA-BD36-1699454ED9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Calculation of GOS for Blocked system</a:t>
            </a:r>
          </a:p>
        </p:txBody>
      </p:sp>
      <p:sp>
        <p:nvSpPr>
          <p:cNvPr id="452611" name="Rectangle 3">
            <a:extLst>
              <a:ext uri="{FF2B5EF4-FFF2-40B4-BE49-F238E27FC236}">
                <a16:creationId xmlns:a16="http://schemas.microsoft.com/office/drawing/2014/main" id="{3DE615CC-3DCB-42D3-AD98-412614ADD1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620000" cy="4251325"/>
          </a:xfrm>
        </p:spPr>
        <p:txBody>
          <a:bodyPr/>
          <a:lstStyle/>
          <a:p>
            <a:pPr>
              <a:spcAft>
                <a:spcPct val="50000"/>
              </a:spcAft>
              <a:defRPr/>
            </a:pPr>
            <a:r>
              <a:rPr lang="en-US" altLang="en-US" b="0" dirty="0">
                <a:cs typeface="Times New Roman" pitchFamily="18" charset="0"/>
              </a:rPr>
              <a:t>Assuming a finite number of available channels C, and using queuing theory:</a:t>
            </a:r>
          </a:p>
          <a:p>
            <a:pPr>
              <a:spcAft>
                <a:spcPct val="50000"/>
              </a:spcAft>
              <a:buFont typeface="Monotype Sorts" pitchFamily="2" charset="2"/>
              <a:buNone/>
              <a:defRPr/>
            </a:pPr>
            <a:r>
              <a:rPr lang="en-US" altLang="en-US" b="0" dirty="0">
                <a:cs typeface="Times New Roman" pitchFamily="18" charset="0"/>
              </a:rPr>
              <a:t>	GOS = Probability (call is blocked) </a:t>
            </a:r>
          </a:p>
          <a:p>
            <a:pPr>
              <a:spcAft>
                <a:spcPct val="50000"/>
              </a:spcAft>
              <a:buFont typeface="Monotype Sorts" pitchFamily="2" charset="2"/>
              <a:buNone/>
              <a:defRPr/>
            </a:pPr>
            <a:r>
              <a:rPr lang="en-US" altLang="en-US" dirty="0">
                <a:latin typeface="Arial" charset="0"/>
                <a:cs typeface="Times New Roman" pitchFamily="18" charset="0"/>
              </a:rPr>
              <a:t>                          </a:t>
            </a:r>
          </a:p>
          <a:p>
            <a:pPr>
              <a:spcAft>
                <a:spcPct val="50000"/>
              </a:spcAft>
              <a:buFont typeface="Monotype Sorts" pitchFamily="2" charset="2"/>
              <a:buNone/>
              <a:defRPr/>
            </a:pPr>
            <a:r>
              <a:rPr lang="en-US" altLang="en-US" dirty="0">
                <a:latin typeface="Arial" charset="0"/>
                <a:cs typeface="Times New Roman" pitchFamily="18" charset="0"/>
              </a:rPr>
              <a:t>		</a:t>
            </a:r>
            <a:r>
              <a:rPr lang="en-US" altLang="en-US" dirty="0">
                <a:latin typeface="+mj-lt"/>
                <a:cs typeface="Times New Roman" pitchFamily="18" charset="0"/>
              </a:rPr>
              <a:t>=</a:t>
            </a:r>
            <a:r>
              <a:rPr lang="en-US" altLang="en-US" dirty="0">
                <a:latin typeface="Arial" charset="0"/>
                <a:cs typeface="Times New Roman" pitchFamily="18" charset="0"/>
              </a:rPr>
              <a:t> 	</a:t>
            </a:r>
          </a:p>
          <a:p>
            <a:pPr>
              <a:spcAft>
                <a:spcPct val="50000"/>
              </a:spcAft>
              <a:buFont typeface="Monotype Sorts" pitchFamily="2" charset="2"/>
              <a:buNone/>
              <a:defRPr/>
            </a:pPr>
            <a:r>
              <a:rPr lang="en-US" altLang="en-US" dirty="0">
                <a:latin typeface="Arial" charset="0"/>
                <a:cs typeface="Times New Roman" pitchFamily="18" charset="0"/>
              </a:rPr>
              <a:t>                         </a:t>
            </a:r>
            <a:endParaRPr lang="en-US" altLang="en-US" dirty="0">
              <a:cs typeface="Times New Roman" pitchFamily="18" charset="0"/>
            </a:endParaRPr>
          </a:p>
          <a:p>
            <a:pPr>
              <a:defRPr/>
            </a:pPr>
            <a:endParaRPr lang="en-US" dirty="0"/>
          </a:p>
        </p:txBody>
      </p:sp>
      <p:graphicFrame>
        <p:nvGraphicFramePr>
          <p:cNvPr id="57348" name="Object 5">
            <a:extLst>
              <a:ext uri="{FF2B5EF4-FFF2-40B4-BE49-F238E27FC236}">
                <a16:creationId xmlns:a16="http://schemas.microsoft.com/office/drawing/2014/main" id="{76558762-4D13-44FB-86BB-B7C5D21D319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50" name="Equation" r:id="rId3" imgW="114151" imgH="215619" progId="Equation.3">
                  <p:embed/>
                </p:oleObj>
              </mc:Choice>
              <mc:Fallback>
                <p:oleObj name="Equation" r:id="rId3" imgW="114151" imgH="215619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49" name="Object 6">
            <a:extLst>
              <a:ext uri="{FF2B5EF4-FFF2-40B4-BE49-F238E27FC236}">
                <a16:creationId xmlns:a16="http://schemas.microsoft.com/office/drawing/2014/main" id="{FE23DAC6-0F66-41A5-83C7-199C6C84255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87713" y="3771900"/>
          <a:ext cx="1122362" cy="236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51" name="Equation" r:id="rId5" imgW="736600" imgH="1549400" progId="Equation.3">
                  <p:embed/>
                </p:oleObj>
              </mc:Choice>
              <mc:Fallback>
                <p:oleObj name="Equation" r:id="rId5" imgW="736600" imgH="15494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7713" y="3771900"/>
                        <a:ext cx="1122362" cy="23622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28575">
                        <a:solidFill>
                          <a:schemeClr val="tx1"/>
                        </a:solidFill>
                        <a:miter lim="800000"/>
                        <a:headEnd/>
                        <a:tailEnd type="none" w="sm" len="sm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586" name="Rectangle 2">
            <a:extLst>
              <a:ext uri="{FF2B5EF4-FFF2-40B4-BE49-F238E27FC236}">
                <a16:creationId xmlns:a16="http://schemas.microsoft.com/office/drawing/2014/main" id="{943AE16F-2661-47BC-8885-85D1E89D53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Practical estimation of GOS</a:t>
            </a:r>
          </a:p>
        </p:txBody>
      </p:sp>
      <p:sp>
        <p:nvSpPr>
          <p:cNvPr id="451587" name="Rectangle 3">
            <a:extLst>
              <a:ext uri="{FF2B5EF4-FFF2-40B4-BE49-F238E27FC236}">
                <a16:creationId xmlns:a16="http://schemas.microsoft.com/office/drawing/2014/main" id="{4B673804-8944-49EB-BB58-F8BE15F189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620000" cy="2503488"/>
          </a:xfrm>
        </p:spPr>
        <p:txBody>
          <a:bodyPr/>
          <a:lstStyle/>
          <a:p>
            <a:pPr>
              <a:spcAft>
                <a:spcPct val="50000"/>
              </a:spcAft>
              <a:defRPr/>
            </a:pPr>
            <a:r>
              <a:rPr lang="en-US" altLang="en-US" b="0" dirty="0"/>
              <a:t>AMPS cellular is designed for GOS = 0.02</a:t>
            </a:r>
          </a:p>
          <a:p>
            <a:pPr>
              <a:spcAft>
                <a:spcPct val="100000"/>
              </a:spcAft>
              <a:defRPr/>
            </a:pPr>
            <a:r>
              <a:rPr lang="en-US" altLang="en-US" b="0" dirty="0"/>
              <a:t>This is called </a:t>
            </a:r>
            <a:r>
              <a:rPr lang="en-US" altLang="en-US" b="0" dirty="0" err="1"/>
              <a:t>Erlang</a:t>
            </a:r>
            <a:r>
              <a:rPr lang="en-US" altLang="en-US" b="0" dirty="0"/>
              <a:t> B formula (Appendix A) - Figure 3.6 in book.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>
    <p:wipe dir="r"/>
  </p:transition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A37E3-4BB9-4017-9996-622B669952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59395" name="Picture 2">
            <a:extLst>
              <a:ext uri="{FF2B5EF4-FFF2-40B4-BE49-F238E27FC236}">
                <a16:creationId xmlns:a16="http://schemas.microsoft.com/office/drawing/2014/main" id="{CCC65EC9-640D-4AAB-BEF8-7A6B52F890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8225" y="877888"/>
            <a:ext cx="7496175" cy="529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hlink"/>
                </a:solidFill>
                <a:miter lim="800000"/>
                <a:headEnd/>
                <a:tailEnd type="none" w="sm" len="sm"/>
              </a14:hiddenLine>
            </a:ext>
          </a:extLst>
        </p:spPr>
      </p:pic>
    </p:spTree>
  </p:cSld>
  <p:clrMapOvr>
    <a:masterClrMapping/>
  </p:clrMapOvr>
  <p:transition>
    <p:wipe dir="r"/>
  </p:transition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634" name="Rectangle 2">
            <a:extLst>
              <a:ext uri="{FF2B5EF4-FFF2-40B4-BE49-F238E27FC236}">
                <a16:creationId xmlns:a16="http://schemas.microsoft.com/office/drawing/2014/main" id="{FCD560D8-2C58-4A32-984E-E9086978CF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Blocked calls delayed system</a:t>
            </a:r>
          </a:p>
        </p:txBody>
      </p:sp>
      <p:sp>
        <p:nvSpPr>
          <p:cNvPr id="453635" name="Rectangle 3">
            <a:extLst>
              <a:ext uri="{FF2B5EF4-FFF2-40B4-BE49-F238E27FC236}">
                <a16:creationId xmlns:a16="http://schemas.microsoft.com/office/drawing/2014/main" id="{0BA2B36C-3CF1-4C22-9940-5534F05C85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1416050"/>
            <a:ext cx="8382000" cy="5464175"/>
          </a:xfrm>
        </p:spPr>
        <p:txBody>
          <a:bodyPr/>
          <a:lstStyle/>
          <a:p>
            <a:pPr>
              <a:defRPr/>
            </a:pPr>
            <a:r>
              <a:rPr lang="en-US" b="0" dirty="0">
                <a:latin typeface="+mj-lt"/>
                <a:cs typeface="Times New Roman" pitchFamily="18" charset="0"/>
              </a:rPr>
              <a:t>Queue is provided to hold calls until a channel becomes available </a:t>
            </a:r>
          </a:p>
          <a:p>
            <a:pPr>
              <a:defRPr/>
            </a:pPr>
            <a:r>
              <a:rPr lang="en-US" b="0" dirty="0">
                <a:latin typeface="+mj-lt"/>
                <a:cs typeface="Times New Roman" pitchFamily="18" charset="0"/>
              </a:rPr>
              <a:t>  </a:t>
            </a:r>
            <a:r>
              <a:rPr lang="en-US" b="0" dirty="0" err="1">
                <a:latin typeface="+mj-lt"/>
                <a:cs typeface="Times New Roman" pitchFamily="18" charset="0"/>
              </a:rPr>
              <a:t>Prob</a:t>
            </a:r>
            <a:r>
              <a:rPr lang="en-US" b="0" dirty="0">
                <a:latin typeface="+mj-lt"/>
                <a:cs typeface="Times New Roman" pitchFamily="18" charset="0"/>
              </a:rPr>
              <a:t> [Delay &gt; 0 ] = </a:t>
            </a:r>
          </a:p>
          <a:p>
            <a:pPr>
              <a:defRPr/>
            </a:pPr>
            <a:endParaRPr lang="en-US" b="0" dirty="0">
              <a:latin typeface="+mj-lt"/>
              <a:cs typeface="Times New Roman" pitchFamily="18" charset="0"/>
            </a:endParaRPr>
          </a:p>
          <a:p>
            <a:pPr>
              <a:defRPr/>
            </a:pPr>
            <a:endParaRPr lang="en-US" b="0" dirty="0">
              <a:latin typeface="+mj-lt"/>
              <a:cs typeface="Times New Roman" pitchFamily="18" charset="0"/>
            </a:endParaRPr>
          </a:p>
          <a:p>
            <a:pPr>
              <a:defRPr/>
            </a:pPr>
            <a:endParaRPr lang="en-US" b="0" dirty="0">
              <a:latin typeface="+mj-lt"/>
              <a:cs typeface="Times New Roman" pitchFamily="18" charset="0"/>
            </a:endParaRPr>
          </a:p>
          <a:p>
            <a:pPr>
              <a:defRPr/>
            </a:pPr>
            <a:endParaRPr lang="en-US" b="0" dirty="0">
              <a:latin typeface="+mj-lt"/>
              <a:cs typeface="Times New Roman" pitchFamily="18" charset="0"/>
            </a:endParaRPr>
          </a:p>
          <a:p>
            <a:pPr>
              <a:defRPr/>
            </a:pPr>
            <a:endParaRPr lang="en-US" b="0" dirty="0">
              <a:latin typeface="+mj-lt"/>
              <a:cs typeface="Times New Roman" pitchFamily="18" charset="0"/>
            </a:endParaRPr>
          </a:p>
          <a:p>
            <a:pPr>
              <a:defRPr/>
            </a:pPr>
            <a:r>
              <a:rPr lang="en-US" b="0" dirty="0" err="1">
                <a:latin typeface="+mj-lt"/>
                <a:cs typeface="Times New Roman" pitchFamily="18" charset="0"/>
              </a:rPr>
              <a:t>Prob</a:t>
            </a:r>
            <a:r>
              <a:rPr lang="en-US" b="0" dirty="0">
                <a:latin typeface="+mj-lt"/>
                <a:cs typeface="Times New Roman" pitchFamily="18" charset="0"/>
              </a:rPr>
              <a:t> [Delay &gt; t sec] = </a:t>
            </a:r>
            <a:r>
              <a:rPr lang="en-US" b="0" dirty="0" err="1">
                <a:latin typeface="+mj-lt"/>
                <a:cs typeface="Times New Roman" pitchFamily="18" charset="0"/>
              </a:rPr>
              <a:t>Prob</a:t>
            </a:r>
            <a:r>
              <a:rPr lang="en-US" b="0" dirty="0">
                <a:latin typeface="+mj-lt"/>
                <a:cs typeface="Times New Roman" pitchFamily="18" charset="0"/>
              </a:rPr>
              <a:t> [Delay &gt; 0] x e </a:t>
            </a:r>
            <a:r>
              <a:rPr lang="en-US" b="0" baseline="30000" dirty="0">
                <a:latin typeface="+mj-lt"/>
                <a:cs typeface="Times New Roman" pitchFamily="18" charset="0"/>
              </a:rPr>
              <a:t>– (C-A) t / H</a:t>
            </a:r>
            <a:r>
              <a:rPr lang="en-US" b="0" dirty="0">
                <a:latin typeface="+mj-lt"/>
                <a:cs typeface="Times New Roman" pitchFamily="18" charset="0"/>
              </a:rPr>
              <a:t> 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sz="2800" dirty="0">
                <a:latin typeface="Arial" charset="0"/>
                <a:cs typeface="Times New Roman" pitchFamily="18" charset="0"/>
              </a:rPr>
              <a:t> </a:t>
            </a:r>
            <a:endParaRPr lang="en-US" sz="2800" dirty="0">
              <a:cs typeface="Times New Roman" pitchFamily="18" charset="0"/>
            </a:endParaRPr>
          </a:p>
          <a:p>
            <a:pPr>
              <a:defRPr/>
            </a:pPr>
            <a:endParaRPr lang="en-US" sz="2800" dirty="0"/>
          </a:p>
        </p:txBody>
      </p:sp>
      <p:graphicFrame>
        <p:nvGraphicFramePr>
          <p:cNvPr id="60420" name="Object 4">
            <a:extLst>
              <a:ext uri="{FF2B5EF4-FFF2-40B4-BE49-F238E27FC236}">
                <a16:creationId xmlns:a16="http://schemas.microsoft.com/office/drawing/2014/main" id="{DF01F39E-1386-4E0E-9D3D-8B93034BC5F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71800" y="3429000"/>
          <a:ext cx="37338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21" name="Equation" r:id="rId3" imgW="2654300" imgH="1130300" progId="Equation.3">
                  <p:embed/>
                </p:oleObj>
              </mc:Choice>
              <mc:Fallback>
                <p:oleObj name="Equation" r:id="rId3" imgW="2654300" imgH="1130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429000"/>
                        <a:ext cx="3733800" cy="13716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28575">
                        <a:solidFill>
                          <a:schemeClr val="tx1"/>
                        </a:solidFill>
                        <a:miter lim="800000"/>
                        <a:headEnd/>
                        <a:tailEnd type="none" w="sm" len="sm"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658" name="Rectangle 2">
            <a:extLst>
              <a:ext uri="{FF2B5EF4-FFF2-40B4-BE49-F238E27FC236}">
                <a16:creationId xmlns:a16="http://schemas.microsoft.com/office/drawing/2014/main" id="{907BD1A1-EDF7-4D63-8236-AA8E86AC9B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Blocked calls delayed system</a:t>
            </a:r>
          </a:p>
        </p:txBody>
      </p:sp>
      <p:sp>
        <p:nvSpPr>
          <p:cNvPr id="454659" name="Rectangle 3">
            <a:extLst>
              <a:ext uri="{FF2B5EF4-FFF2-40B4-BE49-F238E27FC236}">
                <a16:creationId xmlns:a16="http://schemas.microsoft.com/office/drawing/2014/main" id="{C48BEB3F-FC5C-4F8D-8C54-F1363B48B3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620000" cy="3930650"/>
          </a:xfrm>
        </p:spPr>
        <p:txBody>
          <a:bodyPr/>
          <a:lstStyle/>
          <a:p>
            <a:pPr>
              <a:defRPr/>
            </a:pPr>
            <a:r>
              <a:rPr lang="en-US" b="0" dirty="0">
                <a:latin typeface="+mj-lt"/>
                <a:cs typeface="Times New Roman" pitchFamily="18" charset="0"/>
              </a:rPr>
              <a:t>Average Delay D for all calls in a queued system is given by: 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b="0" dirty="0">
                <a:latin typeface="+mj-lt"/>
                <a:cs typeface="Times New Roman" pitchFamily="18" charset="0"/>
              </a:rPr>
              <a:t> </a:t>
            </a:r>
          </a:p>
          <a:p>
            <a:pPr>
              <a:defRPr/>
            </a:pPr>
            <a:r>
              <a:rPr lang="en-US" b="0" dirty="0">
                <a:latin typeface="+mj-lt"/>
                <a:cs typeface="Times New Roman" pitchFamily="18" charset="0"/>
              </a:rPr>
              <a:t> </a:t>
            </a:r>
          </a:p>
          <a:p>
            <a:pPr>
              <a:defRPr/>
            </a:pPr>
            <a:endParaRPr lang="en-US" b="0" dirty="0">
              <a:latin typeface="+mj-lt"/>
            </a:endParaRPr>
          </a:p>
          <a:p>
            <a:pPr>
              <a:defRPr/>
            </a:pPr>
            <a:r>
              <a:rPr lang="en-US" b="0" dirty="0">
                <a:latin typeface="+mj-lt"/>
              </a:rPr>
              <a:t>This is called </a:t>
            </a:r>
            <a:r>
              <a:rPr lang="en-US" b="0" dirty="0" err="1">
                <a:latin typeface="+mj-lt"/>
              </a:rPr>
              <a:t>Erlang</a:t>
            </a:r>
            <a:r>
              <a:rPr lang="en-US" b="0" dirty="0">
                <a:latin typeface="+mj-lt"/>
              </a:rPr>
              <a:t> C formula (Appendix A) -Figure 3.7 of book</a:t>
            </a:r>
          </a:p>
          <a:p>
            <a:pPr>
              <a:defRPr/>
            </a:pPr>
            <a:endParaRPr lang="en-US" dirty="0"/>
          </a:p>
        </p:txBody>
      </p:sp>
      <p:graphicFrame>
        <p:nvGraphicFramePr>
          <p:cNvPr id="61444" name="Object 6">
            <a:extLst>
              <a:ext uri="{FF2B5EF4-FFF2-40B4-BE49-F238E27FC236}">
                <a16:creationId xmlns:a16="http://schemas.microsoft.com/office/drawing/2014/main" id="{78194B9B-2B03-44DF-961B-FB00D6FACE1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98825" y="2679700"/>
          <a:ext cx="1304925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45" name="Equation" r:id="rId3" imgW="685800" imgH="393700" progId="Equation.3">
                  <p:embed/>
                </p:oleObj>
              </mc:Choice>
              <mc:Fallback>
                <p:oleObj name="Equation" r:id="rId3" imgW="685800" imgH="3937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8825" y="2679700"/>
                        <a:ext cx="1304925" cy="7493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26" name="Rectangle 2">
            <a:extLst>
              <a:ext uri="{FF2B5EF4-FFF2-40B4-BE49-F238E27FC236}">
                <a16:creationId xmlns:a16="http://schemas.microsoft.com/office/drawing/2014/main" id="{056C6A43-2B62-43DB-A927-8BCDCFFC4E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/>
              <a:t>Types of duplex systems</a:t>
            </a:r>
          </a:p>
        </p:txBody>
      </p:sp>
      <p:sp>
        <p:nvSpPr>
          <p:cNvPr id="308227" name="Rectangle 3">
            <a:extLst>
              <a:ext uri="{FF2B5EF4-FFF2-40B4-BE49-F238E27FC236}">
                <a16:creationId xmlns:a16="http://schemas.microsoft.com/office/drawing/2014/main" id="{C15B2607-73E5-45FF-915B-3C17E6B04B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900238"/>
            <a:ext cx="7239000" cy="4349750"/>
          </a:xfrm>
        </p:spPr>
        <p:txBody>
          <a:bodyPr/>
          <a:lstStyle/>
          <a:p>
            <a:pPr>
              <a:defRPr/>
            </a:pPr>
            <a:r>
              <a:rPr lang="en-US" altLang="en-US" b="0" dirty="0">
                <a:solidFill>
                  <a:srgbClr val="F6EA92"/>
                </a:solidFill>
              </a:rPr>
              <a:t>Frequency Division Duplex (FDD)</a:t>
            </a:r>
            <a:r>
              <a:rPr lang="en-US" altLang="en-US" b="0" dirty="0"/>
              <a:t> -Two simultaneous but separate channels</a:t>
            </a:r>
          </a:p>
          <a:p>
            <a:pPr>
              <a:defRPr/>
            </a:pPr>
            <a:endParaRPr lang="en-US" altLang="en-US" b="0" dirty="0"/>
          </a:p>
          <a:p>
            <a:pPr>
              <a:defRPr/>
            </a:pPr>
            <a:r>
              <a:rPr lang="en-US" altLang="en-US" b="0" dirty="0">
                <a:solidFill>
                  <a:srgbClr val="F6EA92"/>
                </a:solidFill>
              </a:rPr>
              <a:t>Time Division Duplex (TDD)</a:t>
            </a:r>
            <a:r>
              <a:rPr lang="en-US" altLang="en-US" b="0" dirty="0"/>
              <a:t>-Adjacent timeslots on a single radio channel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altLang="en-US" b="0" dirty="0"/>
              <a:t> </a:t>
            </a:r>
          </a:p>
          <a:p>
            <a:pPr>
              <a:defRPr/>
            </a:pPr>
            <a:r>
              <a:rPr lang="en-US" altLang="en-US" b="0" dirty="0"/>
              <a:t>TDD can </a:t>
            </a:r>
            <a:r>
              <a:rPr lang="en-US" altLang="en-US" b="0" dirty="0" err="1"/>
              <a:t>multiplicate</a:t>
            </a:r>
            <a:r>
              <a:rPr lang="en-US" altLang="en-US" b="0" dirty="0"/>
              <a:t> number of channels in FDD</a:t>
            </a:r>
          </a:p>
          <a:p>
            <a:pPr>
              <a:defRPr/>
            </a:pPr>
            <a:endParaRPr lang="en-US" altLang="en-US" dirty="0"/>
          </a:p>
        </p:txBody>
      </p:sp>
    </p:spTree>
  </p:cSld>
  <p:clrMapOvr>
    <a:masterClrMapping/>
  </p:clrMapOvr>
  <p:transition>
    <p:wipe dir="r"/>
  </p:transition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66" name="Picture 5">
            <a:extLst>
              <a:ext uri="{FF2B5EF4-FFF2-40B4-BE49-F238E27FC236}">
                <a16:creationId xmlns:a16="http://schemas.microsoft.com/office/drawing/2014/main" id="{FACA7787-8D3D-4455-ADC2-C3F11972A7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713" y="671513"/>
            <a:ext cx="7608887" cy="519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hlink"/>
                </a:solidFill>
                <a:miter lim="800000"/>
                <a:headEnd/>
                <a:tailEnd type="none" w="sm" len="sm"/>
              </a14:hiddenLine>
            </a:ext>
          </a:extLst>
        </p:spPr>
      </p:pic>
    </p:spTree>
  </p:cSld>
  <p:clrMapOvr>
    <a:masterClrMapping/>
  </p:clrMapOvr>
  <p:transition>
    <p:wipe dir="r"/>
  </p:transition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340" name="Rectangle 4">
            <a:extLst>
              <a:ext uri="{FF2B5EF4-FFF2-40B4-BE49-F238E27FC236}">
                <a16:creationId xmlns:a16="http://schemas.microsoft.com/office/drawing/2014/main" id="{87DE066E-B455-4495-8E7D-C494CBD81B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u="sng" dirty="0"/>
              <a:t>Example problem</a:t>
            </a:r>
            <a:br>
              <a:rPr lang="en-US" altLang="en-US" dirty="0"/>
            </a:br>
            <a:endParaRPr lang="en-US" altLang="en-US" dirty="0"/>
          </a:p>
        </p:txBody>
      </p:sp>
      <p:sp>
        <p:nvSpPr>
          <p:cNvPr id="398341" name="Rectangle 5">
            <a:extLst>
              <a:ext uri="{FF2B5EF4-FFF2-40B4-BE49-F238E27FC236}">
                <a16:creationId xmlns:a16="http://schemas.microsoft.com/office/drawing/2014/main" id="{02A75C51-B552-4B55-98D8-83627FA522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620000" cy="4570413"/>
          </a:xfrm>
        </p:spPr>
        <p:txBody>
          <a:bodyPr/>
          <a:lstStyle/>
          <a:p>
            <a:pPr>
              <a:tabLst>
                <a:tab pos="860425" algn="l"/>
              </a:tabLst>
              <a:defRPr/>
            </a:pPr>
            <a:r>
              <a:rPr lang="en-US" altLang="en-US" b="0" dirty="0"/>
              <a:t>A hexagonal cell in a 4-cell system has </a:t>
            </a:r>
            <a:br>
              <a:rPr lang="en-US" altLang="en-US" b="0" dirty="0"/>
            </a:br>
            <a:r>
              <a:rPr lang="en-US" altLang="en-US" b="0" dirty="0"/>
              <a:t>a radius of 1.387km, and a total of 60 channels for the system. </a:t>
            </a:r>
          </a:p>
          <a:p>
            <a:pPr>
              <a:tabLst>
                <a:tab pos="860425" algn="l"/>
              </a:tabLst>
              <a:defRPr/>
            </a:pPr>
            <a:r>
              <a:rPr lang="en-US" altLang="en-US" b="0" dirty="0"/>
              <a:t>If the load</a:t>
            </a:r>
            <a:r>
              <a:rPr lang="en-US" altLang="en-US" sz="2000" b="0" dirty="0"/>
              <a:t> </a:t>
            </a:r>
            <a:r>
              <a:rPr lang="en-US" altLang="en-US" b="0" dirty="0"/>
              <a:t>/</a:t>
            </a:r>
            <a:r>
              <a:rPr lang="en-US" altLang="en-US" sz="2000" b="0" dirty="0"/>
              <a:t> </a:t>
            </a:r>
            <a:r>
              <a:rPr lang="en-US" altLang="en-US" b="0" dirty="0"/>
              <a:t>user is 0.029 </a:t>
            </a:r>
            <a:r>
              <a:rPr lang="en-US" altLang="en-US" b="0" dirty="0" err="1"/>
              <a:t>Erlangs</a:t>
            </a:r>
            <a:r>
              <a:rPr lang="en-US" altLang="en-US" b="0" dirty="0"/>
              <a:t>, </a:t>
            </a:r>
            <a:r>
              <a:rPr lang="en-US" altLang="en-US" b="0" dirty="0">
                <a:sym typeface="Symbol" pitchFamily="18" charset="2"/>
              </a:rPr>
              <a:t> = 1 call per hour, compute the following for an </a:t>
            </a:r>
            <a:r>
              <a:rPr lang="en-US" altLang="en-US" b="0" dirty="0" err="1">
                <a:sym typeface="Symbol" pitchFamily="18" charset="2"/>
              </a:rPr>
              <a:t>Erlang</a:t>
            </a:r>
            <a:r>
              <a:rPr lang="en-US" altLang="en-US" b="0" dirty="0">
                <a:sym typeface="Symbol" pitchFamily="18" charset="2"/>
              </a:rPr>
              <a:t> C system that  has a 5% probability of a delayed call.</a:t>
            </a:r>
          </a:p>
          <a:p>
            <a:pPr marL="796925" lvl="1" indent="-339725">
              <a:buFont typeface="Monotype Sorts" pitchFamily="2" charset="2"/>
              <a:buNone/>
              <a:tabLst>
                <a:tab pos="860425" algn="l"/>
              </a:tabLst>
              <a:defRPr/>
            </a:pPr>
            <a:r>
              <a:rPr lang="en-US" altLang="en-US" b="0" dirty="0"/>
              <a:t>a. How many users per square km</a:t>
            </a:r>
            <a:br>
              <a:rPr lang="en-US" altLang="en-US" b="0" dirty="0"/>
            </a:br>
            <a:r>
              <a:rPr lang="en-US" altLang="en-US" b="0" dirty="0"/>
              <a:t>	will the system support?	</a:t>
            </a:r>
          </a:p>
          <a:p>
            <a:pPr marL="796925" lvl="1" indent="-339725">
              <a:buFont typeface="Monotype Sorts" pitchFamily="2" charset="2"/>
              <a:buNone/>
              <a:tabLst>
                <a:tab pos="860425" algn="l"/>
              </a:tabLst>
              <a:defRPr/>
            </a:pPr>
            <a:r>
              <a:rPr lang="en-US" altLang="en-US" b="0" dirty="0"/>
              <a:t>b. What is the </a:t>
            </a:r>
            <a:r>
              <a:rPr lang="en-US" altLang="en-US" b="0" dirty="0" err="1"/>
              <a:t>Prob</a:t>
            </a:r>
            <a:r>
              <a:rPr lang="en-US" altLang="en-US" b="0" dirty="0"/>
              <a:t> [ Delay &gt; 10s ]?</a:t>
            </a:r>
          </a:p>
        </p:txBody>
      </p:sp>
    </p:spTree>
  </p:cSld>
  <p:clrMapOvr>
    <a:masterClrMapping/>
  </p:clrMapOvr>
  <p:transition>
    <p:wipe dir="r"/>
  </p:transition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64" name="Rectangle 4">
            <a:extLst>
              <a:ext uri="{FF2B5EF4-FFF2-40B4-BE49-F238E27FC236}">
                <a16:creationId xmlns:a16="http://schemas.microsoft.com/office/drawing/2014/main" id="{3F17A3D8-F505-42D6-8588-536CCC75A7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u="sng" dirty="0"/>
              <a:t>Solution</a:t>
            </a:r>
          </a:p>
        </p:txBody>
      </p:sp>
      <p:sp>
        <p:nvSpPr>
          <p:cNvPr id="399365" name="Rectangle 5">
            <a:extLst>
              <a:ext uri="{FF2B5EF4-FFF2-40B4-BE49-F238E27FC236}">
                <a16:creationId xmlns:a16="http://schemas.microsoft.com/office/drawing/2014/main" id="{27AF53F7-4B4C-4EF8-88A3-D89BE4670E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620000" cy="3340100"/>
          </a:xfrm>
        </p:spPr>
        <p:txBody>
          <a:bodyPr/>
          <a:lstStyle/>
          <a:p>
            <a:pPr>
              <a:lnSpc>
                <a:spcPct val="90000"/>
              </a:lnSpc>
              <a:spcAft>
                <a:spcPct val="40000"/>
              </a:spcAft>
              <a:defRPr/>
            </a:pPr>
            <a:r>
              <a:rPr lang="en-US" altLang="en-US" b="0" dirty="0"/>
              <a:t>Cell radius = R = 1.387 km</a:t>
            </a:r>
          </a:p>
          <a:p>
            <a:pPr>
              <a:lnSpc>
                <a:spcPct val="90000"/>
              </a:lnSpc>
              <a:spcAft>
                <a:spcPct val="40000"/>
              </a:spcAft>
              <a:defRPr/>
            </a:pPr>
            <a:r>
              <a:rPr lang="en-US" altLang="en-US" b="0" dirty="0"/>
              <a:t>Area covered per cell = 2.6 R</a:t>
            </a:r>
            <a:r>
              <a:rPr lang="en-US" altLang="en-US" sz="4000" b="0" baseline="20000" dirty="0"/>
              <a:t>2</a:t>
            </a:r>
            <a:r>
              <a:rPr lang="en-US" altLang="en-US" b="0" dirty="0"/>
              <a:t> </a:t>
            </a:r>
            <a:br>
              <a:rPr lang="en-US" altLang="en-US" b="0" dirty="0"/>
            </a:br>
            <a:r>
              <a:rPr lang="en-US" altLang="en-US" b="0" dirty="0"/>
              <a:t>= 2.6 (1.387)</a:t>
            </a:r>
            <a:r>
              <a:rPr lang="en-US" altLang="en-US" sz="4000" b="0" baseline="20000" dirty="0"/>
              <a:t>2</a:t>
            </a:r>
            <a:r>
              <a:rPr lang="en-US" altLang="en-US" b="0" dirty="0"/>
              <a:t> = 5 </a:t>
            </a:r>
            <a:r>
              <a:rPr lang="en-US" altLang="en-US" b="0" dirty="0" err="1"/>
              <a:t>sq</a:t>
            </a:r>
            <a:r>
              <a:rPr lang="en-US" altLang="en-US" b="0" dirty="0"/>
              <a:t> km</a:t>
            </a:r>
          </a:p>
          <a:p>
            <a:pPr>
              <a:lnSpc>
                <a:spcPct val="90000"/>
              </a:lnSpc>
              <a:spcAft>
                <a:spcPct val="40000"/>
              </a:spcAft>
              <a:defRPr/>
            </a:pPr>
            <a:r>
              <a:rPr lang="en-US" altLang="en-US" b="0" dirty="0"/>
              <a:t>Number of cells per cluster = 4</a:t>
            </a:r>
          </a:p>
          <a:p>
            <a:pPr>
              <a:lnSpc>
                <a:spcPct val="90000"/>
              </a:lnSpc>
              <a:spcAft>
                <a:spcPct val="40000"/>
              </a:spcAft>
              <a:defRPr/>
            </a:pPr>
            <a:r>
              <a:rPr lang="en-US" altLang="en-US" b="0" dirty="0"/>
              <a:t>Total number of channels per cell = </a:t>
            </a:r>
            <a:br>
              <a:rPr lang="en-US" altLang="en-US" b="0" dirty="0"/>
            </a:br>
            <a:r>
              <a:rPr lang="en-US" altLang="en-US" b="0" dirty="0"/>
              <a:t>60 / 4  =  15 channels</a:t>
            </a:r>
          </a:p>
        </p:txBody>
      </p:sp>
    </p:spTree>
  </p:cSld>
  <p:clrMapOvr>
    <a:masterClrMapping/>
  </p:clrMapOvr>
  <p:transition>
    <p:wipe dir="r"/>
  </p:transition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8" name="Rectangle 4">
            <a:extLst>
              <a:ext uri="{FF2B5EF4-FFF2-40B4-BE49-F238E27FC236}">
                <a16:creationId xmlns:a16="http://schemas.microsoft.com/office/drawing/2014/main" id="{C3826D8C-2671-4E80-A1D4-D930549B82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... </a:t>
            </a:r>
            <a:r>
              <a:rPr lang="en-US" altLang="en-US" u="sng" dirty="0"/>
              <a:t>Solution</a:t>
            </a:r>
          </a:p>
        </p:txBody>
      </p:sp>
      <p:sp>
        <p:nvSpPr>
          <p:cNvPr id="400389" name="Rectangle 5">
            <a:extLst>
              <a:ext uri="{FF2B5EF4-FFF2-40B4-BE49-F238E27FC236}">
                <a16:creationId xmlns:a16="http://schemas.microsoft.com/office/drawing/2014/main" id="{B6567234-9538-4FA9-81D6-64B205A92E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620000" cy="4743450"/>
          </a:xfrm>
        </p:spPr>
        <p:txBody>
          <a:bodyPr/>
          <a:lstStyle/>
          <a:p>
            <a:pPr>
              <a:spcAft>
                <a:spcPct val="70000"/>
              </a:spcAft>
              <a:buFont typeface="Monotype Sorts" pitchFamily="2" charset="2"/>
              <a:buNone/>
              <a:defRPr/>
            </a:pPr>
            <a:r>
              <a:rPr lang="en-US" altLang="en-US" dirty="0">
                <a:solidFill>
                  <a:schemeClr val="tx2"/>
                </a:solidFill>
              </a:rPr>
              <a:t>a.</a:t>
            </a:r>
            <a:r>
              <a:rPr lang="en-US" altLang="en-US" dirty="0"/>
              <a:t>  </a:t>
            </a:r>
            <a:r>
              <a:rPr lang="en-US" altLang="en-US" b="0" dirty="0"/>
              <a:t>From </a:t>
            </a:r>
            <a:r>
              <a:rPr lang="en-US" altLang="en-US" b="0" dirty="0" err="1"/>
              <a:t>Erlang</a:t>
            </a:r>
            <a:r>
              <a:rPr lang="en-US" altLang="en-US" b="0" dirty="0"/>
              <a:t> C chart, GOS = 0.05, C = 15,</a:t>
            </a:r>
          </a:p>
          <a:p>
            <a:pPr lvl="1">
              <a:spcAft>
                <a:spcPct val="70000"/>
              </a:spcAft>
              <a:defRPr/>
            </a:pPr>
            <a:r>
              <a:rPr lang="en-US" altLang="en-US" b="0" dirty="0"/>
              <a:t>Traffic intensity A = 9.0 E</a:t>
            </a:r>
          </a:p>
          <a:p>
            <a:pPr lvl="1">
              <a:spcAft>
                <a:spcPct val="70000"/>
              </a:spcAft>
              <a:defRPr/>
            </a:pPr>
            <a:r>
              <a:rPr lang="en-US" altLang="en-US" b="0" dirty="0"/>
              <a:t>Number of users </a:t>
            </a:r>
          </a:p>
          <a:p>
            <a:pPr lvl="1">
              <a:spcAft>
                <a:spcPct val="70000"/>
              </a:spcAft>
              <a:buFont typeface="Monotype Sorts" pitchFamily="2" charset="2"/>
              <a:buNone/>
              <a:defRPr/>
            </a:pPr>
            <a:r>
              <a:rPr lang="en-US" altLang="en-US" b="0" dirty="0"/>
              <a:t>	= total traffic intensity</a:t>
            </a:r>
            <a:r>
              <a:rPr lang="en-US" altLang="en-US" sz="1600" b="0" dirty="0"/>
              <a:t> </a:t>
            </a:r>
            <a:r>
              <a:rPr lang="en-US" altLang="en-US" b="0" dirty="0"/>
              <a:t>/ Traffic per user </a:t>
            </a:r>
          </a:p>
          <a:p>
            <a:pPr lvl="1">
              <a:spcAft>
                <a:spcPct val="70000"/>
              </a:spcAft>
              <a:buFont typeface="Monotype Sorts" pitchFamily="2" charset="2"/>
              <a:buNone/>
              <a:defRPr/>
            </a:pPr>
            <a:r>
              <a:rPr lang="en-US" altLang="en-US" b="0" dirty="0"/>
              <a:t>	= 9.0 / 0.029 = 310 users</a:t>
            </a:r>
          </a:p>
          <a:p>
            <a:pPr lvl="1">
              <a:spcAft>
                <a:spcPct val="70000"/>
              </a:spcAft>
              <a:defRPr/>
            </a:pPr>
            <a:r>
              <a:rPr lang="en-US" altLang="en-US" b="0" dirty="0"/>
              <a:t>Number of users per sq. km = </a:t>
            </a:r>
            <a:br>
              <a:rPr lang="en-US" altLang="en-US" b="0" dirty="0"/>
            </a:br>
            <a:r>
              <a:rPr lang="en-US" altLang="en-US" b="0" dirty="0"/>
              <a:t>310 / 5 = 62 users per sq. km.</a:t>
            </a:r>
          </a:p>
        </p:txBody>
      </p:sp>
    </p:spTree>
  </p:cSld>
  <p:clrMapOvr>
    <a:masterClrMapping/>
  </p:clrMapOvr>
  <p:transition>
    <p:wipe dir="r"/>
  </p:transition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412" name="Rectangle 4">
            <a:extLst>
              <a:ext uri="{FF2B5EF4-FFF2-40B4-BE49-F238E27FC236}">
                <a16:creationId xmlns:a16="http://schemas.microsoft.com/office/drawing/2014/main" id="{51673365-8AA8-4778-BBDD-838F59EB7F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36638" y="762000"/>
            <a:ext cx="2925762" cy="603250"/>
          </a:xfrm>
        </p:spPr>
        <p:txBody>
          <a:bodyPr/>
          <a:lstStyle/>
          <a:p>
            <a:pPr>
              <a:defRPr/>
            </a:pPr>
            <a:r>
              <a:rPr lang="en-US" altLang="en-US" dirty="0"/>
              <a:t>... </a:t>
            </a:r>
            <a:r>
              <a:rPr lang="en-US" altLang="en-US" u="sng" dirty="0"/>
              <a:t>Solution</a:t>
            </a:r>
          </a:p>
        </p:txBody>
      </p:sp>
      <p:sp>
        <p:nvSpPr>
          <p:cNvPr id="401413" name="Rectangle 5">
            <a:extLst>
              <a:ext uri="{FF2B5EF4-FFF2-40B4-BE49-F238E27FC236}">
                <a16:creationId xmlns:a16="http://schemas.microsoft.com/office/drawing/2014/main" id="{73E58D03-A2CD-4FCE-9DC3-59F81F78C5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848600" cy="4929188"/>
          </a:xfrm>
        </p:spPr>
        <p:txBody>
          <a:bodyPr/>
          <a:lstStyle/>
          <a:p>
            <a:pPr>
              <a:lnSpc>
                <a:spcPct val="100000"/>
              </a:lnSpc>
              <a:buFont typeface="Monotype Sorts" pitchFamily="2" charset="2"/>
              <a:buNone/>
              <a:tabLst>
                <a:tab pos="2403475" algn="l"/>
                <a:tab pos="2854325" algn="l"/>
              </a:tabLst>
              <a:defRPr/>
            </a:pPr>
            <a:r>
              <a:rPr lang="en-US" altLang="en-US" dirty="0">
                <a:solidFill>
                  <a:schemeClr val="tx2"/>
                </a:solidFill>
              </a:rPr>
              <a:t>b.</a:t>
            </a:r>
            <a:r>
              <a:rPr lang="en-US" altLang="en-US" dirty="0"/>
              <a:t> </a:t>
            </a:r>
            <a:r>
              <a:rPr lang="en-US" altLang="en-US" b="0" dirty="0" err="1"/>
              <a:t>Prob</a:t>
            </a:r>
            <a:r>
              <a:rPr lang="en-US" altLang="en-US" b="0" dirty="0"/>
              <a:t> [Delay &gt; 10s] = </a:t>
            </a:r>
            <a:r>
              <a:rPr lang="en-US" altLang="en-US" b="0" dirty="0" err="1"/>
              <a:t>Pr</a:t>
            </a:r>
            <a:r>
              <a:rPr lang="en-US" altLang="en-US" b="0" dirty="0"/>
              <a:t> [Delay &gt; 0 ] e </a:t>
            </a:r>
            <a:r>
              <a:rPr lang="en-US" altLang="en-US" sz="3600" b="0" baseline="30000" dirty="0"/>
              <a:t>–</a:t>
            </a:r>
            <a:r>
              <a:rPr lang="en-US" altLang="en-US" sz="3800" b="0" baseline="30000" dirty="0"/>
              <a:t>(C-A) t</a:t>
            </a:r>
            <a:r>
              <a:rPr lang="en-US" altLang="en-US" sz="3800" b="0" dirty="0"/>
              <a:t> </a:t>
            </a:r>
            <a:r>
              <a:rPr lang="en-US" altLang="en-US" sz="3800" b="0" baseline="30000" dirty="0"/>
              <a:t>/ H</a:t>
            </a:r>
            <a:r>
              <a:rPr lang="en-US" altLang="en-US" b="0" dirty="0"/>
              <a:t> </a:t>
            </a:r>
            <a:br>
              <a:rPr lang="en-US" altLang="en-US" b="0" dirty="0"/>
            </a:br>
            <a:r>
              <a:rPr lang="en-US" altLang="en-US" b="0" dirty="0"/>
              <a:t>		= 0.05 x e </a:t>
            </a:r>
            <a:r>
              <a:rPr lang="en-US" altLang="en-US" sz="3600" b="0" baseline="30000" dirty="0"/>
              <a:t>–</a:t>
            </a:r>
            <a:r>
              <a:rPr lang="en-US" altLang="en-US" sz="3800" b="0" baseline="30000" dirty="0"/>
              <a:t>(15-9) 10 / H</a:t>
            </a:r>
            <a:endParaRPr lang="en-US" altLang="en-US" b="0" dirty="0"/>
          </a:p>
          <a:p>
            <a:pPr lvl="1">
              <a:buFont typeface="Monotype Sorts" pitchFamily="2" charset="2"/>
              <a:buNone/>
              <a:tabLst>
                <a:tab pos="2403475" algn="l"/>
                <a:tab pos="2854325" algn="l"/>
              </a:tabLst>
              <a:defRPr/>
            </a:pPr>
            <a:r>
              <a:rPr lang="en-US" altLang="en-US" sz="1400" b="0" dirty="0"/>
              <a:t>		</a:t>
            </a:r>
          </a:p>
          <a:p>
            <a:pPr lvl="1">
              <a:buFont typeface="Monotype Sorts" pitchFamily="2" charset="2"/>
              <a:buNone/>
              <a:tabLst>
                <a:tab pos="2403475" algn="l"/>
                <a:tab pos="2854325" algn="l"/>
              </a:tabLst>
              <a:defRPr/>
            </a:pPr>
            <a:r>
              <a:rPr lang="en-US" altLang="en-US" b="0" dirty="0"/>
              <a:t>		H 	= A</a:t>
            </a:r>
            <a:r>
              <a:rPr lang="en-US" altLang="en-US" b="0" dirty="0">
                <a:sym typeface="Symbol" pitchFamily="18" charset="2"/>
              </a:rPr>
              <a:t></a:t>
            </a:r>
            <a:r>
              <a:rPr lang="en-US" altLang="en-US" b="0" dirty="0"/>
              <a:t> / </a:t>
            </a:r>
            <a:r>
              <a:rPr lang="en-US" altLang="en-US" b="0" dirty="0">
                <a:sym typeface="Symbol" pitchFamily="18" charset="2"/>
              </a:rPr>
              <a:t></a:t>
            </a:r>
            <a:r>
              <a:rPr lang="en-US" altLang="en-US" b="0" dirty="0"/>
              <a:t> = 0.029 </a:t>
            </a:r>
            <a:r>
              <a:rPr lang="en-US" altLang="en-US" b="0" dirty="0" err="1"/>
              <a:t>hr</a:t>
            </a:r>
            <a:endParaRPr lang="en-US" altLang="en-US" b="0" dirty="0"/>
          </a:p>
          <a:p>
            <a:pPr lvl="1">
              <a:buFont typeface="Monotype Sorts" pitchFamily="2" charset="2"/>
              <a:buNone/>
              <a:tabLst>
                <a:tab pos="2403475" algn="l"/>
                <a:tab pos="2854325" algn="l"/>
              </a:tabLst>
              <a:defRPr/>
            </a:pPr>
            <a:r>
              <a:rPr lang="en-US" altLang="en-US" b="0" dirty="0"/>
              <a:t>			= .029 x 60 x 60 seconds</a:t>
            </a:r>
          </a:p>
          <a:p>
            <a:pPr lvl="1">
              <a:buFont typeface="Monotype Sorts" pitchFamily="2" charset="2"/>
              <a:buNone/>
              <a:tabLst>
                <a:tab pos="2403475" algn="l"/>
                <a:tab pos="2854325" algn="l"/>
              </a:tabLst>
              <a:defRPr/>
            </a:pPr>
            <a:r>
              <a:rPr lang="en-US" altLang="en-US" b="0" dirty="0"/>
              <a:t>			= 104.4 seconds</a:t>
            </a:r>
          </a:p>
          <a:p>
            <a:pPr lvl="1">
              <a:buFont typeface="Monotype Sorts" pitchFamily="2" charset="2"/>
              <a:buNone/>
              <a:tabLst>
                <a:tab pos="2403475" algn="l"/>
                <a:tab pos="2854325" algn="l"/>
              </a:tabLst>
              <a:defRPr/>
            </a:pPr>
            <a:r>
              <a:rPr lang="en-US" altLang="en-US" sz="1400" b="0" dirty="0"/>
              <a:t>		</a:t>
            </a:r>
          </a:p>
          <a:p>
            <a:pPr lvl="1">
              <a:buFont typeface="Monotype Sorts" pitchFamily="2" charset="2"/>
              <a:buNone/>
              <a:tabLst>
                <a:tab pos="2403475" algn="l"/>
                <a:tab pos="2854325" algn="l"/>
              </a:tabLst>
              <a:defRPr/>
            </a:pPr>
            <a:r>
              <a:rPr lang="en-US" altLang="en-US" b="0" dirty="0" err="1"/>
              <a:t>Prob</a:t>
            </a:r>
            <a:r>
              <a:rPr lang="en-US" altLang="en-US" b="0" dirty="0"/>
              <a:t> [Delay &gt; 10s] = 0.05 e </a:t>
            </a:r>
            <a:r>
              <a:rPr lang="en-US" altLang="en-US" sz="3600" b="0" baseline="30000" dirty="0"/>
              <a:t>–</a:t>
            </a:r>
            <a:r>
              <a:rPr lang="en-US" altLang="en-US" sz="3800" b="0" baseline="30000" dirty="0"/>
              <a:t>(15-9) 10 / 104.4</a:t>
            </a:r>
            <a:endParaRPr lang="en-US" altLang="en-US" b="0" dirty="0"/>
          </a:p>
          <a:p>
            <a:pPr lvl="1">
              <a:buFont typeface="Monotype Sorts" pitchFamily="2" charset="2"/>
              <a:buNone/>
              <a:tabLst>
                <a:tab pos="2403475" algn="l"/>
                <a:tab pos="2854325" algn="l"/>
              </a:tabLst>
              <a:defRPr/>
            </a:pPr>
            <a:r>
              <a:rPr lang="en-US" altLang="en-US" b="0" dirty="0"/>
              <a:t>			= 0.0281</a:t>
            </a:r>
          </a:p>
          <a:p>
            <a:pPr lvl="1">
              <a:buFont typeface="Monotype Sorts" pitchFamily="2" charset="2"/>
              <a:buNone/>
              <a:tabLst>
                <a:tab pos="2403475" algn="l"/>
                <a:tab pos="2854325" algn="l"/>
              </a:tabLst>
              <a:defRPr/>
            </a:pPr>
            <a:r>
              <a:rPr lang="en-US" altLang="en-US" b="0" dirty="0"/>
              <a:t>			= 2.81%</a:t>
            </a:r>
          </a:p>
        </p:txBody>
      </p:sp>
    </p:spTree>
  </p:cSld>
  <p:clrMapOvr>
    <a:masterClrMapping/>
  </p:clrMapOvr>
  <p:transition>
    <p:wipe dir="r"/>
  </p:transition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436" name="Rectangle 4">
            <a:extLst>
              <a:ext uri="{FF2B5EF4-FFF2-40B4-BE49-F238E27FC236}">
                <a16:creationId xmlns:a16="http://schemas.microsoft.com/office/drawing/2014/main" id="{8E64C00D-F67B-499E-828D-92203DFFF0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36638" y="762000"/>
            <a:ext cx="7802562" cy="603250"/>
          </a:xfrm>
        </p:spPr>
        <p:txBody>
          <a:bodyPr/>
          <a:lstStyle/>
          <a:p>
            <a:pPr algn="ctr">
              <a:defRPr/>
            </a:pPr>
            <a:r>
              <a:rPr lang="en-US" altLang="en-US" u="sng" dirty="0"/>
              <a:t>Improving Capacity in Cellular Systems</a:t>
            </a:r>
          </a:p>
        </p:txBody>
      </p:sp>
      <p:sp>
        <p:nvSpPr>
          <p:cNvPr id="402437" name="Rectangle 5">
            <a:extLst>
              <a:ext uri="{FF2B5EF4-FFF2-40B4-BE49-F238E27FC236}">
                <a16:creationId xmlns:a16="http://schemas.microsoft.com/office/drawing/2014/main" id="{CC796FE3-07E2-4D02-BC1B-244029BFAB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946275"/>
            <a:ext cx="7543800" cy="2897188"/>
          </a:xfrm>
        </p:spPr>
        <p:txBody>
          <a:bodyPr/>
          <a:lstStyle/>
          <a:p>
            <a:pPr>
              <a:spcAft>
                <a:spcPct val="60000"/>
              </a:spcAft>
              <a:defRPr/>
            </a:pPr>
            <a:r>
              <a:rPr lang="en-US" altLang="en-US" b="0" dirty="0"/>
              <a:t>As demand for wireless services increases, the number of channels assigned to a cell is not enough to support the required number of users.</a:t>
            </a:r>
          </a:p>
          <a:p>
            <a:pPr>
              <a:spcAft>
                <a:spcPct val="60000"/>
              </a:spcAft>
              <a:defRPr/>
            </a:pPr>
            <a:r>
              <a:rPr lang="en-US" altLang="en-US" b="0" dirty="0"/>
              <a:t>Solution is to increase channels per unit coverage area.</a:t>
            </a:r>
          </a:p>
        </p:txBody>
      </p:sp>
    </p:spTree>
  </p:cSld>
  <p:clrMapOvr>
    <a:masterClrMapping/>
  </p:clrMapOvr>
  <p:transition>
    <p:wipe dir="r"/>
  </p:transition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482" name="Rectangle 2">
            <a:extLst>
              <a:ext uri="{FF2B5EF4-FFF2-40B4-BE49-F238E27FC236}">
                <a16:creationId xmlns:a16="http://schemas.microsoft.com/office/drawing/2014/main" id="{E2F0E0C9-5A19-411C-91A1-EB4E87E72A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768350"/>
            <a:ext cx="7239000" cy="603250"/>
          </a:xfrm>
        </p:spPr>
        <p:txBody>
          <a:bodyPr/>
          <a:lstStyle/>
          <a:p>
            <a:pPr algn="ctr">
              <a:defRPr/>
            </a:pPr>
            <a:r>
              <a:rPr lang="en-US" altLang="en-US" u="sng" dirty="0"/>
              <a:t>Increasing capacity by Cell Splitting</a:t>
            </a:r>
            <a:br>
              <a:rPr lang="en-US" altLang="en-US" dirty="0"/>
            </a:br>
            <a:endParaRPr lang="en-US" altLang="en-US" dirty="0"/>
          </a:p>
        </p:txBody>
      </p:sp>
      <p:sp>
        <p:nvSpPr>
          <p:cNvPr id="404483" name="Rectangle 3">
            <a:extLst>
              <a:ext uri="{FF2B5EF4-FFF2-40B4-BE49-F238E27FC236}">
                <a16:creationId xmlns:a16="http://schemas.microsoft.com/office/drawing/2014/main" id="{CA416B6E-4A3C-49AE-B625-869C50D1BD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19200" y="3810000"/>
            <a:ext cx="7391400" cy="1960563"/>
          </a:xfrm>
        </p:spPr>
        <p:txBody>
          <a:bodyPr/>
          <a:lstStyle/>
          <a:p>
            <a:pPr>
              <a:defRPr/>
            </a:pPr>
            <a:endParaRPr lang="en-US" altLang="en-US" b="0" dirty="0"/>
          </a:p>
          <a:p>
            <a:pPr>
              <a:defRPr/>
            </a:pPr>
            <a:r>
              <a:rPr lang="en-US" altLang="en-US" b="0" dirty="0"/>
              <a:t>Subdivides a congested cell into smaller cells, each with its own base station.</a:t>
            </a:r>
          </a:p>
          <a:p>
            <a:pPr>
              <a:spcAft>
                <a:spcPct val="100000"/>
              </a:spcAft>
              <a:defRPr/>
            </a:pPr>
            <a:r>
              <a:rPr lang="en-US" altLang="en-US" b="0" dirty="0"/>
              <a:t>Increases the capacity of a cellular system.</a:t>
            </a:r>
          </a:p>
        </p:txBody>
      </p:sp>
      <p:pic>
        <p:nvPicPr>
          <p:cNvPr id="68612" name="Picture 4">
            <a:extLst>
              <a:ext uri="{FF2B5EF4-FFF2-40B4-BE49-F238E27FC236}">
                <a16:creationId xmlns:a16="http://schemas.microsoft.com/office/drawing/2014/main" id="{48AF49E6-00C2-462A-8EC1-905EA1A4CA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1371600"/>
            <a:ext cx="3048000" cy="2871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hlink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wipe dir="r"/>
  </p:transition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508" name="Rectangle 4">
            <a:extLst>
              <a:ext uri="{FF2B5EF4-FFF2-40B4-BE49-F238E27FC236}">
                <a16:creationId xmlns:a16="http://schemas.microsoft.com/office/drawing/2014/main" id="{4FB488DC-5043-4F3C-B99F-4FB64DEAA0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36638" y="609600"/>
            <a:ext cx="7239000" cy="603250"/>
          </a:xfrm>
        </p:spPr>
        <p:txBody>
          <a:bodyPr/>
          <a:lstStyle/>
          <a:p>
            <a:pPr>
              <a:defRPr/>
            </a:pPr>
            <a:r>
              <a:rPr lang="en-US" altLang="en-US" sz="3200" dirty="0"/>
              <a:t>            </a:t>
            </a:r>
            <a:r>
              <a:rPr lang="en-US" altLang="en-US" sz="3200" u="sng" dirty="0"/>
              <a:t>Increasing capacity by Sectoring</a:t>
            </a:r>
            <a:br>
              <a:rPr lang="en-US" altLang="en-US" sz="3200" u="sng" dirty="0"/>
            </a:br>
            <a:br>
              <a:rPr lang="en-US" altLang="en-US" sz="3200" b="0" dirty="0"/>
            </a:br>
            <a:endParaRPr lang="en-US" altLang="en-US" sz="3200" b="0" dirty="0"/>
          </a:p>
        </p:txBody>
      </p:sp>
      <p:pic>
        <p:nvPicPr>
          <p:cNvPr id="69635" name="Picture 5">
            <a:extLst>
              <a:ext uri="{FF2B5EF4-FFF2-40B4-BE49-F238E27FC236}">
                <a16:creationId xmlns:a16="http://schemas.microsoft.com/office/drawing/2014/main" id="{93D52E49-7CCB-479D-A6C1-4397FB0BD3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075" y="3246438"/>
            <a:ext cx="3143250" cy="328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hlink"/>
                </a:solidFill>
                <a:miter lim="800000"/>
                <a:headEnd/>
                <a:tailEnd type="none" w="sm" len="sm"/>
              </a14:hiddenLine>
            </a:ext>
          </a:extLst>
        </p:spPr>
      </p:pic>
      <p:sp>
        <p:nvSpPr>
          <p:cNvPr id="6" name="Rectangle 4">
            <a:extLst>
              <a:ext uri="{FF2B5EF4-FFF2-40B4-BE49-F238E27FC236}">
                <a16:creationId xmlns:a16="http://schemas.microsoft.com/office/drawing/2014/main" id="{481353F8-E37F-48FA-B797-AB2881D259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9038" y="762000"/>
            <a:ext cx="7239000" cy="603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rgbClr val="003530"/>
            </a:outerShdw>
          </a:effectLst>
        </p:spPr>
        <p:txBody>
          <a:bodyPr lIns="90487" tIns="44450" rIns="90487" bIns="44450"/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defRPr>
            </a:lvl5pPr>
            <a:lvl6pPr marL="4572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defRPr>
            </a:lvl6pPr>
            <a:lvl7pPr marL="9144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defRPr>
            </a:lvl7pPr>
            <a:lvl8pPr marL="13716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defRPr>
            </a:lvl8pPr>
            <a:lvl9pPr marL="18288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defRPr>
            </a:lvl9pPr>
          </a:lstStyle>
          <a:p>
            <a:pPr>
              <a:defRPr/>
            </a:pPr>
            <a:r>
              <a:rPr lang="en-US" altLang="en-US" sz="3200" kern="0" dirty="0"/>
              <a:t>            </a:t>
            </a:r>
            <a:br>
              <a:rPr lang="en-US" altLang="en-US" sz="3200" u="sng" kern="0" dirty="0"/>
            </a:br>
            <a:br>
              <a:rPr lang="en-US" altLang="en-US" sz="3200" b="0" kern="0" dirty="0"/>
            </a:br>
            <a:endParaRPr lang="en-US" altLang="en-US" sz="3200" b="0" kern="0" dirty="0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6ADE1CE-181A-4FD7-B512-C4E0802896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1438" y="1216025"/>
            <a:ext cx="7239000" cy="603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rgbClr val="003530"/>
            </a:outerShdw>
          </a:effectLst>
        </p:spPr>
        <p:txBody>
          <a:bodyPr lIns="90487" tIns="44450" rIns="90487" bIns="44450"/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defRPr>
            </a:lvl5pPr>
            <a:lvl6pPr marL="4572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defRPr>
            </a:lvl6pPr>
            <a:lvl7pPr marL="9144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defRPr>
            </a:lvl7pPr>
            <a:lvl8pPr marL="13716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defRPr>
            </a:lvl8pPr>
            <a:lvl9pPr marL="18288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defRPr>
            </a:lvl9pPr>
          </a:lstStyle>
          <a:p>
            <a:pPr>
              <a:defRPr/>
            </a:pPr>
            <a:r>
              <a:rPr lang="en-US" altLang="en-US" sz="3200" kern="0" dirty="0"/>
              <a:t>            </a:t>
            </a:r>
            <a:br>
              <a:rPr lang="en-US" altLang="en-US" sz="3200" u="sng" kern="0" dirty="0"/>
            </a:br>
            <a:br>
              <a:rPr lang="en-US" altLang="en-US" sz="3200" b="0" kern="0" dirty="0"/>
            </a:br>
            <a:endParaRPr lang="en-US" altLang="en-US" sz="3200" b="0" kern="0" dirty="0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DCB2622E-8BFF-4351-BBB0-2B77D5BEAD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3163" y="1216025"/>
            <a:ext cx="7742237" cy="603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rgbClr val="003530"/>
            </a:outerShdw>
          </a:effectLst>
        </p:spPr>
        <p:txBody>
          <a:bodyPr lIns="90487" tIns="44450" rIns="90487" bIns="44450"/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defRPr>
            </a:lvl5pPr>
            <a:lvl6pPr marL="4572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defRPr>
            </a:lvl6pPr>
            <a:lvl7pPr marL="9144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defRPr>
            </a:lvl7pPr>
            <a:lvl8pPr marL="13716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defRPr>
            </a:lvl8pPr>
            <a:lvl9pPr marL="18288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defRPr>
            </a:lvl9pPr>
          </a:lstStyle>
          <a:p>
            <a:pPr marL="457200" indent="-457200">
              <a:buFont typeface="Arial" pitchFamily="34" charset="0"/>
              <a:buChar char="•"/>
              <a:defRPr/>
            </a:pPr>
            <a:r>
              <a:rPr lang="en-US" altLang="en-US" sz="3200" b="0" kern="0" dirty="0"/>
              <a:t>Sectoring divides the cell into independent segments.</a:t>
            </a:r>
          </a:p>
          <a:p>
            <a:pPr marL="457200" indent="-457200">
              <a:buFont typeface="Arial" pitchFamily="34" charset="0"/>
              <a:buChar char="•"/>
              <a:defRPr/>
            </a:pPr>
            <a:r>
              <a:rPr lang="en-US" altLang="en-US" sz="3200" b="0" kern="0" dirty="0"/>
              <a:t>Each sector is controlled by its own individual </a:t>
            </a:r>
            <a:r>
              <a:rPr lang="en-US" altLang="en-US" sz="3200" b="0" i="1" kern="0" dirty="0" err="1"/>
              <a:t>sectoral</a:t>
            </a:r>
            <a:r>
              <a:rPr lang="en-US" altLang="en-US" sz="3200" b="0" kern="0" dirty="0"/>
              <a:t> antenna.  </a:t>
            </a:r>
          </a:p>
        </p:txBody>
      </p:sp>
    </p:spTree>
  </p:cSld>
  <p:clrMapOvr>
    <a:masterClrMapping/>
  </p:clrMapOvr>
  <p:transition>
    <p:wipe dir="r"/>
  </p:transition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508" name="Rectangle 4">
            <a:extLst>
              <a:ext uri="{FF2B5EF4-FFF2-40B4-BE49-F238E27FC236}">
                <a16:creationId xmlns:a16="http://schemas.microsoft.com/office/drawing/2014/main" id="{5935F14A-2819-4151-AF24-001D83D8A9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36638" y="609600"/>
            <a:ext cx="7239000" cy="603250"/>
          </a:xfrm>
        </p:spPr>
        <p:txBody>
          <a:bodyPr/>
          <a:lstStyle/>
          <a:p>
            <a:pPr algn="ctr">
              <a:defRPr/>
            </a:pPr>
            <a:r>
              <a:rPr lang="en-US" altLang="en-US" u="sng" dirty="0"/>
              <a:t>Increasing capacity by Sectoring</a:t>
            </a:r>
          </a:p>
        </p:txBody>
      </p:sp>
      <p:sp>
        <p:nvSpPr>
          <p:cNvPr id="405509" name="Rectangle 5">
            <a:extLst>
              <a:ext uri="{FF2B5EF4-FFF2-40B4-BE49-F238E27FC236}">
                <a16:creationId xmlns:a16="http://schemas.microsoft.com/office/drawing/2014/main" id="{0CF9F792-1028-476A-A3CF-BB6C0F772F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263650"/>
            <a:ext cx="7620000" cy="4570413"/>
          </a:xfrm>
        </p:spPr>
        <p:txBody>
          <a:bodyPr/>
          <a:lstStyle/>
          <a:p>
            <a:pPr>
              <a:defRPr/>
            </a:pPr>
            <a:r>
              <a:rPr lang="en-US" altLang="en-US" b="0" dirty="0"/>
              <a:t>Achieves capacity improvement by essentially rescaling the system.</a:t>
            </a:r>
          </a:p>
          <a:p>
            <a:pPr>
              <a:defRPr/>
            </a:pPr>
            <a:r>
              <a:rPr lang="en-US" altLang="en-US" b="0" dirty="0"/>
              <a:t>Cell radius R is unchanged but the </a:t>
            </a:r>
            <a:br>
              <a:rPr lang="en-US" altLang="en-US" b="0" dirty="0"/>
            </a:br>
            <a:r>
              <a:rPr lang="en-US" altLang="en-US" b="0" dirty="0"/>
              <a:t>co-channel ratio D / R is decreased.</a:t>
            </a:r>
          </a:p>
          <a:p>
            <a:pPr>
              <a:defRPr/>
            </a:pPr>
            <a:r>
              <a:rPr lang="en-US" altLang="en-US" b="0" dirty="0"/>
              <a:t>Capacity improvement is achieved by reducing the number of cells in a cluster, and this increases frequency reuse.</a:t>
            </a:r>
          </a:p>
          <a:p>
            <a:pPr>
              <a:defRPr/>
            </a:pPr>
            <a:r>
              <a:rPr lang="en-US" altLang="en-US" b="0" dirty="0"/>
              <a:t>Replacing a single </a:t>
            </a:r>
            <a:r>
              <a:rPr lang="en-US" altLang="en-US" b="0" dirty="0" err="1"/>
              <a:t>omni</a:t>
            </a:r>
            <a:r>
              <a:rPr lang="en-US" altLang="en-US" b="0" dirty="0"/>
              <a:t>-directional antenna at base station with several directional antennas, each radiating within a specified sector.</a:t>
            </a:r>
          </a:p>
        </p:txBody>
      </p:sp>
    </p:spTree>
  </p:cSld>
  <p:clrMapOvr>
    <a:masterClrMapping/>
  </p:clrMapOvr>
  <p:transition>
    <p:wipe dir="r"/>
  </p:transition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682" name="Oval 24">
            <a:extLst>
              <a:ext uri="{FF2B5EF4-FFF2-40B4-BE49-F238E27FC236}">
                <a16:creationId xmlns:a16="http://schemas.microsoft.com/office/drawing/2014/main" id="{C619424D-A336-4D3E-B15D-2B81347390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7138" y="1971675"/>
            <a:ext cx="3997325" cy="3649663"/>
          </a:xfrm>
          <a:prstGeom prst="ellipse">
            <a:avLst/>
          </a:prstGeom>
          <a:ln w="57150">
            <a:solidFill>
              <a:srgbClr val="E68C70"/>
            </a:solidFill>
            <a:round/>
            <a:headEnd/>
            <a:tailEnd type="none" w="sm" len="sm"/>
          </a:ln>
          <a:effectLst>
            <a:outerShdw dist="35921" dir="2700000" algn="ctr" rotWithShape="0">
              <a:srgbClr val="000000"/>
            </a:outerShdw>
          </a:effectLst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71683" name="Arc 100">
            <a:extLst>
              <a:ext uri="{FF2B5EF4-FFF2-40B4-BE49-F238E27FC236}">
                <a16:creationId xmlns:a16="http://schemas.microsoft.com/office/drawing/2014/main" id="{E0901E23-A664-4D38-A484-3CBBEBC9ED50}"/>
              </a:ext>
            </a:extLst>
          </p:cNvPr>
          <p:cNvSpPr>
            <a:spLocks/>
          </p:cNvSpPr>
          <p:nvPr/>
        </p:nvSpPr>
        <p:spPr bwMode="auto">
          <a:xfrm>
            <a:off x="5510213" y="1398588"/>
            <a:ext cx="219075" cy="1346200"/>
          </a:xfrm>
          <a:custGeom>
            <a:avLst/>
            <a:gdLst>
              <a:gd name="T0" fmla="*/ 2147483647 w 21600"/>
              <a:gd name="T1" fmla="*/ 2147483647 h 42387"/>
              <a:gd name="T2" fmla="*/ 2147483647 w 21600"/>
              <a:gd name="T3" fmla="*/ 0 h 42387"/>
              <a:gd name="T4" fmla="*/ 2147483647 w 21600"/>
              <a:gd name="T5" fmla="*/ 2147483647 h 423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2387" fill="none" extrusionOk="0">
                <a:moveTo>
                  <a:pt x="19610" y="42387"/>
                </a:moveTo>
                <a:cubicBezTo>
                  <a:pt x="8499" y="41359"/>
                  <a:pt x="0" y="32037"/>
                  <a:pt x="0" y="20879"/>
                </a:cubicBezTo>
                <a:cubicBezTo>
                  <a:pt x="-1" y="11080"/>
                  <a:pt x="6595" y="2509"/>
                  <a:pt x="16067" y="-1"/>
                </a:cubicBezTo>
              </a:path>
              <a:path w="21600" h="42387" stroke="0" extrusionOk="0">
                <a:moveTo>
                  <a:pt x="19610" y="42387"/>
                </a:moveTo>
                <a:cubicBezTo>
                  <a:pt x="8499" y="41359"/>
                  <a:pt x="0" y="32037"/>
                  <a:pt x="0" y="20879"/>
                </a:cubicBezTo>
                <a:cubicBezTo>
                  <a:pt x="-1" y="11080"/>
                  <a:pt x="6595" y="2509"/>
                  <a:pt x="16067" y="-1"/>
                </a:cubicBezTo>
                <a:lnTo>
                  <a:pt x="21600" y="20879"/>
                </a:lnTo>
                <a:lnTo>
                  <a:pt x="19610" y="42387"/>
                </a:lnTo>
                <a:close/>
              </a:path>
            </a:pathLst>
          </a:custGeom>
          <a:noFill/>
          <a:ln w="47625">
            <a:solidFill>
              <a:schemeClr val="tx1"/>
            </a:solidFill>
            <a:round/>
            <a:headEnd/>
            <a:tailEnd type="none" w="sm" len="sm"/>
          </a:ln>
          <a:effectLst>
            <a:outerShdw dist="3592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3474" name="Rectangle 18">
            <a:extLst>
              <a:ext uri="{FF2B5EF4-FFF2-40B4-BE49-F238E27FC236}">
                <a16:creationId xmlns:a16="http://schemas.microsoft.com/office/drawing/2014/main" id="{8BCA25B5-F35A-41A5-B220-0F74D59268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562600" y="3581400"/>
            <a:ext cx="2590800" cy="1752600"/>
          </a:xfrm>
        </p:spPr>
        <p:txBody>
          <a:bodyPr/>
          <a:lstStyle/>
          <a:p>
            <a:pPr>
              <a:defRPr/>
            </a:pPr>
            <a:r>
              <a:rPr lang="en-US" altLang="en-US"/>
              <a:t>The Micro Cell Concept </a:t>
            </a:r>
            <a:br>
              <a:rPr lang="en-US" altLang="en-US" sz="3200">
                <a:solidFill>
                  <a:schemeClr val="tx1"/>
                </a:solidFill>
              </a:rPr>
            </a:br>
            <a:r>
              <a:rPr lang="en-US" altLang="en-US" sz="2800">
                <a:solidFill>
                  <a:schemeClr val="hlink"/>
                </a:solidFill>
              </a:rPr>
              <a:t>(Adapted from </a:t>
            </a:r>
            <a:br>
              <a:rPr lang="en-US" altLang="en-US" sz="2800">
                <a:solidFill>
                  <a:schemeClr val="hlink"/>
                </a:solidFill>
              </a:rPr>
            </a:br>
            <a:r>
              <a:rPr lang="en-US" altLang="en-US" sz="2800">
                <a:solidFill>
                  <a:schemeClr val="hlink"/>
                </a:solidFill>
              </a:rPr>
              <a:t>[Lee91b] © IEEE)</a:t>
            </a:r>
            <a:endParaRPr lang="en-US" altLang="en-US"/>
          </a:p>
        </p:txBody>
      </p:sp>
      <p:sp>
        <p:nvSpPr>
          <p:cNvPr id="71685" name="Freeform 45">
            <a:extLst>
              <a:ext uri="{FF2B5EF4-FFF2-40B4-BE49-F238E27FC236}">
                <a16:creationId xmlns:a16="http://schemas.microsoft.com/office/drawing/2014/main" id="{D70DD5BB-B46F-493E-9340-5853E75172B5}"/>
              </a:ext>
            </a:extLst>
          </p:cNvPr>
          <p:cNvSpPr>
            <a:spLocks/>
          </p:cNvSpPr>
          <p:nvPr/>
        </p:nvSpPr>
        <p:spPr bwMode="auto">
          <a:xfrm>
            <a:off x="1066800" y="1676400"/>
            <a:ext cx="6315075" cy="1295400"/>
          </a:xfrm>
          <a:custGeom>
            <a:avLst/>
            <a:gdLst>
              <a:gd name="T0" fmla="*/ 2147483647 w 4566"/>
              <a:gd name="T1" fmla="*/ 2147483647 h 1142"/>
              <a:gd name="T2" fmla="*/ 0 w 4566"/>
              <a:gd name="T3" fmla="*/ 2147483647 h 1142"/>
              <a:gd name="T4" fmla="*/ 0 w 4566"/>
              <a:gd name="T5" fmla="*/ 0 h 1142"/>
              <a:gd name="T6" fmla="*/ 2147483647 w 4566"/>
              <a:gd name="T7" fmla="*/ 0 h 114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566" h="1142">
                <a:moveTo>
                  <a:pt x="310" y="1142"/>
                </a:moveTo>
                <a:lnTo>
                  <a:pt x="0" y="1142"/>
                </a:lnTo>
                <a:lnTo>
                  <a:pt x="0" y="0"/>
                </a:lnTo>
                <a:lnTo>
                  <a:pt x="4566" y="0"/>
                </a:lnTo>
              </a:path>
            </a:pathLst>
          </a:custGeom>
          <a:noFill/>
          <a:ln w="47625" cap="flat" cmpd="sng">
            <a:solidFill>
              <a:srgbClr val="DECA66"/>
            </a:solidFill>
            <a:prstDash val="sysDot"/>
            <a:round/>
            <a:headEnd type="none" w="med" len="med"/>
            <a:tailEnd type="none" w="sm" len="sm"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686" name="Freeform 38">
            <a:extLst>
              <a:ext uri="{FF2B5EF4-FFF2-40B4-BE49-F238E27FC236}">
                <a16:creationId xmlns:a16="http://schemas.microsoft.com/office/drawing/2014/main" id="{98062199-DD16-4EEC-A48D-67D88F8C6C96}"/>
              </a:ext>
            </a:extLst>
          </p:cNvPr>
          <p:cNvSpPr>
            <a:spLocks/>
          </p:cNvSpPr>
          <p:nvPr/>
        </p:nvSpPr>
        <p:spPr bwMode="auto">
          <a:xfrm>
            <a:off x="4997450" y="1981200"/>
            <a:ext cx="2424113" cy="990600"/>
          </a:xfrm>
          <a:custGeom>
            <a:avLst/>
            <a:gdLst>
              <a:gd name="T0" fmla="*/ 2147483647 w 576"/>
              <a:gd name="T1" fmla="*/ 0 h 768"/>
              <a:gd name="T2" fmla="*/ 0 w 576"/>
              <a:gd name="T3" fmla="*/ 0 h 768"/>
              <a:gd name="T4" fmla="*/ 0 w 576"/>
              <a:gd name="T5" fmla="*/ 2147483647 h 76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76" h="768">
                <a:moveTo>
                  <a:pt x="576" y="0"/>
                </a:moveTo>
                <a:lnTo>
                  <a:pt x="0" y="0"/>
                </a:lnTo>
                <a:lnTo>
                  <a:pt x="0" y="768"/>
                </a:lnTo>
              </a:path>
            </a:pathLst>
          </a:custGeom>
          <a:noFill/>
          <a:ln w="47625" cap="flat" cmpd="sng">
            <a:solidFill>
              <a:srgbClr val="DECA66"/>
            </a:solidFill>
            <a:prstDash val="sysDot"/>
            <a:round/>
            <a:headEnd type="none" w="med" len="med"/>
            <a:tailEnd type="none" w="sm" len="sm"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687" name="Freeform 51">
            <a:extLst>
              <a:ext uri="{FF2B5EF4-FFF2-40B4-BE49-F238E27FC236}">
                <a16:creationId xmlns:a16="http://schemas.microsoft.com/office/drawing/2014/main" id="{6B2E62AA-A237-4914-8287-46730D93410D}"/>
              </a:ext>
            </a:extLst>
          </p:cNvPr>
          <p:cNvSpPr>
            <a:spLocks/>
          </p:cNvSpPr>
          <p:nvPr/>
        </p:nvSpPr>
        <p:spPr bwMode="auto">
          <a:xfrm>
            <a:off x="3219450" y="2276475"/>
            <a:ext cx="4154488" cy="3590925"/>
          </a:xfrm>
          <a:custGeom>
            <a:avLst/>
            <a:gdLst>
              <a:gd name="T0" fmla="*/ 2147483647 w 2832"/>
              <a:gd name="T1" fmla="*/ 0 h 2448"/>
              <a:gd name="T2" fmla="*/ 2147483647 w 2832"/>
              <a:gd name="T3" fmla="*/ 0 h 2448"/>
              <a:gd name="T4" fmla="*/ 2147483647 w 2832"/>
              <a:gd name="T5" fmla="*/ 2147483647 h 2448"/>
              <a:gd name="T6" fmla="*/ 0 w 2832"/>
              <a:gd name="T7" fmla="*/ 2147483647 h 2448"/>
              <a:gd name="T8" fmla="*/ 0 w 2832"/>
              <a:gd name="T9" fmla="*/ 2147483647 h 244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32" h="2448">
                <a:moveTo>
                  <a:pt x="2832" y="0"/>
                </a:moveTo>
                <a:lnTo>
                  <a:pt x="1440" y="0"/>
                </a:lnTo>
                <a:lnTo>
                  <a:pt x="1440" y="2448"/>
                </a:lnTo>
                <a:lnTo>
                  <a:pt x="0" y="2448"/>
                </a:lnTo>
                <a:lnTo>
                  <a:pt x="0" y="2304"/>
                </a:lnTo>
              </a:path>
            </a:pathLst>
          </a:custGeom>
          <a:noFill/>
          <a:ln w="47625" cap="flat" cmpd="sng">
            <a:solidFill>
              <a:srgbClr val="DECA66"/>
            </a:solidFill>
            <a:prstDash val="sysDot"/>
            <a:round/>
            <a:headEnd type="none" w="med" len="med"/>
            <a:tailEnd type="none" w="sm" len="sm"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3466" name="Text Box 10">
            <a:extLst>
              <a:ext uri="{FF2B5EF4-FFF2-40B4-BE49-F238E27FC236}">
                <a16:creationId xmlns:a16="http://schemas.microsoft.com/office/drawing/2014/main" id="{D6D9BE54-9F8F-4743-A00D-B0240B428F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685800"/>
            <a:ext cx="4800600" cy="92075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lnSpc>
                <a:spcPct val="85000"/>
              </a:lnSpc>
              <a:spcBef>
                <a:spcPct val="50000"/>
              </a:spcBef>
              <a:defRPr/>
            </a:pPr>
            <a:r>
              <a:rPr lang="en-US" altLang="en-US" b="1">
                <a:solidFill>
                  <a:srgbClr val="E3D27B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Microwave or </a:t>
            </a:r>
            <a:br>
              <a:rPr lang="en-US" altLang="en-US" b="1">
                <a:solidFill>
                  <a:srgbClr val="E3D27B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b="1">
                <a:solidFill>
                  <a:srgbClr val="E3D27B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fiber optic link</a:t>
            </a:r>
          </a:p>
        </p:txBody>
      </p:sp>
      <p:sp>
        <p:nvSpPr>
          <p:cNvPr id="71689" name="Rectangle 48">
            <a:extLst>
              <a:ext uri="{FF2B5EF4-FFF2-40B4-BE49-F238E27FC236}">
                <a16:creationId xmlns:a16="http://schemas.microsoft.com/office/drawing/2014/main" id="{7DEF4804-9B57-4FE2-8E67-8188230342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69113" y="1362075"/>
            <a:ext cx="1208087" cy="1619250"/>
          </a:xfrm>
          <a:prstGeom prst="rect">
            <a:avLst/>
          </a:prstGeom>
          <a:gradFill rotWithShape="0">
            <a:gsLst>
              <a:gs pos="0">
                <a:srgbClr val="316F53"/>
              </a:gs>
              <a:gs pos="100000">
                <a:srgbClr val="173326"/>
              </a:gs>
            </a:gsLst>
            <a:lin ang="2700000" scaled="1"/>
          </a:gradFill>
          <a:ln>
            <a:noFill/>
          </a:ln>
          <a:effectLst>
            <a:outerShdw dist="53882" dir="2700000" algn="ctr" rotWithShape="0">
              <a:srgbClr val="000000"/>
            </a:outerShdw>
          </a:effectLst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403467" name="Text Box 11">
            <a:extLst>
              <a:ext uri="{FF2B5EF4-FFF2-40B4-BE49-F238E27FC236}">
                <a16:creationId xmlns:a16="http://schemas.microsoft.com/office/drawing/2014/main" id="{68B62BFB-FBD0-46F7-B0B5-5E93E3AC85DE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5156200" y="1646238"/>
            <a:ext cx="2435225" cy="536575"/>
          </a:xfrm>
          <a:prstGeom prst="rect">
            <a:avLst/>
          </a:prstGeom>
          <a:gradFill rotWithShape="0">
            <a:gsLst>
              <a:gs pos="0">
                <a:srgbClr val="316F53"/>
              </a:gs>
              <a:gs pos="100000">
                <a:srgbClr val="316F53">
                  <a:gamma/>
                  <a:shade val="46275"/>
                  <a:invGamma/>
                </a:srgbClr>
              </a:gs>
            </a:gsLst>
            <a:lin ang="2700000" scaled="1"/>
          </a:gradFill>
          <a:ln w="28575">
            <a:noFill/>
            <a:miter lim="800000"/>
            <a:headEnd/>
            <a:tailEnd type="none" w="sm" len="sm"/>
          </a:ln>
          <a:effectLst>
            <a:outerShdw dist="53882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>
              <a:spcBef>
                <a:spcPct val="50000"/>
              </a:spcBef>
              <a:defRPr/>
            </a:pPr>
            <a:r>
              <a:rPr lang="en-US" alt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Zone Selector</a:t>
            </a:r>
            <a:endParaRPr lang="en-US" altLang="en-US">
              <a:solidFill>
                <a:srgbClr val="4D1062"/>
              </a:solidFill>
            </a:endParaRPr>
          </a:p>
        </p:txBody>
      </p:sp>
      <p:sp>
        <p:nvSpPr>
          <p:cNvPr id="71691" name="Oval 21">
            <a:extLst>
              <a:ext uri="{FF2B5EF4-FFF2-40B4-BE49-F238E27FC236}">
                <a16:creationId xmlns:a16="http://schemas.microsoft.com/office/drawing/2014/main" id="{102A8BB0-AE51-4556-A37E-AB100E10D9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3813" y="2508250"/>
            <a:ext cx="2211387" cy="1824038"/>
          </a:xfrm>
          <a:prstGeom prst="ellipse">
            <a:avLst/>
          </a:prstGeom>
          <a:noFill/>
          <a:ln w="47625">
            <a:solidFill>
              <a:srgbClr val="E68C70"/>
            </a:solidFill>
            <a:round/>
            <a:headEnd/>
            <a:tailEnd type="none" w="sm" len="sm"/>
          </a:ln>
          <a:effectLst>
            <a:outerShdw dist="3592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403471" name="Text Box 15">
            <a:extLst>
              <a:ext uri="{FF2B5EF4-FFF2-40B4-BE49-F238E27FC236}">
                <a16:creationId xmlns:a16="http://schemas.microsoft.com/office/drawing/2014/main" id="{25F91449-F746-4779-B60A-66FC342564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2895600"/>
            <a:ext cx="1179513" cy="549275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3000" b="1">
                <a:solidFill>
                  <a:srgbClr val="C0C0C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Tx/Rx</a:t>
            </a:r>
          </a:p>
        </p:txBody>
      </p:sp>
      <p:sp>
        <p:nvSpPr>
          <p:cNvPr id="403498" name="Text Box 42">
            <a:extLst>
              <a:ext uri="{FF2B5EF4-FFF2-40B4-BE49-F238E27FC236}">
                <a16:creationId xmlns:a16="http://schemas.microsoft.com/office/drawing/2014/main" id="{28AC1E0E-BAF0-4C5E-9E8C-208A6B6E6E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6688" y="4953000"/>
            <a:ext cx="1179512" cy="549275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3000" b="1">
                <a:solidFill>
                  <a:srgbClr val="C0C0C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Tx/Rx</a:t>
            </a:r>
            <a:endParaRPr lang="en-US" altLang="en-US" sz="3000" b="1">
              <a:solidFill>
                <a:schemeClr val="folHlink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403499" name="Text Box 43">
            <a:extLst>
              <a:ext uri="{FF2B5EF4-FFF2-40B4-BE49-F238E27FC236}">
                <a16:creationId xmlns:a16="http://schemas.microsoft.com/office/drawing/2014/main" id="{D3EF393A-7A25-454B-A009-595D0A4DDE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4638" y="2998788"/>
            <a:ext cx="1303337" cy="549275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3000" b="1">
                <a:solidFill>
                  <a:srgbClr val="C0C0C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Tx/Rx</a:t>
            </a:r>
          </a:p>
        </p:txBody>
      </p:sp>
      <p:graphicFrame>
        <p:nvGraphicFramePr>
          <p:cNvPr id="71695" name="Object 1024">
            <a:extLst>
              <a:ext uri="{FF2B5EF4-FFF2-40B4-BE49-F238E27FC236}">
                <a16:creationId xmlns:a16="http://schemas.microsoft.com/office/drawing/2014/main" id="{0F6F1E5B-3335-4BBC-ADC5-654BCDDEDAA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80225" y="798513"/>
          <a:ext cx="1193800" cy="1266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3" r:id="rId3" imgW="2819400" imgH="5181600" progId="MS_ClipArt_Gallery">
                  <p:embed/>
                </p:oleObj>
              </mc:Choice>
              <mc:Fallback>
                <p:oleObj r:id="rId3" imgW="2819400" imgH="5181600" progId="MS_ClipArt_Gallery">
                  <p:embed/>
                  <p:pic>
                    <p:nvPicPr>
                      <p:cNvPr id="0" name="Object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0225" y="798513"/>
                        <a:ext cx="1193800" cy="1266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3552" name="Rectangle 96">
            <a:extLst>
              <a:ext uri="{FF2B5EF4-FFF2-40B4-BE49-F238E27FC236}">
                <a16:creationId xmlns:a16="http://schemas.microsoft.com/office/drawing/2014/main" id="{1888F195-E2DB-4703-A15F-4DC1ADD7B7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0225" y="2065338"/>
            <a:ext cx="1196975" cy="84455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n-US" alt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Base </a:t>
            </a:r>
            <a:br>
              <a:rPr lang="en-US" alt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station</a:t>
            </a:r>
          </a:p>
        </p:txBody>
      </p:sp>
      <p:grpSp>
        <p:nvGrpSpPr>
          <p:cNvPr id="71697" name="Group 65">
            <a:extLst>
              <a:ext uri="{FF2B5EF4-FFF2-40B4-BE49-F238E27FC236}">
                <a16:creationId xmlns:a16="http://schemas.microsoft.com/office/drawing/2014/main" id="{61B2A3C6-5972-4080-8EC9-E50EAA12A855}"/>
              </a:ext>
            </a:extLst>
          </p:cNvPr>
          <p:cNvGrpSpPr>
            <a:grpSpLocks/>
          </p:cNvGrpSpPr>
          <p:nvPr/>
        </p:nvGrpSpPr>
        <p:grpSpPr bwMode="auto">
          <a:xfrm>
            <a:off x="2819400" y="4235450"/>
            <a:ext cx="990600" cy="407988"/>
            <a:chOff x="4560" y="3076"/>
            <a:chExt cx="722" cy="191"/>
          </a:xfrm>
        </p:grpSpPr>
        <p:sp>
          <p:nvSpPr>
            <p:cNvPr id="71706" name="Freeform 66">
              <a:extLst>
                <a:ext uri="{FF2B5EF4-FFF2-40B4-BE49-F238E27FC236}">
                  <a16:creationId xmlns:a16="http://schemas.microsoft.com/office/drawing/2014/main" id="{CBE500F8-883F-4934-97C4-11830554B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4808" y="3076"/>
              <a:ext cx="52" cy="57"/>
            </a:xfrm>
            <a:custGeom>
              <a:avLst/>
              <a:gdLst>
                <a:gd name="T0" fmla="*/ 27 w 52"/>
                <a:gd name="T1" fmla="*/ 42 h 57"/>
                <a:gd name="T2" fmla="*/ 25 w 52"/>
                <a:gd name="T3" fmla="*/ 38 h 57"/>
                <a:gd name="T4" fmla="*/ 32 w 52"/>
                <a:gd name="T5" fmla="*/ 38 h 57"/>
                <a:gd name="T6" fmla="*/ 36 w 52"/>
                <a:gd name="T7" fmla="*/ 34 h 57"/>
                <a:gd name="T8" fmla="*/ 38 w 52"/>
                <a:gd name="T9" fmla="*/ 30 h 57"/>
                <a:gd name="T10" fmla="*/ 36 w 52"/>
                <a:gd name="T11" fmla="*/ 29 h 57"/>
                <a:gd name="T12" fmla="*/ 40 w 52"/>
                <a:gd name="T13" fmla="*/ 25 h 57"/>
                <a:gd name="T14" fmla="*/ 40 w 52"/>
                <a:gd name="T15" fmla="*/ 21 h 57"/>
                <a:gd name="T16" fmla="*/ 38 w 52"/>
                <a:gd name="T17" fmla="*/ 17 h 57"/>
                <a:gd name="T18" fmla="*/ 36 w 52"/>
                <a:gd name="T19" fmla="*/ 11 h 57"/>
                <a:gd name="T20" fmla="*/ 38 w 52"/>
                <a:gd name="T21" fmla="*/ 7 h 57"/>
                <a:gd name="T22" fmla="*/ 36 w 52"/>
                <a:gd name="T23" fmla="*/ 4 h 57"/>
                <a:gd name="T24" fmla="*/ 30 w 52"/>
                <a:gd name="T25" fmla="*/ 0 h 57"/>
                <a:gd name="T26" fmla="*/ 27 w 52"/>
                <a:gd name="T27" fmla="*/ 0 h 57"/>
                <a:gd name="T28" fmla="*/ 27 w 52"/>
                <a:gd name="T29" fmla="*/ 4 h 57"/>
                <a:gd name="T30" fmla="*/ 17 w 52"/>
                <a:gd name="T31" fmla="*/ 0 h 57"/>
                <a:gd name="T32" fmla="*/ 11 w 52"/>
                <a:gd name="T33" fmla="*/ 0 h 57"/>
                <a:gd name="T34" fmla="*/ 5 w 52"/>
                <a:gd name="T35" fmla="*/ 6 h 57"/>
                <a:gd name="T36" fmla="*/ 11 w 52"/>
                <a:gd name="T37" fmla="*/ 6 h 57"/>
                <a:gd name="T38" fmla="*/ 11 w 52"/>
                <a:gd name="T39" fmla="*/ 7 h 57"/>
                <a:gd name="T40" fmla="*/ 2 w 52"/>
                <a:gd name="T41" fmla="*/ 13 h 57"/>
                <a:gd name="T42" fmla="*/ 0 w 52"/>
                <a:gd name="T43" fmla="*/ 21 h 57"/>
                <a:gd name="T44" fmla="*/ 7 w 52"/>
                <a:gd name="T45" fmla="*/ 19 h 57"/>
                <a:gd name="T46" fmla="*/ 5 w 52"/>
                <a:gd name="T47" fmla="*/ 21 h 57"/>
                <a:gd name="T48" fmla="*/ 2 w 52"/>
                <a:gd name="T49" fmla="*/ 23 h 57"/>
                <a:gd name="T50" fmla="*/ 4 w 52"/>
                <a:gd name="T51" fmla="*/ 29 h 57"/>
                <a:gd name="T52" fmla="*/ 4 w 52"/>
                <a:gd name="T53" fmla="*/ 34 h 57"/>
                <a:gd name="T54" fmla="*/ 7 w 52"/>
                <a:gd name="T55" fmla="*/ 36 h 57"/>
                <a:gd name="T56" fmla="*/ 13 w 52"/>
                <a:gd name="T57" fmla="*/ 34 h 57"/>
                <a:gd name="T58" fmla="*/ 7 w 52"/>
                <a:gd name="T59" fmla="*/ 42 h 57"/>
                <a:gd name="T60" fmla="*/ 4 w 52"/>
                <a:gd name="T61" fmla="*/ 50 h 57"/>
                <a:gd name="T62" fmla="*/ 52 w 52"/>
                <a:gd name="T63" fmla="*/ 57 h 5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52"/>
                <a:gd name="T97" fmla="*/ 0 h 57"/>
                <a:gd name="T98" fmla="*/ 52 w 52"/>
                <a:gd name="T99" fmla="*/ 57 h 5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52" h="57">
                  <a:moveTo>
                    <a:pt x="27" y="44"/>
                  </a:moveTo>
                  <a:lnTo>
                    <a:pt x="27" y="42"/>
                  </a:lnTo>
                  <a:lnTo>
                    <a:pt x="25" y="40"/>
                  </a:lnTo>
                  <a:lnTo>
                    <a:pt x="25" y="38"/>
                  </a:lnTo>
                  <a:lnTo>
                    <a:pt x="27" y="38"/>
                  </a:lnTo>
                  <a:lnTo>
                    <a:pt x="32" y="38"/>
                  </a:lnTo>
                  <a:lnTo>
                    <a:pt x="34" y="36"/>
                  </a:lnTo>
                  <a:lnTo>
                    <a:pt x="36" y="34"/>
                  </a:lnTo>
                  <a:lnTo>
                    <a:pt x="36" y="32"/>
                  </a:lnTo>
                  <a:lnTo>
                    <a:pt x="38" y="30"/>
                  </a:lnTo>
                  <a:lnTo>
                    <a:pt x="38" y="29"/>
                  </a:lnTo>
                  <a:lnTo>
                    <a:pt x="36" y="29"/>
                  </a:lnTo>
                  <a:lnTo>
                    <a:pt x="38" y="25"/>
                  </a:lnTo>
                  <a:lnTo>
                    <a:pt x="40" y="25"/>
                  </a:lnTo>
                  <a:lnTo>
                    <a:pt x="40" y="23"/>
                  </a:lnTo>
                  <a:lnTo>
                    <a:pt x="40" y="21"/>
                  </a:lnTo>
                  <a:lnTo>
                    <a:pt x="38" y="19"/>
                  </a:lnTo>
                  <a:lnTo>
                    <a:pt x="38" y="17"/>
                  </a:lnTo>
                  <a:lnTo>
                    <a:pt x="38" y="13"/>
                  </a:lnTo>
                  <a:lnTo>
                    <a:pt x="36" y="11"/>
                  </a:lnTo>
                  <a:lnTo>
                    <a:pt x="38" y="9"/>
                  </a:lnTo>
                  <a:lnTo>
                    <a:pt x="38" y="7"/>
                  </a:lnTo>
                  <a:lnTo>
                    <a:pt x="36" y="6"/>
                  </a:lnTo>
                  <a:lnTo>
                    <a:pt x="36" y="4"/>
                  </a:lnTo>
                  <a:lnTo>
                    <a:pt x="34" y="0"/>
                  </a:lnTo>
                  <a:lnTo>
                    <a:pt x="30" y="0"/>
                  </a:lnTo>
                  <a:lnTo>
                    <a:pt x="23" y="0"/>
                  </a:lnTo>
                  <a:lnTo>
                    <a:pt x="27" y="0"/>
                  </a:lnTo>
                  <a:lnTo>
                    <a:pt x="29" y="2"/>
                  </a:lnTo>
                  <a:lnTo>
                    <a:pt x="27" y="4"/>
                  </a:lnTo>
                  <a:lnTo>
                    <a:pt x="23" y="2"/>
                  </a:lnTo>
                  <a:lnTo>
                    <a:pt x="17" y="0"/>
                  </a:lnTo>
                  <a:lnTo>
                    <a:pt x="15" y="0"/>
                  </a:lnTo>
                  <a:lnTo>
                    <a:pt x="11" y="0"/>
                  </a:lnTo>
                  <a:lnTo>
                    <a:pt x="9" y="2"/>
                  </a:lnTo>
                  <a:lnTo>
                    <a:pt x="5" y="6"/>
                  </a:lnTo>
                  <a:lnTo>
                    <a:pt x="9" y="6"/>
                  </a:lnTo>
                  <a:lnTo>
                    <a:pt x="11" y="6"/>
                  </a:lnTo>
                  <a:lnTo>
                    <a:pt x="13" y="7"/>
                  </a:lnTo>
                  <a:lnTo>
                    <a:pt x="11" y="7"/>
                  </a:lnTo>
                  <a:lnTo>
                    <a:pt x="7" y="9"/>
                  </a:lnTo>
                  <a:lnTo>
                    <a:pt x="2" y="13"/>
                  </a:lnTo>
                  <a:lnTo>
                    <a:pt x="2" y="17"/>
                  </a:lnTo>
                  <a:lnTo>
                    <a:pt x="0" y="21"/>
                  </a:lnTo>
                  <a:lnTo>
                    <a:pt x="5" y="19"/>
                  </a:lnTo>
                  <a:lnTo>
                    <a:pt x="7" y="19"/>
                  </a:lnTo>
                  <a:lnTo>
                    <a:pt x="9" y="19"/>
                  </a:lnTo>
                  <a:lnTo>
                    <a:pt x="5" y="21"/>
                  </a:lnTo>
                  <a:lnTo>
                    <a:pt x="4" y="21"/>
                  </a:lnTo>
                  <a:lnTo>
                    <a:pt x="2" y="23"/>
                  </a:lnTo>
                  <a:lnTo>
                    <a:pt x="2" y="27"/>
                  </a:lnTo>
                  <a:lnTo>
                    <a:pt x="4" y="29"/>
                  </a:lnTo>
                  <a:lnTo>
                    <a:pt x="4" y="32"/>
                  </a:lnTo>
                  <a:lnTo>
                    <a:pt x="4" y="34"/>
                  </a:lnTo>
                  <a:lnTo>
                    <a:pt x="2" y="36"/>
                  </a:lnTo>
                  <a:lnTo>
                    <a:pt x="7" y="36"/>
                  </a:lnTo>
                  <a:lnTo>
                    <a:pt x="11" y="34"/>
                  </a:lnTo>
                  <a:lnTo>
                    <a:pt x="13" y="34"/>
                  </a:lnTo>
                  <a:lnTo>
                    <a:pt x="9" y="40"/>
                  </a:lnTo>
                  <a:lnTo>
                    <a:pt x="7" y="42"/>
                  </a:lnTo>
                  <a:lnTo>
                    <a:pt x="5" y="44"/>
                  </a:lnTo>
                  <a:lnTo>
                    <a:pt x="4" y="50"/>
                  </a:lnTo>
                  <a:lnTo>
                    <a:pt x="5" y="57"/>
                  </a:lnTo>
                  <a:lnTo>
                    <a:pt x="52" y="57"/>
                  </a:lnTo>
                  <a:lnTo>
                    <a:pt x="27" y="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07" name="Freeform 67">
              <a:extLst>
                <a:ext uri="{FF2B5EF4-FFF2-40B4-BE49-F238E27FC236}">
                  <a16:creationId xmlns:a16="http://schemas.microsoft.com/office/drawing/2014/main" id="{32DEF181-F36C-4C9B-9262-249F1ED944D4}"/>
                </a:ext>
              </a:extLst>
            </p:cNvPr>
            <p:cNvSpPr>
              <a:spLocks/>
            </p:cNvSpPr>
            <p:nvPr/>
          </p:nvSpPr>
          <p:spPr bwMode="auto">
            <a:xfrm>
              <a:off x="4890" y="3118"/>
              <a:ext cx="14" cy="15"/>
            </a:xfrm>
            <a:custGeom>
              <a:avLst/>
              <a:gdLst>
                <a:gd name="T0" fmla="*/ 6 w 14"/>
                <a:gd name="T1" fmla="*/ 15 h 15"/>
                <a:gd name="T2" fmla="*/ 14 w 14"/>
                <a:gd name="T3" fmla="*/ 2 h 15"/>
                <a:gd name="T4" fmla="*/ 8 w 14"/>
                <a:gd name="T5" fmla="*/ 0 h 15"/>
                <a:gd name="T6" fmla="*/ 0 w 14"/>
                <a:gd name="T7" fmla="*/ 15 h 15"/>
                <a:gd name="T8" fmla="*/ 6 w 14"/>
                <a:gd name="T9" fmla="*/ 15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"/>
                <a:gd name="T16" fmla="*/ 0 h 15"/>
                <a:gd name="T17" fmla="*/ 14 w 14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" h="15">
                  <a:moveTo>
                    <a:pt x="6" y="15"/>
                  </a:moveTo>
                  <a:lnTo>
                    <a:pt x="14" y="2"/>
                  </a:lnTo>
                  <a:lnTo>
                    <a:pt x="8" y="0"/>
                  </a:lnTo>
                  <a:lnTo>
                    <a:pt x="0" y="15"/>
                  </a:lnTo>
                  <a:lnTo>
                    <a:pt x="6" y="1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08" name="Freeform 68">
              <a:extLst>
                <a:ext uri="{FF2B5EF4-FFF2-40B4-BE49-F238E27FC236}">
                  <a16:creationId xmlns:a16="http://schemas.microsoft.com/office/drawing/2014/main" id="{C2C58D54-802B-4F2F-BD9A-4F7CD6873754}"/>
                </a:ext>
              </a:extLst>
            </p:cNvPr>
            <p:cNvSpPr>
              <a:spLocks/>
            </p:cNvSpPr>
            <p:nvPr/>
          </p:nvSpPr>
          <p:spPr bwMode="auto">
            <a:xfrm>
              <a:off x="4560" y="3183"/>
              <a:ext cx="113" cy="53"/>
            </a:xfrm>
            <a:custGeom>
              <a:avLst/>
              <a:gdLst>
                <a:gd name="T0" fmla="*/ 113 w 113"/>
                <a:gd name="T1" fmla="*/ 0 h 53"/>
                <a:gd name="T2" fmla="*/ 109 w 113"/>
                <a:gd name="T3" fmla="*/ 8 h 53"/>
                <a:gd name="T4" fmla="*/ 106 w 113"/>
                <a:gd name="T5" fmla="*/ 15 h 53"/>
                <a:gd name="T6" fmla="*/ 104 w 113"/>
                <a:gd name="T7" fmla="*/ 25 h 53"/>
                <a:gd name="T8" fmla="*/ 102 w 113"/>
                <a:gd name="T9" fmla="*/ 34 h 53"/>
                <a:gd name="T10" fmla="*/ 100 w 113"/>
                <a:gd name="T11" fmla="*/ 53 h 53"/>
                <a:gd name="T12" fmla="*/ 17 w 113"/>
                <a:gd name="T13" fmla="*/ 44 h 53"/>
                <a:gd name="T14" fmla="*/ 13 w 113"/>
                <a:gd name="T15" fmla="*/ 42 h 53"/>
                <a:gd name="T16" fmla="*/ 12 w 113"/>
                <a:gd name="T17" fmla="*/ 38 h 53"/>
                <a:gd name="T18" fmla="*/ 6 w 113"/>
                <a:gd name="T19" fmla="*/ 27 h 53"/>
                <a:gd name="T20" fmla="*/ 2 w 113"/>
                <a:gd name="T21" fmla="*/ 15 h 53"/>
                <a:gd name="T22" fmla="*/ 0 w 113"/>
                <a:gd name="T23" fmla="*/ 0 h 53"/>
                <a:gd name="T24" fmla="*/ 113 w 113"/>
                <a:gd name="T25" fmla="*/ 0 h 5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13"/>
                <a:gd name="T40" fmla="*/ 0 h 53"/>
                <a:gd name="T41" fmla="*/ 113 w 113"/>
                <a:gd name="T42" fmla="*/ 53 h 53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13" h="53">
                  <a:moveTo>
                    <a:pt x="113" y="0"/>
                  </a:moveTo>
                  <a:lnTo>
                    <a:pt x="109" y="8"/>
                  </a:lnTo>
                  <a:lnTo>
                    <a:pt x="106" y="15"/>
                  </a:lnTo>
                  <a:lnTo>
                    <a:pt x="104" y="25"/>
                  </a:lnTo>
                  <a:lnTo>
                    <a:pt x="102" y="34"/>
                  </a:lnTo>
                  <a:lnTo>
                    <a:pt x="100" y="53"/>
                  </a:lnTo>
                  <a:lnTo>
                    <a:pt x="17" y="44"/>
                  </a:lnTo>
                  <a:lnTo>
                    <a:pt x="13" y="42"/>
                  </a:lnTo>
                  <a:lnTo>
                    <a:pt x="12" y="38"/>
                  </a:lnTo>
                  <a:lnTo>
                    <a:pt x="6" y="27"/>
                  </a:lnTo>
                  <a:lnTo>
                    <a:pt x="2" y="15"/>
                  </a:lnTo>
                  <a:lnTo>
                    <a:pt x="0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C03C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09" name="Freeform 69">
              <a:extLst>
                <a:ext uri="{FF2B5EF4-FFF2-40B4-BE49-F238E27FC236}">
                  <a16:creationId xmlns:a16="http://schemas.microsoft.com/office/drawing/2014/main" id="{57BE8173-4CF5-48C1-A522-728596016F0D}"/>
                </a:ext>
              </a:extLst>
            </p:cNvPr>
            <p:cNvSpPr>
              <a:spLocks/>
            </p:cNvSpPr>
            <p:nvPr/>
          </p:nvSpPr>
          <p:spPr bwMode="auto">
            <a:xfrm>
              <a:off x="4764" y="3183"/>
              <a:ext cx="309" cy="57"/>
            </a:xfrm>
            <a:custGeom>
              <a:avLst/>
              <a:gdLst>
                <a:gd name="T0" fmla="*/ 309 w 309"/>
                <a:gd name="T1" fmla="*/ 0 h 57"/>
                <a:gd name="T2" fmla="*/ 305 w 309"/>
                <a:gd name="T3" fmla="*/ 8 h 57"/>
                <a:gd name="T4" fmla="*/ 301 w 309"/>
                <a:gd name="T5" fmla="*/ 15 h 57"/>
                <a:gd name="T6" fmla="*/ 299 w 309"/>
                <a:gd name="T7" fmla="*/ 25 h 57"/>
                <a:gd name="T8" fmla="*/ 297 w 309"/>
                <a:gd name="T9" fmla="*/ 34 h 57"/>
                <a:gd name="T10" fmla="*/ 297 w 309"/>
                <a:gd name="T11" fmla="*/ 57 h 57"/>
                <a:gd name="T12" fmla="*/ 17 w 309"/>
                <a:gd name="T13" fmla="*/ 57 h 57"/>
                <a:gd name="T14" fmla="*/ 13 w 309"/>
                <a:gd name="T15" fmla="*/ 34 h 57"/>
                <a:gd name="T16" fmla="*/ 13 w 309"/>
                <a:gd name="T17" fmla="*/ 25 h 57"/>
                <a:gd name="T18" fmla="*/ 9 w 309"/>
                <a:gd name="T19" fmla="*/ 15 h 57"/>
                <a:gd name="T20" fmla="*/ 5 w 309"/>
                <a:gd name="T21" fmla="*/ 8 h 57"/>
                <a:gd name="T22" fmla="*/ 0 w 309"/>
                <a:gd name="T23" fmla="*/ 0 h 57"/>
                <a:gd name="T24" fmla="*/ 309 w 309"/>
                <a:gd name="T25" fmla="*/ 0 h 5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09"/>
                <a:gd name="T40" fmla="*/ 0 h 57"/>
                <a:gd name="T41" fmla="*/ 309 w 309"/>
                <a:gd name="T42" fmla="*/ 57 h 57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09" h="57">
                  <a:moveTo>
                    <a:pt x="309" y="0"/>
                  </a:moveTo>
                  <a:lnTo>
                    <a:pt x="305" y="8"/>
                  </a:lnTo>
                  <a:lnTo>
                    <a:pt x="301" y="15"/>
                  </a:lnTo>
                  <a:lnTo>
                    <a:pt x="299" y="25"/>
                  </a:lnTo>
                  <a:lnTo>
                    <a:pt x="297" y="34"/>
                  </a:lnTo>
                  <a:lnTo>
                    <a:pt x="297" y="57"/>
                  </a:lnTo>
                  <a:lnTo>
                    <a:pt x="17" y="57"/>
                  </a:lnTo>
                  <a:lnTo>
                    <a:pt x="13" y="34"/>
                  </a:lnTo>
                  <a:lnTo>
                    <a:pt x="13" y="25"/>
                  </a:lnTo>
                  <a:lnTo>
                    <a:pt x="9" y="15"/>
                  </a:lnTo>
                  <a:lnTo>
                    <a:pt x="5" y="8"/>
                  </a:lnTo>
                  <a:lnTo>
                    <a:pt x="0" y="0"/>
                  </a:lnTo>
                  <a:lnTo>
                    <a:pt x="309" y="0"/>
                  </a:lnTo>
                  <a:close/>
                </a:path>
              </a:pathLst>
            </a:custGeom>
            <a:solidFill>
              <a:srgbClr val="C03C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10" name="Freeform 70">
              <a:extLst>
                <a:ext uri="{FF2B5EF4-FFF2-40B4-BE49-F238E27FC236}">
                  <a16:creationId xmlns:a16="http://schemas.microsoft.com/office/drawing/2014/main" id="{E1C2A7FF-21C3-4D42-AA6D-157A60945C43}"/>
                </a:ext>
              </a:extLst>
            </p:cNvPr>
            <p:cNvSpPr>
              <a:spLocks/>
            </p:cNvSpPr>
            <p:nvPr/>
          </p:nvSpPr>
          <p:spPr bwMode="auto">
            <a:xfrm>
              <a:off x="4785" y="3114"/>
              <a:ext cx="32" cy="19"/>
            </a:xfrm>
            <a:custGeom>
              <a:avLst/>
              <a:gdLst>
                <a:gd name="T0" fmla="*/ 32 w 32"/>
                <a:gd name="T1" fmla="*/ 19 h 19"/>
                <a:gd name="T2" fmla="*/ 0 w 32"/>
                <a:gd name="T3" fmla="*/ 19 h 19"/>
                <a:gd name="T4" fmla="*/ 0 w 32"/>
                <a:gd name="T5" fmla="*/ 13 h 19"/>
                <a:gd name="T6" fmla="*/ 2 w 32"/>
                <a:gd name="T7" fmla="*/ 6 h 19"/>
                <a:gd name="T8" fmla="*/ 4 w 32"/>
                <a:gd name="T9" fmla="*/ 4 h 19"/>
                <a:gd name="T10" fmla="*/ 5 w 32"/>
                <a:gd name="T11" fmla="*/ 0 h 19"/>
                <a:gd name="T12" fmla="*/ 7 w 32"/>
                <a:gd name="T13" fmla="*/ 0 h 19"/>
                <a:gd name="T14" fmla="*/ 9 w 32"/>
                <a:gd name="T15" fmla="*/ 0 h 19"/>
                <a:gd name="T16" fmla="*/ 19 w 32"/>
                <a:gd name="T17" fmla="*/ 0 h 19"/>
                <a:gd name="T18" fmla="*/ 23 w 32"/>
                <a:gd name="T19" fmla="*/ 2 h 19"/>
                <a:gd name="T20" fmla="*/ 27 w 32"/>
                <a:gd name="T21" fmla="*/ 6 h 19"/>
                <a:gd name="T22" fmla="*/ 30 w 32"/>
                <a:gd name="T23" fmla="*/ 13 h 19"/>
                <a:gd name="T24" fmla="*/ 32 w 32"/>
                <a:gd name="T25" fmla="*/ 19 h 1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2"/>
                <a:gd name="T40" fmla="*/ 0 h 19"/>
                <a:gd name="T41" fmla="*/ 32 w 32"/>
                <a:gd name="T42" fmla="*/ 19 h 1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2" h="19">
                  <a:moveTo>
                    <a:pt x="32" y="19"/>
                  </a:moveTo>
                  <a:lnTo>
                    <a:pt x="0" y="19"/>
                  </a:lnTo>
                  <a:lnTo>
                    <a:pt x="0" y="13"/>
                  </a:lnTo>
                  <a:lnTo>
                    <a:pt x="2" y="6"/>
                  </a:lnTo>
                  <a:lnTo>
                    <a:pt x="4" y="4"/>
                  </a:lnTo>
                  <a:lnTo>
                    <a:pt x="5" y="0"/>
                  </a:lnTo>
                  <a:lnTo>
                    <a:pt x="7" y="0"/>
                  </a:lnTo>
                  <a:lnTo>
                    <a:pt x="9" y="0"/>
                  </a:lnTo>
                  <a:lnTo>
                    <a:pt x="19" y="0"/>
                  </a:lnTo>
                  <a:lnTo>
                    <a:pt x="23" y="2"/>
                  </a:lnTo>
                  <a:lnTo>
                    <a:pt x="27" y="6"/>
                  </a:lnTo>
                  <a:lnTo>
                    <a:pt x="30" y="13"/>
                  </a:lnTo>
                  <a:lnTo>
                    <a:pt x="32" y="1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11" name="Freeform 71">
              <a:extLst>
                <a:ext uri="{FF2B5EF4-FFF2-40B4-BE49-F238E27FC236}">
                  <a16:creationId xmlns:a16="http://schemas.microsoft.com/office/drawing/2014/main" id="{75C81424-0826-4287-ABB0-9B9DCF6B1FF7}"/>
                </a:ext>
              </a:extLst>
            </p:cNvPr>
            <p:cNvSpPr>
              <a:spLocks/>
            </p:cNvSpPr>
            <p:nvPr/>
          </p:nvSpPr>
          <p:spPr bwMode="auto">
            <a:xfrm>
              <a:off x="4560" y="3133"/>
              <a:ext cx="722" cy="98"/>
            </a:xfrm>
            <a:custGeom>
              <a:avLst/>
              <a:gdLst>
                <a:gd name="T0" fmla="*/ 607 w 722"/>
                <a:gd name="T1" fmla="*/ 50 h 98"/>
                <a:gd name="T2" fmla="*/ 613 w 722"/>
                <a:gd name="T3" fmla="*/ 58 h 98"/>
                <a:gd name="T4" fmla="*/ 614 w 722"/>
                <a:gd name="T5" fmla="*/ 65 h 98"/>
                <a:gd name="T6" fmla="*/ 618 w 722"/>
                <a:gd name="T7" fmla="*/ 75 h 98"/>
                <a:gd name="T8" fmla="*/ 618 w 722"/>
                <a:gd name="T9" fmla="*/ 84 h 98"/>
                <a:gd name="T10" fmla="*/ 618 w 722"/>
                <a:gd name="T11" fmla="*/ 88 h 98"/>
                <a:gd name="T12" fmla="*/ 620 w 722"/>
                <a:gd name="T13" fmla="*/ 98 h 98"/>
                <a:gd name="T14" fmla="*/ 680 w 722"/>
                <a:gd name="T15" fmla="*/ 96 h 98"/>
                <a:gd name="T16" fmla="*/ 707 w 722"/>
                <a:gd name="T17" fmla="*/ 92 h 98"/>
                <a:gd name="T18" fmla="*/ 716 w 722"/>
                <a:gd name="T19" fmla="*/ 90 h 98"/>
                <a:gd name="T20" fmla="*/ 722 w 722"/>
                <a:gd name="T21" fmla="*/ 88 h 98"/>
                <a:gd name="T22" fmla="*/ 716 w 722"/>
                <a:gd name="T23" fmla="*/ 71 h 98"/>
                <a:gd name="T24" fmla="*/ 712 w 722"/>
                <a:gd name="T25" fmla="*/ 63 h 98"/>
                <a:gd name="T26" fmla="*/ 707 w 722"/>
                <a:gd name="T27" fmla="*/ 54 h 98"/>
                <a:gd name="T28" fmla="*/ 699 w 722"/>
                <a:gd name="T29" fmla="*/ 48 h 98"/>
                <a:gd name="T30" fmla="*/ 689 w 722"/>
                <a:gd name="T31" fmla="*/ 40 h 98"/>
                <a:gd name="T32" fmla="*/ 661 w 722"/>
                <a:gd name="T33" fmla="*/ 25 h 98"/>
                <a:gd name="T34" fmla="*/ 634 w 722"/>
                <a:gd name="T35" fmla="*/ 15 h 98"/>
                <a:gd name="T36" fmla="*/ 603 w 722"/>
                <a:gd name="T37" fmla="*/ 10 h 98"/>
                <a:gd name="T38" fmla="*/ 536 w 722"/>
                <a:gd name="T39" fmla="*/ 2 h 98"/>
                <a:gd name="T40" fmla="*/ 444 w 722"/>
                <a:gd name="T41" fmla="*/ 0 h 98"/>
                <a:gd name="T42" fmla="*/ 17 w 722"/>
                <a:gd name="T43" fmla="*/ 0 h 98"/>
                <a:gd name="T44" fmla="*/ 13 w 722"/>
                <a:gd name="T45" fmla="*/ 2 h 98"/>
                <a:gd name="T46" fmla="*/ 10 w 722"/>
                <a:gd name="T47" fmla="*/ 6 h 98"/>
                <a:gd name="T48" fmla="*/ 6 w 722"/>
                <a:gd name="T49" fmla="*/ 17 h 98"/>
                <a:gd name="T50" fmla="*/ 2 w 722"/>
                <a:gd name="T51" fmla="*/ 29 h 98"/>
                <a:gd name="T52" fmla="*/ 0 w 722"/>
                <a:gd name="T53" fmla="*/ 44 h 98"/>
                <a:gd name="T54" fmla="*/ 119 w 722"/>
                <a:gd name="T55" fmla="*/ 44 h 98"/>
                <a:gd name="T56" fmla="*/ 127 w 722"/>
                <a:gd name="T57" fmla="*/ 37 h 98"/>
                <a:gd name="T58" fmla="*/ 136 w 722"/>
                <a:gd name="T59" fmla="*/ 31 h 98"/>
                <a:gd name="T60" fmla="*/ 148 w 722"/>
                <a:gd name="T61" fmla="*/ 27 h 98"/>
                <a:gd name="T62" fmla="*/ 159 w 722"/>
                <a:gd name="T63" fmla="*/ 27 h 98"/>
                <a:gd name="T64" fmla="*/ 171 w 722"/>
                <a:gd name="T65" fmla="*/ 27 h 98"/>
                <a:gd name="T66" fmla="*/ 182 w 722"/>
                <a:gd name="T67" fmla="*/ 31 h 98"/>
                <a:gd name="T68" fmla="*/ 192 w 722"/>
                <a:gd name="T69" fmla="*/ 37 h 98"/>
                <a:gd name="T70" fmla="*/ 200 w 722"/>
                <a:gd name="T71" fmla="*/ 44 h 98"/>
                <a:gd name="T72" fmla="*/ 518 w 722"/>
                <a:gd name="T73" fmla="*/ 44 h 98"/>
                <a:gd name="T74" fmla="*/ 528 w 722"/>
                <a:gd name="T75" fmla="*/ 37 h 98"/>
                <a:gd name="T76" fmla="*/ 538 w 722"/>
                <a:gd name="T77" fmla="*/ 31 h 98"/>
                <a:gd name="T78" fmla="*/ 547 w 722"/>
                <a:gd name="T79" fmla="*/ 27 h 98"/>
                <a:gd name="T80" fmla="*/ 559 w 722"/>
                <a:gd name="T81" fmla="*/ 27 h 98"/>
                <a:gd name="T82" fmla="*/ 572 w 722"/>
                <a:gd name="T83" fmla="*/ 27 h 98"/>
                <a:gd name="T84" fmla="*/ 582 w 722"/>
                <a:gd name="T85" fmla="*/ 31 h 98"/>
                <a:gd name="T86" fmla="*/ 593 w 722"/>
                <a:gd name="T87" fmla="*/ 37 h 98"/>
                <a:gd name="T88" fmla="*/ 601 w 722"/>
                <a:gd name="T89" fmla="*/ 44 h 98"/>
                <a:gd name="T90" fmla="*/ 634 w 722"/>
                <a:gd name="T91" fmla="*/ 44 h 98"/>
                <a:gd name="T92" fmla="*/ 655 w 722"/>
                <a:gd name="T93" fmla="*/ 44 h 98"/>
                <a:gd name="T94" fmla="*/ 661 w 722"/>
                <a:gd name="T95" fmla="*/ 44 h 98"/>
                <a:gd name="T96" fmla="*/ 662 w 722"/>
                <a:gd name="T97" fmla="*/ 44 h 98"/>
                <a:gd name="T98" fmla="*/ 662 w 722"/>
                <a:gd name="T99" fmla="*/ 46 h 98"/>
                <a:gd name="T100" fmla="*/ 662 w 722"/>
                <a:gd name="T101" fmla="*/ 48 h 98"/>
                <a:gd name="T102" fmla="*/ 662 w 722"/>
                <a:gd name="T103" fmla="*/ 50 h 98"/>
                <a:gd name="T104" fmla="*/ 607 w 722"/>
                <a:gd name="T105" fmla="*/ 50 h 98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722"/>
                <a:gd name="T160" fmla="*/ 0 h 98"/>
                <a:gd name="T161" fmla="*/ 722 w 722"/>
                <a:gd name="T162" fmla="*/ 98 h 98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722" h="98">
                  <a:moveTo>
                    <a:pt x="607" y="50"/>
                  </a:moveTo>
                  <a:lnTo>
                    <a:pt x="613" y="58"/>
                  </a:lnTo>
                  <a:lnTo>
                    <a:pt x="614" y="65"/>
                  </a:lnTo>
                  <a:lnTo>
                    <a:pt x="618" y="75"/>
                  </a:lnTo>
                  <a:lnTo>
                    <a:pt x="618" y="84"/>
                  </a:lnTo>
                  <a:lnTo>
                    <a:pt x="618" y="88"/>
                  </a:lnTo>
                  <a:lnTo>
                    <a:pt x="620" y="98"/>
                  </a:lnTo>
                  <a:lnTo>
                    <a:pt x="680" y="96"/>
                  </a:lnTo>
                  <a:lnTo>
                    <a:pt x="707" y="92"/>
                  </a:lnTo>
                  <a:lnTo>
                    <a:pt x="716" y="90"/>
                  </a:lnTo>
                  <a:lnTo>
                    <a:pt x="722" y="88"/>
                  </a:lnTo>
                  <a:lnTo>
                    <a:pt x="716" y="71"/>
                  </a:lnTo>
                  <a:lnTo>
                    <a:pt x="712" y="63"/>
                  </a:lnTo>
                  <a:lnTo>
                    <a:pt x="707" y="54"/>
                  </a:lnTo>
                  <a:lnTo>
                    <a:pt x="699" y="48"/>
                  </a:lnTo>
                  <a:lnTo>
                    <a:pt x="689" y="40"/>
                  </a:lnTo>
                  <a:lnTo>
                    <a:pt x="661" y="25"/>
                  </a:lnTo>
                  <a:lnTo>
                    <a:pt x="634" y="15"/>
                  </a:lnTo>
                  <a:lnTo>
                    <a:pt x="603" y="10"/>
                  </a:lnTo>
                  <a:lnTo>
                    <a:pt x="536" y="2"/>
                  </a:lnTo>
                  <a:lnTo>
                    <a:pt x="444" y="0"/>
                  </a:lnTo>
                  <a:lnTo>
                    <a:pt x="17" y="0"/>
                  </a:lnTo>
                  <a:lnTo>
                    <a:pt x="13" y="2"/>
                  </a:lnTo>
                  <a:lnTo>
                    <a:pt x="10" y="6"/>
                  </a:lnTo>
                  <a:lnTo>
                    <a:pt x="6" y="17"/>
                  </a:lnTo>
                  <a:lnTo>
                    <a:pt x="2" y="29"/>
                  </a:lnTo>
                  <a:lnTo>
                    <a:pt x="0" y="44"/>
                  </a:lnTo>
                  <a:lnTo>
                    <a:pt x="119" y="44"/>
                  </a:lnTo>
                  <a:lnTo>
                    <a:pt x="127" y="37"/>
                  </a:lnTo>
                  <a:lnTo>
                    <a:pt x="136" y="31"/>
                  </a:lnTo>
                  <a:lnTo>
                    <a:pt x="148" y="27"/>
                  </a:lnTo>
                  <a:lnTo>
                    <a:pt x="159" y="27"/>
                  </a:lnTo>
                  <a:lnTo>
                    <a:pt x="171" y="27"/>
                  </a:lnTo>
                  <a:lnTo>
                    <a:pt x="182" y="31"/>
                  </a:lnTo>
                  <a:lnTo>
                    <a:pt x="192" y="37"/>
                  </a:lnTo>
                  <a:lnTo>
                    <a:pt x="200" y="44"/>
                  </a:lnTo>
                  <a:lnTo>
                    <a:pt x="518" y="44"/>
                  </a:lnTo>
                  <a:lnTo>
                    <a:pt x="528" y="37"/>
                  </a:lnTo>
                  <a:lnTo>
                    <a:pt x="538" y="31"/>
                  </a:lnTo>
                  <a:lnTo>
                    <a:pt x="547" y="27"/>
                  </a:lnTo>
                  <a:lnTo>
                    <a:pt x="559" y="27"/>
                  </a:lnTo>
                  <a:lnTo>
                    <a:pt x="572" y="27"/>
                  </a:lnTo>
                  <a:lnTo>
                    <a:pt x="582" y="31"/>
                  </a:lnTo>
                  <a:lnTo>
                    <a:pt x="593" y="37"/>
                  </a:lnTo>
                  <a:lnTo>
                    <a:pt x="601" y="44"/>
                  </a:lnTo>
                  <a:lnTo>
                    <a:pt x="634" y="44"/>
                  </a:lnTo>
                  <a:lnTo>
                    <a:pt x="655" y="44"/>
                  </a:lnTo>
                  <a:lnTo>
                    <a:pt x="661" y="44"/>
                  </a:lnTo>
                  <a:lnTo>
                    <a:pt x="662" y="44"/>
                  </a:lnTo>
                  <a:lnTo>
                    <a:pt x="662" y="46"/>
                  </a:lnTo>
                  <a:lnTo>
                    <a:pt x="662" y="48"/>
                  </a:lnTo>
                  <a:lnTo>
                    <a:pt x="662" y="50"/>
                  </a:lnTo>
                  <a:lnTo>
                    <a:pt x="607" y="50"/>
                  </a:lnTo>
                  <a:close/>
                </a:path>
              </a:pathLst>
            </a:custGeom>
            <a:solidFill>
              <a:srgbClr val="C03C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12" name="Freeform 72">
              <a:extLst>
                <a:ext uri="{FF2B5EF4-FFF2-40B4-BE49-F238E27FC236}">
                  <a16:creationId xmlns:a16="http://schemas.microsoft.com/office/drawing/2014/main" id="{98E6C70D-8D21-4EC3-9933-0AAF949A80FA}"/>
                </a:ext>
              </a:extLst>
            </p:cNvPr>
            <p:cNvSpPr>
              <a:spLocks/>
            </p:cNvSpPr>
            <p:nvPr/>
          </p:nvSpPr>
          <p:spPr bwMode="auto">
            <a:xfrm>
              <a:off x="4856" y="3082"/>
              <a:ext cx="94" cy="51"/>
            </a:xfrm>
            <a:custGeom>
              <a:avLst/>
              <a:gdLst>
                <a:gd name="T0" fmla="*/ 52 w 94"/>
                <a:gd name="T1" fmla="*/ 51 h 51"/>
                <a:gd name="T2" fmla="*/ 94 w 94"/>
                <a:gd name="T3" fmla="*/ 51 h 51"/>
                <a:gd name="T4" fmla="*/ 17 w 94"/>
                <a:gd name="T5" fmla="*/ 13 h 51"/>
                <a:gd name="T6" fmla="*/ 34 w 94"/>
                <a:gd name="T7" fmla="*/ 9 h 51"/>
                <a:gd name="T8" fmla="*/ 50 w 94"/>
                <a:gd name="T9" fmla="*/ 7 h 51"/>
                <a:gd name="T10" fmla="*/ 50 w 94"/>
                <a:gd name="T11" fmla="*/ 5 h 51"/>
                <a:gd name="T12" fmla="*/ 48 w 94"/>
                <a:gd name="T13" fmla="*/ 3 h 51"/>
                <a:gd name="T14" fmla="*/ 44 w 94"/>
                <a:gd name="T15" fmla="*/ 0 h 51"/>
                <a:gd name="T16" fmla="*/ 38 w 94"/>
                <a:gd name="T17" fmla="*/ 0 h 51"/>
                <a:gd name="T18" fmla="*/ 21 w 94"/>
                <a:gd name="T19" fmla="*/ 1 h 51"/>
                <a:gd name="T20" fmla="*/ 4 w 94"/>
                <a:gd name="T21" fmla="*/ 7 h 51"/>
                <a:gd name="T22" fmla="*/ 2 w 94"/>
                <a:gd name="T23" fmla="*/ 9 h 51"/>
                <a:gd name="T24" fmla="*/ 0 w 94"/>
                <a:gd name="T25" fmla="*/ 13 h 51"/>
                <a:gd name="T26" fmla="*/ 2 w 94"/>
                <a:gd name="T27" fmla="*/ 15 h 51"/>
                <a:gd name="T28" fmla="*/ 4 w 94"/>
                <a:gd name="T29" fmla="*/ 17 h 51"/>
                <a:gd name="T30" fmla="*/ 30 w 94"/>
                <a:gd name="T31" fmla="*/ 30 h 51"/>
                <a:gd name="T32" fmla="*/ 48 w 94"/>
                <a:gd name="T33" fmla="*/ 40 h 51"/>
                <a:gd name="T34" fmla="*/ 55 w 94"/>
                <a:gd name="T35" fmla="*/ 45 h 51"/>
                <a:gd name="T36" fmla="*/ 52 w 94"/>
                <a:gd name="T37" fmla="*/ 51 h 51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94"/>
                <a:gd name="T58" fmla="*/ 0 h 51"/>
                <a:gd name="T59" fmla="*/ 94 w 94"/>
                <a:gd name="T60" fmla="*/ 51 h 51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94" h="51">
                  <a:moveTo>
                    <a:pt x="52" y="51"/>
                  </a:moveTo>
                  <a:lnTo>
                    <a:pt x="94" y="51"/>
                  </a:lnTo>
                  <a:lnTo>
                    <a:pt x="17" y="13"/>
                  </a:lnTo>
                  <a:lnTo>
                    <a:pt x="34" y="9"/>
                  </a:lnTo>
                  <a:lnTo>
                    <a:pt x="50" y="7"/>
                  </a:lnTo>
                  <a:lnTo>
                    <a:pt x="50" y="5"/>
                  </a:lnTo>
                  <a:lnTo>
                    <a:pt x="48" y="3"/>
                  </a:lnTo>
                  <a:lnTo>
                    <a:pt x="44" y="0"/>
                  </a:lnTo>
                  <a:lnTo>
                    <a:pt x="38" y="0"/>
                  </a:lnTo>
                  <a:lnTo>
                    <a:pt x="21" y="1"/>
                  </a:lnTo>
                  <a:lnTo>
                    <a:pt x="4" y="7"/>
                  </a:lnTo>
                  <a:lnTo>
                    <a:pt x="2" y="9"/>
                  </a:lnTo>
                  <a:lnTo>
                    <a:pt x="0" y="13"/>
                  </a:lnTo>
                  <a:lnTo>
                    <a:pt x="2" y="15"/>
                  </a:lnTo>
                  <a:lnTo>
                    <a:pt x="4" y="17"/>
                  </a:lnTo>
                  <a:lnTo>
                    <a:pt x="30" y="30"/>
                  </a:lnTo>
                  <a:lnTo>
                    <a:pt x="48" y="40"/>
                  </a:lnTo>
                  <a:lnTo>
                    <a:pt x="55" y="45"/>
                  </a:lnTo>
                  <a:lnTo>
                    <a:pt x="52" y="51"/>
                  </a:lnTo>
                  <a:close/>
                </a:path>
              </a:pathLst>
            </a:custGeom>
            <a:solidFill>
              <a:srgbClr val="81818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13" name="Freeform 73">
              <a:extLst>
                <a:ext uri="{FF2B5EF4-FFF2-40B4-BE49-F238E27FC236}">
                  <a16:creationId xmlns:a16="http://schemas.microsoft.com/office/drawing/2014/main" id="{897007C6-E9C3-4BC4-92DC-525C946B9A28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9" y="3103"/>
              <a:ext cx="96" cy="30"/>
            </a:xfrm>
            <a:custGeom>
              <a:avLst/>
              <a:gdLst>
                <a:gd name="T0" fmla="*/ 0 w 96"/>
                <a:gd name="T1" fmla="*/ 30 h 30"/>
                <a:gd name="T2" fmla="*/ 96 w 96"/>
                <a:gd name="T3" fmla="*/ 30 h 30"/>
                <a:gd name="T4" fmla="*/ 7 w 96"/>
                <a:gd name="T5" fmla="*/ 0 h 30"/>
                <a:gd name="T6" fmla="*/ 3 w 96"/>
                <a:gd name="T7" fmla="*/ 5 h 30"/>
                <a:gd name="T8" fmla="*/ 2 w 96"/>
                <a:gd name="T9" fmla="*/ 13 h 30"/>
                <a:gd name="T10" fmla="*/ 0 w 96"/>
                <a:gd name="T11" fmla="*/ 21 h 30"/>
                <a:gd name="T12" fmla="*/ 0 w 96"/>
                <a:gd name="T13" fmla="*/ 30 h 3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96"/>
                <a:gd name="T22" fmla="*/ 0 h 30"/>
                <a:gd name="T23" fmla="*/ 96 w 96"/>
                <a:gd name="T24" fmla="*/ 30 h 3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96" h="30">
                  <a:moveTo>
                    <a:pt x="0" y="30"/>
                  </a:moveTo>
                  <a:lnTo>
                    <a:pt x="96" y="30"/>
                  </a:lnTo>
                  <a:lnTo>
                    <a:pt x="7" y="0"/>
                  </a:lnTo>
                  <a:lnTo>
                    <a:pt x="3" y="5"/>
                  </a:lnTo>
                  <a:lnTo>
                    <a:pt x="2" y="13"/>
                  </a:lnTo>
                  <a:lnTo>
                    <a:pt x="0" y="21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D8828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14" name="Freeform 74">
              <a:extLst>
                <a:ext uri="{FF2B5EF4-FFF2-40B4-BE49-F238E27FC236}">
                  <a16:creationId xmlns:a16="http://schemas.microsoft.com/office/drawing/2014/main" id="{5BE1367B-F36B-4AD3-9129-15691F7702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898" y="3089"/>
              <a:ext cx="98" cy="44"/>
            </a:xfrm>
            <a:custGeom>
              <a:avLst/>
              <a:gdLst>
                <a:gd name="T0" fmla="*/ 0 w 98"/>
                <a:gd name="T1" fmla="*/ 2 h 44"/>
                <a:gd name="T2" fmla="*/ 84 w 98"/>
                <a:gd name="T3" fmla="*/ 44 h 44"/>
                <a:gd name="T4" fmla="*/ 98 w 98"/>
                <a:gd name="T5" fmla="*/ 44 h 44"/>
                <a:gd name="T6" fmla="*/ 8 w 98"/>
                <a:gd name="T7" fmla="*/ 0 h 44"/>
                <a:gd name="T8" fmla="*/ 0 w 98"/>
                <a:gd name="T9" fmla="*/ 2 h 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8"/>
                <a:gd name="T16" fmla="*/ 0 h 44"/>
                <a:gd name="T17" fmla="*/ 98 w 98"/>
                <a:gd name="T18" fmla="*/ 44 h 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8" h="44">
                  <a:moveTo>
                    <a:pt x="0" y="2"/>
                  </a:moveTo>
                  <a:lnTo>
                    <a:pt x="84" y="44"/>
                  </a:lnTo>
                  <a:lnTo>
                    <a:pt x="98" y="44"/>
                  </a:lnTo>
                  <a:lnTo>
                    <a:pt x="8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15" name="Freeform 75">
              <a:extLst>
                <a:ext uri="{FF2B5EF4-FFF2-40B4-BE49-F238E27FC236}">
                  <a16:creationId xmlns:a16="http://schemas.microsoft.com/office/drawing/2014/main" id="{1E8BB763-E8F6-4E88-B4D8-13BBBBDA04A5}"/>
                </a:ext>
              </a:extLst>
            </p:cNvPr>
            <p:cNvSpPr>
              <a:spLocks/>
            </p:cNvSpPr>
            <p:nvPr/>
          </p:nvSpPr>
          <p:spPr bwMode="auto">
            <a:xfrm>
              <a:off x="4560" y="3177"/>
              <a:ext cx="119" cy="6"/>
            </a:xfrm>
            <a:custGeom>
              <a:avLst/>
              <a:gdLst>
                <a:gd name="T0" fmla="*/ 119 w 119"/>
                <a:gd name="T1" fmla="*/ 0 h 6"/>
                <a:gd name="T2" fmla="*/ 113 w 119"/>
                <a:gd name="T3" fmla="*/ 6 h 6"/>
                <a:gd name="T4" fmla="*/ 0 w 119"/>
                <a:gd name="T5" fmla="*/ 6 h 6"/>
                <a:gd name="T6" fmla="*/ 0 w 119"/>
                <a:gd name="T7" fmla="*/ 0 h 6"/>
                <a:gd name="T8" fmla="*/ 119 w 119"/>
                <a:gd name="T9" fmla="*/ 0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9"/>
                <a:gd name="T16" fmla="*/ 0 h 6"/>
                <a:gd name="T17" fmla="*/ 119 w 119"/>
                <a:gd name="T18" fmla="*/ 6 h 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9" h="6">
                  <a:moveTo>
                    <a:pt x="119" y="0"/>
                  </a:moveTo>
                  <a:lnTo>
                    <a:pt x="113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11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16" name="Freeform 76">
              <a:extLst>
                <a:ext uri="{FF2B5EF4-FFF2-40B4-BE49-F238E27FC236}">
                  <a16:creationId xmlns:a16="http://schemas.microsoft.com/office/drawing/2014/main" id="{004F1CB2-D8C6-40C7-AF51-2706AF33A6DA}"/>
                </a:ext>
              </a:extLst>
            </p:cNvPr>
            <p:cNvSpPr>
              <a:spLocks/>
            </p:cNvSpPr>
            <p:nvPr/>
          </p:nvSpPr>
          <p:spPr bwMode="auto">
            <a:xfrm>
              <a:off x="4760" y="3177"/>
              <a:ext cx="318" cy="6"/>
            </a:xfrm>
            <a:custGeom>
              <a:avLst/>
              <a:gdLst>
                <a:gd name="T0" fmla="*/ 318 w 318"/>
                <a:gd name="T1" fmla="*/ 0 h 6"/>
                <a:gd name="T2" fmla="*/ 313 w 318"/>
                <a:gd name="T3" fmla="*/ 6 h 6"/>
                <a:gd name="T4" fmla="*/ 4 w 318"/>
                <a:gd name="T5" fmla="*/ 6 h 6"/>
                <a:gd name="T6" fmla="*/ 0 w 318"/>
                <a:gd name="T7" fmla="*/ 0 h 6"/>
                <a:gd name="T8" fmla="*/ 318 w 318"/>
                <a:gd name="T9" fmla="*/ 0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18"/>
                <a:gd name="T16" fmla="*/ 0 h 6"/>
                <a:gd name="T17" fmla="*/ 318 w 318"/>
                <a:gd name="T18" fmla="*/ 6 h 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18" h="6">
                  <a:moveTo>
                    <a:pt x="318" y="0"/>
                  </a:moveTo>
                  <a:lnTo>
                    <a:pt x="313" y="6"/>
                  </a:lnTo>
                  <a:lnTo>
                    <a:pt x="4" y="6"/>
                  </a:lnTo>
                  <a:lnTo>
                    <a:pt x="0" y="0"/>
                  </a:lnTo>
                  <a:lnTo>
                    <a:pt x="31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17" name="Freeform 77">
              <a:extLst>
                <a:ext uri="{FF2B5EF4-FFF2-40B4-BE49-F238E27FC236}">
                  <a16:creationId xmlns:a16="http://schemas.microsoft.com/office/drawing/2014/main" id="{1481851E-B45D-463D-8007-2DAE0DF49D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161" y="3177"/>
              <a:ext cx="61" cy="6"/>
            </a:xfrm>
            <a:custGeom>
              <a:avLst/>
              <a:gdLst>
                <a:gd name="T0" fmla="*/ 6 w 61"/>
                <a:gd name="T1" fmla="*/ 6 h 6"/>
                <a:gd name="T2" fmla="*/ 0 w 61"/>
                <a:gd name="T3" fmla="*/ 0 h 6"/>
                <a:gd name="T4" fmla="*/ 33 w 61"/>
                <a:gd name="T5" fmla="*/ 0 h 6"/>
                <a:gd name="T6" fmla="*/ 54 w 61"/>
                <a:gd name="T7" fmla="*/ 0 h 6"/>
                <a:gd name="T8" fmla="*/ 60 w 61"/>
                <a:gd name="T9" fmla="*/ 0 h 6"/>
                <a:gd name="T10" fmla="*/ 61 w 61"/>
                <a:gd name="T11" fmla="*/ 0 h 6"/>
                <a:gd name="T12" fmla="*/ 61 w 61"/>
                <a:gd name="T13" fmla="*/ 2 h 6"/>
                <a:gd name="T14" fmla="*/ 61 w 61"/>
                <a:gd name="T15" fmla="*/ 4 h 6"/>
                <a:gd name="T16" fmla="*/ 61 w 61"/>
                <a:gd name="T17" fmla="*/ 6 h 6"/>
                <a:gd name="T18" fmla="*/ 6 w 61"/>
                <a:gd name="T19" fmla="*/ 6 h 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1"/>
                <a:gd name="T31" fmla="*/ 0 h 6"/>
                <a:gd name="T32" fmla="*/ 61 w 61"/>
                <a:gd name="T33" fmla="*/ 6 h 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1" h="6">
                  <a:moveTo>
                    <a:pt x="6" y="6"/>
                  </a:moveTo>
                  <a:lnTo>
                    <a:pt x="0" y="0"/>
                  </a:lnTo>
                  <a:lnTo>
                    <a:pt x="33" y="0"/>
                  </a:lnTo>
                  <a:lnTo>
                    <a:pt x="54" y="0"/>
                  </a:lnTo>
                  <a:lnTo>
                    <a:pt x="60" y="0"/>
                  </a:lnTo>
                  <a:lnTo>
                    <a:pt x="61" y="0"/>
                  </a:lnTo>
                  <a:lnTo>
                    <a:pt x="61" y="2"/>
                  </a:lnTo>
                  <a:lnTo>
                    <a:pt x="61" y="4"/>
                  </a:lnTo>
                  <a:lnTo>
                    <a:pt x="61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18" name="Rectangle 78">
              <a:extLst>
                <a:ext uri="{FF2B5EF4-FFF2-40B4-BE49-F238E27FC236}">
                  <a16:creationId xmlns:a16="http://schemas.microsoft.com/office/drawing/2014/main" id="{29253C73-8DAC-4DD4-9267-98124A6501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85" y="3191"/>
              <a:ext cx="48" cy="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71719" name="Freeform 79">
              <a:extLst>
                <a:ext uri="{FF2B5EF4-FFF2-40B4-BE49-F238E27FC236}">
                  <a16:creationId xmlns:a16="http://schemas.microsoft.com/office/drawing/2014/main" id="{71EAA492-780B-40D8-8DE9-54767772544C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5" y="3189"/>
              <a:ext cx="47" cy="7"/>
            </a:xfrm>
            <a:custGeom>
              <a:avLst/>
              <a:gdLst>
                <a:gd name="T0" fmla="*/ 0 w 47"/>
                <a:gd name="T1" fmla="*/ 7 h 7"/>
                <a:gd name="T2" fmla="*/ 6 w 47"/>
                <a:gd name="T3" fmla="*/ 0 h 7"/>
                <a:gd name="T4" fmla="*/ 47 w 47"/>
                <a:gd name="T5" fmla="*/ 0 h 7"/>
                <a:gd name="T6" fmla="*/ 43 w 47"/>
                <a:gd name="T7" fmla="*/ 7 h 7"/>
                <a:gd name="T8" fmla="*/ 0 w 47"/>
                <a:gd name="T9" fmla="*/ 7 h 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7"/>
                <a:gd name="T16" fmla="*/ 0 h 7"/>
                <a:gd name="T17" fmla="*/ 47 w 47"/>
                <a:gd name="T18" fmla="*/ 7 h 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7" h="7">
                  <a:moveTo>
                    <a:pt x="0" y="7"/>
                  </a:moveTo>
                  <a:lnTo>
                    <a:pt x="6" y="0"/>
                  </a:lnTo>
                  <a:lnTo>
                    <a:pt x="47" y="0"/>
                  </a:lnTo>
                  <a:lnTo>
                    <a:pt x="43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20" name="Freeform 80">
              <a:extLst>
                <a:ext uri="{FF2B5EF4-FFF2-40B4-BE49-F238E27FC236}">
                  <a16:creationId xmlns:a16="http://schemas.microsoft.com/office/drawing/2014/main" id="{A4440E7C-4841-4613-84E3-AACF0E9EC844}"/>
                </a:ext>
              </a:extLst>
            </p:cNvPr>
            <p:cNvSpPr>
              <a:spLocks/>
            </p:cNvSpPr>
            <p:nvPr/>
          </p:nvSpPr>
          <p:spPr bwMode="auto">
            <a:xfrm>
              <a:off x="4998" y="3204"/>
              <a:ext cx="48" cy="8"/>
            </a:xfrm>
            <a:custGeom>
              <a:avLst/>
              <a:gdLst>
                <a:gd name="T0" fmla="*/ 0 w 48"/>
                <a:gd name="T1" fmla="*/ 8 h 8"/>
                <a:gd name="T2" fmla="*/ 4 w 48"/>
                <a:gd name="T3" fmla="*/ 0 h 8"/>
                <a:gd name="T4" fmla="*/ 48 w 48"/>
                <a:gd name="T5" fmla="*/ 0 h 8"/>
                <a:gd name="T6" fmla="*/ 46 w 48"/>
                <a:gd name="T7" fmla="*/ 2 h 8"/>
                <a:gd name="T8" fmla="*/ 44 w 48"/>
                <a:gd name="T9" fmla="*/ 8 h 8"/>
                <a:gd name="T10" fmla="*/ 0 w 48"/>
                <a:gd name="T11" fmla="*/ 8 h 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8"/>
                <a:gd name="T19" fmla="*/ 0 h 8"/>
                <a:gd name="T20" fmla="*/ 48 w 48"/>
                <a:gd name="T21" fmla="*/ 8 h 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8" h="8">
                  <a:moveTo>
                    <a:pt x="0" y="8"/>
                  </a:moveTo>
                  <a:lnTo>
                    <a:pt x="4" y="0"/>
                  </a:lnTo>
                  <a:lnTo>
                    <a:pt x="48" y="0"/>
                  </a:lnTo>
                  <a:lnTo>
                    <a:pt x="46" y="2"/>
                  </a:lnTo>
                  <a:lnTo>
                    <a:pt x="44" y="8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21" name="Freeform 81">
              <a:extLst>
                <a:ext uri="{FF2B5EF4-FFF2-40B4-BE49-F238E27FC236}">
                  <a16:creationId xmlns:a16="http://schemas.microsoft.com/office/drawing/2014/main" id="{C22E6034-09D9-4DBF-A499-A756291F6E05}"/>
                </a:ext>
              </a:extLst>
            </p:cNvPr>
            <p:cNvSpPr>
              <a:spLocks/>
            </p:cNvSpPr>
            <p:nvPr/>
          </p:nvSpPr>
          <p:spPr bwMode="auto">
            <a:xfrm>
              <a:off x="4994" y="3217"/>
              <a:ext cx="48" cy="8"/>
            </a:xfrm>
            <a:custGeom>
              <a:avLst/>
              <a:gdLst>
                <a:gd name="T0" fmla="*/ 0 w 48"/>
                <a:gd name="T1" fmla="*/ 8 h 8"/>
                <a:gd name="T2" fmla="*/ 2 w 48"/>
                <a:gd name="T3" fmla="*/ 0 h 8"/>
                <a:gd name="T4" fmla="*/ 48 w 48"/>
                <a:gd name="T5" fmla="*/ 0 h 8"/>
                <a:gd name="T6" fmla="*/ 46 w 48"/>
                <a:gd name="T7" fmla="*/ 8 h 8"/>
                <a:gd name="T8" fmla="*/ 0 w 48"/>
                <a:gd name="T9" fmla="*/ 8 h 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"/>
                <a:gd name="T16" fmla="*/ 0 h 8"/>
                <a:gd name="T17" fmla="*/ 48 w 48"/>
                <a:gd name="T18" fmla="*/ 8 h 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" h="8">
                  <a:moveTo>
                    <a:pt x="0" y="8"/>
                  </a:moveTo>
                  <a:lnTo>
                    <a:pt x="2" y="0"/>
                  </a:lnTo>
                  <a:lnTo>
                    <a:pt x="48" y="0"/>
                  </a:lnTo>
                  <a:lnTo>
                    <a:pt x="46" y="8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22" name="Freeform 82">
              <a:extLst>
                <a:ext uri="{FF2B5EF4-FFF2-40B4-BE49-F238E27FC236}">
                  <a16:creationId xmlns:a16="http://schemas.microsoft.com/office/drawing/2014/main" id="{B7D1E1F2-29A1-4D05-ADEC-A4341B590DC6}"/>
                </a:ext>
              </a:extLst>
            </p:cNvPr>
            <p:cNvSpPr>
              <a:spLocks/>
            </p:cNvSpPr>
            <p:nvPr/>
          </p:nvSpPr>
          <p:spPr bwMode="auto">
            <a:xfrm>
              <a:off x="5228" y="3168"/>
              <a:ext cx="25" cy="15"/>
            </a:xfrm>
            <a:custGeom>
              <a:avLst/>
              <a:gdLst>
                <a:gd name="T0" fmla="*/ 0 w 25"/>
                <a:gd name="T1" fmla="*/ 15 h 15"/>
                <a:gd name="T2" fmla="*/ 0 w 25"/>
                <a:gd name="T3" fmla="*/ 0 h 15"/>
                <a:gd name="T4" fmla="*/ 16 w 25"/>
                <a:gd name="T5" fmla="*/ 7 h 15"/>
                <a:gd name="T6" fmla="*/ 21 w 25"/>
                <a:gd name="T7" fmla="*/ 11 h 15"/>
                <a:gd name="T8" fmla="*/ 25 w 25"/>
                <a:gd name="T9" fmla="*/ 15 h 15"/>
                <a:gd name="T10" fmla="*/ 0 w 25"/>
                <a:gd name="T11" fmla="*/ 15 h 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"/>
                <a:gd name="T19" fmla="*/ 0 h 15"/>
                <a:gd name="T20" fmla="*/ 25 w 25"/>
                <a:gd name="T21" fmla="*/ 15 h 1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" h="15">
                  <a:moveTo>
                    <a:pt x="0" y="15"/>
                  </a:moveTo>
                  <a:lnTo>
                    <a:pt x="0" y="0"/>
                  </a:lnTo>
                  <a:lnTo>
                    <a:pt x="16" y="7"/>
                  </a:lnTo>
                  <a:lnTo>
                    <a:pt x="21" y="11"/>
                  </a:lnTo>
                  <a:lnTo>
                    <a:pt x="25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23" name="Freeform 83">
              <a:extLst>
                <a:ext uri="{FF2B5EF4-FFF2-40B4-BE49-F238E27FC236}">
                  <a16:creationId xmlns:a16="http://schemas.microsoft.com/office/drawing/2014/main" id="{3B01709C-B608-4956-9D3E-F8AF85425CE3}"/>
                </a:ext>
              </a:extLst>
            </p:cNvPr>
            <p:cNvSpPr>
              <a:spLocks/>
            </p:cNvSpPr>
            <p:nvPr/>
          </p:nvSpPr>
          <p:spPr bwMode="auto">
            <a:xfrm>
              <a:off x="5201" y="3189"/>
              <a:ext cx="66" cy="9"/>
            </a:xfrm>
            <a:custGeom>
              <a:avLst/>
              <a:gdLst>
                <a:gd name="T0" fmla="*/ 0 w 66"/>
                <a:gd name="T1" fmla="*/ 0 h 9"/>
                <a:gd name="T2" fmla="*/ 56 w 66"/>
                <a:gd name="T3" fmla="*/ 0 h 9"/>
                <a:gd name="T4" fmla="*/ 60 w 66"/>
                <a:gd name="T5" fmla="*/ 2 h 9"/>
                <a:gd name="T6" fmla="*/ 64 w 66"/>
                <a:gd name="T7" fmla="*/ 3 h 9"/>
                <a:gd name="T8" fmla="*/ 66 w 66"/>
                <a:gd name="T9" fmla="*/ 9 h 9"/>
                <a:gd name="T10" fmla="*/ 2 w 66"/>
                <a:gd name="T11" fmla="*/ 9 h 9"/>
                <a:gd name="T12" fmla="*/ 0 w 66"/>
                <a:gd name="T13" fmla="*/ 0 h 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6"/>
                <a:gd name="T22" fmla="*/ 0 h 9"/>
                <a:gd name="T23" fmla="*/ 66 w 66"/>
                <a:gd name="T24" fmla="*/ 9 h 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6" h="9">
                  <a:moveTo>
                    <a:pt x="0" y="0"/>
                  </a:moveTo>
                  <a:lnTo>
                    <a:pt x="56" y="0"/>
                  </a:lnTo>
                  <a:lnTo>
                    <a:pt x="60" y="2"/>
                  </a:lnTo>
                  <a:lnTo>
                    <a:pt x="64" y="3"/>
                  </a:lnTo>
                  <a:lnTo>
                    <a:pt x="66" y="9"/>
                  </a:lnTo>
                  <a:lnTo>
                    <a:pt x="2" y="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24" name="Rectangle 84">
              <a:extLst>
                <a:ext uri="{FF2B5EF4-FFF2-40B4-BE49-F238E27FC236}">
                  <a16:creationId xmlns:a16="http://schemas.microsoft.com/office/drawing/2014/main" id="{6DBDA11B-39CF-4343-96AC-303557EFC7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90" y="3145"/>
              <a:ext cx="35" cy="1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71725" name="Freeform 85">
              <a:extLst>
                <a:ext uri="{FF2B5EF4-FFF2-40B4-BE49-F238E27FC236}">
                  <a16:creationId xmlns:a16="http://schemas.microsoft.com/office/drawing/2014/main" id="{FFD70F44-3C04-441F-A347-347224B0EABF}"/>
                </a:ext>
              </a:extLst>
            </p:cNvPr>
            <p:cNvSpPr>
              <a:spLocks/>
            </p:cNvSpPr>
            <p:nvPr/>
          </p:nvSpPr>
          <p:spPr bwMode="auto">
            <a:xfrm>
              <a:off x="5061" y="3160"/>
              <a:ext cx="119" cy="71"/>
            </a:xfrm>
            <a:custGeom>
              <a:avLst/>
              <a:gdLst>
                <a:gd name="T0" fmla="*/ 0 w 119"/>
                <a:gd name="T1" fmla="*/ 71 h 71"/>
                <a:gd name="T2" fmla="*/ 0 w 119"/>
                <a:gd name="T3" fmla="*/ 57 h 71"/>
                <a:gd name="T4" fmla="*/ 2 w 119"/>
                <a:gd name="T5" fmla="*/ 48 h 71"/>
                <a:gd name="T6" fmla="*/ 4 w 119"/>
                <a:gd name="T7" fmla="*/ 38 h 71"/>
                <a:gd name="T8" fmla="*/ 8 w 119"/>
                <a:gd name="T9" fmla="*/ 31 h 71"/>
                <a:gd name="T10" fmla="*/ 12 w 119"/>
                <a:gd name="T11" fmla="*/ 23 h 71"/>
                <a:gd name="T12" fmla="*/ 17 w 119"/>
                <a:gd name="T13" fmla="*/ 17 h 71"/>
                <a:gd name="T14" fmla="*/ 27 w 119"/>
                <a:gd name="T15" fmla="*/ 10 h 71"/>
                <a:gd name="T16" fmla="*/ 37 w 119"/>
                <a:gd name="T17" fmla="*/ 4 h 71"/>
                <a:gd name="T18" fmla="*/ 46 w 119"/>
                <a:gd name="T19" fmla="*/ 0 h 71"/>
                <a:gd name="T20" fmla="*/ 58 w 119"/>
                <a:gd name="T21" fmla="*/ 0 h 71"/>
                <a:gd name="T22" fmla="*/ 71 w 119"/>
                <a:gd name="T23" fmla="*/ 0 h 71"/>
                <a:gd name="T24" fmla="*/ 81 w 119"/>
                <a:gd name="T25" fmla="*/ 4 h 71"/>
                <a:gd name="T26" fmla="*/ 92 w 119"/>
                <a:gd name="T27" fmla="*/ 10 h 71"/>
                <a:gd name="T28" fmla="*/ 100 w 119"/>
                <a:gd name="T29" fmla="*/ 17 h 71"/>
                <a:gd name="T30" fmla="*/ 106 w 119"/>
                <a:gd name="T31" fmla="*/ 23 h 71"/>
                <a:gd name="T32" fmla="*/ 112 w 119"/>
                <a:gd name="T33" fmla="*/ 31 h 71"/>
                <a:gd name="T34" fmla="*/ 113 w 119"/>
                <a:gd name="T35" fmla="*/ 38 h 71"/>
                <a:gd name="T36" fmla="*/ 117 w 119"/>
                <a:gd name="T37" fmla="*/ 48 h 71"/>
                <a:gd name="T38" fmla="*/ 117 w 119"/>
                <a:gd name="T39" fmla="*/ 57 h 71"/>
                <a:gd name="T40" fmla="*/ 117 w 119"/>
                <a:gd name="T41" fmla="*/ 61 h 71"/>
                <a:gd name="T42" fmla="*/ 119 w 119"/>
                <a:gd name="T43" fmla="*/ 71 h 71"/>
                <a:gd name="T44" fmla="*/ 0 w 119"/>
                <a:gd name="T45" fmla="*/ 71 h 7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19"/>
                <a:gd name="T70" fmla="*/ 0 h 71"/>
                <a:gd name="T71" fmla="*/ 119 w 119"/>
                <a:gd name="T72" fmla="*/ 71 h 71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19" h="71">
                  <a:moveTo>
                    <a:pt x="0" y="71"/>
                  </a:moveTo>
                  <a:lnTo>
                    <a:pt x="0" y="57"/>
                  </a:lnTo>
                  <a:lnTo>
                    <a:pt x="2" y="48"/>
                  </a:lnTo>
                  <a:lnTo>
                    <a:pt x="4" y="38"/>
                  </a:lnTo>
                  <a:lnTo>
                    <a:pt x="8" y="31"/>
                  </a:lnTo>
                  <a:lnTo>
                    <a:pt x="12" y="23"/>
                  </a:lnTo>
                  <a:lnTo>
                    <a:pt x="17" y="17"/>
                  </a:lnTo>
                  <a:lnTo>
                    <a:pt x="27" y="10"/>
                  </a:lnTo>
                  <a:lnTo>
                    <a:pt x="37" y="4"/>
                  </a:lnTo>
                  <a:lnTo>
                    <a:pt x="46" y="0"/>
                  </a:lnTo>
                  <a:lnTo>
                    <a:pt x="58" y="0"/>
                  </a:lnTo>
                  <a:lnTo>
                    <a:pt x="71" y="0"/>
                  </a:lnTo>
                  <a:lnTo>
                    <a:pt x="81" y="4"/>
                  </a:lnTo>
                  <a:lnTo>
                    <a:pt x="92" y="10"/>
                  </a:lnTo>
                  <a:lnTo>
                    <a:pt x="100" y="17"/>
                  </a:lnTo>
                  <a:lnTo>
                    <a:pt x="106" y="23"/>
                  </a:lnTo>
                  <a:lnTo>
                    <a:pt x="112" y="31"/>
                  </a:lnTo>
                  <a:lnTo>
                    <a:pt x="113" y="38"/>
                  </a:lnTo>
                  <a:lnTo>
                    <a:pt x="117" y="48"/>
                  </a:lnTo>
                  <a:lnTo>
                    <a:pt x="117" y="57"/>
                  </a:lnTo>
                  <a:lnTo>
                    <a:pt x="117" y="61"/>
                  </a:lnTo>
                  <a:lnTo>
                    <a:pt x="119" y="71"/>
                  </a:lnTo>
                  <a:lnTo>
                    <a:pt x="0" y="7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26" name="Freeform 86">
              <a:extLst>
                <a:ext uri="{FF2B5EF4-FFF2-40B4-BE49-F238E27FC236}">
                  <a16:creationId xmlns:a16="http://schemas.microsoft.com/office/drawing/2014/main" id="{02744314-0F34-4127-81F6-ACB392CD7871}"/>
                </a:ext>
              </a:extLst>
            </p:cNvPr>
            <p:cNvSpPr>
              <a:spLocks/>
            </p:cNvSpPr>
            <p:nvPr/>
          </p:nvSpPr>
          <p:spPr bwMode="auto">
            <a:xfrm>
              <a:off x="4660" y="3160"/>
              <a:ext cx="121" cy="80"/>
            </a:xfrm>
            <a:custGeom>
              <a:avLst/>
              <a:gdLst>
                <a:gd name="T0" fmla="*/ 121 w 121"/>
                <a:gd name="T1" fmla="*/ 80 h 80"/>
                <a:gd name="T2" fmla="*/ 117 w 121"/>
                <a:gd name="T3" fmla="*/ 57 h 80"/>
                <a:gd name="T4" fmla="*/ 117 w 121"/>
                <a:gd name="T5" fmla="*/ 48 h 80"/>
                <a:gd name="T6" fmla="*/ 113 w 121"/>
                <a:gd name="T7" fmla="*/ 38 h 80"/>
                <a:gd name="T8" fmla="*/ 109 w 121"/>
                <a:gd name="T9" fmla="*/ 31 h 80"/>
                <a:gd name="T10" fmla="*/ 104 w 121"/>
                <a:gd name="T11" fmla="*/ 23 h 80"/>
                <a:gd name="T12" fmla="*/ 100 w 121"/>
                <a:gd name="T13" fmla="*/ 17 h 80"/>
                <a:gd name="T14" fmla="*/ 92 w 121"/>
                <a:gd name="T15" fmla="*/ 10 h 80"/>
                <a:gd name="T16" fmla="*/ 82 w 121"/>
                <a:gd name="T17" fmla="*/ 4 h 80"/>
                <a:gd name="T18" fmla="*/ 71 w 121"/>
                <a:gd name="T19" fmla="*/ 0 h 80"/>
                <a:gd name="T20" fmla="*/ 59 w 121"/>
                <a:gd name="T21" fmla="*/ 0 h 80"/>
                <a:gd name="T22" fmla="*/ 48 w 121"/>
                <a:gd name="T23" fmla="*/ 0 h 80"/>
                <a:gd name="T24" fmla="*/ 36 w 121"/>
                <a:gd name="T25" fmla="*/ 4 h 80"/>
                <a:gd name="T26" fmla="*/ 27 w 121"/>
                <a:gd name="T27" fmla="*/ 10 h 80"/>
                <a:gd name="T28" fmla="*/ 19 w 121"/>
                <a:gd name="T29" fmla="*/ 17 h 80"/>
                <a:gd name="T30" fmla="*/ 13 w 121"/>
                <a:gd name="T31" fmla="*/ 23 h 80"/>
                <a:gd name="T32" fmla="*/ 9 w 121"/>
                <a:gd name="T33" fmla="*/ 31 h 80"/>
                <a:gd name="T34" fmla="*/ 6 w 121"/>
                <a:gd name="T35" fmla="*/ 38 h 80"/>
                <a:gd name="T36" fmla="*/ 4 w 121"/>
                <a:gd name="T37" fmla="*/ 48 h 80"/>
                <a:gd name="T38" fmla="*/ 2 w 121"/>
                <a:gd name="T39" fmla="*/ 57 h 80"/>
                <a:gd name="T40" fmla="*/ 0 w 121"/>
                <a:gd name="T41" fmla="*/ 76 h 80"/>
                <a:gd name="T42" fmla="*/ 121 w 121"/>
                <a:gd name="T43" fmla="*/ 80 h 8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21"/>
                <a:gd name="T67" fmla="*/ 0 h 80"/>
                <a:gd name="T68" fmla="*/ 121 w 121"/>
                <a:gd name="T69" fmla="*/ 80 h 8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21" h="80">
                  <a:moveTo>
                    <a:pt x="121" y="80"/>
                  </a:moveTo>
                  <a:lnTo>
                    <a:pt x="117" y="57"/>
                  </a:lnTo>
                  <a:lnTo>
                    <a:pt x="117" y="48"/>
                  </a:lnTo>
                  <a:lnTo>
                    <a:pt x="113" y="38"/>
                  </a:lnTo>
                  <a:lnTo>
                    <a:pt x="109" y="31"/>
                  </a:lnTo>
                  <a:lnTo>
                    <a:pt x="104" y="23"/>
                  </a:lnTo>
                  <a:lnTo>
                    <a:pt x="100" y="17"/>
                  </a:lnTo>
                  <a:lnTo>
                    <a:pt x="92" y="10"/>
                  </a:lnTo>
                  <a:lnTo>
                    <a:pt x="82" y="4"/>
                  </a:lnTo>
                  <a:lnTo>
                    <a:pt x="71" y="0"/>
                  </a:lnTo>
                  <a:lnTo>
                    <a:pt x="59" y="0"/>
                  </a:lnTo>
                  <a:lnTo>
                    <a:pt x="48" y="0"/>
                  </a:lnTo>
                  <a:lnTo>
                    <a:pt x="36" y="4"/>
                  </a:lnTo>
                  <a:lnTo>
                    <a:pt x="27" y="10"/>
                  </a:lnTo>
                  <a:lnTo>
                    <a:pt x="19" y="17"/>
                  </a:lnTo>
                  <a:lnTo>
                    <a:pt x="13" y="23"/>
                  </a:lnTo>
                  <a:lnTo>
                    <a:pt x="9" y="31"/>
                  </a:lnTo>
                  <a:lnTo>
                    <a:pt x="6" y="38"/>
                  </a:lnTo>
                  <a:lnTo>
                    <a:pt x="4" y="48"/>
                  </a:lnTo>
                  <a:lnTo>
                    <a:pt x="2" y="57"/>
                  </a:lnTo>
                  <a:lnTo>
                    <a:pt x="0" y="76"/>
                  </a:lnTo>
                  <a:lnTo>
                    <a:pt x="121" y="8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27" name="Freeform 87">
              <a:extLst>
                <a:ext uri="{FF2B5EF4-FFF2-40B4-BE49-F238E27FC236}">
                  <a16:creationId xmlns:a16="http://schemas.microsoft.com/office/drawing/2014/main" id="{393C8B42-C754-4860-89F1-9B0BFFFF9CE6}"/>
                </a:ext>
              </a:extLst>
            </p:cNvPr>
            <p:cNvSpPr>
              <a:spLocks/>
            </p:cNvSpPr>
            <p:nvPr/>
          </p:nvSpPr>
          <p:spPr bwMode="auto">
            <a:xfrm>
              <a:off x="4669" y="3170"/>
              <a:ext cx="100" cy="97"/>
            </a:xfrm>
            <a:custGeom>
              <a:avLst/>
              <a:gdLst>
                <a:gd name="T0" fmla="*/ 50 w 100"/>
                <a:gd name="T1" fmla="*/ 97 h 97"/>
                <a:gd name="T2" fmla="*/ 41 w 100"/>
                <a:gd name="T3" fmla="*/ 95 h 97"/>
                <a:gd name="T4" fmla="*/ 31 w 100"/>
                <a:gd name="T5" fmla="*/ 93 h 97"/>
                <a:gd name="T6" fmla="*/ 23 w 100"/>
                <a:gd name="T7" fmla="*/ 89 h 97"/>
                <a:gd name="T8" fmla="*/ 16 w 100"/>
                <a:gd name="T9" fmla="*/ 82 h 97"/>
                <a:gd name="T10" fmla="*/ 10 w 100"/>
                <a:gd name="T11" fmla="*/ 76 h 97"/>
                <a:gd name="T12" fmla="*/ 4 w 100"/>
                <a:gd name="T13" fmla="*/ 66 h 97"/>
                <a:gd name="T14" fmla="*/ 2 w 100"/>
                <a:gd name="T15" fmla="*/ 57 h 97"/>
                <a:gd name="T16" fmla="*/ 0 w 100"/>
                <a:gd name="T17" fmla="*/ 47 h 97"/>
                <a:gd name="T18" fmla="*/ 2 w 100"/>
                <a:gd name="T19" fmla="*/ 38 h 97"/>
                <a:gd name="T20" fmla="*/ 4 w 100"/>
                <a:gd name="T21" fmla="*/ 28 h 97"/>
                <a:gd name="T22" fmla="*/ 10 w 100"/>
                <a:gd name="T23" fmla="*/ 21 h 97"/>
                <a:gd name="T24" fmla="*/ 16 w 100"/>
                <a:gd name="T25" fmla="*/ 13 h 97"/>
                <a:gd name="T26" fmla="*/ 23 w 100"/>
                <a:gd name="T27" fmla="*/ 7 h 97"/>
                <a:gd name="T28" fmla="*/ 31 w 100"/>
                <a:gd name="T29" fmla="*/ 1 h 97"/>
                <a:gd name="T30" fmla="*/ 41 w 100"/>
                <a:gd name="T31" fmla="*/ 0 h 97"/>
                <a:gd name="T32" fmla="*/ 50 w 100"/>
                <a:gd name="T33" fmla="*/ 0 h 97"/>
                <a:gd name="T34" fmla="*/ 60 w 100"/>
                <a:gd name="T35" fmla="*/ 0 h 97"/>
                <a:gd name="T36" fmla="*/ 70 w 100"/>
                <a:gd name="T37" fmla="*/ 1 h 97"/>
                <a:gd name="T38" fmla="*/ 79 w 100"/>
                <a:gd name="T39" fmla="*/ 7 h 97"/>
                <a:gd name="T40" fmla="*/ 85 w 100"/>
                <a:gd name="T41" fmla="*/ 13 h 97"/>
                <a:gd name="T42" fmla="*/ 93 w 100"/>
                <a:gd name="T43" fmla="*/ 21 h 97"/>
                <a:gd name="T44" fmla="*/ 96 w 100"/>
                <a:gd name="T45" fmla="*/ 28 h 97"/>
                <a:gd name="T46" fmla="*/ 100 w 100"/>
                <a:gd name="T47" fmla="*/ 38 h 97"/>
                <a:gd name="T48" fmla="*/ 100 w 100"/>
                <a:gd name="T49" fmla="*/ 47 h 97"/>
                <a:gd name="T50" fmla="*/ 100 w 100"/>
                <a:gd name="T51" fmla="*/ 57 h 97"/>
                <a:gd name="T52" fmla="*/ 96 w 100"/>
                <a:gd name="T53" fmla="*/ 66 h 97"/>
                <a:gd name="T54" fmla="*/ 93 w 100"/>
                <a:gd name="T55" fmla="*/ 76 h 97"/>
                <a:gd name="T56" fmla="*/ 85 w 100"/>
                <a:gd name="T57" fmla="*/ 82 h 97"/>
                <a:gd name="T58" fmla="*/ 79 w 100"/>
                <a:gd name="T59" fmla="*/ 89 h 97"/>
                <a:gd name="T60" fmla="*/ 70 w 100"/>
                <a:gd name="T61" fmla="*/ 93 h 97"/>
                <a:gd name="T62" fmla="*/ 60 w 100"/>
                <a:gd name="T63" fmla="*/ 95 h 97"/>
                <a:gd name="T64" fmla="*/ 50 w 100"/>
                <a:gd name="T65" fmla="*/ 97 h 9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00"/>
                <a:gd name="T100" fmla="*/ 0 h 97"/>
                <a:gd name="T101" fmla="*/ 100 w 100"/>
                <a:gd name="T102" fmla="*/ 97 h 9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00" h="97">
                  <a:moveTo>
                    <a:pt x="50" y="97"/>
                  </a:moveTo>
                  <a:lnTo>
                    <a:pt x="41" y="95"/>
                  </a:lnTo>
                  <a:lnTo>
                    <a:pt x="31" y="93"/>
                  </a:lnTo>
                  <a:lnTo>
                    <a:pt x="23" y="89"/>
                  </a:lnTo>
                  <a:lnTo>
                    <a:pt x="16" y="82"/>
                  </a:lnTo>
                  <a:lnTo>
                    <a:pt x="10" y="76"/>
                  </a:lnTo>
                  <a:lnTo>
                    <a:pt x="4" y="66"/>
                  </a:lnTo>
                  <a:lnTo>
                    <a:pt x="2" y="57"/>
                  </a:lnTo>
                  <a:lnTo>
                    <a:pt x="0" y="47"/>
                  </a:lnTo>
                  <a:lnTo>
                    <a:pt x="2" y="38"/>
                  </a:lnTo>
                  <a:lnTo>
                    <a:pt x="4" y="28"/>
                  </a:lnTo>
                  <a:lnTo>
                    <a:pt x="10" y="21"/>
                  </a:lnTo>
                  <a:lnTo>
                    <a:pt x="16" y="13"/>
                  </a:lnTo>
                  <a:lnTo>
                    <a:pt x="23" y="7"/>
                  </a:lnTo>
                  <a:lnTo>
                    <a:pt x="31" y="1"/>
                  </a:lnTo>
                  <a:lnTo>
                    <a:pt x="41" y="0"/>
                  </a:lnTo>
                  <a:lnTo>
                    <a:pt x="50" y="0"/>
                  </a:lnTo>
                  <a:lnTo>
                    <a:pt x="60" y="0"/>
                  </a:lnTo>
                  <a:lnTo>
                    <a:pt x="70" y="1"/>
                  </a:lnTo>
                  <a:lnTo>
                    <a:pt x="79" y="7"/>
                  </a:lnTo>
                  <a:lnTo>
                    <a:pt x="85" y="13"/>
                  </a:lnTo>
                  <a:lnTo>
                    <a:pt x="93" y="21"/>
                  </a:lnTo>
                  <a:lnTo>
                    <a:pt x="96" y="28"/>
                  </a:lnTo>
                  <a:lnTo>
                    <a:pt x="100" y="38"/>
                  </a:lnTo>
                  <a:lnTo>
                    <a:pt x="100" y="47"/>
                  </a:lnTo>
                  <a:lnTo>
                    <a:pt x="100" y="57"/>
                  </a:lnTo>
                  <a:lnTo>
                    <a:pt x="96" y="66"/>
                  </a:lnTo>
                  <a:lnTo>
                    <a:pt x="93" y="76"/>
                  </a:lnTo>
                  <a:lnTo>
                    <a:pt x="85" y="82"/>
                  </a:lnTo>
                  <a:lnTo>
                    <a:pt x="79" y="89"/>
                  </a:lnTo>
                  <a:lnTo>
                    <a:pt x="70" y="93"/>
                  </a:lnTo>
                  <a:lnTo>
                    <a:pt x="60" y="95"/>
                  </a:lnTo>
                  <a:lnTo>
                    <a:pt x="50" y="9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28" name="Freeform 88">
              <a:extLst>
                <a:ext uri="{FF2B5EF4-FFF2-40B4-BE49-F238E27FC236}">
                  <a16:creationId xmlns:a16="http://schemas.microsoft.com/office/drawing/2014/main" id="{041919FA-3947-4FD8-B04A-9CF473082117}"/>
                </a:ext>
              </a:extLst>
            </p:cNvPr>
            <p:cNvSpPr>
              <a:spLocks/>
            </p:cNvSpPr>
            <p:nvPr/>
          </p:nvSpPr>
          <p:spPr bwMode="auto">
            <a:xfrm>
              <a:off x="5071" y="3170"/>
              <a:ext cx="98" cy="97"/>
            </a:xfrm>
            <a:custGeom>
              <a:avLst/>
              <a:gdLst>
                <a:gd name="T0" fmla="*/ 48 w 98"/>
                <a:gd name="T1" fmla="*/ 97 h 97"/>
                <a:gd name="T2" fmla="*/ 38 w 98"/>
                <a:gd name="T3" fmla="*/ 95 h 97"/>
                <a:gd name="T4" fmla="*/ 29 w 98"/>
                <a:gd name="T5" fmla="*/ 93 h 97"/>
                <a:gd name="T6" fmla="*/ 21 w 98"/>
                <a:gd name="T7" fmla="*/ 89 h 97"/>
                <a:gd name="T8" fmla="*/ 13 w 98"/>
                <a:gd name="T9" fmla="*/ 82 h 97"/>
                <a:gd name="T10" fmla="*/ 7 w 98"/>
                <a:gd name="T11" fmla="*/ 76 h 97"/>
                <a:gd name="T12" fmla="*/ 4 w 98"/>
                <a:gd name="T13" fmla="*/ 66 h 97"/>
                <a:gd name="T14" fmla="*/ 2 w 98"/>
                <a:gd name="T15" fmla="*/ 57 h 97"/>
                <a:gd name="T16" fmla="*/ 0 w 98"/>
                <a:gd name="T17" fmla="*/ 47 h 97"/>
                <a:gd name="T18" fmla="*/ 2 w 98"/>
                <a:gd name="T19" fmla="*/ 38 h 97"/>
                <a:gd name="T20" fmla="*/ 4 w 98"/>
                <a:gd name="T21" fmla="*/ 28 h 97"/>
                <a:gd name="T22" fmla="*/ 7 w 98"/>
                <a:gd name="T23" fmla="*/ 21 h 97"/>
                <a:gd name="T24" fmla="*/ 13 w 98"/>
                <a:gd name="T25" fmla="*/ 13 h 97"/>
                <a:gd name="T26" fmla="*/ 21 w 98"/>
                <a:gd name="T27" fmla="*/ 7 h 97"/>
                <a:gd name="T28" fmla="*/ 29 w 98"/>
                <a:gd name="T29" fmla="*/ 1 h 97"/>
                <a:gd name="T30" fmla="*/ 38 w 98"/>
                <a:gd name="T31" fmla="*/ 0 h 97"/>
                <a:gd name="T32" fmla="*/ 48 w 98"/>
                <a:gd name="T33" fmla="*/ 0 h 97"/>
                <a:gd name="T34" fmla="*/ 59 w 98"/>
                <a:gd name="T35" fmla="*/ 0 h 97"/>
                <a:gd name="T36" fmla="*/ 69 w 98"/>
                <a:gd name="T37" fmla="*/ 1 h 97"/>
                <a:gd name="T38" fmla="*/ 77 w 98"/>
                <a:gd name="T39" fmla="*/ 7 h 97"/>
                <a:gd name="T40" fmla="*/ 84 w 98"/>
                <a:gd name="T41" fmla="*/ 13 h 97"/>
                <a:gd name="T42" fmla="*/ 90 w 98"/>
                <a:gd name="T43" fmla="*/ 21 h 97"/>
                <a:gd name="T44" fmla="*/ 94 w 98"/>
                <a:gd name="T45" fmla="*/ 28 h 97"/>
                <a:gd name="T46" fmla="*/ 98 w 98"/>
                <a:gd name="T47" fmla="*/ 38 h 97"/>
                <a:gd name="T48" fmla="*/ 98 w 98"/>
                <a:gd name="T49" fmla="*/ 47 h 97"/>
                <a:gd name="T50" fmla="*/ 98 w 98"/>
                <a:gd name="T51" fmla="*/ 57 h 97"/>
                <a:gd name="T52" fmla="*/ 94 w 98"/>
                <a:gd name="T53" fmla="*/ 66 h 97"/>
                <a:gd name="T54" fmla="*/ 90 w 98"/>
                <a:gd name="T55" fmla="*/ 76 h 97"/>
                <a:gd name="T56" fmla="*/ 84 w 98"/>
                <a:gd name="T57" fmla="*/ 82 h 97"/>
                <a:gd name="T58" fmla="*/ 77 w 98"/>
                <a:gd name="T59" fmla="*/ 89 h 97"/>
                <a:gd name="T60" fmla="*/ 69 w 98"/>
                <a:gd name="T61" fmla="*/ 93 h 97"/>
                <a:gd name="T62" fmla="*/ 59 w 98"/>
                <a:gd name="T63" fmla="*/ 95 h 97"/>
                <a:gd name="T64" fmla="*/ 48 w 98"/>
                <a:gd name="T65" fmla="*/ 97 h 9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98"/>
                <a:gd name="T100" fmla="*/ 0 h 97"/>
                <a:gd name="T101" fmla="*/ 98 w 98"/>
                <a:gd name="T102" fmla="*/ 97 h 9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98" h="97">
                  <a:moveTo>
                    <a:pt x="48" y="97"/>
                  </a:moveTo>
                  <a:lnTo>
                    <a:pt x="38" y="95"/>
                  </a:lnTo>
                  <a:lnTo>
                    <a:pt x="29" y="93"/>
                  </a:lnTo>
                  <a:lnTo>
                    <a:pt x="21" y="89"/>
                  </a:lnTo>
                  <a:lnTo>
                    <a:pt x="13" y="82"/>
                  </a:lnTo>
                  <a:lnTo>
                    <a:pt x="7" y="76"/>
                  </a:lnTo>
                  <a:lnTo>
                    <a:pt x="4" y="66"/>
                  </a:lnTo>
                  <a:lnTo>
                    <a:pt x="2" y="57"/>
                  </a:lnTo>
                  <a:lnTo>
                    <a:pt x="0" y="47"/>
                  </a:lnTo>
                  <a:lnTo>
                    <a:pt x="2" y="38"/>
                  </a:lnTo>
                  <a:lnTo>
                    <a:pt x="4" y="28"/>
                  </a:lnTo>
                  <a:lnTo>
                    <a:pt x="7" y="21"/>
                  </a:lnTo>
                  <a:lnTo>
                    <a:pt x="13" y="13"/>
                  </a:lnTo>
                  <a:lnTo>
                    <a:pt x="21" y="7"/>
                  </a:lnTo>
                  <a:lnTo>
                    <a:pt x="29" y="1"/>
                  </a:lnTo>
                  <a:lnTo>
                    <a:pt x="38" y="0"/>
                  </a:lnTo>
                  <a:lnTo>
                    <a:pt x="48" y="0"/>
                  </a:lnTo>
                  <a:lnTo>
                    <a:pt x="59" y="0"/>
                  </a:lnTo>
                  <a:lnTo>
                    <a:pt x="69" y="1"/>
                  </a:lnTo>
                  <a:lnTo>
                    <a:pt x="77" y="7"/>
                  </a:lnTo>
                  <a:lnTo>
                    <a:pt x="84" y="13"/>
                  </a:lnTo>
                  <a:lnTo>
                    <a:pt x="90" y="21"/>
                  </a:lnTo>
                  <a:lnTo>
                    <a:pt x="94" y="28"/>
                  </a:lnTo>
                  <a:lnTo>
                    <a:pt x="98" y="38"/>
                  </a:lnTo>
                  <a:lnTo>
                    <a:pt x="98" y="47"/>
                  </a:lnTo>
                  <a:lnTo>
                    <a:pt x="98" y="57"/>
                  </a:lnTo>
                  <a:lnTo>
                    <a:pt x="94" y="66"/>
                  </a:lnTo>
                  <a:lnTo>
                    <a:pt x="90" y="76"/>
                  </a:lnTo>
                  <a:lnTo>
                    <a:pt x="84" y="82"/>
                  </a:lnTo>
                  <a:lnTo>
                    <a:pt x="77" y="89"/>
                  </a:lnTo>
                  <a:lnTo>
                    <a:pt x="69" y="93"/>
                  </a:lnTo>
                  <a:lnTo>
                    <a:pt x="59" y="95"/>
                  </a:lnTo>
                  <a:lnTo>
                    <a:pt x="48" y="9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29" name="Freeform 89">
              <a:extLst>
                <a:ext uri="{FF2B5EF4-FFF2-40B4-BE49-F238E27FC236}">
                  <a16:creationId xmlns:a16="http://schemas.microsoft.com/office/drawing/2014/main" id="{676A42F6-1B29-4C5B-B171-66E56739CBD5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7" y="3187"/>
              <a:ext cx="63" cy="63"/>
            </a:xfrm>
            <a:custGeom>
              <a:avLst/>
              <a:gdLst>
                <a:gd name="T0" fmla="*/ 32 w 63"/>
                <a:gd name="T1" fmla="*/ 63 h 63"/>
                <a:gd name="T2" fmla="*/ 27 w 63"/>
                <a:gd name="T3" fmla="*/ 61 h 63"/>
                <a:gd name="T4" fmla="*/ 21 w 63"/>
                <a:gd name="T5" fmla="*/ 59 h 63"/>
                <a:gd name="T6" fmla="*/ 15 w 63"/>
                <a:gd name="T7" fmla="*/ 57 h 63"/>
                <a:gd name="T8" fmla="*/ 9 w 63"/>
                <a:gd name="T9" fmla="*/ 53 h 63"/>
                <a:gd name="T10" fmla="*/ 5 w 63"/>
                <a:gd name="T11" fmla="*/ 48 h 63"/>
                <a:gd name="T12" fmla="*/ 4 w 63"/>
                <a:gd name="T13" fmla="*/ 42 h 63"/>
                <a:gd name="T14" fmla="*/ 2 w 63"/>
                <a:gd name="T15" fmla="*/ 36 h 63"/>
                <a:gd name="T16" fmla="*/ 0 w 63"/>
                <a:gd name="T17" fmla="*/ 30 h 63"/>
                <a:gd name="T18" fmla="*/ 2 w 63"/>
                <a:gd name="T19" fmla="*/ 25 h 63"/>
                <a:gd name="T20" fmla="*/ 4 w 63"/>
                <a:gd name="T21" fmla="*/ 19 h 63"/>
                <a:gd name="T22" fmla="*/ 5 w 63"/>
                <a:gd name="T23" fmla="*/ 13 h 63"/>
                <a:gd name="T24" fmla="*/ 9 w 63"/>
                <a:gd name="T25" fmla="*/ 9 h 63"/>
                <a:gd name="T26" fmla="*/ 15 w 63"/>
                <a:gd name="T27" fmla="*/ 5 h 63"/>
                <a:gd name="T28" fmla="*/ 21 w 63"/>
                <a:gd name="T29" fmla="*/ 2 h 63"/>
                <a:gd name="T30" fmla="*/ 27 w 63"/>
                <a:gd name="T31" fmla="*/ 0 h 63"/>
                <a:gd name="T32" fmla="*/ 32 w 63"/>
                <a:gd name="T33" fmla="*/ 0 h 63"/>
                <a:gd name="T34" fmla="*/ 38 w 63"/>
                <a:gd name="T35" fmla="*/ 0 h 63"/>
                <a:gd name="T36" fmla="*/ 44 w 63"/>
                <a:gd name="T37" fmla="*/ 2 h 63"/>
                <a:gd name="T38" fmla="*/ 50 w 63"/>
                <a:gd name="T39" fmla="*/ 5 h 63"/>
                <a:gd name="T40" fmla="*/ 55 w 63"/>
                <a:gd name="T41" fmla="*/ 9 h 63"/>
                <a:gd name="T42" fmla="*/ 57 w 63"/>
                <a:gd name="T43" fmla="*/ 13 h 63"/>
                <a:gd name="T44" fmla="*/ 61 w 63"/>
                <a:gd name="T45" fmla="*/ 19 h 63"/>
                <a:gd name="T46" fmla="*/ 63 w 63"/>
                <a:gd name="T47" fmla="*/ 25 h 63"/>
                <a:gd name="T48" fmla="*/ 63 w 63"/>
                <a:gd name="T49" fmla="*/ 30 h 63"/>
                <a:gd name="T50" fmla="*/ 63 w 63"/>
                <a:gd name="T51" fmla="*/ 36 h 63"/>
                <a:gd name="T52" fmla="*/ 61 w 63"/>
                <a:gd name="T53" fmla="*/ 42 h 63"/>
                <a:gd name="T54" fmla="*/ 57 w 63"/>
                <a:gd name="T55" fmla="*/ 48 h 63"/>
                <a:gd name="T56" fmla="*/ 55 w 63"/>
                <a:gd name="T57" fmla="*/ 53 h 63"/>
                <a:gd name="T58" fmla="*/ 50 w 63"/>
                <a:gd name="T59" fmla="*/ 57 h 63"/>
                <a:gd name="T60" fmla="*/ 44 w 63"/>
                <a:gd name="T61" fmla="*/ 59 h 63"/>
                <a:gd name="T62" fmla="*/ 38 w 63"/>
                <a:gd name="T63" fmla="*/ 61 h 63"/>
                <a:gd name="T64" fmla="*/ 32 w 63"/>
                <a:gd name="T65" fmla="*/ 63 h 6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63"/>
                <a:gd name="T100" fmla="*/ 0 h 63"/>
                <a:gd name="T101" fmla="*/ 63 w 63"/>
                <a:gd name="T102" fmla="*/ 63 h 6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63" h="63">
                  <a:moveTo>
                    <a:pt x="32" y="63"/>
                  </a:moveTo>
                  <a:lnTo>
                    <a:pt x="27" y="61"/>
                  </a:lnTo>
                  <a:lnTo>
                    <a:pt x="21" y="59"/>
                  </a:lnTo>
                  <a:lnTo>
                    <a:pt x="15" y="57"/>
                  </a:lnTo>
                  <a:lnTo>
                    <a:pt x="9" y="53"/>
                  </a:lnTo>
                  <a:lnTo>
                    <a:pt x="5" y="48"/>
                  </a:lnTo>
                  <a:lnTo>
                    <a:pt x="4" y="42"/>
                  </a:lnTo>
                  <a:lnTo>
                    <a:pt x="2" y="36"/>
                  </a:lnTo>
                  <a:lnTo>
                    <a:pt x="0" y="30"/>
                  </a:lnTo>
                  <a:lnTo>
                    <a:pt x="2" y="25"/>
                  </a:lnTo>
                  <a:lnTo>
                    <a:pt x="4" y="19"/>
                  </a:lnTo>
                  <a:lnTo>
                    <a:pt x="5" y="13"/>
                  </a:lnTo>
                  <a:lnTo>
                    <a:pt x="9" y="9"/>
                  </a:lnTo>
                  <a:lnTo>
                    <a:pt x="15" y="5"/>
                  </a:lnTo>
                  <a:lnTo>
                    <a:pt x="21" y="2"/>
                  </a:lnTo>
                  <a:lnTo>
                    <a:pt x="27" y="0"/>
                  </a:lnTo>
                  <a:lnTo>
                    <a:pt x="32" y="0"/>
                  </a:lnTo>
                  <a:lnTo>
                    <a:pt x="38" y="0"/>
                  </a:lnTo>
                  <a:lnTo>
                    <a:pt x="44" y="2"/>
                  </a:lnTo>
                  <a:lnTo>
                    <a:pt x="50" y="5"/>
                  </a:lnTo>
                  <a:lnTo>
                    <a:pt x="55" y="9"/>
                  </a:lnTo>
                  <a:lnTo>
                    <a:pt x="57" y="13"/>
                  </a:lnTo>
                  <a:lnTo>
                    <a:pt x="61" y="19"/>
                  </a:lnTo>
                  <a:lnTo>
                    <a:pt x="63" y="25"/>
                  </a:lnTo>
                  <a:lnTo>
                    <a:pt x="63" y="30"/>
                  </a:lnTo>
                  <a:lnTo>
                    <a:pt x="63" y="36"/>
                  </a:lnTo>
                  <a:lnTo>
                    <a:pt x="61" y="42"/>
                  </a:lnTo>
                  <a:lnTo>
                    <a:pt x="57" y="48"/>
                  </a:lnTo>
                  <a:lnTo>
                    <a:pt x="55" y="53"/>
                  </a:lnTo>
                  <a:lnTo>
                    <a:pt x="50" y="57"/>
                  </a:lnTo>
                  <a:lnTo>
                    <a:pt x="44" y="59"/>
                  </a:lnTo>
                  <a:lnTo>
                    <a:pt x="38" y="61"/>
                  </a:lnTo>
                  <a:lnTo>
                    <a:pt x="32" y="6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30" name="Freeform 90">
              <a:extLst>
                <a:ext uri="{FF2B5EF4-FFF2-40B4-BE49-F238E27FC236}">
                  <a16:creationId xmlns:a16="http://schemas.microsoft.com/office/drawing/2014/main" id="{B1198242-8ED8-4E67-9348-A77D8C696F61}"/>
                </a:ext>
              </a:extLst>
            </p:cNvPr>
            <p:cNvSpPr>
              <a:spLocks/>
            </p:cNvSpPr>
            <p:nvPr/>
          </p:nvSpPr>
          <p:spPr bwMode="auto">
            <a:xfrm>
              <a:off x="5088" y="3187"/>
              <a:ext cx="63" cy="63"/>
            </a:xfrm>
            <a:custGeom>
              <a:avLst/>
              <a:gdLst>
                <a:gd name="T0" fmla="*/ 31 w 63"/>
                <a:gd name="T1" fmla="*/ 63 h 63"/>
                <a:gd name="T2" fmla="*/ 25 w 63"/>
                <a:gd name="T3" fmla="*/ 61 h 63"/>
                <a:gd name="T4" fmla="*/ 19 w 63"/>
                <a:gd name="T5" fmla="*/ 59 h 63"/>
                <a:gd name="T6" fmla="*/ 14 w 63"/>
                <a:gd name="T7" fmla="*/ 57 h 63"/>
                <a:gd name="T8" fmla="*/ 10 w 63"/>
                <a:gd name="T9" fmla="*/ 53 h 63"/>
                <a:gd name="T10" fmla="*/ 6 w 63"/>
                <a:gd name="T11" fmla="*/ 48 h 63"/>
                <a:gd name="T12" fmla="*/ 4 w 63"/>
                <a:gd name="T13" fmla="*/ 42 h 63"/>
                <a:gd name="T14" fmla="*/ 2 w 63"/>
                <a:gd name="T15" fmla="*/ 36 h 63"/>
                <a:gd name="T16" fmla="*/ 0 w 63"/>
                <a:gd name="T17" fmla="*/ 30 h 63"/>
                <a:gd name="T18" fmla="*/ 2 w 63"/>
                <a:gd name="T19" fmla="*/ 25 h 63"/>
                <a:gd name="T20" fmla="*/ 4 w 63"/>
                <a:gd name="T21" fmla="*/ 19 h 63"/>
                <a:gd name="T22" fmla="*/ 6 w 63"/>
                <a:gd name="T23" fmla="*/ 13 h 63"/>
                <a:gd name="T24" fmla="*/ 10 w 63"/>
                <a:gd name="T25" fmla="*/ 9 h 63"/>
                <a:gd name="T26" fmla="*/ 14 w 63"/>
                <a:gd name="T27" fmla="*/ 5 h 63"/>
                <a:gd name="T28" fmla="*/ 19 w 63"/>
                <a:gd name="T29" fmla="*/ 2 h 63"/>
                <a:gd name="T30" fmla="*/ 25 w 63"/>
                <a:gd name="T31" fmla="*/ 0 h 63"/>
                <a:gd name="T32" fmla="*/ 31 w 63"/>
                <a:gd name="T33" fmla="*/ 0 h 63"/>
                <a:gd name="T34" fmla="*/ 38 w 63"/>
                <a:gd name="T35" fmla="*/ 0 h 63"/>
                <a:gd name="T36" fmla="*/ 44 w 63"/>
                <a:gd name="T37" fmla="*/ 2 h 63"/>
                <a:gd name="T38" fmla="*/ 50 w 63"/>
                <a:gd name="T39" fmla="*/ 5 h 63"/>
                <a:gd name="T40" fmla="*/ 54 w 63"/>
                <a:gd name="T41" fmla="*/ 9 h 63"/>
                <a:gd name="T42" fmla="*/ 58 w 63"/>
                <a:gd name="T43" fmla="*/ 13 h 63"/>
                <a:gd name="T44" fmla="*/ 62 w 63"/>
                <a:gd name="T45" fmla="*/ 19 h 63"/>
                <a:gd name="T46" fmla="*/ 63 w 63"/>
                <a:gd name="T47" fmla="*/ 25 h 63"/>
                <a:gd name="T48" fmla="*/ 63 w 63"/>
                <a:gd name="T49" fmla="*/ 30 h 63"/>
                <a:gd name="T50" fmla="*/ 63 w 63"/>
                <a:gd name="T51" fmla="*/ 36 h 63"/>
                <a:gd name="T52" fmla="*/ 62 w 63"/>
                <a:gd name="T53" fmla="*/ 42 h 63"/>
                <a:gd name="T54" fmla="*/ 58 w 63"/>
                <a:gd name="T55" fmla="*/ 48 h 63"/>
                <a:gd name="T56" fmla="*/ 54 w 63"/>
                <a:gd name="T57" fmla="*/ 53 h 63"/>
                <a:gd name="T58" fmla="*/ 50 w 63"/>
                <a:gd name="T59" fmla="*/ 57 h 63"/>
                <a:gd name="T60" fmla="*/ 44 w 63"/>
                <a:gd name="T61" fmla="*/ 59 h 63"/>
                <a:gd name="T62" fmla="*/ 38 w 63"/>
                <a:gd name="T63" fmla="*/ 61 h 63"/>
                <a:gd name="T64" fmla="*/ 31 w 63"/>
                <a:gd name="T65" fmla="*/ 63 h 6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63"/>
                <a:gd name="T100" fmla="*/ 0 h 63"/>
                <a:gd name="T101" fmla="*/ 63 w 63"/>
                <a:gd name="T102" fmla="*/ 63 h 6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63" h="63">
                  <a:moveTo>
                    <a:pt x="31" y="63"/>
                  </a:moveTo>
                  <a:lnTo>
                    <a:pt x="25" y="61"/>
                  </a:lnTo>
                  <a:lnTo>
                    <a:pt x="19" y="59"/>
                  </a:lnTo>
                  <a:lnTo>
                    <a:pt x="14" y="57"/>
                  </a:lnTo>
                  <a:lnTo>
                    <a:pt x="10" y="53"/>
                  </a:lnTo>
                  <a:lnTo>
                    <a:pt x="6" y="48"/>
                  </a:lnTo>
                  <a:lnTo>
                    <a:pt x="4" y="42"/>
                  </a:lnTo>
                  <a:lnTo>
                    <a:pt x="2" y="36"/>
                  </a:lnTo>
                  <a:lnTo>
                    <a:pt x="0" y="30"/>
                  </a:lnTo>
                  <a:lnTo>
                    <a:pt x="2" y="25"/>
                  </a:lnTo>
                  <a:lnTo>
                    <a:pt x="4" y="19"/>
                  </a:lnTo>
                  <a:lnTo>
                    <a:pt x="6" y="13"/>
                  </a:lnTo>
                  <a:lnTo>
                    <a:pt x="10" y="9"/>
                  </a:lnTo>
                  <a:lnTo>
                    <a:pt x="14" y="5"/>
                  </a:lnTo>
                  <a:lnTo>
                    <a:pt x="19" y="2"/>
                  </a:lnTo>
                  <a:lnTo>
                    <a:pt x="25" y="0"/>
                  </a:lnTo>
                  <a:lnTo>
                    <a:pt x="31" y="0"/>
                  </a:lnTo>
                  <a:lnTo>
                    <a:pt x="38" y="0"/>
                  </a:lnTo>
                  <a:lnTo>
                    <a:pt x="44" y="2"/>
                  </a:lnTo>
                  <a:lnTo>
                    <a:pt x="50" y="5"/>
                  </a:lnTo>
                  <a:lnTo>
                    <a:pt x="54" y="9"/>
                  </a:lnTo>
                  <a:lnTo>
                    <a:pt x="58" y="13"/>
                  </a:lnTo>
                  <a:lnTo>
                    <a:pt x="62" y="19"/>
                  </a:lnTo>
                  <a:lnTo>
                    <a:pt x="63" y="25"/>
                  </a:lnTo>
                  <a:lnTo>
                    <a:pt x="63" y="30"/>
                  </a:lnTo>
                  <a:lnTo>
                    <a:pt x="63" y="36"/>
                  </a:lnTo>
                  <a:lnTo>
                    <a:pt x="62" y="42"/>
                  </a:lnTo>
                  <a:lnTo>
                    <a:pt x="58" y="48"/>
                  </a:lnTo>
                  <a:lnTo>
                    <a:pt x="54" y="53"/>
                  </a:lnTo>
                  <a:lnTo>
                    <a:pt x="50" y="57"/>
                  </a:lnTo>
                  <a:lnTo>
                    <a:pt x="44" y="59"/>
                  </a:lnTo>
                  <a:lnTo>
                    <a:pt x="38" y="61"/>
                  </a:lnTo>
                  <a:lnTo>
                    <a:pt x="31" y="6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31" name="Freeform 91">
              <a:extLst>
                <a:ext uri="{FF2B5EF4-FFF2-40B4-BE49-F238E27FC236}">
                  <a16:creationId xmlns:a16="http://schemas.microsoft.com/office/drawing/2014/main" id="{84DDF56E-AD56-4A80-8E31-DF3B40E49368}"/>
                </a:ext>
              </a:extLst>
            </p:cNvPr>
            <p:cNvSpPr>
              <a:spLocks/>
            </p:cNvSpPr>
            <p:nvPr/>
          </p:nvSpPr>
          <p:spPr bwMode="auto">
            <a:xfrm>
              <a:off x="4698" y="3196"/>
              <a:ext cx="41" cy="42"/>
            </a:xfrm>
            <a:custGeom>
              <a:avLst/>
              <a:gdLst>
                <a:gd name="T0" fmla="*/ 21 w 41"/>
                <a:gd name="T1" fmla="*/ 42 h 42"/>
                <a:gd name="T2" fmla="*/ 18 w 41"/>
                <a:gd name="T3" fmla="*/ 42 h 42"/>
                <a:gd name="T4" fmla="*/ 14 w 41"/>
                <a:gd name="T5" fmla="*/ 40 h 42"/>
                <a:gd name="T6" fmla="*/ 10 w 41"/>
                <a:gd name="T7" fmla="*/ 39 h 42"/>
                <a:gd name="T8" fmla="*/ 6 w 41"/>
                <a:gd name="T9" fmla="*/ 37 h 42"/>
                <a:gd name="T10" fmla="*/ 4 w 41"/>
                <a:gd name="T11" fmla="*/ 33 h 42"/>
                <a:gd name="T12" fmla="*/ 2 w 41"/>
                <a:gd name="T13" fmla="*/ 29 h 42"/>
                <a:gd name="T14" fmla="*/ 0 w 41"/>
                <a:gd name="T15" fmla="*/ 25 h 42"/>
                <a:gd name="T16" fmla="*/ 0 w 41"/>
                <a:gd name="T17" fmla="*/ 21 h 42"/>
                <a:gd name="T18" fmla="*/ 0 w 41"/>
                <a:gd name="T19" fmla="*/ 17 h 42"/>
                <a:gd name="T20" fmla="*/ 2 w 41"/>
                <a:gd name="T21" fmla="*/ 14 h 42"/>
                <a:gd name="T22" fmla="*/ 4 w 41"/>
                <a:gd name="T23" fmla="*/ 10 h 42"/>
                <a:gd name="T24" fmla="*/ 6 w 41"/>
                <a:gd name="T25" fmla="*/ 6 h 42"/>
                <a:gd name="T26" fmla="*/ 14 w 41"/>
                <a:gd name="T27" fmla="*/ 2 h 42"/>
                <a:gd name="T28" fmla="*/ 21 w 41"/>
                <a:gd name="T29" fmla="*/ 0 h 42"/>
                <a:gd name="T30" fmla="*/ 25 w 41"/>
                <a:gd name="T31" fmla="*/ 0 h 42"/>
                <a:gd name="T32" fmla="*/ 29 w 41"/>
                <a:gd name="T33" fmla="*/ 2 h 42"/>
                <a:gd name="T34" fmla="*/ 37 w 41"/>
                <a:gd name="T35" fmla="*/ 6 h 42"/>
                <a:gd name="T36" fmla="*/ 39 w 41"/>
                <a:gd name="T37" fmla="*/ 10 h 42"/>
                <a:gd name="T38" fmla="*/ 41 w 41"/>
                <a:gd name="T39" fmla="*/ 14 h 42"/>
                <a:gd name="T40" fmla="*/ 41 w 41"/>
                <a:gd name="T41" fmla="*/ 17 h 42"/>
                <a:gd name="T42" fmla="*/ 41 w 41"/>
                <a:gd name="T43" fmla="*/ 21 h 42"/>
                <a:gd name="T44" fmla="*/ 41 w 41"/>
                <a:gd name="T45" fmla="*/ 25 h 42"/>
                <a:gd name="T46" fmla="*/ 41 w 41"/>
                <a:gd name="T47" fmla="*/ 29 h 42"/>
                <a:gd name="T48" fmla="*/ 39 w 41"/>
                <a:gd name="T49" fmla="*/ 33 h 42"/>
                <a:gd name="T50" fmla="*/ 37 w 41"/>
                <a:gd name="T51" fmla="*/ 37 h 42"/>
                <a:gd name="T52" fmla="*/ 33 w 41"/>
                <a:gd name="T53" fmla="*/ 39 h 42"/>
                <a:gd name="T54" fmla="*/ 29 w 41"/>
                <a:gd name="T55" fmla="*/ 40 h 42"/>
                <a:gd name="T56" fmla="*/ 25 w 41"/>
                <a:gd name="T57" fmla="*/ 42 h 42"/>
                <a:gd name="T58" fmla="*/ 21 w 41"/>
                <a:gd name="T59" fmla="*/ 42 h 42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41"/>
                <a:gd name="T91" fmla="*/ 0 h 42"/>
                <a:gd name="T92" fmla="*/ 41 w 41"/>
                <a:gd name="T93" fmla="*/ 42 h 42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41" h="42">
                  <a:moveTo>
                    <a:pt x="21" y="42"/>
                  </a:moveTo>
                  <a:lnTo>
                    <a:pt x="18" y="42"/>
                  </a:lnTo>
                  <a:lnTo>
                    <a:pt x="14" y="40"/>
                  </a:lnTo>
                  <a:lnTo>
                    <a:pt x="10" y="39"/>
                  </a:lnTo>
                  <a:lnTo>
                    <a:pt x="6" y="37"/>
                  </a:lnTo>
                  <a:lnTo>
                    <a:pt x="4" y="33"/>
                  </a:lnTo>
                  <a:lnTo>
                    <a:pt x="2" y="29"/>
                  </a:lnTo>
                  <a:lnTo>
                    <a:pt x="0" y="25"/>
                  </a:lnTo>
                  <a:lnTo>
                    <a:pt x="0" y="21"/>
                  </a:lnTo>
                  <a:lnTo>
                    <a:pt x="0" y="17"/>
                  </a:lnTo>
                  <a:lnTo>
                    <a:pt x="2" y="14"/>
                  </a:lnTo>
                  <a:lnTo>
                    <a:pt x="4" y="10"/>
                  </a:lnTo>
                  <a:lnTo>
                    <a:pt x="6" y="6"/>
                  </a:lnTo>
                  <a:lnTo>
                    <a:pt x="14" y="2"/>
                  </a:lnTo>
                  <a:lnTo>
                    <a:pt x="21" y="0"/>
                  </a:lnTo>
                  <a:lnTo>
                    <a:pt x="25" y="0"/>
                  </a:lnTo>
                  <a:lnTo>
                    <a:pt x="29" y="2"/>
                  </a:lnTo>
                  <a:lnTo>
                    <a:pt x="37" y="6"/>
                  </a:lnTo>
                  <a:lnTo>
                    <a:pt x="39" y="10"/>
                  </a:lnTo>
                  <a:lnTo>
                    <a:pt x="41" y="14"/>
                  </a:lnTo>
                  <a:lnTo>
                    <a:pt x="41" y="17"/>
                  </a:lnTo>
                  <a:lnTo>
                    <a:pt x="41" y="21"/>
                  </a:lnTo>
                  <a:lnTo>
                    <a:pt x="41" y="25"/>
                  </a:lnTo>
                  <a:lnTo>
                    <a:pt x="41" y="29"/>
                  </a:lnTo>
                  <a:lnTo>
                    <a:pt x="39" y="33"/>
                  </a:lnTo>
                  <a:lnTo>
                    <a:pt x="37" y="37"/>
                  </a:lnTo>
                  <a:lnTo>
                    <a:pt x="33" y="39"/>
                  </a:lnTo>
                  <a:lnTo>
                    <a:pt x="29" y="40"/>
                  </a:lnTo>
                  <a:lnTo>
                    <a:pt x="25" y="42"/>
                  </a:lnTo>
                  <a:lnTo>
                    <a:pt x="21" y="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32" name="Freeform 92">
              <a:extLst>
                <a:ext uri="{FF2B5EF4-FFF2-40B4-BE49-F238E27FC236}">
                  <a16:creationId xmlns:a16="http://schemas.microsoft.com/office/drawing/2014/main" id="{5C2C9C6A-CA73-4069-8029-7373B69FF705}"/>
                </a:ext>
              </a:extLst>
            </p:cNvPr>
            <p:cNvSpPr>
              <a:spLocks/>
            </p:cNvSpPr>
            <p:nvPr/>
          </p:nvSpPr>
          <p:spPr bwMode="auto">
            <a:xfrm>
              <a:off x="5098" y="3196"/>
              <a:ext cx="42" cy="42"/>
            </a:xfrm>
            <a:custGeom>
              <a:avLst/>
              <a:gdLst>
                <a:gd name="T0" fmla="*/ 21 w 42"/>
                <a:gd name="T1" fmla="*/ 42 h 42"/>
                <a:gd name="T2" fmla="*/ 17 w 42"/>
                <a:gd name="T3" fmla="*/ 42 h 42"/>
                <a:gd name="T4" fmla="*/ 13 w 42"/>
                <a:gd name="T5" fmla="*/ 40 h 42"/>
                <a:gd name="T6" fmla="*/ 9 w 42"/>
                <a:gd name="T7" fmla="*/ 39 h 42"/>
                <a:gd name="T8" fmla="*/ 7 w 42"/>
                <a:gd name="T9" fmla="*/ 37 h 42"/>
                <a:gd name="T10" fmla="*/ 2 w 42"/>
                <a:gd name="T11" fmla="*/ 29 h 42"/>
                <a:gd name="T12" fmla="*/ 0 w 42"/>
                <a:gd name="T13" fmla="*/ 21 h 42"/>
                <a:gd name="T14" fmla="*/ 2 w 42"/>
                <a:gd name="T15" fmla="*/ 14 h 42"/>
                <a:gd name="T16" fmla="*/ 7 w 42"/>
                <a:gd name="T17" fmla="*/ 6 h 42"/>
                <a:gd name="T18" fmla="*/ 13 w 42"/>
                <a:gd name="T19" fmla="*/ 2 h 42"/>
                <a:gd name="T20" fmla="*/ 17 w 42"/>
                <a:gd name="T21" fmla="*/ 0 h 42"/>
                <a:gd name="T22" fmla="*/ 21 w 42"/>
                <a:gd name="T23" fmla="*/ 0 h 42"/>
                <a:gd name="T24" fmla="*/ 30 w 42"/>
                <a:gd name="T25" fmla="*/ 2 h 42"/>
                <a:gd name="T26" fmla="*/ 36 w 42"/>
                <a:gd name="T27" fmla="*/ 6 h 42"/>
                <a:gd name="T28" fmla="*/ 40 w 42"/>
                <a:gd name="T29" fmla="*/ 10 h 42"/>
                <a:gd name="T30" fmla="*/ 42 w 42"/>
                <a:gd name="T31" fmla="*/ 14 h 42"/>
                <a:gd name="T32" fmla="*/ 42 w 42"/>
                <a:gd name="T33" fmla="*/ 17 h 42"/>
                <a:gd name="T34" fmla="*/ 42 w 42"/>
                <a:gd name="T35" fmla="*/ 21 h 42"/>
                <a:gd name="T36" fmla="*/ 42 w 42"/>
                <a:gd name="T37" fmla="*/ 25 h 42"/>
                <a:gd name="T38" fmla="*/ 42 w 42"/>
                <a:gd name="T39" fmla="*/ 29 h 42"/>
                <a:gd name="T40" fmla="*/ 40 w 42"/>
                <a:gd name="T41" fmla="*/ 33 h 42"/>
                <a:gd name="T42" fmla="*/ 36 w 42"/>
                <a:gd name="T43" fmla="*/ 37 h 42"/>
                <a:gd name="T44" fmla="*/ 34 w 42"/>
                <a:gd name="T45" fmla="*/ 39 h 42"/>
                <a:gd name="T46" fmla="*/ 30 w 42"/>
                <a:gd name="T47" fmla="*/ 40 h 42"/>
                <a:gd name="T48" fmla="*/ 27 w 42"/>
                <a:gd name="T49" fmla="*/ 42 h 42"/>
                <a:gd name="T50" fmla="*/ 21 w 42"/>
                <a:gd name="T51" fmla="*/ 42 h 4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42"/>
                <a:gd name="T79" fmla="*/ 0 h 42"/>
                <a:gd name="T80" fmla="*/ 42 w 42"/>
                <a:gd name="T81" fmla="*/ 42 h 42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42" h="42">
                  <a:moveTo>
                    <a:pt x="21" y="42"/>
                  </a:moveTo>
                  <a:lnTo>
                    <a:pt x="17" y="42"/>
                  </a:lnTo>
                  <a:lnTo>
                    <a:pt x="13" y="40"/>
                  </a:lnTo>
                  <a:lnTo>
                    <a:pt x="9" y="39"/>
                  </a:lnTo>
                  <a:lnTo>
                    <a:pt x="7" y="37"/>
                  </a:lnTo>
                  <a:lnTo>
                    <a:pt x="2" y="29"/>
                  </a:lnTo>
                  <a:lnTo>
                    <a:pt x="0" y="21"/>
                  </a:lnTo>
                  <a:lnTo>
                    <a:pt x="2" y="14"/>
                  </a:lnTo>
                  <a:lnTo>
                    <a:pt x="7" y="6"/>
                  </a:lnTo>
                  <a:lnTo>
                    <a:pt x="13" y="2"/>
                  </a:lnTo>
                  <a:lnTo>
                    <a:pt x="17" y="0"/>
                  </a:lnTo>
                  <a:lnTo>
                    <a:pt x="21" y="0"/>
                  </a:lnTo>
                  <a:lnTo>
                    <a:pt x="30" y="2"/>
                  </a:lnTo>
                  <a:lnTo>
                    <a:pt x="36" y="6"/>
                  </a:lnTo>
                  <a:lnTo>
                    <a:pt x="40" y="10"/>
                  </a:lnTo>
                  <a:lnTo>
                    <a:pt x="42" y="14"/>
                  </a:lnTo>
                  <a:lnTo>
                    <a:pt x="42" y="17"/>
                  </a:lnTo>
                  <a:lnTo>
                    <a:pt x="42" y="21"/>
                  </a:lnTo>
                  <a:lnTo>
                    <a:pt x="42" y="25"/>
                  </a:lnTo>
                  <a:lnTo>
                    <a:pt x="42" y="29"/>
                  </a:lnTo>
                  <a:lnTo>
                    <a:pt x="40" y="33"/>
                  </a:lnTo>
                  <a:lnTo>
                    <a:pt x="36" y="37"/>
                  </a:lnTo>
                  <a:lnTo>
                    <a:pt x="34" y="39"/>
                  </a:lnTo>
                  <a:lnTo>
                    <a:pt x="30" y="40"/>
                  </a:lnTo>
                  <a:lnTo>
                    <a:pt x="27" y="42"/>
                  </a:lnTo>
                  <a:lnTo>
                    <a:pt x="21" y="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698" name="Arc 99">
            <a:extLst>
              <a:ext uri="{FF2B5EF4-FFF2-40B4-BE49-F238E27FC236}">
                <a16:creationId xmlns:a16="http://schemas.microsoft.com/office/drawing/2014/main" id="{18C2A60D-018F-4427-81D4-13FE6A1684F1}"/>
              </a:ext>
            </a:extLst>
          </p:cNvPr>
          <p:cNvSpPr>
            <a:spLocks/>
          </p:cNvSpPr>
          <p:nvPr/>
        </p:nvSpPr>
        <p:spPr bwMode="auto">
          <a:xfrm>
            <a:off x="5638800" y="1371600"/>
            <a:ext cx="304800" cy="1371600"/>
          </a:xfrm>
          <a:custGeom>
            <a:avLst/>
            <a:gdLst>
              <a:gd name="T0" fmla="*/ 2147483647 w 30088"/>
              <a:gd name="T1" fmla="*/ 2147483647 h 43200"/>
              <a:gd name="T2" fmla="*/ 0 w 30088"/>
              <a:gd name="T3" fmla="*/ 2147483647 h 43200"/>
              <a:gd name="T4" fmla="*/ 2147483647 w 30088"/>
              <a:gd name="T5" fmla="*/ 214748364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0088" h="43200" fill="none" extrusionOk="0">
                <a:moveTo>
                  <a:pt x="1281" y="1237"/>
                </a:moveTo>
                <a:cubicBezTo>
                  <a:pt x="3596" y="418"/>
                  <a:pt x="6033" y="-1"/>
                  <a:pt x="8488" y="0"/>
                </a:cubicBezTo>
                <a:cubicBezTo>
                  <a:pt x="20417" y="0"/>
                  <a:pt x="30088" y="9670"/>
                  <a:pt x="30088" y="21600"/>
                </a:cubicBezTo>
                <a:cubicBezTo>
                  <a:pt x="30088" y="33529"/>
                  <a:pt x="20417" y="43200"/>
                  <a:pt x="8488" y="43200"/>
                </a:cubicBezTo>
                <a:cubicBezTo>
                  <a:pt x="5570" y="43200"/>
                  <a:pt x="2682" y="42608"/>
                  <a:pt x="-1" y="41462"/>
                </a:cubicBezTo>
              </a:path>
              <a:path w="30088" h="43200" stroke="0" extrusionOk="0">
                <a:moveTo>
                  <a:pt x="1281" y="1237"/>
                </a:moveTo>
                <a:cubicBezTo>
                  <a:pt x="3596" y="418"/>
                  <a:pt x="6033" y="-1"/>
                  <a:pt x="8488" y="0"/>
                </a:cubicBezTo>
                <a:cubicBezTo>
                  <a:pt x="20417" y="0"/>
                  <a:pt x="30088" y="9670"/>
                  <a:pt x="30088" y="21600"/>
                </a:cubicBezTo>
                <a:cubicBezTo>
                  <a:pt x="30088" y="33529"/>
                  <a:pt x="20417" y="43200"/>
                  <a:pt x="8488" y="43200"/>
                </a:cubicBezTo>
                <a:cubicBezTo>
                  <a:pt x="5570" y="43200"/>
                  <a:pt x="2682" y="42608"/>
                  <a:pt x="-1" y="41462"/>
                </a:cubicBezTo>
                <a:lnTo>
                  <a:pt x="8488" y="21600"/>
                </a:lnTo>
                <a:lnTo>
                  <a:pt x="1281" y="1237"/>
                </a:lnTo>
                <a:close/>
              </a:path>
            </a:pathLst>
          </a:custGeom>
          <a:noFill/>
          <a:ln w="47625">
            <a:solidFill>
              <a:schemeClr val="tx1"/>
            </a:solidFill>
            <a:round/>
            <a:headEnd/>
            <a:tailEnd type="none" w="sm" len="sm"/>
          </a:ln>
          <a:effectLst>
            <a:outerShdw dist="3592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699" name="Freeform 53">
            <a:extLst>
              <a:ext uri="{FF2B5EF4-FFF2-40B4-BE49-F238E27FC236}">
                <a16:creationId xmlns:a16="http://schemas.microsoft.com/office/drawing/2014/main" id="{501CF4B4-13A0-45F4-BAE0-9C107A37B480}"/>
              </a:ext>
            </a:extLst>
          </p:cNvPr>
          <p:cNvSpPr>
            <a:spLocks/>
          </p:cNvSpPr>
          <p:nvPr/>
        </p:nvSpPr>
        <p:spPr bwMode="auto">
          <a:xfrm>
            <a:off x="3200400" y="4614863"/>
            <a:ext cx="174625" cy="457200"/>
          </a:xfrm>
          <a:custGeom>
            <a:avLst/>
            <a:gdLst>
              <a:gd name="T0" fmla="*/ 0 w 144"/>
              <a:gd name="T1" fmla="*/ 0 h 336"/>
              <a:gd name="T2" fmla="*/ 2147483647 w 144"/>
              <a:gd name="T3" fmla="*/ 2147483647 h 336"/>
              <a:gd name="T4" fmla="*/ 2147483647 w 144"/>
              <a:gd name="T5" fmla="*/ 2147483647 h 336"/>
              <a:gd name="T6" fmla="*/ 2147483647 w 144"/>
              <a:gd name="T7" fmla="*/ 2147483647 h 33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44" h="336">
                <a:moveTo>
                  <a:pt x="0" y="0"/>
                </a:moveTo>
                <a:lnTo>
                  <a:pt x="2" y="186"/>
                </a:lnTo>
                <a:lnTo>
                  <a:pt x="141" y="113"/>
                </a:lnTo>
                <a:lnTo>
                  <a:pt x="144" y="336"/>
                </a:lnTo>
              </a:path>
            </a:pathLst>
          </a:custGeom>
          <a:noFill/>
          <a:ln w="38100" cap="flat" cmpd="sng">
            <a:solidFill>
              <a:srgbClr val="DECA66"/>
            </a:solidFill>
            <a:prstDash val="solid"/>
            <a:round/>
            <a:headEnd type="triangle" w="med" len="med"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00" name="Arc 104">
            <a:extLst>
              <a:ext uri="{FF2B5EF4-FFF2-40B4-BE49-F238E27FC236}">
                <a16:creationId xmlns:a16="http://schemas.microsoft.com/office/drawing/2014/main" id="{0CF7F9E3-D105-4E7A-BB80-1A138A1A56C6}"/>
              </a:ext>
            </a:extLst>
          </p:cNvPr>
          <p:cNvSpPr>
            <a:spLocks/>
          </p:cNvSpPr>
          <p:nvPr/>
        </p:nvSpPr>
        <p:spPr bwMode="auto">
          <a:xfrm>
            <a:off x="1387475" y="2743200"/>
            <a:ext cx="701675" cy="876300"/>
          </a:xfrm>
          <a:custGeom>
            <a:avLst/>
            <a:gdLst>
              <a:gd name="T0" fmla="*/ 2147483647 w 28412"/>
              <a:gd name="T1" fmla="*/ 2147483647 h 35456"/>
              <a:gd name="T2" fmla="*/ 2147483647 w 28412"/>
              <a:gd name="T3" fmla="*/ 2147483647 h 35456"/>
              <a:gd name="T4" fmla="*/ 2147483647 w 28412"/>
              <a:gd name="T5" fmla="*/ 2147483647 h 3545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8412" h="35456" fill="none" extrusionOk="0">
                <a:moveTo>
                  <a:pt x="5030" y="35456"/>
                </a:moveTo>
                <a:cubicBezTo>
                  <a:pt x="1780" y="31570"/>
                  <a:pt x="0" y="26665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3915" y="-1"/>
                  <a:pt x="26215" y="372"/>
                  <a:pt x="28412" y="1102"/>
                </a:cubicBezTo>
              </a:path>
              <a:path w="28412" h="35456" stroke="0" extrusionOk="0">
                <a:moveTo>
                  <a:pt x="5030" y="35456"/>
                </a:moveTo>
                <a:cubicBezTo>
                  <a:pt x="1780" y="31570"/>
                  <a:pt x="0" y="26665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3915" y="-1"/>
                  <a:pt x="26215" y="372"/>
                  <a:pt x="28412" y="1102"/>
                </a:cubicBezTo>
                <a:lnTo>
                  <a:pt x="21600" y="21600"/>
                </a:lnTo>
                <a:lnTo>
                  <a:pt x="5030" y="35456"/>
                </a:lnTo>
                <a:close/>
              </a:path>
            </a:pathLst>
          </a:custGeom>
          <a:noFill/>
          <a:ln w="47625">
            <a:solidFill>
              <a:srgbClr val="E68C70"/>
            </a:solidFill>
            <a:round/>
            <a:headEnd/>
            <a:tailEnd type="none" w="sm" len="sm"/>
          </a:ln>
          <a:effectLst>
            <a:outerShdw dist="3592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01" name="Arc 105">
            <a:extLst>
              <a:ext uri="{FF2B5EF4-FFF2-40B4-BE49-F238E27FC236}">
                <a16:creationId xmlns:a16="http://schemas.microsoft.com/office/drawing/2014/main" id="{80E313A1-CD46-434C-9BDD-A338805A7BA0}"/>
              </a:ext>
            </a:extLst>
          </p:cNvPr>
          <p:cNvSpPr>
            <a:spLocks/>
          </p:cNvSpPr>
          <p:nvPr/>
        </p:nvSpPr>
        <p:spPr bwMode="auto">
          <a:xfrm>
            <a:off x="4579938" y="2835275"/>
            <a:ext cx="533400" cy="962025"/>
          </a:xfrm>
          <a:custGeom>
            <a:avLst/>
            <a:gdLst>
              <a:gd name="T0" fmla="*/ 2147483647 w 21600"/>
              <a:gd name="T1" fmla="*/ 0 h 38843"/>
              <a:gd name="T2" fmla="*/ 2147483647 w 21600"/>
              <a:gd name="T3" fmla="*/ 2147483647 h 38843"/>
              <a:gd name="T4" fmla="*/ 0 w 21600"/>
              <a:gd name="T5" fmla="*/ 2147483647 h 38843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38843" fill="none" extrusionOk="0">
                <a:moveTo>
                  <a:pt x="3199" y="-1"/>
                </a:moveTo>
                <a:cubicBezTo>
                  <a:pt x="13775" y="1583"/>
                  <a:pt x="21600" y="10667"/>
                  <a:pt x="21600" y="21361"/>
                </a:cubicBezTo>
                <a:cubicBezTo>
                  <a:pt x="21600" y="28279"/>
                  <a:pt x="18285" y="34779"/>
                  <a:pt x="12686" y="38843"/>
                </a:cubicBezTo>
              </a:path>
              <a:path w="21600" h="38843" stroke="0" extrusionOk="0">
                <a:moveTo>
                  <a:pt x="3199" y="-1"/>
                </a:moveTo>
                <a:cubicBezTo>
                  <a:pt x="13775" y="1583"/>
                  <a:pt x="21600" y="10667"/>
                  <a:pt x="21600" y="21361"/>
                </a:cubicBezTo>
                <a:cubicBezTo>
                  <a:pt x="21600" y="28279"/>
                  <a:pt x="18285" y="34779"/>
                  <a:pt x="12686" y="38843"/>
                </a:cubicBezTo>
                <a:lnTo>
                  <a:pt x="0" y="21361"/>
                </a:lnTo>
                <a:lnTo>
                  <a:pt x="3199" y="-1"/>
                </a:lnTo>
                <a:close/>
              </a:path>
            </a:pathLst>
          </a:custGeom>
          <a:noFill/>
          <a:ln w="47625">
            <a:solidFill>
              <a:srgbClr val="E68C70"/>
            </a:solidFill>
            <a:round/>
            <a:headEnd/>
            <a:tailEnd type="none" w="sm" len="sm"/>
          </a:ln>
          <a:effectLst>
            <a:outerShdw dist="3592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02" name="Oval 23">
            <a:extLst>
              <a:ext uri="{FF2B5EF4-FFF2-40B4-BE49-F238E27FC236}">
                <a16:creationId xmlns:a16="http://schemas.microsoft.com/office/drawing/2014/main" id="{99210DE0-26A1-438C-B3BE-51199C8528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68625" y="2508250"/>
            <a:ext cx="2181225" cy="1808163"/>
          </a:xfrm>
          <a:prstGeom prst="ellipse">
            <a:avLst/>
          </a:prstGeom>
          <a:noFill/>
          <a:ln w="47625">
            <a:solidFill>
              <a:srgbClr val="E68C70"/>
            </a:solidFill>
            <a:round/>
            <a:headEnd/>
            <a:tailEnd type="none" w="sm" len="sm"/>
          </a:ln>
          <a:effectLst>
            <a:outerShdw dist="3592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ctr"/>
            <a:r>
              <a:rPr lang="en-US" altLang="en-US"/>
              <a:t>  </a:t>
            </a:r>
          </a:p>
        </p:txBody>
      </p:sp>
      <p:sp>
        <p:nvSpPr>
          <p:cNvPr id="71703" name="Arc 106">
            <a:extLst>
              <a:ext uri="{FF2B5EF4-FFF2-40B4-BE49-F238E27FC236}">
                <a16:creationId xmlns:a16="http://schemas.microsoft.com/office/drawing/2014/main" id="{2F330C79-EE4C-4926-8476-83FF287D3A58}"/>
              </a:ext>
            </a:extLst>
          </p:cNvPr>
          <p:cNvSpPr>
            <a:spLocks/>
          </p:cNvSpPr>
          <p:nvPr/>
        </p:nvSpPr>
        <p:spPr bwMode="auto">
          <a:xfrm>
            <a:off x="2751138" y="5105400"/>
            <a:ext cx="974725" cy="534988"/>
          </a:xfrm>
          <a:custGeom>
            <a:avLst/>
            <a:gdLst>
              <a:gd name="T0" fmla="*/ 2147483647 w 39462"/>
              <a:gd name="T1" fmla="*/ 2147483647 h 21600"/>
              <a:gd name="T2" fmla="*/ 0 w 39462"/>
              <a:gd name="T3" fmla="*/ 2147483647 h 21600"/>
              <a:gd name="T4" fmla="*/ 2147483647 w 39462"/>
              <a:gd name="T5" fmla="*/ 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9462" h="21600" fill="none" extrusionOk="0">
                <a:moveTo>
                  <a:pt x="39462" y="8431"/>
                </a:moveTo>
                <a:cubicBezTo>
                  <a:pt x="36077" y="16414"/>
                  <a:pt x="28247" y="21599"/>
                  <a:pt x="19576" y="21600"/>
                </a:cubicBezTo>
                <a:cubicBezTo>
                  <a:pt x="11181" y="21600"/>
                  <a:pt x="3547" y="16736"/>
                  <a:pt x="-1" y="9128"/>
                </a:cubicBezTo>
              </a:path>
              <a:path w="39462" h="21600" stroke="0" extrusionOk="0">
                <a:moveTo>
                  <a:pt x="39462" y="8431"/>
                </a:moveTo>
                <a:cubicBezTo>
                  <a:pt x="36077" y="16414"/>
                  <a:pt x="28247" y="21599"/>
                  <a:pt x="19576" y="21600"/>
                </a:cubicBezTo>
                <a:cubicBezTo>
                  <a:pt x="11181" y="21600"/>
                  <a:pt x="3547" y="16736"/>
                  <a:pt x="-1" y="9128"/>
                </a:cubicBezTo>
                <a:lnTo>
                  <a:pt x="19576" y="0"/>
                </a:lnTo>
                <a:lnTo>
                  <a:pt x="39462" y="8431"/>
                </a:lnTo>
                <a:close/>
              </a:path>
            </a:pathLst>
          </a:custGeom>
          <a:noFill/>
          <a:ln w="47625">
            <a:solidFill>
              <a:srgbClr val="E68C70"/>
            </a:solidFill>
            <a:round/>
            <a:headEnd/>
            <a:tailEnd type="none" w="sm" len="sm"/>
          </a:ln>
          <a:effectLst>
            <a:outerShdw dist="3592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04" name="Oval 22">
            <a:extLst>
              <a:ext uri="{FF2B5EF4-FFF2-40B4-BE49-F238E27FC236}">
                <a16:creationId xmlns:a16="http://schemas.microsoft.com/office/drawing/2014/main" id="{76BF1136-77C6-4EC3-B051-DB22915101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8675" y="3713163"/>
            <a:ext cx="2259013" cy="1931987"/>
          </a:xfrm>
          <a:prstGeom prst="ellipse">
            <a:avLst/>
          </a:prstGeom>
          <a:noFill/>
          <a:ln w="47625">
            <a:solidFill>
              <a:srgbClr val="E68C70"/>
            </a:solidFill>
            <a:round/>
            <a:headEnd/>
            <a:tailEnd type="none" w="sm" len="sm"/>
          </a:ln>
          <a:effectLst>
            <a:outerShdw dist="3592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71705" name="Rectangle 1">
            <a:extLst>
              <a:ext uri="{FF2B5EF4-FFF2-40B4-BE49-F238E27FC236}">
                <a16:creationId xmlns:a16="http://schemas.microsoft.com/office/drawing/2014/main" id="{F083082E-9E05-4EBA-BE0B-8D88A3DBBB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8313" y="158750"/>
            <a:ext cx="68722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r>
              <a:rPr lang="en-US" altLang="en-US" b="1" u="sng"/>
              <a:t>Increasing capacity by Micro Cell Concept</a:t>
            </a:r>
            <a:endParaRPr lang="en-US" altLang="en-US" b="1"/>
          </a:p>
        </p:txBody>
      </p:sp>
    </p:spTree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070" name="Rectangle 14">
            <a:extLst>
              <a:ext uri="{FF2B5EF4-FFF2-40B4-BE49-F238E27FC236}">
                <a16:creationId xmlns:a16="http://schemas.microsoft.com/office/drawing/2014/main" id="{31027D80-BBB9-4CA9-A541-8495DF7833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2971800"/>
            <a:ext cx="1447800" cy="2590800"/>
          </a:xfrm>
          <a:prstGeom prst="rect">
            <a:avLst/>
          </a:prstGeom>
          <a:gradFill rotWithShape="0">
            <a:gsLst>
              <a:gs pos="0">
                <a:srgbClr val="316F53"/>
              </a:gs>
              <a:gs pos="100000">
                <a:srgbClr val="316F53">
                  <a:gamma/>
                  <a:shade val="46275"/>
                  <a:invGamma/>
                </a:srgbClr>
              </a:gs>
            </a:gsLst>
            <a:lin ang="2700000" scaled="1"/>
          </a:gradFill>
          <a:ln w="28575">
            <a:noFill/>
            <a:miter lim="800000"/>
            <a:headEnd/>
            <a:tailEnd type="none" w="sm" len="sm"/>
          </a:ln>
          <a:effectLst>
            <a:outerShdw dist="53882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>
              <a:lnSpc>
                <a:spcPct val="85000"/>
              </a:lnSpc>
              <a:defRPr/>
            </a:pPr>
            <a:endParaRPr lang="en-US" altLang="en-US" sz="3600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01067" name="Rectangle 11">
            <a:extLst>
              <a:ext uri="{FF2B5EF4-FFF2-40B4-BE49-F238E27FC236}">
                <a16:creationId xmlns:a16="http://schemas.microsoft.com/office/drawing/2014/main" id="{E9CFA9A2-0A89-4CCA-8794-8283DFDAED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971800"/>
            <a:ext cx="1905000" cy="2590800"/>
          </a:xfrm>
          <a:prstGeom prst="rect">
            <a:avLst/>
          </a:prstGeom>
          <a:gradFill rotWithShape="0">
            <a:gsLst>
              <a:gs pos="0">
                <a:srgbClr val="316F53"/>
              </a:gs>
              <a:gs pos="100000">
                <a:srgbClr val="316F53">
                  <a:gamma/>
                  <a:shade val="46275"/>
                  <a:invGamma/>
                </a:srgbClr>
              </a:gs>
            </a:gsLst>
            <a:lin ang="2700000" scaled="1"/>
          </a:gradFill>
          <a:ln w="28575">
            <a:noFill/>
            <a:miter lim="800000"/>
            <a:headEnd/>
            <a:tailEnd type="none" w="sm" len="sm"/>
          </a:ln>
          <a:effectLst>
            <a:outerShdw dist="53882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>
              <a:lnSpc>
                <a:spcPct val="85000"/>
              </a:lnSpc>
              <a:defRPr/>
            </a:pPr>
            <a:endParaRPr lang="en-US" altLang="en-US" sz="3600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01061" name="Rectangle 5">
            <a:extLst>
              <a:ext uri="{FF2B5EF4-FFF2-40B4-BE49-F238E27FC236}">
                <a16:creationId xmlns:a16="http://schemas.microsoft.com/office/drawing/2014/main" id="{FC8DA7FE-3610-47C2-BF49-412F79BF4B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/>
              <a:t>Cordless Telephone Systems</a:t>
            </a:r>
          </a:p>
        </p:txBody>
      </p:sp>
      <p:sp>
        <p:nvSpPr>
          <p:cNvPr id="301062" name="Rectangle 6">
            <a:extLst>
              <a:ext uri="{FF2B5EF4-FFF2-40B4-BE49-F238E27FC236}">
                <a16:creationId xmlns:a16="http://schemas.microsoft.com/office/drawing/2014/main" id="{B735C57C-50E1-4C9D-84AD-CF3A32E9C3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620000" cy="1025525"/>
          </a:xfrm>
        </p:spPr>
        <p:txBody>
          <a:bodyPr/>
          <a:lstStyle/>
          <a:p>
            <a:pPr>
              <a:defRPr/>
            </a:pPr>
            <a:r>
              <a:rPr lang="en-US" altLang="en-US" b="0" dirty="0"/>
              <a:t>Full duplex communication</a:t>
            </a:r>
          </a:p>
          <a:p>
            <a:pPr>
              <a:defRPr/>
            </a:pPr>
            <a:r>
              <a:rPr lang="en-US" altLang="en-US" b="0" dirty="0"/>
              <a:t>Usable range  ~ hundred meters</a:t>
            </a:r>
          </a:p>
        </p:txBody>
      </p:sp>
      <p:sp>
        <p:nvSpPr>
          <p:cNvPr id="301064" name="Rectangle 8">
            <a:extLst>
              <a:ext uri="{FF2B5EF4-FFF2-40B4-BE49-F238E27FC236}">
                <a16:creationId xmlns:a16="http://schemas.microsoft.com/office/drawing/2014/main" id="{A48AB407-C284-416B-BB62-6F7C1EFFE6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3392488"/>
            <a:ext cx="1447800" cy="1628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rgbClr val="003530"/>
            </a:outerShdw>
          </a:effectLst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85000"/>
              </a:lnSpc>
              <a:spcAft>
                <a:spcPct val="10000"/>
              </a:spcAft>
              <a:defRPr/>
            </a:pPr>
            <a:r>
              <a:rPr lang="en-US" altLang="en-US" sz="2800" b="1">
                <a:solidFill>
                  <a:srgbClr val="F6EA9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Fixed </a:t>
            </a:r>
            <a:br>
              <a:rPr lang="en-US" altLang="en-US" sz="2800" b="1">
                <a:solidFill>
                  <a:srgbClr val="F6EA9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2800" b="1">
                <a:solidFill>
                  <a:srgbClr val="F6EA9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Port</a:t>
            </a:r>
          </a:p>
          <a:p>
            <a:pPr algn="ctr">
              <a:lnSpc>
                <a:spcPct val="85000"/>
              </a:lnSpc>
              <a:spcAft>
                <a:spcPct val="10000"/>
              </a:spcAft>
              <a:defRPr/>
            </a:pPr>
            <a:r>
              <a:rPr lang="en-US" altLang="en-US" sz="2800" b="1">
                <a:solidFill>
                  <a:srgbClr val="F6EA9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(Base</a:t>
            </a:r>
            <a:br>
              <a:rPr lang="en-US" altLang="en-US" sz="2800" b="1">
                <a:solidFill>
                  <a:srgbClr val="F6EA9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2800" b="1">
                <a:solidFill>
                  <a:srgbClr val="F6EA9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Station)</a:t>
            </a:r>
            <a:endParaRPr lang="en-US" altLang="en-US" sz="2800" b="1">
              <a:solidFill>
                <a:srgbClr val="F0ED8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01065" name="Rectangle 9">
            <a:extLst>
              <a:ext uri="{FF2B5EF4-FFF2-40B4-BE49-F238E27FC236}">
                <a16:creationId xmlns:a16="http://schemas.microsoft.com/office/drawing/2014/main" id="{191CC28A-62A0-4A20-ABBF-23671D62E5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2743200"/>
            <a:ext cx="1676400" cy="815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rgbClr val="003530"/>
            </a:outerShdw>
          </a:effectLst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85000"/>
              </a:lnSpc>
              <a:defRPr/>
            </a:pPr>
            <a:r>
              <a:rPr lang="en-US" altLang="en-US" sz="2800" b="1">
                <a:solidFill>
                  <a:srgbClr val="F6EA9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wireless</a:t>
            </a:r>
            <a:br>
              <a:rPr lang="en-US" altLang="en-US" sz="2800" b="1">
                <a:solidFill>
                  <a:srgbClr val="F6EA9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2800" b="1">
                <a:solidFill>
                  <a:srgbClr val="F6EA9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link</a:t>
            </a:r>
          </a:p>
        </p:txBody>
      </p:sp>
      <p:sp>
        <p:nvSpPr>
          <p:cNvPr id="301063" name="Rectangle 7">
            <a:extLst>
              <a:ext uri="{FF2B5EF4-FFF2-40B4-BE49-F238E27FC236}">
                <a16:creationId xmlns:a16="http://schemas.microsoft.com/office/drawing/2014/main" id="{30D3579E-642B-4F5F-AA03-B5FCA2EBB5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2350" y="3232150"/>
            <a:ext cx="2133600" cy="19494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rgbClr val="003530"/>
            </a:outerShdw>
          </a:effectLst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85000"/>
              </a:lnSpc>
              <a:spcAft>
                <a:spcPct val="10000"/>
              </a:spcAft>
              <a:defRPr/>
            </a:pPr>
            <a:r>
              <a:rPr lang="en-US" altLang="en-US" sz="2800" b="1">
                <a:solidFill>
                  <a:srgbClr val="F6EA9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Public Switched Telephone Network</a:t>
            </a:r>
          </a:p>
          <a:p>
            <a:pPr algn="ctr">
              <a:lnSpc>
                <a:spcPct val="85000"/>
              </a:lnSpc>
              <a:defRPr/>
            </a:pPr>
            <a:r>
              <a:rPr lang="en-US" altLang="en-US" sz="2800" b="1">
                <a:solidFill>
                  <a:srgbClr val="F6EA9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(PSTN)</a:t>
            </a:r>
          </a:p>
        </p:txBody>
      </p:sp>
      <p:sp>
        <p:nvSpPr>
          <p:cNvPr id="301066" name="Rectangle 10">
            <a:extLst>
              <a:ext uri="{FF2B5EF4-FFF2-40B4-BE49-F238E27FC236}">
                <a16:creationId xmlns:a16="http://schemas.microsoft.com/office/drawing/2014/main" id="{4BFF59F8-807B-4A65-9F3B-7C4A5ECE7A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4471988"/>
            <a:ext cx="1676400" cy="815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rgbClr val="003530"/>
            </a:outerShdw>
          </a:effectLst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85000"/>
              </a:lnSpc>
              <a:defRPr/>
            </a:pPr>
            <a:r>
              <a:rPr lang="en-US" altLang="en-US" sz="2800" b="1">
                <a:solidFill>
                  <a:srgbClr val="F6EA9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cordless</a:t>
            </a:r>
            <a:br>
              <a:rPr lang="en-US" altLang="en-US" sz="2800" b="1">
                <a:solidFill>
                  <a:srgbClr val="F6EA9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2800" b="1">
                <a:solidFill>
                  <a:srgbClr val="F6EA9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handset</a:t>
            </a:r>
            <a:endParaRPr lang="en-US" altLang="en-US" sz="2800" b="1">
              <a:solidFill>
                <a:srgbClr val="F0ED8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202" name="Line 27">
            <a:extLst>
              <a:ext uri="{FF2B5EF4-FFF2-40B4-BE49-F238E27FC236}">
                <a16:creationId xmlns:a16="http://schemas.microsoft.com/office/drawing/2014/main" id="{FF6681B2-3327-475D-A984-AD7A50B02FB6}"/>
              </a:ext>
            </a:extLst>
          </p:cNvPr>
          <p:cNvSpPr>
            <a:spLocks noChangeShapeType="1"/>
          </p:cNvSpPr>
          <p:nvPr/>
        </p:nvSpPr>
        <p:spPr bwMode="auto">
          <a:xfrm rot="10800000">
            <a:off x="3048000" y="4189413"/>
            <a:ext cx="533400" cy="1587"/>
          </a:xfrm>
          <a:prstGeom prst="line">
            <a:avLst/>
          </a:prstGeom>
          <a:noFill/>
          <a:ln w="57150">
            <a:solidFill>
              <a:srgbClr val="F0ED82"/>
            </a:solidFill>
            <a:round/>
            <a:headEnd type="stealth" w="med" len="med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203" name="Group 99">
            <a:extLst>
              <a:ext uri="{FF2B5EF4-FFF2-40B4-BE49-F238E27FC236}">
                <a16:creationId xmlns:a16="http://schemas.microsoft.com/office/drawing/2014/main" id="{6085CAFF-6136-4121-9F30-76827EC03DB1}"/>
              </a:ext>
            </a:extLst>
          </p:cNvPr>
          <p:cNvGrpSpPr>
            <a:grpSpLocks/>
          </p:cNvGrpSpPr>
          <p:nvPr/>
        </p:nvGrpSpPr>
        <p:grpSpPr bwMode="auto">
          <a:xfrm>
            <a:off x="5334000" y="3876675"/>
            <a:ext cx="1371600" cy="1749425"/>
            <a:chOff x="4320" y="2442"/>
            <a:chExt cx="864" cy="1102"/>
          </a:xfrm>
        </p:grpSpPr>
        <p:sp>
          <p:nvSpPr>
            <p:cNvPr id="8205" name="Freeform 43">
              <a:extLst>
                <a:ext uri="{FF2B5EF4-FFF2-40B4-BE49-F238E27FC236}">
                  <a16:creationId xmlns:a16="http://schemas.microsoft.com/office/drawing/2014/main" id="{3B1F2FF9-F2FB-45D2-BFE2-8FA34B837374}"/>
                </a:ext>
              </a:extLst>
            </p:cNvPr>
            <p:cNvSpPr>
              <a:spLocks/>
            </p:cNvSpPr>
            <p:nvPr/>
          </p:nvSpPr>
          <p:spPr bwMode="auto">
            <a:xfrm>
              <a:off x="4320" y="2442"/>
              <a:ext cx="592" cy="456"/>
            </a:xfrm>
            <a:custGeom>
              <a:avLst/>
              <a:gdLst>
                <a:gd name="T0" fmla="*/ 192 w 592"/>
                <a:gd name="T1" fmla="*/ 200 h 456"/>
                <a:gd name="T2" fmla="*/ 176 w 592"/>
                <a:gd name="T3" fmla="*/ 208 h 456"/>
                <a:gd name="T4" fmla="*/ 168 w 592"/>
                <a:gd name="T5" fmla="*/ 224 h 456"/>
                <a:gd name="T6" fmla="*/ 168 w 592"/>
                <a:gd name="T7" fmla="*/ 256 h 456"/>
                <a:gd name="T8" fmla="*/ 192 w 592"/>
                <a:gd name="T9" fmla="*/ 296 h 456"/>
                <a:gd name="T10" fmla="*/ 240 w 592"/>
                <a:gd name="T11" fmla="*/ 328 h 456"/>
                <a:gd name="T12" fmla="*/ 320 w 592"/>
                <a:gd name="T13" fmla="*/ 368 h 456"/>
                <a:gd name="T14" fmla="*/ 352 w 592"/>
                <a:gd name="T15" fmla="*/ 376 h 456"/>
                <a:gd name="T16" fmla="*/ 416 w 592"/>
                <a:gd name="T17" fmla="*/ 376 h 456"/>
                <a:gd name="T18" fmla="*/ 480 w 592"/>
                <a:gd name="T19" fmla="*/ 344 h 456"/>
                <a:gd name="T20" fmla="*/ 496 w 592"/>
                <a:gd name="T21" fmla="*/ 312 h 456"/>
                <a:gd name="T22" fmla="*/ 496 w 592"/>
                <a:gd name="T23" fmla="*/ 264 h 456"/>
                <a:gd name="T24" fmla="*/ 472 w 592"/>
                <a:gd name="T25" fmla="*/ 232 h 456"/>
                <a:gd name="T26" fmla="*/ 448 w 592"/>
                <a:gd name="T27" fmla="*/ 192 h 456"/>
                <a:gd name="T28" fmla="*/ 416 w 592"/>
                <a:gd name="T29" fmla="*/ 152 h 456"/>
                <a:gd name="T30" fmla="*/ 360 w 592"/>
                <a:gd name="T31" fmla="*/ 112 h 456"/>
                <a:gd name="T32" fmla="*/ 328 w 592"/>
                <a:gd name="T33" fmla="*/ 96 h 456"/>
                <a:gd name="T34" fmla="*/ 288 w 592"/>
                <a:gd name="T35" fmla="*/ 80 h 456"/>
                <a:gd name="T36" fmla="*/ 200 w 592"/>
                <a:gd name="T37" fmla="*/ 72 h 456"/>
                <a:gd name="T38" fmla="*/ 96 w 592"/>
                <a:gd name="T39" fmla="*/ 88 h 456"/>
                <a:gd name="T40" fmla="*/ 56 w 592"/>
                <a:gd name="T41" fmla="*/ 112 h 456"/>
                <a:gd name="T42" fmla="*/ 32 w 592"/>
                <a:gd name="T43" fmla="*/ 144 h 456"/>
                <a:gd name="T44" fmla="*/ 24 w 592"/>
                <a:gd name="T45" fmla="*/ 208 h 456"/>
                <a:gd name="T46" fmla="*/ 8 w 592"/>
                <a:gd name="T47" fmla="*/ 184 h 456"/>
                <a:gd name="T48" fmla="*/ 0 w 592"/>
                <a:gd name="T49" fmla="*/ 128 h 456"/>
                <a:gd name="T50" fmla="*/ 8 w 592"/>
                <a:gd name="T51" fmla="*/ 96 h 456"/>
                <a:gd name="T52" fmla="*/ 24 w 592"/>
                <a:gd name="T53" fmla="*/ 64 h 456"/>
                <a:gd name="T54" fmla="*/ 56 w 592"/>
                <a:gd name="T55" fmla="*/ 32 h 456"/>
                <a:gd name="T56" fmla="*/ 112 w 592"/>
                <a:gd name="T57" fmla="*/ 8 h 456"/>
                <a:gd name="T58" fmla="*/ 152 w 592"/>
                <a:gd name="T59" fmla="*/ 0 h 456"/>
                <a:gd name="T60" fmla="*/ 264 w 592"/>
                <a:gd name="T61" fmla="*/ 8 h 456"/>
                <a:gd name="T62" fmla="*/ 328 w 592"/>
                <a:gd name="T63" fmla="*/ 24 h 456"/>
                <a:gd name="T64" fmla="*/ 400 w 592"/>
                <a:gd name="T65" fmla="*/ 56 h 456"/>
                <a:gd name="T66" fmla="*/ 472 w 592"/>
                <a:gd name="T67" fmla="*/ 112 h 456"/>
                <a:gd name="T68" fmla="*/ 544 w 592"/>
                <a:gd name="T69" fmla="*/ 192 h 456"/>
                <a:gd name="T70" fmla="*/ 568 w 592"/>
                <a:gd name="T71" fmla="*/ 232 h 456"/>
                <a:gd name="T72" fmla="*/ 592 w 592"/>
                <a:gd name="T73" fmla="*/ 320 h 456"/>
                <a:gd name="T74" fmla="*/ 584 w 592"/>
                <a:gd name="T75" fmla="*/ 368 h 456"/>
                <a:gd name="T76" fmla="*/ 568 w 592"/>
                <a:gd name="T77" fmla="*/ 408 h 456"/>
                <a:gd name="T78" fmla="*/ 528 w 592"/>
                <a:gd name="T79" fmla="*/ 440 h 456"/>
                <a:gd name="T80" fmla="*/ 464 w 592"/>
                <a:gd name="T81" fmla="*/ 456 h 456"/>
                <a:gd name="T82" fmla="*/ 368 w 592"/>
                <a:gd name="T83" fmla="*/ 440 h 456"/>
                <a:gd name="T84" fmla="*/ 272 w 592"/>
                <a:gd name="T85" fmla="*/ 408 h 456"/>
                <a:gd name="T86" fmla="*/ 168 w 592"/>
                <a:gd name="T87" fmla="*/ 336 h 456"/>
                <a:gd name="T88" fmla="*/ 128 w 592"/>
                <a:gd name="T89" fmla="*/ 288 h 456"/>
                <a:gd name="T90" fmla="*/ 112 w 592"/>
                <a:gd name="T91" fmla="*/ 232 h 456"/>
                <a:gd name="T92" fmla="*/ 120 w 592"/>
                <a:gd name="T93" fmla="*/ 208 h 456"/>
                <a:gd name="T94" fmla="*/ 128 w 592"/>
                <a:gd name="T95" fmla="*/ 184 h 456"/>
                <a:gd name="T96" fmla="*/ 168 w 592"/>
                <a:gd name="T97" fmla="*/ 160 h 456"/>
                <a:gd name="T98" fmla="*/ 232 w 592"/>
                <a:gd name="T99" fmla="*/ 160 h 456"/>
                <a:gd name="T100" fmla="*/ 344 w 592"/>
                <a:gd name="T101" fmla="*/ 192 h 456"/>
                <a:gd name="T102" fmla="*/ 392 w 592"/>
                <a:gd name="T103" fmla="*/ 232 h 456"/>
                <a:gd name="T104" fmla="*/ 416 w 592"/>
                <a:gd name="T105" fmla="*/ 264 h 456"/>
                <a:gd name="T106" fmla="*/ 416 w 592"/>
                <a:gd name="T107" fmla="*/ 280 h 456"/>
                <a:gd name="T108" fmla="*/ 408 w 592"/>
                <a:gd name="T109" fmla="*/ 304 h 456"/>
                <a:gd name="T110" fmla="*/ 408 w 592"/>
                <a:gd name="T111" fmla="*/ 272 h 456"/>
                <a:gd name="T112" fmla="*/ 392 w 592"/>
                <a:gd name="T113" fmla="*/ 240 h 456"/>
                <a:gd name="T114" fmla="*/ 344 w 592"/>
                <a:gd name="T115" fmla="*/ 216 h 456"/>
                <a:gd name="T116" fmla="*/ 288 w 592"/>
                <a:gd name="T117" fmla="*/ 192 h 456"/>
                <a:gd name="T118" fmla="*/ 240 w 592"/>
                <a:gd name="T119" fmla="*/ 184 h 456"/>
                <a:gd name="T120" fmla="*/ 216 w 592"/>
                <a:gd name="T121" fmla="*/ 192 h 456"/>
                <a:gd name="T122" fmla="*/ 192 w 592"/>
                <a:gd name="T123" fmla="*/ 200 h 45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592"/>
                <a:gd name="T187" fmla="*/ 0 h 456"/>
                <a:gd name="T188" fmla="*/ 592 w 592"/>
                <a:gd name="T189" fmla="*/ 456 h 45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592" h="456">
                  <a:moveTo>
                    <a:pt x="192" y="200"/>
                  </a:moveTo>
                  <a:lnTo>
                    <a:pt x="176" y="208"/>
                  </a:lnTo>
                  <a:lnTo>
                    <a:pt x="168" y="224"/>
                  </a:lnTo>
                  <a:lnTo>
                    <a:pt x="168" y="256"/>
                  </a:lnTo>
                  <a:lnTo>
                    <a:pt x="192" y="296"/>
                  </a:lnTo>
                  <a:lnTo>
                    <a:pt x="240" y="328"/>
                  </a:lnTo>
                  <a:lnTo>
                    <a:pt x="320" y="368"/>
                  </a:lnTo>
                  <a:lnTo>
                    <a:pt x="352" y="376"/>
                  </a:lnTo>
                  <a:lnTo>
                    <a:pt x="416" y="376"/>
                  </a:lnTo>
                  <a:lnTo>
                    <a:pt x="480" y="344"/>
                  </a:lnTo>
                  <a:lnTo>
                    <a:pt x="496" y="312"/>
                  </a:lnTo>
                  <a:lnTo>
                    <a:pt x="496" y="264"/>
                  </a:lnTo>
                  <a:lnTo>
                    <a:pt x="472" y="232"/>
                  </a:lnTo>
                  <a:lnTo>
                    <a:pt x="448" y="192"/>
                  </a:lnTo>
                  <a:lnTo>
                    <a:pt x="416" y="152"/>
                  </a:lnTo>
                  <a:lnTo>
                    <a:pt x="360" y="112"/>
                  </a:lnTo>
                  <a:lnTo>
                    <a:pt x="328" y="96"/>
                  </a:lnTo>
                  <a:lnTo>
                    <a:pt x="288" y="80"/>
                  </a:lnTo>
                  <a:lnTo>
                    <a:pt x="200" y="72"/>
                  </a:lnTo>
                  <a:lnTo>
                    <a:pt x="96" y="88"/>
                  </a:lnTo>
                  <a:lnTo>
                    <a:pt x="56" y="112"/>
                  </a:lnTo>
                  <a:lnTo>
                    <a:pt x="32" y="144"/>
                  </a:lnTo>
                  <a:lnTo>
                    <a:pt x="24" y="208"/>
                  </a:lnTo>
                  <a:lnTo>
                    <a:pt x="8" y="184"/>
                  </a:lnTo>
                  <a:lnTo>
                    <a:pt x="0" y="128"/>
                  </a:lnTo>
                  <a:lnTo>
                    <a:pt x="8" y="96"/>
                  </a:lnTo>
                  <a:lnTo>
                    <a:pt x="24" y="64"/>
                  </a:lnTo>
                  <a:lnTo>
                    <a:pt x="56" y="32"/>
                  </a:lnTo>
                  <a:lnTo>
                    <a:pt x="112" y="8"/>
                  </a:lnTo>
                  <a:lnTo>
                    <a:pt x="152" y="0"/>
                  </a:lnTo>
                  <a:lnTo>
                    <a:pt x="264" y="8"/>
                  </a:lnTo>
                  <a:lnTo>
                    <a:pt x="328" y="24"/>
                  </a:lnTo>
                  <a:lnTo>
                    <a:pt x="400" y="56"/>
                  </a:lnTo>
                  <a:lnTo>
                    <a:pt x="472" y="112"/>
                  </a:lnTo>
                  <a:lnTo>
                    <a:pt x="544" y="192"/>
                  </a:lnTo>
                  <a:lnTo>
                    <a:pt x="568" y="232"/>
                  </a:lnTo>
                  <a:lnTo>
                    <a:pt x="592" y="320"/>
                  </a:lnTo>
                  <a:lnTo>
                    <a:pt x="584" y="368"/>
                  </a:lnTo>
                  <a:lnTo>
                    <a:pt x="568" y="408"/>
                  </a:lnTo>
                  <a:lnTo>
                    <a:pt x="528" y="440"/>
                  </a:lnTo>
                  <a:lnTo>
                    <a:pt x="464" y="456"/>
                  </a:lnTo>
                  <a:lnTo>
                    <a:pt x="368" y="440"/>
                  </a:lnTo>
                  <a:lnTo>
                    <a:pt x="272" y="408"/>
                  </a:lnTo>
                  <a:lnTo>
                    <a:pt x="168" y="336"/>
                  </a:lnTo>
                  <a:lnTo>
                    <a:pt x="128" y="288"/>
                  </a:lnTo>
                  <a:lnTo>
                    <a:pt x="112" y="232"/>
                  </a:lnTo>
                  <a:lnTo>
                    <a:pt x="120" y="208"/>
                  </a:lnTo>
                  <a:lnTo>
                    <a:pt x="128" y="184"/>
                  </a:lnTo>
                  <a:lnTo>
                    <a:pt x="168" y="160"/>
                  </a:lnTo>
                  <a:lnTo>
                    <a:pt x="232" y="160"/>
                  </a:lnTo>
                  <a:lnTo>
                    <a:pt x="344" y="192"/>
                  </a:lnTo>
                  <a:lnTo>
                    <a:pt x="392" y="232"/>
                  </a:lnTo>
                  <a:lnTo>
                    <a:pt x="416" y="264"/>
                  </a:lnTo>
                  <a:lnTo>
                    <a:pt x="416" y="280"/>
                  </a:lnTo>
                  <a:lnTo>
                    <a:pt x="408" y="304"/>
                  </a:lnTo>
                  <a:lnTo>
                    <a:pt x="408" y="272"/>
                  </a:lnTo>
                  <a:lnTo>
                    <a:pt x="392" y="240"/>
                  </a:lnTo>
                  <a:lnTo>
                    <a:pt x="344" y="216"/>
                  </a:lnTo>
                  <a:lnTo>
                    <a:pt x="288" y="192"/>
                  </a:lnTo>
                  <a:lnTo>
                    <a:pt x="240" y="184"/>
                  </a:lnTo>
                  <a:lnTo>
                    <a:pt x="216" y="192"/>
                  </a:lnTo>
                  <a:lnTo>
                    <a:pt x="192" y="200"/>
                  </a:lnTo>
                  <a:close/>
                </a:path>
              </a:pathLst>
            </a:custGeom>
            <a:solidFill>
              <a:srgbClr val="F0ED82"/>
            </a:solidFill>
            <a:ln w="12700">
              <a:solidFill>
                <a:srgbClr val="F0ED8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06" name="Freeform 44">
              <a:extLst>
                <a:ext uri="{FF2B5EF4-FFF2-40B4-BE49-F238E27FC236}">
                  <a16:creationId xmlns:a16="http://schemas.microsoft.com/office/drawing/2014/main" id="{4CA48F8D-DC46-48C2-B0C5-6C2BFD426CFE}"/>
                </a:ext>
              </a:extLst>
            </p:cNvPr>
            <p:cNvSpPr>
              <a:spLocks/>
            </p:cNvSpPr>
            <p:nvPr/>
          </p:nvSpPr>
          <p:spPr bwMode="auto">
            <a:xfrm>
              <a:off x="4616" y="2608"/>
              <a:ext cx="136" cy="328"/>
            </a:xfrm>
            <a:custGeom>
              <a:avLst/>
              <a:gdLst>
                <a:gd name="T0" fmla="*/ 120 w 136"/>
                <a:gd name="T1" fmla="*/ 328 h 328"/>
                <a:gd name="T2" fmla="*/ 24 w 136"/>
                <a:gd name="T3" fmla="*/ 96 h 328"/>
                <a:gd name="T4" fmla="*/ 16 w 136"/>
                <a:gd name="T5" fmla="*/ 96 h 328"/>
                <a:gd name="T6" fmla="*/ 0 w 136"/>
                <a:gd name="T7" fmla="*/ 40 h 328"/>
                <a:gd name="T8" fmla="*/ 0 w 136"/>
                <a:gd name="T9" fmla="*/ 16 h 328"/>
                <a:gd name="T10" fmla="*/ 8 w 136"/>
                <a:gd name="T11" fmla="*/ 0 h 328"/>
                <a:gd name="T12" fmla="*/ 32 w 136"/>
                <a:gd name="T13" fmla="*/ 16 h 328"/>
                <a:gd name="T14" fmla="*/ 48 w 136"/>
                <a:gd name="T15" fmla="*/ 40 h 328"/>
                <a:gd name="T16" fmla="*/ 64 w 136"/>
                <a:gd name="T17" fmla="*/ 88 h 328"/>
                <a:gd name="T18" fmla="*/ 48 w 136"/>
                <a:gd name="T19" fmla="*/ 88 h 328"/>
                <a:gd name="T20" fmla="*/ 136 w 136"/>
                <a:gd name="T21" fmla="*/ 328 h 328"/>
                <a:gd name="T22" fmla="*/ 120 w 136"/>
                <a:gd name="T23" fmla="*/ 328 h 32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36"/>
                <a:gd name="T37" fmla="*/ 0 h 328"/>
                <a:gd name="T38" fmla="*/ 136 w 136"/>
                <a:gd name="T39" fmla="*/ 328 h 32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36" h="328">
                  <a:moveTo>
                    <a:pt x="120" y="328"/>
                  </a:moveTo>
                  <a:lnTo>
                    <a:pt x="24" y="96"/>
                  </a:lnTo>
                  <a:lnTo>
                    <a:pt x="16" y="96"/>
                  </a:lnTo>
                  <a:lnTo>
                    <a:pt x="0" y="40"/>
                  </a:lnTo>
                  <a:lnTo>
                    <a:pt x="0" y="16"/>
                  </a:lnTo>
                  <a:lnTo>
                    <a:pt x="8" y="0"/>
                  </a:lnTo>
                  <a:lnTo>
                    <a:pt x="32" y="16"/>
                  </a:lnTo>
                  <a:lnTo>
                    <a:pt x="48" y="40"/>
                  </a:lnTo>
                  <a:lnTo>
                    <a:pt x="64" y="88"/>
                  </a:lnTo>
                  <a:lnTo>
                    <a:pt x="48" y="88"/>
                  </a:lnTo>
                  <a:lnTo>
                    <a:pt x="136" y="328"/>
                  </a:lnTo>
                  <a:lnTo>
                    <a:pt x="120" y="328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07" name="Freeform 45">
              <a:extLst>
                <a:ext uri="{FF2B5EF4-FFF2-40B4-BE49-F238E27FC236}">
                  <a16:creationId xmlns:a16="http://schemas.microsoft.com/office/drawing/2014/main" id="{02EC3CBF-FD7B-474B-99F5-B50472C32E72}"/>
                </a:ext>
              </a:extLst>
            </p:cNvPr>
            <p:cNvSpPr>
              <a:spLocks/>
            </p:cNvSpPr>
            <p:nvPr/>
          </p:nvSpPr>
          <p:spPr bwMode="auto">
            <a:xfrm>
              <a:off x="4480" y="2920"/>
              <a:ext cx="704" cy="624"/>
            </a:xfrm>
            <a:custGeom>
              <a:avLst/>
              <a:gdLst>
                <a:gd name="T0" fmla="*/ 56 w 704"/>
                <a:gd name="T1" fmla="*/ 32 h 624"/>
                <a:gd name="T2" fmla="*/ 248 w 704"/>
                <a:gd name="T3" fmla="*/ 0 h 624"/>
                <a:gd name="T4" fmla="*/ 272 w 704"/>
                <a:gd name="T5" fmla="*/ 8 h 624"/>
                <a:gd name="T6" fmla="*/ 320 w 704"/>
                <a:gd name="T7" fmla="*/ 136 h 624"/>
                <a:gd name="T8" fmla="*/ 440 w 704"/>
                <a:gd name="T9" fmla="*/ 472 h 624"/>
                <a:gd name="T10" fmla="*/ 696 w 704"/>
                <a:gd name="T11" fmla="*/ 528 h 624"/>
                <a:gd name="T12" fmla="*/ 704 w 704"/>
                <a:gd name="T13" fmla="*/ 536 h 624"/>
                <a:gd name="T14" fmla="*/ 696 w 704"/>
                <a:gd name="T15" fmla="*/ 560 h 624"/>
                <a:gd name="T16" fmla="*/ 544 w 704"/>
                <a:gd name="T17" fmla="*/ 616 h 624"/>
                <a:gd name="T18" fmla="*/ 512 w 704"/>
                <a:gd name="T19" fmla="*/ 624 h 624"/>
                <a:gd name="T20" fmla="*/ 216 w 704"/>
                <a:gd name="T21" fmla="*/ 576 h 624"/>
                <a:gd name="T22" fmla="*/ 208 w 704"/>
                <a:gd name="T23" fmla="*/ 560 h 624"/>
                <a:gd name="T24" fmla="*/ 200 w 704"/>
                <a:gd name="T25" fmla="*/ 568 h 624"/>
                <a:gd name="T26" fmla="*/ 184 w 704"/>
                <a:gd name="T27" fmla="*/ 560 h 624"/>
                <a:gd name="T28" fmla="*/ 176 w 704"/>
                <a:gd name="T29" fmla="*/ 544 h 624"/>
                <a:gd name="T30" fmla="*/ 176 w 704"/>
                <a:gd name="T31" fmla="*/ 528 h 624"/>
                <a:gd name="T32" fmla="*/ 168 w 704"/>
                <a:gd name="T33" fmla="*/ 512 h 624"/>
                <a:gd name="T34" fmla="*/ 64 w 704"/>
                <a:gd name="T35" fmla="*/ 304 h 624"/>
                <a:gd name="T36" fmla="*/ 0 w 704"/>
                <a:gd name="T37" fmla="*/ 184 h 624"/>
                <a:gd name="T38" fmla="*/ 16 w 704"/>
                <a:gd name="T39" fmla="*/ 80 h 624"/>
                <a:gd name="T40" fmla="*/ 24 w 704"/>
                <a:gd name="T41" fmla="*/ 64 h 624"/>
                <a:gd name="T42" fmla="*/ 56 w 704"/>
                <a:gd name="T43" fmla="*/ 32 h 624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704"/>
                <a:gd name="T67" fmla="*/ 0 h 624"/>
                <a:gd name="T68" fmla="*/ 704 w 704"/>
                <a:gd name="T69" fmla="*/ 624 h 624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704" h="624">
                  <a:moveTo>
                    <a:pt x="56" y="32"/>
                  </a:moveTo>
                  <a:lnTo>
                    <a:pt x="248" y="0"/>
                  </a:lnTo>
                  <a:lnTo>
                    <a:pt x="272" y="8"/>
                  </a:lnTo>
                  <a:lnTo>
                    <a:pt x="320" y="136"/>
                  </a:lnTo>
                  <a:lnTo>
                    <a:pt x="440" y="472"/>
                  </a:lnTo>
                  <a:lnTo>
                    <a:pt x="696" y="528"/>
                  </a:lnTo>
                  <a:lnTo>
                    <a:pt x="704" y="536"/>
                  </a:lnTo>
                  <a:lnTo>
                    <a:pt x="696" y="560"/>
                  </a:lnTo>
                  <a:lnTo>
                    <a:pt x="544" y="616"/>
                  </a:lnTo>
                  <a:lnTo>
                    <a:pt x="512" y="624"/>
                  </a:lnTo>
                  <a:lnTo>
                    <a:pt x="216" y="576"/>
                  </a:lnTo>
                  <a:lnTo>
                    <a:pt x="208" y="560"/>
                  </a:lnTo>
                  <a:lnTo>
                    <a:pt x="200" y="568"/>
                  </a:lnTo>
                  <a:lnTo>
                    <a:pt x="184" y="560"/>
                  </a:lnTo>
                  <a:lnTo>
                    <a:pt x="176" y="544"/>
                  </a:lnTo>
                  <a:lnTo>
                    <a:pt x="176" y="528"/>
                  </a:lnTo>
                  <a:lnTo>
                    <a:pt x="168" y="512"/>
                  </a:lnTo>
                  <a:lnTo>
                    <a:pt x="64" y="304"/>
                  </a:lnTo>
                  <a:lnTo>
                    <a:pt x="0" y="184"/>
                  </a:lnTo>
                  <a:lnTo>
                    <a:pt x="16" y="80"/>
                  </a:lnTo>
                  <a:lnTo>
                    <a:pt x="24" y="64"/>
                  </a:lnTo>
                  <a:lnTo>
                    <a:pt x="56" y="32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08" name="Freeform 46">
              <a:extLst>
                <a:ext uri="{FF2B5EF4-FFF2-40B4-BE49-F238E27FC236}">
                  <a16:creationId xmlns:a16="http://schemas.microsoft.com/office/drawing/2014/main" id="{EDBA615C-65B6-41D2-86D9-F71C51CBDE29}"/>
                </a:ext>
              </a:extLst>
            </p:cNvPr>
            <p:cNvSpPr>
              <a:spLocks/>
            </p:cNvSpPr>
            <p:nvPr/>
          </p:nvSpPr>
          <p:spPr bwMode="auto">
            <a:xfrm>
              <a:off x="4536" y="2928"/>
              <a:ext cx="368" cy="520"/>
            </a:xfrm>
            <a:custGeom>
              <a:avLst/>
              <a:gdLst>
                <a:gd name="T0" fmla="*/ 208 w 368"/>
                <a:gd name="T1" fmla="*/ 0 h 520"/>
                <a:gd name="T2" fmla="*/ 16 w 368"/>
                <a:gd name="T3" fmla="*/ 32 h 520"/>
                <a:gd name="T4" fmla="*/ 0 w 368"/>
                <a:gd name="T5" fmla="*/ 40 h 520"/>
                <a:gd name="T6" fmla="*/ 0 w 368"/>
                <a:gd name="T7" fmla="*/ 72 h 520"/>
                <a:gd name="T8" fmla="*/ 160 w 368"/>
                <a:gd name="T9" fmla="*/ 520 h 520"/>
                <a:gd name="T10" fmla="*/ 368 w 368"/>
                <a:gd name="T11" fmla="*/ 456 h 520"/>
                <a:gd name="T12" fmla="*/ 208 w 368"/>
                <a:gd name="T13" fmla="*/ 0 h 52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68"/>
                <a:gd name="T22" fmla="*/ 0 h 520"/>
                <a:gd name="T23" fmla="*/ 368 w 368"/>
                <a:gd name="T24" fmla="*/ 520 h 52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68" h="520">
                  <a:moveTo>
                    <a:pt x="208" y="0"/>
                  </a:moveTo>
                  <a:lnTo>
                    <a:pt x="16" y="32"/>
                  </a:lnTo>
                  <a:lnTo>
                    <a:pt x="0" y="40"/>
                  </a:lnTo>
                  <a:lnTo>
                    <a:pt x="0" y="72"/>
                  </a:lnTo>
                  <a:lnTo>
                    <a:pt x="160" y="520"/>
                  </a:lnTo>
                  <a:lnTo>
                    <a:pt x="368" y="456"/>
                  </a:lnTo>
                  <a:lnTo>
                    <a:pt x="208" y="0"/>
                  </a:lnTo>
                  <a:close/>
                </a:path>
              </a:pathLst>
            </a:custGeom>
            <a:solidFill>
              <a:srgbClr val="539964"/>
            </a:solidFill>
            <a:ln w="12700">
              <a:solidFill>
                <a:srgbClr val="539964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09" name="Freeform 47">
              <a:extLst>
                <a:ext uri="{FF2B5EF4-FFF2-40B4-BE49-F238E27FC236}">
                  <a16:creationId xmlns:a16="http://schemas.microsoft.com/office/drawing/2014/main" id="{4435B5C2-267E-436B-9024-8A9281FBB4F9}"/>
                </a:ext>
              </a:extLst>
            </p:cNvPr>
            <p:cNvSpPr>
              <a:spLocks/>
            </p:cNvSpPr>
            <p:nvPr/>
          </p:nvSpPr>
          <p:spPr bwMode="auto">
            <a:xfrm>
              <a:off x="4712" y="3400"/>
              <a:ext cx="440" cy="104"/>
            </a:xfrm>
            <a:custGeom>
              <a:avLst/>
              <a:gdLst>
                <a:gd name="T0" fmla="*/ 440 w 440"/>
                <a:gd name="T1" fmla="*/ 56 h 104"/>
                <a:gd name="T2" fmla="*/ 208 w 440"/>
                <a:gd name="T3" fmla="*/ 0 h 104"/>
                <a:gd name="T4" fmla="*/ 0 w 440"/>
                <a:gd name="T5" fmla="*/ 64 h 104"/>
                <a:gd name="T6" fmla="*/ 280 w 440"/>
                <a:gd name="T7" fmla="*/ 104 h 104"/>
                <a:gd name="T8" fmla="*/ 440 w 440"/>
                <a:gd name="T9" fmla="*/ 56 h 10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40"/>
                <a:gd name="T16" fmla="*/ 0 h 104"/>
                <a:gd name="T17" fmla="*/ 440 w 440"/>
                <a:gd name="T18" fmla="*/ 104 h 10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40" h="104">
                  <a:moveTo>
                    <a:pt x="440" y="56"/>
                  </a:moveTo>
                  <a:lnTo>
                    <a:pt x="208" y="0"/>
                  </a:lnTo>
                  <a:lnTo>
                    <a:pt x="0" y="64"/>
                  </a:lnTo>
                  <a:lnTo>
                    <a:pt x="280" y="104"/>
                  </a:lnTo>
                  <a:lnTo>
                    <a:pt x="440" y="56"/>
                  </a:lnTo>
                  <a:close/>
                </a:path>
              </a:pathLst>
            </a:custGeom>
            <a:solidFill>
              <a:srgbClr val="539964"/>
            </a:solidFill>
            <a:ln w="12700" cap="flat" cmpd="sng">
              <a:solidFill>
                <a:srgbClr val="53996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10" name="Freeform 48">
              <a:extLst>
                <a:ext uri="{FF2B5EF4-FFF2-40B4-BE49-F238E27FC236}">
                  <a16:creationId xmlns:a16="http://schemas.microsoft.com/office/drawing/2014/main" id="{6C557978-EEF7-47E6-81BE-9B90C7C7D86A}"/>
                </a:ext>
              </a:extLst>
            </p:cNvPr>
            <p:cNvSpPr>
              <a:spLocks/>
            </p:cNvSpPr>
            <p:nvPr/>
          </p:nvSpPr>
          <p:spPr bwMode="auto">
            <a:xfrm>
              <a:off x="4504" y="2968"/>
              <a:ext cx="184" cy="480"/>
            </a:xfrm>
            <a:custGeom>
              <a:avLst/>
              <a:gdLst>
                <a:gd name="T0" fmla="*/ 24 w 184"/>
                <a:gd name="T1" fmla="*/ 0 h 480"/>
                <a:gd name="T2" fmla="*/ 24 w 184"/>
                <a:gd name="T3" fmla="*/ 40 h 480"/>
                <a:gd name="T4" fmla="*/ 184 w 184"/>
                <a:gd name="T5" fmla="*/ 480 h 480"/>
                <a:gd name="T6" fmla="*/ 176 w 184"/>
                <a:gd name="T7" fmla="*/ 472 h 480"/>
                <a:gd name="T8" fmla="*/ 160 w 184"/>
                <a:gd name="T9" fmla="*/ 472 h 480"/>
                <a:gd name="T10" fmla="*/ 0 w 184"/>
                <a:gd name="T11" fmla="*/ 40 h 480"/>
                <a:gd name="T12" fmla="*/ 0 w 184"/>
                <a:gd name="T13" fmla="*/ 24 h 480"/>
                <a:gd name="T14" fmla="*/ 24 w 184"/>
                <a:gd name="T15" fmla="*/ 0 h 48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84"/>
                <a:gd name="T25" fmla="*/ 0 h 480"/>
                <a:gd name="T26" fmla="*/ 184 w 184"/>
                <a:gd name="T27" fmla="*/ 480 h 48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84" h="480">
                  <a:moveTo>
                    <a:pt x="24" y="0"/>
                  </a:moveTo>
                  <a:lnTo>
                    <a:pt x="24" y="40"/>
                  </a:lnTo>
                  <a:lnTo>
                    <a:pt x="184" y="480"/>
                  </a:lnTo>
                  <a:lnTo>
                    <a:pt x="176" y="472"/>
                  </a:lnTo>
                  <a:lnTo>
                    <a:pt x="160" y="472"/>
                  </a:lnTo>
                  <a:lnTo>
                    <a:pt x="0" y="40"/>
                  </a:lnTo>
                  <a:lnTo>
                    <a:pt x="0" y="24"/>
                  </a:lnTo>
                  <a:lnTo>
                    <a:pt x="24" y="0"/>
                  </a:lnTo>
                  <a:close/>
                </a:path>
              </a:pathLst>
            </a:custGeom>
            <a:noFill/>
            <a:ln w="12700">
              <a:solidFill>
                <a:srgbClr val="1767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1" name="Freeform 49">
              <a:extLst>
                <a:ext uri="{FF2B5EF4-FFF2-40B4-BE49-F238E27FC236}">
                  <a16:creationId xmlns:a16="http://schemas.microsoft.com/office/drawing/2014/main" id="{EABC15EB-CE75-4EF6-9F5D-39CB43FB2474}"/>
                </a:ext>
              </a:extLst>
            </p:cNvPr>
            <p:cNvSpPr>
              <a:spLocks/>
            </p:cNvSpPr>
            <p:nvPr/>
          </p:nvSpPr>
          <p:spPr bwMode="auto">
            <a:xfrm>
              <a:off x="4664" y="3456"/>
              <a:ext cx="24" cy="16"/>
            </a:xfrm>
            <a:custGeom>
              <a:avLst/>
              <a:gdLst>
                <a:gd name="T0" fmla="*/ 16 w 24"/>
                <a:gd name="T1" fmla="*/ 16 h 16"/>
                <a:gd name="T2" fmla="*/ 16 w 24"/>
                <a:gd name="T3" fmla="*/ 16 h 16"/>
                <a:gd name="T4" fmla="*/ 24 w 24"/>
                <a:gd name="T5" fmla="*/ 8 h 16"/>
                <a:gd name="T6" fmla="*/ 16 w 24"/>
                <a:gd name="T7" fmla="*/ 0 h 16"/>
                <a:gd name="T8" fmla="*/ 0 w 24"/>
                <a:gd name="T9" fmla="*/ 0 h 16"/>
                <a:gd name="T10" fmla="*/ 0 w 24"/>
                <a:gd name="T11" fmla="*/ 8 h 16"/>
                <a:gd name="T12" fmla="*/ 16 w 24"/>
                <a:gd name="T13" fmla="*/ 16 h 1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4"/>
                <a:gd name="T22" fmla="*/ 0 h 16"/>
                <a:gd name="T23" fmla="*/ 24 w 24"/>
                <a:gd name="T24" fmla="*/ 16 h 1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4" h="16">
                  <a:moveTo>
                    <a:pt x="16" y="16"/>
                  </a:moveTo>
                  <a:lnTo>
                    <a:pt x="16" y="16"/>
                  </a:lnTo>
                  <a:lnTo>
                    <a:pt x="24" y="8"/>
                  </a:lnTo>
                  <a:lnTo>
                    <a:pt x="16" y="0"/>
                  </a:lnTo>
                  <a:lnTo>
                    <a:pt x="0" y="0"/>
                  </a:lnTo>
                  <a:lnTo>
                    <a:pt x="0" y="8"/>
                  </a:lnTo>
                  <a:lnTo>
                    <a:pt x="16" y="16"/>
                  </a:lnTo>
                  <a:close/>
                </a:path>
              </a:pathLst>
            </a:custGeom>
            <a:noFill/>
            <a:ln w="12700" cap="flat" cmpd="sng">
              <a:solidFill>
                <a:srgbClr val="17672A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2" name="Freeform 50">
              <a:extLst>
                <a:ext uri="{FF2B5EF4-FFF2-40B4-BE49-F238E27FC236}">
                  <a16:creationId xmlns:a16="http://schemas.microsoft.com/office/drawing/2014/main" id="{6B942D55-6FC7-4082-836C-DDB40BB89F4F}"/>
                </a:ext>
              </a:extLst>
            </p:cNvPr>
            <p:cNvSpPr>
              <a:spLocks/>
            </p:cNvSpPr>
            <p:nvPr/>
          </p:nvSpPr>
          <p:spPr bwMode="auto">
            <a:xfrm>
              <a:off x="4704" y="3472"/>
              <a:ext cx="288" cy="64"/>
            </a:xfrm>
            <a:custGeom>
              <a:avLst/>
              <a:gdLst>
                <a:gd name="T0" fmla="*/ 0 w 288"/>
                <a:gd name="T1" fmla="*/ 0 h 64"/>
                <a:gd name="T2" fmla="*/ 288 w 288"/>
                <a:gd name="T3" fmla="*/ 40 h 64"/>
                <a:gd name="T4" fmla="*/ 288 w 288"/>
                <a:gd name="T5" fmla="*/ 64 h 64"/>
                <a:gd name="T6" fmla="*/ 0 w 288"/>
                <a:gd name="T7" fmla="*/ 16 h 64"/>
                <a:gd name="T8" fmla="*/ 0 w 288"/>
                <a:gd name="T9" fmla="*/ 0 h 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8"/>
                <a:gd name="T16" fmla="*/ 0 h 64"/>
                <a:gd name="T17" fmla="*/ 288 w 288"/>
                <a:gd name="T18" fmla="*/ 64 h 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8" h="64">
                  <a:moveTo>
                    <a:pt x="0" y="0"/>
                  </a:moveTo>
                  <a:lnTo>
                    <a:pt x="288" y="40"/>
                  </a:lnTo>
                  <a:lnTo>
                    <a:pt x="288" y="64"/>
                  </a:lnTo>
                  <a:lnTo>
                    <a:pt x="0" y="1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2700">
              <a:solidFill>
                <a:srgbClr val="1767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3" name="Freeform 51">
              <a:extLst>
                <a:ext uri="{FF2B5EF4-FFF2-40B4-BE49-F238E27FC236}">
                  <a16:creationId xmlns:a16="http://schemas.microsoft.com/office/drawing/2014/main" id="{3BF86F8C-9D6C-4513-BE58-41A90CE6051F}"/>
                </a:ext>
              </a:extLst>
            </p:cNvPr>
            <p:cNvSpPr>
              <a:spLocks/>
            </p:cNvSpPr>
            <p:nvPr/>
          </p:nvSpPr>
          <p:spPr bwMode="auto">
            <a:xfrm>
              <a:off x="4992" y="3432"/>
              <a:ext cx="112" cy="48"/>
            </a:xfrm>
            <a:custGeom>
              <a:avLst/>
              <a:gdLst>
                <a:gd name="T0" fmla="*/ 112 w 112"/>
                <a:gd name="T1" fmla="*/ 24 h 48"/>
                <a:gd name="T2" fmla="*/ 24 w 112"/>
                <a:gd name="T3" fmla="*/ 48 h 48"/>
                <a:gd name="T4" fmla="*/ 40 w 112"/>
                <a:gd name="T5" fmla="*/ 24 h 48"/>
                <a:gd name="T6" fmla="*/ 32 w 112"/>
                <a:gd name="T7" fmla="*/ 8 h 48"/>
                <a:gd name="T8" fmla="*/ 0 w 112"/>
                <a:gd name="T9" fmla="*/ 0 h 48"/>
                <a:gd name="T10" fmla="*/ 112 w 112"/>
                <a:gd name="T11" fmla="*/ 24 h 4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12"/>
                <a:gd name="T19" fmla="*/ 0 h 48"/>
                <a:gd name="T20" fmla="*/ 112 w 112"/>
                <a:gd name="T21" fmla="*/ 48 h 4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12" h="48">
                  <a:moveTo>
                    <a:pt x="112" y="24"/>
                  </a:moveTo>
                  <a:lnTo>
                    <a:pt x="24" y="48"/>
                  </a:lnTo>
                  <a:lnTo>
                    <a:pt x="40" y="24"/>
                  </a:lnTo>
                  <a:lnTo>
                    <a:pt x="32" y="8"/>
                  </a:lnTo>
                  <a:lnTo>
                    <a:pt x="0" y="0"/>
                  </a:lnTo>
                  <a:lnTo>
                    <a:pt x="112" y="24"/>
                  </a:lnTo>
                  <a:close/>
                </a:path>
              </a:pathLst>
            </a:custGeom>
            <a:noFill/>
            <a:ln w="12700">
              <a:solidFill>
                <a:srgbClr val="1767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4" name="Freeform 52">
              <a:extLst>
                <a:ext uri="{FF2B5EF4-FFF2-40B4-BE49-F238E27FC236}">
                  <a16:creationId xmlns:a16="http://schemas.microsoft.com/office/drawing/2014/main" id="{6B791877-A7EE-4F04-AE50-0CA0975B66BB}"/>
                </a:ext>
              </a:extLst>
            </p:cNvPr>
            <p:cNvSpPr>
              <a:spLocks/>
            </p:cNvSpPr>
            <p:nvPr/>
          </p:nvSpPr>
          <p:spPr bwMode="auto">
            <a:xfrm>
              <a:off x="4744" y="3424"/>
              <a:ext cx="168" cy="48"/>
            </a:xfrm>
            <a:custGeom>
              <a:avLst/>
              <a:gdLst>
                <a:gd name="T0" fmla="*/ 168 w 168"/>
                <a:gd name="T1" fmla="*/ 0 h 48"/>
                <a:gd name="T2" fmla="*/ 0 w 168"/>
                <a:gd name="T3" fmla="*/ 40 h 48"/>
                <a:gd name="T4" fmla="*/ 88 w 168"/>
                <a:gd name="T5" fmla="*/ 48 h 48"/>
                <a:gd name="T6" fmla="*/ 168 w 168"/>
                <a:gd name="T7" fmla="*/ 0 h 4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68"/>
                <a:gd name="T13" fmla="*/ 0 h 48"/>
                <a:gd name="T14" fmla="*/ 168 w 168"/>
                <a:gd name="T15" fmla="*/ 48 h 4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68" h="48">
                  <a:moveTo>
                    <a:pt x="168" y="0"/>
                  </a:moveTo>
                  <a:lnTo>
                    <a:pt x="0" y="40"/>
                  </a:lnTo>
                  <a:lnTo>
                    <a:pt x="88" y="48"/>
                  </a:lnTo>
                  <a:lnTo>
                    <a:pt x="168" y="0"/>
                  </a:lnTo>
                  <a:close/>
                </a:path>
              </a:pathLst>
            </a:custGeom>
            <a:noFill/>
            <a:ln w="12700">
              <a:solidFill>
                <a:srgbClr val="1767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5" name="Freeform 53">
              <a:extLst>
                <a:ext uri="{FF2B5EF4-FFF2-40B4-BE49-F238E27FC236}">
                  <a16:creationId xmlns:a16="http://schemas.microsoft.com/office/drawing/2014/main" id="{34BB8C8B-A964-4DA4-AA06-CA6705FF476C}"/>
                </a:ext>
              </a:extLst>
            </p:cNvPr>
            <p:cNvSpPr>
              <a:spLocks/>
            </p:cNvSpPr>
            <p:nvPr/>
          </p:nvSpPr>
          <p:spPr bwMode="auto">
            <a:xfrm>
              <a:off x="4624" y="2968"/>
              <a:ext cx="120" cy="144"/>
            </a:xfrm>
            <a:custGeom>
              <a:avLst/>
              <a:gdLst>
                <a:gd name="T0" fmla="*/ 48 w 120"/>
                <a:gd name="T1" fmla="*/ 0 h 144"/>
                <a:gd name="T2" fmla="*/ 72 w 120"/>
                <a:gd name="T3" fmla="*/ 8 h 144"/>
                <a:gd name="T4" fmla="*/ 88 w 120"/>
                <a:gd name="T5" fmla="*/ 24 h 144"/>
                <a:gd name="T6" fmla="*/ 104 w 120"/>
                <a:gd name="T7" fmla="*/ 48 h 144"/>
                <a:gd name="T8" fmla="*/ 120 w 120"/>
                <a:gd name="T9" fmla="*/ 80 h 144"/>
                <a:gd name="T10" fmla="*/ 112 w 120"/>
                <a:gd name="T11" fmla="*/ 112 h 144"/>
                <a:gd name="T12" fmla="*/ 80 w 120"/>
                <a:gd name="T13" fmla="*/ 128 h 144"/>
                <a:gd name="T14" fmla="*/ 0 w 120"/>
                <a:gd name="T15" fmla="*/ 144 h 144"/>
                <a:gd name="T16" fmla="*/ 40 w 120"/>
                <a:gd name="T17" fmla="*/ 128 h 144"/>
                <a:gd name="T18" fmla="*/ 96 w 120"/>
                <a:gd name="T19" fmla="*/ 88 h 144"/>
                <a:gd name="T20" fmla="*/ 96 w 120"/>
                <a:gd name="T21" fmla="*/ 56 h 144"/>
                <a:gd name="T22" fmla="*/ 88 w 120"/>
                <a:gd name="T23" fmla="*/ 32 h 144"/>
                <a:gd name="T24" fmla="*/ 48 w 120"/>
                <a:gd name="T25" fmla="*/ 0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20"/>
                <a:gd name="T40" fmla="*/ 0 h 144"/>
                <a:gd name="T41" fmla="*/ 120 w 120"/>
                <a:gd name="T42" fmla="*/ 144 h 14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20" h="144">
                  <a:moveTo>
                    <a:pt x="48" y="0"/>
                  </a:moveTo>
                  <a:lnTo>
                    <a:pt x="72" y="8"/>
                  </a:lnTo>
                  <a:lnTo>
                    <a:pt x="88" y="24"/>
                  </a:lnTo>
                  <a:lnTo>
                    <a:pt x="104" y="48"/>
                  </a:lnTo>
                  <a:lnTo>
                    <a:pt x="120" y="80"/>
                  </a:lnTo>
                  <a:lnTo>
                    <a:pt x="112" y="112"/>
                  </a:lnTo>
                  <a:lnTo>
                    <a:pt x="80" y="128"/>
                  </a:lnTo>
                  <a:lnTo>
                    <a:pt x="0" y="144"/>
                  </a:lnTo>
                  <a:lnTo>
                    <a:pt x="40" y="128"/>
                  </a:lnTo>
                  <a:lnTo>
                    <a:pt x="96" y="88"/>
                  </a:lnTo>
                  <a:lnTo>
                    <a:pt x="96" y="56"/>
                  </a:lnTo>
                  <a:lnTo>
                    <a:pt x="88" y="32"/>
                  </a:lnTo>
                  <a:lnTo>
                    <a:pt x="48" y="0"/>
                  </a:lnTo>
                  <a:close/>
                </a:path>
              </a:pathLst>
            </a:custGeom>
            <a:noFill/>
            <a:ln w="12700">
              <a:solidFill>
                <a:srgbClr val="1767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6" name="Freeform 54">
              <a:extLst>
                <a:ext uri="{FF2B5EF4-FFF2-40B4-BE49-F238E27FC236}">
                  <a16:creationId xmlns:a16="http://schemas.microsoft.com/office/drawing/2014/main" id="{18B9C03D-34A6-4087-92E3-FCBC4B6324F8}"/>
                </a:ext>
              </a:extLst>
            </p:cNvPr>
            <p:cNvSpPr>
              <a:spLocks/>
            </p:cNvSpPr>
            <p:nvPr/>
          </p:nvSpPr>
          <p:spPr bwMode="auto">
            <a:xfrm>
              <a:off x="4592" y="3016"/>
              <a:ext cx="56" cy="48"/>
            </a:xfrm>
            <a:custGeom>
              <a:avLst/>
              <a:gdLst>
                <a:gd name="T0" fmla="*/ 32 w 56"/>
                <a:gd name="T1" fmla="*/ 0 h 48"/>
                <a:gd name="T2" fmla="*/ 16 w 56"/>
                <a:gd name="T3" fmla="*/ 16 h 48"/>
                <a:gd name="T4" fmla="*/ 24 w 56"/>
                <a:gd name="T5" fmla="*/ 40 h 48"/>
                <a:gd name="T6" fmla="*/ 56 w 56"/>
                <a:gd name="T7" fmla="*/ 48 h 48"/>
                <a:gd name="T8" fmla="*/ 16 w 56"/>
                <a:gd name="T9" fmla="*/ 40 h 48"/>
                <a:gd name="T10" fmla="*/ 8 w 56"/>
                <a:gd name="T11" fmla="*/ 32 h 48"/>
                <a:gd name="T12" fmla="*/ 0 w 56"/>
                <a:gd name="T13" fmla="*/ 24 h 48"/>
                <a:gd name="T14" fmla="*/ 32 w 56"/>
                <a:gd name="T15" fmla="*/ 0 h 4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6"/>
                <a:gd name="T25" fmla="*/ 0 h 48"/>
                <a:gd name="T26" fmla="*/ 56 w 56"/>
                <a:gd name="T27" fmla="*/ 48 h 4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6" h="48">
                  <a:moveTo>
                    <a:pt x="32" y="0"/>
                  </a:moveTo>
                  <a:lnTo>
                    <a:pt x="16" y="16"/>
                  </a:lnTo>
                  <a:lnTo>
                    <a:pt x="24" y="40"/>
                  </a:lnTo>
                  <a:lnTo>
                    <a:pt x="56" y="48"/>
                  </a:lnTo>
                  <a:lnTo>
                    <a:pt x="16" y="40"/>
                  </a:lnTo>
                  <a:lnTo>
                    <a:pt x="8" y="32"/>
                  </a:lnTo>
                  <a:lnTo>
                    <a:pt x="0" y="24"/>
                  </a:lnTo>
                  <a:lnTo>
                    <a:pt x="32" y="0"/>
                  </a:lnTo>
                  <a:close/>
                </a:path>
              </a:pathLst>
            </a:custGeom>
            <a:noFill/>
            <a:ln w="12700">
              <a:solidFill>
                <a:srgbClr val="1767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7" name="Freeform 55">
              <a:extLst>
                <a:ext uri="{FF2B5EF4-FFF2-40B4-BE49-F238E27FC236}">
                  <a16:creationId xmlns:a16="http://schemas.microsoft.com/office/drawing/2014/main" id="{D744F41D-2A37-4B60-B324-FD7F033393CB}"/>
                </a:ext>
              </a:extLst>
            </p:cNvPr>
            <p:cNvSpPr>
              <a:spLocks/>
            </p:cNvSpPr>
            <p:nvPr/>
          </p:nvSpPr>
          <p:spPr bwMode="auto">
            <a:xfrm>
              <a:off x="4608" y="3112"/>
              <a:ext cx="208" cy="112"/>
            </a:xfrm>
            <a:custGeom>
              <a:avLst/>
              <a:gdLst>
                <a:gd name="T0" fmla="*/ 184 w 208"/>
                <a:gd name="T1" fmla="*/ 0 h 112"/>
                <a:gd name="T2" fmla="*/ 208 w 208"/>
                <a:gd name="T3" fmla="*/ 64 h 112"/>
                <a:gd name="T4" fmla="*/ 24 w 208"/>
                <a:gd name="T5" fmla="*/ 112 h 112"/>
                <a:gd name="T6" fmla="*/ 0 w 208"/>
                <a:gd name="T7" fmla="*/ 40 h 112"/>
                <a:gd name="T8" fmla="*/ 184 w 208"/>
                <a:gd name="T9" fmla="*/ 0 h 1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8"/>
                <a:gd name="T16" fmla="*/ 0 h 112"/>
                <a:gd name="T17" fmla="*/ 208 w 208"/>
                <a:gd name="T18" fmla="*/ 112 h 1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8" h="112">
                  <a:moveTo>
                    <a:pt x="184" y="0"/>
                  </a:moveTo>
                  <a:lnTo>
                    <a:pt x="208" y="64"/>
                  </a:lnTo>
                  <a:lnTo>
                    <a:pt x="24" y="112"/>
                  </a:lnTo>
                  <a:lnTo>
                    <a:pt x="0" y="40"/>
                  </a:lnTo>
                  <a:lnTo>
                    <a:pt x="184" y="0"/>
                  </a:lnTo>
                  <a:close/>
                </a:path>
              </a:pathLst>
            </a:custGeom>
            <a:solidFill>
              <a:srgbClr val="17672A"/>
            </a:solidFill>
            <a:ln w="12700">
              <a:solidFill>
                <a:srgbClr val="17672A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18" name="Freeform 56">
              <a:extLst>
                <a:ext uri="{FF2B5EF4-FFF2-40B4-BE49-F238E27FC236}">
                  <a16:creationId xmlns:a16="http://schemas.microsoft.com/office/drawing/2014/main" id="{77161E8B-CD0A-4E6C-98B4-BC6F8D1AD5D2}"/>
                </a:ext>
              </a:extLst>
            </p:cNvPr>
            <p:cNvSpPr>
              <a:spLocks/>
            </p:cNvSpPr>
            <p:nvPr/>
          </p:nvSpPr>
          <p:spPr bwMode="auto">
            <a:xfrm>
              <a:off x="4696" y="3344"/>
              <a:ext cx="168" cy="64"/>
            </a:xfrm>
            <a:custGeom>
              <a:avLst/>
              <a:gdLst>
                <a:gd name="T0" fmla="*/ 160 w 168"/>
                <a:gd name="T1" fmla="*/ 0 h 64"/>
                <a:gd name="T2" fmla="*/ 0 w 168"/>
                <a:gd name="T3" fmla="*/ 40 h 64"/>
                <a:gd name="T4" fmla="*/ 8 w 168"/>
                <a:gd name="T5" fmla="*/ 64 h 64"/>
                <a:gd name="T6" fmla="*/ 168 w 168"/>
                <a:gd name="T7" fmla="*/ 24 h 64"/>
                <a:gd name="T8" fmla="*/ 160 w 168"/>
                <a:gd name="T9" fmla="*/ 0 h 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68"/>
                <a:gd name="T16" fmla="*/ 0 h 64"/>
                <a:gd name="T17" fmla="*/ 168 w 168"/>
                <a:gd name="T18" fmla="*/ 64 h 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68" h="64">
                  <a:moveTo>
                    <a:pt x="160" y="0"/>
                  </a:moveTo>
                  <a:lnTo>
                    <a:pt x="0" y="40"/>
                  </a:lnTo>
                  <a:lnTo>
                    <a:pt x="8" y="64"/>
                  </a:lnTo>
                  <a:lnTo>
                    <a:pt x="168" y="24"/>
                  </a:lnTo>
                  <a:lnTo>
                    <a:pt x="160" y="0"/>
                  </a:lnTo>
                  <a:close/>
                </a:path>
              </a:pathLst>
            </a:custGeom>
            <a:noFill/>
            <a:ln w="12700">
              <a:solidFill>
                <a:srgbClr val="1767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9" name="Freeform 57">
              <a:extLst>
                <a:ext uri="{FF2B5EF4-FFF2-40B4-BE49-F238E27FC236}">
                  <a16:creationId xmlns:a16="http://schemas.microsoft.com/office/drawing/2014/main" id="{A888F1FE-ACCC-422E-ACA1-9C0B85CFB192}"/>
                </a:ext>
              </a:extLst>
            </p:cNvPr>
            <p:cNvSpPr>
              <a:spLocks/>
            </p:cNvSpPr>
            <p:nvPr/>
          </p:nvSpPr>
          <p:spPr bwMode="auto">
            <a:xfrm>
              <a:off x="4648" y="2704"/>
              <a:ext cx="88" cy="216"/>
            </a:xfrm>
            <a:custGeom>
              <a:avLst/>
              <a:gdLst>
                <a:gd name="T0" fmla="*/ 88 w 88"/>
                <a:gd name="T1" fmla="*/ 208 h 216"/>
                <a:gd name="T2" fmla="*/ 16 w 88"/>
                <a:gd name="T3" fmla="*/ 0 h 216"/>
                <a:gd name="T4" fmla="*/ 0 w 88"/>
                <a:gd name="T5" fmla="*/ 0 h 216"/>
                <a:gd name="T6" fmla="*/ 88 w 88"/>
                <a:gd name="T7" fmla="*/ 216 h 216"/>
                <a:gd name="T8" fmla="*/ 88 w 88"/>
                <a:gd name="T9" fmla="*/ 208 h 2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8"/>
                <a:gd name="T16" fmla="*/ 0 h 216"/>
                <a:gd name="T17" fmla="*/ 88 w 88"/>
                <a:gd name="T18" fmla="*/ 216 h 2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8" h="216">
                  <a:moveTo>
                    <a:pt x="88" y="208"/>
                  </a:moveTo>
                  <a:lnTo>
                    <a:pt x="16" y="0"/>
                  </a:lnTo>
                  <a:lnTo>
                    <a:pt x="0" y="0"/>
                  </a:lnTo>
                  <a:lnTo>
                    <a:pt x="88" y="216"/>
                  </a:lnTo>
                  <a:lnTo>
                    <a:pt x="88" y="208"/>
                  </a:lnTo>
                  <a:close/>
                </a:path>
              </a:pathLst>
            </a:custGeom>
            <a:noFill/>
            <a:ln w="12700">
              <a:solidFill>
                <a:srgbClr val="92AEB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20" name="Freeform 58">
              <a:extLst>
                <a:ext uri="{FF2B5EF4-FFF2-40B4-BE49-F238E27FC236}">
                  <a16:creationId xmlns:a16="http://schemas.microsoft.com/office/drawing/2014/main" id="{9E61A192-2D1F-4B7F-93E8-3BBACAE178F6}"/>
                </a:ext>
              </a:extLst>
            </p:cNvPr>
            <p:cNvSpPr>
              <a:spLocks/>
            </p:cNvSpPr>
            <p:nvPr/>
          </p:nvSpPr>
          <p:spPr bwMode="auto">
            <a:xfrm>
              <a:off x="4624" y="2616"/>
              <a:ext cx="48" cy="72"/>
            </a:xfrm>
            <a:custGeom>
              <a:avLst/>
              <a:gdLst>
                <a:gd name="T0" fmla="*/ 48 w 48"/>
                <a:gd name="T1" fmla="*/ 72 h 72"/>
                <a:gd name="T2" fmla="*/ 16 w 48"/>
                <a:gd name="T3" fmla="*/ 72 h 72"/>
                <a:gd name="T4" fmla="*/ 0 w 48"/>
                <a:gd name="T5" fmla="*/ 40 h 72"/>
                <a:gd name="T6" fmla="*/ 0 w 48"/>
                <a:gd name="T7" fmla="*/ 0 h 72"/>
                <a:gd name="T8" fmla="*/ 16 w 48"/>
                <a:gd name="T9" fmla="*/ 8 h 72"/>
                <a:gd name="T10" fmla="*/ 48 w 48"/>
                <a:gd name="T11" fmla="*/ 72 h 7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8"/>
                <a:gd name="T19" fmla="*/ 0 h 72"/>
                <a:gd name="T20" fmla="*/ 48 w 48"/>
                <a:gd name="T21" fmla="*/ 72 h 7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8" h="72">
                  <a:moveTo>
                    <a:pt x="48" y="72"/>
                  </a:moveTo>
                  <a:lnTo>
                    <a:pt x="16" y="72"/>
                  </a:lnTo>
                  <a:lnTo>
                    <a:pt x="0" y="40"/>
                  </a:lnTo>
                  <a:lnTo>
                    <a:pt x="0" y="0"/>
                  </a:lnTo>
                  <a:lnTo>
                    <a:pt x="16" y="8"/>
                  </a:lnTo>
                  <a:lnTo>
                    <a:pt x="48" y="72"/>
                  </a:lnTo>
                  <a:close/>
                </a:path>
              </a:pathLst>
            </a:custGeom>
            <a:solidFill>
              <a:srgbClr val="17672A"/>
            </a:solidFill>
            <a:ln w="12700">
              <a:solidFill>
                <a:srgbClr val="17672A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21" name="Freeform 59">
              <a:extLst>
                <a:ext uri="{FF2B5EF4-FFF2-40B4-BE49-F238E27FC236}">
                  <a16:creationId xmlns:a16="http://schemas.microsoft.com/office/drawing/2014/main" id="{0F7D2987-5AFE-41D9-8144-65FBAF048AB2}"/>
                </a:ext>
              </a:extLst>
            </p:cNvPr>
            <p:cNvSpPr>
              <a:spLocks/>
            </p:cNvSpPr>
            <p:nvPr/>
          </p:nvSpPr>
          <p:spPr bwMode="auto">
            <a:xfrm>
              <a:off x="4656" y="3008"/>
              <a:ext cx="8" cy="16"/>
            </a:xfrm>
            <a:custGeom>
              <a:avLst/>
              <a:gdLst>
                <a:gd name="T0" fmla="*/ 0 w 8"/>
                <a:gd name="T1" fmla="*/ 16 h 16"/>
                <a:gd name="T2" fmla="*/ 0 w 8"/>
                <a:gd name="T3" fmla="*/ 8 h 16"/>
                <a:gd name="T4" fmla="*/ 0 w 8"/>
                <a:gd name="T5" fmla="*/ 0 h 16"/>
                <a:gd name="T6" fmla="*/ 8 w 8"/>
                <a:gd name="T7" fmla="*/ 8 h 16"/>
                <a:gd name="T8" fmla="*/ 0 w 8"/>
                <a:gd name="T9" fmla="*/ 16 h 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"/>
                <a:gd name="T16" fmla="*/ 0 h 16"/>
                <a:gd name="T17" fmla="*/ 8 w 8"/>
                <a:gd name="T18" fmla="*/ 16 h 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" h="16">
                  <a:moveTo>
                    <a:pt x="0" y="16"/>
                  </a:moveTo>
                  <a:lnTo>
                    <a:pt x="0" y="8"/>
                  </a:lnTo>
                  <a:lnTo>
                    <a:pt x="0" y="0"/>
                  </a:lnTo>
                  <a:lnTo>
                    <a:pt x="8" y="8"/>
                  </a:lnTo>
                  <a:lnTo>
                    <a:pt x="0" y="16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22" name="Freeform 60">
              <a:extLst>
                <a:ext uri="{FF2B5EF4-FFF2-40B4-BE49-F238E27FC236}">
                  <a16:creationId xmlns:a16="http://schemas.microsoft.com/office/drawing/2014/main" id="{E5B7EC07-D991-460C-A522-3E22640122F2}"/>
                </a:ext>
              </a:extLst>
            </p:cNvPr>
            <p:cNvSpPr>
              <a:spLocks/>
            </p:cNvSpPr>
            <p:nvPr/>
          </p:nvSpPr>
          <p:spPr bwMode="auto">
            <a:xfrm>
              <a:off x="4632" y="3016"/>
              <a:ext cx="8" cy="8"/>
            </a:xfrm>
            <a:custGeom>
              <a:avLst/>
              <a:gdLst>
                <a:gd name="T0" fmla="*/ 8 w 8"/>
                <a:gd name="T1" fmla="*/ 8 h 8"/>
                <a:gd name="T2" fmla="*/ 0 w 8"/>
                <a:gd name="T3" fmla="*/ 0 h 8"/>
                <a:gd name="T4" fmla="*/ 8 w 8"/>
                <a:gd name="T5" fmla="*/ 0 h 8"/>
                <a:gd name="T6" fmla="*/ 8 w 8"/>
                <a:gd name="T7" fmla="*/ 0 h 8"/>
                <a:gd name="T8" fmla="*/ 8 w 8"/>
                <a:gd name="T9" fmla="*/ 8 h 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"/>
                <a:gd name="T16" fmla="*/ 0 h 8"/>
                <a:gd name="T17" fmla="*/ 8 w 8"/>
                <a:gd name="T18" fmla="*/ 8 h 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" h="8">
                  <a:moveTo>
                    <a:pt x="8" y="8"/>
                  </a:moveTo>
                  <a:lnTo>
                    <a:pt x="0" y="0"/>
                  </a:lnTo>
                  <a:lnTo>
                    <a:pt x="8" y="0"/>
                  </a:lnTo>
                  <a:lnTo>
                    <a:pt x="8" y="8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23" name="Freeform 61">
              <a:extLst>
                <a:ext uri="{FF2B5EF4-FFF2-40B4-BE49-F238E27FC236}">
                  <a16:creationId xmlns:a16="http://schemas.microsoft.com/office/drawing/2014/main" id="{7C99E8FB-C80B-4C9A-898C-392488A56A5E}"/>
                </a:ext>
              </a:extLst>
            </p:cNvPr>
            <p:cNvSpPr>
              <a:spLocks/>
            </p:cNvSpPr>
            <p:nvPr/>
          </p:nvSpPr>
          <p:spPr bwMode="auto">
            <a:xfrm>
              <a:off x="4648" y="3032"/>
              <a:ext cx="8" cy="16"/>
            </a:xfrm>
            <a:custGeom>
              <a:avLst/>
              <a:gdLst>
                <a:gd name="T0" fmla="*/ 8 w 8"/>
                <a:gd name="T1" fmla="*/ 16 h 16"/>
                <a:gd name="T2" fmla="*/ 0 w 8"/>
                <a:gd name="T3" fmla="*/ 8 h 16"/>
                <a:gd name="T4" fmla="*/ 8 w 8"/>
                <a:gd name="T5" fmla="*/ 0 h 16"/>
                <a:gd name="T6" fmla="*/ 8 w 8"/>
                <a:gd name="T7" fmla="*/ 8 h 16"/>
                <a:gd name="T8" fmla="*/ 8 w 8"/>
                <a:gd name="T9" fmla="*/ 16 h 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"/>
                <a:gd name="T16" fmla="*/ 0 h 16"/>
                <a:gd name="T17" fmla="*/ 8 w 8"/>
                <a:gd name="T18" fmla="*/ 16 h 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" h="16">
                  <a:moveTo>
                    <a:pt x="8" y="16"/>
                  </a:moveTo>
                  <a:lnTo>
                    <a:pt x="0" y="8"/>
                  </a:lnTo>
                  <a:lnTo>
                    <a:pt x="8" y="0"/>
                  </a:lnTo>
                  <a:lnTo>
                    <a:pt x="8" y="8"/>
                  </a:lnTo>
                  <a:lnTo>
                    <a:pt x="8" y="16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24" name="Freeform 62">
              <a:extLst>
                <a:ext uri="{FF2B5EF4-FFF2-40B4-BE49-F238E27FC236}">
                  <a16:creationId xmlns:a16="http://schemas.microsoft.com/office/drawing/2014/main" id="{CDBC665B-BE6D-416E-B041-09785F050962}"/>
                </a:ext>
              </a:extLst>
            </p:cNvPr>
            <p:cNvSpPr>
              <a:spLocks/>
            </p:cNvSpPr>
            <p:nvPr/>
          </p:nvSpPr>
          <p:spPr bwMode="auto">
            <a:xfrm>
              <a:off x="4624" y="3040"/>
              <a:ext cx="16" cy="8"/>
            </a:xfrm>
            <a:custGeom>
              <a:avLst/>
              <a:gdLst>
                <a:gd name="T0" fmla="*/ 8 w 16"/>
                <a:gd name="T1" fmla="*/ 8 h 8"/>
                <a:gd name="T2" fmla="*/ 0 w 16"/>
                <a:gd name="T3" fmla="*/ 0 h 8"/>
                <a:gd name="T4" fmla="*/ 8 w 16"/>
                <a:gd name="T5" fmla="*/ 0 h 8"/>
                <a:gd name="T6" fmla="*/ 16 w 16"/>
                <a:gd name="T7" fmla="*/ 8 h 8"/>
                <a:gd name="T8" fmla="*/ 8 w 16"/>
                <a:gd name="T9" fmla="*/ 8 h 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6"/>
                <a:gd name="T16" fmla="*/ 0 h 8"/>
                <a:gd name="T17" fmla="*/ 16 w 16"/>
                <a:gd name="T18" fmla="*/ 8 h 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6" h="8">
                  <a:moveTo>
                    <a:pt x="8" y="8"/>
                  </a:moveTo>
                  <a:lnTo>
                    <a:pt x="0" y="0"/>
                  </a:lnTo>
                  <a:lnTo>
                    <a:pt x="8" y="0"/>
                  </a:lnTo>
                  <a:lnTo>
                    <a:pt x="16" y="8"/>
                  </a:lnTo>
                  <a:lnTo>
                    <a:pt x="8" y="8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25" name="Freeform 63">
              <a:extLst>
                <a:ext uri="{FF2B5EF4-FFF2-40B4-BE49-F238E27FC236}">
                  <a16:creationId xmlns:a16="http://schemas.microsoft.com/office/drawing/2014/main" id="{EC1DD569-740F-4179-8477-2F788A459122}"/>
                </a:ext>
              </a:extLst>
            </p:cNvPr>
            <p:cNvSpPr>
              <a:spLocks/>
            </p:cNvSpPr>
            <p:nvPr/>
          </p:nvSpPr>
          <p:spPr bwMode="auto">
            <a:xfrm>
              <a:off x="4664" y="3032"/>
              <a:ext cx="16" cy="8"/>
            </a:xfrm>
            <a:custGeom>
              <a:avLst/>
              <a:gdLst>
                <a:gd name="T0" fmla="*/ 8 w 16"/>
                <a:gd name="T1" fmla="*/ 8 h 8"/>
                <a:gd name="T2" fmla="*/ 0 w 16"/>
                <a:gd name="T3" fmla="*/ 0 h 8"/>
                <a:gd name="T4" fmla="*/ 8 w 16"/>
                <a:gd name="T5" fmla="*/ 0 h 8"/>
                <a:gd name="T6" fmla="*/ 16 w 16"/>
                <a:gd name="T7" fmla="*/ 0 h 8"/>
                <a:gd name="T8" fmla="*/ 8 w 16"/>
                <a:gd name="T9" fmla="*/ 8 h 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6"/>
                <a:gd name="T16" fmla="*/ 0 h 8"/>
                <a:gd name="T17" fmla="*/ 16 w 16"/>
                <a:gd name="T18" fmla="*/ 8 h 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6" h="8">
                  <a:moveTo>
                    <a:pt x="8" y="8"/>
                  </a:moveTo>
                  <a:lnTo>
                    <a:pt x="0" y="0"/>
                  </a:lnTo>
                  <a:lnTo>
                    <a:pt x="8" y="0"/>
                  </a:lnTo>
                  <a:lnTo>
                    <a:pt x="16" y="0"/>
                  </a:lnTo>
                  <a:lnTo>
                    <a:pt x="8" y="8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26" name="Freeform 64">
              <a:extLst>
                <a:ext uri="{FF2B5EF4-FFF2-40B4-BE49-F238E27FC236}">
                  <a16:creationId xmlns:a16="http://schemas.microsoft.com/office/drawing/2014/main" id="{9C63D01A-A17E-4B00-B2C9-DA202418BE2E}"/>
                </a:ext>
              </a:extLst>
            </p:cNvPr>
            <p:cNvSpPr>
              <a:spLocks/>
            </p:cNvSpPr>
            <p:nvPr/>
          </p:nvSpPr>
          <p:spPr bwMode="auto">
            <a:xfrm>
              <a:off x="4672" y="3048"/>
              <a:ext cx="8" cy="16"/>
            </a:xfrm>
            <a:custGeom>
              <a:avLst/>
              <a:gdLst>
                <a:gd name="T0" fmla="*/ 0 w 8"/>
                <a:gd name="T1" fmla="*/ 16 h 16"/>
                <a:gd name="T2" fmla="*/ 0 w 8"/>
                <a:gd name="T3" fmla="*/ 8 h 16"/>
                <a:gd name="T4" fmla="*/ 0 w 8"/>
                <a:gd name="T5" fmla="*/ 0 h 16"/>
                <a:gd name="T6" fmla="*/ 8 w 8"/>
                <a:gd name="T7" fmla="*/ 8 h 16"/>
                <a:gd name="T8" fmla="*/ 0 w 8"/>
                <a:gd name="T9" fmla="*/ 16 h 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"/>
                <a:gd name="T16" fmla="*/ 0 h 16"/>
                <a:gd name="T17" fmla="*/ 8 w 8"/>
                <a:gd name="T18" fmla="*/ 16 h 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" h="16">
                  <a:moveTo>
                    <a:pt x="0" y="16"/>
                  </a:moveTo>
                  <a:lnTo>
                    <a:pt x="0" y="8"/>
                  </a:lnTo>
                  <a:lnTo>
                    <a:pt x="0" y="0"/>
                  </a:lnTo>
                  <a:lnTo>
                    <a:pt x="8" y="8"/>
                  </a:lnTo>
                  <a:lnTo>
                    <a:pt x="0" y="16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27" name="Freeform 65">
              <a:extLst>
                <a:ext uri="{FF2B5EF4-FFF2-40B4-BE49-F238E27FC236}">
                  <a16:creationId xmlns:a16="http://schemas.microsoft.com/office/drawing/2014/main" id="{8E833A0C-F663-461A-915D-73DD1999DD97}"/>
                </a:ext>
              </a:extLst>
            </p:cNvPr>
            <p:cNvSpPr>
              <a:spLocks/>
            </p:cNvSpPr>
            <p:nvPr/>
          </p:nvSpPr>
          <p:spPr bwMode="auto">
            <a:xfrm>
              <a:off x="4944" y="3448"/>
              <a:ext cx="16" cy="8"/>
            </a:xfrm>
            <a:custGeom>
              <a:avLst/>
              <a:gdLst>
                <a:gd name="T0" fmla="*/ 8 w 16"/>
                <a:gd name="T1" fmla="*/ 8 h 8"/>
                <a:gd name="T2" fmla="*/ 0 w 16"/>
                <a:gd name="T3" fmla="*/ 8 h 8"/>
                <a:gd name="T4" fmla="*/ 8 w 16"/>
                <a:gd name="T5" fmla="*/ 0 h 8"/>
                <a:gd name="T6" fmla="*/ 16 w 16"/>
                <a:gd name="T7" fmla="*/ 8 h 8"/>
                <a:gd name="T8" fmla="*/ 8 w 16"/>
                <a:gd name="T9" fmla="*/ 8 h 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6"/>
                <a:gd name="T16" fmla="*/ 0 h 8"/>
                <a:gd name="T17" fmla="*/ 16 w 16"/>
                <a:gd name="T18" fmla="*/ 8 h 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6" h="8">
                  <a:moveTo>
                    <a:pt x="8" y="8"/>
                  </a:moveTo>
                  <a:lnTo>
                    <a:pt x="0" y="8"/>
                  </a:lnTo>
                  <a:lnTo>
                    <a:pt x="8" y="0"/>
                  </a:lnTo>
                  <a:lnTo>
                    <a:pt x="16" y="8"/>
                  </a:lnTo>
                  <a:lnTo>
                    <a:pt x="8" y="8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28" name="Freeform 66">
              <a:extLst>
                <a:ext uri="{FF2B5EF4-FFF2-40B4-BE49-F238E27FC236}">
                  <a16:creationId xmlns:a16="http://schemas.microsoft.com/office/drawing/2014/main" id="{FE7F9431-A4C1-4CBE-B588-ED4B6AEAA00D}"/>
                </a:ext>
              </a:extLst>
            </p:cNvPr>
            <p:cNvSpPr>
              <a:spLocks/>
            </p:cNvSpPr>
            <p:nvPr/>
          </p:nvSpPr>
          <p:spPr bwMode="auto">
            <a:xfrm>
              <a:off x="4920" y="3448"/>
              <a:ext cx="16" cy="16"/>
            </a:xfrm>
            <a:custGeom>
              <a:avLst/>
              <a:gdLst>
                <a:gd name="T0" fmla="*/ 8 w 16"/>
                <a:gd name="T1" fmla="*/ 16 h 16"/>
                <a:gd name="T2" fmla="*/ 0 w 16"/>
                <a:gd name="T3" fmla="*/ 8 h 16"/>
                <a:gd name="T4" fmla="*/ 8 w 16"/>
                <a:gd name="T5" fmla="*/ 0 h 16"/>
                <a:gd name="T6" fmla="*/ 16 w 16"/>
                <a:gd name="T7" fmla="*/ 8 h 16"/>
                <a:gd name="T8" fmla="*/ 8 w 16"/>
                <a:gd name="T9" fmla="*/ 16 h 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6"/>
                <a:gd name="T16" fmla="*/ 0 h 16"/>
                <a:gd name="T17" fmla="*/ 16 w 16"/>
                <a:gd name="T18" fmla="*/ 16 h 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6" h="16">
                  <a:moveTo>
                    <a:pt x="8" y="16"/>
                  </a:moveTo>
                  <a:lnTo>
                    <a:pt x="0" y="8"/>
                  </a:lnTo>
                  <a:lnTo>
                    <a:pt x="8" y="0"/>
                  </a:lnTo>
                  <a:lnTo>
                    <a:pt x="16" y="8"/>
                  </a:lnTo>
                  <a:lnTo>
                    <a:pt x="8" y="16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29" name="Freeform 67">
              <a:extLst>
                <a:ext uri="{FF2B5EF4-FFF2-40B4-BE49-F238E27FC236}">
                  <a16:creationId xmlns:a16="http://schemas.microsoft.com/office/drawing/2014/main" id="{0AE6A1AC-2CDB-4307-9889-4FC2F876D80C}"/>
                </a:ext>
              </a:extLst>
            </p:cNvPr>
            <p:cNvSpPr>
              <a:spLocks/>
            </p:cNvSpPr>
            <p:nvPr/>
          </p:nvSpPr>
          <p:spPr bwMode="auto">
            <a:xfrm>
              <a:off x="4936" y="3456"/>
              <a:ext cx="16" cy="16"/>
            </a:xfrm>
            <a:custGeom>
              <a:avLst/>
              <a:gdLst>
                <a:gd name="T0" fmla="*/ 8 w 16"/>
                <a:gd name="T1" fmla="*/ 16 h 16"/>
                <a:gd name="T2" fmla="*/ 0 w 16"/>
                <a:gd name="T3" fmla="*/ 8 h 16"/>
                <a:gd name="T4" fmla="*/ 8 w 16"/>
                <a:gd name="T5" fmla="*/ 0 h 16"/>
                <a:gd name="T6" fmla="*/ 16 w 16"/>
                <a:gd name="T7" fmla="*/ 8 h 16"/>
                <a:gd name="T8" fmla="*/ 8 w 16"/>
                <a:gd name="T9" fmla="*/ 16 h 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6"/>
                <a:gd name="T16" fmla="*/ 0 h 16"/>
                <a:gd name="T17" fmla="*/ 16 w 16"/>
                <a:gd name="T18" fmla="*/ 16 h 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6" h="16">
                  <a:moveTo>
                    <a:pt x="8" y="16"/>
                  </a:moveTo>
                  <a:lnTo>
                    <a:pt x="0" y="8"/>
                  </a:lnTo>
                  <a:lnTo>
                    <a:pt x="8" y="0"/>
                  </a:lnTo>
                  <a:lnTo>
                    <a:pt x="16" y="8"/>
                  </a:lnTo>
                  <a:lnTo>
                    <a:pt x="8" y="16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30" name="Freeform 68">
              <a:extLst>
                <a:ext uri="{FF2B5EF4-FFF2-40B4-BE49-F238E27FC236}">
                  <a16:creationId xmlns:a16="http://schemas.microsoft.com/office/drawing/2014/main" id="{90D29F5E-F9CE-4731-8AEE-D2DAAE5594B7}"/>
                </a:ext>
              </a:extLst>
            </p:cNvPr>
            <p:cNvSpPr>
              <a:spLocks/>
            </p:cNvSpPr>
            <p:nvPr/>
          </p:nvSpPr>
          <p:spPr bwMode="auto">
            <a:xfrm>
              <a:off x="4960" y="3456"/>
              <a:ext cx="16" cy="8"/>
            </a:xfrm>
            <a:custGeom>
              <a:avLst/>
              <a:gdLst>
                <a:gd name="T0" fmla="*/ 8 w 16"/>
                <a:gd name="T1" fmla="*/ 8 h 8"/>
                <a:gd name="T2" fmla="*/ 0 w 16"/>
                <a:gd name="T3" fmla="*/ 8 h 8"/>
                <a:gd name="T4" fmla="*/ 8 w 16"/>
                <a:gd name="T5" fmla="*/ 0 h 8"/>
                <a:gd name="T6" fmla="*/ 16 w 16"/>
                <a:gd name="T7" fmla="*/ 8 h 8"/>
                <a:gd name="T8" fmla="*/ 8 w 16"/>
                <a:gd name="T9" fmla="*/ 8 h 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6"/>
                <a:gd name="T16" fmla="*/ 0 h 8"/>
                <a:gd name="T17" fmla="*/ 16 w 16"/>
                <a:gd name="T18" fmla="*/ 8 h 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6" h="8">
                  <a:moveTo>
                    <a:pt x="8" y="8"/>
                  </a:moveTo>
                  <a:lnTo>
                    <a:pt x="0" y="8"/>
                  </a:lnTo>
                  <a:lnTo>
                    <a:pt x="8" y="0"/>
                  </a:lnTo>
                  <a:lnTo>
                    <a:pt x="16" y="8"/>
                  </a:lnTo>
                  <a:lnTo>
                    <a:pt x="8" y="8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31" name="Freeform 69">
              <a:extLst>
                <a:ext uri="{FF2B5EF4-FFF2-40B4-BE49-F238E27FC236}">
                  <a16:creationId xmlns:a16="http://schemas.microsoft.com/office/drawing/2014/main" id="{DB9DA767-87A2-4FD4-BC1F-9217DD0E1056}"/>
                </a:ext>
              </a:extLst>
            </p:cNvPr>
            <p:cNvSpPr>
              <a:spLocks/>
            </p:cNvSpPr>
            <p:nvPr/>
          </p:nvSpPr>
          <p:spPr bwMode="auto">
            <a:xfrm>
              <a:off x="4920" y="3464"/>
              <a:ext cx="8" cy="8"/>
            </a:xfrm>
            <a:custGeom>
              <a:avLst/>
              <a:gdLst>
                <a:gd name="T0" fmla="*/ 8 w 8"/>
                <a:gd name="T1" fmla="*/ 8 h 8"/>
                <a:gd name="T2" fmla="*/ 0 w 8"/>
                <a:gd name="T3" fmla="*/ 8 h 8"/>
                <a:gd name="T4" fmla="*/ 8 w 8"/>
                <a:gd name="T5" fmla="*/ 0 h 8"/>
                <a:gd name="T6" fmla="*/ 8 w 8"/>
                <a:gd name="T7" fmla="*/ 8 h 8"/>
                <a:gd name="T8" fmla="*/ 8 w 8"/>
                <a:gd name="T9" fmla="*/ 8 h 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"/>
                <a:gd name="T16" fmla="*/ 0 h 8"/>
                <a:gd name="T17" fmla="*/ 8 w 8"/>
                <a:gd name="T18" fmla="*/ 8 h 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" h="8">
                  <a:moveTo>
                    <a:pt x="8" y="8"/>
                  </a:moveTo>
                  <a:lnTo>
                    <a:pt x="0" y="8"/>
                  </a:lnTo>
                  <a:lnTo>
                    <a:pt x="8" y="0"/>
                  </a:lnTo>
                  <a:lnTo>
                    <a:pt x="8" y="8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32" name="Freeform 70">
              <a:extLst>
                <a:ext uri="{FF2B5EF4-FFF2-40B4-BE49-F238E27FC236}">
                  <a16:creationId xmlns:a16="http://schemas.microsoft.com/office/drawing/2014/main" id="{53E12391-A70C-463F-955A-E315E25B8535}"/>
                </a:ext>
              </a:extLst>
            </p:cNvPr>
            <p:cNvSpPr>
              <a:spLocks/>
            </p:cNvSpPr>
            <p:nvPr/>
          </p:nvSpPr>
          <p:spPr bwMode="auto">
            <a:xfrm>
              <a:off x="4944" y="3472"/>
              <a:ext cx="16" cy="8"/>
            </a:xfrm>
            <a:custGeom>
              <a:avLst/>
              <a:gdLst>
                <a:gd name="T0" fmla="*/ 8 w 16"/>
                <a:gd name="T1" fmla="*/ 8 h 8"/>
                <a:gd name="T2" fmla="*/ 0 w 16"/>
                <a:gd name="T3" fmla="*/ 0 h 8"/>
                <a:gd name="T4" fmla="*/ 8 w 16"/>
                <a:gd name="T5" fmla="*/ 0 h 8"/>
                <a:gd name="T6" fmla="*/ 16 w 16"/>
                <a:gd name="T7" fmla="*/ 0 h 8"/>
                <a:gd name="T8" fmla="*/ 8 w 16"/>
                <a:gd name="T9" fmla="*/ 8 h 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6"/>
                <a:gd name="T16" fmla="*/ 0 h 8"/>
                <a:gd name="T17" fmla="*/ 16 w 16"/>
                <a:gd name="T18" fmla="*/ 8 h 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6" h="8">
                  <a:moveTo>
                    <a:pt x="8" y="8"/>
                  </a:moveTo>
                  <a:lnTo>
                    <a:pt x="0" y="0"/>
                  </a:lnTo>
                  <a:lnTo>
                    <a:pt x="8" y="0"/>
                  </a:lnTo>
                  <a:lnTo>
                    <a:pt x="16" y="0"/>
                  </a:lnTo>
                  <a:lnTo>
                    <a:pt x="8" y="8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33" name="Freeform 71">
              <a:extLst>
                <a:ext uri="{FF2B5EF4-FFF2-40B4-BE49-F238E27FC236}">
                  <a16:creationId xmlns:a16="http://schemas.microsoft.com/office/drawing/2014/main" id="{32550F1A-E934-40A2-B7FB-4084F47A8EC8}"/>
                </a:ext>
              </a:extLst>
            </p:cNvPr>
            <p:cNvSpPr>
              <a:spLocks/>
            </p:cNvSpPr>
            <p:nvPr/>
          </p:nvSpPr>
          <p:spPr bwMode="auto">
            <a:xfrm>
              <a:off x="4960" y="3464"/>
              <a:ext cx="8" cy="8"/>
            </a:xfrm>
            <a:custGeom>
              <a:avLst/>
              <a:gdLst>
                <a:gd name="T0" fmla="*/ 8 w 8"/>
                <a:gd name="T1" fmla="*/ 8 h 8"/>
                <a:gd name="T2" fmla="*/ 0 w 8"/>
                <a:gd name="T3" fmla="*/ 8 h 8"/>
                <a:gd name="T4" fmla="*/ 8 w 8"/>
                <a:gd name="T5" fmla="*/ 0 h 8"/>
                <a:gd name="T6" fmla="*/ 8 w 8"/>
                <a:gd name="T7" fmla="*/ 8 h 8"/>
                <a:gd name="T8" fmla="*/ 8 w 8"/>
                <a:gd name="T9" fmla="*/ 8 h 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"/>
                <a:gd name="T16" fmla="*/ 0 h 8"/>
                <a:gd name="T17" fmla="*/ 8 w 8"/>
                <a:gd name="T18" fmla="*/ 8 h 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" h="8">
                  <a:moveTo>
                    <a:pt x="8" y="8"/>
                  </a:moveTo>
                  <a:lnTo>
                    <a:pt x="0" y="8"/>
                  </a:lnTo>
                  <a:lnTo>
                    <a:pt x="8" y="0"/>
                  </a:lnTo>
                  <a:lnTo>
                    <a:pt x="8" y="8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34" name="Freeform 72">
              <a:extLst>
                <a:ext uri="{FF2B5EF4-FFF2-40B4-BE49-F238E27FC236}">
                  <a16:creationId xmlns:a16="http://schemas.microsoft.com/office/drawing/2014/main" id="{0A6C2AEB-54B8-4242-A2F8-3A64CA1F46C2}"/>
                </a:ext>
              </a:extLst>
            </p:cNvPr>
            <p:cNvSpPr>
              <a:spLocks/>
            </p:cNvSpPr>
            <p:nvPr/>
          </p:nvSpPr>
          <p:spPr bwMode="auto">
            <a:xfrm>
              <a:off x="4648" y="3056"/>
              <a:ext cx="8" cy="16"/>
            </a:xfrm>
            <a:custGeom>
              <a:avLst/>
              <a:gdLst>
                <a:gd name="T0" fmla="*/ 0 w 8"/>
                <a:gd name="T1" fmla="*/ 16 h 16"/>
                <a:gd name="T2" fmla="*/ 0 w 8"/>
                <a:gd name="T3" fmla="*/ 8 h 16"/>
                <a:gd name="T4" fmla="*/ 0 w 8"/>
                <a:gd name="T5" fmla="*/ 0 h 16"/>
                <a:gd name="T6" fmla="*/ 8 w 8"/>
                <a:gd name="T7" fmla="*/ 8 h 16"/>
                <a:gd name="T8" fmla="*/ 0 w 8"/>
                <a:gd name="T9" fmla="*/ 16 h 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"/>
                <a:gd name="T16" fmla="*/ 0 h 16"/>
                <a:gd name="T17" fmla="*/ 8 w 8"/>
                <a:gd name="T18" fmla="*/ 16 h 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" h="16">
                  <a:moveTo>
                    <a:pt x="0" y="16"/>
                  </a:moveTo>
                  <a:lnTo>
                    <a:pt x="0" y="8"/>
                  </a:lnTo>
                  <a:lnTo>
                    <a:pt x="0" y="0"/>
                  </a:lnTo>
                  <a:lnTo>
                    <a:pt x="8" y="8"/>
                  </a:lnTo>
                  <a:lnTo>
                    <a:pt x="0" y="16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35" name="Freeform 73">
              <a:extLst>
                <a:ext uri="{FF2B5EF4-FFF2-40B4-BE49-F238E27FC236}">
                  <a16:creationId xmlns:a16="http://schemas.microsoft.com/office/drawing/2014/main" id="{44198CA7-D3D0-46AF-9607-D0CB8F869C62}"/>
                </a:ext>
              </a:extLst>
            </p:cNvPr>
            <p:cNvSpPr>
              <a:spLocks/>
            </p:cNvSpPr>
            <p:nvPr/>
          </p:nvSpPr>
          <p:spPr bwMode="auto">
            <a:xfrm>
              <a:off x="4664" y="2984"/>
              <a:ext cx="128" cy="152"/>
            </a:xfrm>
            <a:custGeom>
              <a:avLst/>
              <a:gdLst>
                <a:gd name="T0" fmla="*/ 88 w 128"/>
                <a:gd name="T1" fmla="*/ 0 h 152"/>
                <a:gd name="T2" fmla="*/ 128 w 128"/>
                <a:gd name="T3" fmla="*/ 112 h 152"/>
                <a:gd name="T4" fmla="*/ 0 w 128"/>
                <a:gd name="T5" fmla="*/ 152 h 152"/>
                <a:gd name="T6" fmla="*/ 56 w 128"/>
                <a:gd name="T7" fmla="*/ 136 h 152"/>
                <a:gd name="T8" fmla="*/ 96 w 128"/>
                <a:gd name="T9" fmla="*/ 112 h 152"/>
                <a:gd name="T10" fmla="*/ 112 w 128"/>
                <a:gd name="T11" fmla="*/ 96 h 152"/>
                <a:gd name="T12" fmla="*/ 88 w 128"/>
                <a:gd name="T13" fmla="*/ 0 h 15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28"/>
                <a:gd name="T22" fmla="*/ 0 h 152"/>
                <a:gd name="T23" fmla="*/ 128 w 128"/>
                <a:gd name="T24" fmla="*/ 152 h 15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28" h="152">
                  <a:moveTo>
                    <a:pt x="88" y="0"/>
                  </a:moveTo>
                  <a:lnTo>
                    <a:pt x="128" y="112"/>
                  </a:lnTo>
                  <a:lnTo>
                    <a:pt x="0" y="152"/>
                  </a:lnTo>
                  <a:lnTo>
                    <a:pt x="56" y="136"/>
                  </a:lnTo>
                  <a:lnTo>
                    <a:pt x="96" y="112"/>
                  </a:lnTo>
                  <a:lnTo>
                    <a:pt x="112" y="96"/>
                  </a:lnTo>
                  <a:lnTo>
                    <a:pt x="88" y="0"/>
                  </a:lnTo>
                  <a:close/>
                </a:path>
              </a:pathLst>
            </a:custGeom>
            <a:noFill/>
            <a:ln w="12700">
              <a:solidFill>
                <a:srgbClr val="94FEA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36" name="Freeform 74">
              <a:extLst>
                <a:ext uri="{FF2B5EF4-FFF2-40B4-BE49-F238E27FC236}">
                  <a16:creationId xmlns:a16="http://schemas.microsoft.com/office/drawing/2014/main" id="{E0D61E79-4B12-46FF-BD03-90A372C7EF5E}"/>
                </a:ext>
              </a:extLst>
            </p:cNvPr>
            <p:cNvSpPr>
              <a:spLocks/>
            </p:cNvSpPr>
            <p:nvPr/>
          </p:nvSpPr>
          <p:spPr bwMode="auto">
            <a:xfrm>
              <a:off x="4560" y="2976"/>
              <a:ext cx="40" cy="80"/>
            </a:xfrm>
            <a:custGeom>
              <a:avLst/>
              <a:gdLst>
                <a:gd name="T0" fmla="*/ 40 w 40"/>
                <a:gd name="T1" fmla="*/ 0 h 80"/>
                <a:gd name="T2" fmla="*/ 16 w 40"/>
                <a:gd name="T3" fmla="*/ 24 h 80"/>
                <a:gd name="T4" fmla="*/ 8 w 40"/>
                <a:gd name="T5" fmla="*/ 48 h 80"/>
                <a:gd name="T6" fmla="*/ 8 w 40"/>
                <a:gd name="T7" fmla="*/ 80 h 80"/>
                <a:gd name="T8" fmla="*/ 0 w 40"/>
                <a:gd name="T9" fmla="*/ 48 h 80"/>
                <a:gd name="T10" fmla="*/ 8 w 40"/>
                <a:gd name="T11" fmla="*/ 16 h 80"/>
                <a:gd name="T12" fmla="*/ 40 w 40"/>
                <a:gd name="T13" fmla="*/ 0 h 8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0"/>
                <a:gd name="T22" fmla="*/ 0 h 80"/>
                <a:gd name="T23" fmla="*/ 40 w 40"/>
                <a:gd name="T24" fmla="*/ 80 h 8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0" h="80">
                  <a:moveTo>
                    <a:pt x="40" y="0"/>
                  </a:moveTo>
                  <a:lnTo>
                    <a:pt x="16" y="24"/>
                  </a:lnTo>
                  <a:lnTo>
                    <a:pt x="8" y="48"/>
                  </a:lnTo>
                  <a:lnTo>
                    <a:pt x="8" y="80"/>
                  </a:lnTo>
                  <a:lnTo>
                    <a:pt x="0" y="48"/>
                  </a:lnTo>
                  <a:lnTo>
                    <a:pt x="8" y="16"/>
                  </a:lnTo>
                  <a:lnTo>
                    <a:pt x="40" y="0"/>
                  </a:lnTo>
                  <a:close/>
                </a:path>
              </a:pathLst>
            </a:custGeom>
            <a:noFill/>
            <a:ln w="12700">
              <a:solidFill>
                <a:srgbClr val="94FEA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37" name="Freeform 75">
              <a:extLst>
                <a:ext uri="{FF2B5EF4-FFF2-40B4-BE49-F238E27FC236}">
                  <a16:creationId xmlns:a16="http://schemas.microsoft.com/office/drawing/2014/main" id="{2BEE6267-1AA6-4CC3-A95A-1AE600DB0E58}"/>
                </a:ext>
              </a:extLst>
            </p:cNvPr>
            <p:cNvSpPr>
              <a:spLocks/>
            </p:cNvSpPr>
            <p:nvPr/>
          </p:nvSpPr>
          <p:spPr bwMode="auto">
            <a:xfrm>
              <a:off x="4816" y="3200"/>
              <a:ext cx="72" cy="168"/>
            </a:xfrm>
            <a:custGeom>
              <a:avLst/>
              <a:gdLst>
                <a:gd name="T0" fmla="*/ 8 w 72"/>
                <a:gd name="T1" fmla="*/ 0 h 168"/>
                <a:gd name="T2" fmla="*/ 72 w 72"/>
                <a:gd name="T3" fmla="*/ 168 h 168"/>
                <a:gd name="T4" fmla="*/ 0 w 72"/>
                <a:gd name="T5" fmla="*/ 8 h 168"/>
                <a:gd name="T6" fmla="*/ 8 w 72"/>
                <a:gd name="T7" fmla="*/ 0 h 16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2"/>
                <a:gd name="T13" fmla="*/ 0 h 168"/>
                <a:gd name="T14" fmla="*/ 72 w 72"/>
                <a:gd name="T15" fmla="*/ 168 h 16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2" h="168">
                  <a:moveTo>
                    <a:pt x="8" y="0"/>
                  </a:moveTo>
                  <a:lnTo>
                    <a:pt x="72" y="168"/>
                  </a:lnTo>
                  <a:lnTo>
                    <a:pt x="0" y="8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12700">
              <a:solidFill>
                <a:srgbClr val="94FEA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38" name="Freeform 76">
              <a:extLst>
                <a:ext uri="{FF2B5EF4-FFF2-40B4-BE49-F238E27FC236}">
                  <a16:creationId xmlns:a16="http://schemas.microsoft.com/office/drawing/2014/main" id="{54E269A8-2A63-489E-A590-ED1B042723F0}"/>
                </a:ext>
              </a:extLst>
            </p:cNvPr>
            <p:cNvSpPr>
              <a:spLocks/>
            </p:cNvSpPr>
            <p:nvPr/>
          </p:nvSpPr>
          <p:spPr bwMode="auto">
            <a:xfrm>
              <a:off x="4648" y="3232"/>
              <a:ext cx="48" cy="32"/>
            </a:xfrm>
            <a:custGeom>
              <a:avLst/>
              <a:gdLst>
                <a:gd name="T0" fmla="*/ 32 w 48"/>
                <a:gd name="T1" fmla="*/ 32 h 32"/>
                <a:gd name="T2" fmla="*/ 0 w 48"/>
                <a:gd name="T3" fmla="*/ 16 h 32"/>
                <a:gd name="T4" fmla="*/ 24 w 48"/>
                <a:gd name="T5" fmla="*/ 0 h 32"/>
                <a:gd name="T6" fmla="*/ 48 w 48"/>
                <a:gd name="T7" fmla="*/ 8 h 32"/>
                <a:gd name="T8" fmla="*/ 32 w 48"/>
                <a:gd name="T9" fmla="*/ 32 h 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"/>
                <a:gd name="T16" fmla="*/ 0 h 32"/>
                <a:gd name="T17" fmla="*/ 48 w 48"/>
                <a:gd name="T18" fmla="*/ 32 h 3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" h="32">
                  <a:moveTo>
                    <a:pt x="32" y="32"/>
                  </a:moveTo>
                  <a:lnTo>
                    <a:pt x="0" y="16"/>
                  </a:lnTo>
                  <a:lnTo>
                    <a:pt x="24" y="0"/>
                  </a:lnTo>
                  <a:lnTo>
                    <a:pt x="48" y="8"/>
                  </a:lnTo>
                  <a:lnTo>
                    <a:pt x="32" y="32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39" name="Freeform 77">
              <a:extLst>
                <a:ext uri="{FF2B5EF4-FFF2-40B4-BE49-F238E27FC236}">
                  <a16:creationId xmlns:a16="http://schemas.microsoft.com/office/drawing/2014/main" id="{790093BD-6EB5-4AD5-9063-CD2FC27A9BD5}"/>
                </a:ext>
              </a:extLst>
            </p:cNvPr>
            <p:cNvSpPr>
              <a:spLocks/>
            </p:cNvSpPr>
            <p:nvPr/>
          </p:nvSpPr>
          <p:spPr bwMode="auto">
            <a:xfrm>
              <a:off x="4656" y="3232"/>
              <a:ext cx="40" cy="24"/>
            </a:xfrm>
            <a:custGeom>
              <a:avLst/>
              <a:gdLst>
                <a:gd name="T0" fmla="*/ 24 w 40"/>
                <a:gd name="T1" fmla="*/ 24 h 24"/>
                <a:gd name="T2" fmla="*/ 0 w 40"/>
                <a:gd name="T3" fmla="*/ 16 h 24"/>
                <a:gd name="T4" fmla="*/ 16 w 40"/>
                <a:gd name="T5" fmla="*/ 0 h 24"/>
                <a:gd name="T6" fmla="*/ 40 w 40"/>
                <a:gd name="T7" fmla="*/ 8 h 24"/>
                <a:gd name="T8" fmla="*/ 24 w 40"/>
                <a:gd name="T9" fmla="*/ 24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"/>
                <a:gd name="T16" fmla="*/ 0 h 24"/>
                <a:gd name="T17" fmla="*/ 40 w 40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" h="24">
                  <a:moveTo>
                    <a:pt x="24" y="24"/>
                  </a:moveTo>
                  <a:lnTo>
                    <a:pt x="0" y="16"/>
                  </a:lnTo>
                  <a:lnTo>
                    <a:pt x="16" y="0"/>
                  </a:lnTo>
                  <a:lnTo>
                    <a:pt x="40" y="8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rgbClr val="FFFAAE"/>
            </a:solidFill>
            <a:ln w="12700">
              <a:solidFill>
                <a:srgbClr val="FFFAAE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40" name="Freeform 78">
              <a:extLst>
                <a:ext uri="{FF2B5EF4-FFF2-40B4-BE49-F238E27FC236}">
                  <a16:creationId xmlns:a16="http://schemas.microsoft.com/office/drawing/2014/main" id="{F0469AC3-6563-423E-9325-E96B5FEAE6C9}"/>
                </a:ext>
              </a:extLst>
            </p:cNvPr>
            <p:cNvSpPr>
              <a:spLocks/>
            </p:cNvSpPr>
            <p:nvPr/>
          </p:nvSpPr>
          <p:spPr bwMode="auto">
            <a:xfrm>
              <a:off x="4712" y="3216"/>
              <a:ext cx="48" cy="32"/>
            </a:xfrm>
            <a:custGeom>
              <a:avLst/>
              <a:gdLst>
                <a:gd name="T0" fmla="*/ 24 w 48"/>
                <a:gd name="T1" fmla="*/ 32 h 32"/>
                <a:gd name="T2" fmla="*/ 0 w 48"/>
                <a:gd name="T3" fmla="*/ 24 h 32"/>
                <a:gd name="T4" fmla="*/ 16 w 48"/>
                <a:gd name="T5" fmla="*/ 0 h 32"/>
                <a:gd name="T6" fmla="*/ 48 w 48"/>
                <a:gd name="T7" fmla="*/ 16 h 32"/>
                <a:gd name="T8" fmla="*/ 24 w 48"/>
                <a:gd name="T9" fmla="*/ 32 h 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"/>
                <a:gd name="T16" fmla="*/ 0 h 32"/>
                <a:gd name="T17" fmla="*/ 48 w 48"/>
                <a:gd name="T18" fmla="*/ 32 h 3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" h="32">
                  <a:moveTo>
                    <a:pt x="24" y="32"/>
                  </a:moveTo>
                  <a:lnTo>
                    <a:pt x="0" y="24"/>
                  </a:lnTo>
                  <a:lnTo>
                    <a:pt x="16" y="0"/>
                  </a:lnTo>
                  <a:lnTo>
                    <a:pt x="48" y="16"/>
                  </a:lnTo>
                  <a:lnTo>
                    <a:pt x="24" y="32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41" name="Freeform 79">
              <a:extLst>
                <a:ext uri="{FF2B5EF4-FFF2-40B4-BE49-F238E27FC236}">
                  <a16:creationId xmlns:a16="http://schemas.microsoft.com/office/drawing/2014/main" id="{DA7A969D-00E6-418C-82AB-DF48ACE91E97}"/>
                </a:ext>
              </a:extLst>
            </p:cNvPr>
            <p:cNvSpPr>
              <a:spLocks/>
            </p:cNvSpPr>
            <p:nvPr/>
          </p:nvSpPr>
          <p:spPr bwMode="auto">
            <a:xfrm>
              <a:off x="4712" y="3224"/>
              <a:ext cx="40" cy="24"/>
            </a:xfrm>
            <a:custGeom>
              <a:avLst/>
              <a:gdLst>
                <a:gd name="T0" fmla="*/ 24 w 40"/>
                <a:gd name="T1" fmla="*/ 24 h 24"/>
                <a:gd name="T2" fmla="*/ 0 w 40"/>
                <a:gd name="T3" fmla="*/ 16 h 24"/>
                <a:gd name="T4" fmla="*/ 16 w 40"/>
                <a:gd name="T5" fmla="*/ 0 h 24"/>
                <a:gd name="T6" fmla="*/ 40 w 40"/>
                <a:gd name="T7" fmla="*/ 8 h 24"/>
                <a:gd name="T8" fmla="*/ 24 w 40"/>
                <a:gd name="T9" fmla="*/ 24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"/>
                <a:gd name="T16" fmla="*/ 0 h 24"/>
                <a:gd name="T17" fmla="*/ 40 w 40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" h="24">
                  <a:moveTo>
                    <a:pt x="24" y="24"/>
                  </a:moveTo>
                  <a:lnTo>
                    <a:pt x="0" y="16"/>
                  </a:lnTo>
                  <a:lnTo>
                    <a:pt x="16" y="0"/>
                  </a:lnTo>
                  <a:lnTo>
                    <a:pt x="40" y="8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rgbClr val="FFFAAE"/>
            </a:solidFill>
            <a:ln w="12700">
              <a:solidFill>
                <a:srgbClr val="FFFAAE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42" name="Freeform 80">
              <a:extLst>
                <a:ext uri="{FF2B5EF4-FFF2-40B4-BE49-F238E27FC236}">
                  <a16:creationId xmlns:a16="http://schemas.microsoft.com/office/drawing/2014/main" id="{EFED81B5-4607-41CE-9EB7-F369797F764E}"/>
                </a:ext>
              </a:extLst>
            </p:cNvPr>
            <p:cNvSpPr>
              <a:spLocks/>
            </p:cNvSpPr>
            <p:nvPr/>
          </p:nvSpPr>
          <p:spPr bwMode="auto">
            <a:xfrm>
              <a:off x="4768" y="3208"/>
              <a:ext cx="48" cy="24"/>
            </a:xfrm>
            <a:custGeom>
              <a:avLst/>
              <a:gdLst>
                <a:gd name="T0" fmla="*/ 24 w 48"/>
                <a:gd name="T1" fmla="*/ 24 h 24"/>
                <a:gd name="T2" fmla="*/ 0 w 48"/>
                <a:gd name="T3" fmla="*/ 16 h 24"/>
                <a:gd name="T4" fmla="*/ 16 w 48"/>
                <a:gd name="T5" fmla="*/ 0 h 24"/>
                <a:gd name="T6" fmla="*/ 48 w 48"/>
                <a:gd name="T7" fmla="*/ 8 h 24"/>
                <a:gd name="T8" fmla="*/ 24 w 48"/>
                <a:gd name="T9" fmla="*/ 24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"/>
                <a:gd name="T16" fmla="*/ 0 h 24"/>
                <a:gd name="T17" fmla="*/ 48 w 48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" h="24">
                  <a:moveTo>
                    <a:pt x="24" y="24"/>
                  </a:moveTo>
                  <a:lnTo>
                    <a:pt x="0" y="16"/>
                  </a:lnTo>
                  <a:lnTo>
                    <a:pt x="16" y="0"/>
                  </a:lnTo>
                  <a:lnTo>
                    <a:pt x="48" y="8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43" name="Freeform 81">
              <a:extLst>
                <a:ext uri="{FF2B5EF4-FFF2-40B4-BE49-F238E27FC236}">
                  <a16:creationId xmlns:a16="http://schemas.microsoft.com/office/drawing/2014/main" id="{96365E7C-496B-4BEA-B005-67F55C45167E}"/>
                </a:ext>
              </a:extLst>
            </p:cNvPr>
            <p:cNvSpPr>
              <a:spLocks/>
            </p:cNvSpPr>
            <p:nvPr/>
          </p:nvSpPr>
          <p:spPr bwMode="auto">
            <a:xfrm>
              <a:off x="4768" y="3208"/>
              <a:ext cx="40" cy="24"/>
            </a:xfrm>
            <a:custGeom>
              <a:avLst/>
              <a:gdLst>
                <a:gd name="T0" fmla="*/ 24 w 40"/>
                <a:gd name="T1" fmla="*/ 24 h 24"/>
                <a:gd name="T2" fmla="*/ 0 w 40"/>
                <a:gd name="T3" fmla="*/ 16 h 24"/>
                <a:gd name="T4" fmla="*/ 16 w 40"/>
                <a:gd name="T5" fmla="*/ 0 h 24"/>
                <a:gd name="T6" fmla="*/ 40 w 40"/>
                <a:gd name="T7" fmla="*/ 8 h 24"/>
                <a:gd name="T8" fmla="*/ 24 w 40"/>
                <a:gd name="T9" fmla="*/ 24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"/>
                <a:gd name="T16" fmla="*/ 0 h 24"/>
                <a:gd name="T17" fmla="*/ 40 w 40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" h="24">
                  <a:moveTo>
                    <a:pt x="24" y="24"/>
                  </a:moveTo>
                  <a:lnTo>
                    <a:pt x="0" y="16"/>
                  </a:lnTo>
                  <a:lnTo>
                    <a:pt x="16" y="0"/>
                  </a:lnTo>
                  <a:lnTo>
                    <a:pt x="40" y="8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rgbClr val="FFFAAE"/>
            </a:solidFill>
            <a:ln w="12700">
              <a:solidFill>
                <a:srgbClr val="FFFAAE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44" name="Freeform 82">
              <a:extLst>
                <a:ext uri="{FF2B5EF4-FFF2-40B4-BE49-F238E27FC236}">
                  <a16:creationId xmlns:a16="http://schemas.microsoft.com/office/drawing/2014/main" id="{1A759021-D2A8-43E1-9F44-DF49D3B564A9}"/>
                </a:ext>
              </a:extLst>
            </p:cNvPr>
            <p:cNvSpPr>
              <a:spLocks/>
            </p:cNvSpPr>
            <p:nvPr/>
          </p:nvSpPr>
          <p:spPr bwMode="auto">
            <a:xfrm>
              <a:off x="4776" y="3240"/>
              <a:ext cx="48" cy="32"/>
            </a:xfrm>
            <a:custGeom>
              <a:avLst/>
              <a:gdLst>
                <a:gd name="T0" fmla="*/ 24 w 48"/>
                <a:gd name="T1" fmla="*/ 32 h 32"/>
                <a:gd name="T2" fmla="*/ 0 w 48"/>
                <a:gd name="T3" fmla="*/ 24 h 32"/>
                <a:gd name="T4" fmla="*/ 24 w 48"/>
                <a:gd name="T5" fmla="*/ 0 h 32"/>
                <a:gd name="T6" fmla="*/ 48 w 48"/>
                <a:gd name="T7" fmla="*/ 16 h 32"/>
                <a:gd name="T8" fmla="*/ 24 w 48"/>
                <a:gd name="T9" fmla="*/ 32 h 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"/>
                <a:gd name="T16" fmla="*/ 0 h 32"/>
                <a:gd name="T17" fmla="*/ 48 w 48"/>
                <a:gd name="T18" fmla="*/ 32 h 3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" h="32">
                  <a:moveTo>
                    <a:pt x="24" y="32"/>
                  </a:moveTo>
                  <a:lnTo>
                    <a:pt x="0" y="24"/>
                  </a:lnTo>
                  <a:lnTo>
                    <a:pt x="24" y="0"/>
                  </a:lnTo>
                  <a:lnTo>
                    <a:pt x="48" y="16"/>
                  </a:lnTo>
                  <a:lnTo>
                    <a:pt x="24" y="32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45" name="Freeform 83">
              <a:extLst>
                <a:ext uri="{FF2B5EF4-FFF2-40B4-BE49-F238E27FC236}">
                  <a16:creationId xmlns:a16="http://schemas.microsoft.com/office/drawing/2014/main" id="{7426A314-C49D-46EF-B4EB-74389A9CB81A}"/>
                </a:ext>
              </a:extLst>
            </p:cNvPr>
            <p:cNvSpPr>
              <a:spLocks/>
            </p:cNvSpPr>
            <p:nvPr/>
          </p:nvSpPr>
          <p:spPr bwMode="auto">
            <a:xfrm>
              <a:off x="4784" y="3248"/>
              <a:ext cx="32" cy="24"/>
            </a:xfrm>
            <a:custGeom>
              <a:avLst/>
              <a:gdLst>
                <a:gd name="T0" fmla="*/ 16 w 32"/>
                <a:gd name="T1" fmla="*/ 24 h 24"/>
                <a:gd name="T2" fmla="*/ 0 w 32"/>
                <a:gd name="T3" fmla="*/ 16 h 24"/>
                <a:gd name="T4" fmla="*/ 16 w 32"/>
                <a:gd name="T5" fmla="*/ 0 h 24"/>
                <a:gd name="T6" fmla="*/ 32 w 32"/>
                <a:gd name="T7" fmla="*/ 8 h 24"/>
                <a:gd name="T8" fmla="*/ 16 w 32"/>
                <a:gd name="T9" fmla="*/ 24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"/>
                <a:gd name="T16" fmla="*/ 0 h 24"/>
                <a:gd name="T17" fmla="*/ 32 w 32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" h="24">
                  <a:moveTo>
                    <a:pt x="16" y="24"/>
                  </a:moveTo>
                  <a:lnTo>
                    <a:pt x="0" y="16"/>
                  </a:lnTo>
                  <a:lnTo>
                    <a:pt x="16" y="0"/>
                  </a:lnTo>
                  <a:lnTo>
                    <a:pt x="32" y="8"/>
                  </a:lnTo>
                  <a:lnTo>
                    <a:pt x="16" y="24"/>
                  </a:lnTo>
                  <a:close/>
                </a:path>
              </a:pathLst>
            </a:custGeom>
            <a:solidFill>
              <a:srgbClr val="FFFAAE"/>
            </a:solidFill>
            <a:ln w="12700">
              <a:solidFill>
                <a:srgbClr val="FFFAAE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46" name="Freeform 84">
              <a:extLst>
                <a:ext uri="{FF2B5EF4-FFF2-40B4-BE49-F238E27FC236}">
                  <a16:creationId xmlns:a16="http://schemas.microsoft.com/office/drawing/2014/main" id="{2F450D55-7B4C-4FB8-AAB6-03C6306ADBAA}"/>
                </a:ext>
              </a:extLst>
            </p:cNvPr>
            <p:cNvSpPr>
              <a:spLocks/>
            </p:cNvSpPr>
            <p:nvPr/>
          </p:nvSpPr>
          <p:spPr bwMode="auto">
            <a:xfrm>
              <a:off x="4720" y="3256"/>
              <a:ext cx="48" cy="32"/>
            </a:xfrm>
            <a:custGeom>
              <a:avLst/>
              <a:gdLst>
                <a:gd name="T0" fmla="*/ 24 w 48"/>
                <a:gd name="T1" fmla="*/ 32 h 32"/>
                <a:gd name="T2" fmla="*/ 0 w 48"/>
                <a:gd name="T3" fmla="*/ 16 h 32"/>
                <a:gd name="T4" fmla="*/ 24 w 48"/>
                <a:gd name="T5" fmla="*/ 0 h 32"/>
                <a:gd name="T6" fmla="*/ 48 w 48"/>
                <a:gd name="T7" fmla="*/ 8 h 32"/>
                <a:gd name="T8" fmla="*/ 24 w 48"/>
                <a:gd name="T9" fmla="*/ 32 h 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"/>
                <a:gd name="T16" fmla="*/ 0 h 32"/>
                <a:gd name="T17" fmla="*/ 48 w 48"/>
                <a:gd name="T18" fmla="*/ 32 h 3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" h="32">
                  <a:moveTo>
                    <a:pt x="24" y="32"/>
                  </a:moveTo>
                  <a:lnTo>
                    <a:pt x="0" y="16"/>
                  </a:lnTo>
                  <a:lnTo>
                    <a:pt x="24" y="0"/>
                  </a:lnTo>
                  <a:lnTo>
                    <a:pt x="48" y="8"/>
                  </a:lnTo>
                  <a:lnTo>
                    <a:pt x="24" y="32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47" name="Freeform 85">
              <a:extLst>
                <a:ext uri="{FF2B5EF4-FFF2-40B4-BE49-F238E27FC236}">
                  <a16:creationId xmlns:a16="http://schemas.microsoft.com/office/drawing/2014/main" id="{CDB355DF-065F-48E2-B003-38247697C0FC}"/>
                </a:ext>
              </a:extLst>
            </p:cNvPr>
            <p:cNvSpPr>
              <a:spLocks/>
            </p:cNvSpPr>
            <p:nvPr/>
          </p:nvSpPr>
          <p:spPr bwMode="auto">
            <a:xfrm>
              <a:off x="4728" y="3256"/>
              <a:ext cx="32" cy="24"/>
            </a:xfrm>
            <a:custGeom>
              <a:avLst/>
              <a:gdLst>
                <a:gd name="T0" fmla="*/ 16 w 32"/>
                <a:gd name="T1" fmla="*/ 24 h 24"/>
                <a:gd name="T2" fmla="*/ 0 w 32"/>
                <a:gd name="T3" fmla="*/ 16 h 24"/>
                <a:gd name="T4" fmla="*/ 16 w 32"/>
                <a:gd name="T5" fmla="*/ 0 h 24"/>
                <a:gd name="T6" fmla="*/ 32 w 32"/>
                <a:gd name="T7" fmla="*/ 8 h 24"/>
                <a:gd name="T8" fmla="*/ 16 w 32"/>
                <a:gd name="T9" fmla="*/ 24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"/>
                <a:gd name="T16" fmla="*/ 0 h 24"/>
                <a:gd name="T17" fmla="*/ 32 w 32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" h="24">
                  <a:moveTo>
                    <a:pt x="16" y="24"/>
                  </a:moveTo>
                  <a:lnTo>
                    <a:pt x="0" y="16"/>
                  </a:lnTo>
                  <a:lnTo>
                    <a:pt x="16" y="0"/>
                  </a:lnTo>
                  <a:lnTo>
                    <a:pt x="32" y="8"/>
                  </a:lnTo>
                  <a:lnTo>
                    <a:pt x="16" y="24"/>
                  </a:lnTo>
                  <a:close/>
                </a:path>
              </a:pathLst>
            </a:custGeom>
            <a:solidFill>
              <a:srgbClr val="FFFAAE"/>
            </a:solidFill>
            <a:ln w="12700">
              <a:solidFill>
                <a:srgbClr val="FFFAAE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48" name="Freeform 86">
              <a:extLst>
                <a:ext uri="{FF2B5EF4-FFF2-40B4-BE49-F238E27FC236}">
                  <a16:creationId xmlns:a16="http://schemas.microsoft.com/office/drawing/2014/main" id="{CC6DA741-57EE-4474-B1FA-E27A01FF1948}"/>
                </a:ext>
              </a:extLst>
            </p:cNvPr>
            <p:cNvSpPr>
              <a:spLocks/>
            </p:cNvSpPr>
            <p:nvPr/>
          </p:nvSpPr>
          <p:spPr bwMode="auto">
            <a:xfrm>
              <a:off x="4664" y="3272"/>
              <a:ext cx="48" cy="32"/>
            </a:xfrm>
            <a:custGeom>
              <a:avLst/>
              <a:gdLst>
                <a:gd name="T0" fmla="*/ 24 w 48"/>
                <a:gd name="T1" fmla="*/ 32 h 32"/>
                <a:gd name="T2" fmla="*/ 0 w 48"/>
                <a:gd name="T3" fmla="*/ 24 h 32"/>
                <a:gd name="T4" fmla="*/ 24 w 48"/>
                <a:gd name="T5" fmla="*/ 0 h 32"/>
                <a:gd name="T6" fmla="*/ 48 w 48"/>
                <a:gd name="T7" fmla="*/ 16 h 32"/>
                <a:gd name="T8" fmla="*/ 24 w 48"/>
                <a:gd name="T9" fmla="*/ 32 h 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"/>
                <a:gd name="T16" fmla="*/ 0 h 32"/>
                <a:gd name="T17" fmla="*/ 48 w 48"/>
                <a:gd name="T18" fmla="*/ 32 h 3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" h="32">
                  <a:moveTo>
                    <a:pt x="24" y="32"/>
                  </a:moveTo>
                  <a:lnTo>
                    <a:pt x="0" y="24"/>
                  </a:lnTo>
                  <a:lnTo>
                    <a:pt x="24" y="0"/>
                  </a:lnTo>
                  <a:lnTo>
                    <a:pt x="48" y="16"/>
                  </a:lnTo>
                  <a:lnTo>
                    <a:pt x="24" y="32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49" name="Freeform 87">
              <a:extLst>
                <a:ext uri="{FF2B5EF4-FFF2-40B4-BE49-F238E27FC236}">
                  <a16:creationId xmlns:a16="http://schemas.microsoft.com/office/drawing/2014/main" id="{898D33E5-3C70-4891-B8ED-99A6364B98EA}"/>
                </a:ext>
              </a:extLst>
            </p:cNvPr>
            <p:cNvSpPr>
              <a:spLocks/>
            </p:cNvSpPr>
            <p:nvPr/>
          </p:nvSpPr>
          <p:spPr bwMode="auto">
            <a:xfrm>
              <a:off x="4672" y="3280"/>
              <a:ext cx="32" cy="24"/>
            </a:xfrm>
            <a:custGeom>
              <a:avLst/>
              <a:gdLst>
                <a:gd name="T0" fmla="*/ 16 w 32"/>
                <a:gd name="T1" fmla="*/ 24 h 24"/>
                <a:gd name="T2" fmla="*/ 0 w 32"/>
                <a:gd name="T3" fmla="*/ 16 h 24"/>
                <a:gd name="T4" fmla="*/ 16 w 32"/>
                <a:gd name="T5" fmla="*/ 0 h 24"/>
                <a:gd name="T6" fmla="*/ 32 w 32"/>
                <a:gd name="T7" fmla="*/ 8 h 24"/>
                <a:gd name="T8" fmla="*/ 16 w 32"/>
                <a:gd name="T9" fmla="*/ 24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"/>
                <a:gd name="T16" fmla="*/ 0 h 24"/>
                <a:gd name="T17" fmla="*/ 32 w 32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" h="24">
                  <a:moveTo>
                    <a:pt x="16" y="24"/>
                  </a:moveTo>
                  <a:lnTo>
                    <a:pt x="0" y="16"/>
                  </a:lnTo>
                  <a:lnTo>
                    <a:pt x="16" y="0"/>
                  </a:lnTo>
                  <a:lnTo>
                    <a:pt x="32" y="8"/>
                  </a:lnTo>
                  <a:lnTo>
                    <a:pt x="16" y="24"/>
                  </a:lnTo>
                  <a:close/>
                </a:path>
              </a:pathLst>
            </a:custGeom>
            <a:solidFill>
              <a:srgbClr val="FFFAAE"/>
            </a:solidFill>
            <a:ln w="12700">
              <a:solidFill>
                <a:srgbClr val="FFFAAE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50" name="Freeform 88">
              <a:extLst>
                <a:ext uri="{FF2B5EF4-FFF2-40B4-BE49-F238E27FC236}">
                  <a16:creationId xmlns:a16="http://schemas.microsoft.com/office/drawing/2014/main" id="{2C948578-226B-481F-9A95-29B7519C8EEF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0" y="3312"/>
              <a:ext cx="48" cy="32"/>
            </a:xfrm>
            <a:custGeom>
              <a:avLst/>
              <a:gdLst>
                <a:gd name="T0" fmla="*/ 24 w 48"/>
                <a:gd name="T1" fmla="*/ 32 h 32"/>
                <a:gd name="T2" fmla="*/ 0 w 48"/>
                <a:gd name="T3" fmla="*/ 24 h 32"/>
                <a:gd name="T4" fmla="*/ 24 w 48"/>
                <a:gd name="T5" fmla="*/ 0 h 32"/>
                <a:gd name="T6" fmla="*/ 48 w 48"/>
                <a:gd name="T7" fmla="*/ 16 h 32"/>
                <a:gd name="T8" fmla="*/ 24 w 48"/>
                <a:gd name="T9" fmla="*/ 32 h 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"/>
                <a:gd name="T16" fmla="*/ 0 h 32"/>
                <a:gd name="T17" fmla="*/ 48 w 48"/>
                <a:gd name="T18" fmla="*/ 32 h 3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" h="32">
                  <a:moveTo>
                    <a:pt x="24" y="32"/>
                  </a:moveTo>
                  <a:lnTo>
                    <a:pt x="0" y="24"/>
                  </a:lnTo>
                  <a:lnTo>
                    <a:pt x="24" y="0"/>
                  </a:lnTo>
                  <a:lnTo>
                    <a:pt x="48" y="16"/>
                  </a:lnTo>
                  <a:lnTo>
                    <a:pt x="24" y="32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51" name="Freeform 89">
              <a:extLst>
                <a:ext uri="{FF2B5EF4-FFF2-40B4-BE49-F238E27FC236}">
                  <a16:creationId xmlns:a16="http://schemas.microsoft.com/office/drawing/2014/main" id="{5C9AB203-A663-40DF-AC1F-72281FF1900A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8" y="3320"/>
              <a:ext cx="32" cy="24"/>
            </a:xfrm>
            <a:custGeom>
              <a:avLst/>
              <a:gdLst>
                <a:gd name="T0" fmla="*/ 16 w 32"/>
                <a:gd name="T1" fmla="*/ 24 h 24"/>
                <a:gd name="T2" fmla="*/ 0 w 32"/>
                <a:gd name="T3" fmla="*/ 16 h 24"/>
                <a:gd name="T4" fmla="*/ 16 w 32"/>
                <a:gd name="T5" fmla="*/ 0 h 24"/>
                <a:gd name="T6" fmla="*/ 32 w 32"/>
                <a:gd name="T7" fmla="*/ 8 h 24"/>
                <a:gd name="T8" fmla="*/ 16 w 32"/>
                <a:gd name="T9" fmla="*/ 24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"/>
                <a:gd name="T16" fmla="*/ 0 h 24"/>
                <a:gd name="T17" fmla="*/ 32 w 32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" h="24">
                  <a:moveTo>
                    <a:pt x="16" y="24"/>
                  </a:moveTo>
                  <a:lnTo>
                    <a:pt x="0" y="16"/>
                  </a:lnTo>
                  <a:lnTo>
                    <a:pt x="16" y="0"/>
                  </a:lnTo>
                  <a:lnTo>
                    <a:pt x="32" y="8"/>
                  </a:lnTo>
                  <a:lnTo>
                    <a:pt x="16" y="24"/>
                  </a:lnTo>
                  <a:close/>
                </a:path>
              </a:pathLst>
            </a:custGeom>
            <a:solidFill>
              <a:srgbClr val="FFFAAE"/>
            </a:solidFill>
            <a:ln w="12700">
              <a:solidFill>
                <a:srgbClr val="FFFAAE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52" name="Freeform 90">
              <a:extLst>
                <a:ext uri="{FF2B5EF4-FFF2-40B4-BE49-F238E27FC236}">
                  <a16:creationId xmlns:a16="http://schemas.microsoft.com/office/drawing/2014/main" id="{40D9ED98-830D-4828-A2A7-B1139F03645F}"/>
                </a:ext>
              </a:extLst>
            </p:cNvPr>
            <p:cNvSpPr>
              <a:spLocks/>
            </p:cNvSpPr>
            <p:nvPr/>
          </p:nvSpPr>
          <p:spPr bwMode="auto">
            <a:xfrm>
              <a:off x="4736" y="3296"/>
              <a:ext cx="56" cy="32"/>
            </a:xfrm>
            <a:custGeom>
              <a:avLst/>
              <a:gdLst>
                <a:gd name="T0" fmla="*/ 32 w 56"/>
                <a:gd name="T1" fmla="*/ 32 h 32"/>
                <a:gd name="T2" fmla="*/ 0 w 56"/>
                <a:gd name="T3" fmla="*/ 24 h 32"/>
                <a:gd name="T4" fmla="*/ 24 w 56"/>
                <a:gd name="T5" fmla="*/ 0 h 32"/>
                <a:gd name="T6" fmla="*/ 56 w 56"/>
                <a:gd name="T7" fmla="*/ 16 h 32"/>
                <a:gd name="T8" fmla="*/ 32 w 56"/>
                <a:gd name="T9" fmla="*/ 32 h 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32"/>
                <a:gd name="T17" fmla="*/ 56 w 56"/>
                <a:gd name="T18" fmla="*/ 32 h 3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32">
                  <a:moveTo>
                    <a:pt x="32" y="32"/>
                  </a:moveTo>
                  <a:lnTo>
                    <a:pt x="0" y="24"/>
                  </a:lnTo>
                  <a:lnTo>
                    <a:pt x="24" y="0"/>
                  </a:lnTo>
                  <a:lnTo>
                    <a:pt x="56" y="16"/>
                  </a:lnTo>
                  <a:lnTo>
                    <a:pt x="32" y="32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53" name="Freeform 91">
              <a:extLst>
                <a:ext uri="{FF2B5EF4-FFF2-40B4-BE49-F238E27FC236}">
                  <a16:creationId xmlns:a16="http://schemas.microsoft.com/office/drawing/2014/main" id="{31C8A864-52D7-49AF-8E78-C09E5EB3430A}"/>
                </a:ext>
              </a:extLst>
            </p:cNvPr>
            <p:cNvSpPr>
              <a:spLocks/>
            </p:cNvSpPr>
            <p:nvPr/>
          </p:nvSpPr>
          <p:spPr bwMode="auto">
            <a:xfrm>
              <a:off x="4744" y="3304"/>
              <a:ext cx="40" cy="16"/>
            </a:xfrm>
            <a:custGeom>
              <a:avLst/>
              <a:gdLst>
                <a:gd name="T0" fmla="*/ 24 w 40"/>
                <a:gd name="T1" fmla="*/ 16 h 16"/>
                <a:gd name="T2" fmla="*/ 0 w 40"/>
                <a:gd name="T3" fmla="*/ 8 h 16"/>
                <a:gd name="T4" fmla="*/ 16 w 40"/>
                <a:gd name="T5" fmla="*/ 0 h 16"/>
                <a:gd name="T6" fmla="*/ 40 w 40"/>
                <a:gd name="T7" fmla="*/ 8 h 16"/>
                <a:gd name="T8" fmla="*/ 24 w 40"/>
                <a:gd name="T9" fmla="*/ 16 h 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"/>
                <a:gd name="T16" fmla="*/ 0 h 16"/>
                <a:gd name="T17" fmla="*/ 40 w 40"/>
                <a:gd name="T18" fmla="*/ 16 h 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" h="16">
                  <a:moveTo>
                    <a:pt x="24" y="16"/>
                  </a:moveTo>
                  <a:lnTo>
                    <a:pt x="0" y="8"/>
                  </a:lnTo>
                  <a:lnTo>
                    <a:pt x="16" y="0"/>
                  </a:lnTo>
                  <a:lnTo>
                    <a:pt x="40" y="8"/>
                  </a:lnTo>
                  <a:lnTo>
                    <a:pt x="24" y="16"/>
                  </a:lnTo>
                  <a:close/>
                </a:path>
              </a:pathLst>
            </a:custGeom>
            <a:solidFill>
              <a:srgbClr val="FFFAAE"/>
            </a:solidFill>
            <a:ln w="12700">
              <a:solidFill>
                <a:srgbClr val="FFFAAE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54" name="Freeform 92">
              <a:extLst>
                <a:ext uri="{FF2B5EF4-FFF2-40B4-BE49-F238E27FC236}">
                  <a16:creationId xmlns:a16="http://schemas.microsoft.com/office/drawing/2014/main" id="{AB57D45F-4822-44E3-B0C4-8F73D491AEB9}"/>
                </a:ext>
              </a:extLst>
            </p:cNvPr>
            <p:cNvSpPr>
              <a:spLocks/>
            </p:cNvSpPr>
            <p:nvPr/>
          </p:nvSpPr>
          <p:spPr bwMode="auto">
            <a:xfrm>
              <a:off x="4792" y="3288"/>
              <a:ext cx="48" cy="24"/>
            </a:xfrm>
            <a:custGeom>
              <a:avLst/>
              <a:gdLst>
                <a:gd name="T0" fmla="*/ 32 w 48"/>
                <a:gd name="T1" fmla="*/ 24 h 24"/>
                <a:gd name="T2" fmla="*/ 0 w 48"/>
                <a:gd name="T3" fmla="*/ 16 h 24"/>
                <a:gd name="T4" fmla="*/ 24 w 48"/>
                <a:gd name="T5" fmla="*/ 0 h 24"/>
                <a:gd name="T6" fmla="*/ 48 w 48"/>
                <a:gd name="T7" fmla="*/ 8 h 24"/>
                <a:gd name="T8" fmla="*/ 32 w 48"/>
                <a:gd name="T9" fmla="*/ 24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"/>
                <a:gd name="T16" fmla="*/ 0 h 24"/>
                <a:gd name="T17" fmla="*/ 48 w 48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" h="24">
                  <a:moveTo>
                    <a:pt x="32" y="24"/>
                  </a:moveTo>
                  <a:lnTo>
                    <a:pt x="0" y="16"/>
                  </a:lnTo>
                  <a:lnTo>
                    <a:pt x="24" y="0"/>
                  </a:lnTo>
                  <a:lnTo>
                    <a:pt x="48" y="8"/>
                  </a:lnTo>
                  <a:lnTo>
                    <a:pt x="32" y="24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55" name="Freeform 93">
              <a:extLst>
                <a:ext uri="{FF2B5EF4-FFF2-40B4-BE49-F238E27FC236}">
                  <a16:creationId xmlns:a16="http://schemas.microsoft.com/office/drawing/2014/main" id="{486487FB-FA10-415F-B868-2D8A7660F30F}"/>
                </a:ext>
              </a:extLst>
            </p:cNvPr>
            <p:cNvSpPr>
              <a:spLocks/>
            </p:cNvSpPr>
            <p:nvPr/>
          </p:nvSpPr>
          <p:spPr bwMode="auto">
            <a:xfrm>
              <a:off x="4800" y="3288"/>
              <a:ext cx="40" cy="24"/>
            </a:xfrm>
            <a:custGeom>
              <a:avLst/>
              <a:gdLst>
                <a:gd name="T0" fmla="*/ 24 w 40"/>
                <a:gd name="T1" fmla="*/ 24 h 24"/>
                <a:gd name="T2" fmla="*/ 0 w 40"/>
                <a:gd name="T3" fmla="*/ 16 h 24"/>
                <a:gd name="T4" fmla="*/ 16 w 40"/>
                <a:gd name="T5" fmla="*/ 0 h 24"/>
                <a:gd name="T6" fmla="*/ 40 w 40"/>
                <a:gd name="T7" fmla="*/ 8 h 24"/>
                <a:gd name="T8" fmla="*/ 24 w 40"/>
                <a:gd name="T9" fmla="*/ 24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"/>
                <a:gd name="T16" fmla="*/ 0 h 24"/>
                <a:gd name="T17" fmla="*/ 40 w 40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" h="24">
                  <a:moveTo>
                    <a:pt x="24" y="24"/>
                  </a:moveTo>
                  <a:lnTo>
                    <a:pt x="0" y="16"/>
                  </a:lnTo>
                  <a:lnTo>
                    <a:pt x="16" y="0"/>
                  </a:lnTo>
                  <a:lnTo>
                    <a:pt x="40" y="8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rgbClr val="FFFAAE"/>
            </a:solidFill>
            <a:ln w="12700">
              <a:solidFill>
                <a:srgbClr val="FFFAAE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56" name="Freeform 94">
              <a:extLst>
                <a:ext uri="{FF2B5EF4-FFF2-40B4-BE49-F238E27FC236}">
                  <a16:creationId xmlns:a16="http://schemas.microsoft.com/office/drawing/2014/main" id="{7689FA0F-0FBD-4A34-804D-A3E4FD8588B1}"/>
                </a:ext>
              </a:extLst>
            </p:cNvPr>
            <p:cNvSpPr>
              <a:spLocks/>
            </p:cNvSpPr>
            <p:nvPr/>
          </p:nvSpPr>
          <p:spPr bwMode="auto">
            <a:xfrm>
              <a:off x="4848" y="3440"/>
              <a:ext cx="72" cy="40"/>
            </a:xfrm>
            <a:custGeom>
              <a:avLst/>
              <a:gdLst>
                <a:gd name="T0" fmla="*/ 64 w 72"/>
                <a:gd name="T1" fmla="*/ 0 h 40"/>
                <a:gd name="T2" fmla="*/ 32 w 72"/>
                <a:gd name="T3" fmla="*/ 16 h 40"/>
                <a:gd name="T4" fmla="*/ 32 w 72"/>
                <a:gd name="T5" fmla="*/ 32 h 40"/>
                <a:gd name="T6" fmla="*/ 72 w 72"/>
                <a:gd name="T7" fmla="*/ 40 h 40"/>
                <a:gd name="T8" fmla="*/ 0 w 72"/>
                <a:gd name="T9" fmla="*/ 32 h 40"/>
                <a:gd name="T10" fmla="*/ 64 w 72"/>
                <a:gd name="T11" fmla="*/ 0 h 4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72"/>
                <a:gd name="T19" fmla="*/ 0 h 40"/>
                <a:gd name="T20" fmla="*/ 72 w 72"/>
                <a:gd name="T21" fmla="*/ 40 h 4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72" h="40">
                  <a:moveTo>
                    <a:pt x="64" y="0"/>
                  </a:moveTo>
                  <a:lnTo>
                    <a:pt x="32" y="16"/>
                  </a:lnTo>
                  <a:lnTo>
                    <a:pt x="32" y="32"/>
                  </a:lnTo>
                  <a:lnTo>
                    <a:pt x="72" y="40"/>
                  </a:lnTo>
                  <a:lnTo>
                    <a:pt x="0" y="32"/>
                  </a:lnTo>
                  <a:lnTo>
                    <a:pt x="64" y="0"/>
                  </a:lnTo>
                  <a:close/>
                </a:path>
              </a:pathLst>
            </a:custGeom>
            <a:noFill/>
            <a:ln w="12700">
              <a:solidFill>
                <a:srgbClr val="94FEA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57" name="Freeform 95">
              <a:extLst>
                <a:ext uri="{FF2B5EF4-FFF2-40B4-BE49-F238E27FC236}">
                  <a16:creationId xmlns:a16="http://schemas.microsoft.com/office/drawing/2014/main" id="{674456F9-CE75-466A-B53D-E828F73162CE}"/>
                </a:ext>
              </a:extLst>
            </p:cNvPr>
            <p:cNvSpPr>
              <a:spLocks/>
            </p:cNvSpPr>
            <p:nvPr/>
          </p:nvSpPr>
          <p:spPr bwMode="auto">
            <a:xfrm>
              <a:off x="4624" y="2616"/>
              <a:ext cx="32" cy="72"/>
            </a:xfrm>
            <a:custGeom>
              <a:avLst/>
              <a:gdLst>
                <a:gd name="T0" fmla="*/ 32 w 32"/>
                <a:gd name="T1" fmla="*/ 72 h 72"/>
                <a:gd name="T2" fmla="*/ 8 w 32"/>
                <a:gd name="T3" fmla="*/ 0 h 72"/>
                <a:gd name="T4" fmla="*/ 0 w 32"/>
                <a:gd name="T5" fmla="*/ 0 h 72"/>
                <a:gd name="T6" fmla="*/ 24 w 32"/>
                <a:gd name="T7" fmla="*/ 72 h 72"/>
                <a:gd name="T8" fmla="*/ 32 w 32"/>
                <a:gd name="T9" fmla="*/ 72 h 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"/>
                <a:gd name="T16" fmla="*/ 0 h 72"/>
                <a:gd name="T17" fmla="*/ 32 w 32"/>
                <a:gd name="T18" fmla="*/ 72 h 7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" h="72">
                  <a:moveTo>
                    <a:pt x="32" y="72"/>
                  </a:moveTo>
                  <a:lnTo>
                    <a:pt x="8" y="0"/>
                  </a:lnTo>
                  <a:lnTo>
                    <a:pt x="0" y="0"/>
                  </a:lnTo>
                  <a:lnTo>
                    <a:pt x="24" y="72"/>
                  </a:lnTo>
                  <a:lnTo>
                    <a:pt x="32" y="72"/>
                  </a:lnTo>
                  <a:close/>
                </a:path>
              </a:pathLst>
            </a:custGeom>
            <a:noFill/>
            <a:ln w="12700">
              <a:solidFill>
                <a:srgbClr val="94FEA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58" name="Freeform 96">
              <a:extLst>
                <a:ext uri="{FF2B5EF4-FFF2-40B4-BE49-F238E27FC236}">
                  <a16:creationId xmlns:a16="http://schemas.microsoft.com/office/drawing/2014/main" id="{465087E0-4A57-4D00-A101-A4AF73A4D97E}"/>
                </a:ext>
              </a:extLst>
            </p:cNvPr>
            <p:cNvSpPr>
              <a:spLocks/>
            </p:cNvSpPr>
            <p:nvPr/>
          </p:nvSpPr>
          <p:spPr bwMode="auto">
            <a:xfrm>
              <a:off x="4488" y="3016"/>
              <a:ext cx="168" cy="416"/>
            </a:xfrm>
            <a:custGeom>
              <a:avLst/>
              <a:gdLst>
                <a:gd name="T0" fmla="*/ 16 w 168"/>
                <a:gd name="T1" fmla="*/ 0 h 416"/>
                <a:gd name="T2" fmla="*/ 32 w 168"/>
                <a:gd name="T3" fmla="*/ 56 h 416"/>
                <a:gd name="T4" fmla="*/ 168 w 168"/>
                <a:gd name="T5" fmla="*/ 416 h 416"/>
                <a:gd name="T6" fmla="*/ 88 w 168"/>
                <a:gd name="T7" fmla="*/ 248 h 416"/>
                <a:gd name="T8" fmla="*/ 48 w 168"/>
                <a:gd name="T9" fmla="*/ 192 h 416"/>
                <a:gd name="T10" fmla="*/ 0 w 168"/>
                <a:gd name="T11" fmla="*/ 88 h 416"/>
                <a:gd name="T12" fmla="*/ 16 w 168"/>
                <a:gd name="T13" fmla="*/ 0 h 41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68"/>
                <a:gd name="T22" fmla="*/ 0 h 416"/>
                <a:gd name="T23" fmla="*/ 168 w 168"/>
                <a:gd name="T24" fmla="*/ 416 h 41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68" h="416">
                  <a:moveTo>
                    <a:pt x="16" y="0"/>
                  </a:moveTo>
                  <a:lnTo>
                    <a:pt x="32" y="56"/>
                  </a:lnTo>
                  <a:lnTo>
                    <a:pt x="168" y="416"/>
                  </a:lnTo>
                  <a:lnTo>
                    <a:pt x="88" y="248"/>
                  </a:lnTo>
                  <a:lnTo>
                    <a:pt x="48" y="192"/>
                  </a:lnTo>
                  <a:lnTo>
                    <a:pt x="0" y="88"/>
                  </a:lnTo>
                  <a:lnTo>
                    <a:pt x="16" y="0"/>
                  </a:lnTo>
                  <a:close/>
                </a:path>
              </a:pathLst>
            </a:custGeom>
            <a:noFill/>
            <a:ln w="12700">
              <a:solidFill>
                <a:srgbClr val="1767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59" name="Freeform 97">
              <a:extLst>
                <a:ext uri="{FF2B5EF4-FFF2-40B4-BE49-F238E27FC236}">
                  <a16:creationId xmlns:a16="http://schemas.microsoft.com/office/drawing/2014/main" id="{6151075A-0AE7-4094-8689-4BD970393112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0" y="3456"/>
              <a:ext cx="176" cy="80"/>
            </a:xfrm>
            <a:custGeom>
              <a:avLst/>
              <a:gdLst>
                <a:gd name="T0" fmla="*/ 176 w 176"/>
                <a:gd name="T1" fmla="*/ 0 h 80"/>
                <a:gd name="T2" fmla="*/ 16 w 176"/>
                <a:gd name="T3" fmla="*/ 56 h 80"/>
                <a:gd name="T4" fmla="*/ 0 w 176"/>
                <a:gd name="T5" fmla="*/ 64 h 80"/>
                <a:gd name="T6" fmla="*/ 16 w 176"/>
                <a:gd name="T7" fmla="*/ 80 h 80"/>
                <a:gd name="T8" fmla="*/ 168 w 176"/>
                <a:gd name="T9" fmla="*/ 16 h 80"/>
                <a:gd name="T10" fmla="*/ 176 w 176"/>
                <a:gd name="T11" fmla="*/ 8 h 80"/>
                <a:gd name="T12" fmla="*/ 176 w 176"/>
                <a:gd name="T13" fmla="*/ 0 h 8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76"/>
                <a:gd name="T22" fmla="*/ 0 h 80"/>
                <a:gd name="T23" fmla="*/ 176 w 176"/>
                <a:gd name="T24" fmla="*/ 80 h 8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76" h="80">
                  <a:moveTo>
                    <a:pt x="176" y="0"/>
                  </a:moveTo>
                  <a:lnTo>
                    <a:pt x="16" y="56"/>
                  </a:lnTo>
                  <a:lnTo>
                    <a:pt x="0" y="64"/>
                  </a:lnTo>
                  <a:lnTo>
                    <a:pt x="16" y="80"/>
                  </a:lnTo>
                  <a:lnTo>
                    <a:pt x="168" y="16"/>
                  </a:lnTo>
                  <a:lnTo>
                    <a:pt x="176" y="8"/>
                  </a:lnTo>
                  <a:lnTo>
                    <a:pt x="176" y="0"/>
                  </a:lnTo>
                  <a:close/>
                </a:path>
              </a:pathLst>
            </a:custGeom>
            <a:noFill/>
            <a:ln w="12700">
              <a:solidFill>
                <a:srgbClr val="1767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60" name="Freeform 98">
              <a:extLst>
                <a:ext uri="{FF2B5EF4-FFF2-40B4-BE49-F238E27FC236}">
                  <a16:creationId xmlns:a16="http://schemas.microsoft.com/office/drawing/2014/main" id="{17D8FE0F-240B-4885-B138-A274FF3548D7}"/>
                </a:ext>
              </a:extLst>
            </p:cNvPr>
            <p:cNvSpPr>
              <a:spLocks/>
            </p:cNvSpPr>
            <p:nvPr/>
          </p:nvSpPr>
          <p:spPr bwMode="auto">
            <a:xfrm>
              <a:off x="4960" y="3512"/>
              <a:ext cx="64" cy="24"/>
            </a:xfrm>
            <a:custGeom>
              <a:avLst/>
              <a:gdLst>
                <a:gd name="T0" fmla="*/ 56 w 64"/>
                <a:gd name="T1" fmla="*/ 0 h 24"/>
                <a:gd name="T2" fmla="*/ 8 w 64"/>
                <a:gd name="T3" fmla="*/ 0 h 24"/>
                <a:gd name="T4" fmla="*/ 24 w 64"/>
                <a:gd name="T5" fmla="*/ 8 h 24"/>
                <a:gd name="T6" fmla="*/ 0 w 64"/>
                <a:gd name="T7" fmla="*/ 16 h 24"/>
                <a:gd name="T8" fmla="*/ 24 w 64"/>
                <a:gd name="T9" fmla="*/ 24 h 24"/>
                <a:gd name="T10" fmla="*/ 64 w 64"/>
                <a:gd name="T11" fmla="*/ 16 h 24"/>
                <a:gd name="T12" fmla="*/ 48 w 64"/>
                <a:gd name="T13" fmla="*/ 16 h 24"/>
                <a:gd name="T14" fmla="*/ 56 w 64"/>
                <a:gd name="T15" fmla="*/ 0 h 2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4"/>
                <a:gd name="T25" fmla="*/ 0 h 24"/>
                <a:gd name="T26" fmla="*/ 64 w 64"/>
                <a:gd name="T27" fmla="*/ 24 h 2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4" h="24">
                  <a:moveTo>
                    <a:pt x="56" y="0"/>
                  </a:moveTo>
                  <a:lnTo>
                    <a:pt x="8" y="0"/>
                  </a:lnTo>
                  <a:lnTo>
                    <a:pt x="24" y="8"/>
                  </a:lnTo>
                  <a:lnTo>
                    <a:pt x="0" y="16"/>
                  </a:lnTo>
                  <a:lnTo>
                    <a:pt x="24" y="24"/>
                  </a:lnTo>
                  <a:lnTo>
                    <a:pt x="64" y="16"/>
                  </a:lnTo>
                  <a:lnTo>
                    <a:pt x="48" y="1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12700">
              <a:solidFill>
                <a:srgbClr val="53996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04" name="Freeform 101">
            <a:extLst>
              <a:ext uri="{FF2B5EF4-FFF2-40B4-BE49-F238E27FC236}">
                <a16:creationId xmlns:a16="http://schemas.microsoft.com/office/drawing/2014/main" id="{50ABF683-AAC1-4793-931B-4203DFE7374F}"/>
              </a:ext>
            </a:extLst>
          </p:cNvPr>
          <p:cNvSpPr>
            <a:spLocks/>
          </p:cNvSpPr>
          <p:nvPr/>
        </p:nvSpPr>
        <p:spPr bwMode="auto">
          <a:xfrm>
            <a:off x="5105400" y="3048000"/>
            <a:ext cx="685800" cy="685800"/>
          </a:xfrm>
          <a:custGeom>
            <a:avLst/>
            <a:gdLst>
              <a:gd name="T0" fmla="*/ 0 w 432"/>
              <a:gd name="T1" fmla="*/ 0 h 432"/>
              <a:gd name="T2" fmla="*/ 2147483647 w 432"/>
              <a:gd name="T3" fmla="*/ 2147483647 h 432"/>
              <a:gd name="T4" fmla="*/ 2147483647 w 432"/>
              <a:gd name="T5" fmla="*/ 2147483647 h 432"/>
              <a:gd name="T6" fmla="*/ 2147483647 w 432"/>
              <a:gd name="T7" fmla="*/ 2147483647 h 432"/>
              <a:gd name="T8" fmla="*/ 0 60000 65536"/>
              <a:gd name="T9" fmla="*/ 0 60000 65536"/>
              <a:gd name="T10" fmla="*/ 0 60000 65536"/>
              <a:gd name="T11" fmla="*/ 0 60000 65536"/>
              <a:gd name="T12" fmla="*/ 0 w 432"/>
              <a:gd name="T13" fmla="*/ 0 h 432"/>
              <a:gd name="T14" fmla="*/ 432 w 432"/>
              <a:gd name="T15" fmla="*/ 432 h 43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32" h="432">
                <a:moveTo>
                  <a:pt x="0" y="0"/>
                </a:moveTo>
                <a:lnTo>
                  <a:pt x="288" y="192"/>
                </a:lnTo>
                <a:lnTo>
                  <a:pt x="144" y="192"/>
                </a:lnTo>
                <a:lnTo>
                  <a:pt x="432" y="432"/>
                </a:lnTo>
              </a:path>
            </a:pathLst>
          </a:custGeom>
          <a:noFill/>
          <a:ln w="57150" cap="flat" cmpd="sng">
            <a:solidFill>
              <a:srgbClr val="F0ED82"/>
            </a:solidFill>
            <a:prstDash val="solid"/>
            <a:round/>
            <a:headEnd type="stealth" w="med" len="med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ipe dir="r"/>
  </p:transition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ext Box 1029">
            <a:extLst>
              <a:ext uri="{FF2B5EF4-FFF2-40B4-BE49-F238E27FC236}">
                <a16:creationId xmlns:a16="http://schemas.microsoft.com/office/drawing/2014/main" id="{F4679DAA-972F-43D9-955C-6A95048524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828800"/>
            <a:ext cx="8001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406536" name="Rectangle 1032">
            <a:extLst>
              <a:ext uri="{FF2B5EF4-FFF2-40B4-BE49-F238E27FC236}">
                <a16:creationId xmlns:a16="http://schemas.microsoft.com/office/drawing/2014/main" id="{B0BBB8BF-0772-466F-A683-04CCC819F2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762000"/>
            <a:ext cx="8183563" cy="603250"/>
          </a:xfrm>
        </p:spPr>
        <p:txBody>
          <a:bodyPr/>
          <a:lstStyle/>
          <a:p>
            <a:pPr algn="ctr">
              <a:defRPr/>
            </a:pPr>
            <a:r>
              <a:rPr lang="en-US" altLang="en-US" u="sng" dirty="0"/>
              <a:t>Micro Cell Concept</a:t>
            </a:r>
          </a:p>
        </p:txBody>
      </p:sp>
      <p:sp>
        <p:nvSpPr>
          <p:cNvPr id="406537" name="Rectangle 1033">
            <a:extLst>
              <a:ext uri="{FF2B5EF4-FFF2-40B4-BE49-F238E27FC236}">
                <a16:creationId xmlns:a16="http://schemas.microsoft.com/office/drawing/2014/main" id="{CD9F8FEA-130A-4B7B-BB5B-5296107424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371600"/>
            <a:ext cx="6781800" cy="4937125"/>
          </a:xfrm>
        </p:spPr>
        <p:txBody>
          <a:bodyPr/>
          <a:lstStyle/>
          <a:p>
            <a:pPr>
              <a:defRPr/>
            </a:pPr>
            <a:r>
              <a:rPr lang="en-US" altLang="en-US" b="0" dirty="0"/>
              <a:t>Large control base station is replaced by several lower powered transmitters on the edge of the cell.</a:t>
            </a:r>
          </a:p>
          <a:p>
            <a:pPr>
              <a:defRPr/>
            </a:pPr>
            <a:r>
              <a:rPr lang="en-US" altLang="en-US" b="0" dirty="0"/>
              <a:t>The mobile retains the same channel and the base station simply switches the channel to a different zone site and the mobile moves from zone to zone.</a:t>
            </a:r>
          </a:p>
          <a:p>
            <a:pPr>
              <a:defRPr/>
            </a:pPr>
            <a:r>
              <a:rPr lang="en-US" altLang="en-US" b="0" dirty="0"/>
              <a:t>Since a given channel is active only in a particular zone in which mobile is traveling, base station radiation is localized and interference is reduced.</a:t>
            </a:r>
          </a:p>
        </p:txBody>
      </p:sp>
    </p:spTree>
  </p:cSld>
  <p:clrMapOvr>
    <a:masterClrMapping/>
  </p:clrMapOvr>
  <p:transition>
    <p:wipe dir="r"/>
  </p:transition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556" name="Rectangle 4">
            <a:extLst>
              <a:ext uri="{FF2B5EF4-FFF2-40B4-BE49-F238E27FC236}">
                <a16:creationId xmlns:a16="http://schemas.microsoft.com/office/drawing/2014/main" id="{6BD94939-875C-473B-84FD-5A8CC9341C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/>
              <a:t>Advantages of Micro Cell Zone</a:t>
            </a:r>
          </a:p>
        </p:txBody>
      </p:sp>
      <p:sp>
        <p:nvSpPr>
          <p:cNvPr id="407557" name="Rectangle 5">
            <a:extLst>
              <a:ext uri="{FF2B5EF4-FFF2-40B4-BE49-F238E27FC236}">
                <a16:creationId xmlns:a16="http://schemas.microsoft.com/office/drawing/2014/main" id="{71A978F4-6567-4EBD-B67A-22FE78CE60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543800" cy="4054475"/>
          </a:xfrm>
        </p:spPr>
        <p:txBody>
          <a:bodyPr/>
          <a:lstStyle/>
          <a:p>
            <a:pPr>
              <a:spcAft>
                <a:spcPct val="40000"/>
              </a:spcAft>
              <a:defRPr/>
            </a:pPr>
            <a:r>
              <a:rPr lang="en-US" altLang="en-US" b="0" dirty="0"/>
              <a:t>The channels are distributed in time and space by all three zones are reused in co-channel cells. </a:t>
            </a:r>
            <a:br>
              <a:rPr lang="en-US" altLang="en-US" b="0" dirty="0"/>
            </a:br>
            <a:endParaRPr lang="en-US" altLang="en-US" b="0" dirty="0"/>
          </a:p>
          <a:p>
            <a:pPr>
              <a:spcAft>
                <a:spcPct val="40000"/>
              </a:spcAft>
              <a:defRPr/>
            </a:pPr>
            <a:r>
              <a:rPr lang="en-US" altLang="en-US" b="0" dirty="0"/>
              <a:t>Advantage is that while the cell maintains a particular coverage radius, co-channel interference is reduced due to zone transmitters on edge of the cell.</a:t>
            </a:r>
          </a:p>
        </p:txBody>
      </p:sp>
    </p:spTree>
  </p:cSld>
  <p:clrMapOvr>
    <a:masterClrMapping/>
  </p:clrMapOvr>
  <p:transition>
    <p:wipe dir="r"/>
  </p:transition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80" name="Rectangle 4">
            <a:extLst>
              <a:ext uri="{FF2B5EF4-FFF2-40B4-BE49-F238E27FC236}">
                <a16:creationId xmlns:a16="http://schemas.microsoft.com/office/drawing/2014/main" id="{2E3A832A-02A4-4F0B-B302-F4C82AB353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u="sng" dirty="0"/>
              <a:t>Practice Problem</a:t>
            </a:r>
          </a:p>
        </p:txBody>
      </p:sp>
      <p:sp>
        <p:nvSpPr>
          <p:cNvPr id="408581" name="Rectangle 5">
            <a:extLst>
              <a:ext uri="{FF2B5EF4-FFF2-40B4-BE49-F238E27FC236}">
                <a16:creationId xmlns:a16="http://schemas.microsoft.com/office/drawing/2014/main" id="{E6635EAB-0AB8-49D4-99D9-75F055C204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620000" cy="2305050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altLang="en-US" b="0" dirty="0"/>
              <a:t>The US AMPS system has 50 MHz of spectrum in the 800 MHz range and provides 832 channels.  42 of those channels are control channels. </a:t>
            </a:r>
            <a:br>
              <a:rPr lang="en-US" altLang="en-US" b="0" dirty="0"/>
            </a:br>
            <a:r>
              <a:rPr lang="en-US" altLang="en-US" b="0" dirty="0"/>
              <a:t>The forward channel frequency is exactly 45 MHz greater than the reverse channel frequency.</a:t>
            </a:r>
          </a:p>
        </p:txBody>
      </p:sp>
    </p:spTree>
  </p:cSld>
  <p:clrMapOvr>
    <a:masterClrMapping/>
  </p:clrMapOvr>
  <p:transition>
    <p:wipe dir="r"/>
  </p:transition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178" name="Rectangle 1026">
            <a:extLst>
              <a:ext uri="{FF2B5EF4-FFF2-40B4-BE49-F238E27FC236}">
                <a16:creationId xmlns:a16="http://schemas.microsoft.com/office/drawing/2014/main" id="{8F8CCA59-0477-483A-9072-0D12896228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u="sng" dirty="0"/>
              <a:t>… Practice Problem</a:t>
            </a:r>
          </a:p>
        </p:txBody>
      </p:sp>
      <p:sp>
        <p:nvSpPr>
          <p:cNvPr id="75779" name="Rectangle 1027">
            <a:extLst>
              <a:ext uri="{FF2B5EF4-FFF2-40B4-BE49-F238E27FC236}">
                <a16:creationId xmlns:a16="http://schemas.microsoft.com/office/drawing/2014/main" id="{543A6DBB-D75A-4947-8F4F-C5B889CE60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696200" cy="1763713"/>
          </a:xfrm>
        </p:spPr>
        <p:txBody>
          <a:bodyPr/>
          <a:lstStyle/>
          <a:p>
            <a:pPr marL="461963" indent="-461963">
              <a:buFont typeface="Monotype Sorts" pitchFamily="2" charset="2"/>
              <a:buNone/>
            </a:pPr>
            <a:r>
              <a:rPr lang="en-US" altLang="en-US" b="0">
                <a:effectLst/>
              </a:rPr>
              <a:t>a. </a:t>
            </a:r>
            <a:r>
              <a:rPr lang="en-US" altLang="en-US">
                <a:effectLst/>
              </a:rPr>
              <a:t>	</a:t>
            </a:r>
            <a:r>
              <a:rPr lang="en-US" altLang="en-US" b="0">
                <a:solidFill>
                  <a:srgbClr val="FFFFFF"/>
                </a:solidFill>
                <a:effectLst/>
              </a:rPr>
              <a:t>Is the AMPS system simplex, half-duplex or duplex?  What is the bandwidth for each channel, and how is it distributed between the base station and the subscriber?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87DEB78-0F29-4024-A488-E9AB8C691876}"/>
              </a:ext>
            </a:extLst>
          </p:cNvPr>
          <p:cNvSpPr/>
          <p:nvPr/>
        </p:nvSpPr>
        <p:spPr>
          <a:xfrm>
            <a:off x="1158875" y="3124200"/>
            <a:ext cx="7391400" cy="2554288"/>
          </a:xfrm>
          <a:prstGeom prst="rect">
            <a:avLst/>
          </a:prstGeom>
        </p:spPr>
        <p:txBody>
          <a:bodyPr>
            <a:spAutoFit/>
          </a:bodyPr>
          <a:lstStyle/>
          <a:p>
            <a:pPr marL="461963" indent="-461963">
              <a:buFont typeface="Monotype Sorts" pitchFamily="2" charset="2"/>
              <a:buNone/>
              <a:defRPr/>
            </a:pPr>
            <a:r>
              <a:rPr lang="en-US" altLang="en-US" dirty="0"/>
              <a:t>b.	</a:t>
            </a:r>
            <a:r>
              <a:rPr lang="en-US" alt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Assume a base station transmits control information on channel 352 operating at 880.56 MHZ. What is the transmission frequency of a subscriber unit transmitting on </a:t>
            </a:r>
            <a:br>
              <a:rPr lang="en-US" alt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channel 352?</a:t>
            </a:r>
          </a:p>
        </p:txBody>
      </p:sp>
    </p:spTree>
  </p:cSld>
  <p:clrMapOvr>
    <a:masterClrMapping/>
  </p:clrMapOvr>
  <p:transition>
    <p:wipe dir="r"/>
  </p:transition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202" name="Rectangle 1026">
            <a:extLst>
              <a:ext uri="{FF2B5EF4-FFF2-40B4-BE49-F238E27FC236}">
                <a16:creationId xmlns:a16="http://schemas.microsoft.com/office/drawing/2014/main" id="{CB40DD32-B461-42F8-B70D-27F9574038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... </a:t>
            </a:r>
            <a:r>
              <a:rPr lang="en-US" altLang="en-US" u="sng" dirty="0"/>
              <a:t>Practice Problem</a:t>
            </a:r>
          </a:p>
        </p:txBody>
      </p:sp>
      <p:sp>
        <p:nvSpPr>
          <p:cNvPr id="435203" name="Rectangle 1027">
            <a:extLst>
              <a:ext uri="{FF2B5EF4-FFF2-40B4-BE49-F238E27FC236}">
                <a16:creationId xmlns:a16="http://schemas.microsoft.com/office/drawing/2014/main" id="{9D22DFDB-720C-49EF-A11C-5D42DB966B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848600" cy="1763713"/>
          </a:xfrm>
        </p:spPr>
        <p:txBody>
          <a:bodyPr/>
          <a:lstStyle/>
          <a:p>
            <a:pPr marL="461963" indent="-461963">
              <a:buFont typeface="Monotype Sorts" pitchFamily="2" charset="2"/>
              <a:buNone/>
              <a:defRPr/>
            </a:pPr>
            <a:r>
              <a:rPr lang="en-US" altLang="en-US" b="0" dirty="0"/>
              <a:t>c.	The A side and B side cellular carriers evenly split the AMPS channels. Find the number of voice channels and number of control channels for each carrier?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EE02D9F-3FA0-4F22-A5BF-A8C7C90159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3429000"/>
            <a:ext cx="7467600" cy="27987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rgbClr val="003530"/>
            </a:outerShdw>
          </a:effectLst>
        </p:spPr>
        <p:txBody>
          <a:bodyPr lIns="90487" tIns="44450" rIns="90487" bIns="44450">
            <a:spAutoFit/>
          </a:bodyPr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20000"/>
              </a:spcAft>
              <a:buClr>
                <a:schemeClr val="tx2"/>
              </a:buClr>
              <a:buSzPct val="65000"/>
              <a:buFont typeface="Monotype Sorts" pitchFamily="2" charset="2"/>
              <a:buChar char="l"/>
              <a:defRPr sz="32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20000"/>
              </a:spcAft>
              <a:buClr>
                <a:schemeClr val="tx2"/>
              </a:buClr>
              <a:buSzPct val="55000"/>
              <a:buFont typeface="Monotype Sorts" pitchFamily="2" charset="2"/>
              <a:buChar char="l"/>
              <a:defRPr sz="32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4588" indent="-287338"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10000"/>
              </a:spcAft>
              <a:buClr>
                <a:schemeClr val="tx2"/>
              </a:buClr>
              <a:buSzPct val="55000"/>
              <a:buFont typeface="Monotype Sorts" pitchFamily="2" charset="2"/>
              <a:buChar char="l"/>
              <a:defRPr sz="32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539875" indent="-280988"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10000"/>
              </a:spcAft>
              <a:buClr>
                <a:schemeClr val="tx2"/>
              </a:buClr>
              <a:buSzPct val="55000"/>
              <a:buFont typeface="Monotype Sorts" pitchFamily="2" charset="2"/>
              <a:buChar char="l"/>
              <a:defRPr sz="3200" b="1">
                <a:solidFill>
                  <a:schemeClr val="tx1"/>
                </a:solidFill>
                <a:latin typeface="+mn-lt"/>
              </a:defRPr>
            </a:lvl4pPr>
            <a:lvl5pPr marL="4343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5pPr>
            <a:lvl6pPr marL="4800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6pPr>
            <a:lvl7pPr marL="5257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7pPr>
            <a:lvl8pPr marL="5715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8pPr>
            <a:lvl9pPr marL="6172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marL="461963" indent="-461963">
              <a:buFont typeface="Monotype Sorts" pitchFamily="2" charset="2"/>
              <a:buNone/>
              <a:defRPr/>
            </a:pPr>
            <a:r>
              <a:rPr lang="en-US" altLang="en-US" kern="0" dirty="0"/>
              <a:t>d. 	</a:t>
            </a:r>
            <a:r>
              <a:rPr lang="en-US" altLang="en-US" b="0" kern="0" dirty="0"/>
              <a:t>For an ideal hexagonal cellular layout which has identical cell sites, what is the distance between the centers of the two nearest co-channel cells: </a:t>
            </a:r>
          </a:p>
          <a:p>
            <a:pPr marL="862013" lvl="1">
              <a:defRPr/>
            </a:pPr>
            <a:r>
              <a:rPr lang="en-US" altLang="en-US" b="0" kern="0" dirty="0"/>
              <a:t>For 7 cell reuse? </a:t>
            </a:r>
          </a:p>
          <a:p>
            <a:pPr marL="862013" lvl="1">
              <a:defRPr/>
            </a:pPr>
            <a:r>
              <a:rPr lang="en-US" altLang="en-US" b="0" kern="0" dirty="0"/>
              <a:t>For 4 cell re-use?</a:t>
            </a:r>
          </a:p>
        </p:txBody>
      </p:sp>
    </p:spTree>
  </p:cSld>
  <p:clrMapOvr>
    <a:masterClrMapping/>
  </p:clrMapOvr>
  <p:transition>
    <p:wipe dir="r"/>
  </p:transition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654" name="Rectangle 6">
            <a:extLst>
              <a:ext uri="{FF2B5EF4-FFF2-40B4-BE49-F238E27FC236}">
                <a16:creationId xmlns:a16="http://schemas.microsoft.com/office/drawing/2014/main" id="{483FBA22-1B62-4326-A86C-FABA476FB4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u="sng" dirty="0"/>
              <a:t>Solution</a:t>
            </a:r>
            <a:endParaRPr lang="en-US" altLang="en-US" dirty="0"/>
          </a:p>
        </p:txBody>
      </p:sp>
      <p:sp>
        <p:nvSpPr>
          <p:cNvPr id="411655" name="Rectangle 7">
            <a:extLst>
              <a:ext uri="{FF2B5EF4-FFF2-40B4-BE49-F238E27FC236}">
                <a16:creationId xmlns:a16="http://schemas.microsoft.com/office/drawing/2014/main" id="{280AE7F7-6D18-4F38-93DD-D8D3938FDD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620000" cy="3659188"/>
          </a:xfrm>
        </p:spPr>
        <p:txBody>
          <a:bodyPr/>
          <a:lstStyle/>
          <a:p>
            <a:pPr marL="0" indent="0">
              <a:spcAft>
                <a:spcPct val="50000"/>
              </a:spcAft>
              <a:buFont typeface="Monotype Sorts" pitchFamily="2" charset="2"/>
              <a:buNone/>
              <a:defRPr/>
            </a:pPr>
            <a:r>
              <a:rPr lang="en-US" altLang="en-US" b="0" dirty="0"/>
              <a:t>(a.)AMPS system is duplex. </a:t>
            </a:r>
          </a:p>
          <a:p>
            <a:pPr marL="0" indent="0">
              <a:spcAft>
                <a:spcPct val="5000"/>
              </a:spcAft>
              <a:buFont typeface="Monotype Sorts" pitchFamily="2" charset="2"/>
              <a:buNone/>
              <a:defRPr/>
            </a:pPr>
            <a:r>
              <a:rPr lang="en-US" altLang="en-US" b="0" dirty="0"/>
              <a:t>Total bandwidth = 50 MHz</a:t>
            </a:r>
          </a:p>
          <a:p>
            <a:pPr marL="0" indent="0">
              <a:spcAft>
                <a:spcPct val="5000"/>
              </a:spcAft>
              <a:buFont typeface="Monotype Sorts" pitchFamily="2" charset="2"/>
              <a:buNone/>
              <a:defRPr/>
            </a:pPr>
            <a:r>
              <a:rPr lang="en-US" altLang="en-US" b="0" dirty="0"/>
              <a:t>Total number of channels = 832 </a:t>
            </a:r>
          </a:p>
          <a:p>
            <a:pPr marL="0" indent="0">
              <a:spcAft>
                <a:spcPct val="50000"/>
              </a:spcAft>
              <a:buFont typeface="Monotype Sorts" pitchFamily="2" charset="2"/>
              <a:buNone/>
              <a:defRPr/>
            </a:pPr>
            <a:r>
              <a:rPr lang="en-US" altLang="en-US" b="0" dirty="0"/>
              <a:t>Bandwidth/channel = 50 MHz / 832 = 60 KHz</a:t>
            </a:r>
          </a:p>
          <a:p>
            <a:pPr marL="0" indent="0">
              <a:buFont typeface="Monotype Sorts" pitchFamily="2" charset="2"/>
              <a:buNone/>
              <a:defRPr/>
            </a:pPr>
            <a:r>
              <a:rPr lang="en-US" altLang="en-US" b="0" dirty="0"/>
              <a:t>60 KHz is split into two 30 KHz channels (forward and reverse channels). </a:t>
            </a:r>
          </a:p>
          <a:p>
            <a:pPr marL="0" indent="0">
              <a:buFont typeface="Monotype Sorts" pitchFamily="2" charset="2"/>
              <a:buNone/>
              <a:defRPr/>
            </a:pPr>
            <a:r>
              <a:rPr lang="en-US" altLang="en-US" b="0" dirty="0"/>
              <a:t>Forward channel is  45 MHz &gt; reverse channel. </a:t>
            </a:r>
          </a:p>
        </p:txBody>
      </p:sp>
    </p:spTree>
  </p:cSld>
  <p:clrMapOvr>
    <a:masterClrMapping/>
  </p:clrMapOvr>
  <p:transition>
    <p:wipe dir="r"/>
  </p:transition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676" name="Rectangle 4">
            <a:extLst>
              <a:ext uri="{FF2B5EF4-FFF2-40B4-BE49-F238E27FC236}">
                <a16:creationId xmlns:a16="http://schemas.microsoft.com/office/drawing/2014/main" id="{D6E0566A-609F-48D3-9E68-887681CAAF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u="sng" dirty="0"/>
              <a:t>Solution</a:t>
            </a:r>
          </a:p>
        </p:txBody>
      </p:sp>
      <p:sp>
        <p:nvSpPr>
          <p:cNvPr id="412677" name="Rectangle 5">
            <a:extLst>
              <a:ext uri="{FF2B5EF4-FFF2-40B4-BE49-F238E27FC236}">
                <a16:creationId xmlns:a16="http://schemas.microsoft.com/office/drawing/2014/main" id="{F50C50FD-8A46-4093-BEB1-5A42D53DB9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620000" cy="1370013"/>
          </a:xfrm>
        </p:spPr>
        <p:txBody>
          <a:bodyPr/>
          <a:lstStyle/>
          <a:p>
            <a:pPr>
              <a:lnSpc>
                <a:spcPct val="95000"/>
              </a:lnSpc>
              <a:spcAft>
                <a:spcPct val="60000"/>
              </a:spcAft>
              <a:buFont typeface="Monotype Sorts" pitchFamily="2" charset="2"/>
              <a:buNone/>
              <a:defRPr/>
            </a:pPr>
            <a:r>
              <a:rPr lang="en-US" altLang="en-US" b="0" dirty="0"/>
              <a:t>(b.) For </a:t>
            </a:r>
            <a:r>
              <a:rPr lang="en-US" altLang="en-US" b="0" dirty="0" err="1"/>
              <a:t>F</a:t>
            </a:r>
            <a:r>
              <a:rPr lang="en-US" altLang="en-US" sz="3600" b="0" baseline="-25000" dirty="0" err="1"/>
              <a:t>fw</a:t>
            </a:r>
            <a:r>
              <a:rPr lang="en-US" altLang="en-US" b="0" dirty="0"/>
              <a:t> = 880.560 MHz</a:t>
            </a:r>
          </a:p>
          <a:p>
            <a:pPr>
              <a:lnSpc>
                <a:spcPct val="105000"/>
              </a:lnSpc>
              <a:spcAft>
                <a:spcPct val="60000"/>
              </a:spcAft>
              <a:buFont typeface="Monotype Sorts" pitchFamily="2" charset="2"/>
              <a:buNone/>
              <a:defRPr/>
            </a:pPr>
            <a:r>
              <a:rPr lang="en-US" altLang="en-US" b="0" dirty="0" err="1"/>
              <a:t>F</a:t>
            </a:r>
            <a:r>
              <a:rPr lang="en-US" altLang="en-US" sz="3600" b="0" baseline="-25000" dirty="0" err="1"/>
              <a:t>rev</a:t>
            </a:r>
            <a:r>
              <a:rPr lang="en-US" altLang="en-US" b="0" dirty="0"/>
              <a:t> =  </a:t>
            </a:r>
            <a:r>
              <a:rPr lang="en-US" altLang="en-US" b="0" dirty="0" err="1"/>
              <a:t>F</a:t>
            </a:r>
            <a:r>
              <a:rPr lang="en-US" altLang="en-US" sz="3600" b="0" baseline="-25000" dirty="0" err="1"/>
              <a:t>fw</a:t>
            </a:r>
            <a:r>
              <a:rPr lang="en-US" altLang="en-US" b="0" dirty="0"/>
              <a:t> – 45 MHz = 835.560 MHz</a:t>
            </a:r>
          </a:p>
        </p:txBody>
      </p:sp>
    </p:spTree>
  </p:cSld>
  <p:clrMapOvr>
    <a:masterClrMapping/>
  </p:clrMapOvr>
  <p:transition>
    <p:wipe dir="r"/>
  </p:transition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700" name="Rectangle 4">
            <a:extLst>
              <a:ext uri="{FF2B5EF4-FFF2-40B4-BE49-F238E27FC236}">
                <a16:creationId xmlns:a16="http://schemas.microsoft.com/office/drawing/2014/main" id="{4A450E7C-D784-4259-9D1F-C0733BEE52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u="sng" dirty="0"/>
              <a:t>Solution</a:t>
            </a:r>
          </a:p>
        </p:txBody>
      </p:sp>
      <p:sp>
        <p:nvSpPr>
          <p:cNvPr id="413701" name="Rectangle 5">
            <a:extLst>
              <a:ext uri="{FF2B5EF4-FFF2-40B4-BE49-F238E27FC236}">
                <a16:creationId xmlns:a16="http://schemas.microsoft.com/office/drawing/2014/main" id="{77C484B7-F61E-4A24-9A20-DC7EABBFAA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620000" cy="4619625"/>
          </a:xfrm>
        </p:spPr>
        <p:txBody>
          <a:bodyPr/>
          <a:lstStyle/>
          <a:p>
            <a:pPr marL="0" indent="0">
              <a:spcAft>
                <a:spcPct val="60000"/>
              </a:spcAft>
              <a:buFont typeface="Monotype Sorts" pitchFamily="2" charset="2"/>
              <a:buNone/>
              <a:defRPr/>
            </a:pPr>
            <a:r>
              <a:rPr lang="en-US" altLang="en-US" b="0" dirty="0"/>
              <a:t>(c.) Total number of channels = 832 = N </a:t>
            </a:r>
          </a:p>
          <a:p>
            <a:pPr marL="0" indent="0">
              <a:spcAft>
                <a:spcPct val="60000"/>
              </a:spcAft>
              <a:buFont typeface="Monotype Sorts" pitchFamily="2" charset="2"/>
              <a:buNone/>
              <a:defRPr/>
            </a:pPr>
            <a:r>
              <a:rPr lang="en-US" altLang="en-US" b="0" dirty="0"/>
              <a:t>Total number of control channels </a:t>
            </a:r>
            <a:r>
              <a:rPr lang="en-US" altLang="en-US" b="0" dirty="0" err="1"/>
              <a:t>N</a:t>
            </a:r>
            <a:r>
              <a:rPr lang="en-US" altLang="en-US" sz="3600" b="0" baseline="-20000" dirty="0" err="1"/>
              <a:t>con</a:t>
            </a:r>
            <a:r>
              <a:rPr lang="en-US" altLang="en-US" b="0" dirty="0"/>
              <a:t> = 42 </a:t>
            </a:r>
          </a:p>
          <a:p>
            <a:pPr marL="0" indent="0">
              <a:spcAft>
                <a:spcPct val="60000"/>
              </a:spcAft>
              <a:buFont typeface="Monotype Sorts" pitchFamily="2" charset="2"/>
              <a:buNone/>
              <a:defRPr/>
            </a:pPr>
            <a:r>
              <a:rPr lang="en-US" altLang="en-US" b="0" dirty="0"/>
              <a:t>Total number of voice channels </a:t>
            </a:r>
            <a:r>
              <a:rPr lang="en-US" altLang="en-US" b="0" dirty="0" err="1"/>
              <a:t>N</a:t>
            </a:r>
            <a:r>
              <a:rPr lang="en-US" altLang="en-US" sz="3600" b="0" baseline="-20000" dirty="0" err="1"/>
              <a:t>vo</a:t>
            </a:r>
            <a:r>
              <a:rPr lang="en-US" altLang="en-US" b="0" dirty="0"/>
              <a:t> = </a:t>
            </a:r>
            <a:br>
              <a:rPr lang="en-US" altLang="en-US" b="0" dirty="0"/>
            </a:br>
            <a:r>
              <a:rPr lang="en-US" altLang="en-US" b="0" dirty="0"/>
              <a:t>832 – 42 = 790 </a:t>
            </a:r>
          </a:p>
          <a:p>
            <a:pPr marL="0" indent="0">
              <a:spcAft>
                <a:spcPct val="60000"/>
              </a:spcAft>
              <a:buFont typeface="Monotype Sorts" pitchFamily="2" charset="2"/>
              <a:buNone/>
              <a:defRPr/>
            </a:pPr>
            <a:r>
              <a:rPr lang="en-US" altLang="en-US" b="0" dirty="0"/>
              <a:t>Number of voice channels for each carrier = 790 / 2 = 395 channels</a:t>
            </a:r>
          </a:p>
          <a:p>
            <a:pPr marL="0" indent="0">
              <a:spcAft>
                <a:spcPct val="60000"/>
              </a:spcAft>
              <a:buFont typeface="Monotype Sorts" pitchFamily="2" charset="2"/>
              <a:buNone/>
              <a:defRPr/>
            </a:pPr>
            <a:r>
              <a:rPr lang="en-US" altLang="en-US" b="0" dirty="0"/>
              <a:t>Number of control channels for each carrier = 42 / 2 = 21 channels </a:t>
            </a:r>
          </a:p>
        </p:txBody>
      </p:sp>
    </p:spTree>
  </p:cSld>
  <p:clrMapOvr>
    <a:masterClrMapping/>
  </p:clrMapOvr>
  <p:transition>
    <p:wipe dir="r"/>
  </p:transition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724" name="Rectangle 4">
            <a:extLst>
              <a:ext uri="{FF2B5EF4-FFF2-40B4-BE49-F238E27FC236}">
                <a16:creationId xmlns:a16="http://schemas.microsoft.com/office/drawing/2014/main" id="{B6FD5F59-F50A-41C0-B998-3FB33A21D5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u="sng" dirty="0"/>
              <a:t>Solution</a:t>
            </a:r>
          </a:p>
        </p:txBody>
      </p:sp>
      <p:sp>
        <p:nvSpPr>
          <p:cNvPr id="414725" name="Rectangle 5">
            <a:extLst>
              <a:ext uri="{FF2B5EF4-FFF2-40B4-BE49-F238E27FC236}">
                <a16:creationId xmlns:a16="http://schemas.microsoft.com/office/drawing/2014/main" id="{5290FDC9-F73C-4613-A0F4-811AB9DAE9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620000" cy="3987800"/>
          </a:xfrm>
        </p:spPr>
        <p:txBody>
          <a:bodyPr/>
          <a:lstStyle/>
          <a:p>
            <a:pPr>
              <a:buFont typeface="Monotype Sorts" pitchFamily="2" charset="2"/>
              <a:buNone/>
              <a:defRPr/>
            </a:pPr>
            <a:r>
              <a:rPr lang="en-US" altLang="en-US" b="0" dirty="0"/>
              <a:t>(d.) N = 7</a:t>
            </a:r>
          </a:p>
          <a:p>
            <a:pPr>
              <a:spcAft>
                <a:spcPct val="60000"/>
              </a:spcAft>
              <a:buFont typeface="Monotype Sorts" pitchFamily="2" charset="2"/>
              <a:buNone/>
              <a:defRPr/>
            </a:pPr>
            <a:r>
              <a:rPr lang="en-US" altLang="en-US" b="0" dirty="0"/>
              <a:t>Q = D / R =     3N   =     21     = 4.58 </a:t>
            </a:r>
          </a:p>
          <a:p>
            <a:pPr lvl="2">
              <a:spcAft>
                <a:spcPct val="60000"/>
              </a:spcAft>
              <a:buFont typeface="Monotype Sorts" pitchFamily="2" charset="2"/>
              <a:buNone/>
              <a:defRPr/>
            </a:pPr>
            <a:r>
              <a:rPr lang="en-US" altLang="en-US" b="0" dirty="0">
                <a:sym typeface="Wingdings" pitchFamily="2" charset="2"/>
              </a:rPr>
              <a:t></a:t>
            </a:r>
            <a:r>
              <a:rPr lang="en-US" altLang="en-US" b="0" dirty="0"/>
              <a:t>D = 4.58 R </a:t>
            </a:r>
          </a:p>
          <a:p>
            <a:pPr lvl="2">
              <a:spcAft>
                <a:spcPct val="60000"/>
              </a:spcAft>
              <a:buFont typeface="Monotype Sorts" pitchFamily="2" charset="2"/>
              <a:buNone/>
              <a:defRPr/>
            </a:pPr>
            <a:endParaRPr lang="en-US" altLang="en-US" sz="2000" b="0" dirty="0"/>
          </a:p>
          <a:p>
            <a:pPr>
              <a:buFont typeface="Monotype Sorts" pitchFamily="2" charset="2"/>
              <a:buNone/>
              <a:defRPr/>
            </a:pPr>
            <a:r>
              <a:rPr lang="en-US" altLang="en-US" b="0" dirty="0"/>
              <a:t>N = 4 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altLang="en-US" b="0" dirty="0"/>
              <a:t>Q =            = 3.46 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altLang="en-US" b="0" dirty="0">
                <a:sym typeface="Wingdings" pitchFamily="2" charset="2"/>
              </a:rPr>
              <a:t>		</a:t>
            </a:r>
            <a:r>
              <a:rPr lang="en-US" altLang="en-US" b="0" dirty="0"/>
              <a:t> D = 3.46 R </a:t>
            </a:r>
          </a:p>
        </p:txBody>
      </p:sp>
      <p:grpSp>
        <p:nvGrpSpPr>
          <p:cNvPr id="80900" name="Group 16">
            <a:extLst>
              <a:ext uri="{FF2B5EF4-FFF2-40B4-BE49-F238E27FC236}">
                <a16:creationId xmlns:a16="http://schemas.microsoft.com/office/drawing/2014/main" id="{5C41826E-85E5-4B2B-B288-0F78925F9A79}"/>
              </a:ext>
            </a:extLst>
          </p:cNvPr>
          <p:cNvGrpSpPr>
            <a:grpSpLocks/>
          </p:cNvGrpSpPr>
          <p:nvPr/>
        </p:nvGrpSpPr>
        <p:grpSpPr bwMode="auto">
          <a:xfrm>
            <a:off x="2971800" y="1981200"/>
            <a:ext cx="914400" cy="381000"/>
            <a:chOff x="1845" y="1744"/>
            <a:chExt cx="696" cy="332"/>
          </a:xfrm>
        </p:grpSpPr>
        <p:sp>
          <p:nvSpPr>
            <p:cNvPr id="80909" name="Line 9">
              <a:extLst>
                <a:ext uri="{FF2B5EF4-FFF2-40B4-BE49-F238E27FC236}">
                  <a16:creationId xmlns:a16="http://schemas.microsoft.com/office/drawing/2014/main" id="{90E8D7D3-5AE6-4169-9359-855D2B5638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45" y="1968"/>
              <a:ext cx="101" cy="10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910" name="Freeform 10">
              <a:extLst>
                <a:ext uri="{FF2B5EF4-FFF2-40B4-BE49-F238E27FC236}">
                  <a16:creationId xmlns:a16="http://schemas.microsoft.com/office/drawing/2014/main" id="{4A6BC1AD-6678-4019-B9D3-24C435FCBD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5" y="1744"/>
              <a:ext cx="596" cy="321"/>
            </a:xfrm>
            <a:custGeom>
              <a:avLst/>
              <a:gdLst>
                <a:gd name="T0" fmla="*/ 0 w 596"/>
                <a:gd name="T1" fmla="*/ 321 h 321"/>
                <a:gd name="T2" fmla="*/ 89 w 596"/>
                <a:gd name="T3" fmla="*/ 0 h 321"/>
                <a:gd name="T4" fmla="*/ 596 w 596"/>
                <a:gd name="T5" fmla="*/ 0 h 321"/>
                <a:gd name="T6" fmla="*/ 0 60000 65536"/>
                <a:gd name="T7" fmla="*/ 0 60000 65536"/>
                <a:gd name="T8" fmla="*/ 0 60000 65536"/>
                <a:gd name="T9" fmla="*/ 0 w 596"/>
                <a:gd name="T10" fmla="*/ 0 h 321"/>
                <a:gd name="T11" fmla="*/ 596 w 596"/>
                <a:gd name="T12" fmla="*/ 321 h 32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96" h="321">
                  <a:moveTo>
                    <a:pt x="0" y="321"/>
                  </a:moveTo>
                  <a:lnTo>
                    <a:pt x="89" y="0"/>
                  </a:lnTo>
                  <a:lnTo>
                    <a:pt x="596" y="0"/>
                  </a:lnTo>
                </a:path>
              </a:pathLst>
            </a:custGeom>
            <a:noFill/>
            <a:ln w="28575" cmpd="sng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0901" name="Group 17">
            <a:extLst>
              <a:ext uri="{FF2B5EF4-FFF2-40B4-BE49-F238E27FC236}">
                <a16:creationId xmlns:a16="http://schemas.microsoft.com/office/drawing/2014/main" id="{87FBB916-8980-48A7-8F7D-853823235E7F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1981200"/>
            <a:ext cx="914400" cy="381000"/>
            <a:chOff x="1845" y="1744"/>
            <a:chExt cx="696" cy="332"/>
          </a:xfrm>
        </p:grpSpPr>
        <p:sp>
          <p:nvSpPr>
            <p:cNvPr id="80907" name="Line 18">
              <a:extLst>
                <a:ext uri="{FF2B5EF4-FFF2-40B4-BE49-F238E27FC236}">
                  <a16:creationId xmlns:a16="http://schemas.microsoft.com/office/drawing/2014/main" id="{38F93C3F-6E10-490E-A20B-873B958D53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45" y="1968"/>
              <a:ext cx="101" cy="10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908" name="Freeform 19">
              <a:extLst>
                <a:ext uri="{FF2B5EF4-FFF2-40B4-BE49-F238E27FC236}">
                  <a16:creationId xmlns:a16="http://schemas.microsoft.com/office/drawing/2014/main" id="{B5EBF2AA-22FE-440E-A234-DE2C928BE0C3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5" y="1744"/>
              <a:ext cx="596" cy="321"/>
            </a:xfrm>
            <a:custGeom>
              <a:avLst/>
              <a:gdLst>
                <a:gd name="T0" fmla="*/ 0 w 596"/>
                <a:gd name="T1" fmla="*/ 321 h 321"/>
                <a:gd name="T2" fmla="*/ 89 w 596"/>
                <a:gd name="T3" fmla="*/ 0 h 321"/>
                <a:gd name="T4" fmla="*/ 596 w 596"/>
                <a:gd name="T5" fmla="*/ 0 h 321"/>
                <a:gd name="T6" fmla="*/ 0 60000 65536"/>
                <a:gd name="T7" fmla="*/ 0 60000 65536"/>
                <a:gd name="T8" fmla="*/ 0 60000 65536"/>
                <a:gd name="T9" fmla="*/ 0 w 596"/>
                <a:gd name="T10" fmla="*/ 0 h 321"/>
                <a:gd name="T11" fmla="*/ 596 w 596"/>
                <a:gd name="T12" fmla="*/ 321 h 32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96" h="321">
                  <a:moveTo>
                    <a:pt x="0" y="321"/>
                  </a:moveTo>
                  <a:lnTo>
                    <a:pt x="89" y="0"/>
                  </a:lnTo>
                  <a:lnTo>
                    <a:pt x="596" y="0"/>
                  </a:lnTo>
                </a:path>
              </a:pathLst>
            </a:custGeom>
            <a:noFill/>
            <a:ln w="28575" cmpd="sng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0902" name="Group 24">
            <a:extLst>
              <a:ext uri="{FF2B5EF4-FFF2-40B4-BE49-F238E27FC236}">
                <a16:creationId xmlns:a16="http://schemas.microsoft.com/office/drawing/2014/main" id="{4BF657F8-20DC-4ABF-A7F9-7489E4224CB0}"/>
              </a:ext>
            </a:extLst>
          </p:cNvPr>
          <p:cNvGrpSpPr>
            <a:grpSpLocks/>
          </p:cNvGrpSpPr>
          <p:nvPr/>
        </p:nvGrpSpPr>
        <p:grpSpPr bwMode="auto">
          <a:xfrm>
            <a:off x="1828800" y="4343400"/>
            <a:ext cx="914400" cy="492125"/>
            <a:chOff x="1152" y="3408"/>
            <a:chExt cx="576" cy="310"/>
          </a:xfrm>
        </p:grpSpPr>
        <p:sp>
          <p:nvSpPr>
            <p:cNvPr id="80903" name="Rectangle 20">
              <a:extLst>
                <a:ext uri="{FF2B5EF4-FFF2-40B4-BE49-F238E27FC236}">
                  <a16:creationId xmlns:a16="http://schemas.microsoft.com/office/drawing/2014/main" id="{1C41933C-9602-492B-9E17-6097C494F4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3408"/>
              <a:ext cx="236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r>
                <a:rPr lang="en-US" altLang="en-US"/>
                <a:t>12</a:t>
              </a:r>
            </a:p>
          </p:txBody>
        </p:sp>
        <p:grpSp>
          <p:nvGrpSpPr>
            <p:cNvPr id="80904" name="Group 21">
              <a:extLst>
                <a:ext uri="{FF2B5EF4-FFF2-40B4-BE49-F238E27FC236}">
                  <a16:creationId xmlns:a16="http://schemas.microsoft.com/office/drawing/2014/main" id="{020BDF77-FB7C-48C1-94D4-A9A7311E664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52" y="3408"/>
              <a:ext cx="576" cy="240"/>
              <a:chOff x="1845" y="1744"/>
              <a:chExt cx="696" cy="332"/>
            </a:xfrm>
          </p:grpSpPr>
          <p:sp>
            <p:nvSpPr>
              <p:cNvPr id="80905" name="Line 22">
                <a:extLst>
                  <a:ext uri="{FF2B5EF4-FFF2-40B4-BE49-F238E27FC236}">
                    <a16:creationId xmlns:a16="http://schemas.microsoft.com/office/drawing/2014/main" id="{E3A840CC-6268-4408-AC99-B30E208734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45" y="1968"/>
                <a:ext cx="101" cy="10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0906" name="Freeform 23">
                <a:extLst>
                  <a:ext uri="{FF2B5EF4-FFF2-40B4-BE49-F238E27FC236}">
                    <a16:creationId xmlns:a16="http://schemas.microsoft.com/office/drawing/2014/main" id="{38F2F540-3309-4A72-933B-F29B2ACF74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45" y="1744"/>
                <a:ext cx="596" cy="321"/>
              </a:xfrm>
              <a:custGeom>
                <a:avLst/>
                <a:gdLst>
                  <a:gd name="T0" fmla="*/ 0 w 596"/>
                  <a:gd name="T1" fmla="*/ 321 h 321"/>
                  <a:gd name="T2" fmla="*/ 89 w 596"/>
                  <a:gd name="T3" fmla="*/ 0 h 321"/>
                  <a:gd name="T4" fmla="*/ 596 w 596"/>
                  <a:gd name="T5" fmla="*/ 0 h 321"/>
                  <a:gd name="T6" fmla="*/ 0 60000 65536"/>
                  <a:gd name="T7" fmla="*/ 0 60000 65536"/>
                  <a:gd name="T8" fmla="*/ 0 60000 65536"/>
                  <a:gd name="T9" fmla="*/ 0 w 596"/>
                  <a:gd name="T10" fmla="*/ 0 h 321"/>
                  <a:gd name="T11" fmla="*/ 596 w 596"/>
                  <a:gd name="T12" fmla="*/ 321 h 32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96" h="321">
                    <a:moveTo>
                      <a:pt x="0" y="321"/>
                    </a:moveTo>
                    <a:lnTo>
                      <a:pt x="89" y="0"/>
                    </a:lnTo>
                    <a:lnTo>
                      <a:pt x="596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Line 168">
            <a:extLst>
              <a:ext uri="{FF2B5EF4-FFF2-40B4-BE49-F238E27FC236}">
                <a16:creationId xmlns:a16="http://schemas.microsoft.com/office/drawing/2014/main" id="{7D2A8D72-EAB5-465C-B660-7123C18ED885}"/>
              </a:ext>
            </a:extLst>
          </p:cNvPr>
          <p:cNvSpPr>
            <a:spLocks noChangeShapeType="1"/>
          </p:cNvSpPr>
          <p:nvPr/>
        </p:nvSpPr>
        <p:spPr bwMode="auto">
          <a:xfrm>
            <a:off x="6400800" y="3814763"/>
            <a:ext cx="0" cy="762000"/>
          </a:xfrm>
          <a:prstGeom prst="line">
            <a:avLst/>
          </a:prstGeom>
          <a:noFill/>
          <a:ln w="38100">
            <a:solidFill>
              <a:srgbClr val="E6E6E6"/>
            </a:solidFill>
            <a:prstDash val="sysDot"/>
            <a:round/>
            <a:headEnd/>
            <a:tailEnd type="none" w="sm" len="sm"/>
          </a:ln>
          <a:effectLst>
            <a:outerShdw dist="3592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770" name="Text Box 26">
            <a:extLst>
              <a:ext uri="{FF2B5EF4-FFF2-40B4-BE49-F238E27FC236}">
                <a16:creationId xmlns:a16="http://schemas.microsoft.com/office/drawing/2014/main" id="{3EEC778D-AEB8-4F95-90EE-967793156D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5292725"/>
            <a:ext cx="2057400" cy="427038"/>
          </a:xfrm>
          <a:prstGeom prst="rect">
            <a:avLst/>
          </a:prstGeom>
          <a:gradFill rotWithShape="0">
            <a:gsLst>
              <a:gs pos="0">
                <a:srgbClr val="316F53"/>
              </a:gs>
              <a:gs pos="100000">
                <a:srgbClr val="316F53">
                  <a:gamma/>
                  <a:shade val="68627"/>
                  <a:invGamma/>
                </a:srgbClr>
              </a:gs>
            </a:gsLst>
            <a:lin ang="2700000" scaled="1"/>
          </a:gradFill>
          <a:ln w="28575">
            <a:noFill/>
            <a:miter lim="800000"/>
            <a:headEnd/>
            <a:tailEnd type="none" w="sm" len="sm"/>
          </a:ln>
          <a:effectLst>
            <a:outerShdw dist="53882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n-US" altLang="en-US" sz="3000" b="1">
                <a:effectLst>
                  <a:outerShdw blurRad="38100" dist="38100" dir="2700000" algn="tl">
                    <a:srgbClr val="000000"/>
                  </a:outerShdw>
                </a:effectLst>
              </a:rPr>
              <a:t>Satellite link</a:t>
            </a:r>
          </a:p>
        </p:txBody>
      </p:sp>
      <p:sp>
        <p:nvSpPr>
          <p:cNvPr id="9220" name="Freeform 21">
            <a:extLst>
              <a:ext uri="{FF2B5EF4-FFF2-40B4-BE49-F238E27FC236}">
                <a16:creationId xmlns:a16="http://schemas.microsoft.com/office/drawing/2014/main" id="{EB5C78D5-8368-4129-9100-F8DBF28CEB7A}"/>
              </a:ext>
            </a:extLst>
          </p:cNvPr>
          <p:cNvSpPr>
            <a:spLocks/>
          </p:cNvSpPr>
          <p:nvPr/>
        </p:nvSpPr>
        <p:spPr bwMode="auto">
          <a:xfrm>
            <a:off x="2667000" y="1905000"/>
            <a:ext cx="3124200" cy="1617663"/>
          </a:xfrm>
          <a:custGeom>
            <a:avLst/>
            <a:gdLst>
              <a:gd name="T0" fmla="*/ 0 w 2688"/>
              <a:gd name="T1" fmla="*/ 2147483647 h 1104"/>
              <a:gd name="T2" fmla="*/ 0 w 2688"/>
              <a:gd name="T3" fmla="*/ 0 h 1104"/>
              <a:gd name="T4" fmla="*/ 2147483647 w 2688"/>
              <a:gd name="T5" fmla="*/ 0 h 110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688" h="1104">
                <a:moveTo>
                  <a:pt x="0" y="1104"/>
                </a:moveTo>
                <a:lnTo>
                  <a:pt x="0" y="0"/>
                </a:lnTo>
                <a:lnTo>
                  <a:pt x="2688" y="0"/>
                </a:lnTo>
              </a:path>
            </a:pathLst>
          </a:custGeom>
          <a:noFill/>
          <a:ln w="47625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>
            <a:outerShdw dist="3592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747" name="Rectangle 3">
            <a:extLst>
              <a:ext uri="{FF2B5EF4-FFF2-40B4-BE49-F238E27FC236}">
                <a16:creationId xmlns:a16="http://schemas.microsoft.com/office/drawing/2014/main" id="{D27C179B-8C34-4F8D-9065-7428763663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490538"/>
            <a:ext cx="7239000" cy="603250"/>
          </a:xfrm>
        </p:spPr>
        <p:txBody>
          <a:bodyPr/>
          <a:lstStyle/>
          <a:p>
            <a:pPr algn="ctr">
              <a:defRPr/>
            </a:pPr>
            <a:r>
              <a:rPr lang="en-US" altLang="en-US" u="sng" dirty="0"/>
              <a:t>Wide Area Paging System</a:t>
            </a:r>
          </a:p>
        </p:txBody>
      </p:sp>
      <p:sp>
        <p:nvSpPr>
          <p:cNvPr id="415755" name="Text Box 11">
            <a:extLst>
              <a:ext uri="{FF2B5EF4-FFF2-40B4-BE49-F238E27FC236}">
                <a16:creationId xmlns:a16="http://schemas.microsoft.com/office/drawing/2014/main" id="{FDE7798D-447E-4794-BC3D-167989EB0F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1300163"/>
            <a:ext cx="2286000" cy="427037"/>
          </a:xfrm>
          <a:prstGeom prst="rect">
            <a:avLst/>
          </a:prstGeom>
          <a:gradFill rotWithShape="0">
            <a:gsLst>
              <a:gs pos="0">
                <a:srgbClr val="316F53"/>
              </a:gs>
              <a:gs pos="100000">
                <a:srgbClr val="316F53">
                  <a:gamma/>
                  <a:shade val="68627"/>
                  <a:invGamma/>
                </a:srgbClr>
              </a:gs>
            </a:gsLst>
            <a:lin ang="2700000" scaled="1"/>
          </a:gradFill>
          <a:ln w="28575">
            <a:noFill/>
            <a:miter lim="800000"/>
            <a:headEnd/>
            <a:tailEnd type="none" w="sm" len="sm"/>
          </a:ln>
          <a:effectLst>
            <a:outerShdw dist="53882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n-US" altLang="en-US" sz="3000" b="1">
                <a:effectLst>
                  <a:outerShdw blurRad="38100" dist="38100" dir="2700000" algn="tl">
                    <a:srgbClr val="000000"/>
                  </a:outerShdw>
                </a:effectLst>
              </a:rPr>
              <a:t>Landline link</a:t>
            </a:r>
          </a:p>
        </p:txBody>
      </p:sp>
      <p:sp>
        <p:nvSpPr>
          <p:cNvPr id="415756" name="Text Box 12">
            <a:extLst>
              <a:ext uri="{FF2B5EF4-FFF2-40B4-BE49-F238E27FC236}">
                <a16:creationId xmlns:a16="http://schemas.microsoft.com/office/drawing/2014/main" id="{D49AB642-996B-4D19-82EA-E44F19B6EA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2519363"/>
            <a:ext cx="2286000" cy="427037"/>
          </a:xfrm>
          <a:prstGeom prst="rect">
            <a:avLst/>
          </a:prstGeom>
          <a:gradFill rotWithShape="0">
            <a:gsLst>
              <a:gs pos="0">
                <a:srgbClr val="316F53"/>
              </a:gs>
              <a:gs pos="100000">
                <a:srgbClr val="316F53">
                  <a:gamma/>
                  <a:shade val="68627"/>
                  <a:invGamma/>
                </a:srgbClr>
              </a:gs>
            </a:gsLst>
            <a:lin ang="2700000" scaled="1"/>
          </a:gradFill>
          <a:ln w="28575">
            <a:noFill/>
            <a:miter lim="800000"/>
            <a:headEnd/>
            <a:tailEnd type="none" w="sm" len="sm"/>
          </a:ln>
          <a:effectLst>
            <a:outerShdw dist="53882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n-US" altLang="en-US" sz="3000" b="1">
                <a:effectLst>
                  <a:outerShdw blurRad="38100" dist="38100" dir="2700000" algn="tl">
                    <a:srgbClr val="000000"/>
                  </a:outerShdw>
                </a:effectLst>
              </a:rPr>
              <a:t>Landline link</a:t>
            </a:r>
          </a:p>
        </p:txBody>
      </p:sp>
      <p:sp>
        <p:nvSpPr>
          <p:cNvPr id="9224" name="Line 24">
            <a:extLst>
              <a:ext uri="{FF2B5EF4-FFF2-40B4-BE49-F238E27FC236}">
                <a16:creationId xmlns:a16="http://schemas.microsoft.com/office/drawing/2014/main" id="{1C692EB0-98F8-4CBD-9163-A80AAA07C0AA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3128963"/>
            <a:ext cx="3124200" cy="3175"/>
          </a:xfrm>
          <a:prstGeom prst="line">
            <a:avLst/>
          </a:prstGeom>
          <a:noFill/>
          <a:ln w="47625">
            <a:solidFill>
              <a:schemeClr val="tx2"/>
            </a:solidFill>
            <a:round/>
            <a:headEnd/>
            <a:tailEnd type="triangle" w="med" len="med"/>
          </a:ln>
          <a:effectLst>
            <a:outerShdw dist="3592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Freeform 25">
            <a:extLst>
              <a:ext uri="{FF2B5EF4-FFF2-40B4-BE49-F238E27FC236}">
                <a16:creationId xmlns:a16="http://schemas.microsoft.com/office/drawing/2014/main" id="{EE85DE7F-0D31-4C90-8198-A1845862D9C6}"/>
              </a:ext>
            </a:extLst>
          </p:cNvPr>
          <p:cNvSpPr>
            <a:spLocks/>
          </p:cNvSpPr>
          <p:nvPr/>
        </p:nvSpPr>
        <p:spPr bwMode="auto">
          <a:xfrm>
            <a:off x="2667000" y="3738563"/>
            <a:ext cx="685800" cy="1171575"/>
          </a:xfrm>
          <a:custGeom>
            <a:avLst/>
            <a:gdLst>
              <a:gd name="T0" fmla="*/ 0 w 2688"/>
              <a:gd name="T1" fmla="*/ 0 h 528"/>
              <a:gd name="T2" fmla="*/ 0 w 2688"/>
              <a:gd name="T3" fmla="*/ 2147483647 h 528"/>
              <a:gd name="T4" fmla="*/ 2147483647 w 2688"/>
              <a:gd name="T5" fmla="*/ 2147483647 h 52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688" h="528">
                <a:moveTo>
                  <a:pt x="0" y="0"/>
                </a:moveTo>
                <a:lnTo>
                  <a:pt x="0" y="528"/>
                </a:lnTo>
                <a:lnTo>
                  <a:pt x="2688" y="528"/>
                </a:lnTo>
              </a:path>
            </a:pathLst>
          </a:custGeom>
          <a:noFill/>
          <a:ln w="47625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>
            <a:outerShdw dist="3592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9226" name="Picture 30">
            <a:extLst>
              <a:ext uri="{FF2B5EF4-FFF2-40B4-BE49-F238E27FC236}">
                <a16:creationId xmlns:a16="http://schemas.microsoft.com/office/drawing/2014/main" id="{B0489D50-A02C-40FA-A6EE-3A75A23757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4424363"/>
            <a:ext cx="55403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5757" name="Text Box 13">
            <a:extLst>
              <a:ext uri="{FF2B5EF4-FFF2-40B4-BE49-F238E27FC236}">
                <a16:creationId xmlns:a16="http://schemas.microsoft.com/office/drawing/2014/main" id="{EA1C1F5A-E0F7-477B-B058-6BB06F160E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1295400"/>
            <a:ext cx="1524000" cy="1219200"/>
          </a:xfrm>
          <a:prstGeom prst="rect">
            <a:avLst/>
          </a:prstGeom>
          <a:gradFill rotWithShape="0">
            <a:gsLst>
              <a:gs pos="0">
                <a:srgbClr val="316F53"/>
              </a:gs>
              <a:gs pos="100000">
                <a:srgbClr val="316F53">
                  <a:gamma/>
                  <a:shade val="68627"/>
                  <a:invGamma/>
                </a:srgbClr>
              </a:gs>
            </a:gsLst>
            <a:lin ang="2700000" scaled="1"/>
          </a:gradFill>
          <a:ln w="28575">
            <a:noFill/>
            <a:miter lim="800000"/>
            <a:headEnd/>
            <a:tailEnd type="none" w="sm" len="sm"/>
          </a:ln>
          <a:effectLst>
            <a:outerShdw dist="53882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>
              <a:lnSpc>
                <a:spcPct val="85000"/>
              </a:lnSpc>
              <a:defRPr/>
            </a:pPr>
            <a:r>
              <a:rPr lang="en-US" altLang="en-US" sz="3000" b="1">
                <a:effectLst>
                  <a:outerShdw blurRad="38100" dist="38100" dir="2700000" algn="tl">
                    <a:srgbClr val="000000"/>
                  </a:outerShdw>
                </a:effectLst>
              </a:rPr>
              <a:t>City 1: </a:t>
            </a:r>
            <a:br>
              <a:rPr lang="en-US" altLang="en-US" sz="3000" b="1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3000" b="1">
                <a:effectLst>
                  <a:outerShdw blurRad="38100" dist="38100" dir="2700000" algn="tl">
                    <a:srgbClr val="000000"/>
                  </a:outerShdw>
                </a:effectLst>
              </a:rPr>
              <a:t>Paging </a:t>
            </a:r>
            <a:br>
              <a:rPr lang="en-US" altLang="en-US" sz="3000" b="1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3000" b="1">
                <a:effectLst>
                  <a:outerShdw blurRad="38100" dist="38100" dir="2700000" algn="tl">
                    <a:srgbClr val="000000"/>
                  </a:outerShdw>
                </a:effectLst>
              </a:rPr>
              <a:t>terminal</a:t>
            </a:r>
          </a:p>
        </p:txBody>
      </p:sp>
      <p:sp>
        <p:nvSpPr>
          <p:cNvPr id="415758" name="Text Box 14">
            <a:extLst>
              <a:ext uri="{FF2B5EF4-FFF2-40B4-BE49-F238E27FC236}">
                <a16:creationId xmlns:a16="http://schemas.microsoft.com/office/drawing/2014/main" id="{0369789D-0B41-43FE-B6C0-4F88149CDF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2822575"/>
            <a:ext cx="1524000" cy="1292225"/>
          </a:xfrm>
          <a:prstGeom prst="rect">
            <a:avLst/>
          </a:prstGeom>
          <a:gradFill rotWithShape="0">
            <a:gsLst>
              <a:gs pos="0">
                <a:srgbClr val="316F53"/>
              </a:gs>
              <a:gs pos="100000">
                <a:srgbClr val="316F53">
                  <a:gamma/>
                  <a:shade val="68627"/>
                  <a:invGamma/>
                </a:srgbClr>
              </a:gs>
            </a:gsLst>
            <a:lin ang="2700000" scaled="1"/>
          </a:gradFill>
          <a:ln w="28575">
            <a:noFill/>
            <a:miter lim="800000"/>
            <a:headEnd/>
            <a:tailEnd type="none" w="sm" len="sm"/>
          </a:ln>
          <a:effectLst>
            <a:outerShdw dist="53882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>
              <a:lnSpc>
                <a:spcPct val="85000"/>
              </a:lnSpc>
              <a:defRPr/>
            </a:pPr>
            <a:r>
              <a:rPr lang="en-US" altLang="en-US" sz="3000" b="1">
                <a:effectLst>
                  <a:outerShdw blurRad="38100" dist="38100" dir="2700000" algn="tl">
                    <a:srgbClr val="000000"/>
                  </a:outerShdw>
                </a:effectLst>
              </a:rPr>
              <a:t>City 2: </a:t>
            </a:r>
            <a:br>
              <a:rPr lang="en-US" altLang="en-US" sz="3000" b="1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3000" b="1">
                <a:effectLst>
                  <a:outerShdw blurRad="38100" dist="38100" dir="2700000" algn="tl">
                    <a:srgbClr val="000000"/>
                  </a:outerShdw>
                </a:effectLst>
              </a:rPr>
              <a:t>Paging </a:t>
            </a:r>
            <a:br>
              <a:rPr lang="en-US" altLang="en-US" sz="3000" b="1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3000" b="1">
                <a:effectLst>
                  <a:outerShdw blurRad="38100" dist="38100" dir="2700000" algn="tl">
                    <a:srgbClr val="000000"/>
                  </a:outerShdw>
                </a:effectLst>
              </a:rPr>
              <a:t>terminal</a:t>
            </a:r>
          </a:p>
        </p:txBody>
      </p:sp>
      <p:sp>
        <p:nvSpPr>
          <p:cNvPr id="415759" name="Text Box 15">
            <a:extLst>
              <a:ext uri="{FF2B5EF4-FFF2-40B4-BE49-F238E27FC236}">
                <a16:creationId xmlns:a16="http://schemas.microsoft.com/office/drawing/2014/main" id="{015F41D7-4CFF-49AA-973A-E4F32208DB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4343400"/>
            <a:ext cx="1524000" cy="1219200"/>
          </a:xfrm>
          <a:prstGeom prst="rect">
            <a:avLst/>
          </a:prstGeom>
          <a:gradFill rotWithShape="0">
            <a:gsLst>
              <a:gs pos="0">
                <a:srgbClr val="316F53"/>
              </a:gs>
              <a:gs pos="100000">
                <a:srgbClr val="316F53">
                  <a:gamma/>
                  <a:shade val="68627"/>
                  <a:invGamma/>
                </a:srgbClr>
              </a:gs>
            </a:gsLst>
            <a:lin ang="2700000" scaled="1"/>
          </a:gradFill>
          <a:ln w="28575">
            <a:noFill/>
            <a:miter lim="800000"/>
            <a:headEnd/>
            <a:tailEnd type="none" w="sm" len="sm"/>
          </a:ln>
          <a:effectLst>
            <a:outerShdw dist="53882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>
              <a:lnSpc>
                <a:spcPct val="85000"/>
              </a:lnSpc>
              <a:defRPr/>
            </a:pPr>
            <a:r>
              <a:rPr lang="en-US" altLang="en-US" sz="3000" b="1">
                <a:effectLst>
                  <a:outerShdw blurRad="38100" dist="38100" dir="2700000" algn="tl">
                    <a:srgbClr val="000000"/>
                  </a:outerShdw>
                </a:effectLst>
              </a:rPr>
              <a:t>City N: </a:t>
            </a:r>
            <a:br>
              <a:rPr lang="en-US" altLang="en-US" sz="3000" b="1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3000" b="1">
                <a:effectLst>
                  <a:outerShdw blurRad="38100" dist="38100" dir="2700000" algn="tl">
                    <a:srgbClr val="000000"/>
                  </a:outerShdw>
                </a:effectLst>
              </a:rPr>
              <a:t>Paging </a:t>
            </a:r>
            <a:br>
              <a:rPr lang="en-US" altLang="en-US" sz="3000" b="1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3000" b="1">
                <a:effectLst>
                  <a:outerShdw blurRad="38100" dist="38100" dir="2700000" algn="tl">
                    <a:srgbClr val="000000"/>
                  </a:outerShdw>
                </a:effectLst>
              </a:rPr>
              <a:t>terminal</a:t>
            </a:r>
          </a:p>
        </p:txBody>
      </p:sp>
      <p:sp>
        <p:nvSpPr>
          <p:cNvPr id="9230" name="Line 38">
            <a:extLst>
              <a:ext uri="{FF2B5EF4-FFF2-40B4-BE49-F238E27FC236}">
                <a16:creationId xmlns:a16="http://schemas.microsoft.com/office/drawing/2014/main" id="{627B5CC9-A838-4148-B1DB-797468C2D09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83175" y="4911725"/>
            <a:ext cx="709613" cy="3175"/>
          </a:xfrm>
          <a:prstGeom prst="line">
            <a:avLst/>
          </a:prstGeom>
          <a:noFill/>
          <a:ln w="47625">
            <a:solidFill>
              <a:schemeClr val="tx2"/>
            </a:solidFill>
            <a:round/>
            <a:headEnd/>
            <a:tailEnd type="triangle" w="med" len="med"/>
          </a:ln>
          <a:effectLst>
            <a:outerShdw dist="3592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1" name="Freeform 40">
            <a:extLst>
              <a:ext uri="{FF2B5EF4-FFF2-40B4-BE49-F238E27FC236}">
                <a16:creationId xmlns:a16="http://schemas.microsoft.com/office/drawing/2014/main" id="{73465829-F2DC-4C67-BA65-FE05F8A17BB1}"/>
              </a:ext>
            </a:extLst>
          </p:cNvPr>
          <p:cNvSpPr>
            <a:spLocks/>
          </p:cNvSpPr>
          <p:nvPr/>
        </p:nvSpPr>
        <p:spPr bwMode="auto">
          <a:xfrm>
            <a:off x="3733800" y="4119563"/>
            <a:ext cx="533400" cy="225425"/>
          </a:xfrm>
          <a:custGeom>
            <a:avLst/>
            <a:gdLst>
              <a:gd name="T0" fmla="*/ 0 w 336"/>
              <a:gd name="T1" fmla="*/ 2147483647 h 192"/>
              <a:gd name="T2" fmla="*/ 2147483647 w 336"/>
              <a:gd name="T3" fmla="*/ 2147483647 h 192"/>
              <a:gd name="T4" fmla="*/ 2147483647 w 336"/>
              <a:gd name="T5" fmla="*/ 2147483647 h 192"/>
              <a:gd name="T6" fmla="*/ 2147483647 w 336"/>
              <a:gd name="T7" fmla="*/ 0 h 19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36" h="192">
                <a:moveTo>
                  <a:pt x="0" y="192"/>
                </a:moveTo>
                <a:lnTo>
                  <a:pt x="144" y="48"/>
                </a:lnTo>
                <a:lnTo>
                  <a:pt x="192" y="144"/>
                </a:lnTo>
                <a:lnTo>
                  <a:pt x="336" y="0"/>
                </a:lnTo>
              </a:path>
            </a:pathLst>
          </a:custGeom>
          <a:noFill/>
          <a:ln w="47625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>
            <a:outerShdw dist="3592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2" name="Picture 43">
            <a:extLst>
              <a:ext uri="{FF2B5EF4-FFF2-40B4-BE49-F238E27FC236}">
                <a16:creationId xmlns:a16="http://schemas.microsoft.com/office/drawing/2014/main" id="{DF40DCDA-D334-42C5-8F31-AA185B81BB3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962400" y="3205163"/>
            <a:ext cx="914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9233" name="Freeform 48">
            <a:extLst>
              <a:ext uri="{FF2B5EF4-FFF2-40B4-BE49-F238E27FC236}">
                <a16:creationId xmlns:a16="http://schemas.microsoft.com/office/drawing/2014/main" id="{59946B3A-2428-4214-91E0-5487D1B668F0}"/>
              </a:ext>
            </a:extLst>
          </p:cNvPr>
          <p:cNvSpPr>
            <a:spLocks/>
          </p:cNvSpPr>
          <p:nvPr/>
        </p:nvSpPr>
        <p:spPr bwMode="auto">
          <a:xfrm>
            <a:off x="4648200" y="4070350"/>
            <a:ext cx="381000" cy="280988"/>
          </a:xfrm>
          <a:custGeom>
            <a:avLst/>
            <a:gdLst>
              <a:gd name="T0" fmla="*/ 0 w 240"/>
              <a:gd name="T1" fmla="*/ 0 h 240"/>
              <a:gd name="T2" fmla="*/ 2147483647 w 240"/>
              <a:gd name="T3" fmla="*/ 2147483647 h 240"/>
              <a:gd name="T4" fmla="*/ 2147483647 w 240"/>
              <a:gd name="T5" fmla="*/ 2147483647 h 240"/>
              <a:gd name="T6" fmla="*/ 2147483647 w 240"/>
              <a:gd name="T7" fmla="*/ 2147483647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40" h="240">
                <a:moveTo>
                  <a:pt x="0" y="0"/>
                </a:moveTo>
                <a:lnTo>
                  <a:pt x="48" y="96"/>
                </a:lnTo>
                <a:lnTo>
                  <a:pt x="96" y="48"/>
                </a:lnTo>
                <a:lnTo>
                  <a:pt x="240" y="240"/>
                </a:lnTo>
              </a:path>
            </a:pathLst>
          </a:custGeom>
          <a:noFill/>
          <a:ln w="47625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>
            <a:outerShdw dist="3592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4" name="Picture 51">
            <a:extLst>
              <a:ext uri="{FF2B5EF4-FFF2-40B4-BE49-F238E27FC236}">
                <a16:creationId xmlns:a16="http://schemas.microsoft.com/office/drawing/2014/main" id="{99D3486E-BD4E-45C4-889A-8ED0B7422CE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435850" y="4843463"/>
            <a:ext cx="968375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415751" name="Text Box 7">
            <a:extLst>
              <a:ext uri="{FF2B5EF4-FFF2-40B4-BE49-F238E27FC236}">
                <a16:creationId xmlns:a16="http://schemas.microsoft.com/office/drawing/2014/main" id="{0406F8D6-4377-4304-8CB7-7802A3A2C3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3048000"/>
            <a:ext cx="1295400" cy="1160463"/>
          </a:xfrm>
          <a:prstGeom prst="rect">
            <a:avLst/>
          </a:prstGeom>
          <a:gradFill rotWithShape="0">
            <a:gsLst>
              <a:gs pos="0">
                <a:srgbClr val="316F53"/>
              </a:gs>
              <a:gs pos="100000">
                <a:srgbClr val="316F53">
                  <a:gamma/>
                  <a:shade val="68627"/>
                  <a:invGamma/>
                </a:srgbClr>
              </a:gs>
            </a:gsLst>
            <a:lin ang="2700000" scaled="1"/>
          </a:gradFill>
          <a:ln w="28575">
            <a:noFill/>
            <a:miter lim="800000"/>
            <a:headEnd/>
            <a:tailEnd type="none" w="sm" len="sm"/>
          </a:ln>
          <a:effectLst>
            <a:outerShdw dist="53882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n-US" altLang="en-US" sz="3000" b="1">
                <a:effectLst>
                  <a:outerShdw blurRad="38100" dist="38100" dir="2700000" algn="tl">
                    <a:srgbClr val="000000"/>
                  </a:outerShdw>
                </a:effectLst>
              </a:rPr>
              <a:t>Paging</a:t>
            </a:r>
            <a:br>
              <a:rPr lang="en-US" altLang="en-US" sz="3000" b="1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3000" b="1">
                <a:effectLst>
                  <a:outerShdw blurRad="38100" dist="38100" dir="2700000" algn="tl">
                    <a:srgbClr val="000000"/>
                  </a:outerShdw>
                </a:effectLst>
              </a:rPr>
              <a:t>control</a:t>
            </a:r>
            <a:br>
              <a:rPr lang="en-US" altLang="en-US" sz="3000" b="1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3000" b="1">
                <a:effectLst>
                  <a:outerShdw blurRad="38100" dist="38100" dir="2700000" algn="tl">
                    <a:srgbClr val="000000"/>
                  </a:outerShdw>
                </a:effectLst>
              </a:rPr>
              <a:t>center</a:t>
            </a:r>
          </a:p>
        </p:txBody>
      </p:sp>
      <p:sp>
        <p:nvSpPr>
          <p:cNvPr id="9236" name="Freeform 52">
            <a:extLst>
              <a:ext uri="{FF2B5EF4-FFF2-40B4-BE49-F238E27FC236}">
                <a16:creationId xmlns:a16="http://schemas.microsoft.com/office/drawing/2014/main" id="{D8699F75-D3F7-449F-BEBE-815A7E9D5EDD}"/>
              </a:ext>
            </a:extLst>
          </p:cNvPr>
          <p:cNvSpPr>
            <a:spLocks/>
          </p:cNvSpPr>
          <p:nvPr/>
        </p:nvSpPr>
        <p:spPr bwMode="auto">
          <a:xfrm>
            <a:off x="1219200" y="2133600"/>
            <a:ext cx="381000" cy="1741488"/>
          </a:xfrm>
          <a:custGeom>
            <a:avLst/>
            <a:gdLst>
              <a:gd name="T0" fmla="*/ 2147483647 w 240"/>
              <a:gd name="T1" fmla="*/ 0 h 1488"/>
              <a:gd name="T2" fmla="*/ 0 w 240"/>
              <a:gd name="T3" fmla="*/ 0 h 1488"/>
              <a:gd name="T4" fmla="*/ 0 w 240"/>
              <a:gd name="T5" fmla="*/ 2147483647 h 1488"/>
              <a:gd name="T6" fmla="*/ 2147483647 w 240"/>
              <a:gd name="T7" fmla="*/ 2147483647 h 148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40" h="1488">
                <a:moveTo>
                  <a:pt x="192" y="0"/>
                </a:moveTo>
                <a:lnTo>
                  <a:pt x="0" y="0"/>
                </a:lnTo>
                <a:lnTo>
                  <a:pt x="0" y="1488"/>
                </a:lnTo>
                <a:lnTo>
                  <a:pt x="240" y="1488"/>
                </a:lnTo>
              </a:path>
            </a:pathLst>
          </a:custGeom>
          <a:noFill/>
          <a:ln w="47625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>
            <a:outerShdw dist="3592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9237" name="Picture 31">
            <a:extLst>
              <a:ext uri="{FF2B5EF4-FFF2-40B4-BE49-F238E27FC236}">
                <a16:creationId xmlns:a16="http://schemas.microsoft.com/office/drawing/2014/main" id="{76B4AECE-BD15-4F49-9EFC-3635AE3A7B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4424363"/>
            <a:ext cx="55403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38" name="Freeform 53">
            <a:extLst>
              <a:ext uri="{FF2B5EF4-FFF2-40B4-BE49-F238E27FC236}">
                <a16:creationId xmlns:a16="http://schemas.microsoft.com/office/drawing/2014/main" id="{F96BAAD0-0718-495C-ADD3-5B8086563644}"/>
              </a:ext>
            </a:extLst>
          </p:cNvPr>
          <p:cNvSpPr>
            <a:spLocks/>
          </p:cNvSpPr>
          <p:nvPr/>
        </p:nvSpPr>
        <p:spPr bwMode="auto">
          <a:xfrm>
            <a:off x="7391400" y="4495800"/>
            <a:ext cx="242888" cy="311150"/>
          </a:xfrm>
          <a:custGeom>
            <a:avLst/>
            <a:gdLst>
              <a:gd name="T0" fmla="*/ 0 w 190"/>
              <a:gd name="T1" fmla="*/ 0 h 244"/>
              <a:gd name="T2" fmla="*/ 2147483647 w 190"/>
              <a:gd name="T3" fmla="*/ 2147483647 h 244"/>
              <a:gd name="T4" fmla="*/ 2147483647 w 190"/>
              <a:gd name="T5" fmla="*/ 2147483647 h 244"/>
              <a:gd name="T6" fmla="*/ 2147483647 w 190"/>
              <a:gd name="T7" fmla="*/ 2147483647 h 24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0" h="244">
                <a:moveTo>
                  <a:pt x="0" y="0"/>
                </a:moveTo>
                <a:lnTo>
                  <a:pt x="58" y="158"/>
                </a:lnTo>
                <a:lnTo>
                  <a:pt x="110" y="19"/>
                </a:lnTo>
                <a:lnTo>
                  <a:pt x="190" y="244"/>
                </a:lnTo>
              </a:path>
            </a:pathLst>
          </a:custGeom>
          <a:noFill/>
          <a:ln w="28575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>
            <a:outerShdw dist="3592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9239" name="Object 58">
            <a:extLst>
              <a:ext uri="{FF2B5EF4-FFF2-40B4-BE49-F238E27FC236}">
                <a16:creationId xmlns:a16="http://schemas.microsoft.com/office/drawing/2014/main" id="{BA6C7345-3DF9-4A22-B0C8-391F2A59F37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58000" y="1143000"/>
          <a:ext cx="952500" cy="1011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9" r:id="rId5" imgW="2819400" imgH="5181600" progId="MS_ClipArt_Gallery">
                  <p:embed/>
                </p:oleObj>
              </mc:Choice>
              <mc:Fallback>
                <p:oleObj r:id="rId5" imgW="2819400" imgH="5181600" progId="MS_ClipArt_Gallery">
                  <p:embed/>
                  <p:pic>
                    <p:nvPicPr>
                      <p:cNvPr id="0" name="Object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1143000"/>
                        <a:ext cx="952500" cy="1011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40" name="Object 80">
            <a:extLst>
              <a:ext uri="{FF2B5EF4-FFF2-40B4-BE49-F238E27FC236}">
                <a16:creationId xmlns:a16="http://schemas.microsoft.com/office/drawing/2014/main" id="{961C1C43-BFBD-4034-8C01-2C4A8C291DD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58000" y="2590800"/>
          <a:ext cx="952500" cy="1011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0" r:id="rId7" imgW="2819400" imgH="5181600" progId="MS_ClipArt_Gallery">
                  <p:embed/>
                </p:oleObj>
              </mc:Choice>
              <mc:Fallback>
                <p:oleObj r:id="rId7" imgW="2819400" imgH="5181600" progId="MS_ClipArt_Gallery">
                  <p:embed/>
                  <p:pic>
                    <p:nvPicPr>
                      <p:cNvPr id="0" name="Object 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2590800"/>
                        <a:ext cx="952500" cy="1011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41" name="Object 81">
            <a:extLst>
              <a:ext uri="{FF2B5EF4-FFF2-40B4-BE49-F238E27FC236}">
                <a16:creationId xmlns:a16="http://schemas.microsoft.com/office/drawing/2014/main" id="{FC97007C-CFFE-4456-8171-0E24D1DC63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58000" y="4246563"/>
          <a:ext cx="952500" cy="1011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1" r:id="rId8" imgW="2819400" imgH="5181600" progId="MS_ClipArt_Gallery">
                  <p:embed/>
                </p:oleObj>
              </mc:Choice>
              <mc:Fallback>
                <p:oleObj r:id="rId8" imgW="2819400" imgH="5181600" progId="MS_ClipArt_Gallery">
                  <p:embed/>
                  <p:pic>
                    <p:nvPicPr>
                      <p:cNvPr id="0" name="Object 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4246563"/>
                        <a:ext cx="952500" cy="1011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5752" name="Oval 8">
            <a:extLst>
              <a:ext uri="{FF2B5EF4-FFF2-40B4-BE49-F238E27FC236}">
                <a16:creationId xmlns:a16="http://schemas.microsoft.com/office/drawing/2014/main" id="{E644F9B4-CBE4-455E-9A5C-E3DA18E1E5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2438400"/>
            <a:ext cx="1219200" cy="457200"/>
          </a:xfrm>
          <a:prstGeom prst="ellipse">
            <a:avLst/>
          </a:prstGeom>
          <a:gradFill rotWithShape="0">
            <a:gsLst>
              <a:gs pos="0">
                <a:srgbClr val="316F53"/>
              </a:gs>
              <a:gs pos="100000">
                <a:srgbClr val="316F53">
                  <a:gamma/>
                  <a:shade val="68627"/>
                  <a:invGamma/>
                </a:srgbClr>
              </a:gs>
            </a:gsLst>
            <a:lin ang="2700000" scaled="1"/>
          </a:gradFill>
          <a:ln w="28575">
            <a:noFill/>
            <a:round/>
            <a:headEnd/>
            <a:tailEnd type="none" w="sm" len="sm"/>
          </a:ln>
          <a:effectLst>
            <a:outerShdw dist="53882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altLang="en-US" sz="3000" b="1">
                <a:effectLst>
                  <a:outerShdw blurRad="38100" dist="38100" dir="2700000" algn="tl">
                    <a:srgbClr val="000000"/>
                  </a:outerShdw>
                </a:effectLst>
              </a:rPr>
              <a:t>PSTN</a:t>
            </a:r>
          </a:p>
        </p:txBody>
      </p:sp>
      <p:grpSp>
        <p:nvGrpSpPr>
          <p:cNvPr id="9243" name="Group 167">
            <a:extLst>
              <a:ext uri="{FF2B5EF4-FFF2-40B4-BE49-F238E27FC236}">
                <a16:creationId xmlns:a16="http://schemas.microsoft.com/office/drawing/2014/main" id="{F7524A8F-C97C-4BA9-AB05-9B1BAD2EBD45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1371600"/>
            <a:ext cx="1066800" cy="976313"/>
            <a:chOff x="631" y="3256"/>
            <a:chExt cx="994" cy="910"/>
          </a:xfrm>
        </p:grpSpPr>
        <p:sp>
          <p:nvSpPr>
            <p:cNvPr id="9244" name="AutoShape 132">
              <a:extLst>
                <a:ext uri="{FF2B5EF4-FFF2-40B4-BE49-F238E27FC236}">
                  <a16:creationId xmlns:a16="http://schemas.microsoft.com/office/drawing/2014/main" id="{925FA5B9-EABB-40CA-8C48-94E2B92336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4" y="3256"/>
              <a:ext cx="614" cy="910"/>
            </a:xfrm>
            <a:prstGeom prst="roundRect">
              <a:avLst>
                <a:gd name="adj" fmla="val 12380"/>
              </a:avLst>
            </a:prstGeom>
            <a:solidFill>
              <a:srgbClr val="ADADAD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245" name="Rectangle 133">
              <a:extLst>
                <a:ext uri="{FF2B5EF4-FFF2-40B4-BE49-F238E27FC236}">
                  <a16:creationId xmlns:a16="http://schemas.microsoft.com/office/drawing/2014/main" id="{39678A2E-F875-493C-BC9F-00F6414A9B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4" y="3615"/>
              <a:ext cx="616" cy="152"/>
            </a:xfrm>
            <a:prstGeom prst="rect">
              <a:avLst/>
            </a:prstGeom>
            <a:solidFill>
              <a:srgbClr val="4D4D4D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246" name="AutoShape 134">
              <a:extLst>
                <a:ext uri="{FF2B5EF4-FFF2-40B4-BE49-F238E27FC236}">
                  <a16:creationId xmlns:a16="http://schemas.microsoft.com/office/drawing/2014/main" id="{02B324FB-F023-4C20-A201-48DC3E217D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4" y="3677"/>
              <a:ext cx="616" cy="487"/>
            </a:xfrm>
            <a:prstGeom prst="roundRect">
              <a:avLst>
                <a:gd name="adj" fmla="val 12319"/>
              </a:avLst>
            </a:prstGeom>
            <a:solidFill>
              <a:srgbClr val="ADADAD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247" name="Freeform 135">
              <a:extLst>
                <a:ext uri="{FF2B5EF4-FFF2-40B4-BE49-F238E27FC236}">
                  <a16:creationId xmlns:a16="http://schemas.microsoft.com/office/drawing/2014/main" id="{561D1F38-DE71-4593-AF6C-91853468125B}"/>
                </a:ext>
              </a:extLst>
            </p:cNvPr>
            <p:cNvSpPr>
              <a:spLocks/>
            </p:cNvSpPr>
            <p:nvPr/>
          </p:nvSpPr>
          <p:spPr bwMode="auto">
            <a:xfrm>
              <a:off x="821" y="3259"/>
              <a:ext cx="609" cy="356"/>
            </a:xfrm>
            <a:custGeom>
              <a:avLst/>
              <a:gdLst>
                <a:gd name="T0" fmla="*/ 144 w 609"/>
                <a:gd name="T1" fmla="*/ 353 h 356"/>
                <a:gd name="T2" fmla="*/ 144 w 609"/>
                <a:gd name="T3" fmla="*/ 133 h 356"/>
                <a:gd name="T4" fmla="*/ 0 w 609"/>
                <a:gd name="T5" fmla="*/ 62 h 356"/>
                <a:gd name="T6" fmla="*/ 3 w 609"/>
                <a:gd name="T7" fmla="*/ 49 h 356"/>
                <a:gd name="T8" fmla="*/ 8 w 609"/>
                <a:gd name="T9" fmla="*/ 38 h 356"/>
                <a:gd name="T10" fmla="*/ 16 w 609"/>
                <a:gd name="T11" fmla="*/ 24 h 356"/>
                <a:gd name="T12" fmla="*/ 24 w 609"/>
                <a:gd name="T13" fmla="*/ 16 h 356"/>
                <a:gd name="T14" fmla="*/ 35 w 609"/>
                <a:gd name="T15" fmla="*/ 8 h 356"/>
                <a:gd name="T16" fmla="*/ 46 w 609"/>
                <a:gd name="T17" fmla="*/ 5 h 356"/>
                <a:gd name="T18" fmla="*/ 57 w 609"/>
                <a:gd name="T19" fmla="*/ 0 h 356"/>
                <a:gd name="T20" fmla="*/ 65 w 609"/>
                <a:gd name="T21" fmla="*/ 0 h 356"/>
                <a:gd name="T22" fmla="*/ 543 w 609"/>
                <a:gd name="T23" fmla="*/ 0 h 356"/>
                <a:gd name="T24" fmla="*/ 551 w 609"/>
                <a:gd name="T25" fmla="*/ 0 h 356"/>
                <a:gd name="T26" fmla="*/ 562 w 609"/>
                <a:gd name="T27" fmla="*/ 5 h 356"/>
                <a:gd name="T28" fmla="*/ 573 w 609"/>
                <a:gd name="T29" fmla="*/ 8 h 356"/>
                <a:gd name="T30" fmla="*/ 579 w 609"/>
                <a:gd name="T31" fmla="*/ 13 h 356"/>
                <a:gd name="T32" fmla="*/ 587 w 609"/>
                <a:gd name="T33" fmla="*/ 21 h 356"/>
                <a:gd name="T34" fmla="*/ 595 w 609"/>
                <a:gd name="T35" fmla="*/ 30 h 356"/>
                <a:gd name="T36" fmla="*/ 600 w 609"/>
                <a:gd name="T37" fmla="*/ 38 h 356"/>
                <a:gd name="T38" fmla="*/ 603 w 609"/>
                <a:gd name="T39" fmla="*/ 46 h 356"/>
                <a:gd name="T40" fmla="*/ 609 w 609"/>
                <a:gd name="T41" fmla="*/ 57 h 356"/>
                <a:gd name="T42" fmla="*/ 465 w 609"/>
                <a:gd name="T43" fmla="*/ 130 h 356"/>
                <a:gd name="T44" fmla="*/ 465 w 609"/>
                <a:gd name="T45" fmla="*/ 356 h 356"/>
                <a:gd name="T46" fmla="*/ 424 w 609"/>
                <a:gd name="T47" fmla="*/ 356 h 356"/>
                <a:gd name="T48" fmla="*/ 424 w 609"/>
                <a:gd name="T49" fmla="*/ 108 h 356"/>
                <a:gd name="T50" fmla="*/ 185 w 609"/>
                <a:gd name="T51" fmla="*/ 108 h 356"/>
                <a:gd name="T52" fmla="*/ 185 w 609"/>
                <a:gd name="T53" fmla="*/ 356 h 356"/>
                <a:gd name="T54" fmla="*/ 144 w 609"/>
                <a:gd name="T55" fmla="*/ 353 h 35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609"/>
                <a:gd name="T85" fmla="*/ 0 h 356"/>
                <a:gd name="T86" fmla="*/ 609 w 609"/>
                <a:gd name="T87" fmla="*/ 356 h 35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609" h="356">
                  <a:moveTo>
                    <a:pt x="144" y="353"/>
                  </a:moveTo>
                  <a:lnTo>
                    <a:pt x="144" y="133"/>
                  </a:lnTo>
                  <a:lnTo>
                    <a:pt x="0" y="62"/>
                  </a:lnTo>
                  <a:lnTo>
                    <a:pt x="3" y="49"/>
                  </a:lnTo>
                  <a:lnTo>
                    <a:pt x="8" y="38"/>
                  </a:lnTo>
                  <a:lnTo>
                    <a:pt x="16" y="24"/>
                  </a:lnTo>
                  <a:lnTo>
                    <a:pt x="24" y="16"/>
                  </a:lnTo>
                  <a:lnTo>
                    <a:pt x="35" y="8"/>
                  </a:lnTo>
                  <a:lnTo>
                    <a:pt x="46" y="5"/>
                  </a:lnTo>
                  <a:lnTo>
                    <a:pt x="57" y="0"/>
                  </a:lnTo>
                  <a:lnTo>
                    <a:pt x="65" y="0"/>
                  </a:lnTo>
                  <a:lnTo>
                    <a:pt x="543" y="0"/>
                  </a:lnTo>
                  <a:lnTo>
                    <a:pt x="551" y="0"/>
                  </a:lnTo>
                  <a:lnTo>
                    <a:pt x="562" y="5"/>
                  </a:lnTo>
                  <a:lnTo>
                    <a:pt x="573" y="8"/>
                  </a:lnTo>
                  <a:lnTo>
                    <a:pt x="579" y="13"/>
                  </a:lnTo>
                  <a:lnTo>
                    <a:pt x="587" y="21"/>
                  </a:lnTo>
                  <a:lnTo>
                    <a:pt x="595" y="30"/>
                  </a:lnTo>
                  <a:lnTo>
                    <a:pt x="600" y="38"/>
                  </a:lnTo>
                  <a:lnTo>
                    <a:pt x="603" y="46"/>
                  </a:lnTo>
                  <a:lnTo>
                    <a:pt x="609" y="57"/>
                  </a:lnTo>
                  <a:lnTo>
                    <a:pt x="465" y="130"/>
                  </a:lnTo>
                  <a:lnTo>
                    <a:pt x="465" y="356"/>
                  </a:lnTo>
                  <a:lnTo>
                    <a:pt x="424" y="356"/>
                  </a:lnTo>
                  <a:lnTo>
                    <a:pt x="424" y="108"/>
                  </a:lnTo>
                  <a:lnTo>
                    <a:pt x="185" y="108"/>
                  </a:lnTo>
                  <a:lnTo>
                    <a:pt x="185" y="356"/>
                  </a:lnTo>
                  <a:lnTo>
                    <a:pt x="144" y="353"/>
                  </a:lnTo>
                  <a:close/>
                </a:path>
              </a:pathLst>
            </a:custGeom>
            <a:solidFill>
              <a:srgbClr val="4D4D4D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8" name="Rectangle 136">
              <a:extLst>
                <a:ext uri="{FF2B5EF4-FFF2-40B4-BE49-F238E27FC236}">
                  <a16:creationId xmlns:a16="http://schemas.microsoft.com/office/drawing/2014/main" id="{FB6B7EA8-D77D-4286-A474-47F99ADE54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3" y="3998"/>
              <a:ext cx="87" cy="57"/>
            </a:xfrm>
            <a:prstGeom prst="rect">
              <a:avLst/>
            </a:prstGeom>
            <a:solidFill>
              <a:schemeClr val="tx1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249" name="Rectangle 137">
              <a:extLst>
                <a:ext uri="{FF2B5EF4-FFF2-40B4-BE49-F238E27FC236}">
                  <a16:creationId xmlns:a16="http://schemas.microsoft.com/office/drawing/2014/main" id="{4F4FECDD-172D-40FA-93AA-16EA6F0B76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3" y="4006"/>
              <a:ext cx="87" cy="57"/>
            </a:xfrm>
            <a:prstGeom prst="rect">
              <a:avLst/>
            </a:prstGeom>
            <a:solidFill>
              <a:schemeClr val="tx1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250" name="Rectangle 138">
              <a:extLst>
                <a:ext uri="{FF2B5EF4-FFF2-40B4-BE49-F238E27FC236}">
                  <a16:creationId xmlns:a16="http://schemas.microsoft.com/office/drawing/2014/main" id="{28224568-39C1-4CD8-8D6F-5D5B634C8D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9" y="3998"/>
              <a:ext cx="84" cy="57"/>
            </a:xfrm>
            <a:prstGeom prst="rect">
              <a:avLst/>
            </a:prstGeom>
            <a:solidFill>
              <a:schemeClr val="tx1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251" name="Rectangle 139">
              <a:extLst>
                <a:ext uri="{FF2B5EF4-FFF2-40B4-BE49-F238E27FC236}">
                  <a16:creationId xmlns:a16="http://schemas.microsoft.com/office/drawing/2014/main" id="{74A6F9E9-9BEE-4F6D-A718-912ECE315C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9" y="4006"/>
              <a:ext cx="84" cy="57"/>
            </a:xfrm>
            <a:prstGeom prst="rect">
              <a:avLst/>
            </a:prstGeom>
            <a:solidFill>
              <a:schemeClr val="tx1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252" name="Rectangle 140">
              <a:extLst>
                <a:ext uri="{FF2B5EF4-FFF2-40B4-BE49-F238E27FC236}">
                  <a16:creationId xmlns:a16="http://schemas.microsoft.com/office/drawing/2014/main" id="{F9A81752-7D97-4748-9FA1-4C7A354757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5" y="3998"/>
              <a:ext cx="84" cy="57"/>
            </a:xfrm>
            <a:prstGeom prst="rect">
              <a:avLst/>
            </a:prstGeom>
            <a:solidFill>
              <a:schemeClr val="tx1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253" name="Rectangle 141">
              <a:extLst>
                <a:ext uri="{FF2B5EF4-FFF2-40B4-BE49-F238E27FC236}">
                  <a16:creationId xmlns:a16="http://schemas.microsoft.com/office/drawing/2014/main" id="{DA9F5E9C-DD61-4CBD-A58A-80BF778750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5" y="4006"/>
              <a:ext cx="84" cy="57"/>
            </a:xfrm>
            <a:prstGeom prst="rect">
              <a:avLst/>
            </a:prstGeom>
            <a:solidFill>
              <a:schemeClr val="tx1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254" name="Rectangle 142">
              <a:extLst>
                <a:ext uri="{FF2B5EF4-FFF2-40B4-BE49-F238E27FC236}">
                  <a16:creationId xmlns:a16="http://schemas.microsoft.com/office/drawing/2014/main" id="{A4201C23-5FE9-48AA-B5B7-5E3E202B76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3" y="3924"/>
              <a:ext cx="87" cy="58"/>
            </a:xfrm>
            <a:prstGeom prst="rect">
              <a:avLst/>
            </a:prstGeom>
            <a:solidFill>
              <a:schemeClr val="tx1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255" name="Rectangle 143">
              <a:extLst>
                <a:ext uri="{FF2B5EF4-FFF2-40B4-BE49-F238E27FC236}">
                  <a16:creationId xmlns:a16="http://schemas.microsoft.com/office/drawing/2014/main" id="{983184BB-3B6A-45C9-A361-E5512C5971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3" y="3933"/>
              <a:ext cx="87" cy="57"/>
            </a:xfrm>
            <a:prstGeom prst="rect">
              <a:avLst/>
            </a:prstGeom>
            <a:solidFill>
              <a:schemeClr val="tx1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256" name="Rectangle 144">
              <a:extLst>
                <a:ext uri="{FF2B5EF4-FFF2-40B4-BE49-F238E27FC236}">
                  <a16:creationId xmlns:a16="http://schemas.microsoft.com/office/drawing/2014/main" id="{16CEA521-71CA-4F02-8CF6-7510DB3EB3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3" y="3848"/>
              <a:ext cx="87" cy="57"/>
            </a:xfrm>
            <a:prstGeom prst="rect">
              <a:avLst/>
            </a:prstGeom>
            <a:solidFill>
              <a:schemeClr val="tx1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257" name="Rectangle 145">
              <a:extLst>
                <a:ext uri="{FF2B5EF4-FFF2-40B4-BE49-F238E27FC236}">
                  <a16:creationId xmlns:a16="http://schemas.microsoft.com/office/drawing/2014/main" id="{CAE15C43-BCA5-4297-8452-1BE41AF3EF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3" y="3857"/>
              <a:ext cx="87" cy="57"/>
            </a:xfrm>
            <a:prstGeom prst="rect">
              <a:avLst/>
            </a:prstGeom>
            <a:solidFill>
              <a:schemeClr val="tx1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258" name="Rectangle 146">
              <a:extLst>
                <a:ext uri="{FF2B5EF4-FFF2-40B4-BE49-F238E27FC236}">
                  <a16:creationId xmlns:a16="http://schemas.microsoft.com/office/drawing/2014/main" id="{2285B8DE-F3E9-45E8-BA33-0EBB048C16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3" y="3775"/>
              <a:ext cx="87" cy="57"/>
            </a:xfrm>
            <a:prstGeom prst="rect">
              <a:avLst/>
            </a:prstGeom>
            <a:solidFill>
              <a:schemeClr val="tx1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259" name="Rectangle 147">
              <a:extLst>
                <a:ext uri="{FF2B5EF4-FFF2-40B4-BE49-F238E27FC236}">
                  <a16:creationId xmlns:a16="http://schemas.microsoft.com/office/drawing/2014/main" id="{92BA9729-60EB-44CB-9C4E-63399E3706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3" y="3783"/>
              <a:ext cx="87" cy="57"/>
            </a:xfrm>
            <a:prstGeom prst="rect">
              <a:avLst/>
            </a:prstGeom>
            <a:solidFill>
              <a:schemeClr val="tx1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260" name="Rectangle 148">
              <a:extLst>
                <a:ext uri="{FF2B5EF4-FFF2-40B4-BE49-F238E27FC236}">
                  <a16:creationId xmlns:a16="http://schemas.microsoft.com/office/drawing/2014/main" id="{DE67586E-1E50-413A-8AF4-5BF486EA3D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9" y="3924"/>
              <a:ext cx="84" cy="58"/>
            </a:xfrm>
            <a:prstGeom prst="rect">
              <a:avLst/>
            </a:prstGeom>
            <a:solidFill>
              <a:schemeClr val="tx1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261" name="Rectangle 149">
              <a:extLst>
                <a:ext uri="{FF2B5EF4-FFF2-40B4-BE49-F238E27FC236}">
                  <a16:creationId xmlns:a16="http://schemas.microsoft.com/office/drawing/2014/main" id="{AA318041-729B-4ED3-A402-6780B4D4B4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9" y="3933"/>
              <a:ext cx="84" cy="57"/>
            </a:xfrm>
            <a:prstGeom prst="rect">
              <a:avLst/>
            </a:prstGeom>
            <a:solidFill>
              <a:schemeClr val="tx1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262" name="Rectangle 150">
              <a:extLst>
                <a:ext uri="{FF2B5EF4-FFF2-40B4-BE49-F238E27FC236}">
                  <a16:creationId xmlns:a16="http://schemas.microsoft.com/office/drawing/2014/main" id="{D6DDEE15-0F14-453E-A242-C0A64B26BA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9" y="3848"/>
              <a:ext cx="84" cy="57"/>
            </a:xfrm>
            <a:prstGeom prst="rect">
              <a:avLst/>
            </a:prstGeom>
            <a:solidFill>
              <a:schemeClr val="tx1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263" name="Rectangle 151">
              <a:extLst>
                <a:ext uri="{FF2B5EF4-FFF2-40B4-BE49-F238E27FC236}">
                  <a16:creationId xmlns:a16="http://schemas.microsoft.com/office/drawing/2014/main" id="{14C10D48-2365-48E8-8EDF-C89814C09B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9" y="3857"/>
              <a:ext cx="84" cy="57"/>
            </a:xfrm>
            <a:prstGeom prst="rect">
              <a:avLst/>
            </a:prstGeom>
            <a:solidFill>
              <a:schemeClr val="tx1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264" name="Rectangle 152">
              <a:extLst>
                <a:ext uri="{FF2B5EF4-FFF2-40B4-BE49-F238E27FC236}">
                  <a16:creationId xmlns:a16="http://schemas.microsoft.com/office/drawing/2014/main" id="{1CF210F9-C57D-4AD0-A18D-CDA97C69E6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9" y="3775"/>
              <a:ext cx="84" cy="57"/>
            </a:xfrm>
            <a:prstGeom prst="rect">
              <a:avLst/>
            </a:prstGeom>
            <a:solidFill>
              <a:schemeClr val="tx1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265" name="Rectangle 153">
              <a:extLst>
                <a:ext uri="{FF2B5EF4-FFF2-40B4-BE49-F238E27FC236}">
                  <a16:creationId xmlns:a16="http://schemas.microsoft.com/office/drawing/2014/main" id="{68604D30-7F3E-4F10-AE29-4A04710977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9" y="3783"/>
              <a:ext cx="84" cy="57"/>
            </a:xfrm>
            <a:prstGeom prst="rect">
              <a:avLst/>
            </a:prstGeom>
            <a:solidFill>
              <a:schemeClr val="tx1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266" name="Rectangle 154">
              <a:extLst>
                <a:ext uri="{FF2B5EF4-FFF2-40B4-BE49-F238E27FC236}">
                  <a16:creationId xmlns:a16="http://schemas.microsoft.com/office/drawing/2014/main" id="{6FDF5466-99F1-4EE1-ABDF-BC32B2630D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5" y="3924"/>
              <a:ext cx="84" cy="58"/>
            </a:xfrm>
            <a:prstGeom prst="rect">
              <a:avLst/>
            </a:prstGeom>
            <a:solidFill>
              <a:schemeClr val="tx1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267" name="Rectangle 155">
              <a:extLst>
                <a:ext uri="{FF2B5EF4-FFF2-40B4-BE49-F238E27FC236}">
                  <a16:creationId xmlns:a16="http://schemas.microsoft.com/office/drawing/2014/main" id="{BB035F51-603B-471E-A557-091365C627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5" y="3933"/>
              <a:ext cx="84" cy="57"/>
            </a:xfrm>
            <a:prstGeom prst="rect">
              <a:avLst/>
            </a:prstGeom>
            <a:solidFill>
              <a:schemeClr val="tx1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268" name="Rectangle 156">
              <a:extLst>
                <a:ext uri="{FF2B5EF4-FFF2-40B4-BE49-F238E27FC236}">
                  <a16:creationId xmlns:a16="http://schemas.microsoft.com/office/drawing/2014/main" id="{E7A7A76F-98F5-4228-B2DD-BCC740BADE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5" y="3848"/>
              <a:ext cx="84" cy="57"/>
            </a:xfrm>
            <a:prstGeom prst="rect">
              <a:avLst/>
            </a:prstGeom>
            <a:solidFill>
              <a:schemeClr val="tx1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269" name="Rectangle 157">
              <a:extLst>
                <a:ext uri="{FF2B5EF4-FFF2-40B4-BE49-F238E27FC236}">
                  <a16:creationId xmlns:a16="http://schemas.microsoft.com/office/drawing/2014/main" id="{C2B2B223-F496-4F56-99F5-286C46750B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5" y="3857"/>
              <a:ext cx="84" cy="57"/>
            </a:xfrm>
            <a:prstGeom prst="rect">
              <a:avLst/>
            </a:prstGeom>
            <a:solidFill>
              <a:schemeClr val="tx1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270" name="Rectangle 158">
              <a:extLst>
                <a:ext uri="{FF2B5EF4-FFF2-40B4-BE49-F238E27FC236}">
                  <a16:creationId xmlns:a16="http://schemas.microsoft.com/office/drawing/2014/main" id="{D4262E64-16AA-4ABC-B020-E6214638EB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5" y="3775"/>
              <a:ext cx="84" cy="57"/>
            </a:xfrm>
            <a:prstGeom prst="rect">
              <a:avLst/>
            </a:prstGeom>
            <a:solidFill>
              <a:schemeClr val="tx1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271" name="Rectangle 159">
              <a:extLst>
                <a:ext uri="{FF2B5EF4-FFF2-40B4-BE49-F238E27FC236}">
                  <a16:creationId xmlns:a16="http://schemas.microsoft.com/office/drawing/2014/main" id="{AE18D49A-D2CB-4B9F-84B2-A9207EC612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5" y="3783"/>
              <a:ext cx="84" cy="57"/>
            </a:xfrm>
            <a:prstGeom prst="rect">
              <a:avLst/>
            </a:prstGeom>
            <a:solidFill>
              <a:schemeClr val="tx1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272" name="Oval 160">
              <a:extLst>
                <a:ext uri="{FF2B5EF4-FFF2-40B4-BE49-F238E27FC236}">
                  <a16:creationId xmlns:a16="http://schemas.microsoft.com/office/drawing/2014/main" id="{B57B9042-71DB-4FDC-A876-A40E748234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1" y="3340"/>
              <a:ext cx="288" cy="275"/>
            </a:xfrm>
            <a:prstGeom prst="ellipse">
              <a:avLst/>
            </a:prstGeom>
            <a:solidFill>
              <a:srgbClr val="81818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273" name="Freeform 161">
              <a:extLst>
                <a:ext uri="{FF2B5EF4-FFF2-40B4-BE49-F238E27FC236}">
                  <a16:creationId xmlns:a16="http://schemas.microsoft.com/office/drawing/2014/main" id="{7D7B9441-7895-42C1-B680-F31F7B880EB2}"/>
                </a:ext>
              </a:extLst>
            </p:cNvPr>
            <p:cNvSpPr>
              <a:spLocks/>
            </p:cNvSpPr>
            <p:nvPr/>
          </p:nvSpPr>
          <p:spPr bwMode="auto">
            <a:xfrm>
              <a:off x="631" y="3340"/>
              <a:ext cx="288" cy="275"/>
            </a:xfrm>
            <a:custGeom>
              <a:avLst/>
              <a:gdLst>
                <a:gd name="T0" fmla="*/ 174 w 288"/>
                <a:gd name="T1" fmla="*/ 6 h 275"/>
                <a:gd name="T2" fmla="*/ 212 w 288"/>
                <a:gd name="T3" fmla="*/ 19 h 275"/>
                <a:gd name="T4" fmla="*/ 242 w 288"/>
                <a:gd name="T5" fmla="*/ 44 h 275"/>
                <a:gd name="T6" fmla="*/ 269 w 288"/>
                <a:gd name="T7" fmla="*/ 74 h 275"/>
                <a:gd name="T8" fmla="*/ 282 w 288"/>
                <a:gd name="T9" fmla="*/ 109 h 275"/>
                <a:gd name="T10" fmla="*/ 285 w 288"/>
                <a:gd name="T11" fmla="*/ 152 h 275"/>
                <a:gd name="T12" fmla="*/ 274 w 288"/>
                <a:gd name="T13" fmla="*/ 190 h 275"/>
                <a:gd name="T14" fmla="*/ 252 w 288"/>
                <a:gd name="T15" fmla="*/ 220 h 275"/>
                <a:gd name="T16" fmla="*/ 220 w 288"/>
                <a:gd name="T17" fmla="*/ 250 h 275"/>
                <a:gd name="T18" fmla="*/ 187 w 288"/>
                <a:gd name="T19" fmla="*/ 267 h 275"/>
                <a:gd name="T20" fmla="*/ 144 w 288"/>
                <a:gd name="T21" fmla="*/ 272 h 275"/>
                <a:gd name="T22" fmla="*/ 100 w 288"/>
                <a:gd name="T23" fmla="*/ 267 h 275"/>
                <a:gd name="T24" fmla="*/ 68 w 288"/>
                <a:gd name="T25" fmla="*/ 250 h 275"/>
                <a:gd name="T26" fmla="*/ 35 w 288"/>
                <a:gd name="T27" fmla="*/ 220 h 275"/>
                <a:gd name="T28" fmla="*/ 13 w 288"/>
                <a:gd name="T29" fmla="*/ 190 h 275"/>
                <a:gd name="T30" fmla="*/ 2 w 288"/>
                <a:gd name="T31" fmla="*/ 152 h 275"/>
                <a:gd name="T32" fmla="*/ 5 w 288"/>
                <a:gd name="T33" fmla="*/ 109 h 275"/>
                <a:gd name="T34" fmla="*/ 19 w 288"/>
                <a:gd name="T35" fmla="*/ 74 h 275"/>
                <a:gd name="T36" fmla="*/ 46 w 288"/>
                <a:gd name="T37" fmla="*/ 44 h 275"/>
                <a:gd name="T38" fmla="*/ 76 w 288"/>
                <a:gd name="T39" fmla="*/ 19 h 275"/>
                <a:gd name="T40" fmla="*/ 114 w 288"/>
                <a:gd name="T41" fmla="*/ 6 h 275"/>
                <a:gd name="T42" fmla="*/ 144 w 288"/>
                <a:gd name="T43" fmla="*/ 0 h 275"/>
                <a:gd name="T44" fmla="*/ 187 w 288"/>
                <a:gd name="T45" fmla="*/ 6 h 275"/>
                <a:gd name="T46" fmla="*/ 223 w 288"/>
                <a:gd name="T47" fmla="*/ 22 h 275"/>
                <a:gd name="T48" fmla="*/ 255 w 288"/>
                <a:gd name="T49" fmla="*/ 52 h 275"/>
                <a:gd name="T50" fmla="*/ 277 w 288"/>
                <a:gd name="T51" fmla="*/ 84 h 275"/>
                <a:gd name="T52" fmla="*/ 288 w 288"/>
                <a:gd name="T53" fmla="*/ 123 h 275"/>
                <a:gd name="T54" fmla="*/ 285 w 288"/>
                <a:gd name="T55" fmla="*/ 166 h 275"/>
                <a:gd name="T56" fmla="*/ 271 w 288"/>
                <a:gd name="T57" fmla="*/ 201 h 275"/>
                <a:gd name="T58" fmla="*/ 244 w 288"/>
                <a:gd name="T59" fmla="*/ 234 h 275"/>
                <a:gd name="T60" fmla="*/ 212 w 288"/>
                <a:gd name="T61" fmla="*/ 258 h 275"/>
                <a:gd name="T62" fmla="*/ 174 w 288"/>
                <a:gd name="T63" fmla="*/ 272 h 275"/>
                <a:gd name="T64" fmla="*/ 130 w 288"/>
                <a:gd name="T65" fmla="*/ 275 h 275"/>
                <a:gd name="T66" fmla="*/ 89 w 288"/>
                <a:gd name="T67" fmla="*/ 264 h 275"/>
                <a:gd name="T68" fmla="*/ 54 w 288"/>
                <a:gd name="T69" fmla="*/ 245 h 275"/>
                <a:gd name="T70" fmla="*/ 24 w 288"/>
                <a:gd name="T71" fmla="*/ 212 h 275"/>
                <a:gd name="T72" fmla="*/ 5 w 288"/>
                <a:gd name="T73" fmla="*/ 177 h 275"/>
                <a:gd name="T74" fmla="*/ 0 w 288"/>
                <a:gd name="T75" fmla="*/ 139 h 275"/>
                <a:gd name="T76" fmla="*/ 5 w 288"/>
                <a:gd name="T77" fmla="*/ 98 h 275"/>
                <a:gd name="T78" fmla="*/ 24 w 288"/>
                <a:gd name="T79" fmla="*/ 63 h 275"/>
                <a:gd name="T80" fmla="*/ 54 w 288"/>
                <a:gd name="T81" fmla="*/ 30 h 275"/>
                <a:gd name="T82" fmla="*/ 89 w 288"/>
                <a:gd name="T83" fmla="*/ 11 h 275"/>
                <a:gd name="T84" fmla="*/ 130 w 288"/>
                <a:gd name="T85" fmla="*/ 0 h 27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288"/>
                <a:gd name="T130" fmla="*/ 0 h 275"/>
                <a:gd name="T131" fmla="*/ 288 w 288"/>
                <a:gd name="T132" fmla="*/ 275 h 275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288" h="275">
                  <a:moveTo>
                    <a:pt x="144" y="3"/>
                  </a:moveTo>
                  <a:lnTo>
                    <a:pt x="157" y="3"/>
                  </a:lnTo>
                  <a:lnTo>
                    <a:pt x="174" y="6"/>
                  </a:lnTo>
                  <a:lnTo>
                    <a:pt x="187" y="8"/>
                  </a:lnTo>
                  <a:lnTo>
                    <a:pt x="198" y="14"/>
                  </a:lnTo>
                  <a:lnTo>
                    <a:pt x="212" y="19"/>
                  </a:lnTo>
                  <a:lnTo>
                    <a:pt x="220" y="25"/>
                  </a:lnTo>
                  <a:lnTo>
                    <a:pt x="231" y="33"/>
                  </a:lnTo>
                  <a:lnTo>
                    <a:pt x="242" y="44"/>
                  </a:lnTo>
                  <a:lnTo>
                    <a:pt x="252" y="55"/>
                  </a:lnTo>
                  <a:lnTo>
                    <a:pt x="261" y="65"/>
                  </a:lnTo>
                  <a:lnTo>
                    <a:pt x="269" y="74"/>
                  </a:lnTo>
                  <a:lnTo>
                    <a:pt x="274" y="84"/>
                  </a:lnTo>
                  <a:lnTo>
                    <a:pt x="280" y="98"/>
                  </a:lnTo>
                  <a:lnTo>
                    <a:pt x="282" y="109"/>
                  </a:lnTo>
                  <a:lnTo>
                    <a:pt x="285" y="123"/>
                  </a:lnTo>
                  <a:lnTo>
                    <a:pt x="285" y="139"/>
                  </a:lnTo>
                  <a:lnTo>
                    <a:pt x="285" y="152"/>
                  </a:lnTo>
                  <a:lnTo>
                    <a:pt x="282" y="166"/>
                  </a:lnTo>
                  <a:lnTo>
                    <a:pt x="280" y="177"/>
                  </a:lnTo>
                  <a:lnTo>
                    <a:pt x="274" y="190"/>
                  </a:lnTo>
                  <a:lnTo>
                    <a:pt x="269" y="201"/>
                  </a:lnTo>
                  <a:lnTo>
                    <a:pt x="261" y="209"/>
                  </a:lnTo>
                  <a:lnTo>
                    <a:pt x="252" y="220"/>
                  </a:lnTo>
                  <a:lnTo>
                    <a:pt x="242" y="231"/>
                  </a:lnTo>
                  <a:lnTo>
                    <a:pt x="231" y="242"/>
                  </a:lnTo>
                  <a:lnTo>
                    <a:pt x="220" y="250"/>
                  </a:lnTo>
                  <a:lnTo>
                    <a:pt x="212" y="256"/>
                  </a:lnTo>
                  <a:lnTo>
                    <a:pt x="198" y="261"/>
                  </a:lnTo>
                  <a:lnTo>
                    <a:pt x="187" y="267"/>
                  </a:lnTo>
                  <a:lnTo>
                    <a:pt x="174" y="269"/>
                  </a:lnTo>
                  <a:lnTo>
                    <a:pt x="157" y="272"/>
                  </a:lnTo>
                  <a:lnTo>
                    <a:pt x="144" y="272"/>
                  </a:lnTo>
                  <a:lnTo>
                    <a:pt x="130" y="272"/>
                  </a:lnTo>
                  <a:lnTo>
                    <a:pt x="114" y="269"/>
                  </a:lnTo>
                  <a:lnTo>
                    <a:pt x="100" y="267"/>
                  </a:lnTo>
                  <a:lnTo>
                    <a:pt x="89" y="261"/>
                  </a:lnTo>
                  <a:lnTo>
                    <a:pt x="76" y="256"/>
                  </a:lnTo>
                  <a:lnTo>
                    <a:pt x="68" y="250"/>
                  </a:lnTo>
                  <a:lnTo>
                    <a:pt x="57" y="242"/>
                  </a:lnTo>
                  <a:lnTo>
                    <a:pt x="46" y="231"/>
                  </a:lnTo>
                  <a:lnTo>
                    <a:pt x="35" y="220"/>
                  </a:lnTo>
                  <a:lnTo>
                    <a:pt x="27" y="209"/>
                  </a:lnTo>
                  <a:lnTo>
                    <a:pt x="19" y="201"/>
                  </a:lnTo>
                  <a:lnTo>
                    <a:pt x="13" y="190"/>
                  </a:lnTo>
                  <a:lnTo>
                    <a:pt x="8" y="177"/>
                  </a:lnTo>
                  <a:lnTo>
                    <a:pt x="5" y="166"/>
                  </a:lnTo>
                  <a:lnTo>
                    <a:pt x="2" y="152"/>
                  </a:lnTo>
                  <a:lnTo>
                    <a:pt x="2" y="139"/>
                  </a:lnTo>
                  <a:lnTo>
                    <a:pt x="2" y="123"/>
                  </a:lnTo>
                  <a:lnTo>
                    <a:pt x="5" y="109"/>
                  </a:lnTo>
                  <a:lnTo>
                    <a:pt x="8" y="98"/>
                  </a:lnTo>
                  <a:lnTo>
                    <a:pt x="13" y="84"/>
                  </a:lnTo>
                  <a:lnTo>
                    <a:pt x="19" y="74"/>
                  </a:lnTo>
                  <a:lnTo>
                    <a:pt x="27" y="65"/>
                  </a:lnTo>
                  <a:lnTo>
                    <a:pt x="35" y="55"/>
                  </a:lnTo>
                  <a:lnTo>
                    <a:pt x="46" y="44"/>
                  </a:lnTo>
                  <a:lnTo>
                    <a:pt x="57" y="33"/>
                  </a:lnTo>
                  <a:lnTo>
                    <a:pt x="68" y="25"/>
                  </a:lnTo>
                  <a:lnTo>
                    <a:pt x="76" y="19"/>
                  </a:lnTo>
                  <a:lnTo>
                    <a:pt x="89" y="14"/>
                  </a:lnTo>
                  <a:lnTo>
                    <a:pt x="100" y="8"/>
                  </a:lnTo>
                  <a:lnTo>
                    <a:pt x="114" y="6"/>
                  </a:lnTo>
                  <a:lnTo>
                    <a:pt x="130" y="3"/>
                  </a:lnTo>
                  <a:lnTo>
                    <a:pt x="144" y="3"/>
                  </a:lnTo>
                  <a:lnTo>
                    <a:pt x="144" y="0"/>
                  </a:lnTo>
                  <a:lnTo>
                    <a:pt x="157" y="0"/>
                  </a:lnTo>
                  <a:lnTo>
                    <a:pt x="174" y="3"/>
                  </a:lnTo>
                  <a:lnTo>
                    <a:pt x="187" y="6"/>
                  </a:lnTo>
                  <a:lnTo>
                    <a:pt x="198" y="11"/>
                  </a:lnTo>
                  <a:lnTo>
                    <a:pt x="212" y="17"/>
                  </a:lnTo>
                  <a:lnTo>
                    <a:pt x="223" y="22"/>
                  </a:lnTo>
                  <a:lnTo>
                    <a:pt x="233" y="30"/>
                  </a:lnTo>
                  <a:lnTo>
                    <a:pt x="244" y="41"/>
                  </a:lnTo>
                  <a:lnTo>
                    <a:pt x="255" y="52"/>
                  </a:lnTo>
                  <a:lnTo>
                    <a:pt x="263" y="63"/>
                  </a:lnTo>
                  <a:lnTo>
                    <a:pt x="271" y="74"/>
                  </a:lnTo>
                  <a:lnTo>
                    <a:pt x="277" y="84"/>
                  </a:lnTo>
                  <a:lnTo>
                    <a:pt x="282" y="98"/>
                  </a:lnTo>
                  <a:lnTo>
                    <a:pt x="285" y="109"/>
                  </a:lnTo>
                  <a:lnTo>
                    <a:pt x="288" y="123"/>
                  </a:lnTo>
                  <a:lnTo>
                    <a:pt x="288" y="139"/>
                  </a:lnTo>
                  <a:lnTo>
                    <a:pt x="288" y="152"/>
                  </a:lnTo>
                  <a:lnTo>
                    <a:pt x="285" y="166"/>
                  </a:lnTo>
                  <a:lnTo>
                    <a:pt x="282" y="177"/>
                  </a:lnTo>
                  <a:lnTo>
                    <a:pt x="277" y="190"/>
                  </a:lnTo>
                  <a:lnTo>
                    <a:pt x="271" y="201"/>
                  </a:lnTo>
                  <a:lnTo>
                    <a:pt x="263" y="212"/>
                  </a:lnTo>
                  <a:lnTo>
                    <a:pt x="255" y="223"/>
                  </a:lnTo>
                  <a:lnTo>
                    <a:pt x="244" y="234"/>
                  </a:lnTo>
                  <a:lnTo>
                    <a:pt x="233" y="245"/>
                  </a:lnTo>
                  <a:lnTo>
                    <a:pt x="223" y="253"/>
                  </a:lnTo>
                  <a:lnTo>
                    <a:pt x="212" y="258"/>
                  </a:lnTo>
                  <a:lnTo>
                    <a:pt x="198" y="264"/>
                  </a:lnTo>
                  <a:lnTo>
                    <a:pt x="187" y="269"/>
                  </a:lnTo>
                  <a:lnTo>
                    <a:pt x="174" y="272"/>
                  </a:lnTo>
                  <a:lnTo>
                    <a:pt x="157" y="275"/>
                  </a:lnTo>
                  <a:lnTo>
                    <a:pt x="144" y="275"/>
                  </a:lnTo>
                  <a:lnTo>
                    <a:pt x="130" y="275"/>
                  </a:lnTo>
                  <a:lnTo>
                    <a:pt x="114" y="272"/>
                  </a:lnTo>
                  <a:lnTo>
                    <a:pt x="100" y="269"/>
                  </a:lnTo>
                  <a:lnTo>
                    <a:pt x="89" y="264"/>
                  </a:lnTo>
                  <a:lnTo>
                    <a:pt x="76" y="258"/>
                  </a:lnTo>
                  <a:lnTo>
                    <a:pt x="65" y="253"/>
                  </a:lnTo>
                  <a:lnTo>
                    <a:pt x="54" y="245"/>
                  </a:lnTo>
                  <a:lnTo>
                    <a:pt x="43" y="234"/>
                  </a:lnTo>
                  <a:lnTo>
                    <a:pt x="32" y="223"/>
                  </a:lnTo>
                  <a:lnTo>
                    <a:pt x="24" y="212"/>
                  </a:lnTo>
                  <a:lnTo>
                    <a:pt x="16" y="201"/>
                  </a:lnTo>
                  <a:lnTo>
                    <a:pt x="11" y="190"/>
                  </a:lnTo>
                  <a:lnTo>
                    <a:pt x="5" y="177"/>
                  </a:lnTo>
                  <a:lnTo>
                    <a:pt x="2" y="166"/>
                  </a:lnTo>
                  <a:lnTo>
                    <a:pt x="0" y="152"/>
                  </a:lnTo>
                  <a:lnTo>
                    <a:pt x="0" y="139"/>
                  </a:lnTo>
                  <a:lnTo>
                    <a:pt x="0" y="123"/>
                  </a:lnTo>
                  <a:lnTo>
                    <a:pt x="2" y="109"/>
                  </a:lnTo>
                  <a:lnTo>
                    <a:pt x="5" y="98"/>
                  </a:lnTo>
                  <a:lnTo>
                    <a:pt x="11" y="84"/>
                  </a:lnTo>
                  <a:lnTo>
                    <a:pt x="16" y="74"/>
                  </a:lnTo>
                  <a:lnTo>
                    <a:pt x="24" y="63"/>
                  </a:lnTo>
                  <a:lnTo>
                    <a:pt x="32" y="52"/>
                  </a:lnTo>
                  <a:lnTo>
                    <a:pt x="43" y="41"/>
                  </a:lnTo>
                  <a:lnTo>
                    <a:pt x="54" y="30"/>
                  </a:lnTo>
                  <a:lnTo>
                    <a:pt x="65" y="22"/>
                  </a:lnTo>
                  <a:lnTo>
                    <a:pt x="76" y="17"/>
                  </a:lnTo>
                  <a:lnTo>
                    <a:pt x="89" y="11"/>
                  </a:lnTo>
                  <a:lnTo>
                    <a:pt x="100" y="6"/>
                  </a:lnTo>
                  <a:lnTo>
                    <a:pt x="114" y="3"/>
                  </a:lnTo>
                  <a:lnTo>
                    <a:pt x="130" y="0"/>
                  </a:lnTo>
                  <a:lnTo>
                    <a:pt x="144" y="0"/>
                  </a:lnTo>
                  <a:lnTo>
                    <a:pt x="144" y="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74" name="Freeform 162">
              <a:extLst>
                <a:ext uri="{FF2B5EF4-FFF2-40B4-BE49-F238E27FC236}">
                  <a16:creationId xmlns:a16="http://schemas.microsoft.com/office/drawing/2014/main" id="{6D299758-781C-40B1-B0B0-8B15A5331362}"/>
                </a:ext>
              </a:extLst>
            </p:cNvPr>
            <p:cNvSpPr>
              <a:spLocks/>
            </p:cNvSpPr>
            <p:nvPr/>
          </p:nvSpPr>
          <p:spPr bwMode="auto">
            <a:xfrm>
              <a:off x="631" y="3384"/>
              <a:ext cx="89" cy="184"/>
            </a:xfrm>
            <a:custGeom>
              <a:avLst/>
              <a:gdLst>
                <a:gd name="T0" fmla="*/ 89 w 89"/>
                <a:gd name="T1" fmla="*/ 24 h 184"/>
                <a:gd name="T2" fmla="*/ 89 w 89"/>
                <a:gd name="T3" fmla="*/ 160 h 184"/>
                <a:gd name="T4" fmla="*/ 38 w 89"/>
                <a:gd name="T5" fmla="*/ 184 h 184"/>
                <a:gd name="T6" fmla="*/ 27 w 89"/>
                <a:gd name="T7" fmla="*/ 174 h 184"/>
                <a:gd name="T8" fmla="*/ 16 w 89"/>
                <a:gd name="T9" fmla="*/ 157 h 184"/>
                <a:gd name="T10" fmla="*/ 8 w 89"/>
                <a:gd name="T11" fmla="*/ 144 h 184"/>
                <a:gd name="T12" fmla="*/ 2 w 89"/>
                <a:gd name="T13" fmla="*/ 125 h 184"/>
                <a:gd name="T14" fmla="*/ 0 w 89"/>
                <a:gd name="T15" fmla="*/ 111 h 184"/>
                <a:gd name="T16" fmla="*/ 0 w 89"/>
                <a:gd name="T17" fmla="*/ 95 h 184"/>
                <a:gd name="T18" fmla="*/ 0 w 89"/>
                <a:gd name="T19" fmla="*/ 79 h 184"/>
                <a:gd name="T20" fmla="*/ 5 w 89"/>
                <a:gd name="T21" fmla="*/ 62 h 184"/>
                <a:gd name="T22" fmla="*/ 11 w 89"/>
                <a:gd name="T23" fmla="*/ 43 h 184"/>
                <a:gd name="T24" fmla="*/ 19 w 89"/>
                <a:gd name="T25" fmla="*/ 27 h 184"/>
                <a:gd name="T26" fmla="*/ 27 w 89"/>
                <a:gd name="T27" fmla="*/ 13 h 184"/>
                <a:gd name="T28" fmla="*/ 40 w 89"/>
                <a:gd name="T29" fmla="*/ 0 h 184"/>
                <a:gd name="T30" fmla="*/ 89 w 89"/>
                <a:gd name="T31" fmla="*/ 24 h 184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89"/>
                <a:gd name="T49" fmla="*/ 0 h 184"/>
                <a:gd name="T50" fmla="*/ 89 w 89"/>
                <a:gd name="T51" fmla="*/ 184 h 184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89" h="184">
                  <a:moveTo>
                    <a:pt x="89" y="24"/>
                  </a:moveTo>
                  <a:lnTo>
                    <a:pt x="89" y="160"/>
                  </a:lnTo>
                  <a:lnTo>
                    <a:pt x="38" y="184"/>
                  </a:lnTo>
                  <a:lnTo>
                    <a:pt x="27" y="174"/>
                  </a:lnTo>
                  <a:lnTo>
                    <a:pt x="16" y="157"/>
                  </a:lnTo>
                  <a:lnTo>
                    <a:pt x="8" y="144"/>
                  </a:lnTo>
                  <a:lnTo>
                    <a:pt x="2" y="125"/>
                  </a:lnTo>
                  <a:lnTo>
                    <a:pt x="0" y="111"/>
                  </a:lnTo>
                  <a:lnTo>
                    <a:pt x="0" y="95"/>
                  </a:lnTo>
                  <a:lnTo>
                    <a:pt x="0" y="79"/>
                  </a:lnTo>
                  <a:lnTo>
                    <a:pt x="5" y="62"/>
                  </a:lnTo>
                  <a:lnTo>
                    <a:pt x="11" y="43"/>
                  </a:lnTo>
                  <a:lnTo>
                    <a:pt x="19" y="27"/>
                  </a:lnTo>
                  <a:lnTo>
                    <a:pt x="27" y="13"/>
                  </a:lnTo>
                  <a:lnTo>
                    <a:pt x="40" y="0"/>
                  </a:lnTo>
                  <a:lnTo>
                    <a:pt x="89" y="24"/>
                  </a:lnTo>
                  <a:close/>
                </a:path>
              </a:pathLst>
            </a:custGeom>
            <a:solidFill>
              <a:srgbClr val="4D4D4D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75" name="Oval 163">
              <a:extLst>
                <a:ext uri="{FF2B5EF4-FFF2-40B4-BE49-F238E27FC236}">
                  <a16:creationId xmlns:a16="http://schemas.microsoft.com/office/drawing/2014/main" id="{B3030B99-1F8E-4F35-AD28-C34C7AFCC9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7" y="3340"/>
              <a:ext cx="288" cy="275"/>
            </a:xfrm>
            <a:prstGeom prst="ellipse">
              <a:avLst/>
            </a:prstGeom>
            <a:solidFill>
              <a:srgbClr val="81818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276" name="Freeform 164">
              <a:extLst>
                <a:ext uri="{FF2B5EF4-FFF2-40B4-BE49-F238E27FC236}">
                  <a16:creationId xmlns:a16="http://schemas.microsoft.com/office/drawing/2014/main" id="{DB0B4121-6C15-477F-8D41-72C9DD01AB58}"/>
                </a:ext>
              </a:extLst>
            </p:cNvPr>
            <p:cNvSpPr>
              <a:spLocks/>
            </p:cNvSpPr>
            <p:nvPr/>
          </p:nvSpPr>
          <p:spPr bwMode="auto">
            <a:xfrm>
              <a:off x="1337" y="3340"/>
              <a:ext cx="288" cy="275"/>
            </a:xfrm>
            <a:custGeom>
              <a:avLst/>
              <a:gdLst>
                <a:gd name="T0" fmla="*/ 174 w 288"/>
                <a:gd name="T1" fmla="*/ 6 h 275"/>
                <a:gd name="T2" fmla="*/ 212 w 288"/>
                <a:gd name="T3" fmla="*/ 19 h 275"/>
                <a:gd name="T4" fmla="*/ 242 w 288"/>
                <a:gd name="T5" fmla="*/ 44 h 275"/>
                <a:gd name="T6" fmla="*/ 269 w 288"/>
                <a:gd name="T7" fmla="*/ 74 h 275"/>
                <a:gd name="T8" fmla="*/ 283 w 288"/>
                <a:gd name="T9" fmla="*/ 109 h 275"/>
                <a:gd name="T10" fmla="*/ 285 w 288"/>
                <a:gd name="T11" fmla="*/ 152 h 275"/>
                <a:gd name="T12" fmla="*/ 275 w 288"/>
                <a:gd name="T13" fmla="*/ 190 h 275"/>
                <a:gd name="T14" fmla="*/ 253 w 288"/>
                <a:gd name="T15" fmla="*/ 220 h 275"/>
                <a:gd name="T16" fmla="*/ 220 w 288"/>
                <a:gd name="T17" fmla="*/ 250 h 275"/>
                <a:gd name="T18" fmla="*/ 188 w 288"/>
                <a:gd name="T19" fmla="*/ 267 h 275"/>
                <a:gd name="T20" fmla="*/ 144 w 288"/>
                <a:gd name="T21" fmla="*/ 272 h 275"/>
                <a:gd name="T22" fmla="*/ 101 w 288"/>
                <a:gd name="T23" fmla="*/ 267 h 275"/>
                <a:gd name="T24" fmla="*/ 68 w 288"/>
                <a:gd name="T25" fmla="*/ 250 h 275"/>
                <a:gd name="T26" fmla="*/ 35 w 288"/>
                <a:gd name="T27" fmla="*/ 220 h 275"/>
                <a:gd name="T28" fmla="*/ 14 w 288"/>
                <a:gd name="T29" fmla="*/ 190 h 275"/>
                <a:gd name="T30" fmla="*/ 3 w 288"/>
                <a:gd name="T31" fmla="*/ 152 h 275"/>
                <a:gd name="T32" fmla="*/ 6 w 288"/>
                <a:gd name="T33" fmla="*/ 109 h 275"/>
                <a:gd name="T34" fmla="*/ 19 w 288"/>
                <a:gd name="T35" fmla="*/ 74 h 275"/>
                <a:gd name="T36" fmla="*/ 46 w 288"/>
                <a:gd name="T37" fmla="*/ 44 h 275"/>
                <a:gd name="T38" fmla="*/ 76 w 288"/>
                <a:gd name="T39" fmla="*/ 19 h 275"/>
                <a:gd name="T40" fmla="*/ 114 w 288"/>
                <a:gd name="T41" fmla="*/ 6 h 275"/>
                <a:gd name="T42" fmla="*/ 144 w 288"/>
                <a:gd name="T43" fmla="*/ 0 h 275"/>
                <a:gd name="T44" fmla="*/ 188 w 288"/>
                <a:gd name="T45" fmla="*/ 6 h 275"/>
                <a:gd name="T46" fmla="*/ 223 w 288"/>
                <a:gd name="T47" fmla="*/ 22 h 275"/>
                <a:gd name="T48" fmla="*/ 256 w 288"/>
                <a:gd name="T49" fmla="*/ 52 h 275"/>
                <a:gd name="T50" fmla="*/ 277 w 288"/>
                <a:gd name="T51" fmla="*/ 84 h 275"/>
                <a:gd name="T52" fmla="*/ 288 w 288"/>
                <a:gd name="T53" fmla="*/ 123 h 275"/>
                <a:gd name="T54" fmla="*/ 285 w 288"/>
                <a:gd name="T55" fmla="*/ 166 h 275"/>
                <a:gd name="T56" fmla="*/ 272 w 288"/>
                <a:gd name="T57" fmla="*/ 201 h 275"/>
                <a:gd name="T58" fmla="*/ 245 w 288"/>
                <a:gd name="T59" fmla="*/ 234 h 275"/>
                <a:gd name="T60" fmla="*/ 212 w 288"/>
                <a:gd name="T61" fmla="*/ 258 h 275"/>
                <a:gd name="T62" fmla="*/ 174 w 288"/>
                <a:gd name="T63" fmla="*/ 272 h 275"/>
                <a:gd name="T64" fmla="*/ 131 w 288"/>
                <a:gd name="T65" fmla="*/ 275 h 275"/>
                <a:gd name="T66" fmla="*/ 90 w 288"/>
                <a:gd name="T67" fmla="*/ 264 h 275"/>
                <a:gd name="T68" fmla="*/ 54 w 288"/>
                <a:gd name="T69" fmla="*/ 245 h 275"/>
                <a:gd name="T70" fmla="*/ 25 w 288"/>
                <a:gd name="T71" fmla="*/ 212 h 275"/>
                <a:gd name="T72" fmla="*/ 6 w 288"/>
                <a:gd name="T73" fmla="*/ 177 h 275"/>
                <a:gd name="T74" fmla="*/ 0 w 288"/>
                <a:gd name="T75" fmla="*/ 139 h 275"/>
                <a:gd name="T76" fmla="*/ 6 w 288"/>
                <a:gd name="T77" fmla="*/ 98 h 275"/>
                <a:gd name="T78" fmla="*/ 25 w 288"/>
                <a:gd name="T79" fmla="*/ 63 h 275"/>
                <a:gd name="T80" fmla="*/ 54 w 288"/>
                <a:gd name="T81" fmla="*/ 30 h 275"/>
                <a:gd name="T82" fmla="*/ 90 w 288"/>
                <a:gd name="T83" fmla="*/ 11 h 275"/>
                <a:gd name="T84" fmla="*/ 131 w 288"/>
                <a:gd name="T85" fmla="*/ 0 h 27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288"/>
                <a:gd name="T130" fmla="*/ 0 h 275"/>
                <a:gd name="T131" fmla="*/ 288 w 288"/>
                <a:gd name="T132" fmla="*/ 275 h 275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288" h="275">
                  <a:moveTo>
                    <a:pt x="144" y="3"/>
                  </a:moveTo>
                  <a:lnTo>
                    <a:pt x="158" y="3"/>
                  </a:lnTo>
                  <a:lnTo>
                    <a:pt x="174" y="6"/>
                  </a:lnTo>
                  <a:lnTo>
                    <a:pt x="188" y="8"/>
                  </a:lnTo>
                  <a:lnTo>
                    <a:pt x="198" y="14"/>
                  </a:lnTo>
                  <a:lnTo>
                    <a:pt x="212" y="19"/>
                  </a:lnTo>
                  <a:lnTo>
                    <a:pt x="220" y="25"/>
                  </a:lnTo>
                  <a:lnTo>
                    <a:pt x="231" y="33"/>
                  </a:lnTo>
                  <a:lnTo>
                    <a:pt x="242" y="44"/>
                  </a:lnTo>
                  <a:lnTo>
                    <a:pt x="253" y="55"/>
                  </a:lnTo>
                  <a:lnTo>
                    <a:pt x="261" y="65"/>
                  </a:lnTo>
                  <a:lnTo>
                    <a:pt x="269" y="74"/>
                  </a:lnTo>
                  <a:lnTo>
                    <a:pt x="275" y="84"/>
                  </a:lnTo>
                  <a:lnTo>
                    <a:pt x="280" y="98"/>
                  </a:lnTo>
                  <a:lnTo>
                    <a:pt x="283" y="109"/>
                  </a:lnTo>
                  <a:lnTo>
                    <a:pt x="285" y="123"/>
                  </a:lnTo>
                  <a:lnTo>
                    <a:pt x="285" y="139"/>
                  </a:lnTo>
                  <a:lnTo>
                    <a:pt x="285" y="152"/>
                  </a:lnTo>
                  <a:lnTo>
                    <a:pt x="283" y="166"/>
                  </a:lnTo>
                  <a:lnTo>
                    <a:pt x="280" y="177"/>
                  </a:lnTo>
                  <a:lnTo>
                    <a:pt x="275" y="190"/>
                  </a:lnTo>
                  <a:lnTo>
                    <a:pt x="269" y="201"/>
                  </a:lnTo>
                  <a:lnTo>
                    <a:pt x="261" y="209"/>
                  </a:lnTo>
                  <a:lnTo>
                    <a:pt x="253" y="220"/>
                  </a:lnTo>
                  <a:lnTo>
                    <a:pt x="242" y="231"/>
                  </a:lnTo>
                  <a:lnTo>
                    <a:pt x="231" y="242"/>
                  </a:lnTo>
                  <a:lnTo>
                    <a:pt x="220" y="250"/>
                  </a:lnTo>
                  <a:lnTo>
                    <a:pt x="212" y="256"/>
                  </a:lnTo>
                  <a:lnTo>
                    <a:pt x="198" y="261"/>
                  </a:lnTo>
                  <a:lnTo>
                    <a:pt x="188" y="267"/>
                  </a:lnTo>
                  <a:lnTo>
                    <a:pt x="174" y="269"/>
                  </a:lnTo>
                  <a:lnTo>
                    <a:pt x="158" y="272"/>
                  </a:lnTo>
                  <a:lnTo>
                    <a:pt x="144" y="272"/>
                  </a:lnTo>
                  <a:lnTo>
                    <a:pt x="131" y="272"/>
                  </a:lnTo>
                  <a:lnTo>
                    <a:pt x="114" y="269"/>
                  </a:lnTo>
                  <a:lnTo>
                    <a:pt x="101" y="267"/>
                  </a:lnTo>
                  <a:lnTo>
                    <a:pt x="90" y="261"/>
                  </a:lnTo>
                  <a:lnTo>
                    <a:pt x="76" y="256"/>
                  </a:lnTo>
                  <a:lnTo>
                    <a:pt x="68" y="250"/>
                  </a:lnTo>
                  <a:lnTo>
                    <a:pt x="57" y="242"/>
                  </a:lnTo>
                  <a:lnTo>
                    <a:pt x="46" y="231"/>
                  </a:lnTo>
                  <a:lnTo>
                    <a:pt x="35" y="220"/>
                  </a:lnTo>
                  <a:lnTo>
                    <a:pt x="27" y="209"/>
                  </a:lnTo>
                  <a:lnTo>
                    <a:pt x="19" y="201"/>
                  </a:lnTo>
                  <a:lnTo>
                    <a:pt x="14" y="190"/>
                  </a:lnTo>
                  <a:lnTo>
                    <a:pt x="8" y="177"/>
                  </a:lnTo>
                  <a:lnTo>
                    <a:pt x="6" y="166"/>
                  </a:lnTo>
                  <a:lnTo>
                    <a:pt x="3" y="152"/>
                  </a:lnTo>
                  <a:lnTo>
                    <a:pt x="3" y="139"/>
                  </a:lnTo>
                  <a:lnTo>
                    <a:pt x="3" y="123"/>
                  </a:lnTo>
                  <a:lnTo>
                    <a:pt x="6" y="109"/>
                  </a:lnTo>
                  <a:lnTo>
                    <a:pt x="8" y="98"/>
                  </a:lnTo>
                  <a:lnTo>
                    <a:pt x="14" y="84"/>
                  </a:lnTo>
                  <a:lnTo>
                    <a:pt x="19" y="74"/>
                  </a:lnTo>
                  <a:lnTo>
                    <a:pt x="27" y="65"/>
                  </a:lnTo>
                  <a:lnTo>
                    <a:pt x="35" y="55"/>
                  </a:lnTo>
                  <a:lnTo>
                    <a:pt x="46" y="44"/>
                  </a:lnTo>
                  <a:lnTo>
                    <a:pt x="57" y="33"/>
                  </a:lnTo>
                  <a:lnTo>
                    <a:pt x="68" y="25"/>
                  </a:lnTo>
                  <a:lnTo>
                    <a:pt x="76" y="19"/>
                  </a:lnTo>
                  <a:lnTo>
                    <a:pt x="90" y="14"/>
                  </a:lnTo>
                  <a:lnTo>
                    <a:pt x="101" y="8"/>
                  </a:lnTo>
                  <a:lnTo>
                    <a:pt x="114" y="6"/>
                  </a:lnTo>
                  <a:lnTo>
                    <a:pt x="131" y="3"/>
                  </a:lnTo>
                  <a:lnTo>
                    <a:pt x="144" y="3"/>
                  </a:lnTo>
                  <a:lnTo>
                    <a:pt x="144" y="0"/>
                  </a:lnTo>
                  <a:lnTo>
                    <a:pt x="158" y="0"/>
                  </a:lnTo>
                  <a:lnTo>
                    <a:pt x="174" y="3"/>
                  </a:lnTo>
                  <a:lnTo>
                    <a:pt x="188" y="6"/>
                  </a:lnTo>
                  <a:lnTo>
                    <a:pt x="198" y="11"/>
                  </a:lnTo>
                  <a:lnTo>
                    <a:pt x="212" y="17"/>
                  </a:lnTo>
                  <a:lnTo>
                    <a:pt x="223" y="22"/>
                  </a:lnTo>
                  <a:lnTo>
                    <a:pt x="234" y="30"/>
                  </a:lnTo>
                  <a:lnTo>
                    <a:pt x="245" y="41"/>
                  </a:lnTo>
                  <a:lnTo>
                    <a:pt x="256" y="52"/>
                  </a:lnTo>
                  <a:lnTo>
                    <a:pt x="264" y="63"/>
                  </a:lnTo>
                  <a:lnTo>
                    <a:pt x="272" y="74"/>
                  </a:lnTo>
                  <a:lnTo>
                    <a:pt x="277" y="84"/>
                  </a:lnTo>
                  <a:lnTo>
                    <a:pt x="283" y="98"/>
                  </a:lnTo>
                  <a:lnTo>
                    <a:pt x="285" y="109"/>
                  </a:lnTo>
                  <a:lnTo>
                    <a:pt x="288" y="123"/>
                  </a:lnTo>
                  <a:lnTo>
                    <a:pt x="288" y="139"/>
                  </a:lnTo>
                  <a:lnTo>
                    <a:pt x="288" y="152"/>
                  </a:lnTo>
                  <a:lnTo>
                    <a:pt x="285" y="166"/>
                  </a:lnTo>
                  <a:lnTo>
                    <a:pt x="283" y="177"/>
                  </a:lnTo>
                  <a:lnTo>
                    <a:pt x="277" y="190"/>
                  </a:lnTo>
                  <a:lnTo>
                    <a:pt x="272" y="201"/>
                  </a:lnTo>
                  <a:lnTo>
                    <a:pt x="264" y="212"/>
                  </a:lnTo>
                  <a:lnTo>
                    <a:pt x="256" y="223"/>
                  </a:lnTo>
                  <a:lnTo>
                    <a:pt x="245" y="234"/>
                  </a:lnTo>
                  <a:lnTo>
                    <a:pt x="234" y="245"/>
                  </a:lnTo>
                  <a:lnTo>
                    <a:pt x="223" y="253"/>
                  </a:lnTo>
                  <a:lnTo>
                    <a:pt x="212" y="258"/>
                  </a:lnTo>
                  <a:lnTo>
                    <a:pt x="198" y="264"/>
                  </a:lnTo>
                  <a:lnTo>
                    <a:pt x="188" y="269"/>
                  </a:lnTo>
                  <a:lnTo>
                    <a:pt x="174" y="272"/>
                  </a:lnTo>
                  <a:lnTo>
                    <a:pt x="158" y="275"/>
                  </a:lnTo>
                  <a:lnTo>
                    <a:pt x="144" y="275"/>
                  </a:lnTo>
                  <a:lnTo>
                    <a:pt x="131" y="275"/>
                  </a:lnTo>
                  <a:lnTo>
                    <a:pt x="114" y="272"/>
                  </a:lnTo>
                  <a:lnTo>
                    <a:pt x="101" y="269"/>
                  </a:lnTo>
                  <a:lnTo>
                    <a:pt x="90" y="264"/>
                  </a:lnTo>
                  <a:lnTo>
                    <a:pt x="76" y="258"/>
                  </a:lnTo>
                  <a:lnTo>
                    <a:pt x="65" y="253"/>
                  </a:lnTo>
                  <a:lnTo>
                    <a:pt x="54" y="245"/>
                  </a:lnTo>
                  <a:lnTo>
                    <a:pt x="44" y="234"/>
                  </a:lnTo>
                  <a:lnTo>
                    <a:pt x="33" y="223"/>
                  </a:lnTo>
                  <a:lnTo>
                    <a:pt x="25" y="212"/>
                  </a:lnTo>
                  <a:lnTo>
                    <a:pt x="16" y="201"/>
                  </a:lnTo>
                  <a:lnTo>
                    <a:pt x="11" y="190"/>
                  </a:lnTo>
                  <a:lnTo>
                    <a:pt x="6" y="177"/>
                  </a:lnTo>
                  <a:lnTo>
                    <a:pt x="3" y="166"/>
                  </a:lnTo>
                  <a:lnTo>
                    <a:pt x="0" y="152"/>
                  </a:lnTo>
                  <a:lnTo>
                    <a:pt x="0" y="139"/>
                  </a:lnTo>
                  <a:lnTo>
                    <a:pt x="0" y="123"/>
                  </a:lnTo>
                  <a:lnTo>
                    <a:pt x="3" y="109"/>
                  </a:lnTo>
                  <a:lnTo>
                    <a:pt x="6" y="98"/>
                  </a:lnTo>
                  <a:lnTo>
                    <a:pt x="11" y="84"/>
                  </a:lnTo>
                  <a:lnTo>
                    <a:pt x="16" y="74"/>
                  </a:lnTo>
                  <a:lnTo>
                    <a:pt x="25" y="63"/>
                  </a:lnTo>
                  <a:lnTo>
                    <a:pt x="33" y="52"/>
                  </a:lnTo>
                  <a:lnTo>
                    <a:pt x="44" y="41"/>
                  </a:lnTo>
                  <a:lnTo>
                    <a:pt x="54" y="30"/>
                  </a:lnTo>
                  <a:lnTo>
                    <a:pt x="65" y="22"/>
                  </a:lnTo>
                  <a:lnTo>
                    <a:pt x="76" y="17"/>
                  </a:lnTo>
                  <a:lnTo>
                    <a:pt x="90" y="11"/>
                  </a:lnTo>
                  <a:lnTo>
                    <a:pt x="101" y="6"/>
                  </a:lnTo>
                  <a:lnTo>
                    <a:pt x="114" y="3"/>
                  </a:lnTo>
                  <a:lnTo>
                    <a:pt x="131" y="0"/>
                  </a:lnTo>
                  <a:lnTo>
                    <a:pt x="144" y="0"/>
                  </a:lnTo>
                  <a:lnTo>
                    <a:pt x="144" y="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77" name="Freeform 165">
              <a:extLst>
                <a:ext uri="{FF2B5EF4-FFF2-40B4-BE49-F238E27FC236}">
                  <a16:creationId xmlns:a16="http://schemas.microsoft.com/office/drawing/2014/main" id="{731F3794-91D6-4763-B278-39C1B9D85F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533" y="3384"/>
              <a:ext cx="92" cy="184"/>
            </a:xfrm>
            <a:custGeom>
              <a:avLst/>
              <a:gdLst>
                <a:gd name="T0" fmla="*/ 0 w 92"/>
                <a:gd name="T1" fmla="*/ 24 h 184"/>
                <a:gd name="T2" fmla="*/ 0 w 92"/>
                <a:gd name="T3" fmla="*/ 160 h 184"/>
                <a:gd name="T4" fmla="*/ 51 w 92"/>
                <a:gd name="T5" fmla="*/ 184 h 184"/>
                <a:gd name="T6" fmla="*/ 62 w 92"/>
                <a:gd name="T7" fmla="*/ 174 h 184"/>
                <a:gd name="T8" fmla="*/ 76 w 92"/>
                <a:gd name="T9" fmla="*/ 157 h 184"/>
                <a:gd name="T10" fmla="*/ 81 w 92"/>
                <a:gd name="T11" fmla="*/ 144 h 184"/>
                <a:gd name="T12" fmla="*/ 87 w 92"/>
                <a:gd name="T13" fmla="*/ 125 h 184"/>
                <a:gd name="T14" fmla="*/ 89 w 92"/>
                <a:gd name="T15" fmla="*/ 111 h 184"/>
                <a:gd name="T16" fmla="*/ 92 w 92"/>
                <a:gd name="T17" fmla="*/ 95 h 184"/>
                <a:gd name="T18" fmla="*/ 89 w 92"/>
                <a:gd name="T19" fmla="*/ 79 h 184"/>
                <a:gd name="T20" fmla="*/ 87 w 92"/>
                <a:gd name="T21" fmla="*/ 62 h 184"/>
                <a:gd name="T22" fmla="*/ 81 w 92"/>
                <a:gd name="T23" fmla="*/ 43 h 184"/>
                <a:gd name="T24" fmla="*/ 73 w 92"/>
                <a:gd name="T25" fmla="*/ 27 h 184"/>
                <a:gd name="T26" fmla="*/ 62 w 92"/>
                <a:gd name="T27" fmla="*/ 13 h 184"/>
                <a:gd name="T28" fmla="*/ 51 w 92"/>
                <a:gd name="T29" fmla="*/ 0 h 184"/>
                <a:gd name="T30" fmla="*/ 0 w 92"/>
                <a:gd name="T31" fmla="*/ 24 h 184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92"/>
                <a:gd name="T49" fmla="*/ 0 h 184"/>
                <a:gd name="T50" fmla="*/ 92 w 92"/>
                <a:gd name="T51" fmla="*/ 184 h 184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92" h="184">
                  <a:moveTo>
                    <a:pt x="0" y="24"/>
                  </a:moveTo>
                  <a:lnTo>
                    <a:pt x="0" y="160"/>
                  </a:lnTo>
                  <a:lnTo>
                    <a:pt x="51" y="184"/>
                  </a:lnTo>
                  <a:lnTo>
                    <a:pt x="62" y="174"/>
                  </a:lnTo>
                  <a:lnTo>
                    <a:pt x="76" y="157"/>
                  </a:lnTo>
                  <a:lnTo>
                    <a:pt x="81" y="144"/>
                  </a:lnTo>
                  <a:lnTo>
                    <a:pt x="87" y="125"/>
                  </a:lnTo>
                  <a:lnTo>
                    <a:pt x="89" y="111"/>
                  </a:lnTo>
                  <a:lnTo>
                    <a:pt x="92" y="95"/>
                  </a:lnTo>
                  <a:lnTo>
                    <a:pt x="89" y="79"/>
                  </a:lnTo>
                  <a:lnTo>
                    <a:pt x="87" y="62"/>
                  </a:lnTo>
                  <a:lnTo>
                    <a:pt x="81" y="43"/>
                  </a:lnTo>
                  <a:lnTo>
                    <a:pt x="73" y="27"/>
                  </a:lnTo>
                  <a:lnTo>
                    <a:pt x="62" y="13"/>
                  </a:lnTo>
                  <a:lnTo>
                    <a:pt x="51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4D4D4D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78" name="Rectangle 166">
              <a:extLst>
                <a:ext uri="{FF2B5EF4-FFF2-40B4-BE49-F238E27FC236}">
                  <a16:creationId xmlns:a16="http://schemas.microsoft.com/office/drawing/2014/main" id="{17925B12-DDF2-4492-8A18-A2DAF7828F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" y="3408"/>
              <a:ext cx="815" cy="139"/>
            </a:xfrm>
            <a:prstGeom prst="rect">
              <a:avLst/>
            </a:prstGeom>
            <a:solidFill>
              <a:srgbClr val="ADADAD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</p:grpSp>
    </p:spTree>
  </p:cSld>
  <p:clrMapOvr>
    <a:masterClrMapping/>
  </p:clrMapOvr>
  <p:transition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324" name="Rectangle 4">
            <a:extLst>
              <a:ext uri="{FF2B5EF4-FFF2-40B4-BE49-F238E27FC236}">
                <a16:creationId xmlns:a16="http://schemas.microsoft.com/office/drawing/2014/main" id="{BA5638DC-8E06-43DD-8462-BA76302E78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36638" y="762000"/>
            <a:ext cx="6659562" cy="990600"/>
          </a:xfrm>
        </p:spPr>
        <p:txBody>
          <a:bodyPr/>
          <a:lstStyle/>
          <a:p>
            <a:pPr algn="ctr">
              <a:defRPr/>
            </a:pPr>
            <a:r>
              <a:rPr lang="en-US" altLang="en-US" u="sng" dirty="0"/>
              <a:t>Message format in Paging systems</a:t>
            </a:r>
          </a:p>
        </p:txBody>
      </p:sp>
      <p:sp>
        <p:nvSpPr>
          <p:cNvPr id="312325" name="Rectangle 5">
            <a:extLst>
              <a:ext uri="{FF2B5EF4-FFF2-40B4-BE49-F238E27FC236}">
                <a16:creationId xmlns:a16="http://schemas.microsoft.com/office/drawing/2014/main" id="{ABABF0A4-C576-49A9-B9CD-2709DAAB69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95400" y="1828800"/>
            <a:ext cx="5257800" cy="3155950"/>
          </a:xfrm>
        </p:spPr>
        <p:txBody>
          <a:bodyPr/>
          <a:lstStyle/>
          <a:p>
            <a:pPr>
              <a:defRPr/>
            </a:pPr>
            <a:r>
              <a:rPr lang="en-US" altLang="en-US" b="0" dirty="0"/>
              <a:t>Numeric messages </a:t>
            </a:r>
          </a:p>
          <a:p>
            <a:pPr>
              <a:defRPr/>
            </a:pPr>
            <a:r>
              <a:rPr lang="en-US" altLang="en-US" b="0" dirty="0"/>
              <a:t>Alpha-numeric message </a:t>
            </a:r>
          </a:p>
          <a:p>
            <a:pPr>
              <a:defRPr/>
            </a:pPr>
            <a:r>
              <a:rPr lang="en-US" altLang="en-US" b="0" dirty="0"/>
              <a:t>Voice message</a:t>
            </a:r>
          </a:p>
          <a:p>
            <a:pPr>
              <a:defRPr/>
            </a:pPr>
            <a:r>
              <a:rPr lang="en-US" altLang="en-US" b="0" dirty="0"/>
              <a:t>News headlines</a:t>
            </a:r>
          </a:p>
          <a:p>
            <a:pPr>
              <a:defRPr/>
            </a:pPr>
            <a:r>
              <a:rPr lang="en-US" altLang="en-US" b="0" dirty="0"/>
              <a:t>Stock quotes</a:t>
            </a:r>
          </a:p>
          <a:p>
            <a:pPr>
              <a:defRPr/>
            </a:pPr>
            <a:r>
              <a:rPr lang="en-US" altLang="en-US" b="0" dirty="0"/>
              <a:t>Faxes </a:t>
            </a:r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Kumar">
  <a:themeElements>
    <a:clrScheme name="">
      <a:dk1>
        <a:srgbClr val="242F4E"/>
      </a:dk1>
      <a:lt1>
        <a:srgbClr val="EAEAEA"/>
      </a:lt1>
      <a:dk2>
        <a:srgbClr val="2D4999"/>
      </a:dk2>
      <a:lt2>
        <a:srgbClr val="C8D3F6"/>
      </a:lt2>
      <a:accent1>
        <a:srgbClr val="31406F"/>
      </a:accent1>
      <a:accent2>
        <a:srgbClr val="602D83"/>
      </a:accent2>
      <a:accent3>
        <a:srgbClr val="ADB1CA"/>
      </a:accent3>
      <a:accent4>
        <a:srgbClr val="C8C8C8"/>
      </a:accent4>
      <a:accent5>
        <a:srgbClr val="ADAFBB"/>
      </a:accent5>
      <a:accent6>
        <a:srgbClr val="562876"/>
      </a:accent6>
      <a:hlink>
        <a:srgbClr val="6D89D7"/>
      </a:hlink>
      <a:folHlink>
        <a:srgbClr val="000000"/>
      </a:folHlink>
    </a:clrScheme>
    <a:fontScheme name="Kumar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2"/>
        </a:solidFill>
        <a:ln w="28575" cap="flat" cmpd="sng" algn="ctr">
          <a:solidFill>
            <a:schemeClr val="hlink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2"/>
        </a:solidFill>
        <a:ln w="28575" cap="flat" cmpd="sng" algn="ctr">
          <a:solidFill>
            <a:schemeClr val="hlink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Kuma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umar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mar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umar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uma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uma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uma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Edie's HD:Desktop Folder:P. Kumar:Kumar.ppt</Template>
  <TotalTime>5789</TotalTime>
  <Words>3685</Words>
  <Application>Microsoft Office PowerPoint</Application>
  <PresentationFormat>On-screen Show (4:3)</PresentationFormat>
  <Paragraphs>585</Paragraphs>
  <Slides>78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78</vt:i4>
      </vt:variant>
    </vt:vector>
  </HeadingPairs>
  <TitlesOfParts>
    <vt:vector size="89" baseType="lpstr">
      <vt:lpstr>Arial Narrow</vt:lpstr>
      <vt:lpstr>Arial</vt:lpstr>
      <vt:lpstr>Monotype Sorts</vt:lpstr>
      <vt:lpstr>Times</vt:lpstr>
      <vt:lpstr>BD Symbols</vt:lpstr>
      <vt:lpstr>Times New Roman</vt:lpstr>
      <vt:lpstr>Symbol</vt:lpstr>
      <vt:lpstr>Wingdings</vt:lpstr>
      <vt:lpstr>Kumar</vt:lpstr>
      <vt:lpstr>Microsoft Clip Gallery</vt:lpstr>
      <vt:lpstr>Microsoft Equation 3.0</vt:lpstr>
      <vt:lpstr>PowerPoint Presentation</vt:lpstr>
      <vt:lpstr>Evolution of wireless users</vt:lpstr>
      <vt:lpstr>Commonly used wireless systems</vt:lpstr>
      <vt:lpstr>Components of wireless system</vt:lpstr>
      <vt:lpstr>Types of wireless transmission systems</vt:lpstr>
      <vt:lpstr>Types of duplex systems</vt:lpstr>
      <vt:lpstr>Cordless Telephone Systems</vt:lpstr>
      <vt:lpstr>Wide Area Paging System</vt:lpstr>
      <vt:lpstr>Message format in Paging systems</vt:lpstr>
      <vt:lpstr>Cellular System</vt:lpstr>
      <vt:lpstr>Base Station-Mobile Network</vt:lpstr>
      <vt:lpstr>Functions of Cellular System</vt:lpstr>
      <vt:lpstr>How does cellular system work?</vt:lpstr>
      <vt:lpstr>Cellular system handoff and capacity</vt:lpstr>
      <vt:lpstr>PowerPoint Presentation</vt:lpstr>
      <vt:lpstr>Cellular Process in call to Mobile User   </vt:lpstr>
      <vt:lpstr>PowerPoint Presentation</vt:lpstr>
      <vt:lpstr>Cellular Process in call from mobile user   </vt:lpstr>
      <vt:lpstr>Cellular Roaming</vt:lpstr>
      <vt:lpstr>Roaming Protocol</vt:lpstr>
      <vt:lpstr>Initial Frequency Spectrum for US Cellular</vt:lpstr>
      <vt:lpstr>PowerPoint Presentation</vt:lpstr>
      <vt:lpstr>PowerPoint Presentation</vt:lpstr>
      <vt:lpstr>The Cellular Concept  </vt:lpstr>
      <vt:lpstr>Frequency Reuse Concept</vt:lpstr>
      <vt:lpstr>Example of cellular structure</vt:lpstr>
      <vt:lpstr>Why the Hexagonal Cell?</vt:lpstr>
      <vt:lpstr>Possible choices for cell shape</vt:lpstr>
      <vt:lpstr>Comparison of possible cell shapes</vt:lpstr>
      <vt:lpstr>Calculation of channel capacity</vt:lpstr>
      <vt:lpstr>Design of cluster size N</vt:lpstr>
      <vt:lpstr>Co-channel cells</vt:lpstr>
      <vt:lpstr>Location of co-channel cells</vt:lpstr>
      <vt:lpstr>Example problem</vt:lpstr>
      <vt:lpstr>Solution</vt:lpstr>
      <vt:lpstr>Fixed Channel Assignments </vt:lpstr>
      <vt:lpstr>Dynamic Channel Assignments</vt:lpstr>
      <vt:lpstr>Handoff Strategies</vt:lpstr>
      <vt:lpstr>PowerPoint Presentation</vt:lpstr>
      <vt:lpstr>PowerPoint Presentation</vt:lpstr>
      <vt:lpstr>Handoff parameters and variations</vt:lpstr>
      <vt:lpstr>Interference and System Capacity</vt:lpstr>
      <vt:lpstr>Co-Channel Interference</vt:lpstr>
      <vt:lpstr>Co-Channel Interference</vt:lpstr>
      <vt:lpstr>Schematic of co-channel interference</vt:lpstr>
      <vt:lpstr>Calculation of Antenna power</vt:lpstr>
      <vt:lpstr>Calculation of SIR</vt:lpstr>
      <vt:lpstr>Mobile at center of cell (Di = D) </vt:lpstr>
      <vt:lpstr>Mobile at cell boundary (maximum interference)        </vt:lpstr>
      <vt:lpstr>Adjacent Channel Interference</vt:lpstr>
      <vt:lpstr>Trunking and Grade of Service</vt:lpstr>
      <vt:lpstr>Grade of Service (GOS)</vt:lpstr>
      <vt:lpstr>Measure of Traffic Intensity</vt:lpstr>
      <vt:lpstr>Blocked Calls Cleared System</vt:lpstr>
      <vt:lpstr>Calculation of GOS for Blocked system</vt:lpstr>
      <vt:lpstr>Practical estimation of GOS</vt:lpstr>
      <vt:lpstr>PowerPoint Presentation</vt:lpstr>
      <vt:lpstr>Blocked calls delayed system</vt:lpstr>
      <vt:lpstr>Blocked calls delayed system</vt:lpstr>
      <vt:lpstr>PowerPoint Presentation</vt:lpstr>
      <vt:lpstr>Example problem </vt:lpstr>
      <vt:lpstr>Solution</vt:lpstr>
      <vt:lpstr>... Solution</vt:lpstr>
      <vt:lpstr>... Solution</vt:lpstr>
      <vt:lpstr>Improving Capacity in Cellular Systems</vt:lpstr>
      <vt:lpstr>Increasing capacity by Cell Splitting </vt:lpstr>
      <vt:lpstr>            Increasing capacity by Sectoring  </vt:lpstr>
      <vt:lpstr>Increasing capacity by Sectoring</vt:lpstr>
      <vt:lpstr>The Micro Cell Concept  (Adapted from  [Lee91b] © IEEE)</vt:lpstr>
      <vt:lpstr>Micro Cell Concept</vt:lpstr>
      <vt:lpstr>Advantages of Micro Cell Zone</vt:lpstr>
      <vt:lpstr>Practice Problem</vt:lpstr>
      <vt:lpstr>… Practice Problem</vt:lpstr>
      <vt:lpstr>... Practice Problem</vt:lpstr>
      <vt:lpstr>Solution</vt:lpstr>
      <vt:lpstr>Solution</vt:lpstr>
      <vt:lpstr>Solution</vt:lpstr>
      <vt:lpstr>Solution</vt:lpstr>
    </vt:vector>
  </TitlesOfParts>
  <Company>UMS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Edie</dc:creator>
  <cp:lastModifiedBy>Kumar, Preetham B</cp:lastModifiedBy>
  <cp:revision>686</cp:revision>
  <dcterms:created xsi:type="dcterms:W3CDTF">2001-03-23T18:50:20Z</dcterms:created>
  <dcterms:modified xsi:type="dcterms:W3CDTF">2022-06-15T19:15:03Z</dcterms:modified>
</cp:coreProperties>
</file>