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29"/>
  </p:notesMasterIdLst>
  <p:handoutMasterIdLst>
    <p:handoutMasterId r:id="rId30"/>
  </p:handoutMasterIdLst>
  <p:sldIdLst>
    <p:sldId id="353" r:id="rId2"/>
    <p:sldId id="399" r:id="rId3"/>
    <p:sldId id="354" r:id="rId4"/>
    <p:sldId id="356" r:id="rId5"/>
    <p:sldId id="400" r:id="rId6"/>
    <p:sldId id="357" r:id="rId7"/>
    <p:sldId id="359" r:id="rId8"/>
    <p:sldId id="361" r:id="rId9"/>
    <p:sldId id="365" r:id="rId10"/>
    <p:sldId id="364" r:id="rId11"/>
    <p:sldId id="398" r:id="rId12"/>
    <p:sldId id="368" r:id="rId13"/>
    <p:sldId id="369" r:id="rId14"/>
    <p:sldId id="401" r:id="rId15"/>
    <p:sldId id="377" r:id="rId16"/>
    <p:sldId id="402" r:id="rId17"/>
    <p:sldId id="379" r:id="rId18"/>
    <p:sldId id="381" r:id="rId19"/>
    <p:sldId id="385" r:id="rId20"/>
    <p:sldId id="387" r:id="rId21"/>
    <p:sldId id="388" r:id="rId22"/>
    <p:sldId id="389" r:id="rId23"/>
    <p:sldId id="390" r:id="rId24"/>
    <p:sldId id="403" r:id="rId25"/>
    <p:sldId id="393" r:id="rId26"/>
    <p:sldId id="395" r:id="rId27"/>
    <p:sldId id="397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E670"/>
    <a:srgbClr val="333333"/>
    <a:srgbClr val="682D99"/>
    <a:srgbClr val="277564"/>
    <a:srgbClr val="319580"/>
    <a:srgbClr val="8DE5B7"/>
    <a:srgbClr val="97D97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858" autoAdjust="0"/>
  </p:normalViewPr>
  <p:slideViewPr>
    <p:cSldViewPr>
      <p:cViewPr varScale="1">
        <p:scale>
          <a:sx n="108" d="100"/>
          <a:sy n="108" d="100"/>
        </p:scale>
        <p:origin x="1728" y="90"/>
      </p:cViewPr>
      <p:guideLst>
        <p:guide orient="horz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1832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>
            <a:extLst>
              <a:ext uri="{FF2B5EF4-FFF2-40B4-BE49-F238E27FC236}">
                <a16:creationId xmlns:a16="http://schemas.microsoft.com/office/drawing/2014/main" id="{625FCEB1-803B-4568-8E6A-545ACFD4A8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0CC1DD7C-307B-47E0-AEFD-16B0132B825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6" name="Rectangle 4">
            <a:extLst>
              <a:ext uri="{FF2B5EF4-FFF2-40B4-BE49-F238E27FC236}">
                <a16:creationId xmlns:a16="http://schemas.microsoft.com/office/drawing/2014/main" id="{08F1045A-F5D2-41F1-B2CD-D478A76B3BC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8277" name="Rectangle 5">
            <a:extLst>
              <a:ext uri="{FF2B5EF4-FFF2-40B4-BE49-F238E27FC236}">
                <a16:creationId xmlns:a16="http://schemas.microsoft.com/office/drawing/2014/main" id="{25D7B40B-C637-4EE0-A22B-1E4059C749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1B4788-BBA7-4F79-9ECA-138FCA4DDC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D0D05D9B-FDB8-4A53-A918-A9EF745321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35081240-F7BC-4E53-8B68-7EFB9BB901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70191206-B48A-42A6-AC56-29863A8A3AF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01A26EBB-36C6-49EA-ACA5-C10D3A19CE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2FEA71F8-9CB2-4E3F-8678-15E85C5FDF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BD Symbols" pitchFamily="2" charset="2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E0D62C93-3951-44E2-AFE6-E504DA28D9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BD Symbols" pitchFamily="2" charset="2"/>
              </a:defRPr>
            </a:lvl1pPr>
          </a:lstStyle>
          <a:p>
            <a:fld id="{04982551-5565-442B-A857-5A866A6216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93055393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3602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762000"/>
            <a:ext cx="1911350" cy="305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6638" y="762000"/>
            <a:ext cx="5586412" cy="305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7679696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638" y="762000"/>
            <a:ext cx="7239000" cy="603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416050"/>
            <a:ext cx="7620000" cy="24034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3461021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091498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9662194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16050"/>
            <a:ext cx="3733800" cy="2403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1443606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548992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8750950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840659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6837697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09597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162D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6013DD0-94CA-40A7-A63D-AF4B0CECF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62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32162D"/>
              </a:gs>
            </a:gsLst>
            <a:lin ang="2700000" scaled="1"/>
          </a:gradFill>
          <a:ln>
            <a:noFill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D78E9992-38DD-4E68-AAD9-5EC7FA9D0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36638" y="762000"/>
            <a:ext cx="7239000" cy="603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24" name="Rectangle 4">
            <a:extLst>
              <a:ext uri="{FF2B5EF4-FFF2-40B4-BE49-F238E27FC236}">
                <a16:creationId xmlns:a16="http://schemas.microsoft.com/office/drawing/2014/main" id="{9291112C-339A-4054-8D80-7489EE38A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416050"/>
            <a:ext cx="7620000" cy="2403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rgbClr val="003530"/>
            </a:outerShdw>
          </a:effec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25" name="Text Box 5">
            <a:extLst>
              <a:ext uri="{FF2B5EF4-FFF2-40B4-BE49-F238E27FC236}">
                <a16:creationId xmlns:a16="http://schemas.microsoft.com/office/drawing/2014/main" id="{9E4C9C0F-01AF-40C4-9F6C-A8FAB26C0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6096000"/>
            <a:ext cx="6096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fld id="{BDEF1297-98E9-44F0-96A3-E7A496C082ED}" type="slidenum">
              <a:rPr lang="en-US" altLang="en-US" b="1">
                <a:solidFill>
                  <a:srgbClr val="9EB0E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pPr algn="ctr"/>
              <a:t>‹#›</a:t>
            </a:fld>
            <a:endParaRPr lang="en-US" altLang="en-US" sz="2800" b="1">
              <a:solidFill>
                <a:srgbClr val="AABAE6"/>
              </a:solidFill>
              <a:latin typeface="Monotype Sorts" pitchFamily="2" charset="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ransition>
    <p:wipe dir="r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6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0"/>
        </a:spcBef>
        <a:spcAft>
          <a:spcPct val="2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4588" indent="-28733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39875" indent="-280988" algn="l" rtl="0" eaLnBrk="0" fontAlgn="base" hangingPunct="0">
        <a:lnSpc>
          <a:spcPct val="85000"/>
        </a:lnSpc>
        <a:spcBef>
          <a:spcPct val="0"/>
        </a:spcBef>
        <a:spcAft>
          <a:spcPct val="10000"/>
        </a:spcAft>
        <a:buClr>
          <a:schemeClr val="tx2"/>
        </a:buClr>
        <a:buSzPct val="55000"/>
        <a:buFont typeface="Monotype Sorts" pitchFamily="2" charset="2"/>
        <a:buChar char="l"/>
        <a:defRPr sz="3200" b="1">
          <a:solidFill>
            <a:schemeClr val="tx1"/>
          </a:solidFill>
          <a:latin typeface="+mn-lt"/>
        </a:defRPr>
      </a:lvl4pPr>
      <a:lvl5pPr marL="4343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5pPr>
      <a:lvl6pPr marL="4800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6pPr>
      <a:lvl7pPr marL="5257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7pPr>
      <a:lvl8pPr marL="5715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8pPr>
      <a:lvl9pPr marL="6172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6" name="Rectangle 4">
            <a:extLst>
              <a:ext uri="{FF2B5EF4-FFF2-40B4-BE49-F238E27FC236}">
                <a16:creationId xmlns:a16="http://schemas.microsoft.com/office/drawing/2014/main" id="{859F963F-F2D3-4552-A712-B7C05DD9E8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altLang="en-US" u="sng" dirty="0"/>
              <a:t>Wireless Networks</a:t>
            </a:r>
            <a:br>
              <a:rPr lang="en-US" altLang="en-US" u="sng" dirty="0"/>
            </a:br>
            <a:endParaRPr lang="en-US" altLang="en-US" u="sng" dirty="0"/>
          </a:p>
        </p:txBody>
      </p:sp>
      <p:sp>
        <p:nvSpPr>
          <p:cNvPr id="545797" name="Rectangle 5">
            <a:extLst>
              <a:ext uri="{FF2B5EF4-FFF2-40B4-BE49-F238E27FC236}">
                <a16:creationId xmlns:a16="http://schemas.microsoft.com/office/drawing/2014/main" id="{07EE8C9D-BBFE-4DD5-8104-B7A7C79BA1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391400" cy="29956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altLang="en-US" b="0" dirty="0"/>
              <a:t>Cellular and land line telephone systems are responsible for providing coverage throughout a coverage </a:t>
            </a:r>
            <a:r>
              <a:rPr lang="en-US" altLang="en-US" b="0" i="1" dirty="0"/>
              <a:t>region</a:t>
            </a:r>
            <a:r>
              <a:rPr lang="en-US" altLang="en-US" b="0" dirty="0"/>
              <a:t> or </a:t>
            </a:r>
            <a:r>
              <a:rPr lang="en-US" altLang="en-US" b="0" i="1" dirty="0"/>
              <a:t>market</a:t>
            </a:r>
          </a:p>
          <a:p>
            <a:pPr>
              <a:spcBef>
                <a:spcPct val="20000"/>
              </a:spcBef>
              <a:defRPr/>
            </a:pPr>
            <a:endParaRPr lang="en-US" altLang="en-US" b="0" dirty="0"/>
          </a:p>
          <a:p>
            <a:pPr>
              <a:spcBef>
                <a:spcPct val="20000"/>
              </a:spcBef>
              <a:defRPr/>
            </a:pPr>
            <a:r>
              <a:rPr lang="en-US" altLang="en-US" b="0" dirty="0"/>
              <a:t>The interconnection of many such systems defines a wireless network over the world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>
            <a:extLst>
              <a:ext uri="{FF2B5EF4-FFF2-40B4-BE49-F238E27FC236}">
                <a16:creationId xmlns:a16="http://schemas.microsoft.com/office/drawing/2014/main" id="{2B549194-FFDA-4D91-AEB7-FBE1AC1ADE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Wireless network comparison</a:t>
            </a:r>
          </a:p>
        </p:txBody>
      </p:sp>
      <p:sp>
        <p:nvSpPr>
          <p:cNvPr id="1070083" name="Rectangle 3">
            <a:extLst>
              <a:ext uri="{FF2B5EF4-FFF2-40B4-BE49-F238E27FC236}">
                <a16:creationId xmlns:a16="http://schemas.microsoft.com/office/drawing/2014/main" id="{F0E6B26B-2736-4A8C-8643-371CFCFC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4422775"/>
          </a:xfrm>
        </p:spPr>
        <p:txBody>
          <a:bodyPr/>
          <a:lstStyle/>
          <a:p>
            <a:pPr>
              <a:spcBef>
                <a:spcPct val="20000"/>
              </a:spcBef>
              <a:buFont typeface="Monotype Sorts" pitchFamily="2" charset="2"/>
              <a:buNone/>
              <a:defRPr/>
            </a:pPr>
            <a:r>
              <a:rPr lang="en-US" b="0" dirty="0"/>
              <a:t>First, second and third generations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Modulation techniques (Analog, Digital, Spread Spectrum)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Switching (channel) techniques (Circuit switching, packet  switching)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Signaling (control) techniques (in-band, CCS)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Practical systems (USDC, GSM, CDMA)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Network capabilities 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>
            <a:extLst>
              <a:ext uri="{FF2B5EF4-FFF2-40B4-BE49-F238E27FC236}">
                <a16:creationId xmlns:a16="http://schemas.microsoft.com/office/drawing/2014/main" id="{CB4F6D0E-3167-4C24-B7D4-5936C9D0C5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First Generation Networks</a:t>
            </a:r>
          </a:p>
        </p:txBody>
      </p:sp>
      <p:sp>
        <p:nvSpPr>
          <p:cNvPr id="1070083" name="Rectangle 3">
            <a:extLst>
              <a:ext uri="{FF2B5EF4-FFF2-40B4-BE49-F238E27FC236}">
                <a16:creationId xmlns:a16="http://schemas.microsoft.com/office/drawing/2014/main" id="{DB51F565-A92A-4B93-AD54-5C36A31D3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0387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Analog Technology -FM modulation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AMPS (Advanced Mobile Phone Services) – in U.S.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Mobile Terminals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Base Stations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MSCs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PSTN is separate network from the signaling network (non CCS)</a:t>
            </a: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78" name="Rectangle 2">
            <a:extLst>
              <a:ext uri="{FF2B5EF4-FFF2-40B4-BE49-F238E27FC236}">
                <a16:creationId xmlns:a16="http://schemas.microsoft.com/office/drawing/2014/main" id="{349F11FA-1FE5-44F4-B3D2-FF26E1209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IS-41 Network Protocol</a:t>
            </a:r>
          </a:p>
        </p:txBody>
      </p:sp>
      <p:sp>
        <p:nvSpPr>
          <p:cNvPr id="1074179" name="Rectangle 3">
            <a:extLst>
              <a:ext uri="{FF2B5EF4-FFF2-40B4-BE49-F238E27FC236}">
                <a16:creationId xmlns:a16="http://schemas.microsoft.com/office/drawing/2014/main" id="{F7623650-29CB-40A1-8DBB-48EA6DC995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2609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Network protocol standard to allow automatic  registration of roamers – inter-operator </a:t>
            </a:r>
            <a:r>
              <a:rPr lang="en-US" b="0" i="1" dirty="0"/>
              <a:t>roaming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Allow MSCs of different service providers to pass information about subscribers to other MSCs on demand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HLR – Home Location Register – real time user list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VLR – Visitor Location Register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AUC – Authentication Center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02" name="Rectangle 2">
            <a:extLst>
              <a:ext uri="{FF2B5EF4-FFF2-40B4-BE49-F238E27FC236}">
                <a16:creationId xmlns:a16="http://schemas.microsoft.com/office/drawing/2014/main" id="{F0CB9B93-6724-4D59-8197-F60B305BE2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Roaming process</a:t>
            </a:r>
          </a:p>
        </p:txBody>
      </p:sp>
      <p:sp>
        <p:nvSpPr>
          <p:cNvPr id="1075203" name="Rectangle 3">
            <a:extLst>
              <a:ext uri="{FF2B5EF4-FFF2-40B4-BE49-F238E27FC236}">
                <a16:creationId xmlns:a16="http://schemas.microsoft.com/office/drawing/2014/main" id="{A41CE6ED-E371-4D5E-BB07-7850FED75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38322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Mobile periodically keys up and transmits its identity information which allows MSC to constantly update it’s customer list.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registration command is sent in over control channels at 5-10 minute intervals -</a:t>
            </a:r>
            <a:br>
              <a:rPr lang="en-US" b="0" dirty="0"/>
            </a:br>
            <a:r>
              <a:rPr lang="en-US" b="0" dirty="0"/>
              <a:t>MIN – Mobile Identification Number (Telephone No.)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ESN – Electronic Serial Number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298" name="Rectangle 2">
            <a:extLst>
              <a:ext uri="{FF2B5EF4-FFF2-40B4-BE49-F238E27FC236}">
                <a16:creationId xmlns:a16="http://schemas.microsoft.com/office/drawing/2014/main" id="{32DCDC18-13AE-4DC4-8DC2-ADE8179D3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Registration </a:t>
            </a:r>
          </a:p>
        </p:txBody>
      </p:sp>
      <p:sp>
        <p:nvSpPr>
          <p:cNvPr id="1079299" name="Rectangle 3">
            <a:extLst>
              <a:ext uri="{FF2B5EF4-FFF2-40B4-BE49-F238E27FC236}">
                <a16:creationId xmlns:a16="http://schemas.microsoft.com/office/drawing/2014/main" id="{88B2B0ED-4860-404F-83C7-3CF3BCD4E9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416050"/>
            <a:ext cx="7620000" cy="5678488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By comparing MIN of roaming subscriber with HLR database, the MSC identifies roamers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MSC sends registration request over landline signaling network to subscriber’s home MSC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Home MSC validates roamer’s MIN and ESN  and returns a customer profile to visited MSC</a:t>
            </a:r>
          </a:p>
          <a:p>
            <a:pPr algn="just">
              <a:spcBef>
                <a:spcPct val="20000"/>
              </a:spcBef>
              <a:defRPr/>
            </a:pPr>
            <a:r>
              <a:rPr lang="en-US" b="0" dirty="0"/>
              <a:t>Home and visitor MSC update their HLR and VLR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The roamer is then registered in the visited MSC.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394" name="Rectangle 2">
            <a:extLst>
              <a:ext uri="{FF2B5EF4-FFF2-40B4-BE49-F238E27FC236}">
                <a16:creationId xmlns:a16="http://schemas.microsoft.com/office/drawing/2014/main" id="{A18052BA-D097-427E-9096-372CE2B4FA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3200" u="sng" dirty="0"/>
              <a:t>Switching in Networks  </a:t>
            </a:r>
          </a:p>
        </p:txBody>
      </p:sp>
      <p:sp>
        <p:nvSpPr>
          <p:cNvPr id="1083395" name="Rectangle 3">
            <a:extLst>
              <a:ext uri="{FF2B5EF4-FFF2-40B4-BE49-F238E27FC236}">
                <a16:creationId xmlns:a16="http://schemas.microsoft.com/office/drawing/2014/main" id="{32F088C6-2E8C-4050-8202-3CEEFE31C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251325"/>
          </a:xfrm>
        </p:spPr>
        <p:txBody>
          <a:bodyPr/>
          <a:lstStyle/>
          <a:p>
            <a:pPr>
              <a:defRPr/>
            </a:pPr>
            <a:r>
              <a:rPr lang="en-US" b="0" dirty="0"/>
              <a:t>First generation </a:t>
            </a:r>
            <a:r>
              <a:rPr lang="en-US" b="0" i="1" dirty="0"/>
              <a:t>Circuit Switching</a:t>
            </a:r>
          </a:p>
          <a:p>
            <a:pPr>
              <a:defRPr/>
            </a:pPr>
            <a:endParaRPr lang="en-US" b="0" i="1" dirty="0"/>
          </a:p>
          <a:p>
            <a:pPr>
              <a:defRPr/>
            </a:pPr>
            <a:r>
              <a:rPr lang="en-US" b="0" dirty="0"/>
              <a:t>MSC dedicates a voice channel connection between base station and PSTN for duration of cell phone call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As calls are initiated and completed, different radio circuits and dedicated PSTN voice circuits are switched in and out to handle traffic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>
            <a:extLst>
              <a:ext uri="{FF2B5EF4-FFF2-40B4-BE49-F238E27FC236}">
                <a16:creationId xmlns:a16="http://schemas.microsoft.com/office/drawing/2014/main" id="{B5789C10-F2EC-4B95-A3A8-F25108F47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Second Generation Wireless Networks</a:t>
            </a:r>
            <a:r>
              <a:rPr lang="en-US" sz="3200" u="sng" dirty="0"/>
              <a:t> </a:t>
            </a:r>
            <a:br>
              <a:rPr lang="en-US" u="sng" dirty="0"/>
            </a:br>
            <a:endParaRPr lang="en-US" sz="3200" u="sng" dirty="0"/>
          </a:p>
        </p:txBody>
      </p:sp>
      <p:sp>
        <p:nvSpPr>
          <p:cNvPr id="1090563" name="Rectangle 3">
            <a:extLst>
              <a:ext uri="{FF2B5EF4-FFF2-40B4-BE49-F238E27FC236}">
                <a16:creationId xmlns:a16="http://schemas.microsoft.com/office/drawing/2014/main" id="{4033BAB3-8C0E-4A48-BAFB-BE9BC3207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3930650"/>
          </a:xfrm>
        </p:spPr>
        <p:txBody>
          <a:bodyPr/>
          <a:lstStyle/>
          <a:p>
            <a:pPr algn="just">
              <a:defRPr/>
            </a:pPr>
            <a:r>
              <a:rPr lang="en-US" b="0" dirty="0"/>
              <a:t>Employ digital modulation and have advanced call processing capabilities. </a:t>
            </a:r>
          </a:p>
          <a:p>
            <a:pPr>
              <a:defRPr/>
            </a:pPr>
            <a:r>
              <a:rPr lang="en-US" b="0" dirty="0"/>
              <a:t>   Examples: 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Global system for Mobile (GSM)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DECT (Digital European Cordless 	Telephone)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Cordless Telephone (CT2) -British  system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JDC – Japanese Digital Cellular system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>
            <a:extLst>
              <a:ext uri="{FF2B5EF4-FFF2-40B4-BE49-F238E27FC236}">
                <a16:creationId xmlns:a16="http://schemas.microsoft.com/office/drawing/2014/main" id="{9FBBB26A-3A78-4892-8AF3-20B9B8435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Packet Switching network</a:t>
            </a:r>
          </a:p>
        </p:txBody>
      </p:sp>
      <p:sp>
        <p:nvSpPr>
          <p:cNvPr id="1085443" name="Rectangle 3">
            <a:extLst>
              <a:ext uri="{FF2B5EF4-FFF2-40B4-BE49-F238E27FC236}">
                <a16:creationId xmlns:a16="http://schemas.microsoft.com/office/drawing/2014/main" id="{861A036D-B673-4DA1-93AC-F0F93210C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620000" cy="5481638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Second generation switching network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Packet Switching  implements connectionless services for large number of data users, who remain virtually connected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Packet switching breaks each message into smaller units for transmission and recovery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When a message is broken into packets, control information is added to each packet to provide source/ destination information and identification.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>
            <a:extLst>
              <a:ext uri="{FF2B5EF4-FFF2-40B4-BE49-F238E27FC236}">
                <a16:creationId xmlns:a16="http://schemas.microsoft.com/office/drawing/2014/main" id="{1E46AB09-6824-48E7-AF45-51B940BED5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Packet Structure </a:t>
            </a:r>
          </a:p>
        </p:txBody>
      </p:sp>
      <p:sp>
        <p:nvSpPr>
          <p:cNvPr id="1087491" name="Rectangle 3">
            <a:extLst>
              <a:ext uri="{FF2B5EF4-FFF2-40B4-BE49-F238E27FC236}">
                <a16:creationId xmlns:a16="http://schemas.microsoft.com/office/drawing/2014/main" id="{9AA5E784-55C7-41B0-85C3-EE04BC8ED9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3048000"/>
            <a:ext cx="7620000" cy="2798763"/>
          </a:xfrm>
        </p:spPr>
        <p:txBody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en-US" b="0" dirty="0"/>
              <a:t>Header – contains source address, destination address, packet sequence number, and other routing and billing information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Trailer  -  contains cyclic redundancy checksum which is used for error detection at receiver</a:t>
            </a:r>
          </a:p>
        </p:txBody>
      </p:sp>
      <p:sp>
        <p:nvSpPr>
          <p:cNvPr id="1087492" name="Rectangle 4">
            <a:extLst>
              <a:ext uri="{FF2B5EF4-FFF2-40B4-BE49-F238E27FC236}">
                <a16:creationId xmlns:a16="http://schemas.microsoft.com/office/drawing/2014/main" id="{2F37379C-1AB5-4C7D-BA9B-202836DE3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447800"/>
            <a:ext cx="5638800" cy="1295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Header       User Data        Trailer</a:t>
            </a:r>
          </a:p>
        </p:txBody>
      </p:sp>
      <p:sp>
        <p:nvSpPr>
          <p:cNvPr id="19461" name="Line 5">
            <a:extLst>
              <a:ext uri="{FF2B5EF4-FFF2-40B4-BE49-F238E27FC236}">
                <a16:creationId xmlns:a16="http://schemas.microsoft.com/office/drawing/2014/main" id="{AD01AC38-8126-4430-9A63-4C9A0B5175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447800"/>
            <a:ext cx="0" cy="129540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Line 6">
            <a:extLst>
              <a:ext uri="{FF2B5EF4-FFF2-40B4-BE49-F238E27FC236}">
                <a16:creationId xmlns:a16="http://schemas.microsoft.com/office/drawing/2014/main" id="{9118221B-66A8-4731-A1F8-EFCCEDC16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1447800"/>
            <a:ext cx="0" cy="129540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>
            <a:extLst>
              <a:ext uri="{FF2B5EF4-FFF2-40B4-BE49-F238E27FC236}">
                <a16:creationId xmlns:a16="http://schemas.microsoft.com/office/drawing/2014/main" id="{6DFC965E-0F1B-4F0F-8122-25AC0EA11C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4488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Advances in Second Generation Networks</a:t>
            </a:r>
          </a:p>
        </p:txBody>
      </p:sp>
      <p:sp>
        <p:nvSpPr>
          <p:cNvPr id="1092611" name="Rectangle 3">
            <a:extLst>
              <a:ext uri="{FF2B5EF4-FFF2-40B4-BE49-F238E27FC236}">
                <a16:creationId xmlns:a16="http://schemas.microsoft.com/office/drawing/2014/main" id="{0A80649C-2582-453D-908C-B0A7D84887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5087938"/>
          </a:xfrm>
        </p:spPr>
        <p:txBody>
          <a:bodyPr/>
          <a:lstStyle/>
          <a:p>
            <a:pPr>
              <a:defRPr/>
            </a:pPr>
            <a:r>
              <a:rPr lang="en-US" b="0" dirty="0"/>
              <a:t>While 1st generation systems were primarily designed for voice, second generation networks provide paging, facsimile and high –data rate network access</a:t>
            </a:r>
          </a:p>
          <a:p>
            <a:pPr>
              <a:defRPr/>
            </a:pPr>
            <a:r>
              <a:rPr lang="en-US" b="0" dirty="0"/>
              <a:t>Handoff is mobile-controlled-MAHO(Mobile assisted Handoff)</a:t>
            </a:r>
          </a:p>
          <a:p>
            <a:pPr>
              <a:defRPr/>
            </a:pPr>
            <a:r>
              <a:rPr lang="en-US" b="0" dirty="0"/>
              <a:t>The mobile units in this generation perform functions like received power reporting, adjacent base station scanning, </a:t>
            </a:r>
            <a:r>
              <a:rPr lang="en-US" b="0"/>
              <a:t>data encoding</a:t>
            </a:r>
            <a:endParaRPr lang="en-US" b="0" dirty="0"/>
          </a:p>
          <a:p>
            <a:pPr>
              <a:defRPr/>
            </a:pPr>
            <a:endParaRPr lang="en-US" b="0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>
            <a:extLst>
              <a:ext uri="{FF2B5EF4-FFF2-40B4-BE49-F238E27FC236}">
                <a16:creationId xmlns:a16="http://schemas.microsoft.com/office/drawing/2014/main" id="{B10EE55E-7D52-473D-8EAA-CAFA3C91E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Types of Networks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059859" name="Group 19">
            <a:extLst>
              <a:ext uri="{FF2B5EF4-FFF2-40B4-BE49-F238E27FC236}">
                <a16:creationId xmlns:a16="http://schemas.microsoft.com/office/drawing/2014/main" id="{64E5D55C-37CC-4488-89CC-7FE93225AF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03300" y="2247900"/>
          <a:ext cx="7620000" cy="2362200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70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Fixed Networks(PSTN)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chemeClr val="tx2"/>
                        </a:buClr>
                        <a:buSzPct val="65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Wireless Network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4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FFFFFF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Highly static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FFFFFF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High bandwidth possible (fiber Optic or coaxial)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FFFFFF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Highly dynamic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>
                          <a:srgbClr val="FFFFFF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Low RF bandwidth provided for each user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>
            <a:extLst>
              <a:ext uri="{FF2B5EF4-FFF2-40B4-BE49-F238E27FC236}">
                <a16:creationId xmlns:a16="http://schemas.microsoft.com/office/drawing/2014/main" id="{F1C87A5E-68D9-498F-85B7-793B66D82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Common Channel Signaling (CCS) </a:t>
            </a:r>
          </a:p>
        </p:txBody>
      </p:sp>
      <p:sp>
        <p:nvSpPr>
          <p:cNvPr id="1094659" name="Rectangle 3">
            <a:extLst>
              <a:ext uri="{FF2B5EF4-FFF2-40B4-BE49-F238E27FC236}">
                <a16:creationId xmlns:a16="http://schemas.microsoft.com/office/drawing/2014/main" id="{AF3AEDF6-C28A-47BF-BD69-972540BB2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696200" cy="44481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Second generation signaling network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Digital Technique that provides simultaneous transmission of user data, signaling data and other related traffic through a network.</a:t>
            </a:r>
          </a:p>
          <a:p>
            <a:pPr>
              <a:defRPr/>
            </a:pPr>
            <a:r>
              <a:rPr lang="en-US" b="0" dirty="0"/>
              <a:t>Advantage – high speed signaling is not limited by low speed voice data</a:t>
            </a:r>
          </a:p>
          <a:p>
            <a:pPr marL="0" indent="0">
              <a:buFont typeface="Monotype Sorts" pitchFamily="2" charset="2"/>
              <a:buNone/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Substantial increase in the number of users</a:t>
            </a:r>
          </a:p>
          <a:p>
            <a:pPr>
              <a:buFont typeface="Monotype Sort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>
            <a:extLst>
              <a:ext uri="{FF2B5EF4-FFF2-40B4-BE49-F238E27FC236}">
                <a16:creationId xmlns:a16="http://schemas.microsoft.com/office/drawing/2014/main" id="{5A8097C1-F437-4B6C-AB1C-A2E8924A2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7263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Advantages of CCS</a:t>
            </a:r>
          </a:p>
        </p:txBody>
      </p:sp>
      <p:sp>
        <p:nvSpPr>
          <p:cNvPr id="1095683" name="Rectangle 3">
            <a:extLst>
              <a:ext uri="{FF2B5EF4-FFF2-40B4-BE49-F238E27FC236}">
                <a16:creationId xmlns:a16="http://schemas.microsoft.com/office/drawing/2014/main" id="{6D1673B6-0401-4650-A9B4-41D7FCA306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620000" cy="2478088"/>
          </a:xfrm>
        </p:spPr>
        <p:txBody>
          <a:bodyPr/>
          <a:lstStyle/>
          <a:p>
            <a:pPr>
              <a:defRPr/>
            </a:pPr>
            <a:r>
              <a:rPr lang="en-US" b="0" dirty="0"/>
              <a:t>Advantage – high speed signaling is not limited by low speed voice data</a:t>
            </a:r>
          </a:p>
          <a:p>
            <a:pPr>
              <a:defRPr/>
            </a:pPr>
            <a:endParaRPr lang="en-US" b="0" dirty="0"/>
          </a:p>
          <a:p>
            <a:pPr>
              <a:defRPr/>
            </a:pPr>
            <a:endParaRPr lang="en-US" b="0" dirty="0"/>
          </a:p>
          <a:p>
            <a:pPr>
              <a:defRPr/>
            </a:pPr>
            <a:r>
              <a:rPr lang="en-US" b="0" dirty="0"/>
              <a:t>Substantial increase in the number of users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>
            <a:extLst>
              <a:ext uri="{FF2B5EF4-FFF2-40B4-BE49-F238E27FC236}">
                <a16:creationId xmlns:a16="http://schemas.microsoft.com/office/drawing/2014/main" id="{57404C93-4FDD-43B5-A1F8-AA23A69504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8787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CCS network structure</a:t>
            </a:r>
          </a:p>
        </p:txBody>
      </p:sp>
      <p:sp>
        <p:nvSpPr>
          <p:cNvPr id="1096708" name="Rectangle 4">
            <a:extLst>
              <a:ext uri="{FF2B5EF4-FFF2-40B4-BE49-F238E27FC236}">
                <a16:creationId xmlns:a16="http://schemas.microsoft.com/office/drawing/2014/main" id="{8AA9340B-63AB-48C3-A72B-EDDEB1071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362200"/>
            <a:ext cx="1828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SMS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CA7457E5-6783-4F0B-99D0-ED7E45A75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438400"/>
            <a:ext cx="1828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96710" name="Rectangle 6">
            <a:extLst>
              <a:ext uri="{FF2B5EF4-FFF2-40B4-BE49-F238E27FC236}">
                <a16:creationId xmlns:a16="http://schemas.microsoft.com/office/drawing/2014/main" id="{42346783-D1B1-49A2-8420-68085C1A1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724400"/>
            <a:ext cx="1828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MSC</a:t>
            </a:r>
          </a:p>
        </p:txBody>
      </p:sp>
      <p:sp>
        <p:nvSpPr>
          <p:cNvPr id="23558" name="Rectangle 7">
            <a:extLst>
              <a:ext uri="{FF2B5EF4-FFF2-40B4-BE49-F238E27FC236}">
                <a16:creationId xmlns:a16="http://schemas.microsoft.com/office/drawing/2014/main" id="{CCC7F9B1-7CB8-4353-A33E-388BD5DD0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724400"/>
            <a:ext cx="1828800" cy="914400"/>
          </a:xfrm>
          <a:prstGeom prst="rect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9" name="Oval 8">
            <a:extLst>
              <a:ext uri="{FF2B5EF4-FFF2-40B4-BE49-F238E27FC236}">
                <a16:creationId xmlns:a16="http://schemas.microsoft.com/office/drawing/2014/main" id="{6DD05932-2238-4842-A939-91A59595E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352800"/>
            <a:ext cx="1143000" cy="1295400"/>
          </a:xfrm>
          <a:prstGeom prst="ellipse">
            <a:avLst/>
          </a:prstGeom>
          <a:solidFill>
            <a:schemeClr val="bg2">
              <a:alpha val="0"/>
            </a:schemeClr>
          </a:solidFill>
          <a:ln w="57150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0" name="Line 9">
            <a:extLst>
              <a:ext uri="{FF2B5EF4-FFF2-40B4-BE49-F238E27FC236}">
                <a16:creationId xmlns:a16="http://schemas.microsoft.com/office/drawing/2014/main" id="{305F64E1-B10E-4CEB-9071-BCE9CB59D0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4114800"/>
            <a:ext cx="1828800" cy="60960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Line 11">
            <a:extLst>
              <a:ext uri="{FF2B5EF4-FFF2-40B4-BE49-F238E27FC236}">
                <a16:creationId xmlns:a16="http://schemas.microsoft.com/office/drawing/2014/main" id="{A915E673-AB74-4FCB-95A6-3C0990E146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4114800"/>
            <a:ext cx="1752600" cy="60960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2">
            <a:extLst>
              <a:ext uri="{FF2B5EF4-FFF2-40B4-BE49-F238E27FC236}">
                <a16:creationId xmlns:a16="http://schemas.microsoft.com/office/drawing/2014/main" id="{38D7A074-AC0D-44A5-9708-130E250EA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276600"/>
            <a:ext cx="1371600" cy="457200"/>
          </a:xfrm>
          <a:prstGeom prst="line">
            <a:avLst/>
          </a:prstGeom>
          <a:noFill/>
          <a:ln w="57150">
            <a:solidFill>
              <a:srgbClr val="FFFF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3">
            <a:extLst>
              <a:ext uri="{FF2B5EF4-FFF2-40B4-BE49-F238E27FC236}">
                <a16:creationId xmlns:a16="http://schemas.microsoft.com/office/drawing/2014/main" id="{0DB32401-E315-4218-A298-3C77C6028B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3352800"/>
            <a:ext cx="1066800" cy="38100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4">
            <a:extLst>
              <a:ext uri="{FF2B5EF4-FFF2-40B4-BE49-F238E27FC236}">
                <a16:creationId xmlns:a16="http://schemas.microsoft.com/office/drawing/2014/main" id="{50ACFBC5-CEB8-49B1-8587-BB81F6910D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48600" y="5181600"/>
            <a:ext cx="1066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5">
            <a:extLst>
              <a:ext uri="{FF2B5EF4-FFF2-40B4-BE49-F238E27FC236}">
                <a16:creationId xmlns:a16="http://schemas.microsoft.com/office/drawing/2014/main" id="{84C53063-CB19-4C24-A57F-65805F7B7B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2895600"/>
            <a:ext cx="10668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6">
            <a:extLst>
              <a:ext uri="{FF2B5EF4-FFF2-40B4-BE49-F238E27FC236}">
                <a16:creationId xmlns:a16="http://schemas.microsoft.com/office/drawing/2014/main" id="{9E8C10CC-6F07-4D0D-9ABD-FAD7F042E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2362200"/>
            <a:ext cx="0" cy="3352800"/>
          </a:xfrm>
          <a:prstGeom prst="line">
            <a:avLst/>
          </a:prstGeom>
          <a:noFill/>
          <a:ln w="57150">
            <a:solidFill>
              <a:srgbClr val="FFFF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8">
            <a:extLst>
              <a:ext uri="{FF2B5EF4-FFF2-40B4-BE49-F238E27FC236}">
                <a16:creationId xmlns:a16="http://schemas.microsoft.com/office/drawing/2014/main" id="{EA364B1D-DA40-4978-8B04-0AC9A9D80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1905000"/>
            <a:ext cx="381000" cy="457200"/>
          </a:xfrm>
          <a:prstGeom prst="line">
            <a:avLst/>
          </a:prstGeom>
          <a:noFill/>
          <a:ln w="57150">
            <a:solidFill>
              <a:srgbClr val="FFFF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9">
            <a:extLst>
              <a:ext uri="{FF2B5EF4-FFF2-40B4-BE49-F238E27FC236}">
                <a16:creationId xmlns:a16="http://schemas.microsoft.com/office/drawing/2014/main" id="{A7AB3720-FA25-4107-A4FA-205B88E75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828800"/>
            <a:ext cx="0" cy="533400"/>
          </a:xfrm>
          <a:prstGeom prst="line">
            <a:avLst/>
          </a:prstGeom>
          <a:noFill/>
          <a:ln w="57150">
            <a:solidFill>
              <a:srgbClr val="FFFF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20">
            <a:extLst>
              <a:ext uri="{FF2B5EF4-FFF2-40B4-BE49-F238E27FC236}">
                <a16:creationId xmlns:a16="http://schemas.microsoft.com/office/drawing/2014/main" id="{B30AB9EF-49D7-4451-9B0F-89D9166FB4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905000"/>
            <a:ext cx="457200" cy="457200"/>
          </a:xfrm>
          <a:prstGeom prst="line">
            <a:avLst/>
          </a:prstGeom>
          <a:noFill/>
          <a:ln w="57150">
            <a:solidFill>
              <a:srgbClr val="FFFF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725" name="Rectangle 21">
            <a:extLst>
              <a:ext uri="{FF2B5EF4-FFF2-40B4-BE49-F238E27FC236}">
                <a16:creationId xmlns:a16="http://schemas.microsoft.com/office/drawing/2014/main" id="{794CE9A8-8DE4-4DF3-839D-BF4D8D105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953000"/>
            <a:ext cx="914400" cy="457200"/>
          </a:xfrm>
          <a:prstGeom prst="rect">
            <a:avLst/>
          </a:prstGeom>
          <a:solidFill>
            <a:schemeClr val="bg2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SEPs</a:t>
            </a:r>
          </a:p>
        </p:txBody>
      </p:sp>
      <p:sp>
        <p:nvSpPr>
          <p:cNvPr id="1096726" name="Rectangle 22">
            <a:extLst>
              <a:ext uri="{FF2B5EF4-FFF2-40B4-BE49-F238E27FC236}">
                <a16:creationId xmlns:a16="http://schemas.microsoft.com/office/drawing/2014/main" id="{0FFA0AD6-8FDC-42B4-BD64-02E0E82FC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733800"/>
            <a:ext cx="914400" cy="457200"/>
          </a:xfrm>
          <a:prstGeom prst="rect">
            <a:avLst/>
          </a:prstGeom>
          <a:solidFill>
            <a:schemeClr val="bg2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SS7</a:t>
            </a:r>
          </a:p>
        </p:txBody>
      </p:sp>
      <p:sp>
        <p:nvSpPr>
          <p:cNvPr id="1096727" name="Rectangle 23">
            <a:extLst>
              <a:ext uri="{FF2B5EF4-FFF2-40B4-BE49-F238E27FC236}">
                <a16:creationId xmlns:a16="http://schemas.microsoft.com/office/drawing/2014/main" id="{9BB2517B-4777-4921-A953-2B89DAD84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667000"/>
            <a:ext cx="914400" cy="457200"/>
          </a:xfrm>
          <a:prstGeom prst="rect">
            <a:avLst/>
          </a:prstGeom>
          <a:solidFill>
            <a:schemeClr val="bg2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SS7</a:t>
            </a:r>
          </a:p>
        </p:txBody>
      </p:sp>
      <p:sp>
        <p:nvSpPr>
          <p:cNvPr id="1096729" name="Rectangle 25">
            <a:extLst>
              <a:ext uri="{FF2B5EF4-FFF2-40B4-BE49-F238E27FC236}">
                <a16:creationId xmlns:a16="http://schemas.microsoft.com/office/drawing/2014/main" id="{7D37E4B6-49BF-420F-AB5F-21EA44CDA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676400"/>
            <a:ext cx="914400" cy="457200"/>
          </a:xfrm>
          <a:prstGeom prst="rect">
            <a:avLst/>
          </a:prstGeom>
          <a:solidFill>
            <a:schemeClr val="bg2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STPs</a:t>
            </a:r>
          </a:p>
        </p:txBody>
      </p:sp>
      <p:sp>
        <p:nvSpPr>
          <p:cNvPr id="1096730" name="Rectangle 26">
            <a:extLst>
              <a:ext uri="{FF2B5EF4-FFF2-40B4-BE49-F238E27FC236}">
                <a16:creationId xmlns:a16="http://schemas.microsoft.com/office/drawing/2014/main" id="{F3056231-86AA-41A2-84F3-B4675EAA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791200"/>
            <a:ext cx="914400" cy="457200"/>
          </a:xfrm>
          <a:prstGeom prst="rect">
            <a:avLst/>
          </a:prstGeom>
          <a:solidFill>
            <a:schemeClr val="bg2"/>
          </a:solidFill>
          <a:ln w="28575" algn="ctr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STPs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>
            <a:extLst>
              <a:ext uri="{FF2B5EF4-FFF2-40B4-BE49-F238E27FC236}">
                <a16:creationId xmlns:a16="http://schemas.microsoft.com/office/drawing/2014/main" id="{CC05F9C2-FCAB-4DB7-8339-9734A2645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CCS network components</a:t>
            </a:r>
          </a:p>
        </p:txBody>
      </p:sp>
      <p:sp>
        <p:nvSpPr>
          <p:cNvPr id="1097731" name="Rectangle 3">
            <a:extLst>
              <a:ext uri="{FF2B5EF4-FFF2-40B4-BE49-F238E27FC236}">
                <a16:creationId xmlns:a16="http://schemas.microsoft.com/office/drawing/2014/main" id="{5A56915B-CA23-4DF4-9CD0-815806EED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20000" cy="38084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CCS network architecture is composed of geographically distributed central switching offices.</a:t>
            </a:r>
          </a:p>
          <a:p>
            <a:pPr marL="344488" indent="-344488">
              <a:spcBef>
                <a:spcPct val="20000"/>
              </a:spcBef>
              <a:defRPr/>
            </a:pPr>
            <a:r>
              <a:rPr lang="en-US" b="0" dirty="0"/>
              <a:t>Service Management system (SMS)</a:t>
            </a:r>
          </a:p>
          <a:p>
            <a:pPr marL="344488" indent="-344488">
              <a:spcBef>
                <a:spcPct val="20000"/>
              </a:spcBef>
              <a:defRPr/>
            </a:pPr>
            <a:r>
              <a:rPr lang="en-US" b="0" dirty="0"/>
              <a:t>Switching end points (SEPs)</a:t>
            </a:r>
          </a:p>
          <a:p>
            <a:pPr marL="344488" indent="-344488">
              <a:spcBef>
                <a:spcPct val="20000"/>
              </a:spcBef>
              <a:defRPr/>
            </a:pPr>
            <a:r>
              <a:rPr lang="en-US" b="0" dirty="0"/>
              <a:t>Signaling transfer points(STPs)</a:t>
            </a:r>
          </a:p>
          <a:p>
            <a:pPr marL="344488" indent="-344488">
              <a:spcBef>
                <a:spcPct val="20000"/>
              </a:spcBef>
              <a:defRPr/>
            </a:pPr>
            <a:r>
              <a:rPr lang="en-US" b="0" dirty="0"/>
              <a:t>Database service management system(DBAS)</a:t>
            </a: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>
            <a:extLst>
              <a:ext uri="{FF2B5EF4-FFF2-40B4-BE49-F238E27FC236}">
                <a16:creationId xmlns:a16="http://schemas.microsoft.com/office/drawing/2014/main" id="{6B354768-C5AF-4172-8243-32B60CAE99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Third Generation Wireless Networks</a:t>
            </a:r>
            <a:r>
              <a:rPr lang="en-US" sz="3200" u="sng" dirty="0"/>
              <a:t> </a:t>
            </a:r>
          </a:p>
        </p:txBody>
      </p:sp>
      <p:sp>
        <p:nvSpPr>
          <p:cNvPr id="1103875" name="Rectangle 3">
            <a:extLst>
              <a:ext uri="{FF2B5EF4-FFF2-40B4-BE49-F238E27FC236}">
                <a16:creationId xmlns:a16="http://schemas.microsoft.com/office/drawing/2014/main" id="{7506483D-E2BC-429E-B7E4-A7DB0ECDB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620000" cy="17637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Aim is to provide a single set of standards that can meet a wide range of wireless applications, and provide universal access around the globe =&gt; voice, data and video</a:t>
            </a:r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>
            <a:extLst>
              <a:ext uri="{FF2B5EF4-FFF2-40B4-BE49-F238E27FC236}">
                <a16:creationId xmlns:a16="http://schemas.microsoft.com/office/drawing/2014/main" id="{65F93C12-009F-4B66-98E4-9D9E07E30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954962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Integrated Services Digital Network (ISDN)</a:t>
            </a:r>
            <a:r>
              <a:rPr lang="en-US" sz="3200" u="sng" dirty="0"/>
              <a:t> </a:t>
            </a:r>
          </a:p>
        </p:txBody>
      </p:sp>
      <p:sp>
        <p:nvSpPr>
          <p:cNvPr id="1100803" name="Rectangle 3">
            <a:extLst>
              <a:ext uri="{FF2B5EF4-FFF2-40B4-BE49-F238E27FC236}">
                <a16:creationId xmlns:a16="http://schemas.microsoft.com/office/drawing/2014/main" id="{1931962F-EA2F-485A-87E1-F014323F1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50641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Parallel worldwide network for CCS signaling traffic that can be used to either route traffic on PSTN or provide new services between network nodes and end users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ISDN has 2 types of channels:</a:t>
            </a:r>
          </a:p>
          <a:p>
            <a:pPr lvl="1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Information bearing channels called Bearer channels (B channels) </a:t>
            </a:r>
          </a:p>
          <a:p>
            <a:pPr marL="85725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b="0" dirty="0"/>
              <a:t>Out of band signaling channels, called data channels (D channels)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>
            <a:extLst>
              <a:ext uri="{FF2B5EF4-FFF2-40B4-BE49-F238E27FC236}">
                <a16:creationId xmlns:a16="http://schemas.microsoft.com/office/drawing/2014/main" id="{91833A2A-ADD6-469B-8BE6-CA0397BC4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Broadband ISDN (B-ISDN) </a:t>
            </a:r>
          </a:p>
        </p:txBody>
      </p:sp>
      <p:sp>
        <p:nvSpPr>
          <p:cNvPr id="1102851" name="Rectangle 3">
            <a:extLst>
              <a:ext uri="{FF2B5EF4-FFF2-40B4-BE49-F238E27FC236}">
                <a16:creationId xmlns:a16="http://schemas.microsoft.com/office/drawing/2014/main" id="{B5BF3967-58D7-4051-AEA0-C712A4A27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2798763"/>
          </a:xfrm>
        </p:spPr>
        <p:txBody>
          <a:bodyPr/>
          <a:lstStyle/>
          <a:p>
            <a:pPr algn="just">
              <a:defRPr/>
            </a:pPr>
            <a:r>
              <a:rPr lang="en-US" b="0" dirty="0"/>
              <a:t>End user applications require greater bandwidth for computer systems and video imaging</a:t>
            </a:r>
          </a:p>
          <a:p>
            <a:pPr algn="just">
              <a:defRPr/>
            </a:pPr>
            <a:endParaRPr lang="en-US" b="0" dirty="0"/>
          </a:p>
          <a:p>
            <a:pPr algn="just">
              <a:defRPr/>
            </a:pPr>
            <a:r>
              <a:rPr lang="en-US" b="0" dirty="0"/>
              <a:t>Based on asynchronous transfer mode (ATM) technology which allows packet switching – 100 </a:t>
            </a:r>
            <a:r>
              <a:rPr lang="en-US" b="0" dirty="0" err="1"/>
              <a:t>Gbps</a:t>
            </a:r>
            <a:endParaRPr lang="en-US" b="0" dirty="0"/>
          </a:p>
        </p:txBody>
      </p:sp>
    </p:spTree>
  </p:cSld>
  <p:clrMapOvr>
    <a:masterClrMapping/>
  </p:clrMapOvr>
  <p:transition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>
            <a:extLst>
              <a:ext uri="{FF2B5EF4-FFF2-40B4-BE49-F238E27FC236}">
                <a16:creationId xmlns:a16="http://schemas.microsoft.com/office/drawing/2014/main" id="{E87838CA-989F-49F5-A3A6-D07BA507B8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Future Wireless Networks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1104899" name="Rectangle 3">
            <a:extLst>
              <a:ext uri="{FF2B5EF4-FFF2-40B4-BE49-F238E27FC236}">
                <a16:creationId xmlns:a16="http://schemas.microsoft.com/office/drawing/2014/main" id="{5A196605-8DC8-477C-B0D3-B831FCA60F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645025"/>
          </a:xfrm>
        </p:spPr>
        <p:txBody>
          <a:bodyPr/>
          <a:lstStyle/>
          <a:p>
            <a:pPr marL="636588" indent="-457200">
              <a:spcBef>
                <a:spcPct val="20000"/>
              </a:spcBef>
              <a:defRPr/>
            </a:pPr>
            <a:r>
              <a:rPr lang="en-US" b="0" dirty="0"/>
              <a:t>Based on B-ISDN to provide access to  information networks such as Internet 	and other public and private databases</a:t>
            </a:r>
          </a:p>
          <a:p>
            <a:pPr marL="636588" indent="-457200">
              <a:spcBef>
                <a:spcPct val="20000"/>
              </a:spcBef>
              <a:defRPr/>
            </a:pPr>
            <a:r>
              <a:rPr lang="en-US" b="0" dirty="0"/>
              <a:t>PCS  - Personal Communication System</a:t>
            </a:r>
          </a:p>
          <a:p>
            <a:pPr marL="636588" indent="-457200">
              <a:spcBef>
                <a:spcPct val="20000"/>
              </a:spcBef>
              <a:defRPr/>
            </a:pPr>
            <a:r>
              <a:rPr lang="en-US" b="0" dirty="0"/>
              <a:t>PCN  - Personal Communication Network</a:t>
            </a:r>
          </a:p>
          <a:p>
            <a:pPr marL="636588" indent="-457200">
              <a:spcBef>
                <a:spcPct val="20000"/>
              </a:spcBef>
              <a:defRPr/>
            </a:pPr>
            <a:r>
              <a:rPr lang="en-US" b="0" dirty="0"/>
              <a:t>International Mobile Telecommunication (IMT –2000)</a:t>
            </a:r>
          </a:p>
          <a:p>
            <a:pPr marL="636588" indent="-457200">
              <a:spcBef>
                <a:spcPct val="20000"/>
              </a:spcBef>
              <a:defRPr/>
            </a:pPr>
            <a:r>
              <a:rPr lang="en-US" b="0" dirty="0"/>
              <a:t>Universal Mobile Telecommunication System (UMTS)- Europe 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2">
            <a:extLst>
              <a:ext uri="{FF2B5EF4-FFF2-40B4-BE49-F238E27FC236}">
                <a16:creationId xmlns:a16="http://schemas.microsoft.com/office/drawing/2014/main" id="{483E3BA3-480B-4016-A235-115DBACA9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1153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Interconnection of networks</a:t>
            </a:r>
            <a:endParaRPr lang="en-US" sz="3200" u="sng" dirty="0"/>
          </a:p>
        </p:txBody>
      </p:sp>
      <p:pic>
        <p:nvPicPr>
          <p:cNvPr id="4099" name="Picture 23" descr="TN00332_">
            <a:extLst>
              <a:ext uri="{FF2B5EF4-FFF2-40B4-BE49-F238E27FC236}">
                <a16:creationId xmlns:a16="http://schemas.microsoft.com/office/drawing/2014/main" id="{E9623D73-7AF0-4BB6-A0D5-F5B5A1B1E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100000" contrast="100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1600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8">
            <a:extLst>
              <a:ext uri="{FF2B5EF4-FFF2-40B4-BE49-F238E27FC236}">
                <a16:creationId xmlns:a16="http://schemas.microsoft.com/office/drawing/2014/main" id="{83640470-E9BD-43FB-8952-AE5539816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286000"/>
            <a:ext cx="2628900" cy="9906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01" name="Oval 9">
            <a:extLst>
              <a:ext uri="{FF2B5EF4-FFF2-40B4-BE49-F238E27FC236}">
                <a16:creationId xmlns:a16="http://schemas.microsoft.com/office/drawing/2014/main" id="{51ED449A-5AA4-4DCC-9B49-0C81B25D4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676400"/>
            <a:ext cx="1371600" cy="228600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02" name="Oval 29">
            <a:extLst>
              <a:ext uri="{FF2B5EF4-FFF2-40B4-BE49-F238E27FC236}">
                <a16:creationId xmlns:a16="http://schemas.microsoft.com/office/drawing/2014/main" id="{EAD9B8DB-E729-45BC-9D68-E59E0C7E6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1257300" cy="1257300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03" name="Oval 32">
            <a:extLst>
              <a:ext uri="{FF2B5EF4-FFF2-40B4-BE49-F238E27FC236}">
                <a16:creationId xmlns:a16="http://schemas.microsoft.com/office/drawing/2014/main" id="{1001ACD9-B1C3-4F4B-A9C8-F922EF886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334000"/>
            <a:ext cx="1257300" cy="1257300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04" name="Line 10">
            <a:extLst>
              <a:ext uri="{FF2B5EF4-FFF2-40B4-BE49-F238E27FC236}">
                <a16:creationId xmlns:a16="http://schemas.microsoft.com/office/drawing/2014/main" id="{61AF58B6-A096-4CF2-B16F-7C75C606EB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4290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11">
            <a:extLst>
              <a:ext uri="{FF2B5EF4-FFF2-40B4-BE49-F238E27FC236}">
                <a16:creationId xmlns:a16="http://schemas.microsoft.com/office/drawing/2014/main" id="{D46A7C6F-9802-400F-ABA0-7FEE1F605E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3505200"/>
            <a:ext cx="1066800" cy="20193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2">
            <a:extLst>
              <a:ext uri="{FF2B5EF4-FFF2-40B4-BE49-F238E27FC236}">
                <a16:creationId xmlns:a16="http://schemas.microsoft.com/office/drawing/2014/main" id="{305BEE51-B4C6-4EFB-A9C6-2F072CBFFF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3505200"/>
            <a:ext cx="99060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Text Box 15">
            <a:extLst>
              <a:ext uri="{FF2B5EF4-FFF2-40B4-BE49-F238E27FC236}">
                <a16:creationId xmlns:a16="http://schemas.microsoft.com/office/drawing/2014/main" id="{D2C47E3A-7303-44DF-B0EF-15E961944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6096000"/>
            <a:ext cx="685800" cy="381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800" b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BS1</a:t>
            </a:r>
          </a:p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8" name="Text Box 16">
            <a:extLst>
              <a:ext uri="{FF2B5EF4-FFF2-40B4-BE49-F238E27FC236}">
                <a16:creationId xmlns:a16="http://schemas.microsoft.com/office/drawing/2014/main" id="{F1196F34-B9B1-4E0F-941B-6845DB282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6096000"/>
            <a:ext cx="68580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b="1">
                <a:solidFill>
                  <a:schemeClr val="bg2"/>
                </a:solidFill>
              </a:rPr>
              <a:t>BS2</a:t>
            </a:r>
            <a:endParaRPr lang="en-US" altLang="en-US" sz="1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9" name="AutoShape 17">
            <a:extLst>
              <a:ext uri="{FF2B5EF4-FFF2-40B4-BE49-F238E27FC236}">
                <a16:creationId xmlns:a16="http://schemas.microsoft.com/office/drawing/2014/main" id="{FD08610D-6E1B-4BD5-B4A2-C1DECFE7B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410200"/>
            <a:ext cx="342900" cy="5715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10" name="AutoShape 30">
            <a:extLst>
              <a:ext uri="{FF2B5EF4-FFF2-40B4-BE49-F238E27FC236}">
                <a16:creationId xmlns:a16="http://schemas.microsoft.com/office/drawing/2014/main" id="{6F7259D2-E126-4985-817C-AC915E023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334000"/>
            <a:ext cx="342900" cy="5715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11" name="Oval 18">
            <a:extLst>
              <a:ext uri="{FF2B5EF4-FFF2-40B4-BE49-F238E27FC236}">
                <a16:creationId xmlns:a16="http://schemas.microsoft.com/office/drawing/2014/main" id="{6F331244-5A97-453D-BD52-6A43CB6D9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191000"/>
            <a:ext cx="1028700" cy="342900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12" name="Oval 19">
            <a:extLst>
              <a:ext uri="{FF2B5EF4-FFF2-40B4-BE49-F238E27FC236}">
                <a16:creationId xmlns:a16="http://schemas.microsoft.com/office/drawing/2014/main" id="{4F47622F-3309-4A0C-A813-9484D8993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114800"/>
            <a:ext cx="1028700" cy="342900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58836" name="Text Box 20">
            <a:extLst>
              <a:ext uri="{FF2B5EF4-FFF2-40B4-BE49-F238E27FC236}">
                <a16:creationId xmlns:a16="http://schemas.microsoft.com/office/drawing/2014/main" id="{71794830-979E-4C31-8458-E160C5024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209800"/>
            <a:ext cx="2667000" cy="1295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Mobile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Switching Center (MSC)</a:t>
            </a:r>
          </a:p>
        </p:txBody>
      </p:sp>
      <p:sp>
        <p:nvSpPr>
          <p:cNvPr id="4114" name="Line 26">
            <a:extLst>
              <a:ext uri="{FF2B5EF4-FFF2-40B4-BE49-F238E27FC236}">
                <a16:creationId xmlns:a16="http://schemas.microsoft.com/office/drawing/2014/main" id="{C54A3E99-F065-464E-85D5-A1FE6D3A5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343400"/>
            <a:ext cx="60960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Text Box 27">
            <a:extLst>
              <a:ext uri="{FF2B5EF4-FFF2-40B4-BE49-F238E27FC236}">
                <a16:creationId xmlns:a16="http://schemas.microsoft.com/office/drawing/2014/main" id="{30630519-8276-45E4-B8E6-E41506D08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86200"/>
            <a:ext cx="990600" cy="8382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      Link</a:t>
            </a:r>
          </a:p>
          <a:p>
            <a:endParaRPr lang="en-US" altLang="en-US" sz="2400">
              <a:solidFill>
                <a:srgbClr val="FFFFFF"/>
              </a:solidFill>
              <a:latin typeface="Times" panose="02020603050405020304" pitchFamily="18" charset="0"/>
            </a:endParaRPr>
          </a:p>
        </p:txBody>
      </p:sp>
      <p:sp>
        <p:nvSpPr>
          <p:cNvPr id="4116" name="Text Box 21">
            <a:extLst>
              <a:ext uri="{FF2B5EF4-FFF2-40B4-BE49-F238E27FC236}">
                <a16:creationId xmlns:a16="http://schemas.microsoft.com/office/drawing/2014/main" id="{918DB00B-351D-4C70-8267-8EFB24754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657600"/>
            <a:ext cx="1752600" cy="9144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Voice and Data Links</a:t>
            </a:r>
          </a:p>
          <a:p>
            <a:endParaRPr lang="en-US" altLang="en-US" sz="2800">
              <a:solidFill>
                <a:srgbClr val="FFFFFF"/>
              </a:solidFill>
              <a:latin typeface="Times" panose="02020603050405020304" pitchFamily="18" charset="0"/>
            </a:endParaRPr>
          </a:p>
        </p:txBody>
      </p:sp>
      <p:sp>
        <p:nvSpPr>
          <p:cNvPr id="4117" name="Line 22">
            <a:extLst>
              <a:ext uri="{FF2B5EF4-FFF2-40B4-BE49-F238E27FC236}">
                <a16:creationId xmlns:a16="http://schemas.microsoft.com/office/drawing/2014/main" id="{9595BF01-F0BE-4218-8AF5-EB8CDDF061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05800" y="381000"/>
            <a:ext cx="57150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8" name="Line 25">
            <a:extLst>
              <a:ext uri="{FF2B5EF4-FFF2-40B4-BE49-F238E27FC236}">
                <a16:creationId xmlns:a16="http://schemas.microsoft.com/office/drawing/2014/main" id="{6541CF74-ADDE-4888-902F-2444C5879A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4343400"/>
            <a:ext cx="762000" cy="342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Line 24">
            <a:extLst>
              <a:ext uri="{FF2B5EF4-FFF2-40B4-BE49-F238E27FC236}">
                <a16:creationId xmlns:a16="http://schemas.microsoft.com/office/drawing/2014/main" id="{07530457-D3A6-4D7E-8EC4-9E8E81D8CC5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52600" y="2971800"/>
            <a:ext cx="106680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0" name="Freeform 28">
            <a:extLst>
              <a:ext uri="{FF2B5EF4-FFF2-40B4-BE49-F238E27FC236}">
                <a16:creationId xmlns:a16="http://schemas.microsoft.com/office/drawing/2014/main" id="{0870A8F1-5139-44EA-A8F7-A90C0C4A0F08}"/>
              </a:ext>
            </a:extLst>
          </p:cNvPr>
          <p:cNvSpPr>
            <a:spLocks/>
          </p:cNvSpPr>
          <p:nvPr/>
        </p:nvSpPr>
        <p:spPr bwMode="auto">
          <a:xfrm>
            <a:off x="2819400" y="5486400"/>
            <a:ext cx="304800" cy="477838"/>
          </a:xfrm>
          <a:custGeom>
            <a:avLst/>
            <a:gdLst>
              <a:gd name="T0" fmla="*/ 2147483647 w 480"/>
              <a:gd name="T1" fmla="*/ 2147483647 h 753"/>
              <a:gd name="T2" fmla="*/ 2147483647 w 480"/>
              <a:gd name="T3" fmla="*/ 2147483647 h 753"/>
              <a:gd name="T4" fmla="*/ 2147483647 w 480"/>
              <a:gd name="T5" fmla="*/ 2147483647 h 753"/>
              <a:gd name="T6" fmla="*/ 2147483647 w 480"/>
              <a:gd name="T7" fmla="*/ 2147483647 h 753"/>
              <a:gd name="T8" fmla="*/ 2147483647 w 480"/>
              <a:gd name="T9" fmla="*/ 2147483647 h 753"/>
              <a:gd name="T10" fmla="*/ 2147483647 w 480"/>
              <a:gd name="T11" fmla="*/ 2147483647 h 753"/>
              <a:gd name="T12" fmla="*/ 2147483647 w 480"/>
              <a:gd name="T13" fmla="*/ 2147483647 h 753"/>
              <a:gd name="T14" fmla="*/ 2147483647 w 480"/>
              <a:gd name="T15" fmla="*/ 2147483647 h 753"/>
              <a:gd name="T16" fmla="*/ 2147483647 w 480"/>
              <a:gd name="T17" fmla="*/ 2147483647 h 753"/>
              <a:gd name="T18" fmla="*/ 2147483647 w 480"/>
              <a:gd name="T19" fmla="*/ 2147483647 h 753"/>
              <a:gd name="T20" fmla="*/ 2147483647 w 480"/>
              <a:gd name="T21" fmla="*/ 2147483647 h 753"/>
              <a:gd name="T22" fmla="*/ 2147483647 w 480"/>
              <a:gd name="T23" fmla="*/ 2147483647 h 753"/>
              <a:gd name="T24" fmla="*/ 2147483647 w 480"/>
              <a:gd name="T25" fmla="*/ 2147483647 h 753"/>
              <a:gd name="T26" fmla="*/ 0 w 480"/>
              <a:gd name="T27" fmla="*/ 2147483647 h 753"/>
              <a:gd name="T28" fmla="*/ 2147483647 w 480"/>
              <a:gd name="T29" fmla="*/ 2147483647 h 753"/>
              <a:gd name="T30" fmla="*/ 2147483647 w 480"/>
              <a:gd name="T31" fmla="*/ 2147483647 h 75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0"/>
              <a:gd name="T49" fmla="*/ 0 h 753"/>
              <a:gd name="T50" fmla="*/ 480 w 480"/>
              <a:gd name="T51" fmla="*/ 753 h 75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0" h="753">
                <a:moveTo>
                  <a:pt x="199" y="68"/>
                </a:moveTo>
                <a:cubicBezTo>
                  <a:pt x="193" y="51"/>
                  <a:pt x="182" y="0"/>
                  <a:pt x="182" y="18"/>
                </a:cubicBezTo>
                <a:cubicBezTo>
                  <a:pt x="182" y="41"/>
                  <a:pt x="185" y="66"/>
                  <a:pt x="199" y="84"/>
                </a:cubicBezTo>
                <a:cubicBezTo>
                  <a:pt x="210" y="98"/>
                  <a:pt x="232" y="95"/>
                  <a:pt x="249" y="101"/>
                </a:cubicBezTo>
                <a:cubicBezTo>
                  <a:pt x="260" y="118"/>
                  <a:pt x="279" y="131"/>
                  <a:pt x="282" y="151"/>
                </a:cubicBezTo>
                <a:cubicBezTo>
                  <a:pt x="294" y="225"/>
                  <a:pt x="205" y="210"/>
                  <a:pt x="166" y="217"/>
                </a:cubicBezTo>
                <a:cubicBezTo>
                  <a:pt x="155" y="233"/>
                  <a:pt x="129" y="247"/>
                  <a:pt x="133" y="266"/>
                </a:cubicBezTo>
                <a:cubicBezTo>
                  <a:pt x="137" y="285"/>
                  <a:pt x="164" y="290"/>
                  <a:pt x="182" y="299"/>
                </a:cubicBezTo>
                <a:cubicBezTo>
                  <a:pt x="198" y="307"/>
                  <a:pt x="216" y="308"/>
                  <a:pt x="232" y="316"/>
                </a:cubicBezTo>
                <a:cubicBezTo>
                  <a:pt x="364" y="382"/>
                  <a:pt x="205" y="322"/>
                  <a:pt x="331" y="366"/>
                </a:cubicBezTo>
                <a:cubicBezTo>
                  <a:pt x="351" y="386"/>
                  <a:pt x="421" y="424"/>
                  <a:pt x="364" y="465"/>
                </a:cubicBezTo>
                <a:cubicBezTo>
                  <a:pt x="336" y="485"/>
                  <a:pt x="298" y="487"/>
                  <a:pt x="265" y="498"/>
                </a:cubicBezTo>
                <a:cubicBezTo>
                  <a:pt x="242" y="506"/>
                  <a:pt x="222" y="522"/>
                  <a:pt x="199" y="531"/>
                </a:cubicBezTo>
                <a:cubicBezTo>
                  <a:pt x="122" y="562"/>
                  <a:pt x="66" y="570"/>
                  <a:pt x="0" y="614"/>
                </a:cubicBezTo>
                <a:cubicBezTo>
                  <a:pt x="6" y="631"/>
                  <a:pt x="3" y="654"/>
                  <a:pt x="17" y="664"/>
                </a:cubicBezTo>
                <a:cubicBezTo>
                  <a:pt x="142" y="753"/>
                  <a:pt x="404" y="670"/>
                  <a:pt x="480" y="746"/>
                </a:cubicBezTo>
              </a:path>
            </a:pathLst>
          </a:custGeom>
          <a:noFill/>
          <a:ln w="508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1" name="Freeform 31">
            <a:extLst>
              <a:ext uri="{FF2B5EF4-FFF2-40B4-BE49-F238E27FC236}">
                <a16:creationId xmlns:a16="http://schemas.microsoft.com/office/drawing/2014/main" id="{843C22E0-E979-4656-9EE8-36C3B795FC17}"/>
              </a:ext>
            </a:extLst>
          </p:cNvPr>
          <p:cNvSpPr>
            <a:spLocks/>
          </p:cNvSpPr>
          <p:nvPr/>
        </p:nvSpPr>
        <p:spPr bwMode="auto">
          <a:xfrm>
            <a:off x="7391400" y="5410200"/>
            <a:ext cx="304800" cy="477838"/>
          </a:xfrm>
          <a:custGeom>
            <a:avLst/>
            <a:gdLst>
              <a:gd name="T0" fmla="*/ 2147483647 w 480"/>
              <a:gd name="T1" fmla="*/ 2147483647 h 753"/>
              <a:gd name="T2" fmla="*/ 2147483647 w 480"/>
              <a:gd name="T3" fmla="*/ 2147483647 h 753"/>
              <a:gd name="T4" fmla="*/ 2147483647 w 480"/>
              <a:gd name="T5" fmla="*/ 2147483647 h 753"/>
              <a:gd name="T6" fmla="*/ 2147483647 w 480"/>
              <a:gd name="T7" fmla="*/ 2147483647 h 753"/>
              <a:gd name="T8" fmla="*/ 2147483647 w 480"/>
              <a:gd name="T9" fmla="*/ 2147483647 h 753"/>
              <a:gd name="T10" fmla="*/ 2147483647 w 480"/>
              <a:gd name="T11" fmla="*/ 2147483647 h 753"/>
              <a:gd name="T12" fmla="*/ 2147483647 w 480"/>
              <a:gd name="T13" fmla="*/ 2147483647 h 753"/>
              <a:gd name="T14" fmla="*/ 2147483647 w 480"/>
              <a:gd name="T15" fmla="*/ 2147483647 h 753"/>
              <a:gd name="T16" fmla="*/ 2147483647 w 480"/>
              <a:gd name="T17" fmla="*/ 2147483647 h 753"/>
              <a:gd name="T18" fmla="*/ 2147483647 w 480"/>
              <a:gd name="T19" fmla="*/ 2147483647 h 753"/>
              <a:gd name="T20" fmla="*/ 2147483647 w 480"/>
              <a:gd name="T21" fmla="*/ 2147483647 h 753"/>
              <a:gd name="T22" fmla="*/ 2147483647 w 480"/>
              <a:gd name="T23" fmla="*/ 2147483647 h 753"/>
              <a:gd name="T24" fmla="*/ 2147483647 w 480"/>
              <a:gd name="T25" fmla="*/ 2147483647 h 753"/>
              <a:gd name="T26" fmla="*/ 0 w 480"/>
              <a:gd name="T27" fmla="*/ 2147483647 h 753"/>
              <a:gd name="T28" fmla="*/ 2147483647 w 480"/>
              <a:gd name="T29" fmla="*/ 2147483647 h 753"/>
              <a:gd name="T30" fmla="*/ 2147483647 w 480"/>
              <a:gd name="T31" fmla="*/ 2147483647 h 75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0"/>
              <a:gd name="T49" fmla="*/ 0 h 753"/>
              <a:gd name="T50" fmla="*/ 480 w 480"/>
              <a:gd name="T51" fmla="*/ 753 h 75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0" h="753">
                <a:moveTo>
                  <a:pt x="199" y="68"/>
                </a:moveTo>
                <a:cubicBezTo>
                  <a:pt x="193" y="51"/>
                  <a:pt x="182" y="0"/>
                  <a:pt x="182" y="18"/>
                </a:cubicBezTo>
                <a:cubicBezTo>
                  <a:pt x="182" y="41"/>
                  <a:pt x="185" y="66"/>
                  <a:pt x="199" y="84"/>
                </a:cubicBezTo>
                <a:cubicBezTo>
                  <a:pt x="210" y="98"/>
                  <a:pt x="232" y="95"/>
                  <a:pt x="249" y="101"/>
                </a:cubicBezTo>
                <a:cubicBezTo>
                  <a:pt x="260" y="118"/>
                  <a:pt x="279" y="131"/>
                  <a:pt x="282" y="151"/>
                </a:cubicBezTo>
                <a:cubicBezTo>
                  <a:pt x="294" y="225"/>
                  <a:pt x="205" y="210"/>
                  <a:pt x="166" y="217"/>
                </a:cubicBezTo>
                <a:cubicBezTo>
                  <a:pt x="155" y="233"/>
                  <a:pt x="129" y="247"/>
                  <a:pt x="133" y="266"/>
                </a:cubicBezTo>
                <a:cubicBezTo>
                  <a:pt x="137" y="285"/>
                  <a:pt x="164" y="290"/>
                  <a:pt x="182" y="299"/>
                </a:cubicBezTo>
                <a:cubicBezTo>
                  <a:pt x="198" y="307"/>
                  <a:pt x="216" y="308"/>
                  <a:pt x="232" y="316"/>
                </a:cubicBezTo>
                <a:cubicBezTo>
                  <a:pt x="364" y="382"/>
                  <a:pt x="205" y="322"/>
                  <a:pt x="331" y="366"/>
                </a:cubicBezTo>
                <a:cubicBezTo>
                  <a:pt x="351" y="386"/>
                  <a:pt x="421" y="424"/>
                  <a:pt x="364" y="465"/>
                </a:cubicBezTo>
                <a:cubicBezTo>
                  <a:pt x="336" y="485"/>
                  <a:pt x="298" y="487"/>
                  <a:pt x="265" y="498"/>
                </a:cubicBezTo>
                <a:cubicBezTo>
                  <a:pt x="242" y="506"/>
                  <a:pt x="222" y="522"/>
                  <a:pt x="199" y="531"/>
                </a:cubicBezTo>
                <a:cubicBezTo>
                  <a:pt x="122" y="562"/>
                  <a:pt x="66" y="570"/>
                  <a:pt x="0" y="614"/>
                </a:cubicBezTo>
                <a:cubicBezTo>
                  <a:pt x="6" y="631"/>
                  <a:pt x="3" y="654"/>
                  <a:pt x="17" y="664"/>
                </a:cubicBezTo>
                <a:cubicBezTo>
                  <a:pt x="142" y="753"/>
                  <a:pt x="404" y="670"/>
                  <a:pt x="480" y="74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2" name="Rectangle 34">
            <a:extLst>
              <a:ext uri="{FF2B5EF4-FFF2-40B4-BE49-F238E27FC236}">
                <a16:creationId xmlns:a16="http://schemas.microsoft.com/office/drawing/2014/main" id="{5C07AE3C-61A0-4888-A4AF-7F9744CA3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" y="979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23" name="AutoShape 37">
            <a:extLst>
              <a:ext uri="{FF2B5EF4-FFF2-40B4-BE49-F238E27FC236}">
                <a16:creationId xmlns:a16="http://schemas.microsoft.com/office/drawing/2014/main" id="{5455A075-5D05-4BCC-A70A-D1A3637E7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334000"/>
            <a:ext cx="342900" cy="5715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4124" name="Freeform 38">
            <a:extLst>
              <a:ext uri="{FF2B5EF4-FFF2-40B4-BE49-F238E27FC236}">
                <a16:creationId xmlns:a16="http://schemas.microsoft.com/office/drawing/2014/main" id="{73155CD8-FE4B-4F62-A77C-A04657F6FB49}"/>
              </a:ext>
            </a:extLst>
          </p:cNvPr>
          <p:cNvSpPr>
            <a:spLocks/>
          </p:cNvSpPr>
          <p:nvPr/>
        </p:nvSpPr>
        <p:spPr bwMode="auto">
          <a:xfrm>
            <a:off x="7391400" y="5486400"/>
            <a:ext cx="304800" cy="477838"/>
          </a:xfrm>
          <a:custGeom>
            <a:avLst/>
            <a:gdLst>
              <a:gd name="T0" fmla="*/ 2147483647 w 480"/>
              <a:gd name="T1" fmla="*/ 2147483647 h 753"/>
              <a:gd name="T2" fmla="*/ 2147483647 w 480"/>
              <a:gd name="T3" fmla="*/ 2147483647 h 753"/>
              <a:gd name="T4" fmla="*/ 2147483647 w 480"/>
              <a:gd name="T5" fmla="*/ 2147483647 h 753"/>
              <a:gd name="T6" fmla="*/ 2147483647 w 480"/>
              <a:gd name="T7" fmla="*/ 2147483647 h 753"/>
              <a:gd name="T8" fmla="*/ 2147483647 w 480"/>
              <a:gd name="T9" fmla="*/ 2147483647 h 753"/>
              <a:gd name="T10" fmla="*/ 2147483647 w 480"/>
              <a:gd name="T11" fmla="*/ 2147483647 h 753"/>
              <a:gd name="T12" fmla="*/ 2147483647 w 480"/>
              <a:gd name="T13" fmla="*/ 2147483647 h 753"/>
              <a:gd name="T14" fmla="*/ 2147483647 w 480"/>
              <a:gd name="T15" fmla="*/ 2147483647 h 753"/>
              <a:gd name="T16" fmla="*/ 2147483647 w 480"/>
              <a:gd name="T17" fmla="*/ 2147483647 h 753"/>
              <a:gd name="T18" fmla="*/ 2147483647 w 480"/>
              <a:gd name="T19" fmla="*/ 2147483647 h 753"/>
              <a:gd name="T20" fmla="*/ 2147483647 w 480"/>
              <a:gd name="T21" fmla="*/ 2147483647 h 753"/>
              <a:gd name="T22" fmla="*/ 2147483647 w 480"/>
              <a:gd name="T23" fmla="*/ 2147483647 h 753"/>
              <a:gd name="T24" fmla="*/ 2147483647 w 480"/>
              <a:gd name="T25" fmla="*/ 2147483647 h 753"/>
              <a:gd name="T26" fmla="*/ 0 w 480"/>
              <a:gd name="T27" fmla="*/ 2147483647 h 753"/>
              <a:gd name="T28" fmla="*/ 2147483647 w 480"/>
              <a:gd name="T29" fmla="*/ 2147483647 h 753"/>
              <a:gd name="T30" fmla="*/ 2147483647 w 480"/>
              <a:gd name="T31" fmla="*/ 2147483647 h 75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0"/>
              <a:gd name="T49" fmla="*/ 0 h 753"/>
              <a:gd name="T50" fmla="*/ 480 w 480"/>
              <a:gd name="T51" fmla="*/ 753 h 75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0" h="753">
                <a:moveTo>
                  <a:pt x="199" y="68"/>
                </a:moveTo>
                <a:cubicBezTo>
                  <a:pt x="193" y="51"/>
                  <a:pt x="182" y="0"/>
                  <a:pt x="182" y="18"/>
                </a:cubicBezTo>
                <a:cubicBezTo>
                  <a:pt x="182" y="41"/>
                  <a:pt x="185" y="66"/>
                  <a:pt x="199" y="84"/>
                </a:cubicBezTo>
                <a:cubicBezTo>
                  <a:pt x="210" y="98"/>
                  <a:pt x="232" y="95"/>
                  <a:pt x="249" y="101"/>
                </a:cubicBezTo>
                <a:cubicBezTo>
                  <a:pt x="260" y="118"/>
                  <a:pt x="279" y="131"/>
                  <a:pt x="282" y="151"/>
                </a:cubicBezTo>
                <a:cubicBezTo>
                  <a:pt x="294" y="225"/>
                  <a:pt x="205" y="210"/>
                  <a:pt x="166" y="217"/>
                </a:cubicBezTo>
                <a:cubicBezTo>
                  <a:pt x="155" y="233"/>
                  <a:pt x="129" y="247"/>
                  <a:pt x="133" y="266"/>
                </a:cubicBezTo>
                <a:cubicBezTo>
                  <a:pt x="137" y="285"/>
                  <a:pt x="164" y="290"/>
                  <a:pt x="182" y="299"/>
                </a:cubicBezTo>
                <a:cubicBezTo>
                  <a:pt x="198" y="307"/>
                  <a:pt x="216" y="308"/>
                  <a:pt x="232" y="316"/>
                </a:cubicBezTo>
                <a:cubicBezTo>
                  <a:pt x="364" y="382"/>
                  <a:pt x="205" y="322"/>
                  <a:pt x="331" y="366"/>
                </a:cubicBezTo>
                <a:cubicBezTo>
                  <a:pt x="351" y="386"/>
                  <a:pt x="421" y="424"/>
                  <a:pt x="364" y="465"/>
                </a:cubicBezTo>
                <a:cubicBezTo>
                  <a:pt x="336" y="485"/>
                  <a:pt x="298" y="487"/>
                  <a:pt x="265" y="498"/>
                </a:cubicBezTo>
                <a:cubicBezTo>
                  <a:pt x="242" y="506"/>
                  <a:pt x="222" y="522"/>
                  <a:pt x="199" y="531"/>
                </a:cubicBezTo>
                <a:cubicBezTo>
                  <a:pt x="122" y="562"/>
                  <a:pt x="66" y="570"/>
                  <a:pt x="0" y="614"/>
                </a:cubicBezTo>
                <a:cubicBezTo>
                  <a:pt x="6" y="631"/>
                  <a:pt x="3" y="654"/>
                  <a:pt x="17" y="664"/>
                </a:cubicBezTo>
                <a:cubicBezTo>
                  <a:pt x="142" y="753"/>
                  <a:pt x="404" y="670"/>
                  <a:pt x="480" y="746"/>
                </a:cubicBezTo>
              </a:path>
            </a:pathLst>
          </a:custGeom>
          <a:noFill/>
          <a:ln w="508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5" name="Text Box 39">
            <a:extLst>
              <a:ext uri="{FF2B5EF4-FFF2-40B4-BE49-F238E27FC236}">
                <a16:creationId xmlns:a16="http://schemas.microsoft.com/office/drawing/2014/main" id="{A0717198-D681-4EDD-B16C-3CD19562B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172200"/>
            <a:ext cx="838200" cy="3048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800" b="1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26" name="Line 41">
            <a:extLst>
              <a:ext uri="{FF2B5EF4-FFF2-40B4-BE49-F238E27FC236}">
                <a16:creationId xmlns:a16="http://schemas.microsoft.com/office/drawing/2014/main" id="{A5932DA3-1615-4442-9F26-2A1701B08C1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505200"/>
            <a:ext cx="15240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7" name="Line 42">
            <a:extLst>
              <a:ext uri="{FF2B5EF4-FFF2-40B4-BE49-F238E27FC236}">
                <a16:creationId xmlns:a16="http://schemas.microsoft.com/office/drawing/2014/main" id="{CD50F50A-B32C-4F91-B7FA-3EFBB0BD94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505200"/>
            <a:ext cx="137160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Line 43">
            <a:extLst>
              <a:ext uri="{FF2B5EF4-FFF2-40B4-BE49-F238E27FC236}">
                <a16:creationId xmlns:a16="http://schemas.microsoft.com/office/drawing/2014/main" id="{9D8ED497-EB9F-4D98-A1DB-9782429E17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505200"/>
            <a:ext cx="144780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Line 44">
            <a:extLst>
              <a:ext uri="{FF2B5EF4-FFF2-40B4-BE49-F238E27FC236}">
                <a16:creationId xmlns:a16="http://schemas.microsoft.com/office/drawing/2014/main" id="{23F4411F-5612-48EC-A8BB-75629DC59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1828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Line 45">
            <a:extLst>
              <a:ext uri="{FF2B5EF4-FFF2-40B4-BE49-F238E27FC236}">
                <a16:creationId xmlns:a16="http://schemas.microsoft.com/office/drawing/2014/main" id="{74C869F9-B0AB-4B67-86C0-BDB0FBB0DA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19050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Line 46">
            <a:extLst>
              <a:ext uri="{FF2B5EF4-FFF2-40B4-BE49-F238E27FC236}">
                <a16:creationId xmlns:a16="http://schemas.microsoft.com/office/drawing/2014/main" id="{8C191BBB-6D1B-442B-B41F-833DBDCCFB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19050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Line 47">
            <a:extLst>
              <a:ext uri="{FF2B5EF4-FFF2-40B4-BE49-F238E27FC236}">
                <a16:creationId xmlns:a16="http://schemas.microsoft.com/office/drawing/2014/main" id="{A081D2BB-968D-4C1E-9912-D711B0048F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1828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Text Box 27">
            <a:extLst>
              <a:ext uri="{FF2B5EF4-FFF2-40B4-BE49-F238E27FC236}">
                <a16:creationId xmlns:a16="http://schemas.microsoft.com/office/drawing/2014/main" id="{3279C1B7-D8E7-4DD7-95D5-22FB3E024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41400"/>
            <a:ext cx="990600" cy="6350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PSTN</a:t>
            </a:r>
          </a:p>
          <a:p>
            <a:endParaRPr lang="en-US" altLang="en-US" sz="2400">
              <a:solidFill>
                <a:srgbClr val="FFFFFF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>
            <a:extLst>
              <a:ext uri="{FF2B5EF4-FFF2-40B4-BE49-F238E27FC236}">
                <a16:creationId xmlns:a16="http://schemas.microsoft.com/office/drawing/2014/main" id="{B6ACB525-EF04-4E6F-8B5D-E3040EF31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Functions of PSTN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1061891" name="Rectangle 3">
            <a:extLst>
              <a:ext uri="{FF2B5EF4-FFF2-40B4-BE49-F238E27FC236}">
                <a16:creationId xmlns:a16="http://schemas.microsoft.com/office/drawing/2014/main" id="{6D1A84B5-AEDE-44C3-AD0A-784C8B2923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40290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Highly integrated communications network that connects the world’s population</a:t>
            </a:r>
          </a:p>
          <a:p>
            <a:pPr algn="just">
              <a:spcBef>
                <a:spcPct val="20000"/>
              </a:spcBef>
              <a:defRPr/>
            </a:pPr>
            <a:r>
              <a:rPr lang="en-US" b="0" dirty="0"/>
              <a:t>Each country is responsible for the regulation of PSTN within it’s borders. </a:t>
            </a:r>
          </a:p>
          <a:p>
            <a:pPr algn="just">
              <a:spcBef>
                <a:spcPct val="20000"/>
              </a:spcBef>
              <a:defRPr/>
            </a:pPr>
            <a:r>
              <a:rPr lang="en-US" b="0" dirty="0"/>
              <a:t>PSTN has a network of fixed </a:t>
            </a:r>
            <a:r>
              <a:rPr lang="en-US" b="0" i="1" dirty="0"/>
              <a:t>telephone exchanges</a:t>
            </a:r>
          </a:p>
          <a:p>
            <a:pPr algn="just">
              <a:spcBef>
                <a:spcPct val="20000"/>
              </a:spcBef>
              <a:defRPr/>
            </a:pPr>
            <a:r>
              <a:rPr lang="en-US" b="0" dirty="0"/>
              <a:t>Over time, transition has occurred from manual to automatic exchanges 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>
            <a:extLst>
              <a:ext uri="{FF2B5EF4-FFF2-40B4-BE49-F238E27FC236}">
                <a16:creationId xmlns:a16="http://schemas.microsoft.com/office/drawing/2014/main" id="{048B35B3-8D47-41FB-AFBA-7D3F87E0F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History of PSTN network</a:t>
            </a:r>
          </a:p>
        </p:txBody>
      </p:sp>
      <p:sp>
        <p:nvSpPr>
          <p:cNvPr id="1063939" name="Rectangle 3">
            <a:extLst>
              <a:ext uri="{FF2B5EF4-FFF2-40B4-BE49-F238E27FC236}">
                <a16:creationId xmlns:a16="http://schemas.microsoft.com/office/drawing/2014/main" id="{CFC6E274-9F84-4E89-98C1-531357C83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464502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Controlled by long distance companies like AT&amp;T, Sprint, Verizon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1984 – Supreme Court  issued Modified Final Judgement (MFJ) 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Break up of AT&amp;T into 7 major Bell operating companies (BOCs) each with its own service region.</a:t>
            </a: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4">
            <a:extLst>
              <a:ext uri="{FF2B5EF4-FFF2-40B4-BE49-F238E27FC236}">
                <a16:creationId xmlns:a16="http://schemas.microsoft.com/office/drawing/2014/main" id="{D637E6D9-EEB9-4EBD-BA54-39A4EF87E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166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171" name="Rectangle 26">
            <a:extLst>
              <a:ext uri="{FF2B5EF4-FFF2-40B4-BE49-F238E27FC236}">
                <a16:creationId xmlns:a16="http://schemas.microsoft.com/office/drawing/2014/main" id="{A16DD51E-6C6A-4BF6-A184-1C8EC50B2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166813"/>
            <a:ext cx="1841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br>
              <a:rPr lang="en-US" altLang="en-US" sz="1100">
                <a:latin typeface="Times" panose="02020603050405020304" pitchFamily="18" charset="0"/>
              </a:rPr>
            </a:br>
            <a:endParaRPr lang="en-US" altLang="en-US" sz="2400">
              <a:latin typeface="Times" panose="02020603050405020304" pitchFamily="18" charset="0"/>
            </a:endParaRPr>
          </a:p>
          <a:p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172" name="Rectangle 27">
            <a:extLst>
              <a:ext uri="{FF2B5EF4-FFF2-40B4-BE49-F238E27FC236}">
                <a16:creationId xmlns:a16="http://schemas.microsoft.com/office/drawing/2014/main" id="{09CA5BB3-D306-4DC6-9164-EA32C4815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2157413"/>
            <a:ext cx="219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400">
              <a:latin typeface="Times" panose="02020603050405020304" pitchFamily="18" charset="0"/>
            </a:endParaRPr>
          </a:p>
          <a:p>
            <a:r>
              <a:rPr lang="en-US" altLang="en-US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173" name="Rectangle 32">
            <a:extLst>
              <a:ext uri="{FF2B5EF4-FFF2-40B4-BE49-F238E27FC236}">
                <a16:creationId xmlns:a16="http://schemas.microsoft.com/office/drawing/2014/main" id="{28FA6F47-3F34-4678-8F9D-80777D162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27670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en-US" altLang="en-US" sz="2400">
              <a:latin typeface="Times" panose="02020603050405020304" pitchFamily="18" charset="0"/>
            </a:endParaRPr>
          </a:p>
        </p:txBody>
      </p:sp>
      <p:grpSp>
        <p:nvGrpSpPr>
          <p:cNvPr id="7174" name="Group 1">
            <a:extLst>
              <a:ext uri="{FF2B5EF4-FFF2-40B4-BE49-F238E27FC236}">
                <a16:creationId xmlns:a16="http://schemas.microsoft.com/office/drawing/2014/main" id="{0215E55E-DBCA-497A-B255-5ABDB303575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539875"/>
            <a:ext cx="6172200" cy="4872038"/>
            <a:chOff x="1752600" y="990600"/>
            <a:chExt cx="7086601" cy="5856209"/>
          </a:xfrm>
        </p:grpSpPr>
        <p:sp>
          <p:nvSpPr>
            <p:cNvPr id="7176" name="Rectangle 22">
              <a:extLst>
                <a:ext uri="{FF2B5EF4-FFF2-40B4-BE49-F238E27FC236}">
                  <a16:creationId xmlns:a16="http://schemas.microsoft.com/office/drawing/2014/main" id="{C6E15684-C834-4E86-8905-FB26C41917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990600"/>
              <a:ext cx="1485900" cy="914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177" name="Rectangle 16">
              <a:extLst>
                <a:ext uri="{FF2B5EF4-FFF2-40B4-BE49-F238E27FC236}">
                  <a16:creationId xmlns:a16="http://schemas.microsoft.com/office/drawing/2014/main" id="{322D9B31-B8E9-4349-AB4B-3615C7081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3657600"/>
              <a:ext cx="1485900" cy="914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178" name="Rectangle 15">
              <a:extLst>
                <a:ext uri="{FF2B5EF4-FFF2-40B4-BE49-F238E27FC236}">
                  <a16:creationId xmlns:a16="http://schemas.microsoft.com/office/drawing/2014/main" id="{58EDCD9F-93EE-48AB-9A3A-2DF27123B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000" y="2362200"/>
              <a:ext cx="1485900" cy="914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179" name="Text Box 21">
              <a:extLst>
                <a:ext uri="{FF2B5EF4-FFF2-40B4-BE49-F238E27FC236}">
                  <a16:creationId xmlns:a16="http://schemas.microsoft.com/office/drawing/2014/main" id="{66A35628-31F0-45B2-9495-801349A57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1143000"/>
              <a:ext cx="1028700" cy="57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en-US" altLang="en-US" sz="2800" b="1">
                  <a:solidFill>
                    <a:schemeClr val="bg2"/>
                  </a:solidFill>
                  <a:cs typeface="Times New Roman" panose="02020603050405020304" pitchFamily="18" charset="0"/>
                </a:rPr>
                <a:t>City</a:t>
              </a:r>
            </a:p>
            <a:p>
              <a:endParaRPr lang="en-US" altLang="en-US" sz="2800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sp>
          <p:nvSpPr>
            <p:cNvPr id="1062926" name="Text Box 14">
              <a:extLst>
                <a:ext uri="{FF2B5EF4-FFF2-40B4-BE49-F238E27FC236}">
                  <a16:creationId xmlns:a16="http://schemas.microsoft.com/office/drawing/2014/main" id="{C6EF5200-A3BA-4188-BE9A-57CD498D9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0095" y="2515237"/>
              <a:ext cx="914988" cy="4560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City</a:t>
              </a:r>
            </a:p>
            <a:p>
              <a:pPr>
                <a:defRPr/>
              </a:pPr>
              <a:endParaRPr lang="en-US" dirty="0"/>
            </a:p>
          </p:txBody>
        </p:sp>
        <p:sp>
          <p:nvSpPr>
            <p:cNvPr id="1062925" name="Text Box 13">
              <a:extLst>
                <a:ext uri="{FF2B5EF4-FFF2-40B4-BE49-F238E27FC236}">
                  <a16:creationId xmlns:a16="http://schemas.microsoft.com/office/drawing/2014/main" id="{A028C5B0-C701-46BA-92F1-DDE6C1FA58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0095" y="3810892"/>
              <a:ext cx="914988" cy="5705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City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charset="0"/>
              </a:endParaRPr>
            </a:p>
          </p:txBody>
        </p:sp>
        <p:sp>
          <p:nvSpPr>
            <p:cNvPr id="1062930" name="Text Box 18">
              <a:extLst>
                <a:ext uri="{FF2B5EF4-FFF2-40B4-BE49-F238E27FC236}">
                  <a16:creationId xmlns:a16="http://schemas.microsoft.com/office/drawing/2014/main" id="{5BA38DA9-2220-4717-8EF5-197B018CC9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248" y="1143255"/>
              <a:ext cx="2210918" cy="21333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Local Exchange Carrier (LEC)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62924" name="Text Box 12">
              <a:extLst>
                <a:ext uri="{FF2B5EF4-FFF2-40B4-BE49-F238E27FC236}">
                  <a16:creationId xmlns:a16="http://schemas.microsoft.com/office/drawing/2014/main" id="{658CE52B-7E7F-44D9-B1FB-5C8D2FDAD5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742" y="4965342"/>
              <a:ext cx="2553582" cy="18490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Local Exchange Carrier (LEC)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62935" name="Text Box 23">
              <a:extLst>
                <a:ext uri="{FF2B5EF4-FFF2-40B4-BE49-F238E27FC236}">
                  <a16:creationId xmlns:a16="http://schemas.microsoft.com/office/drawing/2014/main" id="{50F1A5A4-4A9B-4943-A095-A960F63CE7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4490" y="2742310"/>
              <a:ext cx="2274711" cy="21352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Inter Exchange Carriers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(IXC)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062916" name="Text Box 4">
              <a:extLst>
                <a:ext uri="{FF2B5EF4-FFF2-40B4-BE49-F238E27FC236}">
                  <a16:creationId xmlns:a16="http://schemas.microsoft.com/office/drawing/2014/main" id="{8E3D54AF-1D32-4AB3-93D7-031F33C6D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2600" y="4877566"/>
              <a:ext cx="2515306" cy="196924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en-US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Local Access and Transport Area (LATA)</a:t>
              </a:r>
              <a:endPara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186" name="Line 33">
              <a:extLst>
                <a:ext uri="{FF2B5EF4-FFF2-40B4-BE49-F238E27FC236}">
                  <a16:creationId xmlns:a16="http://schemas.microsoft.com/office/drawing/2014/main" id="{E464A0F2-2728-4C67-9475-48FC2FC80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2819400"/>
              <a:ext cx="685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34">
              <a:extLst>
                <a:ext uri="{FF2B5EF4-FFF2-40B4-BE49-F238E27FC236}">
                  <a16:creationId xmlns:a16="http://schemas.microsoft.com/office/drawing/2014/main" id="{2AC9E194-4688-426D-ABE8-B9871DBDAA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4267200"/>
              <a:ext cx="1066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Line 35">
              <a:extLst>
                <a:ext uri="{FF2B5EF4-FFF2-40B4-BE49-F238E27FC236}">
                  <a16:creationId xmlns:a16="http://schemas.microsoft.com/office/drawing/2014/main" id="{50686491-E3D8-4D2F-BB94-21B56F3908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1295400"/>
              <a:ext cx="9144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36">
              <a:extLst>
                <a:ext uri="{FF2B5EF4-FFF2-40B4-BE49-F238E27FC236}">
                  <a16:creationId xmlns:a16="http://schemas.microsoft.com/office/drawing/2014/main" id="{DC89F407-2D83-4515-B5B0-D2AEBFFC74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9600" y="3124200"/>
              <a:ext cx="0" cy="11430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Line 39">
              <a:extLst>
                <a:ext uri="{FF2B5EF4-FFF2-40B4-BE49-F238E27FC236}">
                  <a16:creationId xmlns:a16="http://schemas.microsoft.com/office/drawing/2014/main" id="{BCB27A35-6065-47AC-AFEE-77D6BF7EC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8400" y="2438400"/>
              <a:ext cx="9906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Line 40">
              <a:extLst>
                <a:ext uri="{FF2B5EF4-FFF2-40B4-BE49-F238E27FC236}">
                  <a16:creationId xmlns:a16="http://schemas.microsoft.com/office/drawing/2014/main" id="{86954410-920B-4263-B43F-A348C34A3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39000" y="2438400"/>
              <a:ext cx="0" cy="3810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Line 41">
              <a:extLst>
                <a:ext uri="{FF2B5EF4-FFF2-40B4-BE49-F238E27FC236}">
                  <a16:creationId xmlns:a16="http://schemas.microsoft.com/office/drawing/2014/main" id="{CDC6AE54-6331-49E6-A18A-B33CE9A74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8000" y="5257800"/>
              <a:ext cx="3810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Line 42">
              <a:extLst>
                <a:ext uri="{FF2B5EF4-FFF2-40B4-BE49-F238E27FC236}">
                  <a16:creationId xmlns:a16="http://schemas.microsoft.com/office/drawing/2014/main" id="{AAF70061-7255-4BDC-AAAB-719955ABEB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39000" y="4724400"/>
              <a:ext cx="0" cy="5334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Rectangle 2">
            <a:extLst>
              <a:ext uri="{FF2B5EF4-FFF2-40B4-BE49-F238E27FC236}">
                <a16:creationId xmlns:a16="http://schemas.microsoft.com/office/drawing/2014/main" id="{C23DCC79-43C7-4593-A7DC-EF5E15E072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PSTN Exchange system</a:t>
            </a:r>
            <a:br>
              <a:rPr lang="en-US" u="sng" dirty="0"/>
            </a:br>
            <a:endParaRPr lang="en-US" u="sng" dirty="0"/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>
            <a:extLst>
              <a:ext uri="{FF2B5EF4-FFF2-40B4-BE49-F238E27FC236}">
                <a16:creationId xmlns:a16="http://schemas.microsoft.com/office/drawing/2014/main" id="{43A13819-2A8E-43E8-9E20-B45CE20B4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6638" y="762000"/>
            <a:ext cx="7239000" cy="76200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Local PSTN telephone network </a:t>
            </a:r>
          </a:p>
        </p:txBody>
      </p:sp>
      <p:grpSp>
        <p:nvGrpSpPr>
          <p:cNvPr id="8195" name="Group 1">
            <a:extLst>
              <a:ext uri="{FF2B5EF4-FFF2-40B4-BE49-F238E27FC236}">
                <a16:creationId xmlns:a16="http://schemas.microsoft.com/office/drawing/2014/main" id="{243A0493-9B06-44C6-B5EE-97C9E698D479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057400"/>
            <a:ext cx="7467600" cy="4419600"/>
            <a:chOff x="1295400" y="2057400"/>
            <a:chExt cx="7467600" cy="4419600"/>
          </a:xfrm>
        </p:grpSpPr>
        <p:sp>
          <p:nvSpPr>
            <p:cNvPr id="8196" name="Rectangle 4">
              <a:extLst>
                <a:ext uri="{FF2B5EF4-FFF2-40B4-BE49-F238E27FC236}">
                  <a16:creationId xmlns:a16="http://schemas.microsoft.com/office/drawing/2014/main" id="{9833742F-5E2A-47CD-A173-4F4169CD8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400" y="2286000"/>
              <a:ext cx="2209800" cy="1676400"/>
            </a:xfrm>
            <a:prstGeom prst="rect">
              <a:avLst/>
            </a:prstGeom>
            <a:solidFill>
              <a:srgbClr val="FFFFFF"/>
            </a:solidFill>
            <a:ln w="57150" algn="ctr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64965" name="Rectangle 5">
              <a:extLst>
                <a:ext uri="{FF2B5EF4-FFF2-40B4-BE49-F238E27FC236}">
                  <a16:creationId xmlns:a16="http://schemas.microsoft.com/office/drawing/2014/main" id="{1F1FCD82-0FE8-473D-984F-FABCA3FBF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667000"/>
              <a:ext cx="1371600" cy="914400"/>
            </a:xfrm>
            <a:prstGeom prst="rect">
              <a:avLst/>
            </a:prstGeom>
            <a:solidFill>
              <a:srgbClr val="FFFFFF"/>
            </a:solidFill>
            <a:ln w="571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PBX</a:t>
              </a:r>
            </a:p>
          </p:txBody>
        </p:sp>
        <p:sp>
          <p:nvSpPr>
            <p:cNvPr id="1064966" name="Rectangle 6">
              <a:extLst>
                <a:ext uri="{FF2B5EF4-FFF2-40B4-BE49-F238E27FC236}">
                  <a16:creationId xmlns:a16="http://schemas.microsoft.com/office/drawing/2014/main" id="{967AC040-30D7-43FA-8F0C-CF32C104E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4495800"/>
              <a:ext cx="1905000" cy="1066800"/>
            </a:xfrm>
            <a:prstGeom prst="rect">
              <a:avLst/>
            </a:prstGeom>
            <a:solidFill>
              <a:srgbClr val="FFFFFF"/>
            </a:solidFill>
            <a:ln w="571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Home</a:t>
              </a:r>
            </a:p>
          </p:txBody>
        </p:sp>
        <p:sp>
          <p:nvSpPr>
            <p:cNvPr id="1064967" name="Oval 7">
              <a:extLst>
                <a:ext uri="{FF2B5EF4-FFF2-40B4-BE49-F238E27FC236}">
                  <a16:creationId xmlns:a16="http://schemas.microsoft.com/office/drawing/2014/main" id="{A24F010F-1DAB-4573-B3B7-0C3128AC1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0" y="4343400"/>
              <a:ext cx="2286000" cy="1828800"/>
            </a:xfrm>
            <a:prstGeom prst="ellipse">
              <a:avLst/>
            </a:prstGeom>
            <a:solidFill>
              <a:srgbClr val="FFFFFF"/>
            </a:solidFill>
            <a:ln w="57150" algn="ctr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Central </a:t>
              </a:r>
            </a:p>
            <a:p>
              <a:pPr algn="ctr">
                <a:defRPr/>
              </a:pPr>
              <a:r>
                <a:rPr lang="en-US" b="1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Office (CO)</a:t>
              </a:r>
            </a:p>
          </p:txBody>
        </p:sp>
        <p:sp>
          <p:nvSpPr>
            <p:cNvPr id="1064968" name="Rectangle 8">
              <a:extLst>
                <a:ext uri="{FF2B5EF4-FFF2-40B4-BE49-F238E27FC236}">
                  <a16:creationId xmlns:a16="http://schemas.microsoft.com/office/drawing/2014/main" id="{05BBB329-C4D3-4FC8-8B34-449FBA153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3581400"/>
              <a:ext cx="2057400" cy="1143000"/>
            </a:xfrm>
            <a:prstGeom prst="rect">
              <a:avLst/>
            </a:prstGeom>
            <a:solidFill>
              <a:srgbClr val="FFFFFF"/>
            </a:solidFill>
            <a:ln w="57150" algn="ctr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Tandem 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Switch</a:t>
              </a:r>
            </a:p>
          </p:txBody>
        </p:sp>
        <p:sp>
          <p:nvSpPr>
            <p:cNvPr id="8201" name="Rectangle 9">
              <a:extLst>
                <a:ext uri="{FF2B5EF4-FFF2-40B4-BE49-F238E27FC236}">
                  <a16:creationId xmlns:a16="http://schemas.microsoft.com/office/drawing/2014/main" id="{AEDF9BE6-AA91-4D2F-9BFE-CB53E8E82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25146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2" name="Rectangle 11">
              <a:extLst>
                <a:ext uri="{FF2B5EF4-FFF2-40B4-BE49-F238E27FC236}">
                  <a16:creationId xmlns:a16="http://schemas.microsoft.com/office/drawing/2014/main" id="{D41AD867-AFAB-4671-BE36-C8495281B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7800" y="33528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3" name="Rectangle 12">
              <a:extLst>
                <a:ext uri="{FF2B5EF4-FFF2-40B4-BE49-F238E27FC236}">
                  <a16:creationId xmlns:a16="http://schemas.microsoft.com/office/drawing/2014/main" id="{32006BCA-447D-4BA3-8C7C-6304E3638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25146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4" name="Rectangle 13">
              <a:extLst>
                <a:ext uri="{FF2B5EF4-FFF2-40B4-BE49-F238E27FC236}">
                  <a16:creationId xmlns:a16="http://schemas.microsoft.com/office/drawing/2014/main" id="{DE8E07E0-6297-4F62-B80B-A4774DD6A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25146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5" name="Rectangle 14">
              <a:extLst>
                <a:ext uri="{FF2B5EF4-FFF2-40B4-BE49-F238E27FC236}">
                  <a16:creationId xmlns:a16="http://schemas.microsoft.com/office/drawing/2014/main" id="{6ABAA188-9833-4966-A7E2-07002842C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33528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6" name="Rectangle 15">
              <a:extLst>
                <a:ext uri="{FF2B5EF4-FFF2-40B4-BE49-F238E27FC236}">
                  <a16:creationId xmlns:a16="http://schemas.microsoft.com/office/drawing/2014/main" id="{152E22B3-59EA-42F7-9E7D-D8717B02A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3352800"/>
              <a:ext cx="381000" cy="304800"/>
            </a:xfrm>
            <a:prstGeom prst="rect">
              <a:avLst/>
            </a:prstGeom>
            <a:solidFill>
              <a:schemeClr val="bg2"/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7" name="Line 16">
              <a:extLst>
                <a:ext uri="{FF2B5EF4-FFF2-40B4-BE49-F238E27FC236}">
                  <a16:creationId xmlns:a16="http://schemas.microsoft.com/office/drawing/2014/main" id="{C18AA14D-805B-4A9F-934A-7C68EC2F2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4200" y="3505200"/>
              <a:ext cx="3810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Line 17">
              <a:extLst>
                <a:ext uri="{FF2B5EF4-FFF2-40B4-BE49-F238E27FC236}">
                  <a16:creationId xmlns:a16="http://schemas.microsoft.com/office/drawing/2014/main" id="{6BCC7F6D-BD40-4B50-AF80-32A61AD3A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5200" y="3505200"/>
              <a:ext cx="1066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Line 18">
              <a:extLst>
                <a:ext uri="{FF2B5EF4-FFF2-40B4-BE49-F238E27FC236}">
                  <a16:creationId xmlns:a16="http://schemas.microsoft.com/office/drawing/2014/main" id="{A8CD0F2D-C904-4C47-911C-A0B62915BD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5200" y="2743200"/>
              <a:ext cx="1066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Line 19">
              <a:extLst>
                <a:ext uri="{FF2B5EF4-FFF2-40B4-BE49-F238E27FC236}">
                  <a16:creationId xmlns:a16="http://schemas.microsoft.com/office/drawing/2014/main" id="{946EEEC0-870D-49E3-8051-185E3991F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4200" y="2743200"/>
              <a:ext cx="3810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Line 20">
              <a:extLst>
                <a:ext uri="{FF2B5EF4-FFF2-40B4-BE49-F238E27FC236}">
                  <a16:creationId xmlns:a16="http://schemas.microsoft.com/office/drawing/2014/main" id="{D0F18F9D-21CD-4F29-8D86-8DF5D91ECD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6400" y="3810000"/>
              <a:ext cx="31242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Line 21">
              <a:extLst>
                <a:ext uri="{FF2B5EF4-FFF2-40B4-BE49-F238E27FC236}">
                  <a16:creationId xmlns:a16="http://schemas.microsoft.com/office/drawing/2014/main" id="{00DA94A7-91A7-47A9-B29F-AA47E0BA2A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0600" y="3581400"/>
              <a:ext cx="0" cy="2286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" name="Line 22">
              <a:extLst>
                <a:ext uri="{FF2B5EF4-FFF2-40B4-BE49-F238E27FC236}">
                  <a16:creationId xmlns:a16="http://schemas.microsoft.com/office/drawing/2014/main" id="{BE159AA3-15E8-46B2-90BA-473431C4DB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2438400"/>
              <a:ext cx="31242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" name="Line 23">
              <a:extLst>
                <a:ext uri="{FF2B5EF4-FFF2-40B4-BE49-F238E27FC236}">
                  <a16:creationId xmlns:a16="http://schemas.microsoft.com/office/drawing/2014/main" id="{EC5AB80C-E9B8-4406-AA69-2E46B564D4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4400" y="2438400"/>
              <a:ext cx="0" cy="2286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Line 24">
              <a:extLst>
                <a:ext uri="{FF2B5EF4-FFF2-40B4-BE49-F238E27FC236}">
                  <a16:creationId xmlns:a16="http://schemas.microsoft.com/office/drawing/2014/main" id="{AB4C4F97-6ECB-4A8D-8456-3C0F52FCB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6400" y="3810000"/>
              <a:ext cx="18288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Line 25">
              <a:extLst>
                <a:ext uri="{FF2B5EF4-FFF2-40B4-BE49-F238E27FC236}">
                  <a16:creationId xmlns:a16="http://schemas.microsoft.com/office/drawing/2014/main" id="{46DBA296-7F62-4860-80B6-DDF86F1C1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6400" y="2438400"/>
              <a:ext cx="18288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Line 26">
              <a:extLst>
                <a:ext uri="{FF2B5EF4-FFF2-40B4-BE49-F238E27FC236}">
                  <a16:creationId xmlns:a16="http://schemas.microsoft.com/office/drawing/2014/main" id="{978DC909-B4DE-49CE-84FB-B5A566819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76400" y="2438400"/>
              <a:ext cx="0" cy="15240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Line 27">
              <a:extLst>
                <a:ext uri="{FF2B5EF4-FFF2-40B4-BE49-F238E27FC236}">
                  <a16:creationId xmlns:a16="http://schemas.microsoft.com/office/drawing/2014/main" id="{E5AA9088-D029-4CE8-8778-BACEFF6EC9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6400" y="3581400"/>
              <a:ext cx="0" cy="22860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Line 28">
              <a:extLst>
                <a:ext uri="{FF2B5EF4-FFF2-40B4-BE49-F238E27FC236}">
                  <a16:creationId xmlns:a16="http://schemas.microsoft.com/office/drawing/2014/main" id="{785AD9DC-AA86-46E5-B400-49A078C729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2971800"/>
              <a:ext cx="2209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Line 29">
              <a:extLst>
                <a:ext uri="{FF2B5EF4-FFF2-40B4-BE49-F238E27FC236}">
                  <a16:creationId xmlns:a16="http://schemas.microsoft.com/office/drawing/2014/main" id="{13989B9A-5B04-4E75-856D-86DD66007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3276600"/>
              <a:ext cx="22098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" name="Line 30">
              <a:extLst>
                <a:ext uri="{FF2B5EF4-FFF2-40B4-BE49-F238E27FC236}">
                  <a16:creationId xmlns:a16="http://schemas.microsoft.com/office/drawing/2014/main" id="{615BB33F-A6D0-4B77-80EC-103CCF1E1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2971800"/>
              <a:ext cx="11430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Line 31">
              <a:extLst>
                <a:ext uri="{FF2B5EF4-FFF2-40B4-BE49-F238E27FC236}">
                  <a16:creationId xmlns:a16="http://schemas.microsoft.com/office/drawing/2014/main" id="{B0159747-171F-403D-989D-2F048F51B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2200" y="3276600"/>
              <a:ext cx="1143000" cy="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Line 32">
              <a:extLst>
                <a:ext uri="{FF2B5EF4-FFF2-40B4-BE49-F238E27FC236}">
                  <a16:creationId xmlns:a16="http://schemas.microsoft.com/office/drawing/2014/main" id="{04CE12C7-6B93-4010-89B1-1C74F1022D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2200" y="2743200"/>
              <a:ext cx="0" cy="22860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Line 33">
              <a:extLst>
                <a:ext uri="{FF2B5EF4-FFF2-40B4-BE49-F238E27FC236}">
                  <a16:creationId xmlns:a16="http://schemas.microsoft.com/office/drawing/2014/main" id="{593F90B9-0669-45AF-9E2F-FB220884AA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62200" y="3276600"/>
              <a:ext cx="0" cy="152400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Line 34">
              <a:extLst>
                <a:ext uri="{FF2B5EF4-FFF2-40B4-BE49-F238E27FC236}">
                  <a16:creationId xmlns:a16="http://schemas.microsoft.com/office/drawing/2014/main" id="{50435F04-C410-4FBF-85DB-E33E70D66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3581400"/>
              <a:ext cx="0" cy="9144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Line 35">
              <a:extLst>
                <a:ext uri="{FF2B5EF4-FFF2-40B4-BE49-F238E27FC236}">
                  <a16:creationId xmlns:a16="http://schemas.microsoft.com/office/drawing/2014/main" id="{3DF73BAE-C890-4653-9C20-DEBE1A18A1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5257800"/>
              <a:ext cx="4572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" name="Line 36">
              <a:extLst>
                <a:ext uri="{FF2B5EF4-FFF2-40B4-BE49-F238E27FC236}">
                  <a16:creationId xmlns:a16="http://schemas.microsoft.com/office/drawing/2014/main" id="{9615DA5B-DAE8-4EAC-AEFB-5D30EAF173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5600" y="4724400"/>
              <a:ext cx="0" cy="7620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Line 37">
              <a:extLst>
                <a:ext uri="{FF2B5EF4-FFF2-40B4-BE49-F238E27FC236}">
                  <a16:creationId xmlns:a16="http://schemas.microsoft.com/office/drawing/2014/main" id="{A3133206-8AAD-4BE7-9351-4EB208270C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3600" y="5486400"/>
              <a:ext cx="7620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" name="Line 38">
              <a:extLst>
                <a:ext uri="{FF2B5EF4-FFF2-40B4-BE49-F238E27FC236}">
                  <a16:creationId xmlns:a16="http://schemas.microsoft.com/office/drawing/2014/main" id="{B48D343B-43E3-41D9-9702-38FBABB88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6600" y="4724400"/>
              <a:ext cx="0" cy="11430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" name="Line 39">
              <a:extLst>
                <a:ext uri="{FF2B5EF4-FFF2-40B4-BE49-F238E27FC236}">
                  <a16:creationId xmlns:a16="http://schemas.microsoft.com/office/drawing/2014/main" id="{B665D6AC-F0C0-4F26-9248-BB642E793C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48600" y="4724400"/>
              <a:ext cx="0" cy="11430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" name="Line 40">
              <a:extLst>
                <a:ext uri="{FF2B5EF4-FFF2-40B4-BE49-F238E27FC236}">
                  <a16:creationId xmlns:a16="http://schemas.microsoft.com/office/drawing/2014/main" id="{B72E7C3E-8139-4A7E-BA63-23E5A811F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0800" y="2667000"/>
              <a:ext cx="0" cy="9144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001" name="Rectangle 41">
              <a:extLst>
                <a:ext uri="{FF2B5EF4-FFF2-40B4-BE49-F238E27FC236}">
                  <a16:creationId xmlns:a16="http://schemas.microsoft.com/office/drawing/2014/main" id="{ED169CDF-E748-4631-8DD6-BAFA51AC3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5943600"/>
              <a:ext cx="990600" cy="533400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IXCC</a:t>
              </a:r>
            </a:p>
          </p:txBody>
        </p:sp>
        <p:sp>
          <p:nvSpPr>
            <p:cNvPr id="1065003" name="Rectangle 43">
              <a:extLst>
                <a:ext uri="{FF2B5EF4-FFF2-40B4-BE49-F238E27FC236}">
                  <a16:creationId xmlns:a16="http://schemas.microsoft.com/office/drawing/2014/main" id="{10019B0B-DD53-4CCE-8C7D-D8694C839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5943600"/>
              <a:ext cx="990600" cy="533400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IXCB</a:t>
              </a:r>
            </a:p>
          </p:txBody>
        </p:sp>
        <p:sp>
          <p:nvSpPr>
            <p:cNvPr id="1065004" name="Rectangle 44">
              <a:extLst>
                <a:ext uri="{FF2B5EF4-FFF2-40B4-BE49-F238E27FC236}">
                  <a16:creationId xmlns:a16="http://schemas.microsoft.com/office/drawing/2014/main" id="{3F6E9545-BBCE-4B50-B5D3-05BC481148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2057400"/>
              <a:ext cx="990600" cy="533400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IXCA</a:t>
              </a:r>
            </a:p>
          </p:txBody>
        </p:sp>
        <p:sp>
          <p:nvSpPr>
            <p:cNvPr id="8235" name="Line 45">
              <a:extLst>
                <a:ext uri="{FF2B5EF4-FFF2-40B4-BE49-F238E27FC236}">
                  <a16:creationId xmlns:a16="http://schemas.microsoft.com/office/drawing/2014/main" id="{FFDB5BFB-22A4-4DF4-A2E1-7CD0D0190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34400" y="3429000"/>
              <a:ext cx="0" cy="45720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006" name="Rectangle 46">
              <a:extLst>
                <a:ext uri="{FF2B5EF4-FFF2-40B4-BE49-F238E27FC236}">
                  <a16:creationId xmlns:a16="http://schemas.microsoft.com/office/drawing/2014/main" id="{9AB32F38-9819-4A3C-83F3-2D6D4E537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43200"/>
              <a:ext cx="1905000" cy="533400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571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Other CO.s</a:t>
              </a:r>
            </a:p>
          </p:txBody>
        </p:sp>
        <p:sp>
          <p:nvSpPr>
            <p:cNvPr id="8237" name="Line 47">
              <a:extLst>
                <a:ext uri="{FF2B5EF4-FFF2-40B4-BE49-F238E27FC236}">
                  <a16:creationId xmlns:a16="http://schemas.microsoft.com/office/drawing/2014/main" id="{FC6243A9-598F-4112-9FC5-B1ECFAA96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05800" y="3886200"/>
              <a:ext cx="228600" cy="0"/>
            </a:xfrm>
            <a:prstGeom prst="line">
              <a:avLst/>
            </a:prstGeom>
            <a:noFill/>
            <a:ln w="5715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>
            <a:extLst>
              <a:ext uri="{FF2B5EF4-FFF2-40B4-BE49-F238E27FC236}">
                <a16:creationId xmlns:a16="http://schemas.microsoft.com/office/drawing/2014/main" id="{CD33AF32-5E7B-427B-B52A-E3DD6F363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u="sng" dirty="0"/>
              <a:t>Wireless Networks</a:t>
            </a:r>
          </a:p>
        </p:txBody>
      </p:sp>
      <p:sp>
        <p:nvSpPr>
          <p:cNvPr id="1067011" name="Rectangle 3">
            <a:extLst>
              <a:ext uri="{FF2B5EF4-FFF2-40B4-BE49-F238E27FC236}">
                <a16:creationId xmlns:a16="http://schemas.microsoft.com/office/drawing/2014/main" id="{CA5B43CA-725E-48AD-9B00-3E8DC54A9E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620000" cy="4029075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Wireless Networks are extremely complex, unlike static fixed telephone networks.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Wireless networks requires air interface between base stations and randomly spaced subscribers 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Complex propagation media</a:t>
            </a:r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MSC provides connection to PSTN  and other MSCs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6" name="Rectangle 2">
            <a:extLst>
              <a:ext uri="{FF2B5EF4-FFF2-40B4-BE49-F238E27FC236}">
                <a16:creationId xmlns:a16="http://schemas.microsoft.com/office/drawing/2014/main" id="{AD7EFFA7-B9F2-4A90-B6C3-3E550A12C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239000" cy="603250"/>
          </a:xfrm>
        </p:spPr>
        <p:txBody>
          <a:bodyPr/>
          <a:lstStyle/>
          <a:p>
            <a:pPr algn="ctr">
              <a:defRPr/>
            </a:pPr>
            <a:r>
              <a:rPr lang="en-US" u="sng" dirty="0"/>
              <a:t>Functions of MSC</a:t>
            </a:r>
          </a:p>
        </p:txBody>
      </p:sp>
      <p:sp>
        <p:nvSpPr>
          <p:cNvPr id="1071107" name="Rectangle 3">
            <a:extLst>
              <a:ext uri="{FF2B5EF4-FFF2-40B4-BE49-F238E27FC236}">
                <a16:creationId xmlns:a16="http://schemas.microsoft.com/office/drawing/2014/main" id="{AA00799E-9B2F-4FB3-830B-BD300A2A4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620000" cy="3808413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b="0" dirty="0"/>
              <a:t>Provides overall System control for each region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Maintains mobile related information and handoff control</a:t>
            </a:r>
          </a:p>
          <a:p>
            <a:pPr>
              <a:spcBef>
                <a:spcPct val="20000"/>
              </a:spcBef>
              <a:defRPr/>
            </a:pPr>
            <a:endParaRPr lang="en-US" b="0" dirty="0"/>
          </a:p>
          <a:p>
            <a:pPr>
              <a:spcBef>
                <a:spcPct val="20000"/>
              </a:spcBef>
              <a:defRPr/>
            </a:pPr>
            <a:r>
              <a:rPr lang="en-US" b="0" dirty="0"/>
              <a:t>Performs all call processing; billing; fraud detection within the market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Kumar">
  <a:themeElements>
    <a:clrScheme name="">
      <a:dk1>
        <a:srgbClr val="242F4E"/>
      </a:dk1>
      <a:lt1>
        <a:srgbClr val="EAEAEA"/>
      </a:lt1>
      <a:dk2>
        <a:srgbClr val="2D4999"/>
      </a:dk2>
      <a:lt2>
        <a:srgbClr val="C8D3F6"/>
      </a:lt2>
      <a:accent1>
        <a:srgbClr val="31406F"/>
      </a:accent1>
      <a:accent2>
        <a:srgbClr val="602D83"/>
      </a:accent2>
      <a:accent3>
        <a:srgbClr val="ADB1CA"/>
      </a:accent3>
      <a:accent4>
        <a:srgbClr val="C8C8C8"/>
      </a:accent4>
      <a:accent5>
        <a:srgbClr val="ADAFBB"/>
      </a:accent5>
      <a:accent6>
        <a:srgbClr val="562876"/>
      </a:accent6>
      <a:hlink>
        <a:srgbClr val="6D89D7"/>
      </a:hlink>
      <a:folHlink>
        <a:srgbClr val="000000"/>
      </a:folHlink>
    </a:clrScheme>
    <a:fontScheme name="Kumar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Kuma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ma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ma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Edie's HD:Desktop Folder:P. Kumar:Kumar.ppt</Template>
  <TotalTime>13237</TotalTime>
  <Words>1104</Words>
  <Application>Microsoft Office PowerPoint</Application>
  <PresentationFormat>On-screen Show (4:3)</PresentationFormat>
  <Paragraphs>163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 Narrow</vt:lpstr>
      <vt:lpstr>Arial</vt:lpstr>
      <vt:lpstr>Monotype Sorts</vt:lpstr>
      <vt:lpstr>Times</vt:lpstr>
      <vt:lpstr>BD Symbols</vt:lpstr>
      <vt:lpstr>Times New Roman</vt:lpstr>
      <vt:lpstr>Courier New</vt:lpstr>
      <vt:lpstr>Kumar</vt:lpstr>
      <vt:lpstr>Wireless Networks </vt:lpstr>
      <vt:lpstr>Types of Networks </vt:lpstr>
      <vt:lpstr>Interconnection of networks</vt:lpstr>
      <vt:lpstr>Functions of PSTN </vt:lpstr>
      <vt:lpstr>History of PSTN network</vt:lpstr>
      <vt:lpstr>PSTN Exchange system </vt:lpstr>
      <vt:lpstr>Local PSTN telephone network </vt:lpstr>
      <vt:lpstr>Wireless Networks</vt:lpstr>
      <vt:lpstr>Functions of MSC</vt:lpstr>
      <vt:lpstr>Wireless network comparison</vt:lpstr>
      <vt:lpstr>First Generation Networks</vt:lpstr>
      <vt:lpstr>IS-41 Network Protocol</vt:lpstr>
      <vt:lpstr>Roaming process</vt:lpstr>
      <vt:lpstr>Registration </vt:lpstr>
      <vt:lpstr>Switching in Networks  </vt:lpstr>
      <vt:lpstr>Second Generation Wireless Networks  </vt:lpstr>
      <vt:lpstr>Packet Switching network</vt:lpstr>
      <vt:lpstr>Packet Structure </vt:lpstr>
      <vt:lpstr>Advances in Second Generation Networks</vt:lpstr>
      <vt:lpstr>Common Channel Signaling (CCS) </vt:lpstr>
      <vt:lpstr>Advantages of CCS</vt:lpstr>
      <vt:lpstr>CCS network structure</vt:lpstr>
      <vt:lpstr>CCS network components</vt:lpstr>
      <vt:lpstr>Third Generation Wireless Networks </vt:lpstr>
      <vt:lpstr>Integrated Services Digital Network (ISDN) </vt:lpstr>
      <vt:lpstr>Broadband ISDN (B-ISDN) </vt:lpstr>
      <vt:lpstr>Future Wireless Networks </vt:lpstr>
    </vt:vector>
  </TitlesOfParts>
  <Company>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Edie</dc:creator>
  <cp:lastModifiedBy>Kumar, Preetham B</cp:lastModifiedBy>
  <cp:revision>1232</cp:revision>
  <dcterms:created xsi:type="dcterms:W3CDTF">2001-03-23T18:50:20Z</dcterms:created>
  <dcterms:modified xsi:type="dcterms:W3CDTF">2022-06-15T19:32:34Z</dcterms:modified>
</cp:coreProperties>
</file>