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50"/>
  </p:notesMasterIdLst>
  <p:handoutMasterIdLst>
    <p:handoutMasterId r:id="rId51"/>
  </p:handoutMasterIdLst>
  <p:sldIdLst>
    <p:sldId id="262" r:id="rId2"/>
    <p:sldId id="263" r:id="rId3"/>
    <p:sldId id="261" r:id="rId4"/>
    <p:sldId id="265" r:id="rId5"/>
    <p:sldId id="280" r:id="rId6"/>
    <p:sldId id="266" r:id="rId7"/>
    <p:sldId id="267" r:id="rId8"/>
    <p:sldId id="282" r:id="rId9"/>
    <p:sldId id="348" r:id="rId10"/>
    <p:sldId id="271" r:id="rId11"/>
    <p:sldId id="272" r:id="rId12"/>
    <p:sldId id="276" r:id="rId13"/>
    <p:sldId id="290" r:id="rId14"/>
    <p:sldId id="291" r:id="rId15"/>
    <p:sldId id="292" r:id="rId16"/>
    <p:sldId id="293" r:id="rId17"/>
    <p:sldId id="260" r:id="rId18"/>
    <p:sldId id="295" r:id="rId19"/>
    <p:sldId id="347" r:id="rId20"/>
    <p:sldId id="301" r:id="rId21"/>
    <p:sldId id="312" r:id="rId22"/>
    <p:sldId id="307" r:id="rId23"/>
    <p:sldId id="308" r:id="rId24"/>
    <p:sldId id="314" r:id="rId25"/>
    <p:sldId id="315" r:id="rId26"/>
    <p:sldId id="341" r:id="rId27"/>
    <p:sldId id="316" r:id="rId28"/>
    <p:sldId id="340" r:id="rId29"/>
    <p:sldId id="318" r:id="rId30"/>
    <p:sldId id="319" r:id="rId31"/>
    <p:sldId id="320" r:id="rId32"/>
    <p:sldId id="322" r:id="rId33"/>
    <p:sldId id="343" r:id="rId34"/>
    <p:sldId id="323" r:id="rId35"/>
    <p:sldId id="349" r:id="rId36"/>
    <p:sldId id="326" r:id="rId37"/>
    <p:sldId id="344" r:id="rId38"/>
    <p:sldId id="327" r:id="rId39"/>
    <p:sldId id="329" r:id="rId40"/>
    <p:sldId id="330" r:id="rId41"/>
    <p:sldId id="331" r:id="rId42"/>
    <p:sldId id="332" r:id="rId43"/>
    <p:sldId id="333" r:id="rId44"/>
    <p:sldId id="336" r:id="rId45"/>
    <p:sldId id="337" r:id="rId46"/>
    <p:sldId id="338" r:id="rId47"/>
    <p:sldId id="339" r:id="rId48"/>
    <p:sldId id="345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">
          <p15:clr>
            <a:srgbClr val="A4A3A4"/>
          </p15:clr>
        </p15:guide>
        <p15:guide id="2" pos="7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CE670"/>
    <a:srgbClr val="8BA1DF"/>
    <a:srgbClr val="DCC75C"/>
    <a:srgbClr val="E3D27B"/>
    <a:srgbClr val="8AA2EE"/>
    <a:srgbClr val="B2BCF0"/>
    <a:srgbClr val="C89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4" d="100"/>
          <a:sy n="104" d="100"/>
        </p:scale>
        <p:origin x="1422" y="78"/>
      </p:cViewPr>
      <p:guideLst>
        <p:guide orient="horz" pos="768"/>
        <p:guide pos="7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370"/>
    </p:cViewPr>
  </p:sorterViewPr>
  <p:notesViewPr>
    <p:cSldViewPr>
      <p:cViewPr varScale="1">
        <p:scale>
          <a:sx n="91" d="100"/>
          <a:sy n="91" d="100"/>
        </p:scale>
        <p:origin x="-183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>
            <a:extLst>
              <a:ext uri="{FF2B5EF4-FFF2-40B4-BE49-F238E27FC236}">
                <a16:creationId xmlns:a16="http://schemas.microsoft.com/office/drawing/2014/main" id="{9C0C0B0D-CE46-4D04-92DF-A50DC19046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5" name="Rectangle 3">
            <a:extLst>
              <a:ext uri="{FF2B5EF4-FFF2-40B4-BE49-F238E27FC236}">
                <a16:creationId xmlns:a16="http://schemas.microsoft.com/office/drawing/2014/main" id="{6F633B7F-EA81-4252-8298-5530203579E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6" name="Rectangle 4">
            <a:extLst>
              <a:ext uri="{FF2B5EF4-FFF2-40B4-BE49-F238E27FC236}">
                <a16:creationId xmlns:a16="http://schemas.microsoft.com/office/drawing/2014/main" id="{EEEB593B-0932-4A4B-BFEC-5E6145BE429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7" name="Rectangle 5">
            <a:extLst>
              <a:ext uri="{FF2B5EF4-FFF2-40B4-BE49-F238E27FC236}">
                <a16:creationId xmlns:a16="http://schemas.microsoft.com/office/drawing/2014/main" id="{095AF08D-6329-48F3-89CC-5DDFAC5856F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0AF051-A1D6-439D-BFA6-6783166018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08E07B16-DA81-474F-8267-FB68FBCE28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86ACA873-31EF-4FC9-9F04-EEED997F492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1DB20CD7-D20C-48D2-B46D-F520340DC455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3192AEF8-6D44-4056-A7D4-73C8EC9156F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0820BEBE-2619-4491-933F-1B01D9DF9F9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BF0E2AE8-745A-45FE-A4CC-051D9BB526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fld id="{358EAD81-693D-4857-AB20-B76945584F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509815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2418573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5450" y="762000"/>
            <a:ext cx="1911350" cy="2692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6638" y="762000"/>
            <a:ext cx="5586412" cy="2692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7849495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0519271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7179393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16050"/>
            <a:ext cx="3733800" cy="203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03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4017852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7640905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0986290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8310430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781933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128809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162D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AD07DFE-C7CE-4DD9-B55A-690EEED0B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62000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32162D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40323" name="Rectangle 3">
            <a:extLst>
              <a:ext uri="{FF2B5EF4-FFF2-40B4-BE49-F238E27FC236}">
                <a16:creationId xmlns:a16="http://schemas.microsoft.com/office/drawing/2014/main" id="{B48788CA-5CCC-4347-B1BB-A5A36F9999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36638" y="76200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40324" name="Rectangle 4">
            <a:extLst>
              <a:ext uri="{FF2B5EF4-FFF2-40B4-BE49-F238E27FC236}">
                <a16:creationId xmlns:a16="http://schemas.microsoft.com/office/drawing/2014/main" id="{F5A17142-6F14-4087-AF74-AFA3D24CE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416050"/>
            <a:ext cx="7620000" cy="2038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440325" name="Text Box 5">
            <a:extLst>
              <a:ext uri="{FF2B5EF4-FFF2-40B4-BE49-F238E27FC236}">
                <a16:creationId xmlns:a16="http://schemas.microsoft.com/office/drawing/2014/main" id="{7276928F-04CB-4505-B60D-C8FA6C190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096000"/>
            <a:ext cx="609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fld id="{89992CAD-12B5-4B60-8A78-15A8F97DD9D4}" type="slidenum">
              <a:rPr lang="en-US" altLang="en-US" b="1">
                <a:solidFill>
                  <a:srgbClr val="9EB0E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ctr"/>
              <a:t>‹#›</a:t>
            </a:fld>
            <a:endParaRPr lang="en-US" altLang="en-US" sz="2800" b="1">
              <a:solidFill>
                <a:srgbClr val="AABAE6"/>
              </a:solidFill>
              <a:latin typeface="Monotype Sorts" pitchFamily="2" charset="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>
    <p:wipe dir="r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4588" indent="-28733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39875" indent="-28098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latin typeface="+mn-lt"/>
        </a:defRPr>
      </a:lvl4pPr>
      <a:lvl5pPr marL="4343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5pPr>
      <a:lvl6pPr marL="4800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6pPr>
      <a:lvl7pPr marL="5257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7pPr>
      <a:lvl8pPr marL="5715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8pPr>
      <a:lvl9pPr marL="6172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40" name="Rectangle 4">
            <a:extLst>
              <a:ext uri="{FF2B5EF4-FFF2-40B4-BE49-F238E27FC236}">
                <a16:creationId xmlns:a16="http://schemas.microsoft.com/office/drawing/2014/main" id="{BD383E71-B2A6-408A-81FF-4A09EC33C5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Mobile Radio Propagation</a:t>
            </a:r>
          </a:p>
        </p:txBody>
      </p:sp>
      <p:sp>
        <p:nvSpPr>
          <p:cNvPr id="449541" name="Rectangle 5">
            <a:extLst>
              <a:ext uri="{FF2B5EF4-FFF2-40B4-BE49-F238E27FC236}">
                <a16:creationId xmlns:a16="http://schemas.microsoft.com/office/drawing/2014/main" id="{53F7F1A5-C77A-44F3-8683-AA8F4BD5F3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315200" cy="4668838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Mobile radio channel is an important factor in wireless systems.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Wired channels are stationary and predictable, while radio channels are random and have complex models.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Modeling of radio channels is done in statistical fashion based on receiver measurements.</a:t>
            </a: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80" name="Rectangle 4">
            <a:extLst>
              <a:ext uri="{FF2B5EF4-FFF2-40B4-BE49-F238E27FC236}">
                <a16:creationId xmlns:a16="http://schemas.microsoft.com/office/drawing/2014/main" id="{C3A19159-0F50-4B3B-8756-7CED710163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Example</a:t>
            </a:r>
          </a:p>
        </p:txBody>
      </p:sp>
      <p:sp>
        <p:nvSpPr>
          <p:cNvPr id="459781" name="Rectangle 5">
            <a:extLst>
              <a:ext uri="{FF2B5EF4-FFF2-40B4-BE49-F238E27FC236}">
                <a16:creationId xmlns:a16="http://schemas.microsoft.com/office/drawing/2014/main" id="{7D13FA4D-1B5E-4F91-8C49-F92EF77664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467600" cy="2601913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A transmitter produces 50W of power. </a:t>
            </a:r>
            <a:br>
              <a:rPr lang="en-US" altLang="en-US" b="0" dirty="0"/>
            </a:br>
            <a:r>
              <a:rPr lang="en-US" altLang="en-US" b="0" dirty="0"/>
              <a:t>If this power is applied to a unity gain antenna with 900 MHz carrier frequency, find the received power at a LOS distance of 100 m from the antenna.  What is the received power at 10 km? </a:t>
            </a:r>
            <a:br>
              <a:rPr lang="en-US" altLang="en-US" b="0" dirty="0"/>
            </a:br>
            <a:r>
              <a:rPr lang="en-US" altLang="en-US" b="0" dirty="0"/>
              <a:t>Assume unity gain for the receiver antenna.</a:t>
            </a: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4" name="Rectangle 4">
            <a:extLst>
              <a:ext uri="{FF2B5EF4-FFF2-40B4-BE49-F238E27FC236}">
                <a16:creationId xmlns:a16="http://schemas.microsoft.com/office/drawing/2014/main" id="{D62E17E6-D61C-44E4-9411-C4C947193F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460805" name="Rectangle 5">
            <a:extLst>
              <a:ext uri="{FF2B5EF4-FFF2-40B4-BE49-F238E27FC236}">
                <a16:creationId xmlns:a16="http://schemas.microsoft.com/office/drawing/2014/main" id="{39A92682-80D9-4802-8BAA-4B6A7C71C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68438"/>
            <a:ext cx="7467600" cy="2428875"/>
          </a:xfrm>
        </p:spPr>
        <p:txBody>
          <a:bodyPr/>
          <a:lstStyle/>
          <a:p>
            <a:pPr>
              <a:spcAft>
                <a:spcPct val="35000"/>
              </a:spcAft>
              <a:buFont typeface="Monotype Sorts" pitchFamily="2" charset="2"/>
              <a:buNone/>
              <a:tabLst>
                <a:tab pos="796925" algn="l"/>
              </a:tabLst>
              <a:defRPr/>
            </a:pPr>
            <a:r>
              <a:rPr lang="en-US" altLang="en-US" b="0" dirty="0" err="1">
                <a:solidFill>
                  <a:srgbClr val="FFFFFF"/>
                </a:solidFill>
              </a:rPr>
              <a:t>P</a:t>
            </a:r>
            <a:r>
              <a:rPr lang="en-US" altLang="en-US" sz="4000" b="0" baseline="-20000" dirty="0" err="1">
                <a:solidFill>
                  <a:srgbClr val="FFFFFF"/>
                </a:solidFill>
              </a:rPr>
              <a:t>r</a:t>
            </a:r>
            <a:r>
              <a:rPr lang="en-US" altLang="en-US" b="0" dirty="0">
                <a:solidFill>
                  <a:srgbClr val="FFFFFF"/>
                </a:solidFill>
              </a:rPr>
              <a:t> = 	</a:t>
            </a:r>
            <a:r>
              <a:rPr lang="en-US" altLang="en-US" b="0" dirty="0" err="1">
                <a:solidFill>
                  <a:srgbClr val="FFFFFF"/>
                </a:solidFill>
              </a:rPr>
              <a:t>P</a:t>
            </a:r>
            <a:r>
              <a:rPr lang="en-US" altLang="en-US" sz="4000" b="0" baseline="-20000" dirty="0" err="1">
                <a:solidFill>
                  <a:srgbClr val="FFFFFF"/>
                </a:solidFill>
              </a:rPr>
              <a:t>t</a:t>
            </a:r>
            <a:r>
              <a:rPr lang="en-US" altLang="en-US" b="0" dirty="0">
                <a:solidFill>
                  <a:srgbClr val="FFFFFF"/>
                </a:solidFill>
              </a:rPr>
              <a:t> </a:t>
            </a:r>
            <a:r>
              <a:rPr lang="en-US" altLang="en-US" b="0" dirty="0" err="1">
                <a:solidFill>
                  <a:srgbClr val="FFFFFF"/>
                </a:solidFill>
              </a:rPr>
              <a:t>G</a:t>
            </a:r>
            <a:r>
              <a:rPr lang="en-US" altLang="en-US" sz="4000" b="0" baseline="-20000" dirty="0" err="1">
                <a:solidFill>
                  <a:srgbClr val="FFFFFF"/>
                </a:solidFill>
              </a:rPr>
              <a:t>t</a:t>
            </a:r>
            <a:r>
              <a:rPr lang="en-US" altLang="en-US" b="0" dirty="0">
                <a:solidFill>
                  <a:srgbClr val="FFFFFF"/>
                </a:solidFill>
              </a:rPr>
              <a:t> G</a:t>
            </a:r>
            <a:r>
              <a:rPr lang="en-US" altLang="en-US" sz="4000" b="0" baseline="-20000" dirty="0">
                <a:solidFill>
                  <a:srgbClr val="FFFFFF"/>
                </a:solidFill>
              </a:rPr>
              <a:t>r</a:t>
            </a:r>
            <a:r>
              <a:rPr lang="en-US" altLang="en-US" b="0" dirty="0">
                <a:solidFill>
                  <a:srgbClr val="FFFFFF"/>
                </a:solidFill>
              </a:rPr>
              <a:t> 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</a:t>
            </a:r>
            <a:r>
              <a:rPr lang="en-US" altLang="en-US" sz="4000" b="0" baseline="24000" dirty="0">
                <a:solidFill>
                  <a:srgbClr val="FFFFFF"/>
                </a:solidFill>
              </a:rPr>
              <a:t>2</a:t>
            </a:r>
            <a:endParaRPr lang="en-US" altLang="en-US" b="0" dirty="0">
              <a:solidFill>
                <a:srgbClr val="FFFFFF"/>
              </a:solidFill>
            </a:endParaRPr>
          </a:p>
          <a:p>
            <a:pPr>
              <a:spcAft>
                <a:spcPct val="50000"/>
              </a:spcAft>
              <a:buFont typeface="Monotype Sorts" pitchFamily="2" charset="2"/>
              <a:buNone/>
              <a:tabLst>
                <a:tab pos="796925" algn="l"/>
              </a:tabLst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 		(4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</a:t>
            </a:r>
            <a:r>
              <a:rPr lang="en-US" altLang="en-US" b="0" dirty="0">
                <a:solidFill>
                  <a:srgbClr val="FFFFFF"/>
                </a:solidFill>
              </a:rPr>
              <a:t>)</a:t>
            </a:r>
            <a:r>
              <a:rPr lang="en-US" altLang="en-US" sz="4000" b="0" baseline="24000" dirty="0">
                <a:solidFill>
                  <a:srgbClr val="FFFFFF"/>
                </a:solidFill>
              </a:rPr>
              <a:t>2</a:t>
            </a:r>
            <a:r>
              <a:rPr lang="en-US" altLang="en-US" b="0" dirty="0">
                <a:solidFill>
                  <a:srgbClr val="FFFFFF"/>
                </a:solidFill>
              </a:rPr>
              <a:t> d</a:t>
            </a:r>
            <a:r>
              <a:rPr lang="en-US" altLang="en-US" sz="4000" b="0" baseline="24000" dirty="0">
                <a:solidFill>
                  <a:srgbClr val="FFFFFF"/>
                </a:solidFill>
              </a:rPr>
              <a:t>2</a:t>
            </a:r>
            <a:r>
              <a:rPr lang="en-US" altLang="en-US" b="0" dirty="0">
                <a:solidFill>
                  <a:srgbClr val="FFFFFF"/>
                </a:solidFill>
              </a:rPr>
              <a:t> L</a:t>
            </a:r>
          </a:p>
          <a:p>
            <a:pPr>
              <a:buFont typeface="Monotype Sorts" pitchFamily="2" charset="2"/>
              <a:buNone/>
              <a:tabLst>
                <a:tab pos="796925" algn="l"/>
              </a:tabLst>
              <a:defRPr/>
            </a:pPr>
            <a:r>
              <a:rPr lang="en-US" altLang="en-US" b="0" dirty="0" err="1">
                <a:solidFill>
                  <a:srgbClr val="FFFFFF"/>
                </a:solidFill>
              </a:rPr>
              <a:t>P</a:t>
            </a:r>
            <a:r>
              <a:rPr lang="en-US" altLang="en-US" sz="4000" b="0" baseline="-20000" dirty="0" err="1">
                <a:solidFill>
                  <a:srgbClr val="FFFFFF"/>
                </a:solidFill>
              </a:rPr>
              <a:t>t</a:t>
            </a:r>
            <a:r>
              <a:rPr lang="en-US" altLang="en-US" b="0" dirty="0">
                <a:solidFill>
                  <a:srgbClr val="FFFFFF"/>
                </a:solidFill>
              </a:rPr>
              <a:t> = 50 W, </a:t>
            </a:r>
            <a:r>
              <a:rPr lang="en-US" altLang="en-US" b="0" dirty="0" err="1">
                <a:solidFill>
                  <a:srgbClr val="FFFFFF"/>
                </a:solidFill>
              </a:rPr>
              <a:t>G</a:t>
            </a:r>
            <a:r>
              <a:rPr lang="en-US" altLang="en-US" sz="4000" b="0" baseline="-20000" dirty="0" err="1">
                <a:solidFill>
                  <a:srgbClr val="FFFFFF"/>
                </a:solidFill>
              </a:rPr>
              <a:t>t</a:t>
            </a:r>
            <a:r>
              <a:rPr lang="en-US" altLang="en-US" b="0" dirty="0">
                <a:solidFill>
                  <a:srgbClr val="FFFFFF"/>
                </a:solidFill>
              </a:rPr>
              <a:t> = 1, G</a:t>
            </a:r>
            <a:r>
              <a:rPr lang="en-US" altLang="en-US" sz="4000" b="0" baseline="-20000" dirty="0">
                <a:solidFill>
                  <a:srgbClr val="FFFFFF"/>
                </a:solidFill>
              </a:rPr>
              <a:t>r</a:t>
            </a:r>
            <a:r>
              <a:rPr lang="en-US" altLang="en-US" b="0" dirty="0">
                <a:solidFill>
                  <a:srgbClr val="FFFFFF"/>
                </a:solidFill>
              </a:rPr>
              <a:t> = 1, L = 1, d = 100 m</a:t>
            </a:r>
          </a:p>
          <a:p>
            <a:pPr>
              <a:buFont typeface="Monotype Sorts" pitchFamily="2" charset="2"/>
              <a:buNone/>
              <a:tabLst>
                <a:tab pos="796925" algn="l"/>
              </a:tabLst>
              <a:defRPr/>
            </a:pP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</a:t>
            </a:r>
            <a:r>
              <a:rPr lang="en-US" altLang="en-US" b="0" dirty="0">
                <a:solidFill>
                  <a:srgbClr val="FFFFFF"/>
                </a:solidFill>
              </a:rPr>
              <a:t> = (3 • 10</a:t>
            </a:r>
            <a:r>
              <a:rPr lang="en-US" altLang="en-US" sz="3600" b="0" baseline="30000" dirty="0">
                <a:solidFill>
                  <a:srgbClr val="FFFFFF"/>
                </a:solidFill>
              </a:rPr>
              <a:t>8</a:t>
            </a:r>
            <a:r>
              <a:rPr lang="en-US" altLang="en-US" b="0" dirty="0">
                <a:solidFill>
                  <a:srgbClr val="FFFFFF"/>
                </a:solidFill>
              </a:rPr>
              <a:t>) / (900 • 10</a:t>
            </a:r>
            <a:r>
              <a:rPr lang="en-US" altLang="en-US" sz="3600" b="0" baseline="30000" dirty="0">
                <a:solidFill>
                  <a:srgbClr val="FFFFFF"/>
                </a:solidFill>
              </a:rPr>
              <a:t>6</a:t>
            </a:r>
            <a:r>
              <a:rPr lang="en-US" altLang="en-US" b="0" dirty="0">
                <a:solidFill>
                  <a:srgbClr val="FFFFFF"/>
                </a:solidFill>
              </a:rPr>
              <a:t>) = 0.33 m</a:t>
            </a:r>
          </a:p>
        </p:txBody>
      </p:sp>
      <p:sp>
        <p:nvSpPr>
          <p:cNvPr id="12292" name="Line 6">
            <a:extLst>
              <a:ext uri="{FF2B5EF4-FFF2-40B4-BE49-F238E27FC236}">
                <a16:creationId xmlns:a16="http://schemas.microsoft.com/office/drawing/2014/main" id="{50277DC9-75F6-4EA1-8121-7F8BF2F70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82775" y="2057400"/>
            <a:ext cx="1828800" cy="0"/>
          </a:xfrm>
          <a:prstGeom prst="line">
            <a:avLst/>
          </a:prstGeom>
          <a:noFill/>
          <a:ln w="28575">
            <a:solidFill>
              <a:srgbClr val="91DDB5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1">
            <a:extLst>
              <a:ext uri="{FF2B5EF4-FFF2-40B4-BE49-F238E27FC236}">
                <a16:creationId xmlns:a16="http://schemas.microsoft.com/office/drawing/2014/main" id="{43822E0A-0B93-4F3F-BEAD-DBFFA4C51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038600"/>
            <a:ext cx="7162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1711325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tabLst>
                <a:tab pos="1711325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tabLst>
                <a:tab pos="1711325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tabLst>
                <a:tab pos="1711325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tabLst>
                <a:tab pos="1711325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1325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1325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1325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1325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/>
              <a:t>Solving, P</a:t>
            </a:r>
            <a:r>
              <a:rPr lang="en-US" altLang="en-US" baseline="-25000"/>
              <a:t>r</a:t>
            </a:r>
            <a:r>
              <a:rPr lang="en-US" altLang="en-US"/>
              <a:t> = 3.5 • 10</a:t>
            </a:r>
            <a:r>
              <a:rPr lang="en-US" altLang="en-US" sz="4000" baseline="20000"/>
              <a:t>-6</a:t>
            </a:r>
            <a:r>
              <a:rPr lang="en-US" altLang="en-US"/>
              <a:t> W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P</a:t>
            </a:r>
            <a:r>
              <a:rPr lang="en-US" altLang="en-US" baseline="-25000"/>
              <a:t>r</a:t>
            </a:r>
            <a:r>
              <a:rPr lang="en-US" altLang="en-US"/>
              <a:t> (10 km)	= P</a:t>
            </a:r>
            <a:r>
              <a:rPr lang="en-US" altLang="en-US" baseline="-25000"/>
              <a:t>r</a:t>
            </a:r>
            <a:r>
              <a:rPr lang="en-US" altLang="en-US"/>
              <a:t> (100 m) • (100/10000)</a:t>
            </a:r>
            <a:r>
              <a:rPr lang="en-US" altLang="en-US" sz="4000" baseline="20000"/>
              <a:t>2</a:t>
            </a:r>
            <a:r>
              <a:rPr lang="en-US" altLang="en-US"/>
              <a:t> 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	= 3.5 • 10</a:t>
            </a:r>
            <a:r>
              <a:rPr lang="en-US" altLang="en-US" sz="4000" baseline="20000"/>
              <a:t>-6</a:t>
            </a:r>
            <a:r>
              <a:rPr lang="en-US" altLang="en-US"/>
              <a:t> • (1/100)</a:t>
            </a:r>
            <a:r>
              <a:rPr lang="en-US" altLang="en-US" sz="4000" baseline="20000"/>
              <a:t>2</a:t>
            </a:r>
            <a:r>
              <a:rPr lang="en-US" altLang="en-US"/>
              <a:t>               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	= 3.5 • 10</a:t>
            </a:r>
            <a:r>
              <a:rPr lang="en-US" altLang="en-US" sz="4000" baseline="20000"/>
              <a:t>-10</a:t>
            </a:r>
            <a:r>
              <a:rPr lang="en-US" altLang="en-US"/>
              <a:t> W</a:t>
            </a: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900" name="Rectangle 4">
            <a:extLst>
              <a:ext uri="{FF2B5EF4-FFF2-40B4-BE49-F238E27FC236}">
                <a16:creationId xmlns:a16="http://schemas.microsoft.com/office/drawing/2014/main" id="{EFC03944-986F-4AC7-98B2-0D2FECC7B4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spcAft>
                <a:spcPct val="40000"/>
              </a:spcAft>
              <a:tabLst>
                <a:tab pos="744538" algn="l"/>
                <a:tab pos="3033713" algn="l"/>
              </a:tabLst>
              <a:defRPr/>
            </a:pPr>
            <a:r>
              <a:rPr lang="en-US" altLang="en-US" u="sng" dirty="0">
                <a:solidFill>
                  <a:srgbClr val="FFFFFF"/>
                </a:solidFill>
              </a:rPr>
              <a:t>Electric Properties of Material Bodies</a:t>
            </a:r>
          </a:p>
        </p:txBody>
      </p:sp>
      <p:sp>
        <p:nvSpPr>
          <p:cNvPr id="464901" name="Rectangle 5">
            <a:extLst>
              <a:ext uri="{FF2B5EF4-FFF2-40B4-BE49-F238E27FC236}">
                <a16:creationId xmlns:a16="http://schemas.microsoft.com/office/drawing/2014/main" id="{36FE38ED-5769-4AFF-AB69-45846CF592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620000" cy="4970463"/>
          </a:xfrm>
        </p:spPr>
        <p:txBody>
          <a:bodyPr/>
          <a:lstStyle/>
          <a:p>
            <a:pPr>
              <a:spcAft>
                <a:spcPct val="40000"/>
              </a:spcAft>
              <a:tabLst>
                <a:tab pos="744538" algn="l"/>
                <a:tab pos="3033713" algn="l"/>
              </a:tabLst>
              <a:defRPr/>
            </a:pPr>
            <a:r>
              <a:rPr lang="en-US" altLang="en-US" b="0" u="sng" dirty="0">
                <a:solidFill>
                  <a:srgbClr val="FFFFFF"/>
                </a:solidFill>
              </a:rPr>
              <a:t>Fundamental constants</a:t>
            </a:r>
          </a:p>
          <a:p>
            <a:pPr marL="0" indent="0">
              <a:spcAft>
                <a:spcPct val="40000"/>
              </a:spcAft>
              <a:buFont typeface="Monotype Sorts" pitchFamily="2" charset="2"/>
              <a:buNone/>
              <a:tabLst>
                <a:tab pos="744538" algn="l"/>
                <a:tab pos="3033713" algn="l"/>
              </a:tabLst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Permittivity  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</a:t>
            </a:r>
            <a:r>
              <a:rPr lang="en-US" altLang="en-US" b="0" dirty="0">
                <a:solidFill>
                  <a:srgbClr val="FFFFFF"/>
                </a:solidFill>
              </a:rPr>
              <a:t> = 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</a:t>
            </a:r>
            <a:r>
              <a:rPr lang="en-US" altLang="en-US" sz="3600" b="0" baseline="-25000" dirty="0">
                <a:solidFill>
                  <a:srgbClr val="FFFFFF"/>
                </a:solidFill>
              </a:rPr>
              <a:t>0</a:t>
            </a:r>
            <a:r>
              <a:rPr lang="en-US" altLang="en-US" b="0" dirty="0">
                <a:solidFill>
                  <a:srgbClr val="FFFFFF"/>
                </a:solidFill>
              </a:rPr>
              <a:t> 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</a:t>
            </a:r>
            <a:r>
              <a:rPr lang="en-US" altLang="en-US" sz="3600" b="0" baseline="-25000" dirty="0">
                <a:solidFill>
                  <a:srgbClr val="FFFFFF"/>
                </a:solidFill>
              </a:rPr>
              <a:t>r</a:t>
            </a:r>
            <a:r>
              <a:rPr lang="en-US" altLang="en-US" sz="3600" b="0" dirty="0">
                <a:solidFill>
                  <a:srgbClr val="FFFFFF"/>
                </a:solidFill>
              </a:rPr>
              <a:t> , </a:t>
            </a:r>
            <a:r>
              <a:rPr lang="en-US" altLang="en-US" b="0" dirty="0">
                <a:solidFill>
                  <a:srgbClr val="FFFFFF"/>
                </a:solidFill>
              </a:rPr>
              <a:t>Farads/m</a:t>
            </a:r>
          </a:p>
          <a:p>
            <a:pPr marL="0" indent="0">
              <a:spcAft>
                <a:spcPct val="40000"/>
              </a:spcAft>
              <a:buFont typeface="Monotype Sorts" pitchFamily="2" charset="2"/>
              <a:buNone/>
              <a:tabLst>
                <a:tab pos="744538" algn="l"/>
                <a:tab pos="3033713" algn="l"/>
              </a:tabLst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Permeability 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</a:t>
            </a:r>
            <a:r>
              <a:rPr lang="en-US" altLang="en-US" b="0" dirty="0">
                <a:solidFill>
                  <a:srgbClr val="FFFFFF"/>
                </a:solidFill>
              </a:rPr>
              <a:t> = 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</a:t>
            </a:r>
            <a:r>
              <a:rPr lang="en-US" altLang="en-US" sz="3600" b="0" baseline="-25000" dirty="0">
                <a:solidFill>
                  <a:srgbClr val="FFFFFF"/>
                </a:solidFill>
              </a:rPr>
              <a:t>0</a:t>
            </a:r>
            <a:r>
              <a:rPr lang="en-US" altLang="en-US" b="0" dirty="0">
                <a:solidFill>
                  <a:srgbClr val="FFFFFF"/>
                </a:solidFill>
              </a:rPr>
              <a:t> 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</a:t>
            </a:r>
            <a:r>
              <a:rPr lang="en-US" altLang="en-US" sz="3600" b="0" baseline="-25000" dirty="0">
                <a:solidFill>
                  <a:srgbClr val="FFFFFF"/>
                </a:solidFill>
              </a:rPr>
              <a:t>r</a:t>
            </a:r>
            <a:r>
              <a:rPr lang="en-US" altLang="en-US" sz="3600" b="0" dirty="0">
                <a:solidFill>
                  <a:srgbClr val="FFFFFF"/>
                </a:solidFill>
              </a:rPr>
              <a:t> ,</a:t>
            </a:r>
            <a:r>
              <a:rPr lang="en-US" altLang="en-US" b="0" dirty="0" err="1">
                <a:solidFill>
                  <a:srgbClr val="FFFFFF"/>
                </a:solidFill>
              </a:rPr>
              <a:t>Henries</a:t>
            </a:r>
            <a:r>
              <a:rPr lang="en-US" altLang="en-US" b="0" dirty="0">
                <a:solidFill>
                  <a:srgbClr val="FFFFFF"/>
                </a:solidFill>
              </a:rPr>
              <a:t>/m</a:t>
            </a:r>
          </a:p>
          <a:p>
            <a:pPr marL="0" indent="0">
              <a:spcAft>
                <a:spcPct val="40000"/>
              </a:spcAft>
              <a:buFont typeface="Monotype Sorts" pitchFamily="2" charset="2"/>
              <a:buNone/>
              <a:tabLst>
                <a:tab pos="744538" algn="l"/>
                <a:tab pos="3033713" algn="l"/>
              </a:tabLst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Conductivity 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,  </a:t>
            </a:r>
            <a:r>
              <a:rPr lang="en-US" altLang="en-US" b="0" dirty="0">
                <a:solidFill>
                  <a:srgbClr val="FFFFFF"/>
                </a:solidFill>
              </a:rPr>
              <a:t>Siemens/m</a:t>
            </a:r>
          </a:p>
          <a:p>
            <a:pPr>
              <a:spcAft>
                <a:spcPct val="40000"/>
              </a:spcAft>
              <a:tabLst>
                <a:tab pos="744538" algn="l"/>
                <a:tab pos="3033713" algn="l"/>
              </a:tabLst>
              <a:defRPr/>
            </a:pPr>
            <a:r>
              <a:rPr lang="en-US" altLang="en-US" b="0" u="sng" dirty="0">
                <a:solidFill>
                  <a:srgbClr val="FFFFFF"/>
                </a:solidFill>
              </a:rPr>
              <a:t>Types of materials</a:t>
            </a:r>
          </a:p>
          <a:p>
            <a:pPr lvl="1">
              <a:spcAft>
                <a:spcPct val="40000"/>
              </a:spcAft>
              <a:buFont typeface="Wingdings" pitchFamily="2" charset="2"/>
              <a:buChar char="§"/>
              <a:tabLst>
                <a:tab pos="744538" algn="l"/>
                <a:tab pos="3033713" algn="l"/>
              </a:tabLst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Dielectrics – allow EM waves to pass</a:t>
            </a:r>
          </a:p>
          <a:p>
            <a:pPr lvl="1">
              <a:spcAft>
                <a:spcPct val="40000"/>
              </a:spcAft>
              <a:buFont typeface="Wingdings" pitchFamily="2" charset="2"/>
              <a:buChar char="§"/>
              <a:tabLst>
                <a:tab pos="744538" algn="l"/>
                <a:tab pos="3033713" algn="l"/>
              </a:tabLst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Conductors – block EM waves</a:t>
            </a:r>
          </a:p>
          <a:p>
            <a:pPr lvl="1">
              <a:spcAft>
                <a:spcPct val="40000"/>
              </a:spcAft>
              <a:buFont typeface="Wingdings" pitchFamily="2" charset="2"/>
              <a:buChar char="§"/>
              <a:tabLst>
                <a:tab pos="744538" algn="l"/>
                <a:tab pos="3033713" algn="l"/>
              </a:tabLst>
              <a:defRPr/>
            </a:pPr>
            <a:r>
              <a:rPr lang="en-US" altLang="en-US" b="0" dirty="0" err="1">
                <a:solidFill>
                  <a:srgbClr val="FFFFFF"/>
                </a:solidFill>
              </a:rPr>
              <a:t>Metamaterials</a:t>
            </a:r>
            <a:r>
              <a:rPr lang="en-US" altLang="en-US" b="0" dirty="0">
                <a:solidFill>
                  <a:srgbClr val="FFFFFF"/>
                </a:solidFill>
              </a:rPr>
              <a:t> – bend EM waves</a:t>
            </a: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7" name="Rectangle 5">
            <a:extLst>
              <a:ext uri="{FF2B5EF4-FFF2-40B4-BE49-F238E27FC236}">
                <a16:creationId xmlns:a16="http://schemas.microsoft.com/office/drawing/2014/main" id="{0A3100AB-B64B-4E59-B7DE-469D8D53F8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Ground Reflection (2-Ray Model)</a:t>
            </a:r>
            <a:br>
              <a:rPr lang="en-US" altLang="en-US" u="sng" dirty="0"/>
            </a:br>
            <a:endParaRPr lang="en-US" altLang="en-US" u="sng" dirty="0"/>
          </a:p>
        </p:txBody>
      </p:sp>
      <p:grpSp>
        <p:nvGrpSpPr>
          <p:cNvPr id="14339" name="Group 1">
            <a:extLst>
              <a:ext uri="{FF2B5EF4-FFF2-40B4-BE49-F238E27FC236}">
                <a16:creationId xmlns:a16="http://schemas.microsoft.com/office/drawing/2014/main" id="{D59E5E7F-DB4D-431E-8E44-56C3D4BB0D8C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085975"/>
            <a:ext cx="6781800" cy="3481388"/>
            <a:chOff x="1676400" y="2085975"/>
            <a:chExt cx="6781800" cy="3481388"/>
          </a:xfrm>
        </p:grpSpPr>
        <p:sp>
          <p:nvSpPr>
            <p:cNvPr id="479240" name="Rectangle 8">
              <a:extLst>
                <a:ext uri="{FF2B5EF4-FFF2-40B4-BE49-F238E27FC236}">
                  <a16:creationId xmlns:a16="http://schemas.microsoft.com/office/drawing/2014/main" id="{57248227-CB2D-4D7F-8DBB-78198CCD20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2971800"/>
              <a:ext cx="533400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sz="3600" b="1" i="1" baseline="-25000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</a:t>
              </a:r>
              <a:endParaRPr lang="en-US" altLang="en-US" sz="3600" b="1" baseline="-25000" dirty="0">
                <a:solidFill>
                  <a:srgbClr val="91DDB5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1" name="Freeform 13">
              <a:extLst>
                <a:ext uri="{FF2B5EF4-FFF2-40B4-BE49-F238E27FC236}">
                  <a16:creationId xmlns:a16="http://schemas.microsoft.com/office/drawing/2014/main" id="{A869FF81-C53B-4916-ACDD-4809073ADB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5350" y="2590800"/>
              <a:ext cx="4519613" cy="2259013"/>
            </a:xfrm>
            <a:custGeom>
              <a:avLst/>
              <a:gdLst>
                <a:gd name="T0" fmla="*/ 0 w 2880"/>
                <a:gd name="T1" fmla="*/ 0 h 1440"/>
                <a:gd name="T2" fmla="*/ 0 w 2880"/>
                <a:gd name="T3" fmla="*/ 2147483647 h 1440"/>
                <a:gd name="T4" fmla="*/ 2147483647 w 2880"/>
                <a:gd name="T5" fmla="*/ 2147483647 h 1440"/>
                <a:gd name="T6" fmla="*/ 2147483647 w 2880"/>
                <a:gd name="T7" fmla="*/ 2147483647 h 14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0"/>
                <a:gd name="T13" fmla="*/ 0 h 1440"/>
                <a:gd name="T14" fmla="*/ 2880 w 2880"/>
                <a:gd name="T15" fmla="*/ 1440 h 14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0" h="1440">
                  <a:moveTo>
                    <a:pt x="0" y="0"/>
                  </a:moveTo>
                  <a:lnTo>
                    <a:pt x="0" y="1440"/>
                  </a:lnTo>
                  <a:lnTo>
                    <a:pt x="2880" y="1440"/>
                  </a:lnTo>
                  <a:lnTo>
                    <a:pt x="2880" y="576"/>
                  </a:lnTo>
                </a:path>
              </a:pathLst>
            </a:custGeom>
            <a:noFill/>
            <a:ln w="28575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" name="Line 14">
              <a:extLst>
                <a:ext uri="{FF2B5EF4-FFF2-40B4-BE49-F238E27FC236}">
                  <a16:creationId xmlns:a16="http://schemas.microsoft.com/office/drawing/2014/main" id="{8B6399D8-6380-47A7-86CB-0E5EF29704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4628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3" name="Line 16">
              <a:extLst>
                <a:ext uri="{FF2B5EF4-FFF2-40B4-BE49-F238E27FC236}">
                  <a16:creationId xmlns:a16="http://schemas.microsoft.com/office/drawing/2014/main" id="{BBCA4ACC-67DD-4782-8F28-27145E9AC4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3043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4" name="Line 17">
              <a:extLst>
                <a:ext uri="{FF2B5EF4-FFF2-40B4-BE49-F238E27FC236}">
                  <a16:creationId xmlns:a16="http://schemas.microsoft.com/office/drawing/2014/main" id="{822F196E-B0EF-4AEF-B8A1-96C9FBCF0C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1617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5" name="Line 18">
              <a:extLst>
                <a:ext uri="{FF2B5EF4-FFF2-40B4-BE49-F238E27FC236}">
                  <a16:creationId xmlns:a16="http://schemas.microsoft.com/office/drawing/2014/main" id="{BD1308B9-A55F-4631-B686-D51BD6F05F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032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6" name="Line 19">
              <a:extLst>
                <a:ext uri="{FF2B5EF4-FFF2-40B4-BE49-F238E27FC236}">
                  <a16:creationId xmlns:a16="http://schemas.microsoft.com/office/drawing/2014/main" id="{D03FEFCE-CCA1-4938-9316-F294E3A81F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606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7" name="Line 20">
              <a:extLst>
                <a:ext uri="{FF2B5EF4-FFF2-40B4-BE49-F238E27FC236}">
                  <a16:creationId xmlns:a16="http://schemas.microsoft.com/office/drawing/2014/main" id="{2C1452AD-559A-4566-A347-3E06E24843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021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Line 21">
              <a:extLst>
                <a:ext uri="{FF2B5EF4-FFF2-40B4-BE49-F238E27FC236}">
                  <a16:creationId xmlns:a16="http://schemas.microsoft.com/office/drawing/2014/main" id="{45B60010-B68A-4089-A012-23B5B7C6D6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5595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" name="Line 22">
              <a:extLst>
                <a:ext uri="{FF2B5EF4-FFF2-40B4-BE49-F238E27FC236}">
                  <a16:creationId xmlns:a16="http://schemas.microsoft.com/office/drawing/2014/main" id="{C179F548-A709-4179-93A5-EEC75CDC7F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4168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" name="Line 23">
              <a:extLst>
                <a:ext uri="{FF2B5EF4-FFF2-40B4-BE49-F238E27FC236}">
                  <a16:creationId xmlns:a16="http://schemas.microsoft.com/office/drawing/2014/main" id="{3880A347-3B98-4ABB-913E-83495110C2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2583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" name="Line 24">
              <a:extLst>
                <a:ext uri="{FF2B5EF4-FFF2-40B4-BE49-F238E27FC236}">
                  <a16:creationId xmlns:a16="http://schemas.microsoft.com/office/drawing/2014/main" id="{D58C28D5-E9EE-449F-B6E5-4C47E6D373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157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Line 25">
              <a:extLst>
                <a:ext uri="{FF2B5EF4-FFF2-40B4-BE49-F238E27FC236}">
                  <a16:creationId xmlns:a16="http://schemas.microsoft.com/office/drawing/2014/main" id="{333645B0-2E9A-4DCD-B9BD-8C0FD9B3E8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9572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" name="Line 26">
              <a:extLst>
                <a:ext uri="{FF2B5EF4-FFF2-40B4-BE49-F238E27FC236}">
                  <a16:creationId xmlns:a16="http://schemas.microsoft.com/office/drawing/2014/main" id="{4FF29449-06CC-4278-BF16-1CA16586F9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146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4" name="Line 27">
              <a:extLst>
                <a:ext uri="{FF2B5EF4-FFF2-40B4-BE49-F238E27FC236}">
                  <a16:creationId xmlns:a16="http://schemas.microsoft.com/office/drawing/2014/main" id="{F7D4DD61-E377-48C7-ADA0-366F3AD16F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6720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5" name="Line 28">
              <a:extLst>
                <a:ext uri="{FF2B5EF4-FFF2-40B4-BE49-F238E27FC236}">
                  <a16:creationId xmlns:a16="http://schemas.microsoft.com/office/drawing/2014/main" id="{C0048277-EB41-4DBB-AC55-34DFE2C3B4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5135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" name="Line 29">
              <a:extLst>
                <a:ext uri="{FF2B5EF4-FFF2-40B4-BE49-F238E27FC236}">
                  <a16:creationId xmlns:a16="http://schemas.microsoft.com/office/drawing/2014/main" id="{C3E77FE2-1AAF-463D-8A7D-EA136B44F6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3708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7" name="Line 30">
              <a:extLst>
                <a:ext uri="{FF2B5EF4-FFF2-40B4-BE49-F238E27FC236}">
                  <a16:creationId xmlns:a16="http://schemas.microsoft.com/office/drawing/2014/main" id="{F501112B-1CD4-4858-A372-AAF3053D32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2123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8" name="Line 31">
              <a:extLst>
                <a:ext uri="{FF2B5EF4-FFF2-40B4-BE49-F238E27FC236}">
                  <a16:creationId xmlns:a16="http://schemas.microsoft.com/office/drawing/2014/main" id="{FBC4A743-82FD-4400-9E2A-4CCE363612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0697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9" name="Line 32">
              <a:extLst>
                <a:ext uri="{FF2B5EF4-FFF2-40B4-BE49-F238E27FC236}">
                  <a16:creationId xmlns:a16="http://schemas.microsoft.com/office/drawing/2014/main" id="{850BD2FA-0B03-411F-9056-E617FAE49F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9112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0" name="Line 33">
              <a:extLst>
                <a:ext uri="{FF2B5EF4-FFF2-40B4-BE49-F238E27FC236}">
                  <a16:creationId xmlns:a16="http://schemas.microsoft.com/office/drawing/2014/main" id="{54C79675-E429-4F0F-BC64-AB3CEB9E5E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86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1" name="Line 34">
              <a:extLst>
                <a:ext uri="{FF2B5EF4-FFF2-40B4-BE49-F238E27FC236}">
                  <a16:creationId xmlns:a16="http://schemas.microsoft.com/office/drawing/2014/main" id="{AB6D3CF1-9D5D-4D50-ACA1-7B93788083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260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2" name="Line 35">
              <a:extLst>
                <a:ext uri="{FF2B5EF4-FFF2-40B4-BE49-F238E27FC236}">
                  <a16:creationId xmlns:a16="http://schemas.microsoft.com/office/drawing/2014/main" id="{20594C2B-26C8-462C-A7C9-8ECBE9CE28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4675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3" name="Line 36">
              <a:extLst>
                <a:ext uri="{FF2B5EF4-FFF2-40B4-BE49-F238E27FC236}">
                  <a16:creationId xmlns:a16="http://schemas.microsoft.com/office/drawing/2014/main" id="{55AA3C5D-270B-453A-B3CF-14595FF553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3248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4" name="Line 37">
              <a:extLst>
                <a:ext uri="{FF2B5EF4-FFF2-40B4-BE49-F238E27FC236}">
                  <a16:creationId xmlns:a16="http://schemas.microsoft.com/office/drawing/2014/main" id="{DB8404C3-2204-4521-B462-843CE81A63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663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5" name="Line 38">
              <a:extLst>
                <a:ext uri="{FF2B5EF4-FFF2-40B4-BE49-F238E27FC236}">
                  <a16:creationId xmlns:a16="http://schemas.microsoft.com/office/drawing/2014/main" id="{26FFC4A9-3DB7-49D8-BFAB-7D561FFB97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30237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6" name="Line 39">
              <a:extLst>
                <a:ext uri="{FF2B5EF4-FFF2-40B4-BE49-F238E27FC236}">
                  <a16:creationId xmlns:a16="http://schemas.microsoft.com/office/drawing/2014/main" id="{50B4037C-E101-48A8-8EDB-D5263D24C7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8811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9272" name="Rectangle 40">
              <a:extLst>
                <a:ext uri="{FF2B5EF4-FFF2-40B4-BE49-F238E27FC236}">
                  <a16:creationId xmlns:a16="http://schemas.microsoft.com/office/drawing/2014/main" id="{F908210E-33A0-4DEA-9DF7-1243D0AB57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2514600"/>
              <a:ext cx="1143000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b="1" i="1" baseline="-25000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LOS</a:t>
              </a:r>
              <a:endParaRPr lang="en-US" altLang="en-US" b="1" baseline="-25000" dirty="0">
                <a:solidFill>
                  <a:srgbClr val="91DDB5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79273" name="Rectangle 41">
              <a:extLst>
                <a:ext uri="{FF2B5EF4-FFF2-40B4-BE49-F238E27FC236}">
                  <a16:creationId xmlns:a16="http://schemas.microsoft.com/office/drawing/2014/main" id="{5A9E7104-B4D2-4A9E-9F80-C505B1E22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6800" y="3581400"/>
              <a:ext cx="990600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sz="3600" b="1" i="1" baseline="-25000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ref</a:t>
              </a:r>
              <a:endParaRPr lang="en-US" altLang="en-US" sz="3600" b="1" i="1" baseline="-25000" dirty="0">
                <a:solidFill>
                  <a:srgbClr val="91DDB5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79274" name="Rectangle 42">
              <a:extLst>
                <a:ext uri="{FF2B5EF4-FFF2-40B4-BE49-F238E27FC236}">
                  <a16:creationId xmlns:a16="http://schemas.microsoft.com/office/drawing/2014/main" id="{759A90EF-AD01-4F6A-A237-5D3E2940B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1200" y="2133600"/>
              <a:ext cx="2438400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b="1" i="1" baseline="-25000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r</a:t>
              </a:r>
              <a:r>
                <a:rPr lang="en-US" altLang="en-US" sz="2800" b="1" i="1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 = P</a:t>
              </a:r>
              <a:r>
                <a:rPr lang="en-US" altLang="en-US" b="1" i="1" baseline="-25000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LOS </a:t>
              </a:r>
              <a:r>
                <a:rPr lang="en-US" altLang="en-US" sz="2800" b="1" i="1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+</a:t>
              </a:r>
              <a:r>
                <a:rPr lang="en-US" altLang="en-US" sz="2800" b="1" i="1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b="1" i="1" baseline="-25000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ref</a:t>
              </a:r>
              <a:endParaRPr lang="en-US" altLang="en-US" b="1" i="1" baseline="-25000" dirty="0">
                <a:solidFill>
                  <a:srgbClr val="91DDB5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79275" name="Rectangle 43">
              <a:extLst>
                <a:ext uri="{FF2B5EF4-FFF2-40B4-BE49-F238E27FC236}">
                  <a16:creationId xmlns:a16="http://schemas.microsoft.com/office/drawing/2014/main" id="{D80B2AB3-8B49-416E-B1A4-A9351F2B8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7000" y="2971800"/>
              <a:ext cx="1981200" cy="5381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R </a:t>
              </a:r>
              <a:r>
                <a:rPr lang="en-US" altLang="en-US" sz="2800" b="1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(receiver)</a:t>
              </a:r>
              <a:endParaRPr lang="en-US" altLang="en-US" b="1" baseline="-25000">
                <a:solidFill>
                  <a:srgbClr val="C895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79278" name="Rectangle 46">
              <a:extLst>
                <a:ext uri="{FF2B5EF4-FFF2-40B4-BE49-F238E27FC236}">
                  <a16:creationId xmlns:a16="http://schemas.microsoft.com/office/drawing/2014/main" id="{8005A28F-52FE-4F22-A918-43BE4F516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5600" y="3886200"/>
              <a:ext cx="533400" cy="5381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h</a:t>
              </a:r>
              <a:r>
                <a:rPr lang="en-US" altLang="en-US" sz="3600" b="1" i="1" baseline="-25000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endParaRPr lang="en-US" altLang="en-US" sz="3600" b="1" baseline="-2500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79279" name="Rectangle 47">
              <a:extLst>
                <a:ext uri="{FF2B5EF4-FFF2-40B4-BE49-F238E27FC236}">
                  <a16:creationId xmlns:a16="http://schemas.microsoft.com/office/drawing/2014/main" id="{9596B1C7-8625-40C9-84E8-D218DB029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6400" y="3505200"/>
              <a:ext cx="533400" cy="5381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 err="1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h</a:t>
              </a:r>
              <a:r>
                <a:rPr lang="en-US" altLang="en-US" sz="3600" b="1" i="1" baseline="-25000" dirty="0" err="1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</a:t>
              </a:r>
              <a:endParaRPr lang="en-US" altLang="en-US" sz="3600" b="1" baseline="-25000" dirty="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79280" name="Rectangle 48">
              <a:extLst>
                <a:ext uri="{FF2B5EF4-FFF2-40B4-BE49-F238E27FC236}">
                  <a16:creationId xmlns:a16="http://schemas.microsoft.com/office/drawing/2014/main" id="{447C0528-E458-4BDB-BD85-34272BC44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2085975"/>
              <a:ext cx="2286000" cy="5381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T </a:t>
              </a:r>
              <a:r>
                <a:rPr lang="en-US" altLang="en-US" sz="2800" b="1" dirty="0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(transmitter)</a:t>
              </a:r>
              <a:endParaRPr lang="en-US" altLang="en-US" b="1" baseline="-25000" dirty="0">
                <a:solidFill>
                  <a:srgbClr val="C895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74" name="Line 49">
              <a:extLst>
                <a:ext uri="{FF2B5EF4-FFF2-40B4-BE49-F238E27FC236}">
                  <a16:creationId xmlns:a16="http://schemas.microsoft.com/office/drawing/2014/main" id="{F176AF87-95B4-4870-9E64-D45B83E22F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6938" y="2601913"/>
              <a:ext cx="0" cy="2209800"/>
            </a:xfrm>
            <a:prstGeom prst="line">
              <a:avLst/>
            </a:prstGeom>
            <a:noFill/>
            <a:ln w="28575">
              <a:solidFill>
                <a:srgbClr val="DCC75C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5" name="Line 50">
              <a:extLst>
                <a:ext uri="{FF2B5EF4-FFF2-40B4-BE49-F238E27FC236}">
                  <a16:creationId xmlns:a16="http://schemas.microsoft.com/office/drawing/2014/main" id="{0EEA532B-A7C6-4608-90CA-08AF39900D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83375" y="3505200"/>
              <a:ext cx="0" cy="1295400"/>
            </a:xfrm>
            <a:prstGeom prst="line">
              <a:avLst/>
            </a:prstGeom>
            <a:noFill/>
            <a:ln w="28575">
              <a:solidFill>
                <a:srgbClr val="DCC75C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9283" name="Rectangle 51">
              <a:extLst>
                <a:ext uri="{FF2B5EF4-FFF2-40B4-BE49-F238E27FC236}">
                  <a16:creationId xmlns:a16="http://schemas.microsoft.com/office/drawing/2014/main" id="{D7838DD6-915C-4D8F-937D-1046B852E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5029200"/>
              <a:ext cx="533400" cy="5381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8BA1D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d</a:t>
              </a:r>
              <a:endParaRPr lang="en-US" altLang="en-US" sz="3600" b="1" baseline="-2500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77" name="Freeform 7">
              <a:extLst>
                <a:ext uri="{FF2B5EF4-FFF2-40B4-BE49-F238E27FC236}">
                  <a16:creationId xmlns:a16="http://schemas.microsoft.com/office/drawing/2014/main" id="{C0813AEA-31DC-4DE9-A692-791E1CA5EA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2650" y="2571750"/>
              <a:ext cx="4522788" cy="2266950"/>
            </a:xfrm>
            <a:custGeom>
              <a:avLst/>
              <a:gdLst>
                <a:gd name="T0" fmla="*/ 0 w 2849"/>
                <a:gd name="T1" fmla="*/ 0 h 1428"/>
                <a:gd name="T2" fmla="*/ 2147483647 w 2849"/>
                <a:gd name="T3" fmla="*/ 2147483647 h 1428"/>
                <a:gd name="T4" fmla="*/ 2147483647 w 2849"/>
                <a:gd name="T5" fmla="*/ 2147483647 h 1428"/>
                <a:gd name="T6" fmla="*/ 2147483647 w 2849"/>
                <a:gd name="T7" fmla="*/ 2147483647 h 1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49"/>
                <a:gd name="T13" fmla="*/ 0 h 1428"/>
                <a:gd name="T14" fmla="*/ 2849 w 2849"/>
                <a:gd name="T15" fmla="*/ 1428 h 1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49" h="1428">
                  <a:moveTo>
                    <a:pt x="0" y="0"/>
                  </a:moveTo>
                  <a:lnTo>
                    <a:pt x="2849" y="575"/>
                  </a:lnTo>
                  <a:lnTo>
                    <a:pt x="1712" y="1428"/>
                  </a:lnTo>
                  <a:lnTo>
                    <a:pt x="6" y="7"/>
                  </a:lnTo>
                </a:path>
              </a:pathLst>
            </a:custGeom>
            <a:noFill/>
            <a:ln w="28575" cap="flat" cmpd="sng">
              <a:solidFill>
                <a:srgbClr val="3BBD79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8" name="Oval 52">
              <a:extLst>
                <a:ext uri="{FF2B5EF4-FFF2-40B4-BE49-F238E27FC236}">
                  <a16:creationId xmlns:a16="http://schemas.microsoft.com/office/drawing/2014/main" id="{6A03283B-27B1-4D04-827C-72D2C80B77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9400" y="3429000"/>
              <a:ext cx="76200" cy="76200"/>
            </a:xfrm>
            <a:prstGeom prst="ellipse">
              <a:avLst/>
            </a:prstGeom>
            <a:solidFill>
              <a:srgbClr val="B067DD"/>
            </a:solidFill>
            <a:ln w="28575">
              <a:solidFill>
                <a:srgbClr val="B067DD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9" name="Oval 53">
              <a:extLst>
                <a:ext uri="{FF2B5EF4-FFF2-40B4-BE49-F238E27FC236}">
                  <a16:creationId xmlns:a16="http://schemas.microsoft.com/office/drawing/2014/main" id="{CEF903A6-0642-4EDB-B1C2-EE85A40FE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2525713"/>
              <a:ext cx="76200" cy="76200"/>
            </a:xfrm>
            <a:prstGeom prst="ellipse">
              <a:avLst/>
            </a:prstGeom>
            <a:solidFill>
              <a:srgbClr val="B067DD"/>
            </a:solidFill>
            <a:ln w="28575">
              <a:solidFill>
                <a:srgbClr val="B067DD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63" name="Rectangle 7">
            <a:extLst>
              <a:ext uri="{FF2B5EF4-FFF2-40B4-BE49-F238E27FC236}">
                <a16:creationId xmlns:a16="http://schemas.microsoft.com/office/drawing/2014/main" id="{2A2EFF8F-B659-496F-8929-7DF3831108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Ground Reflection Equations</a:t>
            </a:r>
          </a:p>
        </p:txBody>
      </p:sp>
      <p:sp>
        <p:nvSpPr>
          <p:cNvPr id="480265" name="Rectangle 9">
            <a:extLst>
              <a:ext uri="{FF2B5EF4-FFF2-40B4-BE49-F238E27FC236}">
                <a16:creationId xmlns:a16="http://schemas.microsoft.com/office/drawing/2014/main" id="{68256B1F-9807-4DDE-9F95-DF4F5D1B10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1911350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ct val="35000"/>
              </a:spcAft>
              <a:buFont typeface="Monotype Sorts" pitchFamily="2" charset="2"/>
              <a:buNone/>
              <a:defRPr/>
            </a:pPr>
            <a:endParaRPr lang="en-US" altLang="en-US" dirty="0"/>
          </a:p>
          <a:p>
            <a:pPr algn="just">
              <a:lnSpc>
                <a:spcPct val="100000"/>
              </a:lnSpc>
              <a:spcAft>
                <a:spcPct val="3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For d &gt; 20h</a:t>
            </a:r>
            <a:r>
              <a:rPr lang="en-US" altLang="en-US" b="0" baseline="-25000" dirty="0"/>
              <a:t>t</a:t>
            </a:r>
            <a:r>
              <a:rPr lang="en-US" altLang="en-US" b="0" dirty="0"/>
              <a:t>h</a:t>
            </a:r>
            <a:r>
              <a:rPr lang="en-US" altLang="en-US" b="0" baseline="-25000" dirty="0"/>
              <a:t>r</a:t>
            </a:r>
            <a:r>
              <a:rPr lang="en-US" altLang="en-US" b="0" dirty="0"/>
              <a:t> / </a:t>
            </a:r>
            <a:r>
              <a:rPr lang="en-US" altLang="en-US" b="0" dirty="0">
                <a:sym typeface="Symbol" pitchFamily="18" charset="2"/>
              </a:rPr>
              <a:t>,</a:t>
            </a:r>
            <a:endParaRPr lang="en-US" altLang="en-US" b="0" dirty="0"/>
          </a:p>
          <a:p>
            <a:pPr algn="just">
              <a:lnSpc>
                <a:spcPct val="100000"/>
              </a:lnSpc>
              <a:spcAft>
                <a:spcPct val="3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Received power P</a:t>
            </a:r>
            <a:r>
              <a:rPr lang="en-US" altLang="en-US" b="0" baseline="-25000" dirty="0"/>
              <a:t>r</a:t>
            </a:r>
            <a:r>
              <a:rPr lang="en-US" altLang="en-US" b="0" dirty="0"/>
              <a:t>=</a:t>
            </a:r>
          </a:p>
        </p:txBody>
      </p:sp>
      <p:graphicFrame>
        <p:nvGraphicFramePr>
          <p:cNvPr id="15364" name="Object 6">
            <a:extLst>
              <a:ext uri="{FF2B5EF4-FFF2-40B4-BE49-F238E27FC236}">
                <a16:creationId xmlns:a16="http://schemas.microsoft.com/office/drawing/2014/main" id="{EEC94CD5-0096-4FF6-BFE3-099B7FA9B9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3810000"/>
          <a:ext cx="350520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3" imgW="850531" imgH="444307" progId="Equation.3">
                  <p:embed/>
                </p:oleObj>
              </mc:Choice>
              <mc:Fallback>
                <p:oleObj name="Equation" r:id="rId3" imgW="850531" imgH="44430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810000"/>
                        <a:ext cx="3505200" cy="9953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4" name="Rectangle 4">
            <a:extLst>
              <a:ext uri="{FF2B5EF4-FFF2-40B4-BE49-F238E27FC236}">
                <a16:creationId xmlns:a16="http://schemas.microsoft.com/office/drawing/2014/main" id="{23CFD879-9DBC-4D29-9FEB-2BEDC4B122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609600"/>
            <a:ext cx="7239000" cy="603250"/>
          </a:xfrm>
        </p:spPr>
        <p:txBody>
          <a:bodyPr/>
          <a:lstStyle/>
          <a:p>
            <a:pPr>
              <a:defRPr/>
            </a:pPr>
            <a:r>
              <a:rPr lang="en-US" altLang="en-US" u="sng" dirty="0"/>
              <a:t>Example</a:t>
            </a:r>
          </a:p>
        </p:txBody>
      </p:sp>
      <p:sp>
        <p:nvSpPr>
          <p:cNvPr id="481285" name="Rectangle 5">
            <a:extLst>
              <a:ext uri="{FF2B5EF4-FFF2-40B4-BE49-F238E27FC236}">
                <a16:creationId xmlns:a16="http://schemas.microsoft.com/office/drawing/2014/main" id="{9B3E107C-8589-4A1B-909F-2FEBEA862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63650"/>
            <a:ext cx="7086600" cy="4619625"/>
          </a:xfrm>
        </p:spPr>
        <p:txBody>
          <a:bodyPr/>
          <a:lstStyle/>
          <a:p>
            <a:pPr marL="0" indent="0">
              <a:spcAft>
                <a:spcPct val="2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A mobile is located 5 km away from a base station, and uses a vertical </a:t>
            </a:r>
            <a:r>
              <a:rPr lang="en-US" altLang="en-US" b="0" dirty="0">
                <a:sym typeface="Symbol" pitchFamily="18" charset="2"/>
              </a:rPr>
              <a:t></a:t>
            </a:r>
            <a:r>
              <a:rPr lang="en-US" altLang="en-US" b="0" dirty="0"/>
              <a:t>/4 monopole antenna with a gain of 2.55dB. </a:t>
            </a:r>
          </a:p>
          <a:p>
            <a:pPr marL="0" indent="0">
              <a:spcAft>
                <a:spcPct val="2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Assuming carrier frequency of 900 MHz and transmitted power of 100 W with 10 dB antenna gain, find the received power at the mobile using the 2-ray model if the height of the transmitting antenna is 50 m and receiving antenna is 1.5 m above the ground.</a:t>
            </a:r>
          </a:p>
          <a:p>
            <a:pPr marL="514350" indent="-514350">
              <a:buFont typeface="Monotype Sorts" pitchFamily="2" charset="2"/>
              <a:buAutoNum type="alphaLcParenBoth"/>
              <a:defRPr/>
            </a:pP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1C401C8-EBA3-42B7-8A50-C497E9C61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2316162" cy="603250"/>
          </a:xfrm>
        </p:spPr>
        <p:txBody>
          <a:bodyPr/>
          <a:lstStyle/>
          <a:p>
            <a:r>
              <a:rPr lang="en-US" altLang="en-US" u="sng">
                <a:effectLst/>
              </a:rPr>
              <a:t>Solution</a:t>
            </a:r>
            <a:br>
              <a:rPr lang="en-US" altLang="en-US">
                <a:effectLst/>
              </a:rPr>
            </a:br>
            <a:endParaRPr lang="en-US" altLang="en-US">
              <a:effectLst/>
              <a:latin typeface="Helvetica" panose="020B0604020202020204" pitchFamily="34" charset="0"/>
            </a:endParaRPr>
          </a:p>
        </p:txBody>
      </p:sp>
      <p:grpSp>
        <p:nvGrpSpPr>
          <p:cNvPr id="17411" name="Group 14">
            <a:extLst>
              <a:ext uri="{FF2B5EF4-FFF2-40B4-BE49-F238E27FC236}">
                <a16:creationId xmlns:a16="http://schemas.microsoft.com/office/drawing/2014/main" id="{2FC80D6E-AF6F-4983-9C23-C2A655160883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085975"/>
            <a:ext cx="6781800" cy="3481388"/>
            <a:chOff x="1676400" y="2085975"/>
            <a:chExt cx="6781800" cy="348138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63DC6C91-2A90-4FB7-B045-50E5E17D4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2971800"/>
              <a:ext cx="533400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sz="3600" b="1" i="1" baseline="-25000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</a:t>
              </a:r>
              <a:endParaRPr lang="en-US" altLang="en-US" sz="3600" b="1" baseline="-25000" dirty="0">
                <a:solidFill>
                  <a:srgbClr val="91DDB5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7E80E18F-5FB6-4171-9960-1C4CFBC5A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7150" y="4332288"/>
              <a:ext cx="747713" cy="4381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3197225" algn="l"/>
                </a:tabLst>
                <a:defRPr/>
              </a:pPr>
              <a:endParaRPr lang="en-US" altLang="en-US" sz="4000" b="1" baseline="-20000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414" name="Freeform 13">
              <a:extLst>
                <a:ext uri="{FF2B5EF4-FFF2-40B4-BE49-F238E27FC236}">
                  <a16:creationId xmlns:a16="http://schemas.microsoft.com/office/drawing/2014/main" id="{D667DC21-CA48-49A5-AEDB-0959685A0B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5350" y="2590800"/>
              <a:ext cx="4519613" cy="2259013"/>
            </a:xfrm>
            <a:custGeom>
              <a:avLst/>
              <a:gdLst>
                <a:gd name="T0" fmla="*/ 0 w 2880"/>
                <a:gd name="T1" fmla="*/ 0 h 1440"/>
                <a:gd name="T2" fmla="*/ 0 w 2880"/>
                <a:gd name="T3" fmla="*/ 2147483647 h 1440"/>
                <a:gd name="T4" fmla="*/ 2147483647 w 2880"/>
                <a:gd name="T5" fmla="*/ 2147483647 h 1440"/>
                <a:gd name="T6" fmla="*/ 2147483647 w 2880"/>
                <a:gd name="T7" fmla="*/ 2147483647 h 14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0"/>
                <a:gd name="T13" fmla="*/ 0 h 1440"/>
                <a:gd name="T14" fmla="*/ 2880 w 2880"/>
                <a:gd name="T15" fmla="*/ 1440 h 14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0" h="1440">
                  <a:moveTo>
                    <a:pt x="0" y="0"/>
                  </a:moveTo>
                  <a:lnTo>
                    <a:pt x="0" y="1440"/>
                  </a:lnTo>
                  <a:lnTo>
                    <a:pt x="2880" y="1440"/>
                  </a:lnTo>
                  <a:lnTo>
                    <a:pt x="2880" y="576"/>
                  </a:lnTo>
                </a:path>
              </a:pathLst>
            </a:custGeom>
            <a:noFill/>
            <a:ln w="28575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5" name="Line 14">
              <a:extLst>
                <a:ext uri="{FF2B5EF4-FFF2-40B4-BE49-F238E27FC236}">
                  <a16:creationId xmlns:a16="http://schemas.microsoft.com/office/drawing/2014/main" id="{F9817ED5-94FA-4C23-931C-015DE1E043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4628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6" name="Line 16">
              <a:extLst>
                <a:ext uri="{FF2B5EF4-FFF2-40B4-BE49-F238E27FC236}">
                  <a16:creationId xmlns:a16="http://schemas.microsoft.com/office/drawing/2014/main" id="{FCD35791-0C57-4C17-9058-3A979D5A86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3043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7" name="Line 17">
              <a:extLst>
                <a:ext uri="{FF2B5EF4-FFF2-40B4-BE49-F238E27FC236}">
                  <a16:creationId xmlns:a16="http://schemas.microsoft.com/office/drawing/2014/main" id="{D5FBD3AB-B8F3-4833-9CC6-DEB32BD0FC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1617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8" name="Line 18">
              <a:extLst>
                <a:ext uri="{FF2B5EF4-FFF2-40B4-BE49-F238E27FC236}">
                  <a16:creationId xmlns:a16="http://schemas.microsoft.com/office/drawing/2014/main" id="{6E0B55A3-9CEF-421C-AEFC-5AD594C403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032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9" name="Line 19">
              <a:extLst>
                <a:ext uri="{FF2B5EF4-FFF2-40B4-BE49-F238E27FC236}">
                  <a16:creationId xmlns:a16="http://schemas.microsoft.com/office/drawing/2014/main" id="{D7701ED9-8E9B-4AA7-B4C7-5EAC29EBA6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606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0" name="Line 20">
              <a:extLst>
                <a:ext uri="{FF2B5EF4-FFF2-40B4-BE49-F238E27FC236}">
                  <a16:creationId xmlns:a16="http://schemas.microsoft.com/office/drawing/2014/main" id="{05C9921E-811D-4410-813B-AC9805A312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021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1" name="Line 21">
              <a:extLst>
                <a:ext uri="{FF2B5EF4-FFF2-40B4-BE49-F238E27FC236}">
                  <a16:creationId xmlns:a16="http://schemas.microsoft.com/office/drawing/2014/main" id="{35CAE13F-AE77-4B19-8B06-CABF7544DC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5595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2" name="Line 22">
              <a:extLst>
                <a:ext uri="{FF2B5EF4-FFF2-40B4-BE49-F238E27FC236}">
                  <a16:creationId xmlns:a16="http://schemas.microsoft.com/office/drawing/2014/main" id="{51C1791B-6FC5-494D-869C-531ABCB57F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4168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3" name="Line 23">
              <a:extLst>
                <a:ext uri="{FF2B5EF4-FFF2-40B4-BE49-F238E27FC236}">
                  <a16:creationId xmlns:a16="http://schemas.microsoft.com/office/drawing/2014/main" id="{B3A3CB4E-E4D1-4090-B1C9-D5393735E6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2583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4" name="Line 24">
              <a:extLst>
                <a:ext uri="{FF2B5EF4-FFF2-40B4-BE49-F238E27FC236}">
                  <a16:creationId xmlns:a16="http://schemas.microsoft.com/office/drawing/2014/main" id="{C773F04A-50D9-484A-899F-565843ECEB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157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5" name="Line 25">
              <a:extLst>
                <a:ext uri="{FF2B5EF4-FFF2-40B4-BE49-F238E27FC236}">
                  <a16:creationId xmlns:a16="http://schemas.microsoft.com/office/drawing/2014/main" id="{38B18ADE-13BA-4EB7-8854-0A0ED68197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9572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6" name="Line 26">
              <a:extLst>
                <a:ext uri="{FF2B5EF4-FFF2-40B4-BE49-F238E27FC236}">
                  <a16:creationId xmlns:a16="http://schemas.microsoft.com/office/drawing/2014/main" id="{6F7F897A-FB42-489E-94B6-EDCF43CCC3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146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7" name="Line 27">
              <a:extLst>
                <a:ext uri="{FF2B5EF4-FFF2-40B4-BE49-F238E27FC236}">
                  <a16:creationId xmlns:a16="http://schemas.microsoft.com/office/drawing/2014/main" id="{70CBD1EB-895E-43E4-9E2B-06A211428D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6720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8" name="Line 28">
              <a:extLst>
                <a:ext uri="{FF2B5EF4-FFF2-40B4-BE49-F238E27FC236}">
                  <a16:creationId xmlns:a16="http://schemas.microsoft.com/office/drawing/2014/main" id="{D5C342E2-D468-4A99-B31E-211895456C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5135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9" name="Line 29">
              <a:extLst>
                <a:ext uri="{FF2B5EF4-FFF2-40B4-BE49-F238E27FC236}">
                  <a16:creationId xmlns:a16="http://schemas.microsoft.com/office/drawing/2014/main" id="{561D88EC-0413-495E-B214-7066C76391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3708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0" name="Line 30">
              <a:extLst>
                <a:ext uri="{FF2B5EF4-FFF2-40B4-BE49-F238E27FC236}">
                  <a16:creationId xmlns:a16="http://schemas.microsoft.com/office/drawing/2014/main" id="{E300B53E-73CD-4DD1-BFD7-FAA214740D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2123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1" name="Line 31">
              <a:extLst>
                <a:ext uri="{FF2B5EF4-FFF2-40B4-BE49-F238E27FC236}">
                  <a16:creationId xmlns:a16="http://schemas.microsoft.com/office/drawing/2014/main" id="{022D0DB4-EBC0-4464-B475-035EC5A1B2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0697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2" name="Line 32">
              <a:extLst>
                <a:ext uri="{FF2B5EF4-FFF2-40B4-BE49-F238E27FC236}">
                  <a16:creationId xmlns:a16="http://schemas.microsoft.com/office/drawing/2014/main" id="{12B01943-02FB-4945-80FB-8300369FB7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9112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3" name="Line 33">
              <a:extLst>
                <a:ext uri="{FF2B5EF4-FFF2-40B4-BE49-F238E27FC236}">
                  <a16:creationId xmlns:a16="http://schemas.microsoft.com/office/drawing/2014/main" id="{910FA4F3-5B54-4C8B-B620-0886219D2F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86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4" name="Line 34">
              <a:extLst>
                <a:ext uri="{FF2B5EF4-FFF2-40B4-BE49-F238E27FC236}">
                  <a16:creationId xmlns:a16="http://schemas.microsoft.com/office/drawing/2014/main" id="{A249A47D-5B31-4268-948E-AC516F7ECA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260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5" name="Line 35">
              <a:extLst>
                <a:ext uri="{FF2B5EF4-FFF2-40B4-BE49-F238E27FC236}">
                  <a16:creationId xmlns:a16="http://schemas.microsoft.com/office/drawing/2014/main" id="{90AD4FD0-1282-4F24-8AFB-6A56096ECA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46750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6" name="Line 36">
              <a:extLst>
                <a:ext uri="{FF2B5EF4-FFF2-40B4-BE49-F238E27FC236}">
                  <a16:creationId xmlns:a16="http://schemas.microsoft.com/office/drawing/2014/main" id="{7A4ECCA0-511C-4B6B-A963-16D844D183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3248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7" name="Line 37">
              <a:extLst>
                <a:ext uri="{FF2B5EF4-FFF2-40B4-BE49-F238E27FC236}">
                  <a16:creationId xmlns:a16="http://schemas.microsoft.com/office/drawing/2014/main" id="{FC22282D-893A-4749-8B13-C6E74A44AC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6638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8" name="Line 38">
              <a:extLst>
                <a:ext uri="{FF2B5EF4-FFF2-40B4-BE49-F238E27FC236}">
                  <a16:creationId xmlns:a16="http://schemas.microsoft.com/office/drawing/2014/main" id="{0D371720-768C-419A-A593-C0ED3CC634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302375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9" name="Line 39">
              <a:extLst>
                <a:ext uri="{FF2B5EF4-FFF2-40B4-BE49-F238E27FC236}">
                  <a16:creationId xmlns:a16="http://schemas.microsoft.com/office/drawing/2014/main" id="{D576B76B-2635-4121-A7FD-E72A315437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88113" y="4854575"/>
              <a:ext cx="127000" cy="16192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0">
              <a:extLst>
                <a:ext uri="{FF2B5EF4-FFF2-40B4-BE49-F238E27FC236}">
                  <a16:creationId xmlns:a16="http://schemas.microsoft.com/office/drawing/2014/main" id="{EB9BF875-C353-4D3D-8627-9E5E150EB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2514600"/>
              <a:ext cx="1143000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b="1" i="1" baseline="-25000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LOS</a:t>
              </a:r>
              <a:endParaRPr lang="en-US" altLang="en-US" b="1" baseline="-25000" dirty="0">
                <a:solidFill>
                  <a:srgbClr val="91DDB5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8" name="Rectangle 41">
              <a:extLst>
                <a:ext uri="{FF2B5EF4-FFF2-40B4-BE49-F238E27FC236}">
                  <a16:creationId xmlns:a16="http://schemas.microsoft.com/office/drawing/2014/main" id="{8ABCF05D-78F8-4A4D-ADE9-29A3E1857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6800" y="3581400"/>
              <a:ext cx="990600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sz="3600" b="1" i="1" baseline="-25000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ref</a:t>
              </a:r>
              <a:endParaRPr lang="en-US" altLang="en-US" sz="3600" b="1" i="1" baseline="-25000" dirty="0">
                <a:solidFill>
                  <a:srgbClr val="91DDB5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9" name="Rectangle 42">
              <a:extLst>
                <a:ext uri="{FF2B5EF4-FFF2-40B4-BE49-F238E27FC236}">
                  <a16:creationId xmlns:a16="http://schemas.microsoft.com/office/drawing/2014/main" id="{131AD018-491F-4C46-86E6-EF83D4FE8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1200" y="2133600"/>
              <a:ext cx="2438400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b="1" i="1" baseline="-25000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r</a:t>
              </a:r>
              <a:r>
                <a:rPr lang="en-US" altLang="en-US" sz="2800" b="1" i="1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 = P</a:t>
              </a:r>
              <a:r>
                <a:rPr lang="en-US" altLang="en-US" b="1" i="1" baseline="-25000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LOS </a:t>
              </a:r>
              <a:r>
                <a:rPr lang="en-US" altLang="en-US" sz="2800" b="1" i="1" dirty="0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+</a:t>
              </a:r>
              <a:r>
                <a:rPr lang="en-US" altLang="en-US" sz="2800" b="1" i="1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P</a:t>
              </a:r>
              <a:r>
                <a:rPr lang="en-US" altLang="en-US" b="1" i="1" baseline="-25000" dirty="0" err="1">
                  <a:solidFill>
                    <a:srgbClr val="91DDB5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ref</a:t>
              </a:r>
              <a:endParaRPr lang="en-US" altLang="en-US" b="1" i="1" baseline="-25000" dirty="0">
                <a:solidFill>
                  <a:srgbClr val="91DDB5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0" name="Rectangle 43">
              <a:extLst>
                <a:ext uri="{FF2B5EF4-FFF2-40B4-BE49-F238E27FC236}">
                  <a16:creationId xmlns:a16="http://schemas.microsoft.com/office/drawing/2014/main" id="{7A231AD6-D2FC-4BDE-A66C-555BEDB8DE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7000" y="2971800"/>
              <a:ext cx="1981200" cy="5381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R </a:t>
              </a:r>
              <a:r>
                <a:rPr lang="en-US" altLang="en-US" sz="2800" b="1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(receiver)</a:t>
              </a:r>
              <a:endParaRPr lang="en-US" altLang="en-US" b="1" baseline="-25000">
                <a:solidFill>
                  <a:srgbClr val="C895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1" name="Rectangle 46">
              <a:extLst>
                <a:ext uri="{FF2B5EF4-FFF2-40B4-BE49-F238E27FC236}">
                  <a16:creationId xmlns:a16="http://schemas.microsoft.com/office/drawing/2014/main" id="{70AE84C1-A15D-49EB-AA0A-AFC8BEE2B3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5600" y="3886200"/>
              <a:ext cx="788988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1.5</a:t>
              </a:r>
              <a:endParaRPr lang="en-US" altLang="en-US" sz="3600" b="1" baseline="-25000" dirty="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2" name="Rectangle 47">
              <a:extLst>
                <a:ext uri="{FF2B5EF4-FFF2-40B4-BE49-F238E27FC236}">
                  <a16:creationId xmlns:a16="http://schemas.microsoft.com/office/drawing/2014/main" id="{88C23093-14AE-4015-830C-02F010BEA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6400" y="3505200"/>
              <a:ext cx="533400" cy="4556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50 </a:t>
              </a:r>
              <a:endParaRPr lang="en-US" altLang="en-US" sz="3600" b="1" baseline="-25000" dirty="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" name="Rectangle 48">
              <a:extLst>
                <a:ext uri="{FF2B5EF4-FFF2-40B4-BE49-F238E27FC236}">
                  <a16:creationId xmlns:a16="http://schemas.microsoft.com/office/drawing/2014/main" id="{608662CB-4EDF-4E4B-A591-D8ABBE3CD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2085975"/>
              <a:ext cx="2286000" cy="5381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 dirty="0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T </a:t>
              </a:r>
              <a:r>
                <a:rPr lang="en-US" altLang="en-US" sz="2800" b="1" dirty="0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(transmitter)</a:t>
              </a:r>
              <a:endParaRPr lang="en-US" altLang="en-US" b="1" baseline="-25000" dirty="0">
                <a:solidFill>
                  <a:srgbClr val="C895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447" name="Line 49">
              <a:extLst>
                <a:ext uri="{FF2B5EF4-FFF2-40B4-BE49-F238E27FC236}">
                  <a16:creationId xmlns:a16="http://schemas.microsoft.com/office/drawing/2014/main" id="{159C9520-92BB-41E9-8892-294836C893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6938" y="2601913"/>
              <a:ext cx="0" cy="2209800"/>
            </a:xfrm>
            <a:prstGeom prst="line">
              <a:avLst/>
            </a:prstGeom>
            <a:noFill/>
            <a:ln w="28575">
              <a:solidFill>
                <a:srgbClr val="DCC75C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8" name="Line 50">
              <a:extLst>
                <a:ext uri="{FF2B5EF4-FFF2-40B4-BE49-F238E27FC236}">
                  <a16:creationId xmlns:a16="http://schemas.microsoft.com/office/drawing/2014/main" id="{7253AA77-2005-41CB-A33F-D5041119D5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83375" y="3505200"/>
              <a:ext cx="0" cy="1295400"/>
            </a:xfrm>
            <a:prstGeom prst="line">
              <a:avLst/>
            </a:prstGeom>
            <a:noFill/>
            <a:ln w="28575">
              <a:solidFill>
                <a:srgbClr val="DCC75C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1">
              <a:extLst>
                <a:ext uri="{FF2B5EF4-FFF2-40B4-BE49-F238E27FC236}">
                  <a16:creationId xmlns:a16="http://schemas.microsoft.com/office/drawing/2014/main" id="{69BEBE9E-4827-4E0B-9283-F6CF1CC7C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5029200"/>
              <a:ext cx="533400" cy="5381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8BA1D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d</a:t>
              </a:r>
              <a:endParaRPr lang="en-US" altLang="en-US" sz="3600" b="1" baseline="-2500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7450" name="Freeform 7">
              <a:extLst>
                <a:ext uri="{FF2B5EF4-FFF2-40B4-BE49-F238E27FC236}">
                  <a16:creationId xmlns:a16="http://schemas.microsoft.com/office/drawing/2014/main" id="{CFC4B8A8-873C-4AEA-904C-46DF55E2F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2650" y="2571750"/>
              <a:ext cx="4522788" cy="2266950"/>
            </a:xfrm>
            <a:custGeom>
              <a:avLst/>
              <a:gdLst>
                <a:gd name="T0" fmla="*/ 0 w 2849"/>
                <a:gd name="T1" fmla="*/ 0 h 1428"/>
                <a:gd name="T2" fmla="*/ 2147483647 w 2849"/>
                <a:gd name="T3" fmla="*/ 2147483647 h 1428"/>
                <a:gd name="T4" fmla="*/ 2147483647 w 2849"/>
                <a:gd name="T5" fmla="*/ 2147483647 h 1428"/>
                <a:gd name="T6" fmla="*/ 2147483647 w 2849"/>
                <a:gd name="T7" fmla="*/ 2147483647 h 1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49"/>
                <a:gd name="T13" fmla="*/ 0 h 1428"/>
                <a:gd name="T14" fmla="*/ 2849 w 2849"/>
                <a:gd name="T15" fmla="*/ 1428 h 1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49" h="1428">
                  <a:moveTo>
                    <a:pt x="0" y="0"/>
                  </a:moveTo>
                  <a:lnTo>
                    <a:pt x="2849" y="575"/>
                  </a:lnTo>
                  <a:lnTo>
                    <a:pt x="1712" y="1428"/>
                  </a:lnTo>
                  <a:lnTo>
                    <a:pt x="6" y="7"/>
                  </a:lnTo>
                </a:path>
              </a:pathLst>
            </a:custGeom>
            <a:noFill/>
            <a:ln w="28575" cap="flat" cmpd="sng">
              <a:solidFill>
                <a:srgbClr val="3BBD79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1" name="Oval 52">
              <a:extLst>
                <a:ext uri="{FF2B5EF4-FFF2-40B4-BE49-F238E27FC236}">
                  <a16:creationId xmlns:a16="http://schemas.microsoft.com/office/drawing/2014/main" id="{699D31BA-888E-4CD3-9A7C-810038C13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9400" y="3429000"/>
              <a:ext cx="76200" cy="76200"/>
            </a:xfrm>
            <a:prstGeom prst="ellipse">
              <a:avLst/>
            </a:prstGeom>
            <a:solidFill>
              <a:srgbClr val="B067DD"/>
            </a:solidFill>
            <a:ln w="28575">
              <a:solidFill>
                <a:srgbClr val="B067DD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52" name="Oval 53">
              <a:extLst>
                <a:ext uri="{FF2B5EF4-FFF2-40B4-BE49-F238E27FC236}">
                  <a16:creationId xmlns:a16="http://schemas.microsoft.com/office/drawing/2014/main" id="{0E2B8957-3020-4267-A173-DD62780BA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2525713"/>
              <a:ext cx="76200" cy="76200"/>
            </a:xfrm>
            <a:prstGeom prst="ellipse">
              <a:avLst/>
            </a:prstGeom>
            <a:solidFill>
              <a:srgbClr val="B067DD"/>
            </a:solidFill>
            <a:ln w="28575">
              <a:solidFill>
                <a:srgbClr val="B067DD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E2FEC4D3-C1CD-41D4-9AFC-BE5F9A545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685800"/>
            <a:ext cx="6629400" cy="5629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353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1311275" algn="l"/>
                <a:tab pos="1595438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tabLst>
                <a:tab pos="1311275" algn="l"/>
                <a:tab pos="1595438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tabLst>
                <a:tab pos="1311275" algn="l"/>
                <a:tab pos="1595438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tabLst>
                <a:tab pos="1311275" algn="l"/>
                <a:tab pos="1595438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tabLst>
                <a:tab pos="1311275" algn="l"/>
                <a:tab pos="1595438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11275" algn="l"/>
                <a:tab pos="1595438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11275" algn="l"/>
                <a:tab pos="1595438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11275" algn="l"/>
                <a:tab pos="1595438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11275" algn="l"/>
                <a:tab pos="1595438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</a:pPr>
            <a:r>
              <a:rPr lang="en-US" altLang="en-US"/>
              <a:t> 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</a:pPr>
            <a:r>
              <a:rPr lang="en-US" altLang="en-US"/>
              <a:t>Gain of receiving antenna = 2.55 dB =&gt; 1.8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</a:pPr>
            <a:r>
              <a:rPr lang="en-US" altLang="en-US"/>
              <a:t>Gain of transmitting antenna = 10 dB =&gt; 10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</a:pPr>
            <a:endParaRPr lang="en-US" altLang="en-US"/>
          </a:p>
          <a:p>
            <a:pPr algn="just">
              <a:spcAft>
                <a:spcPct val="35000"/>
              </a:spcAft>
              <a:buFont typeface="Monotype Sorts" pitchFamily="2" charset="2"/>
              <a:buNone/>
            </a:pPr>
            <a:r>
              <a:rPr lang="en-US" altLang="en-US"/>
              <a:t>Received power P</a:t>
            </a:r>
            <a:r>
              <a:rPr lang="en-US" altLang="en-US" baseline="-25000"/>
              <a:t>r</a:t>
            </a:r>
            <a:r>
              <a:rPr lang="en-US" altLang="en-US"/>
              <a:t>= </a:t>
            </a:r>
          </a:p>
          <a:p>
            <a:pPr algn="just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</a:pPr>
            <a:endParaRPr lang="en-US" altLang="en-US"/>
          </a:p>
          <a:p>
            <a:pPr algn="just">
              <a:buClr>
                <a:schemeClr val="tx2"/>
              </a:buClr>
              <a:buSzPct val="65000"/>
              <a:buFont typeface="Monotype Sorts" pitchFamily="2" charset="2"/>
              <a:buNone/>
            </a:pPr>
            <a:r>
              <a:rPr lang="en-US" altLang="en-US"/>
              <a:t>=   </a:t>
            </a:r>
            <a:r>
              <a:rPr lang="en-US" altLang="en-US" u="sng"/>
              <a:t>100  • 10 • 1.8 • 50</a:t>
            </a:r>
            <a:r>
              <a:rPr lang="en-US" altLang="en-US" u="sng" baseline="30000"/>
              <a:t>2</a:t>
            </a:r>
            <a:r>
              <a:rPr lang="en-US" altLang="en-US" u="sng"/>
              <a:t> • 1.5</a:t>
            </a:r>
            <a:r>
              <a:rPr lang="en-US" altLang="en-US" u="sng" baseline="30000"/>
              <a:t>2</a:t>
            </a:r>
            <a:r>
              <a:rPr lang="en-US" altLang="en-US"/>
              <a:t>           </a:t>
            </a:r>
          </a:p>
          <a:p>
            <a:pPr algn="just">
              <a:buClr>
                <a:schemeClr val="tx2"/>
              </a:buClr>
              <a:buSzPct val="65000"/>
              <a:buFont typeface="Monotype Sorts" pitchFamily="2" charset="2"/>
              <a:buNone/>
            </a:pPr>
            <a:r>
              <a:rPr lang="en-US" altLang="en-US"/>
              <a:t>                    (5 • 10</a:t>
            </a:r>
            <a:r>
              <a:rPr lang="en-US" altLang="en-US" baseline="30000"/>
              <a:t>3</a:t>
            </a:r>
            <a:r>
              <a:rPr lang="en-US" altLang="en-US"/>
              <a:t>)</a:t>
            </a:r>
            <a:r>
              <a:rPr lang="en-US" altLang="en-US" baseline="30000"/>
              <a:t>4 </a:t>
            </a:r>
            <a:r>
              <a:rPr lang="en-US" altLang="en-US"/>
              <a:t>  </a:t>
            </a:r>
          </a:p>
          <a:p>
            <a:pPr algn="just">
              <a:buClr>
                <a:schemeClr val="tx2"/>
              </a:buClr>
              <a:buSzPct val="65000"/>
              <a:buFont typeface="Monotype Sorts" pitchFamily="2" charset="2"/>
              <a:buNone/>
            </a:pPr>
            <a:endParaRPr lang="en-US" altLang="en-US"/>
          </a:p>
          <a:p>
            <a:pPr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</a:pPr>
            <a:r>
              <a:rPr lang="en-US" altLang="en-US"/>
              <a:t>= 0.0162 </a:t>
            </a:r>
            <a:r>
              <a:rPr lang="en-US" altLang="en-US">
                <a:latin typeface="Symbol" panose="05050102010706020507" pitchFamily="18" charset="2"/>
              </a:rPr>
              <a:t>m</a:t>
            </a:r>
            <a:r>
              <a:rPr lang="en-US" altLang="en-US"/>
              <a:t>W</a:t>
            </a:r>
          </a:p>
        </p:txBody>
      </p:sp>
      <p:graphicFrame>
        <p:nvGraphicFramePr>
          <p:cNvPr id="18435" name="Object 6">
            <a:extLst>
              <a:ext uri="{FF2B5EF4-FFF2-40B4-BE49-F238E27FC236}">
                <a16:creationId xmlns:a16="http://schemas.microsoft.com/office/drawing/2014/main" id="{6B251815-071C-41DC-A28A-DDB79FBF32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8625" y="3276600"/>
          <a:ext cx="350520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850531" imgH="444307" progId="Equation.3">
                  <p:embed/>
                </p:oleObj>
              </mc:Choice>
              <mc:Fallback>
                <p:oleObj name="Equation" r:id="rId3" imgW="850531" imgH="44430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3276600"/>
                        <a:ext cx="3505200" cy="9953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6" name="Rectangle 4">
            <a:extLst>
              <a:ext uri="{FF2B5EF4-FFF2-40B4-BE49-F238E27FC236}">
                <a16:creationId xmlns:a16="http://schemas.microsoft.com/office/drawing/2014/main" id="{DFE463A6-2F1B-4790-AD9F-2F5B3B0062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Diffraction</a:t>
            </a:r>
          </a:p>
        </p:txBody>
      </p:sp>
      <p:sp>
        <p:nvSpPr>
          <p:cNvPr id="484357" name="Rectangle 5">
            <a:extLst>
              <a:ext uri="{FF2B5EF4-FFF2-40B4-BE49-F238E27FC236}">
                <a16:creationId xmlns:a16="http://schemas.microsoft.com/office/drawing/2014/main" id="{F8D2FD35-5CF5-4660-B68D-576877A970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98600"/>
            <a:ext cx="7086600" cy="2576513"/>
          </a:xfrm>
        </p:spPr>
        <p:txBody>
          <a:bodyPr/>
          <a:lstStyle/>
          <a:p>
            <a:pPr>
              <a:spcAft>
                <a:spcPct val="40000"/>
              </a:spcAft>
              <a:defRPr/>
            </a:pPr>
            <a:r>
              <a:rPr lang="en-US" altLang="en-US" b="0" dirty="0"/>
              <a:t>Diffraction allows radio signals to propagate around the curved surface or propagate behind obstructions.</a:t>
            </a:r>
          </a:p>
          <a:p>
            <a:pPr>
              <a:spcAft>
                <a:spcPct val="40000"/>
              </a:spcAft>
              <a:defRPr/>
            </a:pPr>
            <a:endParaRPr lang="en-US" altLang="en-US" b="0" dirty="0"/>
          </a:p>
          <a:p>
            <a:pPr>
              <a:spcAft>
                <a:spcPct val="40000"/>
              </a:spcAft>
              <a:defRPr/>
            </a:pPr>
            <a:endParaRPr lang="en-US" altLang="en-US" b="0" dirty="0"/>
          </a:p>
        </p:txBody>
      </p:sp>
      <p:sp>
        <p:nvSpPr>
          <p:cNvPr id="19460" name="AutoShape 5" descr="Image result for diffraction propagation">
            <a:extLst>
              <a:ext uri="{FF2B5EF4-FFF2-40B4-BE49-F238E27FC236}">
                <a16:creationId xmlns:a16="http://schemas.microsoft.com/office/drawing/2014/main" id="{5EB9C47D-2410-4953-8687-F5DDD5A6F5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150" y="-242888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19461" name="Picture 2">
            <a:extLst>
              <a:ext uri="{FF2B5EF4-FFF2-40B4-BE49-F238E27FC236}">
                <a16:creationId xmlns:a16="http://schemas.microsoft.com/office/drawing/2014/main" id="{BF4E3CE9-E14F-455B-9B16-22100506FD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960688"/>
            <a:ext cx="4343400" cy="223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Rectangle 3">
            <a:extLst>
              <a:ext uri="{FF2B5EF4-FFF2-40B4-BE49-F238E27FC236}">
                <a16:creationId xmlns:a16="http://schemas.microsoft.com/office/drawing/2014/main" id="{9D3EEF3E-0F53-4607-A967-729C8BED3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5245100"/>
            <a:ext cx="6484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i="1"/>
              <a:t>(Courtesy: electronics-notes.com)</a:t>
            </a:r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Rectangle 2">
            <a:extLst>
              <a:ext uri="{FF2B5EF4-FFF2-40B4-BE49-F238E27FC236}">
                <a16:creationId xmlns:a16="http://schemas.microsoft.com/office/drawing/2014/main" id="{8A6B2D27-99BD-4BAF-A336-9F3E8DF57F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6858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Knife-edge Diffraction Geometry</a:t>
            </a:r>
          </a:p>
        </p:txBody>
      </p:sp>
      <p:grpSp>
        <p:nvGrpSpPr>
          <p:cNvPr id="20483" name="Group 68">
            <a:extLst>
              <a:ext uri="{FF2B5EF4-FFF2-40B4-BE49-F238E27FC236}">
                <a16:creationId xmlns:a16="http://schemas.microsoft.com/office/drawing/2014/main" id="{1AD5ABC7-3075-461D-B06B-8E0DF8E5FE2D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981200"/>
            <a:ext cx="6400800" cy="3886200"/>
            <a:chOff x="720" y="1824"/>
            <a:chExt cx="3600" cy="1920"/>
          </a:xfrm>
        </p:grpSpPr>
        <p:sp>
          <p:nvSpPr>
            <p:cNvPr id="20484" name="Rectangle 9">
              <a:extLst>
                <a:ext uri="{FF2B5EF4-FFF2-40B4-BE49-F238E27FC236}">
                  <a16:creationId xmlns:a16="http://schemas.microsoft.com/office/drawing/2014/main" id="{01357210-D683-4BF9-8146-5DCE3A4E8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824"/>
              <a:ext cx="3504" cy="19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32162D"/>
                </a:gs>
              </a:gsLst>
              <a:lin ang="2700000" scaled="1"/>
            </a:gradFill>
            <a:ln>
              <a:noFill/>
            </a:ln>
            <a:effectLst>
              <a:outerShdw dist="35921" dir="2700000" algn="ctr" rotWithShape="0">
                <a:srgbClr val="000000"/>
              </a:outerShdw>
            </a:effectLst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85" name="Line 12">
              <a:extLst>
                <a:ext uri="{FF2B5EF4-FFF2-40B4-BE49-F238E27FC236}">
                  <a16:creationId xmlns:a16="http://schemas.microsoft.com/office/drawing/2014/main" id="{14EDDA33-2D7E-4042-B7A4-DB8DB58CA5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8" y="3484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6" name="Line 13">
              <a:extLst>
                <a:ext uri="{FF2B5EF4-FFF2-40B4-BE49-F238E27FC236}">
                  <a16:creationId xmlns:a16="http://schemas.microsoft.com/office/drawing/2014/main" id="{DEC1B452-472D-407D-B9C5-05782D48AB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32" y="3422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Line 14">
              <a:extLst>
                <a:ext uri="{FF2B5EF4-FFF2-40B4-BE49-F238E27FC236}">
                  <a16:creationId xmlns:a16="http://schemas.microsoft.com/office/drawing/2014/main" id="{6771DCE3-EAE8-4D8F-AC9C-476870B7ED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69" y="3381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8" name="Line 15">
              <a:extLst>
                <a:ext uri="{FF2B5EF4-FFF2-40B4-BE49-F238E27FC236}">
                  <a16:creationId xmlns:a16="http://schemas.microsoft.com/office/drawing/2014/main" id="{0736DE81-6B60-4273-9A06-DAC892B40D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93" y="3379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Line 16">
              <a:extLst>
                <a:ext uri="{FF2B5EF4-FFF2-40B4-BE49-F238E27FC236}">
                  <a16:creationId xmlns:a16="http://schemas.microsoft.com/office/drawing/2014/main" id="{4F42B4AF-D66D-4260-884D-B1BDDC189B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6" y="3378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0" name="Line 17">
              <a:extLst>
                <a:ext uri="{FF2B5EF4-FFF2-40B4-BE49-F238E27FC236}">
                  <a16:creationId xmlns:a16="http://schemas.microsoft.com/office/drawing/2014/main" id="{765A8584-2FAF-490D-BDE7-723641F7BE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20" y="3423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Line 18">
              <a:extLst>
                <a:ext uri="{FF2B5EF4-FFF2-40B4-BE49-F238E27FC236}">
                  <a16:creationId xmlns:a16="http://schemas.microsoft.com/office/drawing/2014/main" id="{C0928057-D7ED-4B90-85F6-551E144963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7" y="3434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Line 19">
              <a:extLst>
                <a:ext uri="{FF2B5EF4-FFF2-40B4-BE49-F238E27FC236}">
                  <a16:creationId xmlns:a16="http://schemas.microsoft.com/office/drawing/2014/main" id="{EA945399-701C-4D18-B6F5-06E7E13DEA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42" y="3465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Line 20">
              <a:extLst>
                <a:ext uri="{FF2B5EF4-FFF2-40B4-BE49-F238E27FC236}">
                  <a16:creationId xmlns:a16="http://schemas.microsoft.com/office/drawing/2014/main" id="{303CFA05-7BCA-4CF5-9A79-7D376EEAB4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41" y="3484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Line 21">
              <a:extLst>
                <a:ext uri="{FF2B5EF4-FFF2-40B4-BE49-F238E27FC236}">
                  <a16:creationId xmlns:a16="http://schemas.microsoft.com/office/drawing/2014/main" id="{42BBC8B6-CD2C-42D9-8CC2-35B99AF6AC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40" y="3503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Line 22">
              <a:extLst>
                <a:ext uri="{FF2B5EF4-FFF2-40B4-BE49-F238E27FC236}">
                  <a16:creationId xmlns:a16="http://schemas.microsoft.com/office/drawing/2014/main" id="{FFA9DBA3-2DE5-48E8-91D4-87DB19268D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9" y="3494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Line 23">
              <a:extLst>
                <a:ext uri="{FF2B5EF4-FFF2-40B4-BE49-F238E27FC236}">
                  <a16:creationId xmlns:a16="http://schemas.microsoft.com/office/drawing/2014/main" id="{96EB6B28-F538-42F6-9EFD-85B436E452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52" y="3471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Line 24">
              <a:extLst>
                <a:ext uri="{FF2B5EF4-FFF2-40B4-BE49-F238E27FC236}">
                  <a16:creationId xmlns:a16="http://schemas.microsoft.com/office/drawing/2014/main" id="{D94C37B5-7F47-4360-9C0F-A7385FC57E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5" y="3413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Line 25">
              <a:extLst>
                <a:ext uri="{FF2B5EF4-FFF2-40B4-BE49-F238E27FC236}">
                  <a16:creationId xmlns:a16="http://schemas.microsoft.com/office/drawing/2014/main" id="{80E23DE5-88BD-4120-963A-EB6963AD33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24" y="3374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Line 26">
              <a:extLst>
                <a:ext uri="{FF2B5EF4-FFF2-40B4-BE49-F238E27FC236}">
                  <a16:creationId xmlns:a16="http://schemas.microsoft.com/office/drawing/2014/main" id="{A79095BD-9F50-4AFD-8E99-8492716313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81" y="3367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0" name="Line 27">
              <a:extLst>
                <a:ext uri="{FF2B5EF4-FFF2-40B4-BE49-F238E27FC236}">
                  <a16:creationId xmlns:a16="http://schemas.microsoft.com/office/drawing/2014/main" id="{DC2AB127-86A5-45E4-B1DC-C464B845C3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19" y="3354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1" name="Line 28">
              <a:extLst>
                <a:ext uri="{FF2B5EF4-FFF2-40B4-BE49-F238E27FC236}">
                  <a16:creationId xmlns:a16="http://schemas.microsoft.com/office/drawing/2014/main" id="{C427C602-7090-484B-914A-26CBE2D0B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64" y="3341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2" name="Line 29">
              <a:extLst>
                <a:ext uri="{FF2B5EF4-FFF2-40B4-BE49-F238E27FC236}">
                  <a16:creationId xmlns:a16="http://schemas.microsoft.com/office/drawing/2014/main" id="{B1AE4CB0-105F-41BB-8C5A-3AC84D2466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52" y="3340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3" name="Line 30">
              <a:extLst>
                <a:ext uri="{FF2B5EF4-FFF2-40B4-BE49-F238E27FC236}">
                  <a16:creationId xmlns:a16="http://schemas.microsoft.com/office/drawing/2014/main" id="{BD087B38-3590-40F4-98C3-5D4B8F20EF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48" y="3340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4" name="Line 31">
              <a:extLst>
                <a:ext uri="{FF2B5EF4-FFF2-40B4-BE49-F238E27FC236}">
                  <a16:creationId xmlns:a16="http://schemas.microsoft.com/office/drawing/2014/main" id="{274BAD08-36C1-4795-A2C3-B0B59C2591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58" y="3340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5" name="Line 32">
              <a:extLst>
                <a:ext uri="{FF2B5EF4-FFF2-40B4-BE49-F238E27FC236}">
                  <a16:creationId xmlns:a16="http://schemas.microsoft.com/office/drawing/2014/main" id="{08C759F6-3C6B-4405-9520-10965E5092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75" y="3347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6" name="Line 33">
              <a:extLst>
                <a:ext uri="{FF2B5EF4-FFF2-40B4-BE49-F238E27FC236}">
                  <a16:creationId xmlns:a16="http://schemas.microsoft.com/office/drawing/2014/main" id="{DFDAEE78-71CE-4853-913A-305575150A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98" y="3354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7" name="Line 34">
              <a:extLst>
                <a:ext uri="{FF2B5EF4-FFF2-40B4-BE49-F238E27FC236}">
                  <a16:creationId xmlns:a16="http://schemas.microsoft.com/office/drawing/2014/main" id="{ADEFA7ED-2FF4-4C32-8B68-33476D4579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4" y="3368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8" name="Line 35">
              <a:extLst>
                <a:ext uri="{FF2B5EF4-FFF2-40B4-BE49-F238E27FC236}">
                  <a16:creationId xmlns:a16="http://schemas.microsoft.com/office/drawing/2014/main" id="{C2CDC273-7245-4CB4-A46D-292399DBBF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45" y="3388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9" name="Line 36">
              <a:extLst>
                <a:ext uri="{FF2B5EF4-FFF2-40B4-BE49-F238E27FC236}">
                  <a16:creationId xmlns:a16="http://schemas.microsoft.com/office/drawing/2014/main" id="{BF5B660E-A0C4-43CD-B46D-7760F2ABE1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76" y="3401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0" name="Line 37">
              <a:extLst>
                <a:ext uri="{FF2B5EF4-FFF2-40B4-BE49-F238E27FC236}">
                  <a16:creationId xmlns:a16="http://schemas.microsoft.com/office/drawing/2014/main" id="{571A31B5-0B90-4578-A15B-D98B15F4AE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07" y="3414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1" name="Line 38">
              <a:extLst>
                <a:ext uri="{FF2B5EF4-FFF2-40B4-BE49-F238E27FC236}">
                  <a16:creationId xmlns:a16="http://schemas.microsoft.com/office/drawing/2014/main" id="{F64BF082-365C-4F8F-8D3D-F55E65C92B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08" y="3402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2" name="Line 39">
              <a:extLst>
                <a:ext uri="{FF2B5EF4-FFF2-40B4-BE49-F238E27FC236}">
                  <a16:creationId xmlns:a16="http://schemas.microsoft.com/office/drawing/2014/main" id="{FED7F8F3-5926-4430-B510-F997E532EF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04" y="3402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3" name="Line 40">
              <a:extLst>
                <a:ext uri="{FF2B5EF4-FFF2-40B4-BE49-F238E27FC236}">
                  <a16:creationId xmlns:a16="http://schemas.microsoft.com/office/drawing/2014/main" id="{74D4CD4D-A93E-452B-B8FB-BB5A26EACD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00" y="3388"/>
              <a:ext cx="42" cy="15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4" name="Line 58">
              <a:extLst>
                <a:ext uri="{FF2B5EF4-FFF2-40B4-BE49-F238E27FC236}">
                  <a16:creationId xmlns:a16="http://schemas.microsoft.com/office/drawing/2014/main" id="{DE069D40-B5EA-440A-B409-8E56EFD96F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2" y="3408"/>
              <a:ext cx="2694" cy="2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5" name="Freeform 41">
              <a:extLst>
                <a:ext uri="{FF2B5EF4-FFF2-40B4-BE49-F238E27FC236}">
                  <a16:creationId xmlns:a16="http://schemas.microsoft.com/office/drawing/2014/main" id="{73BD6991-D260-45FA-9B00-191898BAD59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" y="3308"/>
              <a:ext cx="3464" cy="227"/>
            </a:xfrm>
            <a:custGeom>
              <a:avLst/>
              <a:gdLst>
                <a:gd name="T0" fmla="*/ 0 w 3464"/>
                <a:gd name="T1" fmla="*/ 227 h 227"/>
                <a:gd name="T2" fmla="*/ 92 w 3464"/>
                <a:gd name="T3" fmla="*/ 175 h 227"/>
                <a:gd name="T4" fmla="*/ 218 w 3464"/>
                <a:gd name="T5" fmla="*/ 115 h 227"/>
                <a:gd name="T6" fmla="*/ 449 w 3464"/>
                <a:gd name="T7" fmla="*/ 49 h 227"/>
                <a:gd name="T8" fmla="*/ 780 w 3464"/>
                <a:gd name="T9" fmla="*/ 102 h 227"/>
                <a:gd name="T10" fmla="*/ 1124 w 3464"/>
                <a:gd name="T11" fmla="*/ 188 h 227"/>
                <a:gd name="T12" fmla="*/ 1434 w 3464"/>
                <a:gd name="T13" fmla="*/ 108 h 227"/>
                <a:gd name="T14" fmla="*/ 1851 w 3464"/>
                <a:gd name="T15" fmla="*/ 42 h 227"/>
                <a:gd name="T16" fmla="*/ 2261 w 3464"/>
                <a:gd name="T17" fmla="*/ 22 h 227"/>
                <a:gd name="T18" fmla="*/ 2856 w 3464"/>
                <a:gd name="T19" fmla="*/ 89 h 227"/>
                <a:gd name="T20" fmla="*/ 3160 w 3464"/>
                <a:gd name="T21" fmla="*/ 110 h 227"/>
                <a:gd name="T22" fmla="*/ 3365 w 3464"/>
                <a:gd name="T23" fmla="*/ 89 h 227"/>
                <a:gd name="T24" fmla="*/ 3464 w 3464"/>
                <a:gd name="T25" fmla="*/ 69 h 22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464" h="227">
                  <a:moveTo>
                    <a:pt x="0" y="227"/>
                  </a:moveTo>
                  <a:cubicBezTo>
                    <a:pt x="36" y="216"/>
                    <a:pt x="55" y="186"/>
                    <a:pt x="92" y="175"/>
                  </a:cubicBezTo>
                  <a:cubicBezTo>
                    <a:pt x="127" y="139"/>
                    <a:pt x="174" y="136"/>
                    <a:pt x="218" y="115"/>
                  </a:cubicBezTo>
                  <a:cubicBezTo>
                    <a:pt x="296" y="75"/>
                    <a:pt x="360" y="59"/>
                    <a:pt x="449" y="49"/>
                  </a:cubicBezTo>
                  <a:cubicBezTo>
                    <a:pt x="588" y="56"/>
                    <a:pt x="641" y="56"/>
                    <a:pt x="780" y="102"/>
                  </a:cubicBezTo>
                  <a:cubicBezTo>
                    <a:pt x="892" y="133"/>
                    <a:pt x="1010" y="157"/>
                    <a:pt x="1124" y="188"/>
                  </a:cubicBezTo>
                  <a:cubicBezTo>
                    <a:pt x="1266" y="180"/>
                    <a:pt x="1319" y="142"/>
                    <a:pt x="1434" y="108"/>
                  </a:cubicBezTo>
                  <a:cubicBezTo>
                    <a:pt x="1556" y="81"/>
                    <a:pt x="1593" y="56"/>
                    <a:pt x="1851" y="42"/>
                  </a:cubicBezTo>
                  <a:cubicBezTo>
                    <a:pt x="1985" y="38"/>
                    <a:pt x="2126" y="24"/>
                    <a:pt x="2261" y="22"/>
                  </a:cubicBezTo>
                  <a:cubicBezTo>
                    <a:pt x="2464" y="0"/>
                    <a:pt x="2656" y="56"/>
                    <a:pt x="2856" y="89"/>
                  </a:cubicBezTo>
                  <a:cubicBezTo>
                    <a:pt x="2954" y="105"/>
                    <a:pt x="3061" y="94"/>
                    <a:pt x="3160" y="110"/>
                  </a:cubicBezTo>
                  <a:cubicBezTo>
                    <a:pt x="3230" y="103"/>
                    <a:pt x="3295" y="106"/>
                    <a:pt x="3365" y="89"/>
                  </a:cubicBezTo>
                  <a:cubicBezTo>
                    <a:pt x="3398" y="80"/>
                    <a:pt x="3428" y="69"/>
                    <a:pt x="3464" y="69"/>
                  </a:cubicBezTo>
                </a:path>
              </a:pathLst>
            </a:custGeom>
            <a:noFill/>
            <a:ln w="28575" cap="flat" cmpd="sng">
              <a:solidFill>
                <a:srgbClr val="B2BCF0"/>
              </a:solidFill>
              <a:prstDash val="solid"/>
              <a:round/>
              <a:headEnd type="none" w="med" len="med"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6" name="Line 10">
              <a:extLst>
                <a:ext uri="{FF2B5EF4-FFF2-40B4-BE49-F238E27FC236}">
                  <a16:creationId xmlns:a16="http://schemas.microsoft.com/office/drawing/2014/main" id="{1A620796-FDC3-415D-8BF1-09D7B9A7E6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6" y="2544"/>
              <a:ext cx="0" cy="872"/>
            </a:xfrm>
            <a:prstGeom prst="line">
              <a:avLst/>
            </a:prstGeom>
            <a:noFill/>
            <a:ln w="28575">
              <a:solidFill>
                <a:srgbClr val="DCC75C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7" name="Freeform 11">
              <a:extLst>
                <a:ext uri="{FF2B5EF4-FFF2-40B4-BE49-F238E27FC236}">
                  <a16:creationId xmlns:a16="http://schemas.microsoft.com/office/drawing/2014/main" id="{CE2940C8-E148-4246-9243-8EC69D658E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6" y="2048"/>
              <a:ext cx="324" cy="1296"/>
            </a:xfrm>
            <a:custGeom>
              <a:avLst/>
              <a:gdLst>
                <a:gd name="T0" fmla="*/ 0 w 324"/>
                <a:gd name="T1" fmla="*/ 1289 h 1296"/>
                <a:gd name="T2" fmla="*/ 152 w 324"/>
                <a:gd name="T3" fmla="*/ 0 h 1296"/>
                <a:gd name="T4" fmla="*/ 324 w 324"/>
                <a:gd name="T5" fmla="*/ 1296 h 1296"/>
                <a:gd name="T6" fmla="*/ 0 w 324"/>
                <a:gd name="T7" fmla="*/ 1289 h 129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24" h="1296">
                  <a:moveTo>
                    <a:pt x="0" y="1289"/>
                  </a:moveTo>
                  <a:lnTo>
                    <a:pt x="152" y="0"/>
                  </a:lnTo>
                  <a:lnTo>
                    <a:pt x="324" y="1296"/>
                  </a:lnTo>
                  <a:lnTo>
                    <a:pt x="0" y="1289"/>
                  </a:lnTo>
                  <a:close/>
                </a:path>
              </a:pathLst>
            </a:custGeom>
            <a:solidFill>
              <a:srgbClr val="C895E7"/>
            </a:solidFill>
            <a:ln w="28575" cap="flat" cmpd="sng">
              <a:solidFill>
                <a:srgbClr val="B067DD"/>
              </a:solidFill>
              <a:prstDash val="solid"/>
              <a:round/>
              <a:headEnd type="none" w="med" len="med"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8" name="Line 42">
              <a:extLst>
                <a:ext uri="{FF2B5EF4-FFF2-40B4-BE49-F238E27FC236}">
                  <a16:creationId xmlns:a16="http://schemas.microsoft.com/office/drawing/2014/main" id="{25505BCD-2671-4236-9041-5D30AFD60A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4" y="1900"/>
              <a:ext cx="2160" cy="38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9" name="Line 43">
              <a:extLst>
                <a:ext uri="{FF2B5EF4-FFF2-40B4-BE49-F238E27FC236}">
                  <a16:creationId xmlns:a16="http://schemas.microsoft.com/office/drawing/2014/main" id="{CFD2E3AD-FCCB-4929-A48A-43520C78FA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4" y="2058"/>
              <a:ext cx="1352" cy="48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0" name="Line 44">
              <a:extLst>
                <a:ext uri="{FF2B5EF4-FFF2-40B4-BE49-F238E27FC236}">
                  <a16:creationId xmlns:a16="http://schemas.microsoft.com/office/drawing/2014/main" id="{35968E75-7EC3-40A8-8D3F-2AB74185DD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4" y="2038"/>
              <a:ext cx="7" cy="396"/>
            </a:xfrm>
            <a:prstGeom prst="line">
              <a:avLst/>
            </a:prstGeom>
            <a:noFill/>
            <a:ln w="28575">
              <a:solidFill>
                <a:srgbClr val="DCC75C"/>
              </a:solidFill>
              <a:round/>
              <a:headEnd type="triangle" w="med" len="med"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1" name="Line 45">
              <a:extLst>
                <a:ext uri="{FF2B5EF4-FFF2-40B4-BE49-F238E27FC236}">
                  <a16:creationId xmlns:a16="http://schemas.microsoft.com/office/drawing/2014/main" id="{D54B1489-024A-4474-BCCC-20503FFA3D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48" y="2064"/>
              <a:ext cx="68" cy="336"/>
            </a:xfrm>
            <a:prstGeom prst="line">
              <a:avLst/>
            </a:prstGeom>
            <a:noFill/>
            <a:ln w="28575">
              <a:solidFill>
                <a:srgbClr val="DCC75C"/>
              </a:solidFill>
              <a:round/>
              <a:headEnd type="triangle" w="med" len="med"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2" name="Arc 46">
              <a:extLst>
                <a:ext uri="{FF2B5EF4-FFF2-40B4-BE49-F238E27FC236}">
                  <a16:creationId xmlns:a16="http://schemas.microsoft.com/office/drawing/2014/main" id="{69DFE23A-C185-449E-9F5F-FB1FA1B5E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9" y="2023"/>
              <a:ext cx="69" cy="120"/>
            </a:xfrm>
            <a:custGeom>
              <a:avLst/>
              <a:gdLst>
                <a:gd name="T0" fmla="*/ 0 w 21600"/>
                <a:gd name="T1" fmla="*/ 0 h 37552"/>
                <a:gd name="T2" fmla="*/ 0 w 21600"/>
                <a:gd name="T3" fmla="*/ 0 h 37552"/>
                <a:gd name="T4" fmla="*/ 0 w 21600"/>
                <a:gd name="T5" fmla="*/ 0 h 375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37552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7670"/>
                    <a:pt x="19045" y="33460"/>
                    <a:pt x="14562" y="37552"/>
                  </a:cubicBezTo>
                </a:path>
                <a:path w="21600" h="37552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7670"/>
                    <a:pt x="19045" y="33460"/>
                    <a:pt x="14562" y="37552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none" w="sm" len="sm"/>
            </a:ln>
            <a:effectLst>
              <a:outerShdw dist="127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3" name="Line 47">
              <a:extLst>
                <a:ext uri="{FF2B5EF4-FFF2-40B4-BE49-F238E27FC236}">
                  <a16:creationId xmlns:a16="http://schemas.microsoft.com/office/drawing/2014/main" id="{84E6F097-137B-4F6D-87A8-162B50A72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3" y="2284"/>
              <a:ext cx="8" cy="1153"/>
            </a:xfrm>
            <a:prstGeom prst="line">
              <a:avLst/>
            </a:prstGeom>
            <a:noFill/>
            <a:ln w="28575">
              <a:solidFill>
                <a:srgbClr val="DCC75C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7648" name="Rectangle 48">
              <a:extLst>
                <a:ext uri="{FF2B5EF4-FFF2-40B4-BE49-F238E27FC236}">
                  <a16:creationId xmlns:a16="http://schemas.microsoft.com/office/drawing/2014/main" id="{FD0AA221-D003-47BE-AA85-581EEBF78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832"/>
              <a:ext cx="384" cy="3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h</a:t>
              </a:r>
              <a:r>
                <a:rPr lang="en-US" altLang="en-US" sz="3600" b="1" i="1" baseline="-25000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</a:t>
              </a:r>
              <a:endParaRPr lang="en-US" altLang="en-US" sz="3600" b="1" baseline="-2500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7649" name="Rectangle 49">
              <a:extLst>
                <a:ext uri="{FF2B5EF4-FFF2-40B4-BE49-F238E27FC236}">
                  <a16:creationId xmlns:a16="http://schemas.microsoft.com/office/drawing/2014/main" id="{7EC9BFCF-A36F-415A-AAC7-F477E385D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4" y="2167"/>
              <a:ext cx="288" cy="3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h’</a:t>
              </a:r>
              <a:endParaRPr lang="en-US" altLang="en-US" sz="3600" b="1" baseline="-2500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7650" name="Rectangle 50">
              <a:extLst>
                <a:ext uri="{FF2B5EF4-FFF2-40B4-BE49-F238E27FC236}">
                  <a16:creationId xmlns:a16="http://schemas.microsoft.com/office/drawing/2014/main" id="{D16909AE-C7F1-45A3-A482-2E363BAD6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" y="2620"/>
              <a:ext cx="338" cy="3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h</a:t>
              </a:r>
              <a:r>
                <a:rPr lang="en-US" altLang="en-US" sz="3600" b="1" i="1" baseline="-25000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</a:t>
              </a:r>
              <a:endParaRPr lang="en-US" altLang="en-US" sz="3600" b="1" baseline="-2500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7651" name="Rectangle 51">
              <a:extLst>
                <a:ext uri="{FF2B5EF4-FFF2-40B4-BE49-F238E27FC236}">
                  <a16:creationId xmlns:a16="http://schemas.microsoft.com/office/drawing/2014/main" id="{A0F0F3B8-6399-4511-B0DA-73F179663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2256"/>
              <a:ext cx="288" cy="3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R</a:t>
              </a:r>
              <a:endParaRPr lang="en-US" altLang="en-US" b="1" baseline="-25000">
                <a:solidFill>
                  <a:srgbClr val="C895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7652" name="Rectangle 52">
              <a:extLst>
                <a:ext uri="{FF2B5EF4-FFF2-40B4-BE49-F238E27FC236}">
                  <a16:creationId xmlns:a16="http://schemas.microsoft.com/office/drawing/2014/main" id="{B536B306-BB6E-4302-88B6-4B30246D4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" y="1962"/>
              <a:ext cx="288" cy="3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C895E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T</a:t>
              </a:r>
              <a:endParaRPr lang="en-US" altLang="en-US" b="1" baseline="-25000">
                <a:solidFill>
                  <a:srgbClr val="C895E7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7653" name="Rectangle 53">
              <a:extLst>
                <a:ext uri="{FF2B5EF4-FFF2-40B4-BE49-F238E27FC236}">
                  <a16:creationId xmlns:a16="http://schemas.microsoft.com/office/drawing/2014/main" id="{73EEA184-E24D-4740-B6AF-DF6BDE4986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064"/>
              <a:ext cx="240" cy="3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E3D27B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h</a:t>
              </a:r>
              <a:endParaRPr lang="en-US" altLang="en-US" sz="3600" b="1" baseline="-25000">
                <a:solidFill>
                  <a:srgbClr val="E3D27B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7654" name="Rectangle 54">
              <a:extLst>
                <a:ext uri="{FF2B5EF4-FFF2-40B4-BE49-F238E27FC236}">
                  <a16:creationId xmlns:a16="http://schemas.microsoft.com/office/drawing/2014/main" id="{2CE66F0C-14A9-4405-B826-2FE40F0AB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352"/>
              <a:ext cx="336" cy="3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8BA1D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d</a:t>
              </a:r>
              <a:r>
                <a:rPr lang="en-US" altLang="en-US" sz="3600" b="1" i="1" baseline="-25000">
                  <a:solidFill>
                    <a:srgbClr val="8BA1D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  <a:endParaRPr lang="en-US" altLang="en-US" sz="3600" b="1" baseline="-25000">
                <a:solidFill>
                  <a:srgbClr val="8BA1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7655" name="Rectangle 55">
              <a:extLst>
                <a:ext uri="{FF2B5EF4-FFF2-40B4-BE49-F238E27FC236}">
                  <a16:creationId xmlns:a16="http://schemas.microsoft.com/office/drawing/2014/main" id="{B63ABAA2-8D02-464A-8ED9-D04649BB2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472"/>
              <a:ext cx="338" cy="3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tabLst>
                  <a:tab pos="1658938" algn="l"/>
                  <a:tab pos="2740025" algn="l"/>
                </a:tabLst>
                <a:defRPr/>
              </a:pPr>
              <a:r>
                <a:rPr lang="en-US" altLang="en-US" sz="2800" b="1" i="1">
                  <a:solidFill>
                    <a:srgbClr val="8BA1D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d</a:t>
              </a:r>
              <a:r>
                <a:rPr lang="en-US" altLang="en-US" sz="3600" b="1" i="1" baseline="-25000">
                  <a:solidFill>
                    <a:srgbClr val="8BA1D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  <a:endParaRPr lang="en-US" altLang="en-US" sz="3600" b="1" baseline="-25000">
                <a:solidFill>
                  <a:srgbClr val="8BA1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7656" name="Rectangle 56">
              <a:extLst>
                <a:ext uri="{FF2B5EF4-FFF2-40B4-BE49-F238E27FC236}">
                  <a16:creationId xmlns:a16="http://schemas.microsoft.com/office/drawing/2014/main" id="{596FA2BC-7F23-4B9C-B20F-BCB01180DB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136"/>
              <a:ext cx="288" cy="29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2400" b="1"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</a:t>
              </a:r>
              <a:endParaRPr lang="en-US" altLang="en-US" sz="24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7657" name="Rectangle 57">
              <a:extLst>
                <a:ext uri="{FF2B5EF4-FFF2-40B4-BE49-F238E27FC236}">
                  <a16:creationId xmlns:a16="http://schemas.microsoft.com/office/drawing/2014/main" id="{636889D7-EBC9-4A66-828F-1E8A2D6FA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1968"/>
              <a:ext cx="288" cy="29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2400" b="1"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</a:t>
              </a:r>
              <a:endParaRPr lang="en-US" altLang="en-US" sz="24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534" name="Line 59">
              <a:extLst>
                <a:ext uri="{FF2B5EF4-FFF2-40B4-BE49-F238E27FC236}">
                  <a16:creationId xmlns:a16="http://schemas.microsoft.com/office/drawing/2014/main" id="{0E5DBDB2-D5C1-4C8E-BBCC-CFF67A2641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3" y="2556"/>
              <a:ext cx="590" cy="2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5" name="Line 60">
              <a:extLst>
                <a:ext uri="{FF2B5EF4-FFF2-40B4-BE49-F238E27FC236}">
                  <a16:creationId xmlns:a16="http://schemas.microsoft.com/office/drawing/2014/main" id="{7572F025-C155-463C-9AFB-15BCB9872D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2280"/>
              <a:ext cx="669" cy="2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6" name="Arc 61">
              <a:extLst>
                <a:ext uri="{FF2B5EF4-FFF2-40B4-BE49-F238E27FC236}">
                  <a16:creationId xmlns:a16="http://schemas.microsoft.com/office/drawing/2014/main" id="{7CA3E7EE-8165-4C73-AB56-DE75FE6B7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2208"/>
              <a:ext cx="69" cy="78"/>
            </a:xfrm>
            <a:custGeom>
              <a:avLst/>
              <a:gdLst>
                <a:gd name="T0" fmla="*/ 0 w 21600"/>
                <a:gd name="T1" fmla="*/ 0 h 24403"/>
                <a:gd name="T2" fmla="*/ 0 w 21600"/>
                <a:gd name="T3" fmla="*/ 0 h 24403"/>
                <a:gd name="T4" fmla="*/ 0 w 21600"/>
                <a:gd name="T5" fmla="*/ 0 h 244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4403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537"/>
                    <a:pt x="21538" y="23473"/>
                    <a:pt x="21417" y="24403"/>
                  </a:cubicBezTo>
                </a:path>
                <a:path w="21600" h="24403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537"/>
                    <a:pt x="21538" y="23473"/>
                    <a:pt x="21417" y="2440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none" w="sm" len="sm"/>
            </a:ln>
            <a:effectLst>
              <a:outerShdw dist="127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7" name="Line 62">
              <a:extLst>
                <a:ext uri="{FF2B5EF4-FFF2-40B4-BE49-F238E27FC236}">
                  <a16:creationId xmlns:a16="http://schemas.microsoft.com/office/drawing/2014/main" id="{AB3DA80E-3DBD-48C9-8E11-D57B5ED8D6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0" y="2421"/>
              <a:ext cx="1296" cy="1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8" name="Line 63">
              <a:extLst>
                <a:ext uri="{FF2B5EF4-FFF2-40B4-BE49-F238E27FC236}">
                  <a16:creationId xmlns:a16="http://schemas.microsoft.com/office/drawing/2014/main" id="{A7887666-549C-49AB-92E6-9809AC1ED7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2" y="2277"/>
              <a:ext cx="1296" cy="1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9" name="Oval 64">
              <a:extLst>
                <a:ext uri="{FF2B5EF4-FFF2-40B4-BE49-F238E27FC236}">
                  <a16:creationId xmlns:a16="http://schemas.microsoft.com/office/drawing/2014/main" id="{915A23F9-5BB7-4986-8FCF-CAB200355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3" y="2253"/>
              <a:ext cx="48" cy="48"/>
            </a:xfrm>
            <a:prstGeom prst="ellipse">
              <a:avLst/>
            </a:prstGeom>
            <a:solidFill>
              <a:srgbClr val="B067DD"/>
            </a:solidFill>
            <a:ln w="28575">
              <a:solidFill>
                <a:srgbClr val="B067DD"/>
              </a:solidFill>
              <a:round/>
              <a:headEnd/>
              <a:tailEnd type="none" w="sm" len="sm"/>
            </a:ln>
            <a:effectLst>
              <a:outerShdw algn="ctr" rotWithShape="0">
                <a:srgbClr val="000000"/>
              </a:outerShdw>
            </a:effec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40" name="Oval 65">
              <a:extLst>
                <a:ext uri="{FF2B5EF4-FFF2-40B4-BE49-F238E27FC236}">
                  <a16:creationId xmlns:a16="http://schemas.microsoft.com/office/drawing/2014/main" id="{DEBD3956-B7EB-46D5-A99A-E43B4F3BE4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" y="2537"/>
              <a:ext cx="48" cy="48"/>
            </a:xfrm>
            <a:prstGeom prst="ellipse">
              <a:avLst/>
            </a:prstGeom>
            <a:solidFill>
              <a:srgbClr val="B067DD"/>
            </a:solidFill>
            <a:ln w="28575">
              <a:solidFill>
                <a:srgbClr val="B067DD"/>
              </a:solidFill>
              <a:round/>
              <a:headEnd/>
              <a:tailEnd type="none" w="sm" len="sm"/>
            </a:ln>
            <a:effectLst>
              <a:outerShdw algn="ctr" rotWithShape="0">
                <a:srgbClr val="000000"/>
              </a:outerShdw>
            </a:effec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41" name="Arc 66">
              <a:extLst>
                <a:ext uri="{FF2B5EF4-FFF2-40B4-BE49-F238E27FC236}">
                  <a16:creationId xmlns:a16="http://schemas.microsoft.com/office/drawing/2014/main" id="{DDB3628B-87B0-4AE1-BE1A-D6D0B0C52EA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408" y="2407"/>
              <a:ext cx="74" cy="144"/>
            </a:xfrm>
            <a:custGeom>
              <a:avLst/>
              <a:gdLst>
                <a:gd name="T0" fmla="*/ 0 w 23120"/>
                <a:gd name="T1" fmla="*/ 0 h 41877"/>
                <a:gd name="T2" fmla="*/ 0 w 23120"/>
                <a:gd name="T3" fmla="*/ 0 h 41877"/>
                <a:gd name="T4" fmla="*/ 0 w 23120"/>
                <a:gd name="T5" fmla="*/ 0 h 418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3120" h="41877" fill="none" extrusionOk="0">
                  <a:moveTo>
                    <a:pt x="-1" y="53"/>
                  </a:moveTo>
                  <a:cubicBezTo>
                    <a:pt x="505" y="17"/>
                    <a:pt x="1012" y="-1"/>
                    <a:pt x="1520" y="0"/>
                  </a:cubicBezTo>
                  <a:cubicBezTo>
                    <a:pt x="13449" y="0"/>
                    <a:pt x="23120" y="9670"/>
                    <a:pt x="23120" y="21600"/>
                  </a:cubicBezTo>
                  <a:cubicBezTo>
                    <a:pt x="23120" y="30660"/>
                    <a:pt x="17465" y="38757"/>
                    <a:pt x="8960" y="41878"/>
                  </a:cubicBezTo>
                </a:path>
                <a:path w="23120" h="41877" stroke="0" extrusionOk="0">
                  <a:moveTo>
                    <a:pt x="-1" y="53"/>
                  </a:moveTo>
                  <a:cubicBezTo>
                    <a:pt x="505" y="17"/>
                    <a:pt x="1012" y="-1"/>
                    <a:pt x="1520" y="0"/>
                  </a:cubicBezTo>
                  <a:cubicBezTo>
                    <a:pt x="13449" y="0"/>
                    <a:pt x="23120" y="9670"/>
                    <a:pt x="23120" y="21600"/>
                  </a:cubicBezTo>
                  <a:cubicBezTo>
                    <a:pt x="23120" y="30660"/>
                    <a:pt x="17465" y="38757"/>
                    <a:pt x="8960" y="41878"/>
                  </a:cubicBezTo>
                  <a:lnTo>
                    <a:pt x="1520" y="21600"/>
                  </a:lnTo>
                  <a:lnTo>
                    <a:pt x="-1" y="53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none" w="sm" len="sm"/>
            </a:ln>
            <a:effectLst>
              <a:outerShdw dist="127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7667" name="Rectangle 67">
              <a:extLst>
                <a:ext uri="{FF2B5EF4-FFF2-40B4-BE49-F238E27FC236}">
                  <a16:creationId xmlns:a16="http://schemas.microsoft.com/office/drawing/2014/main" id="{56D7CD59-A65E-4A3D-BD09-4C6E804B7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301"/>
              <a:ext cx="288" cy="3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</a:t>
              </a:r>
              <a:endPara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4" name="Rectangle 4">
            <a:extLst>
              <a:ext uri="{FF2B5EF4-FFF2-40B4-BE49-F238E27FC236}">
                <a16:creationId xmlns:a16="http://schemas.microsoft.com/office/drawing/2014/main" id="{6FFFBB77-880F-48ED-83E9-4BA0259343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Types of propagation models</a:t>
            </a:r>
            <a:br>
              <a:rPr lang="en-US" altLang="en-US" u="sng" dirty="0"/>
            </a:br>
            <a:endParaRPr lang="en-US" altLang="en-US" u="sng" dirty="0"/>
          </a:p>
        </p:txBody>
      </p:sp>
      <p:sp>
        <p:nvSpPr>
          <p:cNvPr id="450565" name="Rectangle 5">
            <a:extLst>
              <a:ext uri="{FF2B5EF4-FFF2-40B4-BE49-F238E27FC236}">
                <a16:creationId xmlns:a16="http://schemas.microsoft.com/office/drawing/2014/main" id="{52C4A917-B381-4FE3-81E3-591DFA49CD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391400" cy="5186363"/>
          </a:xfrm>
        </p:spPr>
        <p:txBody>
          <a:bodyPr/>
          <a:lstStyle/>
          <a:p>
            <a:pPr>
              <a:defRPr/>
            </a:pPr>
            <a:r>
              <a:rPr lang="en-US" altLang="en-US" b="0" dirty="0">
                <a:solidFill>
                  <a:srgbClr val="91DDB5"/>
                </a:solidFill>
              </a:rPr>
              <a:t>Large scale propagation models 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b="0" dirty="0"/>
              <a:t>To predict the average signal strength at a given distance  from the transmitter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b="0" dirty="0"/>
              <a:t>Controlled by signal decay with distance  </a:t>
            </a:r>
            <a:br>
              <a:rPr lang="en-US" altLang="en-US" b="0" dirty="0"/>
            </a:br>
            <a:endParaRPr lang="en-US" altLang="en-US" b="0" dirty="0"/>
          </a:p>
          <a:p>
            <a:pPr>
              <a:defRPr/>
            </a:pPr>
            <a:r>
              <a:rPr lang="en-US" altLang="en-US" b="0" dirty="0">
                <a:solidFill>
                  <a:srgbClr val="91DDB5"/>
                </a:solidFill>
              </a:rPr>
              <a:t>Small scale or fading models.</a:t>
            </a:r>
            <a:endParaRPr lang="en-US" altLang="en-US" b="0" dirty="0"/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b="0" dirty="0"/>
              <a:t>To predict the signal strength at close distance to a particular location 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b="0" dirty="0"/>
              <a:t>Controlled by multipath and Doppler effects.</a:t>
            </a:r>
            <a:br>
              <a:rPr lang="en-US" altLang="en-US" b="0" dirty="0"/>
            </a:b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501" name="Rectangle 5">
            <a:extLst>
              <a:ext uri="{FF2B5EF4-FFF2-40B4-BE49-F238E27FC236}">
                <a16:creationId xmlns:a16="http://schemas.microsoft.com/office/drawing/2014/main" id="{050D0BED-3BEB-4806-A032-0883A3511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Diffraction Parameter and Gain</a:t>
            </a:r>
          </a:p>
        </p:txBody>
      </p:sp>
      <p:sp>
        <p:nvSpPr>
          <p:cNvPr id="36867" name="Rectangle 7">
            <a:extLst>
              <a:ext uri="{FF2B5EF4-FFF2-40B4-BE49-F238E27FC236}">
                <a16:creationId xmlns:a16="http://schemas.microsoft.com/office/drawing/2014/main" id="{FE3D8428-A9BC-4CC6-8DEE-08CB80B0C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17663"/>
            <a:ext cx="7620000" cy="3810000"/>
          </a:xfrm>
        </p:spPr>
        <p:txBody>
          <a:bodyPr/>
          <a:lstStyle/>
          <a:p>
            <a:pPr algn="just">
              <a:defRPr/>
            </a:pPr>
            <a:r>
              <a:rPr lang="en-US" altLang="en-US" b="0" dirty="0">
                <a:effectLst/>
              </a:rPr>
              <a:t>Diffraction parameter</a:t>
            </a:r>
          </a:p>
          <a:p>
            <a:pPr marL="0" indent="0" algn="just">
              <a:buFont typeface="Monotype Sorts" pitchFamily="2" charset="2"/>
              <a:buNone/>
              <a:defRPr/>
            </a:pPr>
            <a:endParaRPr lang="en-US" altLang="en-US" b="0" dirty="0">
              <a:effectLst/>
            </a:endParaRPr>
          </a:p>
          <a:p>
            <a:pPr marL="0" indent="0" algn="just">
              <a:buFont typeface="Monotype Sorts" pitchFamily="2" charset="2"/>
              <a:buNone/>
              <a:defRPr/>
            </a:pPr>
            <a:r>
              <a:rPr lang="en-US" altLang="en-US" b="0" dirty="0">
                <a:effectLst/>
              </a:rPr>
              <a:t>                   v =</a:t>
            </a:r>
          </a:p>
          <a:p>
            <a:pPr marL="0" indent="0" algn="just">
              <a:buFont typeface="Monotype Sorts" pitchFamily="2" charset="2"/>
              <a:buNone/>
              <a:defRPr/>
            </a:pPr>
            <a:endParaRPr lang="en-US" altLang="en-US" sz="2000" dirty="0">
              <a:effectLst/>
            </a:endParaRPr>
          </a:p>
          <a:p>
            <a:pPr marL="0" indent="0" algn="just">
              <a:buFont typeface="Monotype Sorts" pitchFamily="2" charset="2"/>
              <a:buNone/>
              <a:defRPr/>
            </a:pPr>
            <a:endParaRPr lang="en-US" altLang="en-US" sz="2000" dirty="0">
              <a:effectLst/>
            </a:endParaRPr>
          </a:p>
          <a:p>
            <a:pPr marL="0" indent="0" algn="just">
              <a:buFont typeface="Monotype Sorts" pitchFamily="2" charset="2"/>
              <a:buNone/>
              <a:defRPr/>
            </a:pPr>
            <a:endParaRPr lang="en-US" altLang="en-US" sz="2000" dirty="0">
              <a:effectLst/>
            </a:endParaRPr>
          </a:p>
          <a:p>
            <a:pPr algn="just">
              <a:defRPr/>
            </a:pPr>
            <a:r>
              <a:rPr lang="en-US" altLang="en-US" b="0" dirty="0">
                <a:effectLst/>
              </a:rPr>
              <a:t>Diffracted power = LOS power+ Diffraction Gain </a:t>
            </a:r>
          </a:p>
          <a:p>
            <a:pPr marL="4114800" lvl="4" indent="0" algn="just">
              <a:buFontTx/>
              <a:buNone/>
              <a:defRPr/>
            </a:pPr>
            <a:endParaRPr lang="en-US" altLang="en-US" dirty="0"/>
          </a:p>
          <a:p>
            <a:pPr marL="0" indent="0" algn="just">
              <a:buFont typeface="Monotype Sorts" pitchFamily="2" charset="2"/>
              <a:buNone/>
              <a:defRPr/>
            </a:pPr>
            <a:endParaRPr lang="en-US" altLang="en-US" sz="3600" baseline="30000" dirty="0">
              <a:effectLst/>
            </a:endParaRPr>
          </a:p>
        </p:txBody>
      </p:sp>
      <p:graphicFrame>
        <p:nvGraphicFramePr>
          <p:cNvPr id="21508" name="Object 5">
            <a:extLst>
              <a:ext uri="{FF2B5EF4-FFF2-40B4-BE49-F238E27FC236}">
                <a16:creationId xmlns:a16="http://schemas.microsoft.com/office/drawing/2014/main" id="{5D96395E-800F-4234-B96B-539B716E34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514600"/>
          <a:ext cx="3154363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3" imgW="876300" imgH="482600" progId="Equation.3">
                  <p:embed/>
                </p:oleObj>
              </mc:Choice>
              <mc:Fallback>
                <p:oleObj name="Equation" r:id="rId3" imgW="8763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514600"/>
                        <a:ext cx="3154363" cy="9445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7">
            <a:extLst>
              <a:ext uri="{FF2B5EF4-FFF2-40B4-BE49-F238E27FC236}">
                <a16:creationId xmlns:a16="http://schemas.microsoft.com/office/drawing/2014/main" id="{2AC374AA-DB9E-42E4-BE1C-98C6E424B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935538"/>
            <a:ext cx="4114800" cy="509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kern="0" dirty="0" err="1"/>
              <a:t>P</a:t>
            </a:r>
            <a:r>
              <a:rPr lang="en-US" altLang="en-US" b="0" kern="0" baseline="-25000" dirty="0" err="1"/>
              <a:t>d</a:t>
            </a:r>
            <a:r>
              <a:rPr lang="en-US" altLang="en-US" b="0" kern="0" dirty="0"/>
              <a:t> = P</a:t>
            </a:r>
            <a:r>
              <a:rPr lang="en-US" altLang="en-US" b="0" kern="0" baseline="-25000" dirty="0"/>
              <a:t>LOS</a:t>
            </a:r>
            <a:r>
              <a:rPr lang="en-US" altLang="en-US" b="0" kern="0" dirty="0"/>
              <a:t> + </a:t>
            </a:r>
            <a:r>
              <a:rPr lang="en-US" altLang="en-US" b="0" kern="0" dirty="0" err="1"/>
              <a:t>G</a:t>
            </a:r>
            <a:r>
              <a:rPr lang="en-US" altLang="en-US" sz="4000" b="0" kern="0" baseline="-25000" dirty="0" err="1"/>
              <a:t>d</a:t>
            </a:r>
            <a:r>
              <a:rPr lang="en-US" altLang="en-US" b="0" kern="0" baseline="-25000" dirty="0"/>
              <a:t> </a:t>
            </a:r>
            <a:r>
              <a:rPr lang="en-US" altLang="en-US" b="0" kern="0" dirty="0"/>
              <a:t>(dB)</a:t>
            </a:r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7" name="Rectangle 7">
            <a:extLst>
              <a:ext uri="{FF2B5EF4-FFF2-40B4-BE49-F238E27FC236}">
                <a16:creationId xmlns:a16="http://schemas.microsoft.com/office/drawing/2014/main" id="{ADC6A86D-FD14-4B92-A44B-4D286A55B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4888" y="1809750"/>
            <a:ext cx="7772400" cy="3756025"/>
          </a:xfrm>
        </p:spPr>
        <p:txBody>
          <a:bodyPr/>
          <a:lstStyle/>
          <a:p>
            <a:pPr marL="0" indent="0">
              <a:spcAft>
                <a:spcPct val="75000"/>
              </a:spcAft>
              <a:buFont typeface="Monotype Sorts" pitchFamily="2" charset="2"/>
              <a:buNone/>
              <a:tabLst>
                <a:tab pos="1711325" algn="l"/>
              </a:tabLst>
              <a:defRPr/>
            </a:pPr>
            <a:r>
              <a:rPr lang="en-US" altLang="en-US" sz="3600" b="0" dirty="0">
                <a:solidFill>
                  <a:schemeClr val="tx2"/>
                </a:solidFill>
              </a:rPr>
              <a:t>   </a:t>
            </a:r>
            <a:r>
              <a:rPr lang="en-US" altLang="en-US" sz="3600" b="0" u="sng" dirty="0">
                <a:solidFill>
                  <a:schemeClr val="tx2"/>
                </a:solidFill>
              </a:rPr>
              <a:t>v</a:t>
            </a:r>
            <a:r>
              <a:rPr lang="en-US" altLang="en-US" sz="3600" b="0" dirty="0">
                <a:solidFill>
                  <a:schemeClr val="tx2"/>
                </a:solidFill>
              </a:rPr>
              <a:t> 	              </a:t>
            </a:r>
            <a:r>
              <a:rPr lang="en-US" altLang="en-US" sz="3600" b="0" u="sng" dirty="0" err="1">
                <a:solidFill>
                  <a:schemeClr val="tx2"/>
                </a:solidFill>
              </a:rPr>
              <a:t>G</a:t>
            </a:r>
            <a:r>
              <a:rPr lang="en-US" altLang="en-US" sz="3600" b="0" u="sng" baseline="-25000" dirty="0" err="1">
                <a:solidFill>
                  <a:schemeClr val="tx2"/>
                </a:solidFill>
              </a:rPr>
              <a:t>d</a:t>
            </a:r>
            <a:r>
              <a:rPr lang="en-US" altLang="en-US" sz="3600" b="0" u="sng" dirty="0">
                <a:solidFill>
                  <a:schemeClr val="tx2"/>
                </a:solidFill>
              </a:rPr>
              <a:t> (dB)</a:t>
            </a:r>
          </a:p>
          <a:p>
            <a:pPr marL="0" indent="0">
              <a:spcAft>
                <a:spcPct val="55000"/>
              </a:spcAft>
              <a:buFont typeface="Monotype Sorts" pitchFamily="2" charset="2"/>
              <a:buNone/>
              <a:tabLst>
                <a:tab pos="1711325" algn="l"/>
              </a:tabLst>
              <a:defRPr/>
            </a:pPr>
            <a:r>
              <a:rPr lang="en-US" altLang="en-US" sz="2800" b="0" dirty="0"/>
              <a:t> v </a:t>
            </a:r>
            <a:r>
              <a:rPr lang="en-US" altLang="en-US" sz="2800" b="0" dirty="0">
                <a:sym typeface="Symbol" pitchFamily="18" charset="2"/>
              </a:rPr>
              <a:t></a:t>
            </a:r>
            <a:r>
              <a:rPr lang="en-US" altLang="en-US" sz="2800" b="0" dirty="0"/>
              <a:t> -1 	                      0</a:t>
            </a:r>
          </a:p>
          <a:p>
            <a:pPr marL="0" indent="0">
              <a:spcAft>
                <a:spcPct val="55000"/>
              </a:spcAft>
              <a:buFont typeface="Monotype Sorts" pitchFamily="2" charset="2"/>
              <a:buNone/>
              <a:tabLst>
                <a:tab pos="1711325" algn="l"/>
              </a:tabLst>
              <a:defRPr/>
            </a:pPr>
            <a:r>
              <a:rPr lang="en-US" altLang="en-US" sz="2800" b="0" dirty="0"/>
              <a:t>-1 </a:t>
            </a:r>
            <a:r>
              <a:rPr lang="en-US" altLang="en-US" sz="2800" b="0" dirty="0">
                <a:sym typeface="Symbol" pitchFamily="18" charset="2"/>
              </a:rPr>
              <a:t> </a:t>
            </a:r>
            <a:r>
              <a:rPr lang="en-US" altLang="en-US" sz="2800" b="0" dirty="0"/>
              <a:t>v </a:t>
            </a:r>
            <a:r>
              <a:rPr lang="en-US" altLang="en-US" sz="2800" b="0" dirty="0">
                <a:sym typeface="Symbol" pitchFamily="18" charset="2"/>
              </a:rPr>
              <a:t></a:t>
            </a:r>
            <a:r>
              <a:rPr lang="en-US" altLang="en-US" sz="2800" b="0" dirty="0"/>
              <a:t> 0 	       20 log (0.5 – 0.62 v)</a:t>
            </a:r>
          </a:p>
          <a:p>
            <a:pPr marL="0" indent="0">
              <a:spcAft>
                <a:spcPct val="55000"/>
              </a:spcAft>
              <a:buFont typeface="Monotype Sorts" pitchFamily="2" charset="2"/>
              <a:buNone/>
              <a:tabLst>
                <a:tab pos="1711325" algn="l"/>
              </a:tabLst>
              <a:defRPr/>
            </a:pPr>
            <a:r>
              <a:rPr lang="en-US" altLang="en-US" sz="2800" b="0" dirty="0"/>
              <a:t> 0 </a:t>
            </a:r>
            <a:r>
              <a:rPr lang="en-US" altLang="en-US" sz="2800" b="0" dirty="0">
                <a:sym typeface="Symbol" pitchFamily="18" charset="2"/>
              </a:rPr>
              <a:t> </a:t>
            </a:r>
            <a:r>
              <a:rPr lang="en-US" altLang="en-US" sz="2800" b="0" dirty="0"/>
              <a:t>v </a:t>
            </a:r>
            <a:r>
              <a:rPr lang="en-US" altLang="en-US" sz="2800" b="0" dirty="0">
                <a:sym typeface="Symbol" pitchFamily="18" charset="2"/>
              </a:rPr>
              <a:t></a:t>
            </a:r>
            <a:r>
              <a:rPr lang="en-US" altLang="en-US" sz="2800" b="0" dirty="0"/>
              <a:t>1	       20 log (0.5  e</a:t>
            </a:r>
            <a:r>
              <a:rPr lang="en-US" altLang="en-US" sz="2800" b="0" baseline="30000" dirty="0"/>
              <a:t>-0.95v </a:t>
            </a:r>
            <a:r>
              <a:rPr lang="en-US" altLang="en-US" sz="2800" b="0" dirty="0"/>
              <a:t>)</a:t>
            </a:r>
          </a:p>
          <a:p>
            <a:pPr marL="0" indent="0">
              <a:spcAft>
                <a:spcPct val="55000"/>
              </a:spcAft>
              <a:buFont typeface="Monotype Sorts" pitchFamily="2" charset="2"/>
              <a:buNone/>
              <a:tabLst>
                <a:tab pos="1711325" algn="l"/>
              </a:tabLst>
              <a:defRPr/>
            </a:pPr>
            <a:r>
              <a:rPr lang="en-US" altLang="en-US" sz="2800" b="0" dirty="0"/>
              <a:t> 1 </a:t>
            </a:r>
            <a:r>
              <a:rPr lang="en-US" altLang="en-US" sz="2800" b="0" dirty="0">
                <a:sym typeface="Symbol" pitchFamily="18" charset="2"/>
              </a:rPr>
              <a:t> </a:t>
            </a:r>
            <a:r>
              <a:rPr lang="en-US" altLang="en-US" sz="2800" b="0" dirty="0"/>
              <a:t>v </a:t>
            </a:r>
            <a:r>
              <a:rPr lang="en-US" altLang="en-US" sz="2800" b="0" dirty="0">
                <a:sym typeface="Symbol" pitchFamily="18" charset="2"/>
              </a:rPr>
              <a:t></a:t>
            </a:r>
            <a:r>
              <a:rPr lang="en-US" altLang="en-US" sz="2800" b="0" dirty="0"/>
              <a:t> 2.4 	       20 log (0.4 – √ [0.1184 – (0.38 – 0.1 v)</a:t>
            </a:r>
            <a:r>
              <a:rPr lang="en-US" altLang="en-US" sz="2800" b="0" baseline="30000" dirty="0"/>
              <a:t>2</a:t>
            </a:r>
            <a:r>
              <a:rPr lang="en-US" altLang="en-US" sz="2800" b="0" dirty="0"/>
              <a:t>]</a:t>
            </a:r>
          </a:p>
          <a:p>
            <a:pPr marL="0" indent="0">
              <a:spcAft>
                <a:spcPct val="55000"/>
              </a:spcAft>
              <a:buFont typeface="Monotype Sorts" pitchFamily="2" charset="2"/>
              <a:buNone/>
              <a:tabLst>
                <a:tab pos="1711325" algn="l"/>
              </a:tabLst>
              <a:defRPr/>
            </a:pPr>
            <a:r>
              <a:rPr lang="en-US" altLang="en-US" sz="2800" b="0" dirty="0"/>
              <a:t> v </a:t>
            </a:r>
            <a:r>
              <a:rPr lang="en-US" altLang="en-US" sz="2800" b="0" dirty="0">
                <a:sym typeface="Symbol" pitchFamily="18" charset="2"/>
              </a:rPr>
              <a:t> </a:t>
            </a:r>
            <a:r>
              <a:rPr lang="en-US" altLang="en-US" sz="2800" b="0" dirty="0"/>
              <a:t>2.4	        20 log (0.225 / v)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5208B5-31A5-4B47-B4C5-BD9AC70D2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Empirical formula for Gain</a:t>
            </a:r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5" name="Rectangle 5">
            <a:extLst>
              <a:ext uri="{FF2B5EF4-FFF2-40B4-BE49-F238E27FC236}">
                <a16:creationId xmlns:a16="http://schemas.microsoft.com/office/drawing/2014/main" id="{E5C9A36E-B63F-466B-A930-58A5BB53BD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Example</a:t>
            </a:r>
            <a:r>
              <a:rPr lang="en-US" altLang="en-US" dirty="0"/>
              <a:t> </a:t>
            </a:r>
          </a:p>
        </p:txBody>
      </p:sp>
      <p:sp>
        <p:nvSpPr>
          <p:cNvPr id="496647" name="Rectangle 7">
            <a:extLst>
              <a:ext uri="{FF2B5EF4-FFF2-40B4-BE49-F238E27FC236}">
                <a16:creationId xmlns:a16="http://schemas.microsoft.com/office/drawing/2014/main" id="{BCE76BF0-3946-46CC-9CCB-05E7137F35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3881438"/>
          </a:xfrm>
        </p:spPr>
        <p:txBody>
          <a:bodyPr/>
          <a:lstStyle/>
          <a:p>
            <a:pPr marL="0" indent="0">
              <a:spcAft>
                <a:spcPct val="3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Compute the diffraction power at the receiver assuming: </a:t>
            </a:r>
          </a:p>
          <a:p>
            <a:pPr marL="0" indent="0">
              <a:spcAft>
                <a:spcPct val="35000"/>
              </a:spcAft>
              <a:buFont typeface="Monotype Sorts" pitchFamily="2" charset="2"/>
              <a:buNone/>
              <a:defRPr/>
            </a:pPr>
            <a:r>
              <a:rPr lang="en-US" altLang="en-US" b="0" dirty="0">
                <a:sym typeface="Symbol" pitchFamily="18" charset="2"/>
              </a:rPr>
              <a:t>	Transmitter frequency</a:t>
            </a:r>
            <a:r>
              <a:rPr lang="en-US" altLang="en-US" b="0" dirty="0"/>
              <a:t> = 900 MHz</a:t>
            </a:r>
          </a:p>
          <a:p>
            <a:pPr marL="0" indent="0">
              <a:spcAft>
                <a:spcPct val="3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LOS received power = 50 </a:t>
            </a:r>
            <a:r>
              <a:rPr lang="en-US" altLang="en-US" b="0" dirty="0" err="1"/>
              <a:t>mW</a:t>
            </a:r>
            <a:r>
              <a:rPr lang="en-US" altLang="en-US" b="0" dirty="0"/>
              <a:t> </a:t>
            </a:r>
          </a:p>
          <a:p>
            <a:pPr marL="0" indent="0">
              <a:spcAft>
                <a:spcPct val="3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d</a:t>
            </a:r>
            <a:r>
              <a:rPr lang="en-US" altLang="en-US" b="0" baseline="-25000" dirty="0"/>
              <a:t>1</a:t>
            </a:r>
            <a:r>
              <a:rPr lang="en-US" altLang="en-US" b="0" dirty="0"/>
              <a:t> = 1</a:t>
            </a:r>
            <a:r>
              <a:rPr lang="en-US" altLang="en-US" sz="1800" b="0" dirty="0"/>
              <a:t> </a:t>
            </a:r>
            <a:r>
              <a:rPr lang="en-US" altLang="en-US" b="0" dirty="0"/>
              <a:t>km </a:t>
            </a:r>
          </a:p>
          <a:p>
            <a:pPr marL="0" indent="0">
              <a:spcAft>
                <a:spcPct val="3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d</a:t>
            </a:r>
            <a:r>
              <a:rPr lang="en-US" altLang="en-US" b="0" baseline="-25000" dirty="0"/>
              <a:t>2 </a:t>
            </a:r>
            <a:r>
              <a:rPr lang="en-US" altLang="en-US" b="0" dirty="0"/>
              <a:t>= 1</a:t>
            </a:r>
            <a:r>
              <a:rPr lang="en-US" altLang="en-US" sz="1800" b="0" dirty="0"/>
              <a:t> </a:t>
            </a:r>
            <a:r>
              <a:rPr lang="en-US" altLang="en-US" b="0" dirty="0"/>
              <a:t>km </a:t>
            </a:r>
          </a:p>
          <a:p>
            <a:pPr marL="0" indent="0">
              <a:spcAft>
                <a:spcPct val="35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h = 25</a:t>
            </a:r>
            <a:r>
              <a:rPr lang="en-US" altLang="en-US" sz="1800" b="0" dirty="0"/>
              <a:t> </a:t>
            </a:r>
            <a:r>
              <a:rPr lang="en-US" altLang="en-US" b="0" dirty="0"/>
              <a:t>m</a:t>
            </a:r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9" name="Rectangle 5">
            <a:extLst>
              <a:ext uri="{FF2B5EF4-FFF2-40B4-BE49-F238E27FC236}">
                <a16:creationId xmlns:a16="http://schemas.microsoft.com/office/drawing/2014/main" id="{41691E31-6D85-4601-9EC2-640EF864E3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</a:p>
        </p:txBody>
      </p:sp>
      <p:sp>
        <p:nvSpPr>
          <p:cNvPr id="36867" name="Rectangle 7">
            <a:extLst>
              <a:ext uri="{FF2B5EF4-FFF2-40B4-BE49-F238E27FC236}">
                <a16:creationId xmlns:a16="http://schemas.microsoft.com/office/drawing/2014/main" id="{D9BCB34B-1DFD-4DC6-87DD-8094E04D18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38275"/>
            <a:ext cx="7696200" cy="231775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tabLst>
                <a:tab pos="346075" algn="l"/>
                <a:tab pos="1658938" algn="l"/>
              </a:tabLst>
              <a:defRPr/>
            </a:pPr>
            <a:r>
              <a:rPr lang="en-US" altLang="en-US" sz="2800" b="0" dirty="0">
                <a:effectLst/>
              </a:rPr>
              <a:t>Diffraction parameter v 	=</a:t>
            </a:r>
            <a:endParaRPr lang="en-US" altLang="en-US" sz="2800" b="0" baseline="30000" dirty="0">
              <a:effectLst/>
            </a:endParaRPr>
          </a:p>
          <a:p>
            <a:pPr marL="0" indent="0">
              <a:buFont typeface="Monotype Sorts" pitchFamily="2" charset="2"/>
              <a:buNone/>
              <a:tabLst>
                <a:tab pos="346075" algn="l"/>
                <a:tab pos="1658938" algn="l"/>
              </a:tabLst>
              <a:defRPr/>
            </a:pPr>
            <a:r>
              <a:rPr lang="en-US" altLang="en-US" sz="2800" b="0" dirty="0">
                <a:effectLst/>
              </a:rPr>
              <a:t>	</a:t>
            </a:r>
          </a:p>
          <a:p>
            <a:pPr marL="0" indent="0">
              <a:buFont typeface="Monotype Sorts" pitchFamily="2" charset="2"/>
              <a:buNone/>
              <a:tabLst>
                <a:tab pos="346075" algn="l"/>
                <a:tab pos="1658938" algn="l"/>
              </a:tabLst>
              <a:defRPr/>
            </a:pPr>
            <a:r>
              <a:rPr lang="en-US" altLang="en-US" sz="2800" b="0" dirty="0">
                <a:solidFill>
                  <a:srgbClr val="FFFFFF"/>
                </a:solidFill>
                <a:sym typeface="Symbol" pitchFamily="18" charset="2"/>
              </a:rPr>
              <a:t></a:t>
            </a:r>
            <a:r>
              <a:rPr lang="en-US" altLang="en-US" sz="2800" b="0" dirty="0">
                <a:solidFill>
                  <a:srgbClr val="FFFFFF"/>
                </a:solidFill>
              </a:rPr>
              <a:t> = (3 • 10</a:t>
            </a:r>
            <a:r>
              <a:rPr lang="en-US" altLang="en-US" sz="2800" b="0" baseline="30000" dirty="0">
                <a:solidFill>
                  <a:srgbClr val="FFFFFF"/>
                </a:solidFill>
              </a:rPr>
              <a:t>8</a:t>
            </a:r>
            <a:r>
              <a:rPr lang="en-US" altLang="en-US" sz="2800" b="0" dirty="0">
                <a:solidFill>
                  <a:srgbClr val="FFFFFF"/>
                </a:solidFill>
              </a:rPr>
              <a:t>) / (900 • 10</a:t>
            </a:r>
            <a:r>
              <a:rPr lang="en-US" altLang="en-US" sz="2800" b="0" baseline="30000" dirty="0">
                <a:solidFill>
                  <a:srgbClr val="FFFFFF"/>
                </a:solidFill>
              </a:rPr>
              <a:t>6</a:t>
            </a:r>
            <a:r>
              <a:rPr lang="en-US" altLang="en-US" sz="2800" b="0" dirty="0">
                <a:solidFill>
                  <a:srgbClr val="FFFFFF"/>
                </a:solidFill>
              </a:rPr>
              <a:t>) = 0.33 m</a:t>
            </a:r>
          </a:p>
          <a:p>
            <a:pPr marL="0" indent="0">
              <a:buFont typeface="Monotype Sorts" pitchFamily="2" charset="2"/>
              <a:buNone/>
              <a:tabLst>
                <a:tab pos="346075" algn="l"/>
                <a:tab pos="1658938" algn="l"/>
              </a:tabLst>
              <a:defRPr/>
            </a:pPr>
            <a:endParaRPr lang="en-US" altLang="en-US" sz="2800" b="0" dirty="0">
              <a:effectLst/>
            </a:endParaRPr>
          </a:p>
          <a:p>
            <a:pPr marL="0" indent="0">
              <a:buFont typeface="Monotype Sorts" pitchFamily="2" charset="2"/>
              <a:buNone/>
              <a:tabLst>
                <a:tab pos="346075" algn="l"/>
                <a:tab pos="1658938" algn="l"/>
              </a:tabLst>
              <a:defRPr/>
            </a:pPr>
            <a:r>
              <a:rPr lang="en-US" altLang="en-US" sz="2800" b="0" dirty="0">
                <a:effectLst/>
              </a:rPr>
              <a:t>=&gt; v =</a:t>
            </a:r>
            <a:r>
              <a:rPr lang="en-US" altLang="en-US" sz="2800" b="0" baseline="30000" dirty="0">
                <a:effectLst/>
              </a:rPr>
              <a:t>        </a:t>
            </a:r>
            <a:r>
              <a:rPr lang="en-US" altLang="en-US" sz="2800" b="0" dirty="0">
                <a:effectLst/>
              </a:rPr>
              <a:t>                      </a:t>
            </a:r>
            <a:r>
              <a:rPr lang="en-US" altLang="en-US" b="0" dirty="0">
                <a:effectLst/>
              </a:rPr>
              <a:t>                                  = 2.74</a:t>
            </a:r>
          </a:p>
        </p:txBody>
      </p:sp>
      <p:graphicFrame>
        <p:nvGraphicFramePr>
          <p:cNvPr id="24580" name="Object 7">
            <a:extLst>
              <a:ext uri="{FF2B5EF4-FFF2-40B4-BE49-F238E27FC236}">
                <a16:creationId xmlns:a16="http://schemas.microsoft.com/office/drawing/2014/main" id="{A8561AC2-2EC8-4404-A2B1-226AFBEAA3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21275" y="1419225"/>
          <a:ext cx="3154363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" name="Equation" r:id="rId3" imgW="876300" imgH="482600" progId="Equation.3">
                  <p:embed/>
                </p:oleObj>
              </mc:Choice>
              <mc:Fallback>
                <p:oleObj name="Equation" r:id="rId3" imgW="8763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275" y="1419225"/>
                        <a:ext cx="3154363" cy="9445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>
            <a:extLst>
              <a:ext uri="{FF2B5EF4-FFF2-40B4-BE49-F238E27FC236}">
                <a16:creationId xmlns:a16="http://schemas.microsoft.com/office/drawing/2014/main" id="{336CC623-5682-40BC-917B-9179CDC955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9313" y="3014663"/>
          <a:ext cx="5075237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4" name="Equation" r:id="rId5" imgW="1409700" imgH="469900" progId="Equation.3">
                  <p:embed/>
                </p:oleObj>
              </mc:Choice>
              <mc:Fallback>
                <p:oleObj name="Equation" r:id="rId5" imgW="1409700" imgH="469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3" y="3014663"/>
                        <a:ext cx="5075237" cy="9191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E4266018-F149-430C-979A-EBD2037D1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110038"/>
            <a:ext cx="7239000" cy="2770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buFont typeface="Monotype Sorts" pitchFamily="2" charset="2"/>
              <a:buNone/>
              <a:defRPr/>
            </a:pPr>
            <a:r>
              <a:rPr lang="en-US" altLang="en-US" sz="2800" b="0" kern="0" dirty="0">
                <a:effectLst/>
              </a:rPr>
              <a:t>Using the table,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sz="2800" b="0" kern="0" dirty="0" err="1">
                <a:solidFill>
                  <a:schemeClr val="tx2"/>
                </a:solidFill>
              </a:rPr>
              <a:t>G</a:t>
            </a:r>
            <a:r>
              <a:rPr lang="en-US" altLang="en-US" sz="2800" b="0" kern="0" baseline="-25000" dirty="0" err="1">
                <a:solidFill>
                  <a:schemeClr val="tx2"/>
                </a:solidFill>
              </a:rPr>
              <a:t>d</a:t>
            </a:r>
            <a:r>
              <a:rPr lang="en-US" altLang="en-US" sz="2800" b="0" kern="0" dirty="0">
                <a:solidFill>
                  <a:schemeClr val="tx2"/>
                </a:solidFill>
              </a:rPr>
              <a:t> (dB)</a:t>
            </a:r>
            <a:r>
              <a:rPr lang="en-US" altLang="en-US" sz="2800" b="0" kern="0" dirty="0">
                <a:effectLst/>
              </a:rPr>
              <a:t> = 20 log (0.225/2.74) = -22 dB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sz="2800" b="0" kern="0" dirty="0">
                <a:effectLst/>
              </a:rPr>
              <a:t>Hence diffracted power </a:t>
            </a:r>
            <a:r>
              <a:rPr lang="en-US" altLang="en-US" sz="2800" b="0" kern="0" dirty="0" err="1"/>
              <a:t>P</a:t>
            </a:r>
            <a:r>
              <a:rPr lang="en-US" altLang="en-US" sz="2800" b="0" kern="0" baseline="-25000" dirty="0" err="1"/>
              <a:t>d</a:t>
            </a:r>
            <a:r>
              <a:rPr lang="en-US" altLang="en-US" sz="2800" b="0" kern="0" dirty="0"/>
              <a:t> = P</a:t>
            </a:r>
            <a:r>
              <a:rPr lang="en-US" altLang="en-US" sz="2800" b="0" kern="0" baseline="-25000" dirty="0"/>
              <a:t>LOS</a:t>
            </a:r>
            <a:r>
              <a:rPr lang="en-US" altLang="en-US" sz="2800" b="0" kern="0" dirty="0"/>
              <a:t> + </a:t>
            </a:r>
            <a:r>
              <a:rPr lang="en-US" altLang="en-US" sz="2800" b="0" kern="0" dirty="0" err="1"/>
              <a:t>G</a:t>
            </a:r>
            <a:r>
              <a:rPr lang="en-US" altLang="en-US" sz="2800" b="0" kern="0" baseline="-25000" dirty="0" err="1"/>
              <a:t>d</a:t>
            </a:r>
            <a:r>
              <a:rPr lang="en-US" altLang="en-US" sz="2800" b="0" kern="0" baseline="-25000" dirty="0"/>
              <a:t> </a:t>
            </a:r>
            <a:r>
              <a:rPr lang="en-US" altLang="en-US" sz="2800" b="0" kern="0" dirty="0"/>
              <a:t>(dB)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sz="2800" b="0" kern="0" dirty="0"/>
              <a:t>                                         = 10 log(50) -22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sz="2800" b="0" kern="0" dirty="0"/>
              <a:t>				       = -5.01 </a:t>
            </a:r>
            <a:r>
              <a:rPr lang="en-US" altLang="en-US" sz="2800" b="0" kern="0" dirty="0" err="1"/>
              <a:t>dBm</a:t>
            </a:r>
            <a:r>
              <a:rPr lang="en-US" altLang="en-US" sz="2800" b="0" kern="0" dirty="0"/>
              <a:t> =&gt; 0.316 </a:t>
            </a:r>
            <a:r>
              <a:rPr lang="en-US" altLang="en-US" sz="2800" b="0" kern="0" dirty="0" err="1"/>
              <a:t>mW</a:t>
            </a:r>
            <a:endParaRPr lang="en-US" altLang="en-US" sz="2800" b="0" kern="0" dirty="0"/>
          </a:p>
          <a:p>
            <a:pPr>
              <a:buFont typeface="Monotype Sorts" pitchFamily="2" charset="2"/>
              <a:buNone/>
              <a:defRPr/>
            </a:pPr>
            <a:endParaRPr lang="en-US" altLang="en-US" b="0" kern="0" dirty="0">
              <a:effectLst/>
            </a:endParaRPr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2" name="Rectangle 4">
            <a:extLst>
              <a:ext uri="{FF2B5EF4-FFF2-40B4-BE49-F238E27FC236}">
                <a16:creationId xmlns:a16="http://schemas.microsoft.com/office/drawing/2014/main" id="{A48FE4B5-CB05-408B-840C-763B1F132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Scattering</a:t>
            </a:r>
          </a:p>
        </p:txBody>
      </p:sp>
      <p:sp>
        <p:nvSpPr>
          <p:cNvPr id="503813" name="Rectangle 5">
            <a:extLst>
              <a:ext uri="{FF2B5EF4-FFF2-40B4-BE49-F238E27FC236}">
                <a16:creationId xmlns:a16="http://schemas.microsoft.com/office/drawing/2014/main" id="{5248B644-F9DC-4EB6-80F5-1134533F03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391400" cy="3136900"/>
          </a:xfrm>
        </p:spPr>
        <p:txBody>
          <a:bodyPr/>
          <a:lstStyle/>
          <a:p>
            <a:pPr>
              <a:defRPr/>
            </a:pPr>
            <a:r>
              <a:rPr lang="en-US" altLang="en-US" sz="2800" b="0" dirty="0"/>
              <a:t>When a radio wave impinges on a rough surface, the reflected energy is spread out in all directions</a:t>
            </a:r>
          </a:p>
          <a:p>
            <a:pPr>
              <a:defRPr/>
            </a:pPr>
            <a:endParaRPr lang="en-US" altLang="en-US" sz="2800" b="0" dirty="0"/>
          </a:p>
          <a:p>
            <a:pPr>
              <a:defRPr/>
            </a:pPr>
            <a:r>
              <a:rPr lang="en-US" altLang="en-US" sz="2800" b="0" dirty="0"/>
              <a:t>Examples of scattering surfaces: lamp posts,   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     trees, cars, rain, snow.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sz="2800" b="0" dirty="0"/>
          </a:p>
          <a:p>
            <a:pPr lvl="1">
              <a:buFont typeface="Monotype Sorts" pitchFamily="2" charset="2"/>
              <a:buNone/>
              <a:defRPr/>
            </a:pPr>
            <a:endParaRPr lang="en-US" altLang="en-US" b="0" dirty="0"/>
          </a:p>
        </p:txBody>
      </p:sp>
      <p:pic>
        <p:nvPicPr>
          <p:cNvPr id="25604" name="Picture 7" descr="Image result for scattering of waves in rain">
            <a:extLst>
              <a:ext uri="{FF2B5EF4-FFF2-40B4-BE49-F238E27FC236}">
                <a16:creationId xmlns:a16="http://schemas.microsoft.com/office/drawing/2014/main" id="{3934805F-4FC6-4B7F-BC91-A6B92333F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810000"/>
            <a:ext cx="35036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Rectangle 1">
            <a:extLst>
              <a:ext uri="{FF2B5EF4-FFF2-40B4-BE49-F238E27FC236}">
                <a16:creationId xmlns:a16="http://schemas.microsoft.com/office/drawing/2014/main" id="{874043C9-6850-45C8-914D-08D7533A7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5753100"/>
            <a:ext cx="7620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i="1"/>
              <a:t>          (Courtesy:http://www.tpub.com/)</a:t>
            </a:r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6" name="Rectangle 4">
            <a:extLst>
              <a:ext uri="{FF2B5EF4-FFF2-40B4-BE49-F238E27FC236}">
                <a16:creationId xmlns:a16="http://schemas.microsoft.com/office/drawing/2014/main" id="{60A73819-3480-401B-A87F-1F2F7EBD2D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Radar Cross Section (RCS) Model</a:t>
            </a:r>
          </a:p>
        </p:txBody>
      </p:sp>
      <p:sp>
        <p:nvSpPr>
          <p:cNvPr id="504837" name="Rectangle 5">
            <a:extLst>
              <a:ext uri="{FF2B5EF4-FFF2-40B4-BE49-F238E27FC236}">
                <a16:creationId xmlns:a16="http://schemas.microsoft.com/office/drawing/2014/main" id="{1EE62C70-1EE7-4546-9D4C-35B5738C4E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543800" cy="3635375"/>
          </a:xfrm>
        </p:spPr>
        <p:txBody>
          <a:bodyPr/>
          <a:lstStyle/>
          <a:p>
            <a:pPr marL="0" indent="0">
              <a:lnSpc>
                <a:spcPct val="100000"/>
              </a:lnSpc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RCS (Radar Cross Section)  =</a:t>
            </a:r>
          </a:p>
          <a:p>
            <a:pPr marL="0" indent="0">
              <a:lnSpc>
                <a:spcPct val="100000"/>
              </a:lnSpc>
              <a:spcAft>
                <a:spcPct val="40000"/>
              </a:spcAft>
              <a:buFont typeface="Monotype Sorts" pitchFamily="2" charset="2"/>
              <a:buNone/>
              <a:defRPr/>
            </a:pPr>
            <a:endParaRPr lang="en-US" altLang="en-US" b="0" dirty="0"/>
          </a:p>
          <a:p>
            <a:pPr marL="0" indent="0">
              <a:lnSpc>
                <a:spcPct val="100000"/>
              </a:lnSpc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Power density of scattered wave </a:t>
            </a:r>
            <a:br>
              <a:rPr lang="en-US" altLang="en-US" b="0" dirty="0"/>
            </a:br>
            <a:r>
              <a:rPr lang="en-US" altLang="en-US" b="0" dirty="0"/>
              <a:t>in direction of receiver</a:t>
            </a:r>
          </a:p>
          <a:p>
            <a:pPr marL="0" indent="0">
              <a:lnSpc>
                <a:spcPct val="100000"/>
              </a:lnSpc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Power density of radio wave incident </a:t>
            </a:r>
            <a:br>
              <a:rPr lang="en-US" altLang="en-US" b="0" dirty="0"/>
            </a:br>
            <a:r>
              <a:rPr lang="en-US" altLang="en-US" b="0" dirty="0"/>
              <a:t>on the scattering object</a:t>
            </a:r>
          </a:p>
        </p:txBody>
      </p:sp>
      <p:sp>
        <p:nvSpPr>
          <p:cNvPr id="26628" name="Line 6">
            <a:extLst>
              <a:ext uri="{FF2B5EF4-FFF2-40B4-BE49-F238E27FC236}">
                <a16:creationId xmlns:a16="http://schemas.microsoft.com/office/drawing/2014/main" id="{2E7CC280-9227-4782-9DE3-1DC467C471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38862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61" name="Rectangle 5">
            <a:extLst>
              <a:ext uri="{FF2B5EF4-FFF2-40B4-BE49-F238E27FC236}">
                <a16:creationId xmlns:a16="http://schemas.microsoft.com/office/drawing/2014/main" id="{5B45B6EA-F156-48DD-A9D1-F1B1C6C75E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Scattering Power Equation</a:t>
            </a:r>
          </a:p>
        </p:txBody>
      </p:sp>
      <p:sp>
        <p:nvSpPr>
          <p:cNvPr id="531463" name="Rectangle 7">
            <a:extLst>
              <a:ext uri="{FF2B5EF4-FFF2-40B4-BE49-F238E27FC236}">
                <a16:creationId xmlns:a16="http://schemas.microsoft.com/office/drawing/2014/main" id="{3F5ACC82-AA1C-4A91-85BD-7BC3FC90B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239000" cy="3937000"/>
          </a:xfrm>
        </p:spPr>
        <p:txBody>
          <a:bodyPr/>
          <a:lstStyle/>
          <a:p>
            <a:pPr marL="514350" indent="-514350">
              <a:spcAft>
                <a:spcPct val="40000"/>
              </a:spcAft>
              <a:buFont typeface="Monotype Sorts" pitchFamily="2" charset="2"/>
              <a:buNone/>
              <a:tabLst>
                <a:tab pos="514350" algn="l"/>
                <a:tab pos="912813" algn="l"/>
              </a:tabLst>
              <a:defRPr/>
            </a:pPr>
            <a:endParaRPr lang="en-US" altLang="en-US" b="0" dirty="0"/>
          </a:p>
          <a:p>
            <a:pPr marL="514350" indent="-514350">
              <a:spcAft>
                <a:spcPct val="40000"/>
              </a:spcAft>
              <a:buFont typeface="Monotype Sorts" pitchFamily="2" charset="2"/>
              <a:buNone/>
              <a:tabLst>
                <a:tab pos="514350" algn="l"/>
                <a:tab pos="912813" algn="l"/>
              </a:tabLst>
              <a:defRPr/>
            </a:pPr>
            <a:r>
              <a:rPr lang="en-US" altLang="en-US" sz="2800" b="0" dirty="0"/>
              <a:t>P</a:t>
            </a:r>
            <a:r>
              <a:rPr lang="en-US" altLang="en-US" sz="2800" b="0" baseline="-25000" dirty="0"/>
              <a:t>R</a:t>
            </a:r>
            <a:r>
              <a:rPr lang="en-US" altLang="en-US" sz="2800" b="0" dirty="0"/>
              <a:t> = P</a:t>
            </a:r>
            <a:r>
              <a:rPr lang="en-US" altLang="en-US" sz="2800" b="0" baseline="-25000" dirty="0"/>
              <a:t>T</a:t>
            </a:r>
            <a:r>
              <a:rPr lang="en-US" altLang="en-US" sz="2800" b="0" dirty="0"/>
              <a:t> • G</a:t>
            </a:r>
            <a:r>
              <a:rPr lang="en-US" altLang="en-US" sz="2800" b="0" baseline="-25000" dirty="0"/>
              <a:t>T</a:t>
            </a:r>
            <a:r>
              <a:rPr lang="en-US" altLang="en-US" sz="2800" b="0" dirty="0"/>
              <a:t> • </a:t>
            </a:r>
            <a:r>
              <a:rPr lang="en-US" altLang="en-US" sz="2800" b="0" dirty="0">
                <a:sym typeface="Symbol" pitchFamily="18" charset="2"/>
              </a:rPr>
              <a:t></a:t>
            </a:r>
            <a:r>
              <a:rPr lang="en-US" altLang="en-US" sz="2800" b="0" baseline="30000" dirty="0"/>
              <a:t>2</a:t>
            </a:r>
            <a:r>
              <a:rPr lang="en-US" altLang="en-US" sz="2800" b="0" dirty="0"/>
              <a:t> • RCS </a:t>
            </a:r>
          </a:p>
          <a:p>
            <a:pPr marL="514350" indent="-514350">
              <a:spcAft>
                <a:spcPct val="35000"/>
              </a:spcAft>
              <a:buFont typeface="Monotype Sorts" pitchFamily="2" charset="2"/>
              <a:buNone/>
              <a:tabLst>
                <a:tab pos="514350" algn="l"/>
                <a:tab pos="912813" algn="l"/>
              </a:tabLst>
              <a:defRPr/>
            </a:pPr>
            <a:r>
              <a:rPr lang="en-US" altLang="en-US" sz="2800" b="0" dirty="0"/>
              <a:t>		(4</a:t>
            </a:r>
            <a:r>
              <a:rPr lang="en-US" altLang="en-US" sz="2800" b="0" dirty="0">
                <a:sym typeface="Symbol" pitchFamily="18" charset="2"/>
              </a:rPr>
              <a:t></a:t>
            </a:r>
            <a:r>
              <a:rPr lang="en-US" altLang="en-US" sz="2800" b="0" dirty="0"/>
              <a:t>)</a:t>
            </a:r>
            <a:r>
              <a:rPr lang="en-US" altLang="en-US" sz="2800" b="0" baseline="30000" dirty="0"/>
              <a:t>3 </a:t>
            </a:r>
            <a:r>
              <a:rPr lang="en-US" altLang="en-US" sz="2800" b="0" dirty="0"/>
              <a:t>• </a:t>
            </a:r>
            <a:r>
              <a:rPr lang="en-US" altLang="en-US" sz="2800" b="0" dirty="0" err="1"/>
              <a:t>d</a:t>
            </a:r>
            <a:r>
              <a:rPr lang="en-US" altLang="en-US" sz="2800" b="0" baseline="-25000" dirty="0" err="1"/>
              <a:t>T</a:t>
            </a:r>
            <a:r>
              <a:rPr lang="en-US" altLang="en-US" sz="2800" b="0" baseline="30000" dirty="0"/>
              <a:t> 2</a:t>
            </a:r>
            <a:r>
              <a:rPr lang="en-US" altLang="en-US" sz="2800" b="0" dirty="0"/>
              <a:t> • </a:t>
            </a:r>
            <a:r>
              <a:rPr lang="en-US" altLang="en-US" sz="2800" b="0" dirty="0" err="1"/>
              <a:t>d</a:t>
            </a:r>
            <a:r>
              <a:rPr lang="en-US" altLang="en-US" sz="2800" b="0" baseline="-25000" dirty="0" err="1"/>
              <a:t>R</a:t>
            </a:r>
            <a:r>
              <a:rPr lang="en-US" altLang="en-US" sz="2800" b="0" baseline="30000" dirty="0"/>
              <a:t> 2</a:t>
            </a:r>
            <a:endParaRPr lang="en-US" altLang="en-US" sz="2800" b="0" dirty="0"/>
          </a:p>
          <a:p>
            <a:pPr marL="514350" indent="-514350">
              <a:buFont typeface="Monotype Sorts" pitchFamily="2" charset="2"/>
              <a:buNone/>
              <a:tabLst>
                <a:tab pos="514350" algn="l"/>
                <a:tab pos="912813" algn="l"/>
              </a:tabLst>
              <a:defRPr/>
            </a:pPr>
            <a:endParaRPr lang="en-US" altLang="en-US" sz="2800" b="0" dirty="0"/>
          </a:p>
          <a:p>
            <a:pPr marL="514350" indent="-514350">
              <a:buFont typeface="Monotype Sorts" pitchFamily="2" charset="2"/>
              <a:buNone/>
              <a:tabLst>
                <a:tab pos="514350" algn="l"/>
                <a:tab pos="912813" algn="l"/>
              </a:tabLst>
              <a:defRPr/>
            </a:pPr>
            <a:r>
              <a:rPr lang="en-US" altLang="en-US" sz="2800" b="0" dirty="0"/>
              <a:t>P</a:t>
            </a:r>
            <a:r>
              <a:rPr lang="en-US" altLang="en-US" sz="2800" b="0" baseline="-25000" dirty="0"/>
              <a:t>T</a:t>
            </a:r>
            <a:r>
              <a:rPr lang="en-US" altLang="en-US" sz="2800" b="0" dirty="0"/>
              <a:t>	=  Transmitted Power</a:t>
            </a:r>
          </a:p>
          <a:p>
            <a:pPr marL="514350" indent="-514350">
              <a:buFont typeface="Monotype Sorts" pitchFamily="2" charset="2"/>
              <a:buNone/>
              <a:tabLst>
                <a:tab pos="514350" algn="l"/>
                <a:tab pos="912813" algn="l"/>
              </a:tabLst>
              <a:defRPr/>
            </a:pPr>
            <a:r>
              <a:rPr lang="en-US" altLang="en-US" sz="2800" b="0" dirty="0"/>
              <a:t>G</a:t>
            </a:r>
            <a:r>
              <a:rPr lang="en-US" altLang="en-US" sz="2800" b="0" baseline="-25000" dirty="0"/>
              <a:t>T</a:t>
            </a:r>
            <a:r>
              <a:rPr lang="en-US" altLang="en-US" sz="2800" b="0" dirty="0"/>
              <a:t>	=  Gain of Transmitting antenna</a:t>
            </a:r>
          </a:p>
          <a:p>
            <a:pPr marL="514350" indent="-514350">
              <a:buFont typeface="Monotype Sorts" pitchFamily="2" charset="2"/>
              <a:buNone/>
              <a:tabLst>
                <a:tab pos="514350" algn="l"/>
                <a:tab pos="912813" algn="l"/>
              </a:tabLst>
              <a:defRPr/>
            </a:pPr>
            <a:r>
              <a:rPr lang="en-US" altLang="en-US" sz="2800" b="0" dirty="0" err="1"/>
              <a:t>d</a:t>
            </a:r>
            <a:r>
              <a:rPr lang="en-US" altLang="en-US" sz="2800" b="0" baseline="-25000" dirty="0" err="1"/>
              <a:t>T</a:t>
            </a:r>
            <a:r>
              <a:rPr lang="en-US" altLang="en-US" sz="2800" b="0" dirty="0"/>
              <a:t>	=  Distance of scattering object from Transmitter</a:t>
            </a:r>
          </a:p>
          <a:p>
            <a:pPr marL="514350" indent="-514350">
              <a:buFont typeface="Monotype Sorts" pitchFamily="2" charset="2"/>
              <a:buNone/>
              <a:tabLst>
                <a:tab pos="514350" algn="l"/>
                <a:tab pos="912813" algn="l"/>
              </a:tabLst>
              <a:defRPr/>
            </a:pPr>
            <a:r>
              <a:rPr lang="en-US" altLang="en-US" sz="2800" b="0" dirty="0" err="1"/>
              <a:t>d</a:t>
            </a:r>
            <a:r>
              <a:rPr lang="en-US" altLang="en-US" sz="2800" b="0" baseline="-25000" dirty="0" err="1"/>
              <a:t>R</a:t>
            </a:r>
            <a:r>
              <a:rPr lang="en-US" altLang="en-US" sz="2800" b="0" dirty="0"/>
              <a:t>	=  Distance of scattering object from Receiver</a:t>
            </a:r>
          </a:p>
        </p:txBody>
      </p:sp>
      <p:sp>
        <p:nvSpPr>
          <p:cNvPr id="27652" name="Line 8">
            <a:extLst>
              <a:ext uri="{FF2B5EF4-FFF2-40B4-BE49-F238E27FC236}">
                <a16:creationId xmlns:a16="http://schemas.microsoft.com/office/drawing/2014/main" id="{FC53FA48-EF9B-4AA0-BA37-33A797B2F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590800"/>
            <a:ext cx="266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60" name="Rectangle 4">
            <a:extLst>
              <a:ext uri="{FF2B5EF4-FFF2-40B4-BE49-F238E27FC236}">
                <a16:creationId xmlns:a16="http://schemas.microsoft.com/office/drawing/2014/main" id="{15CFAD2D-9B9E-47C4-9310-1AF67959A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Practical Propagation models</a:t>
            </a:r>
            <a:br>
              <a:rPr lang="en-US" altLang="en-US" u="sng" dirty="0"/>
            </a:br>
            <a:endParaRPr lang="en-US" altLang="en-US" u="sng" dirty="0"/>
          </a:p>
        </p:txBody>
      </p:sp>
      <p:sp>
        <p:nvSpPr>
          <p:cNvPr id="505861" name="Rectangle 5">
            <a:extLst>
              <a:ext uri="{FF2B5EF4-FFF2-40B4-BE49-F238E27FC236}">
                <a16:creationId xmlns:a16="http://schemas.microsoft.com/office/drawing/2014/main" id="{1623A4E8-700F-42E7-91CB-A22DBD5F51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315200" cy="3733800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Most radio propagation models are derived using a combination of analytical and empirical models.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Empirical approach is based on fitting curves or analytical expressions that recreate a set of measured data.</a:t>
            </a:r>
          </a:p>
        </p:txBody>
      </p: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6" name="Rectangle 4">
            <a:extLst>
              <a:ext uri="{FF2B5EF4-FFF2-40B4-BE49-F238E27FC236}">
                <a16:creationId xmlns:a16="http://schemas.microsoft.com/office/drawing/2014/main" id="{D37F8CB2-D871-4F49-8E8D-E0EAB38309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Pros and cons of empirical models</a:t>
            </a:r>
          </a:p>
        </p:txBody>
      </p:sp>
      <p:sp>
        <p:nvSpPr>
          <p:cNvPr id="530437" name="Rectangle 5">
            <a:extLst>
              <a:ext uri="{FF2B5EF4-FFF2-40B4-BE49-F238E27FC236}">
                <a16:creationId xmlns:a16="http://schemas.microsoft.com/office/drawing/2014/main" id="{E98E7D7F-4F65-4257-B490-70C1834D86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78038"/>
            <a:ext cx="6705600" cy="2798762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Takes into account all propagation factors, both known and unknown.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Disadvantages:</a:t>
            </a:r>
            <a:br>
              <a:rPr lang="en-US" altLang="en-US" b="0" dirty="0"/>
            </a:br>
            <a:r>
              <a:rPr lang="en-US" altLang="en-US" b="0" dirty="0"/>
              <a:t>New models need to be measured for different environment or frequency.</a:t>
            </a:r>
          </a:p>
        </p:txBody>
      </p:sp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14" name="Rectangle 10">
            <a:extLst>
              <a:ext uri="{FF2B5EF4-FFF2-40B4-BE49-F238E27FC236}">
                <a16:creationId xmlns:a16="http://schemas.microsoft.com/office/drawing/2014/main" id="{E0F71520-2EDB-449D-953E-B514EB329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057400"/>
            <a:ext cx="4953000" cy="1250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tabLst>
                <a:tab pos="461963" algn="ctr"/>
                <a:tab pos="1825625" algn="ctr"/>
                <a:tab pos="3652838" algn="ctr"/>
              </a:tabLst>
              <a:defRPr/>
            </a:pPr>
            <a:r>
              <a:rPr lang="en-US" altLang="en-US" b="1" dirty="0"/>
              <a:t>	</a:t>
            </a:r>
            <a:r>
              <a:rPr lang="en-US" altLang="en-US" dirty="0"/>
              <a:t>T   	d</a:t>
            </a:r>
            <a:r>
              <a:rPr lang="en-US" altLang="en-US" baseline="-25000" dirty="0"/>
              <a:t>0</a:t>
            </a:r>
            <a:r>
              <a:rPr lang="en-US" altLang="en-US" dirty="0"/>
              <a:t>	R    </a:t>
            </a:r>
          </a:p>
          <a:p>
            <a:pPr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tabLst>
                <a:tab pos="461963" algn="ctr"/>
                <a:tab pos="1825625" algn="ctr"/>
                <a:tab pos="3652838" algn="ctr"/>
              </a:tabLst>
              <a:defRPr/>
            </a:pPr>
            <a:endParaRPr lang="en-US" altLang="en-US" sz="1400" dirty="0"/>
          </a:p>
          <a:p>
            <a:pPr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tabLst>
                <a:tab pos="461963" algn="ctr"/>
                <a:tab pos="1825625" algn="ctr"/>
                <a:tab pos="3652838" algn="ctr"/>
              </a:tabLst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P</a:t>
            </a:r>
            <a:r>
              <a:rPr lang="en-US" alt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	P</a:t>
            </a:r>
            <a:r>
              <a:rPr lang="en-US" alt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(d</a:t>
            </a:r>
            <a:r>
              <a:rPr lang="en-US" alt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 	P</a:t>
            </a:r>
            <a:r>
              <a:rPr lang="en-US" alt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(d)</a:t>
            </a:r>
            <a:endParaRPr lang="en-US" altLang="en-US" u="sng" dirty="0">
              <a:latin typeface="Helvetica" pitchFamily="34" charset="0"/>
            </a:endParaRPr>
          </a:p>
        </p:txBody>
      </p:sp>
      <p:sp>
        <p:nvSpPr>
          <p:cNvPr id="507915" name="Rectangle 11">
            <a:extLst>
              <a:ext uri="{FF2B5EF4-FFF2-40B4-BE49-F238E27FC236}">
                <a16:creationId xmlns:a16="http://schemas.microsoft.com/office/drawing/2014/main" id="{789DE8CA-4C71-4805-898E-00B1578773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Path Loss (PL) Model</a:t>
            </a:r>
            <a:br>
              <a:rPr lang="en-US" altLang="en-US" u="sng" dirty="0"/>
            </a:br>
            <a:endParaRPr lang="en-US" altLang="en-US" u="sng" dirty="0"/>
          </a:p>
        </p:txBody>
      </p:sp>
      <p:sp>
        <p:nvSpPr>
          <p:cNvPr id="507916" name="Rectangle 12">
            <a:extLst>
              <a:ext uri="{FF2B5EF4-FFF2-40B4-BE49-F238E27FC236}">
                <a16:creationId xmlns:a16="http://schemas.microsoft.com/office/drawing/2014/main" id="{6AD09A7D-42C5-40AD-9312-E5CFE30A78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6705600" cy="508000"/>
          </a:xfrm>
        </p:spPr>
        <p:txBody>
          <a:bodyPr/>
          <a:lstStyle/>
          <a:p>
            <a:pPr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Transmitter – receiver model  </a:t>
            </a:r>
          </a:p>
        </p:txBody>
      </p:sp>
      <p:sp>
        <p:nvSpPr>
          <p:cNvPr id="30725" name="Line 13">
            <a:extLst>
              <a:ext uri="{FF2B5EF4-FFF2-40B4-BE49-F238E27FC236}">
                <a16:creationId xmlns:a16="http://schemas.microsoft.com/office/drawing/2014/main" id="{882393BC-C1F0-4FFA-B595-4DCDAB05E9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743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14">
            <a:extLst>
              <a:ext uri="{FF2B5EF4-FFF2-40B4-BE49-F238E27FC236}">
                <a16:creationId xmlns:a16="http://schemas.microsoft.com/office/drawing/2014/main" id="{E69B8DFA-5FC0-496B-A6D7-6866C1BCF56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7559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15">
            <a:extLst>
              <a:ext uri="{FF2B5EF4-FFF2-40B4-BE49-F238E27FC236}">
                <a16:creationId xmlns:a16="http://schemas.microsoft.com/office/drawing/2014/main" id="{D2342362-60C3-4C67-B54A-ED1AF0655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72415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Rectangle 1">
            <a:extLst>
              <a:ext uri="{FF2B5EF4-FFF2-40B4-BE49-F238E27FC236}">
                <a16:creationId xmlns:a16="http://schemas.microsoft.com/office/drawing/2014/main" id="{578837E0-844E-4416-BDF9-0C7AB9A2D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4287838"/>
            <a:ext cx="6324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/>
              <a:t>PL(d)  = PL(d</a:t>
            </a:r>
            <a:r>
              <a:rPr lang="en-US" altLang="en-US" baseline="-25000"/>
              <a:t>0</a:t>
            </a:r>
            <a:r>
              <a:rPr lang="en-US" altLang="en-US"/>
              <a:t>)  + 10n log</a:t>
            </a:r>
            <a:r>
              <a:rPr lang="en-US" altLang="en-US" baseline="-25000"/>
              <a:t>10</a:t>
            </a:r>
            <a:r>
              <a:rPr lang="en-US" altLang="en-US"/>
              <a:t> (d/d</a:t>
            </a:r>
            <a:r>
              <a:rPr lang="en-US" altLang="en-US" baseline="-25000"/>
              <a:t>0</a:t>
            </a:r>
            <a:r>
              <a:rPr lang="en-US" altLang="en-US"/>
              <a:t>)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F4D85551-9E92-4C94-AE2B-C3CECAD4E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3654425"/>
            <a:ext cx="6705600" cy="50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en-US" b="0" kern="0" dirty="0">
                <a:solidFill>
                  <a:srgbClr val="FFFFFF"/>
                </a:solidFill>
              </a:rPr>
              <a:t>Logarithmic model ( dB) </a:t>
            </a: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CB16700B-95D3-48D2-84F6-A92B8C90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5029200"/>
            <a:ext cx="6705600" cy="50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en-US" b="0" kern="0" dirty="0">
                <a:solidFill>
                  <a:srgbClr val="FFFFFF"/>
                </a:solidFill>
              </a:rPr>
              <a:t>Received power( </a:t>
            </a:r>
            <a:r>
              <a:rPr lang="en-US" altLang="en-US" b="0" kern="0" dirty="0" err="1">
                <a:solidFill>
                  <a:srgbClr val="FFFFFF"/>
                </a:solidFill>
              </a:rPr>
              <a:t>dBm</a:t>
            </a:r>
            <a:r>
              <a:rPr lang="en-US" altLang="en-US" b="0" kern="0" dirty="0">
                <a:solidFill>
                  <a:srgbClr val="FFFFFF"/>
                </a:solidFill>
              </a:rPr>
              <a:t>) </a:t>
            </a:r>
          </a:p>
        </p:txBody>
      </p:sp>
      <p:sp>
        <p:nvSpPr>
          <p:cNvPr id="30731" name="Rectangle 2">
            <a:extLst>
              <a:ext uri="{FF2B5EF4-FFF2-40B4-BE49-F238E27FC236}">
                <a16:creationId xmlns:a16="http://schemas.microsoft.com/office/drawing/2014/main" id="{59560150-D31D-46D3-95D0-4E172934C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5537200"/>
            <a:ext cx="58562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284163" algn="l"/>
                <a:tab pos="5426075" algn="ctr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tabLst>
                <a:tab pos="284163" algn="l"/>
                <a:tab pos="5426075" algn="ctr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tabLst>
                <a:tab pos="284163" algn="l"/>
                <a:tab pos="5426075" algn="ctr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tabLst>
                <a:tab pos="284163" algn="l"/>
                <a:tab pos="5426075" algn="ctr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tabLst>
                <a:tab pos="284163" algn="l"/>
                <a:tab pos="5426075" algn="ctr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4163" algn="l"/>
                <a:tab pos="5426075" algn="ctr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4163" algn="l"/>
                <a:tab pos="5426075" algn="ctr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4163" algn="l"/>
                <a:tab pos="5426075" algn="ctr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4163" algn="l"/>
                <a:tab pos="5426075" algn="ctr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/>
              <a:t>P</a:t>
            </a:r>
            <a:r>
              <a:rPr lang="en-US" altLang="en-US" baseline="-25000"/>
              <a:t>R</a:t>
            </a:r>
            <a:r>
              <a:rPr lang="en-US" altLang="en-US"/>
              <a:t>(d)  = P</a:t>
            </a:r>
            <a:r>
              <a:rPr lang="en-US" altLang="en-US" baseline="-25000"/>
              <a:t>t</a:t>
            </a:r>
            <a:r>
              <a:rPr lang="en-US" altLang="en-US"/>
              <a:t>  – PL(d) 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5">
            <a:extLst>
              <a:ext uri="{FF2B5EF4-FFF2-40B4-BE49-F238E27FC236}">
                <a16:creationId xmlns:a16="http://schemas.microsoft.com/office/drawing/2014/main" id="{89092770-2E3D-475B-A2C4-B818512FC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8650" y="1506538"/>
            <a:ext cx="6337300" cy="384016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32162D"/>
              </a:gs>
            </a:gsLst>
            <a:lin ang="2700000" scaled="1"/>
          </a:gradFill>
          <a:ln>
            <a:noFill/>
          </a:ln>
          <a:effectLst>
            <a:outerShdw dist="35921" dir="2700000" algn="ctr" rotWithShape="0">
              <a:srgbClr val="000000"/>
            </a:outerShdw>
          </a:effectLst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48516" name="Rectangle 4">
            <a:extLst>
              <a:ext uri="{FF2B5EF4-FFF2-40B4-BE49-F238E27FC236}">
                <a16:creationId xmlns:a16="http://schemas.microsoft.com/office/drawing/2014/main" id="{A93CA6E0-92C4-484B-B9C9-EC861FE57E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9215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Radio signal pattern</a:t>
            </a:r>
          </a:p>
        </p:txBody>
      </p:sp>
      <p:grpSp>
        <p:nvGrpSpPr>
          <p:cNvPr id="4100" name="Group 24">
            <a:extLst>
              <a:ext uri="{FF2B5EF4-FFF2-40B4-BE49-F238E27FC236}">
                <a16:creationId xmlns:a16="http://schemas.microsoft.com/office/drawing/2014/main" id="{1042DCD9-4A9D-462C-B387-DC6F3A2061B0}"/>
              </a:ext>
            </a:extLst>
          </p:cNvPr>
          <p:cNvGrpSpPr>
            <a:grpSpLocks/>
          </p:cNvGrpSpPr>
          <p:nvPr/>
        </p:nvGrpSpPr>
        <p:grpSpPr bwMode="auto">
          <a:xfrm>
            <a:off x="890588" y="1295400"/>
            <a:ext cx="7720012" cy="5092700"/>
            <a:chOff x="465" y="768"/>
            <a:chExt cx="5082" cy="3351"/>
          </a:xfrm>
        </p:grpSpPr>
        <p:pic>
          <p:nvPicPr>
            <p:cNvPr id="4101" name="Picture 3">
              <a:extLst>
                <a:ext uri="{FF2B5EF4-FFF2-40B4-BE49-F238E27FC236}">
                  <a16:creationId xmlns:a16="http://schemas.microsoft.com/office/drawing/2014/main" id="{20D3BA02-8106-49CD-BAD4-5155512AC7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00367F"/>
                </a:clrFrom>
                <a:clrTo>
                  <a:srgbClr val="00367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892"/>
              <a:ext cx="4224" cy="2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8519" name="Rectangle 7">
              <a:extLst>
                <a:ext uri="{FF2B5EF4-FFF2-40B4-BE49-F238E27FC236}">
                  <a16:creationId xmlns:a16="http://schemas.microsoft.com/office/drawing/2014/main" id="{65F0D050-F6BD-403E-ACD9-FF8F704E1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" y="768"/>
              <a:ext cx="48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-30</a:t>
              </a:r>
            </a:p>
          </p:txBody>
        </p:sp>
        <p:sp>
          <p:nvSpPr>
            <p:cNvPr id="448521" name="Rectangle 9">
              <a:extLst>
                <a:ext uri="{FF2B5EF4-FFF2-40B4-BE49-F238E27FC236}">
                  <a16:creationId xmlns:a16="http://schemas.microsoft.com/office/drawing/2014/main" id="{ADDEE597-426D-4807-89BE-C4455E3F2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" y="1392"/>
              <a:ext cx="48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-40</a:t>
              </a:r>
            </a:p>
          </p:txBody>
        </p:sp>
        <p:sp>
          <p:nvSpPr>
            <p:cNvPr id="448522" name="Rectangle 10">
              <a:extLst>
                <a:ext uri="{FF2B5EF4-FFF2-40B4-BE49-F238E27FC236}">
                  <a16:creationId xmlns:a16="http://schemas.microsoft.com/office/drawing/2014/main" id="{25E98C1A-42FF-4363-B15C-92517FAFD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" y="2016"/>
              <a:ext cx="48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-50</a:t>
              </a:r>
            </a:p>
          </p:txBody>
        </p:sp>
        <p:sp>
          <p:nvSpPr>
            <p:cNvPr id="448523" name="Rectangle 11">
              <a:extLst>
                <a:ext uri="{FF2B5EF4-FFF2-40B4-BE49-F238E27FC236}">
                  <a16:creationId xmlns:a16="http://schemas.microsoft.com/office/drawing/2014/main" id="{6278378C-C138-4AD7-8191-6AB03200A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" y="2640"/>
              <a:ext cx="48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-60</a:t>
              </a:r>
            </a:p>
          </p:txBody>
        </p:sp>
        <p:sp>
          <p:nvSpPr>
            <p:cNvPr id="448524" name="Rectangle 12">
              <a:extLst>
                <a:ext uri="{FF2B5EF4-FFF2-40B4-BE49-F238E27FC236}">
                  <a16:creationId xmlns:a16="http://schemas.microsoft.com/office/drawing/2014/main" id="{E9E81F96-854F-450B-A697-64568C605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" y="3263"/>
              <a:ext cx="48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-70</a:t>
              </a:r>
            </a:p>
          </p:txBody>
        </p:sp>
        <p:sp>
          <p:nvSpPr>
            <p:cNvPr id="448525" name="Rectangle 13">
              <a:extLst>
                <a:ext uri="{FF2B5EF4-FFF2-40B4-BE49-F238E27FC236}">
                  <a16:creationId xmlns:a16="http://schemas.microsoft.com/office/drawing/2014/main" id="{95CDBCBF-E0AD-46A3-B494-0D057D34E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7" y="3454"/>
              <a:ext cx="481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16</a:t>
              </a:r>
            </a:p>
          </p:txBody>
        </p:sp>
        <p:sp>
          <p:nvSpPr>
            <p:cNvPr id="448526" name="Rectangle 14">
              <a:extLst>
                <a:ext uri="{FF2B5EF4-FFF2-40B4-BE49-F238E27FC236}">
                  <a16:creationId xmlns:a16="http://schemas.microsoft.com/office/drawing/2014/main" id="{AFB659AF-9E50-4C0F-B2BD-1BC841C35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5" y="3454"/>
              <a:ext cx="481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18</a:t>
              </a:r>
            </a:p>
          </p:txBody>
        </p:sp>
        <p:sp>
          <p:nvSpPr>
            <p:cNvPr id="448527" name="Rectangle 15">
              <a:extLst>
                <a:ext uri="{FF2B5EF4-FFF2-40B4-BE49-F238E27FC236}">
                  <a16:creationId xmlns:a16="http://schemas.microsoft.com/office/drawing/2014/main" id="{19C94EE4-059F-4505-93D1-AEE4FCCD3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0" y="3454"/>
              <a:ext cx="482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20</a:t>
              </a:r>
            </a:p>
          </p:txBody>
        </p:sp>
        <p:sp>
          <p:nvSpPr>
            <p:cNvPr id="448528" name="Rectangle 16">
              <a:extLst>
                <a:ext uri="{FF2B5EF4-FFF2-40B4-BE49-F238E27FC236}">
                  <a16:creationId xmlns:a16="http://schemas.microsoft.com/office/drawing/2014/main" id="{B36721D7-93F9-4C6F-94BA-26F8B8E27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9" y="3454"/>
              <a:ext cx="48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22</a:t>
              </a:r>
            </a:p>
          </p:txBody>
        </p:sp>
        <p:sp>
          <p:nvSpPr>
            <p:cNvPr id="448529" name="Rectangle 17">
              <a:extLst>
                <a:ext uri="{FF2B5EF4-FFF2-40B4-BE49-F238E27FC236}">
                  <a16:creationId xmlns:a16="http://schemas.microsoft.com/office/drawing/2014/main" id="{9F63AB86-DA5E-4DBF-99FB-82494496F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6" y="3454"/>
              <a:ext cx="48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24</a:t>
              </a:r>
            </a:p>
          </p:txBody>
        </p:sp>
        <p:sp>
          <p:nvSpPr>
            <p:cNvPr id="448530" name="Rectangle 18">
              <a:extLst>
                <a:ext uri="{FF2B5EF4-FFF2-40B4-BE49-F238E27FC236}">
                  <a16:creationId xmlns:a16="http://schemas.microsoft.com/office/drawing/2014/main" id="{BC812187-8511-4A53-B87A-E4BE757EE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3" y="3454"/>
              <a:ext cx="483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26</a:t>
              </a:r>
            </a:p>
          </p:txBody>
        </p:sp>
        <p:sp>
          <p:nvSpPr>
            <p:cNvPr id="448532" name="Rectangle 20">
              <a:extLst>
                <a:ext uri="{FF2B5EF4-FFF2-40B4-BE49-F238E27FC236}">
                  <a16:creationId xmlns:a16="http://schemas.microsoft.com/office/drawing/2014/main" id="{0FD2AEC9-473F-4AF9-91FD-49CAFF0DA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7" y="3454"/>
              <a:ext cx="480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28</a:t>
              </a:r>
            </a:p>
          </p:txBody>
        </p:sp>
        <p:sp>
          <p:nvSpPr>
            <p:cNvPr id="448533" name="Rectangle 21">
              <a:extLst>
                <a:ext uri="{FF2B5EF4-FFF2-40B4-BE49-F238E27FC236}">
                  <a16:creationId xmlns:a16="http://schemas.microsoft.com/office/drawing/2014/main" id="{2D8741BC-CB93-49B3-8A53-A0D4264F4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8" y="3454"/>
              <a:ext cx="484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14</a:t>
              </a:r>
            </a:p>
          </p:txBody>
        </p:sp>
        <p:sp>
          <p:nvSpPr>
            <p:cNvPr id="448534" name="Rectangle 22">
              <a:extLst>
                <a:ext uri="{FF2B5EF4-FFF2-40B4-BE49-F238E27FC236}">
                  <a16:creationId xmlns:a16="http://schemas.microsoft.com/office/drawing/2014/main" id="{B52F66C9-DFED-4DF1-96CD-86E4D41C6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1" y="3744"/>
              <a:ext cx="2547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T-R Separation (meters)</a:t>
              </a:r>
            </a:p>
          </p:txBody>
        </p:sp>
        <p:sp>
          <p:nvSpPr>
            <p:cNvPr id="448535" name="Rectangle 23">
              <a:extLst>
                <a:ext uri="{FF2B5EF4-FFF2-40B4-BE49-F238E27FC236}">
                  <a16:creationId xmlns:a16="http://schemas.microsoft.com/office/drawing/2014/main" id="{0EB63379-1779-48EF-8BA2-21ED5AEAE0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624" y="1985"/>
              <a:ext cx="2553" cy="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3530"/>
              </a:outerShdw>
            </a:effectLst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85000"/>
                </a:lnSpc>
                <a:spcAft>
                  <a:spcPct val="20000"/>
                </a:spcAft>
                <a:buClr>
                  <a:schemeClr val="tx2"/>
                </a:buClr>
                <a:buSzPct val="65000"/>
                <a:buFont typeface="Monotype Sorts" pitchFamily="2" charset="2"/>
                <a:buNone/>
                <a:defRPr/>
              </a:pPr>
              <a:r>
                <a:rPr lang="en-US" altLang="en-US" sz="3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Received Power (dBm)</a:t>
              </a:r>
            </a:p>
          </p:txBody>
        </p:sp>
      </p:grpSp>
    </p:spTree>
  </p:cSld>
  <p:clrMapOvr>
    <a:masterClrMapping/>
  </p:clrMapOvr>
  <p:transition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3" name="Rectangle 5">
            <a:extLst>
              <a:ext uri="{FF2B5EF4-FFF2-40B4-BE49-F238E27FC236}">
                <a16:creationId xmlns:a16="http://schemas.microsoft.com/office/drawing/2014/main" id="{8A94959D-5351-471D-A2BF-66FB6EBC43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 err="1"/>
              <a:t>Emprical</a:t>
            </a:r>
            <a:r>
              <a:rPr lang="en-US" altLang="en-US" u="sng" dirty="0"/>
              <a:t> values of path loss factor n</a:t>
            </a:r>
          </a:p>
        </p:txBody>
      </p:sp>
      <p:sp>
        <p:nvSpPr>
          <p:cNvPr id="508935" name="Rectangle 7">
            <a:extLst>
              <a:ext uri="{FF2B5EF4-FFF2-40B4-BE49-F238E27FC236}">
                <a16:creationId xmlns:a16="http://schemas.microsoft.com/office/drawing/2014/main" id="{453B44A6-491B-4822-A967-48FB59A856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14538"/>
            <a:ext cx="7620000" cy="2625725"/>
          </a:xfrm>
        </p:spPr>
        <p:txBody>
          <a:bodyPr/>
          <a:lstStyle/>
          <a:p>
            <a:pPr marL="0" indent="0">
              <a:spcAft>
                <a:spcPct val="30000"/>
              </a:spcAft>
              <a:buFont typeface="Monotype Sorts" pitchFamily="2" charset="2"/>
              <a:buNone/>
              <a:tabLst>
                <a:tab pos="284163" algn="l"/>
                <a:tab pos="5426075" algn="ctr"/>
              </a:tabLst>
              <a:defRPr/>
            </a:pPr>
            <a:r>
              <a:rPr lang="en-US" altLang="en-US" dirty="0"/>
              <a:t>  </a:t>
            </a:r>
            <a:r>
              <a:rPr lang="en-US" altLang="en-US" b="0" u="sng" dirty="0"/>
              <a:t>Environment</a:t>
            </a:r>
            <a:r>
              <a:rPr lang="en-US" altLang="en-US" b="0" dirty="0"/>
              <a:t>	</a:t>
            </a:r>
            <a:r>
              <a:rPr lang="en-US" altLang="en-US" b="0" u="sng" dirty="0"/>
              <a:t>n</a:t>
            </a:r>
          </a:p>
          <a:p>
            <a:pPr marL="0" indent="0">
              <a:buFont typeface="Monotype Sorts" pitchFamily="2" charset="2"/>
              <a:buNone/>
              <a:tabLst>
                <a:tab pos="284163" algn="l"/>
                <a:tab pos="5426075" algn="ctr"/>
              </a:tabLst>
              <a:defRPr/>
            </a:pPr>
            <a:r>
              <a:rPr lang="en-US" altLang="en-US" b="0" dirty="0"/>
              <a:t>	</a:t>
            </a:r>
          </a:p>
          <a:p>
            <a:pPr marL="0" indent="0">
              <a:buFont typeface="Monotype Sorts" pitchFamily="2" charset="2"/>
              <a:buNone/>
              <a:tabLst>
                <a:tab pos="284163" algn="l"/>
                <a:tab pos="5426075" algn="ctr"/>
              </a:tabLst>
              <a:defRPr/>
            </a:pPr>
            <a:r>
              <a:rPr lang="en-US" altLang="en-US" b="0" dirty="0"/>
              <a:t>   Free space	2</a:t>
            </a:r>
          </a:p>
          <a:p>
            <a:pPr marL="0" indent="0">
              <a:buFont typeface="Monotype Sorts" pitchFamily="2" charset="2"/>
              <a:buNone/>
              <a:tabLst>
                <a:tab pos="284163" algn="l"/>
                <a:tab pos="5426075" algn="ctr"/>
              </a:tabLst>
              <a:defRPr/>
            </a:pPr>
            <a:r>
              <a:rPr lang="en-US" altLang="en-US" b="0" dirty="0"/>
              <a:t>	Urban area cellular radio 	2.7 – 3.5</a:t>
            </a:r>
          </a:p>
          <a:p>
            <a:pPr marL="0" indent="0">
              <a:buFont typeface="Monotype Sorts" pitchFamily="2" charset="2"/>
              <a:buNone/>
              <a:tabLst>
                <a:tab pos="284163" algn="l"/>
                <a:tab pos="5426075" algn="ctr"/>
              </a:tabLst>
              <a:defRPr/>
            </a:pPr>
            <a:r>
              <a:rPr lang="en-US" altLang="en-US" b="0" dirty="0"/>
              <a:t>	LOS in building	1.6 – 1.8</a:t>
            </a:r>
          </a:p>
        </p:txBody>
      </p:sp>
    </p:spTree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6" name="Rectangle 4">
            <a:extLst>
              <a:ext uri="{FF2B5EF4-FFF2-40B4-BE49-F238E27FC236}">
                <a16:creationId xmlns:a16="http://schemas.microsoft.com/office/drawing/2014/main" id="{CC8C20E4-3721-4E7A-8536-17AED471B3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More accurate propagation models</a:t>
            </a:r>
            <a:br>
              <a:rPr lang="en-US" altLang="en-US" u="sng" dirty="0"/>
            </a:br>
            <a:endParaRPr lang="en-US" altLang="en-US" u="sng" dirty="0"/>
          </a:p>
        </p:txBody>
      </p:sp>
      <p:sp>
        <p:nvSpPr>
          <p:cNvPr id="509957" name="Rectangle 5">
            <a:extLst>
              <a:ext uri="{FF2B5EF4-FFF2-40B4-BE49-F238E27FC236}">
                <a16:creationId xmlns:a16="http://schemas.microsoft.com/office/drawing/2014/main" id="{D61403F4-5086-4ADC-815C-8D1CF40205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6477000" cy="5703888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Logarithmic path loss normal gives only the average value of path loss.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Surrounding environment may be vastly different at two locations having the same T – R separation d.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More accurate model includes a random variable with standard deviation 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b="0" dirty="0"/>
              <a:t>  to account for change in environment. 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5" name="Rectangle 5">
            <a:extLst>
              <a:ext uri="{FF2B5EF4-FFF2-40B4-BE49-F238E27FC236}">
                <a16:creationId xmlns:a16="http://schemas.microsoft.com/office/drawing/2014/main" id="{7F658D75-6587-4582-869B-66FAFEA83D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6501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Practical propagation model development</a:t>
            </a:r>
            <a:br>
              <a:rPr lang="en-US" altLang="en-US" u="sng" dirty="0"/>
            </a:br>
            <a:endParaRPr lang="en-US" altLang="en-US" u="sng" dirty="0"/>
          </a:p>
        </p:txBody>
      </p:sp>
      <p:sp>
        <p:nvSpPr>
          <p:cNvPr id="512007" name="Rectangle 7">
            <a:extLst>
              <a:ext uri="{FF2B5EF4-FFF2-40B4-BE49-F238E27FC236}">
                <a16:creationId xmlns:a16="http://schemas.microsoft.com/office/drawing/2014/main" id="{9284E25A-8C23-442B-A193-F1960453AC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543800" cy="4251325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Values of n and 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b="0" dirty="0"/>
              <a:t> are computed from measured data.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Linear regression method which minimizes the difference between measured and estimated path 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Estimated over a wide range of measurement locations and T – R separations.</a:t>
            </a:r>
          </a:p>
        </p:txBody>
      </p:sp>
    </p:spTree>
  </p:cSld>
  <p:clrMapOvr>
    <a:masterClrMapping/>
  </p:clrMapOvr>
  <p:transition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Line 4">
            <a:extLst>
              <a:ext uri="{FF2B5EF4-FFF2-40B4-BE49-F238E27FC236}">
                <a16:creationId xmlns:a16="http://schemas.microsoft.com/office/drawing/2014/main" id="{33CF0F70-1AD9-4634-A3FC-11295ECD009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3025" y="201295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510" name="Rectangle 6">
            <a:extLst>
              <a:ext uri="{FF2B5EF4-FFF2-40B4-BE49-F238E27FC236}">
                <a16:creationId xmlns:a16="http://schemas.microsoft.com/office/drawing/2014/main" id="{D928E2A3-F6C8-4FB6-A755-2061F2EBDA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7263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Random Propagation Model equation</a:t>
            </a:r>
          </a:p>
        </p:txBody>
      </p:sp>
      <p:sp>
        <p:nvSpPr>
          <p:cNvPr id="533512" name="Rectangle 8">
            <a:extLst>
              <a:ext uri="{FF2B5EF4-FFF2-40B4-BE49-F238E27FC236}">
                <a16:creationId xmlns:a16="http://schemas.microsoft.com/office/drawing/2014/main" id="{042C7EFD-E7C4-4458-862A-75A7385EC5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620000" cy="1936750"/>
          </a:xfrm>
        </p:spPr>
        <p:txBody>
          <a:bodyPr/>
          <a:lstStyle/>
          <a:p>
            <a:pPr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Probability [ P</a:t>
            </a:r>
            <a:r>
              <a:rPr lang="en-US" altLang="en-US" b="0" baseline="-25000" dirty="0"/>
              <a:t>R</a:t>
            </a:r>
            <a:r>
              <a:rPr lang="en-US" altLang="en-US" b="0" dirty="0"/>
              <a:t> (d) &gt; </a:t>
            </a:r>
            <a:r>
              <a:rPr lang="en-US" altLang="en-US" b="0" dirty="0">
                <a:sym typeface="Symbol" pitchFamily="18" charset="2"/>
              </a:rPr>
              <a:t></a:t>
            </a:r>
            <a:r>
              <a:rPr lang="en-US" altLang="en-US" b="0" dirty="0"/>
              <a:t> ] = </a:t>
            </a:r>
          </a:p>
          <a:p>
            <a:pPr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>
                <a:cs typeface="Times New Roman" pitchFamily="18" charset="0"/>
              </a:rPr>
              <a:t>	</a:t>
            </a:r>
          </a:p>
          <a:p>
            <a:pPr>
              <a:spcAft>
                <a:spcPct val="6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Probability [ P</a:t>
            </a:r>
            <a:r>
              <a:rPr lang="en-US" altLang="en-US" b="0" baseline="-25000" dirty="0"/>
              <a:t>R</a:t>
            </a:r>
            <a:r>
              <a:rPr lang="en-US" altLang="en-US" b="0" dirty="0"/>
              <a:t> (d) &lt; </a:t>
            </a:r>
            <a:r>
              <a:rPr lang="en-US" altLang="en-US" b="0" dirty="0">
                <a:sym typeface="Symbol" pitchFamily="18" charset="2"/>
              </a:rPr>
              <a:t></a:t>
            </a:r>
            <a:r>
              <a:rPr lang="en-US" altLang="en-US" b="0" dirty="0"/>
              <a:t> ] =</a:t>
            </a:r>
          </a:p>
        </p:txBody>
      </p:sp>
      <p:sp>
        <p:nvSpPr>
          <p:cNvPr id="34821" name="Line 9">
            <a:extLst>
              <a:ext uri="{FF2B5EF4-FFF2-40B4-BE49-F238E27FC236}">
                <a16:creationId xmlns:a16="http://schemas.microsoft.com/office/drawing/2014/main" id="{740CF432-EFB3-4D56-A973-CB54158D1F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7432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4822" name="Object 7">
            <a:extLst>
              <a:ext uri="{FF2B5EF4-FFF2-40B4-BE49-F238E27FC236}">
                <a16:creationId xmlns:a16="http://schemas.microsoft.com/office/drawing/2014/main" id="{6E18D06F-CB1D-43A9-AB4A-1FA15C449C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1981200"/>
          <a:ext cx="32004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" name="Equation" r:id="rId3" imgW="888614" imgH="482391" progId="Equation.3">
                  <p:embed/>
                </p:oleObj>
              </mc:Choice>
              <mc:Fallback>
                <p:oleObj name="Equation" r:id="rId3" imgW="888614" imgH="48239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981200"/>
                        <a:ext cx="3200400" cy="9429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3">
            <a:extLst>
              <a:ext uri="{FF2B5EF4-FFF2-40B4-BE49-F238E27FC236}">
                <a16:creationId xmlns:a16="http://schemas.microsoft.com/office/drawing/2014/main" id="{DF3A3B67-EC3C-4166-B894-0FB20C49FE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3352800"/>
          <a:ext cx="32004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7" name="Equation" r:id="rId5" imgW="888614" imgH="482391" progId="Equation.3">
                  <p:embed/>
                </p:oleObj>
              </mc:Choice>
              <mc:Fallback>
                <p:oleObj name="Equation" r:id="rId5" imgW="888614" imgH="48239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352800"/>
                        <a:ext cx="3200400" cy="9429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22E3F122-E5DA-420E-B415-6F01F01B51C4}"/>
              </a:ext>
            </a:extLst>
          </p:cNvPr>
          <p:cNvSpPr/>
          <p:nvPr/>
        </p:nvSpPr>
        <p:spPr>
          <a:xfrm>
            <a:off x="976313" y="4719638"/>
            <a:ext cx="7245350" cy="1077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Average received power           is calculated </a:t>
            </a:r>
          </a:p>
          <a:p>
            <a:pPr>
              <a:defRPr/>
            </a:pPr>
            <a:r>
              <a:rPr lang="en-US" altLang="en-US" dirty="0"/>
              <a:t>     using logarithmic model</a:t>
            </a:r>
            <a:endParaRPr lang="en-US" dirty="0"/>
          </a:p>
        </p:txBody>
      </p:sp>
      <p:graphicFrame>
        <p:nvGraphicFramePr>
          <p:cNvPr id="34825" name="Object 2">
            <a:extLst>
              <a:ext uri="{FF2B5EF4-FFF2-40B4-BE49-F238E27FC236}">
                <a16:creationId xmlns:a16="http://schemas.microsoft.com/office/drawing/2014/main" id="{EE9C2CDE-9B72-4F93-8974-953DAAE932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4767263"/>
          <a:ext cx="8572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8" name="Equation" r:id="rId7" imgW="406224" imgH="241195" progId="Equation.3">
                  <p:embed/>
                </p:oleObj>
              </mc:Choice>
              <mc:Fallback>
                <p:oleObj name="Equation" r:id="rId7" imgW="406224" imgH="24119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767263"/>
                        <a:ext cx="857250" cy="5080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6">
            <a:extLst>
              <a:ext uri="{FF2B5EF4-FFF2-40B4-BE49-F238E27FC236}">
                <a16:creationId xmlns:a16="http://schemas.microsoft.com/office/drawing/2014/main" id="{AA752DD9-BD4D-4697-8B8D-F74D9A45253D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1371600"/>
            <a:ext cx="1435100" cy="962025"/>
            <a:chOff x="3024" y="3024"/>
            <a:chExt cx="904" cy="606"/>
          </a:xfrm>
        </p:grpSpPr>
        <p:sp>
          <p:nvSpPr>
            <p:cNvPr id="513040" name="Rectangle 16">
              <a:extLst>
                <a:ext uri="{FF2B5EF4-FFF2-40B4-BE49-F238E27FC236}">
                  <a16:creationId xmlns:a16="http://schemas.microsoft.com/office/drawing/2014/main" id="{B33C1AA9-5439-4AC9-A13E-C4B31F8EC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0" y="3129"/>
              <a:ext cx="14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en-US" sz="4000" b="1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" pitchFamily="18" charset="0"/>
                </a:rPr>
                <a:t>e</a:t>
              </a:r>
              <a:endParaRPr lang="en-US" altLang="en-US" sz="88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13041" name="Rectangle 17">
              <a:extLst>
                <a:ext uri="{FF2B5EF4-FFF2-40B4-BE49-F238E27FC236}">
                  <a16:creationId xmlns:a16="http://schemas.microsoft.com/office/drawing/2014/main" id="{72490E80-5982-499D-BF82-88F32FFC1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9" y="3109"/>
              <a:ext cx="123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-</a:t>
              </a:r>
              <a:endPara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13042" name="Rectangle 18">
              <a:extLst>
                <a:ext uri="{FF2B5EF4-FFF2-40B4-BE49-F238E27FC236}">
                  <a16:creationId xmlns:a16="http://schemas.microsoft.com/office/drawing/2014/main" id="{0C2E50C5-AC1C-4923-BC7C-A8B191AE99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8" y="3077"/>
              <a:ext cx="128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en-US" b="1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" pitchFamily="18" charset="0"/>
                </a:rPr>
                <a:t>x</a:t>
              </a:r>
              <a:endParaRPr lang="en-US" altLang="en-US" sz="96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13045" name="Rectangle 21">
              <a:extLst>
                <a:ext uri="{FF2B5EF4-FFF2-40B4-BE49-F238E27FC236}">
                  <a16:creationId xmlns:a16="http://schemas.microsoft.com/office/drawing/2014/main" id="{C4923037-C1B4-4A50-BD95-26BFB76352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3024"/>
              <a:ext cx="9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en-US" sz="2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" pitchFamily="18" charset="0"/>
                </a:rPr>
                <a:t>2</a:t>
              </a:r>
              <a:endParaRPr lang="en-US" altLang="en-US" sz="96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13046" name="Rectangle 22">
              <a:extLst>
                <a:ext uri="{FF2B5EF4-FFF2-40B4-BE49-F238E27FC236}">
                  <a16:creationId xmlns:a16="http://schemas.microsoft.com/office/drawing/2014/main" id="{C4830AF3-DC5D-42F1-8CF5-328129D48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8" y="3077"/>
              <a:ext cx="71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" pitchFamily="18" charset="0"/>
                </a:rPr>
                <a:t>/</a:t>
              </a:r>
              <a:endParaRPr lang="en-US" altLang="en-US" sz="96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13047" name="Rectangle 23">
              <a:extLst>
                <a:ext uri="{FF2B5EF4-FFF2-40B4-BE49-F238E27FC236}">
                  <a16:creationId xmlns:a16="http://schemas.microsoft.com/office/drawing/2014/main" id="{61E2146F-C72C-4BCF-BF7A-23F72266C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0" y="3077"/>
              <a:ext cx="128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" pitchFamily="18" charset="0"/>
                </a:rPr>
                <a:t>2</a:t>
              </a:r>
              <a:endParaRPr lang="en-US" altLang="en-US" sz="96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13048" name="Rectangle 24">
              <a:extLst>
                <a:ext uri="{FF2B5EF4-FFF2-40B4-BE49-F238E27FC236}">
                  <a16:creationId xmlns:a16="http://schemas.microsoft.com/office/drawing/2014/main" id="{97DBE151-EE64-4AAB-AC88-75AA9EEA1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8" y="3323"/>
              <a:ext cx="100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en-US" b="1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" pitchFamily="18" charset="0"/>
                </a:rPr>
                <a:t>z</a:t>
              </a:r>
              <a:endParaRPr lang="en-US" altLang="en-US" sz="88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13049" name="Rectangle 25">
              <a:extLst>
                <a:ext uri="{FF2B5EF4-FFF2-40B4-BE49-F238E27FC236}">
                  <a16:creationId xmlns:a16="http://schemas.microsoft.com/office/drawing/2014/main" id="{A44013A4-53FD-4FE1-893F-0E92FE2D1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054"/>
              <a:ext cx="128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altLang="en-US" b="1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" pitchFamily="18" charset="0"/>
                </a:rPr>
                <a:t>x</a:t>
              </a:r>
              <a:endParaRPr lang="en-US" altLang="en-US" sz="44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" pitchFamily="18" charset="0"/>
              </a:endParaRPr>
            </a:p>
          </p:txBody>
        </p:sp>
      </p:grpSp>
      <p:sp>
        <p:nvSpPr>
          <p:cNvPr id="513052" name="Rectangle 28">
            <a:extLst>
              <a:ext uri="{FF2B5EF4-FFF2-40B4-BE49-F238E27FC236}">
                <a16:creationId xmlns:a16="http://schemas.microsoft.com/office/drawing/2014/main" id="{D58337B5-C147-4422-9028-2D49226B3F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Calculation of Q Function</a:t>
            </a:r>
          </a:p>
        </p:txBody>
      </p:sp>
      <p:sp>
        <p:nvSpPr>
          <p:cNvPr id="35844" name="Rectangle 30">
            <a:extLst>
              <a:ext uri="{FF2B5EF4-FFF2-40B4-BE49-F238E27FC236}">
                <a16:creationId xmlns:a16="http://schemas.microsoft.com/office/drawing/2014/main" id="{0D286175-9F04-43F2-A746-48162EE6AE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866900"/>
            <a:ext cx="7620000" cy="3352800"/>
          </a:xfrm>
        </p:spPr>
        <p:txBody>
          <a:bodyPr/>
          <a:lstStyle/>
          <a:p>
            <a:pPr>
              <a:lnSpc>
                <a:spcPct val="95000"/>
              </a:lnSpc>
              <a:spcAft>
                <a:spcPct val="60000"/>
              </a:spcAft>
            </a:pPr>
            <a:r>
              <a:rPr lang="en-US" altLang="en-US" b="0">
                <a:effectLst/>
              </a:rPr>
              <a:t>Q(z) = Q function =</a:t>
            </a:r>
          </a:p>
          <a:p>
            <a:pPr>
              <a:lnSpc>
                <a:spcPct val="100000"/>
              </a:lnSpc>
              <a:spcAft>
                <a:spcPct val="0"/>
              </a:spcAft>
            </a:pPr>
            <a:endParaRPr lang="en-US" altLang="en-US" b="0">
              <a:effectLst/>
            </a:endParaRPr>
          </a:p>
          <a:p>
            <a:pPr>
              <a:lnSpc>
                <a:spcPct val="95000"/>
              </a:lnSpc>
              <a:spcAft>
                <a:spcPct val="60000"/>
              </a:spcAft>
            </a:pPr>
            <a:r>
              <a:rPr lang="en-US" altLang="en-US" b="0">
                <a:effectLst/>
              </a:rPr>
              <a:t>Q(z) table from Appendix F of book (Rappaport), for z values 0 &lt; z &lt; 3.9</a:t>
            </a:r>
          </a:p>
          <a:p>
            <a:pPr>
              <a:lnSpc>
                <a:spcPct val="95000"/>
              </a:lnSpc>
              <a:spcAft>
                <a:spcPct val="60000"/>
              </a:spcAft>
            </a:pPr>
            <a:r>
              <a:rPr lang="en-US" altLang="en-US" b="0">
                <a:effectLst/>
              </a:rPr>
              <a:t>For z &gt; 3.9, use the approximation:</a:t>
            </a:r>
          </a:p>
          <a:p>
            <a:pPr>
              <a:lnSpc>
                <a:spcPct val="95000"/>
              </a:lnSpc>
              <a:spcAft>
                <a:spcPct val="60000"/>
              </a:spcAft>
            </a:pPr>
            <a:endParaRPr lang="en-US" altLang="en-US" b="0">
              <a:effectLst/>
            </a:endParaRPr>
          </a:p>
        </p:txBody>
      </p:sp>
      <p:graphicFrame>
        <p:nvGraphicFramePr>
          <p:cNvPr id="35845" name="Object 7">
            <a:extLst>
              <a:ext uri="{FF2B5EF4-FFF2-40B4-BE49-F238E27FC236}">
                <a16:creationId xmlns:a16="http://schemas.microsoft.com/office/drawing/2014/main" id="{905AD8A7-4D46-4A23-B764-E660848282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1838" y="1571625"/>
          <a:ext cx="269716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0" name="Equation" r:id="rId3" imgW="748975" imgH="482391" progId="Equation.3">
                  <p:embed/>
                </p:oleObj>
              </mc:Choice>
              <mc:Fallback>
                <p:oleObj name="Equation" r:id="rId3" imgW="748975" imgH="48239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8" y="1571625"/>
                        <a:ext cx="2697162" cy="9429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Rectangle 16">
            <a:extLst>
              <a:ext uri="{FF2B5EF4-FFF2-40B4-BE49-F238E27FC236}">
                <a16:creationId xmlns:a16="http://schemas.microsoft.com/office/drawing/2014/main" id="{967DE95B-73E6-4D24-9898-A7D1991F0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35847" name="Object 2">
            <a:extLst>
              <a:ext uri="{FF2B5EF4-FFF2-40B4-BE49-F238E27FC236}">
                <a16:creationId xmlns:a16="http://schemas.microsoft.com/office/drawing/2014/main" id="{99DCD65A-7EC2-4629-A540-5F6D2F6823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2392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1" r:id="rId5" imgW="927100" imgH="685800" progId="Equation.3">
                  <p:embed/>
                </p:oleObj>
              </mc:Choice>
              <mc:Fallback>
                <p:oleObj r:id="rId5" imgW="927100" imgH="685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23925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8" name="Rectangle 18">
            <a:extLst>
              <a:ext uri="{FF2B5EF4-FFF2-40B4-BE49-F238E27FC236}">
                <a16:creationId xmlns:a16="http://schemas.microsoft.com/office/drawing/2014/main" id="{9E7CA77A-F399-41DE-B95D-6CBC67DAE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35849" name="Object 4">
            <a:extLst>
              <a:ext uri="{FF2B5EF4-FFF2-40B4-BE49-F238E27FC236}">
                <a16:creationId xmlns:a16="http://schemas.microsoft.com/office/drawing/2014/main" id="{7A7F9948-6A2B-4396-A166-A5326B6F17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239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2" r:id="rId7" imgW="927100" imgH="685800" progId="Equation.3">
                  <p:embed/>
                </p:oleObj>
              </mc:Choice>
              <mc:Fallback>
                <p:oleObj r:id="rId7" imgW="927100" imgH="685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239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0" name="Rectangle 20">
            <a:extLst>
              <a:ext uri="{FF2B5EF4-FFF2-40B4-BE49-F238E27FC236}">
                <a16:creationId xmlns:a16="http://schemas.microsoft.com/office/drawing/2014/main" id="{BE75A634-45EB-4796-BC66-DE98EAAFE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19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35851" name="Object 6">
            <a:extLst>
              <a:ext uri="{FF2B5EF4-FFF2-40B4-BE49-F238E27FC236}">
                <a16:creationId xmlns:a16="http://schemas.microsoft.com/office/drawing/2014/main" id="{12518FEA-72FD-4188-8481-E57FAE821D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5172075"/>
          <a:ext cx="152400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3" r:id="rId8" imgW="927100" imgH="685800" progId="Equation.3">
                  <p:embed/>
                </p:oleObj>
              </mc:Choice>
              <mc:Fallback>
                <p:oleObj r:id="rId8" imgW="927100" imgH="685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172075"/>
                        <a:ext cx="1524000" cy="11318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52" name="Rectangle 28">
            <a:extLst>
              <a:ext uri="{FF2B5EF4-FFF2-40B4-BE49-F238E27FC236}">
                <a16:creationId xmlns:a16="http://schemas.microsoft.com/office/drawing/2014/main" id="{DD1756C9-772D-441D-A18D-8AE293F55E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Q Function Table</a:t>
            </a:r>
          </a:p>
        </p:txBody>
      </p:sp>
      <p:sp>
        <p:nvSpPr>
          <p:cNvPr id="36867" name="AutoShape 4" descr="http://docs.google.com/?pid=bl&amp;srcid=ADGEESj7Ib9cRmJYtGz4GNFB-hdT0pZywAliSMeem1U4AvTW0rls6L1teRpFA3HCDUzzZj4TWPnpOZMqj1Lx3GCQ2aDclwGQ6wnXp5SL_rmlagPdK1JfwY-UDJVpyKVhswDRPFwfD76K&amp;q=cache%3A4MZHBz1OQ1YJ%3Awww.telecom.tuc.gr%2Fpatreco%2Fres%2Fpatreco0708%2FQfunctiontable.pdf%20q%20function%20table&amp;docid=a9a1bf77d739d5641e7559ff90af1f4b&amp;a=bi&amp;pagenumber=1&amp;w=138">
            <a:extLst>
              <a:ext uri="{FF2B5EF4-FFF2-40B4-BE49-F238E27FC236}">
                <a16:creationId xmlns:a16="http://schemas.microsoft.com/office/drawing/2014/main" id="{ED4D2177-CA8C-41BE-A96E-F2E9E60002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150" y="-242888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36868" name="Picture 5">
            <a:extLst>
              <a:ext uri="{FF2B5EF4-FFF2-40B4-BE49-F238E27FC236}">
                <a16:creationId xmlns:a16="http://schemas.microsoft.com/office/drawing/2014/main" id="{5B1C2A72-9BF7-4A90-AFCE-35B31E8D4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6124575" cy="521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100" name="Rectangle 4">
            <a:extLst>
              <a:ext uri="{FF2B5EF4-FFF2-40B4-BE49-F238E27FC236}">
                <a16:creationId xmlns:a16="http://schemas.microsoft.com/office/drawing/2014/main" id="{756C2FA9-9269-4D3E-8A77-3621FDFBFE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Example</a:t>
            </a:r>
          </a:p>
        </p:txBody>
      </p:sp>
      <p:sp>
        <p:nvSpPr>
          <p:cNvPr id="516101" name="Rectangle 5">
            <a:extLst>
              <a:ext uri="{FF2B5EF4-FFF2-40B4-BE49-F238E27FC236}">
                <a16:creationId xmlns:a16="http://schemas.microsoft.com/office/drawing/2014/main" id="{0E80BDE7-24E6-4228-A838-D8D2D31EDD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6638" y="1365250"/>
            <a:ext cx="7345362" cy="2281238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Four received power measurements were taken at the distances of </a:t>
            </a:r>
            <a:br>
              <a:rPr lang="en-US" altLang="en-US" b="0" dirty="0"/>
            </a:br>
            <a:r>
              <a:rPr lang="en-US" altLang="en-US" b="0" dirty="0"/>
              <a:t>100m, 200m, 1 km and 3 km from a transmitter. </a:t>
            </a:r>
          </a:p>
          <a:p>
            <a:pPr>
              <a:defRPr/>
            </a:pPr>
            <a:endParaRPr lang="en-US" altLang="en-US" b="0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D818A15-BC52-440F-938C-30C679D55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3352800"/>
            <a:ext cx="7620000" cy="2503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indent="0">
              <a:buFont typeface="Monotype Sorts" pitchFamily="2" charset="2"/>
              <a:buNone/>
              <a:tabLst>
                <a:tab pos="1374775" algn="l"/>
                <a:tab pos="4344988" algn="l"/>
              </a:tabLst>
              <a:defRPr/>
            </a:pPr>
            <a:r>
              <a:rPr lang="en-US" altLang="en-US" kern="0" dirty="0"/>
              <a:t>          </a:t>
            </a:r>
            <a:r>
              <a:rPr lang="en-US" altLang="en-US" b="0" u="sng" kern="0" dirty="0"/>
              <a:t>T-R distance</a:t>
            </a:r>
            <a:r>
              <a:rPr lang="en-US" altLang="en-US" b="0" kern="0" dirty="0"/>
              <a:t>	</a:t>
            </a:r>
            <a:r>
              <a:rPr lang="en-US" altLang="en-US" b="0" u="sng" kern="0" dirty="0"/>
              <a:t>Measured Power</a:t>
            </a:r>
          </a:p>
          <a:p>
            <a:pPr marL="0" indent="0">
              <a:spcAft>
                <a:spcPct val="15000"/>
              </a:spcAft>
              <a:buFont typeface="Monotype Sorts" pitchFamily="2" charset="2"/>
              <a:buNone/>
              <a:tabLst>
                <a:tab pos="1374775" algn="l"/>
                <a:tab pos="4344988" algn="l"/>
              </a:tabLst>
              <a:defRPr/>
            </a:pPr>
            <a:r>
              <a:rPr lang="en-US" altLang="en-US" b="0" kern="0" dirty="0"/>
              <a:t>	100 m                    	     0 </a:t>
            </a:r>
            <a:r>
              <a:rPr lang="en-US" altLang="en-US" b="0" kern="0" dirty="0" err="1"/>
              <a:t>dBm</a:t>
            </a:r>
            <a:endParaRPr lang="en-US" altLang="en-US" b="0" kern="0" dirty="0"/>
          </a:p>
          <a:p>
            <a:pPr marL="0" indent="0">
              <a:spcAft>
                <a:spcPct val="15000"/>
              </a:spcAft>
              <a:buFont typeface="Monotype Sorts" pitchFamily="2" charset="2"/>
              <a:buNone/>
              <a:tabLst>
                <a:tab pos="1374775" algn="l"/>
                <a:tab pos="4344988" algn="l"/>
              </a:tabLst>
              <a:defRPr/>
            </a:pPr>
            <a:r>
              <a:rPr lang="en-US" altLang="en-US" b="0" kern="0" dirty="0"/>
              <a:t>	200 m	 - 20 </a:t>
            </a:r>
            <a:r>
              <a:rPr lang="en-US" altLang="en-US" b="0" kern="0" dirty="0" err="1"/>
              <a:t>dBm</a:t>
            </a:r>
            <a:endParaRPr lang="en-US" altLang="en-US" b="0" kern="0" dirty="0"/>
          </a:p>
          <a:p>
            <a:pPr marL="0" indent="0">
              <a:spcAft>
                <a:spcPct val="15000"/>
              </a:spcAft>
              <a:buFont typeface="Monotype Sorts" pitchFamily="2" charset="2"/>
              <a:buNone/>
              <a:tabLst>
                <a:tab pos="1374775" algn="l"/>
                <a:tab pos="4344988" algn="l"/>
              </a:tabLst>
              <a:defRPr/>
            </a:pPr>
            <a:r>
              <a:rPr lang="en-US" altLang="en-US" b="0" kern="0" dirty="0"/>
              <a:t>	1 km	 - 35 </a:t>
            </a:r>
            <a:r>
              <a:rPr lang="en-US" altLang="en-US" b="0" kern="0" dirty="0" err="1"/>
              <a:t>dBm</a:t>
            </a:r>
            <a:endParaRPr lang="en-US" altLang="en-US" b="0" kern="0" dirty="0"/>
          </a:p>
          <a:p>
            <a:pPr marL="0" indent="0">
              <a:spcAft>
                <a:spcPct val="15000"/>
              </a:spcAft>
              <a:buFont typeface="Monotype Sorts" pitchFamily="2" charset="2"/>
              <a:buNone/>
              <a:tabLst>
                <a:tab pos="1374775" algn="l"/>
                <a:tab pos="4344988" algn="l"/>
              </a:tabLst>
              <a:defRPr/>
            </a:pPr>
            <a:r>
              <a:rPr lang="en-US" altLang="en-US" b="0" kern="0" dirty="0"/>
              <a:t>	3 km	 - 70 </a:t>
            </a:r>
            <a:r>
              <a:rPr lang="en-US" altLang="en-US" b="0" kern="0" dirty="0" err="1"/>
              <a:t>dBm</a:t>
            </a:r>
            <a:endParaRPr lang="en-US" altLang="en-US" b="0" kern="0" dirty="0"/>
          </a:p>
        </p:txBody>
      </p:sp>
    </p:spTree>
  </p:cSld>
  <p:clrMapOvr>
    <a:masterClrMapping/>
  </p:clrMapOvr>
  <p:transition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>
            <a:extLst>
              <a:ext uri="{FF2B5EF4-FFF2-40B4-BE49-F238E27FC236}">
                <a16:creationId xmlns:a16="http://schemas.microsoft.com/office/drawing/2014/main" id="{C0BDD8D2-6C2B-40B7-A740-8F0A110CF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Example</a:t>
            </a:r>
          </a:p>
        </p:txBody>
      </p:sp>
      <p:sp>
        <p:nvSpPr>
          <p:cNvPr id="534531" name="Rectangle 3">
            <a:extLst>
              <a:ext uri="{FF2B5EF4-FFF2-40B4-BE49-F238E27FC236}">
                <a16:creationId xmlns:a16="http://schemas.microsoft.com/office/drawing/2014/main" id="{1AA54300-23B5-4422-9842-525632F87A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162800" cy="4619625"/>
          </a:xfrm>
        </p:spPr>
        <p:txBody>
          <a:bodyPr/>
          <a:lstStyle/>
          <a:p>
            <a:pPr marL="461963" indent="-461963">
              <a:buFont typeface="Monotype Sorts" pitchFamily="2" charset="2"/>
              <a:buNone/>
              <a:defRPr/>
            </a:pPr>
            <a:r>
              <a:rPr lang="en-US" altLang="en-US" dirty="0">
                <a:effectLst/>
              </a:rPr>
              <a:t>a. 	</a:t>
            </a:r>
            <a:r>
              <a:rPr lang="en-US" altLang="en-US" b="0" dirty="0">
                <a:effectLst/>
              </a:rPr>
              <a:t>Find the minimum mean square error (MMSE) estimate for the path loss exponent n, assuming d</a:t>
            </a:r>
            <a:r>
              <a:rPr lang="en-US" altLang="en-US" b="0" baseline="-25000" dirty="0">
                <a:effectLst/>
              </a:rPr>
              <a:t>0</a:t>
            </a:r>
            <a:r>
              <a:rPr lang="en-US" altLang="en-US" b="0" dirty="0">
                <a:effectLst/>
              </a:rPr>
              <a:t> = 100m.</a:t>
            </a:r>
          </a:p>
          <a:p>
            <a:pPr marL="461963" indent="-461963">
              <a:buFont typeface="Monotype Sorts" pitchFamily="2" charset="2"/>
              <a:buNone/>
              <a:defRPr/>
            </a:pPr>
            <a:r>
              <a:rPr lang="en-US" altLang="en-US" b="0" dirty="0">
                <a:effectLst/>
              </a:rPr>
              <a:t>b.	Calculate the standard deviation </a:t>
            </a:r>
            <a:br>
              <a:rPr lang="en-US" altLang="en-US" b="0" dirty="0">
                <a:effectLst/>
              </a:rPr>
            </a:br>
            <a:r>
              <a:rPr lang="en-US" altLang="en-US" b="0" dirty="0">
                <a:effectLst/>
              </a:rPr>
              <a:t>about the mean value.</a:t>
            </a:r>
          </a:p>
          <a:p>
            <a:pPr marL="461963" indent="-461963">
              <a:buFont typeface="Monotype Sorts" pitchFamily="2" charset="2"/>
              <a:buNone/>
              <a:defRPr/>
            </a:pPr>
            <a:r>
              <a:rPr lang="en-US" altLang="en-US" b="0" dirty="0">
                <a:effectLst/>
              </a:rPr>
              <a:t>c.	Estimate the received power at </a:t>
            </a:r>
            <a:br>
              <a:rPr lang="en-US" altLang="en-US" b="0" dirty="0">
                <a:effectLst/>
              </a:rPr>
            </a:br>
            <a:r>
              <a:rPr lang="en-US" altLang="en-US" b="0" dirty="0">
                <a:effectLst/>
              </a:rPr>
              <a:t>d = 2 km using the resulting model.</a:t>
            </a:r>
          </a:p>
          <a:p>
            <a:pPr marL="461963" indent="-461963">
              <a:buFont typeface="Monotype Sorts" pitchFamily="2" charset="2"/>
              <a:buNone/>
              <a:defRPr/>
            </a:pPr>
            <a:r>
              <a:rPr lang="en-US" altLang="en-US" b="0" dirty="0">
                <a:effectLst/>
              </a:rPr>
              <a:t>d.	Predict the likelihood that the received signal at 2 km will be greater than </a:t>
            </a:r>
            <a:br>
              <a:rPr lang="en-US" altLang="en-US" b="0" dirty="0">
                <a:effectLst/>
              </a:rPr>
            </a:br>
            <a:r>
              <a:rPr lang="en-US" altLang="en-US" b="0" dirty="0">
                <a:effectLst/>
              </a:rPr>
              <a:t>–60 </a:t>
            </a:r>
            <a:r>
              <a:rPr lang="en-US" altLang="en-US" b="0" dirty="0" err="1">
                <a:effectLst/>
              </a:rPr>
              <a:t>dBm</a:t>
            </a:r>
            <a:r>
              <a:rPr lang="en-US" altLang="en-US" b="0" dirty="0">
                <a:effectLst/>
              </a:rPr>
              <a:t>.</a:t>
            </a: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4" name="Rectangle 4">
            <a:extLst>
              <a:ext uri="{FF2B5EF4-FFF2-40B4-BE49-F238E27FC236}">
                <a16:creationId xmlns:a16="http://schemas.microsoft.com/office/drawing/2014/main" id="{91940271-8F99-46EE-B54F-4C2C567D4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238" y="1752600"/>
            <a:ext cx="6781800" cy="2773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85000"/>
              </a:lnSpc>
              <a:spcAft>
                <a:spcPct val="4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dirty="0"/>
              <a:t>Let  P</a:t>
            </a:r>
            <a:r>
              <a:rPr lang="en-US" altLang="en-US" baseline="-25000" dirty="0"/>
              <a:t>i</a:t>
            </a:r>
            <a:r>
              <a:rPr lang="en-US" altLang="en-US" dirty="0"/>
              <a:t> be the average received power </a:t>
            </a:r>
            <a:br>
              <a:rPr lang="en-US" altLang="en-US" dirty="0"/>
            </a:br>
            <a:r>
              <a:rPr lang="en-US" altLang="en-US" dirty="0"/>
              <a:t>at distance d</a:t>
            </a:r>
            <a:r>
              <a:rPr lang="en-US" altLang="en-US" baseline="-25000" dirty="0"/>
              <a:t>i</a:t>
            </a:r>
            <a:r>
              <a:rPr lang="en-US" altLang="en-US" dirty="0"/>
              <a:t> :</a:t>
            </a:r>
          </a:p>
          <a:p>
            <a:pPr>
              <a:lnSpc>
                <a:spcPct val="85000"/>
              </a:lnSpc>
              <a:spcAft>
                <a:spcPct val="4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dirty="0"/>
              <a:t>P</a:t>
            </a:r>
            <a:r>
              <a:rPr lang="en-US" altLang="en-US" baseline="-25000" dirty="0"/>
              <a:t>i</a:t>
            </a:r>
            <a:r>
              <a:rPr lang="en-US" altLang="en-US" dirty="0"/>
              <a:t> (d) = P (d</a:t>
            </a:r>
            <a:r>
              <a:rPr lang="en-US" altLang="en-US" baseline="-25000" dirty="0"/>
              <a:t>0</a:t>
            </a:r>
            <a:r>
              <a:rPr lang="en-US" altLang="en-US" dirty="0"/>
              <a:t>) – 10n log (d</a:t>
            </a:r>
            <a:r>
              <a:rPr lang="en-US" altLang="en-US" baseline="-25000" dirty="0"/>
              <a:t> </a:t>
            </a:r>
            <a:r>
              <a:rPr lang="en-US" altLang="en-US" dirty="0"/>
              <a:t>/100)</a:t>
            </a:r>
          </a:p>
          <a:p>
            <a:pPr>
              <a:lnSpc>
                <a:spcPct val="85000"/>
              </a:lnSpc>
              <a:spcAft>
                <a:spcPct val="4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dirty="0"/>
              <a:t>d = d</a:t>
            </a:r>
            <a:r>
              <a:rPr lang="en-US" altLang="en-US" baseline="-25000" dirty="0"/>
              <a:t>0</a:t>
            </a:r>
            <a:r>
              <a:rPr lang="en-US" altLang="en-US" dirty="0"/>
              <a:t> = 100m </a:t>
            </a:r>
          </a:p>
          <a:p>
            <a:pPr>
              <a:lnSpc>
                <a:spcPct val="85000"/>
              </a:lnSpc>
              <a:spcAft>
                <a:spcPct val="4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dirty="0"/>
              <a:t>= P</a:t>
            </a:r>
            <a:r>
              <a:rPr lang="en-US" altLang="en-US" baseline="-25000" dirty="0"/>
              <a:t>i</a:t>
            </a:r>
            <a:r>
              <a:rPr lang="en-US" altLang="en-US" dirty="0"/>
              <a:t> (d</a:t>
            </a:r>
            <a:r>
              <a:rPr lang="en-US" altLang="en-US" baseline="-25000" dirty="0"/>
              <a:t>0</a:t>
            </a:r>
            <a:r>
              <a:rPr lang="en-US" altLang="en-US" dirty="0"/>
              <a:t>) = P</a:t>
            </a:r>
            <a:r>
              <a:rPr lang="en-US" altLang="en-US" baseline="-25000" dirty="0"/>
              <a:t>0</a:t>
            </a:r>
            <a:r>
              <a:rPr lang="en-US" altLang="en-US" dirty="0"/>
              <a:t>= 0 </a:t>
            </a:r>
            <a:r>
              <a:rPr lang="en-US" altLang="en-US" dirty="0" err="1"/>
              <a:t>dBm</a:t>
            </a: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7125" name="Rectangle 5">
            <a:extLst>
              <a:ext uri="{FF2B5EF4-FFF2-40B4-BE49-F238E27FC236}">
                <a16:creationId xmlns:a16="http://schemas.microsoft.com/office/drawing/2014/main" id="{5FFE49A1-9B69-4C18-BFE4-ED784C9658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</a:p>
        </p:txBody>
      </p:sp>
    </p:spTree>
  </p:cSld>
  <p:clrMapOvr>
    <a:masterClrMapping/>
  </p:clrMapOvr>
  <p:transition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3" name="Rectangle 5">
            <a:extLst>
              <a:ext uri="{FF2B5EF4-FFF2-40B4-BE49-F238E27FC236}">
                <a16:creationId xmlns:a16="http://schemas.microsoft.com/office/drawing/2014/main" id="{06C39279-C6C7-4094-A859-A3F2C0986A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15950"/>
            <a:ext cx="7239000" cy="60325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a.</a:t>
            </a:r>
          </a:p>
        </p:txBody>
      </p:sp>
      <p:sp>
        <p:nvSpPr>
          <p:cNvPr id="519175" name="Rectangle 7">
            <a:extLst>
              <a:ext uri="{FF2B5EF4-FFF2-40B4-BE49-F238E27FC236}">
                <a16:creationId xmlns:a16="http://schemas.microsoft.com/office/drawing/2014/main" id="{37DFF4F3-9023-4433-8908-69CD162A0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19200"/>
            <a:ext cx="8001000" cy="5764213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d</a:t>
            </a:r>
            <a:r>
              <a:rPr lang="en-US" altLang="en-US" b="0" baseline="-25000" dirty="0"/>
              <a:t>1</a:t>
            </a:r>
            <a:r>
              <a:rPr lang="en-US" altLang="en-US" b="0" dirty="0"/>
              <a:t>= 200 m, P</a:t>
            </a:r>
            <a:r>
              <a:rPr lang="en-US" altLang="en-US" b="0" baseline="-25000" dirty="0"/>
              <a:t>1</a:t>
            </a:r>
            <a:r>
              <a:rPr lang="en-US" altLang="en-US" b="0" dirty="0"/>
              <a:t>= -3n,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d</a:t>
            </a:r>
            <a:r>
              <a:rPr lang="en-US" altLang="en-US" b="0" baseline="-25000" dirty="0"/>
              <a:t>2</a:t>
            </a:r>
            <a:r>
              <a:rPr lang="en-US" altLang="en-US" b="0" dirty="0"/>
              <a:t>= 1 km, P</a:t>
            </a:r>
            <a:r>
              <a:rPr lang="en-US" altLang="en-US" b="0" baseline="-25000" dirty="0"/>
              <a:t>3</a:t>
            </a:r>
            <a:r>
              <a:rPr lang="en-US" altLang="en-US" b="0" dirty="0"/>
              <a:t>= -10n,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d</a:t>
            </a:r>
            <a:r>
              <a:rPr lang="en-US" altLang="en-US" b="0" baseline="-25000" dirty="0"/>
              <a:t>3</a:t>
            </a:r>
            <a:r>
              <a:rPr lang="en-US" altLang="en-US" b="0" dirty="0"/>
              <a:t>= 3 km, P</a:t>
            </a:r>
            <a:r>
              <a:rPr lang="en-US" altLang="en-US" b="0" baseline="-25000" dirty="0"/>
              <a:t>4</a:t>
            </a:r>
            <a:r>
              <a:rPr lang="en-US" altLang="en-US" b="0" dirty="0"/>
              <a:t>= -14.77n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sz="1200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Mean square error J = </a:t>
            </a:r>
            <a:r>
              <a:rPr lang="en-US" altLang="en-US" b="0" dirty="0">
                <a:sym typeface="Symbol" pitchFamily="18" charset="2"/>
              </a:rPr>
              <a:t></a:t>
            </a:r>
            <a:r>
              <a:rPr lang="en-US" altLang="en-US" b="0" dirty="0"/>
              <a:t> (P – P</a:t>
            </a:r>
            <a:r>
              <a:rPr lang="en-US" altLang="en-US" b="0" baseline="-25000" dirty="0"/>
              <a:t>i</a:t>
            </a:r>
            <a:r>
              <a:rPr lang="en-US" altLang="en-US" b="0" dirty="0"/>
              <a:t>)</a:t>
            </a:r>
            <a:r>
              <a:rPr lang="en-US" altLang="en-US" b="0" baseline="30000" dirty="0"/>
              <a:t>2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sz="1200" b="0" dirty="0"/>
          </a:p>
          <a:p>
            <a:pPr>
              <a:lnSpc>
                <a:spcPct val="95000"/>
              </a:lnSpc>
              <a:spcAft>
                <a:spcPct val="3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= (0 – 0)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+ [-20 – (-3n)]</a:t>
            </a:r>
            <a:r>
              <a:rPr lang="en-US" altLang="en-US" sz="1400" b="0" dirty="0"/>
              <a:t> 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</a:t>
            </a:r>
            <a:br>
              <a:rPr lang="en-US" altLang="en-US" b="0" dirty="0"/>
            </a:br>
            <a:r>
              <a:rPr lang="en-US" altLang="en-US" b="0" dirty="0"/>
              <a:t>+ [-35 – (-10n)]</a:t>
            </a:r>
            <a:r>
              <a:rPr lang="en-US" altLang="en-US" sz="1400" b="0" baseline="30000" dirty="0"/>
              <a:t> 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+ [-70 – (-14.77n)]</a:t>
            </a:r>
            <a:r>
              <a:rPr lang="en-US" altLang="en-US" sz="1400" b="0" dirty="0"/>
              <a:t> 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          </a:t>
            </a:r>
          </a:p>
          <a:p>
            <a:pPr>
              <a:lnSpc>
                <a:spcPct val="95000"/>
              </a:lnSpc>
              <a:buFont typeface="Monotype Sorts" pitchFamily="2" charset="2"/>
              <a:buNone/>
              <a:defRPr/>
            </a:pPr>
            <a:r>
              <a:rPr lang="en-US" altLang="en-US" b="0" dirty="0"/>
              <a:t>= 6525 – 2887.8n + 327.153n</a:t>
            </a:r>
            <a:r>
              <a:rPr lang="en-US" altLang="en-US" b="0" baseline="30000" dirty="0"/>
              <a:t>2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Minimum value = &gt; </a:t>
            </a:r>
            <a:r>
              <a:rPr lang="en-US" altLang="en-US" b="0" dirty="0" err="1"/>
              <a:t>dJ</a:t>
            </a:r>
            <a:r>
              <a:rPr lang="en-US" altLang="en-US" b="0" dirty="0"/>
              <a:t>(n) / </a:t>
            </a:r>
            <a:r>
              <a:rPr lang="en-US" altLang="en-US" b="0" dirty="0" err="1"/>
              <a:t>dn</a:t>
            </a:r>
            <a:endParaRPr lang="en-US" alt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		= 654.306n – 2887.8 = 0</a:t>
            </a:r>
            <a:r>
              <a:rPr lang="en-US" altLang="en-US" b="0" u="sng" dirty="0"/>
              <a:t> </a:t>
            </a:r>
            <a:r>
              <a:rPr lang="en-US" altLang="en-US" b="0" dirty="0">
                <a:cs typeface="Times New Roman" pitchFamily="18" charset="0"/>
                <a:sym typeface="Symbol" pitchFamily="18" charset="2"/>
              </a:rPr>
              <a:t> </a:t>
            </a:r>
            <a:r>
              <a:rPr lang="en-US" altLang="en-US" b="0" dirty="0"/>
              <a:t>n = 4.4</a:t>
            </a:r>
          </a:p>
          <a:p>
            <a:pPr>
              <a:lnSpc>
                <a:spcPct val="95000"/>
              </a:lnSpc>
              <a:buFont typeface="Monotype Sorts" pitchFamily="2" charset="2"/>
              <a:buNone/>
              <a:defRPr/>
            </a:pPr>
            <a:endParaRPr lang="en-US" altLang="en-US" baseline="30000" dirty="0"/>
          </a:p>
          <a:p>
            <a:pPr>
              <a:buFont typeface="Monotype Sorts" pitchFamily="2" charset="2"/>
              <a:buNone/>
              <a:defRPr/>
            </a:pPr>
            <a:endParaRPr lang="en-US" altLang="en-US" sz="1200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6" name="Rectangle 4">
            <a:extLst>
              <a:ext uri="{FF2B5EF4-FFF2-40B4-BE49-F238E27FC236}">
                <a16:creationId xmlns:a16="http://schemas.microsoft.com/office/drawing/2014/main" id="{9E7134AB-E20F-4B4B-AE30-44D957F7D8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56515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Measured signal parameters</a:t>
            </a:r>
            <a:br>
              <a:rPr lang="en-US" altLang="en-US" u="sng" dirty="0"/>
            </a:br>
            <a:endParaRPr lang="en-US" altLang="en-US" u="sng" dirty="0"/>
          </a:p>
        </p:txBody>
      </p:sp>
      <p:sp>
        <p:nvSpPr>
          <p:cNvPr id="453637" name="Rectangle 5">
            <a:extLst>
              <a:ext uri="{FF2B5EF4-FFF2-40B4-BE49-F238E27FC236}">
                <a16:creationId xmlns:a16="http://schemas.microsoft.com/office/drawing/2014/main" id="{1BFE535D-4806-429F-9C5C-ACDC04D2E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620000" cy="2124075"/>
          </a:xfrm>
        </p:spPr>
        <p:txBody>
          <a:bodyPr/>
          <a:lstStyle/>
          <a:p>
            <a:pPr>
              <a:tabLst>
                <a:tab pos="2287588" algn="l"/>
              </a:tabLst>
              <a:defRPr/>
            </a:pPr>
            <a:r>
              <a:rPr lang="en-US" altLang="en-US" sz="3600" b="0" u="sng" dirty="0">
                <a:solidFill>
                  <a:srgbClr val="91DDB5"/>
                </a:solidFill>
              </a:rPr>
              <a:t>Electrical Field (Volts/m)</a:t>
            </a:r>
          </a:p>
          <a:p>
            <a:pPr marL="0" indent="0">
              <a:buFont typeface="Monotype Sorts" pitchFamily="2" charset="2"/>
              <a:buNone/>
              <a:tabLst>
                <a:tab pos="2287588" algn="l"/>
              </a:tabLst>
              <a:defRPr/>
            </a:pPr>
            <a:r>
              <a:rPr lang="en-US" altLang="en-US" b="0" dirty="0"/>
              <a:t>	Magnitude E = I</a:t>
            </a:r>
            <a:r>
              <a:rPr lang="en-US" altLang="en-US" b="0" dirty="0">
                <a:solidFill>
                  <a:srgbClr val="91DDB5"/>
                </a:solidFill>
              </a:rPr>
              <a:t>E</a:t>
            </a:r>
            <a:r>
              <a:rPr lang="en-US" altLang="en-US" b="0" dirty="0"/>
              <a:t>I   </a:t>
            </a:r>
          </a:p>
          <a:p>
            <a:pPr marL="0" indent="0">
              <a:buFont typeface="Monotype Sorts" pitchFamily="2" charset="2"/>
              <a:buNone/>
              <a:tabLst>
                <a:tab pos="2287588" algn="l"/>
              </a:tabLst>
              <a:defRPr/>
            </a:pPr>
            <a:r>
              <a:rPr lang="en-US" altLang="en-US" b="0" dirty="0"/>
              <a:t>Vector  				 </a:t>
            </a:r>
          </a:p>
          <a:p>
            <a:pPr marL="0" indent="0">
              <a:buFont typeface="Monotype Sorts" pitchFamily="2" charset="2"/>
              <a:buNone/>
              <a:tabLst>
                <a:tab pos="2287588" algn="l"/>
              </a:tabLst>
              <a:defRPr/>
            </a:pPr>
            <a:r>
              <a:rPr lang="en-US" altLang="en-US" b="0" dirty="0"/>
              <a:t>	Direction </a:t>
            </a:r>
            <a:r>
              <a:rPr lang="en-US" altLang="en-US" b="0" dirty="0">
                <a:solidFill>
                  <a:srgbClr val="91DDB5"/>
                </a:solidFill>
              </a:rPr>
              <a:t>E</a:t>
            </a:r>
            <a:r>
              <a:rPr lang="en-US" altLang="en-US" b="0" dirty="0"/>
              <a:t> = </a:t>
            </a:r>
            <a:r>
              <a:rPr lang="en-US" altLang="en-US" b="0" dirty="0" err="1">
                <a:solidFill>
                  <a:srgbClr val="91DDB5"/>
                </a:solidFill>
              </a:rPr>
              <a:t>x</a:t>
            </a:r>
            <a:r>
              <a:rPr lang="en-US" altLang="en-US" b="0" dirty="0" err="1"/>
              <a:t>E</a:t>
            </a:r>
            <a:r>
              <a:rPr lang="en-US" altLang="en-US" sz="4000" b="0" baseline="-20000" dirty="0" err="1"/>
              <a:t>x</a:t>
            </a:r>
            <a:r>
              <a:rPr lang="en-US" altLang="en-US" b="0" dirty="0"/>
              <a:t> + </a:t>
            </a:r>
            <a:r>
              <a:rPr lang="en-US" altLang="en-US" b="0" dirty="0" err="1">
                <a:solidFill>
                  <a:srgbClr val="91DDB5"/>
                </a:solidFill>
              </a:rPr>
              <a:t>y</a:t>
            </a:r>
            <a:r>
              <a:rPr lang="en-US" altLang="en-US" b="0" dirty="0" err="1"/>
              <a:t>E</a:t>
            </a:r>
            <a:r>
              <a:rPr lang="en-US" altLang="en-US" sz="4000" b="0" baseline="-20000" dirty="0" err="1"/>
              <a:t>y</a:t>
            </a:r>
            <a:r>
              <a:rPr lang="en-US" altLang="en-US" b="0" dirty="0"/>
              <a:t> + </a:t>
            </a:r>
            <a:r>
              <a:rPr lang="en-US" altLang="en-US" b="0" dirty="0" err="1">
                <a:solidFill>
                  <a:srgbClr val="91DDB5"/>
                </a:solidFill>
              </a:rPr>
              <a:t>z</a:t>
            </a:r>
            <a:r>
              <a:rPr lang="en-US" altLang="en-US" b="0" dirty="0" err="1"/>
              <a:t>E</a:t>
            </a:r>
            <a:r>
              <a:rPr lang="en-US" altLang="en-US" sz="4000" b="0" baseline="-20000" dirty="0" err="1"/>
              <a:t>z</a:t>
            </a:r>
            <a:endParaRPr lang="en-US" altLang="en-US" sz="4000" b="0" baseline="-20000" dirty="0"/>
          </a:p>
        </p:txBody>
      </p:sp>
      <p:sp>
        <p:nvSpPr>
          <p:cNvPr id="5124" name="Freeform 6">
            <a:extLst>
              <a:ext uri="{FF2B5EF4-FFF2-40B4-BE49-F238E27FC236}">
                <a16:creationId xmlns:a16="http://schemas.microsoft.com/office/drawing/2014/main" id="{C3CCFA85-6703-4641-9D69-2F7764C7CFF6}"/>
              </a:ext>
            </a:extLst>
          </p:cNvPr>
          <p:cNvSpPr>
            <a:spLocks/>
          </p:cNvSpPr>
          <p:nvPr/>
        </p:nvSpPr>
        <p:spPr bwMode="auto">
          <a:xfrm>
            <a:off x="2286000" y="2438400"/>
            <a:ext cx="982663" cy="188913"/>
          </a:xfrm>
          <a:custGeom>
            <a:avLst/>
            <a:gdLst>
              <a:gd name="T0" fmla="*/ 0 w 619"/>
              <a:gd name="T1" fmla="*/ 2147483647 h 119"/>
              <a:gd name="T2" fmla="*/ 2147483647 w 619"/>
              <a:gd name="T3" fmla="*/ 0 h 119"/>
              <a:gd name="T4" fmla="*/ 2147483647 w 619"/>
              <a:gd name="T5" fmla="*/ 0 h 1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19" h="119">
                <a:moveTo>
                  <a:pt x="0" y="119"/>
                </a:moveTo>
                <a:lnTo>
                  <a:pt x="139" y="0"/>
                </a:lnTo>
                <a:lnTo>
                  <a:pt x="619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Freeform 7">
            <a:extLst>
              <a:ext uri="{FF2B5EF4-FFF2-40B4-BE49-F238E27FC236}">
                <a16:creationId xmlns:a16="http://schemas.microsoft.com/office/drawing/2014/main" id="{A0A2CC0A-5259-4A77-94F3-E4AC5C2352DE}"/>
              </a:ext>
            </a:extLst>
          </p:cNvPr>
          <p:cNvSpPr>
            <a:spLocks/>
          </p:cNvSpPr>
          <p:nvPr/>
        </p:nvSpPr>
        <p:spPr bwMode="auto">
          <a:xfrm flipV="1">
            <a:off x="2286000" y="3200400"/>
            <a:ext cx="982663" cy="188913"/>
          </a:xfrm>
          <a:custGeom>
            <a:avLst/>
            <a:gdLst>
              <a:gd name="T0" fmla="*/ 0 w 619"/>
              <a:gd name="T1" fmla="*/ 2147483647 h 119"/>
              <a:gd name="T2" fmla="*/ 2147483647 w 619"/>
              <a:gd name="T3" fmla="*/ 0 h 119"/>
              <a:gd name="T4" fmla="*/ 2147483647 w 619"/>
              <a:gd name="T5" fmla="*/ 0 h 1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19" h="119">
                <a:moveTo>
                  <a:pt x="0" y="119"/>
                </a:moveTo>
                <a:lnTo>
                  <a:pt x="139" y="0"/>
                </a:lnTo>
                <a:lnTo>
                  <a:pt x="619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94379B8-733F-40D9-8810-143661BD7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10000"/>
            <a:ext cx="7620000" cy="2770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tabLst>
                <a:tab pos="2287588" algn="l"/>
              </a:tabLst>
              <a:defRPr/>
            </a:pPr>
            <a:r>
              <a:rPr lang="en-US" altLang="en-US" sz="3600" b="0" u="sng" kern="0" dirty="0">
                <a:solidFill>
                  <a:srgbClr val="91DDB5"/>
                </a:solidFill>
              </a:rPr>
              <a:t>Power (Watts or </a:t>
            </a:r>
            <a:r>
              <a:rPr lang="en-US" altLang="en-US" sz="3600" b="0" u="sng" kern="0" dirty="0" err="1">
                <a:solidFill>
                  <a:srgbClr val="91DDB5"/>
                </a:solidFill>
              </a:rPr>
              <a:t>dBm</a:t>
            </a:r>
            <a:r>
              <a:rPr lang="en-US" altLang="en-US" sz="3600" b="0" u="sng" kern="0" dirty="0">
                <a:solidFill>
                  <a:srgbClr val="91DDB5"/>
                </a:solidFill>
              </a:rPr>
              <a:t>)</a:t>
            </a:r>
          </a:p>
          <a:p>
            <a:pPr>
              <a:tabLst>
                <a:tab pos="2287588" algn="l"/>
              </a:tabLst>
              <a:defRPr/>
            </a:pPr>
            <a:endParaRPr lang="en-US" altLang="en-US" sz="3600" b="0" u="sng" kern="0" dirty="0">
              <a:solidFill>
                <a:srgbClr val="91DDB5"/>
              </a:solidFill>
            </a:endParaRPr>
          </a:p>
          <a:p>
            <a:pPr marL="400050" lvl="1" indent="0">
              <a:buFont typeface="Monotype Sorts" pitchFamily="2" charset="2"/>
              <a:buNone/>
              <a:tabLst>
                <a:tab pos="2287588" algn="l"/>
              </a:tabLst>
              <a:defRPr/>
            </a:pPr>
            <a:r>
              <a:rPr lang="en-US" altLang="en-US" b="0" dirty="0"/>
              <a:t>Power is scalar quantity and easier to measure.</a:t>
            </a:r>
          </a:p>
          <a:p>
            <a:pPr>
              <a:tabLst>
                <a:tab pos="2287588" algn="l"/>
              </a:tabLst>
              <a:defRPr/>
            </a:pPr>
            <a:endParaRPr lang="en-US" altLang="en-US" sz="3600" b="0" kern="0" dirty="0">
              <a:solidFill>
                <a:srgbClr val="91DDB5"/>
              </a:solidFill>
            </a:endParaRPr>
          </a:p>
          <a:p>
            <a:pPr marL="0" indent="0">
              <a:buFont typeface="Monotype Sorts" pitchFamily="2" charset="2"/>
              <a:buNone/>
              <a:tabLst>
                <a:tab pos="2287588" algn="l"/>
              </a:tabLst>
              <a:defRPr/>
            </a:pPr>
            <a:endParaRPr lang="en-US" altLang="en-US" b="0" u="sng" kern="0" dirty="0"/>
          </a:p>
        </p:txBody>
      </p:sp>
    </p:spTree>
  </p:cSld>
  <p:clrMapOvr>
    <a:masterClrMapping/>
  </p:clrMapOvr>
  <p:transition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74EDF51B-5E11-4FC1-99FD-70E749EA43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b.</a:t>
            </a:r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DC29D633-5175-444A-83AF-70C599275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924800" cy="2946400"/>
          </a:xfrm>
        </p:spPr>
        <p:txBody>
          <a:bodyPr/>
          <a:lstStyle/>
          <a:p>
            <a:pPr marL="0" indent="0">
              <a:spcAft>
                <a:spcPct val="60000"/>
              </a:spcAft>
              <a:buFont typeface="Monotype Sorts" pitchFamily="2" charset="2"/>
              <a:buNone/>
              <a:tabLst>
                <a:tab pos="2339975" algn="l"/>
                <a:tab pos="3254375" algn="l"/>
                <a:tab pos="3998913" algn="l"/>
              </a:tabLst>
              <a:defRPr/>
            </a:pPr>
            <a:r>
              <a:rPr lang="en-US" altLang="en-US" b="0" dirty="0">
                <a:effectLst/>
              </a:rPr>
              <a:t>Variance </a:t>
            </a:r>
            <a:r>
              <a:rPr lang="en-US" altLang="en-US" b="0" dirty="0">
                <a:effectLst/>
                <a:sym typeface="Symbol" pitchFamily="18" charset="2"/>
              </a:rPr>
              <a:t></a:t>
            </a:r>
            <a:r>
              <a:rPr lang="en-US" altLang="en-US" b="0" baseline="30000" dirty="0">
                <a:effectLst/>
                <a:sym typeface="Symbol" pitchFamily="18" charset="2"/>
              </a:rPr>
              <a:t>2</a:t>
            </a:r>
            <a:r>
              <a:rPr lang="en-US" altLang="en-US" b="0" dirty="0">
                <a:effectLst/>
              </a:rPr>
              <a:t>   =  J / 4   = ( P – P</a:t>
            </a:r>
            <a:r>
              <a:rPr lang="en-US" altLang="en-US" b="0" baseline="-25000" dirty="0">
                <a:effectLst/>
              </a:rPr>
              <a:t>i</a:t>
            </a:r>
            <a:r>
              <a:rPr lang="en-US" altLang="en-US" b="0" dirty="0">
                <a:effectLst/>
              </a:rPr>
              <a:t>)</a:t>
            </a:r>
            <a:r>
              <a:rPr lang="en-US" altLang="en-US" b="0" baseline="30000" dirty="0">
                <a:effectLst/>
              </a:rPr>
              <a:t>2</a:t>
            </a:r>
            <a:r>
              <a:rPr lang="en-US" altLang="en-US" b="0" dirty="0">
                <a:effectLst/>
              </a:rPr>
              <a:t> / 4</a:t>
            </a:r>
          </a:p>
          <a:p>
            <a:pPr marL="0" indent="0">
              <a:spcAft>
                <a:spcPct val="25000"/>
              </a:spcAft>
              <a:buFont typeface="Monotype Sorts" pitchFamily="2" charset="2"/>
              <a:buNone/>
              <a:tabLst>
                <a:tab pos="2339975" algn="l"/>
                <a:tab pos="3254375" algn="l"/>
                <a:tab pos="3998913" algn="l"/>
              </a:tabLst>
              <a:defRPr/>
            </a:pPr>
            <a:r>
              <a:rPr lang="en-US" altLang="en-US" b="0" dirty="0"/>
              <a:t>= (0</a:t>
            </a:r>
            <a:r>
              <a:rPr lang="en-US" altLang="en-US" sz="1400" b="0" dirty="0"/>
              <a:t> </a:t>
            </a:r>
            <a:r>
              <a:rPr lang="en-US" altLang="en-US" b="0" dirty="0"/>
              <a:t>+</a:t>
            </a:r>
            <a:r>
              <a:rPr lang="en-US" altLang="en-US" sz="1400" b="0" dirty="0"/>
              <a:t> </a:t>
            </a:r>
            <a:r>
              <a:rPr lang="en-US" altLang="en-US" b="0" dirty="0"/>
              <a:t>0) + (-20</a:t>
            </a:r>
            <a:r>
              <a:rPr lang="en-US" altLang="en-US" sz="1400" b="0" dirty="0"/>
              <a:t> </a:t>
            </a:r>
            <a:r>
              <a:rPr lang="en-US" altLang="en-US" b="0" dirty="0"/>
              <a:t>+13.2)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+ (-35</a:t>
            </a:r>
            <a:r>
              <a:rPr lang="en-US" altLang="en-US" sz="1400" b="0" dirty="0"/>
              <a:t> </a:t>
            </a:r>
            <a:r>
              <a:rPr lang="en-US" altLang="en-US" b="0" dirty="0"/>
              <a:t>+</a:t>
            </a:r>
            <a:r>
              <a:rPr lang="en-US" altLang="en-US" sz="1400" b="0" dirty="0"/>
              <a:t> </a:t>
            </a:r>
            <a:r>
              <a:rPr lang="en-US" altLang="en-US" b="0" dirty="0"/>
              <a:t>44)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+ (-70</a:t>
            </a:r>
            <a:r>
              <a:rPr lang="en-US" altLang="en-US" sz="1400" b="0" dirty="0"/>
              <a:t> </a:t>
            </a:r>
            <a:r>
              <a:rPr lang="en-US" altLang="en-US" b="0" dirty="0"/>
              <a:t>+</a:t>
            </a:r>
            <a:r>
              <a:rPr lang="en-US" altLang="en-US" sz="1400" b="0" dirty="0"/>
              <a:t> </a:t>
            </a:r>
            <a:r>
              <a:rPr lang="en-US" altLang="en-US" b="0" dirty="0"/>
              <a:t>64.988)</a:t>
            </a:r>
            <a:r>
              <a:rPr lang="en-US" altLang="en-US" b="0" baseline="30000" dirty="0"/>
              <a:t>2</a:t>
            </a:r>
            <a:endParaRPr lang="en-US" altLang="en-US" b="0" u="sng" dirty="0">
              <a:effectLst/>
            </a:endParaRPr>
          </a:p>
          <a:p>
            <a:pPr marL="0" indent="0">
              <a:buFont typeface="Monotype Sorts" pitchFamily="2" charset="2"/>
              <a:buNone/>
              <a:tabLst>
                <a:tab pos="2339975" algn="l"/>
                <a:tab pos="3254375" algn="l"/>
                <a:tab pos="3998913" algn="l"/>
              </a:tabLst>
              <a:defRPr/>
            </a:pPr>
            <a:r>
              <a:rPr lang="en-US" altLang="en-US" b="0" dirty="0">
                <a:effectLst/>
              </a:rPr>
              <a:t>		4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tabLst>
                <a:tab pos="2339975" algn="l"/>
                <a:tab pos="3254375" algn="l"/>
                <a:tab pos="3998913" algn="l"/>
              </a:tabLst>
              <a:defRPr/>
            </a:pPr>
            <a:r>
              <a:rPr lang="en-US" altLang="en-US" b="0" dirty="0">
                <a:effectLst/>
              </a:rPr>
              <a:t>= 152.36 / 4 = 38.09</a:t>
            </a:r>
          </a:p>
          <a:p>
            <a:pPr marL="0" indent="0">
              <a:buFont typeface="Monotype Sorts" pitchFamily="2" charset="2"/>
              <a:buNone/>
              <a:tabLst>
                <a:tab pos="2339975" algn="l"/>
                <a:tab pos="3254375" algn="l"/>
                <a:tab pos="3998913" algn="l"/>
              </a:tabLst>
              <a:defRPr/>
            </a:pPr>
            <a:r>
              <a:rPr lang="en-US" altLang="en-US" b="0" dirty="0">
                <a:cs typeface="Times New Roman" pitchFamily="18" charset="0"/>
                <a:sym typeface="Symbol" pitchFamily="18" charset="2"/>
              </a:rPr>
              <a:t></a:t>
            </a:r>
            <a:r>
              <a:rPr lang="en-US" altLang="en-US" b="0" dirty="0">
                <a:effectLst/>
                <a:cs typeface="Times New Roman" pitchFamily="18" charset="0"/>
              </a:rPr>
              <a:t> </a:t>
            </a:r>
            <a:r>
              <a:rPr lang="en-US" altLang="en-US" b="0" dirty="0">
                <a:effectLst/>
                <a:sym typeface="Symbol" pitchFamily="18" charset="2"/>
              </a:rPr>
              <a:t></a:t>
            </a:r>
            <a:r>
              <a:rPr lang="en-US" altLang="en-US" b="0" dirty="0">
                <a:effectLst/>
              </a:rPr>
              <a:t> = 6.17 dB</a:t>
            </a:r>
          </a:p>
        </p:txBody>
      </p:sp>
      <p:sp>
        <p:nvSpPr>
          <p:cNvPr id="41988" name="Line 4">
            <a:extLst>
              <a:ext uri="{FF2B5EF4-FFF2-40B4-BE49-F238E27FC236}">
                <a16:creationId xmlns:a16="http://schemas.microsoft.com/office/drawing/2014/main" id="{2290A25F-519D-480A-9589-03C82AD05C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655888"/>
            <a:ext cx="7315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>
            <a:extLst>
              <a:ext uri="{FF2B5EF4-FFF2-40B4-BE49-F238E27FC236}">
                <a16:creationId xmlns:a16="http://schemas.microsoft.com/office/drawing/2014/main" id="{D13925CF-D5D5-42DB-8027-36FCE35C71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c.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10A0F2FB-92E8-4D1B-84B1-116C0BC0DB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71613"/>
            <a:ext cx="7620000" cy="2719387"/>
          </a:xfrm>
        </p:spPr>
        <p:txBody>
          <a:bodyPr/>
          <a:lstStyle/>
          <a:p>
            <a:pPr marL="0" indent="0">
              <a:spcAft>
                <a:spcPct val="60000"/>
              </a:spcAft>
              <a:buFont typeface="Monotype Sorts" pitchFamily="2" charset="2"/>
              <a:buNone/>
            </a:pPr>
            <a:r>
              <a:rPr lang="en-US" altLang="en-US" b="0">
                <a:effectLst/>
              </a:rPr>
              <a:t>P</a:t>
            </a:r>
            <a:r>
              <a:rPr lang="en-US" altLang="en-US" b="0" baseline="-25000">
                <a:effectLst/>
              </a:rPr>
              <a:t>i</a:t>
            </a:r>
            <a:r>
              <a:rPr lang="en-US" altLang="en-US" b="0">
                <a:effectLst/>
              </a:rPr>
              <a:t> (d = 2 km) </a:t>
            </a:r>
          </a:p>
          <a:p>
            <a:pPr marL="0" indent="0">
              <a:spcAft>
                <a:spcPct val="60000"/>
              </a:spcAft>
              <a:buFont typeface="Monotype Sorts" pitchFamily="2" charset="2"/>
              <a:buNone/>
            </a:pPr>
            <a:r>
              <a:rPr lang="en-US" altLang="en-US" b="0">
                <a:effectLst/>
              </a:rPr>
              <a:t>= 0 – 10(4.4) log (2000/100)</a:t>
            </a:r>
          </a:p>
          <a:p>
            <a:pPr marL="0" indent="0">
              <a:spcAft>
                <a:spcPct val="60000"/>
              </a:spcAft>
              <a:buFont typeface="Monotype Sorts" pitchFamily="2" charset="2"/>
              <a:buNone/>
            </a:pPr>
            <a:r>
              <a:rPr lang="en-US" altLang="en-US" b="0">
                <a:effectLst/>
              </a:rPr>
              <a:t>= -57.24 dBm</a:t>
            </a:r>
          </a:p>
          <a:p>
            <a:pPr marL="0" indent="0">
              <a:buFont typeface="Monotype Sorts" pitchFamily="2" charset="2"/>
              <a:buNone/>
            </a:pPr>
            <a:endParaRPr lang="en-US" altLang="en-US" b="0"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>
            <a:extLst>
              <a:ext uri="{FF2B5EF4-FFF2-40B4-BE49-F238E27FC236}">
                <a16:creationId xmlns:a16="http://schemas.microsoft.com/office/drawing/2014/main" id="{59AE15D5-B2D1-40F8-9D73-02D6931634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d.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296EF7A-509C-45A1-8CD8-4089B1548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162800" cy="5135563"/>
          </a:xfrm>
        </p:spPr>
        <p:txBody>
          <a:bodyPr/>
          <a:lstStyle/>
          <a:p>
            <a:pPr marL="0" indent="0">
              <a:spcAft>
                <a:spcPct val="50000"/>
              </a:spcAft>
              <a:buFont typeface="Monotype Sorts" pitchFamily="2" charset="2"/>
              <a:buNone/>
              <a:tabLst>
                <a:tab pos="461963" algn="l"/>
              </a:tabLst>
            </a:pPr>
            <a:r>
              <a:rPr lang="en-US" altLang="en-US" b="0">
                <a:effectLst/>
              </a:rPr>
              <a:t>Probability that the received signal </a:t>
            </a:r>
            <a:br>
              <a:rPr lang="en-US" altLang="en-US" b="0">
                <a:effectLst/>
              </a:rPr>
            </a:br>
            <a:r>
              <a:rPr lang="en-US" altLang="en-US" b="0">
                <a:effectLst/>
              </a:rPr>
              <a:t>will be greater than –60 dBm is:</a:t>
            </a:r>
          </a:p>
          <a:p>
            <a:pPr marL="0" indent="0">
              <a:lnSpc>
                <a:spcPct val="100000"/>
              </a:lnSpc>
              <a:spcAft>
                <a:spcPct val="0"/>
              </a:spcAft>
              <a:buFont typeface="Monotype Sorts" pitchFamily="2" charset="2"/>
              <a:buNone/>
              <a:tabLst>
                <a:tab pos="461963" algn="l"/>
              </a:tabLst>
            </a:pPr>
            <a:r>
              <a:rPr lang="en-US" altLang="en-US" b="0">
                <a:effectLst/>
              </a:rPr>
              <a:t>						  _____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tabLst>
                <a:tab pos="461963" algn="l"/>
              </a:tabLst>
            </a:pPr>
            <a:r>
              <a:rPr lang="en-US" altLang="en-US" b="0">
                <a:effectLst/>
              </a:rPr>
              <a:t>P</a:t>
            </a:r>
            <a:r>
              <a:rPr lang="en-US" altLang="en-US" b="0" baseline="-25000">
                <a:effectLst/>
              </a:rPr>
              <a:t>R</a:t>
            </a:r>
            <a:r>
              <a:rPr lang="en-US" altLang="en-US" b="0">
                <a:effectLst/>
              </a:rPr>
              <a:t> = [P</a:t>
            </a:r>
            <a:r>
              <a:rPr lang="en-US" altLang="en-US" b="0" baseline="-25000">
                <a:effectLst/>
              </a:rPr>
              <a:t>R</a:t>
            </a:r>
            <a:r>
              <a:rPr lang="en-US" altLang="en-US" b="0">
                <a:effectLst/>
              </a:rPr>
              <a:t>(d) &gt; -60 dBm] = Q [(</a:t>
            </a:r>
            <a:r>
              <a:rPr lang="en-US" altLang="en-US" b="0">
                <a:effectLst/>
                <a:latin typeface="Symbol" panose="05050102010706020507" pitchFamily="18" charset="2"/>
              </a:rPr>
              <a:t>g</a:t>
            </a:r>
            <a:r>
              <a:rPr lang="en-US" altLang="en-US" b="0">
                <a:effectLst/>
              </a:rPr>
              <a:t>- P</a:t>
            </a:r>
            <a:r>
              <a:rPr lang="en-US" altLang="en-US" b="0" baseline="-25000">
                <a:effectLst/>
              </a:rPr>
              <a:t>R</a:t>
            </a:r>
            <a:r>
              <a:rPr lang="en-US" altLang="en-US" b="0">
                <a:effectLst/>
              </a:rPr>
              <a:t> (d)) / </a:t>
            </a:r>
            <a:r>
              <a:rPr lang="en-US" altLang="en-US" b="0">
                <a:effectLst/>
                <a:latin typeface="Symbol" panose="05050102010706020507" pitchFamily="18" charset="2"/>
              </a:rPr>
              <a:t>s</a:t>
            </a:r>
            <a:r>
              <a:rPr lang="en-US" altLang="en-US" sz="1400" b="0">
                <a:effectLst/>
              </a:rPr>
              <a:t> </a:t>
            </a:r>
            <a:r>
              <a:rPr lang="en-US" altLang="en-US" b="0">
                <a:effectLst/>
              </a:rPr>
              <a:t>]</a:t>
            </a:r>
          </a:p>
          <a:p>
            <a:pPr marL="0" indent="0">
              <a:spcAft>
                <a:spcPct val="30000"/>
              </a:spcAft>
              <a:buFont typeface="Monotype Sorts" pitchFamily="2" charset="2"/>
              <a:buNone/>
              <a:tabLst>
                <a:tab pos="461963" algn="l"/>
              </a:tabLst>
            </a:pPr>
            <a:r>
              <a:rPr lang="en-US" altLang="en-US" b="0">
                <a:effectLst/>
              </a:rPr>
              <a:t>	= Q [(-60 + 57.24) / 6.17</a:t>
            </a:r>
            <a:r>
              <a:rPr lang="en-US" altLang="en-US" sz="1400" b="0">
                <a:effectLst/>
              </a:rPr>
              <a:t> </a:t>
            </a:r>
            <a:r>
              <a:rPr lang="en-US" altLang="en-US" b="0">
                <a:effectLst/>
              </a:rPr>
              <a:t>]</a:t>
            </a:r>
          </a:p>
          <a:p>
            <a:pPr marL="0" indent="0">
              <a:spcAft>
                <a:spcPct val="30000"/>
              </a:spcAft>
              <a:buFont typeface="Monotype Sorts" pitchFamily="2" charset="2"/>
              <a:buNone/>
              <a:tabLst>
                <a:tab pos="461963" algn="l"/>
              </a:tabLst>
            </a:pPr>
            <a:r>
              <a:rPr lang="en-US" altLang="en-US" b="0">
                <a:effectLst/>
              </a:rPr>
              <a:t>	= Q [- 0.4473]</a:t>
            </a:r>
          </a:p>
          <a:p>
            <a:pPr marL="0" indent="0">
              <a:spcAft>
                <a:spcPct val="30000"/>
              </a:spcAft>
              <a:buFont typeface="Monotype Sorts" pitchFamily="2" charset="2"/>
              <a:buNone/>
              <a:tabLst>
                <a:tab pos="461963" algn="l"/>
              </a:tabLst>
            </a:pPr>
            <a:r>
              <a:rPr lang="en-US" altLang="en-US" b="0">
                <a:effectLst/>
              </a:rPr>
              <a:t>	= 1 – Q [0.4473]</a:t>
            </a:r>
          </a:p>
          <a:p>
            <a:pPr marL="0" indent="0">
              <a:spcAft>
                <a:spcPct val="30000"/>
              </a:spcAft>
              <a:buFont typeface="Monotype Sorts" pitchFamily="2" charset="2"/>
              <a:buNone/>
              <a:tabLst>
                <a:tab pos="461963" algn="l"/>
              </a:tabLst>
            </a:pPr>
            <a:r>
              <a:rPr lang="en-US" altLang="en-US" b="0">
                <a:effectLst/>
              </a:rPr>
              <a:t>	= 1 – 0.326</a:t>
            </a:r>
          </a:p>
          <a:p>
            <a:pPr marL="0" indent="0">
              <a:buFont typeface="Monotype Sorts" pitchFamily="2" charset="2"/>
              <a:buNone/>
              <a:tabLst>
                <a:tab pos="461963" algn="l"/>
              </a:tabLst>
            </a:pPr>
            <a:r>
              <a:rPr lang="en-US" altLang="en-US" b="0">
                <a:effectLst/>
              </a:rPr>
              <a:t>	= 0.674 = &gt; 67.4%</a:t>
            </a:r>
          </a:p>
        </p:txBody>
      </p:sp>
    </p:spTree>
  </p:cSld>
  <p:clrMapOvr>
    <a:masterClrMapping/>
  </p:clrMapOvr>
  <p:transition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76" name="Rectangle 12">
            <a:extLst>
              <a:ext uri="{FF2B5EF4-FFF2-40B4-BE49-F238E27FC236}">
                <a16:creationId xmlns:a16="http://schemas.microsoft.com/office/drawing/2014/main" id="{192976C6-058A-4E50-B94A-14274B237B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Percentage of Coverage Area</a:t>
            </a:r>
          </a:p>
        </p:txBody>
      </p:sp>
      <p:sp>
        <p:nvSpPr>
          <p:cNvPr id="523278" name="Rectangle 14">
            <a:extLst>
              <a:ext uri="{FF2B5EF4-FFF2-40B4-BE49-F238E27FC236}">
                <a16:creationId xmlns:a16="http://schemas.microsoft.com/office/drawing/2014/main" id="{0F6B658D-3BD6-4AEB-81D8-7EA13923A3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87438" y="1447800"/>
            <a:ext cx="7188200" cy="2157413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30000"/>
              </a:spcAft>
              <a:defRPr/>
            </a:pPr>
            <a:r>
              <a:rPr lang="en-US" altLang="en-US" b="0" dirty="0"/>
              <a:t>Given a circular coverage area of radius R</a:t>
            </a:r>
            <a:endParaRPr lang="en-US" altLang="en-US" b="0" u="sng" dirty="0">
              <a:effectLst/>
            </a:endParaRPr>
          </a:p>
          <a:p>
            <a:pPr>
              <a:lnSpc>
                <a:spcPct val="90000"/>
              </a:lnSpc>
              <a:spcAft>
                <a:spcPct val="30000"/>
              </a:spcAft>
              <a:defRPr/>
            </a:pPr>
            <a:r>
              <a:rPr lang="en-US" altLang="en-US" b="0" dirty="0">
                <a:effectLst/>
              </a:rPr>
              <a:t>In the area A, the received power </a:t>
            </a:r>
            <a:br>
              <a:rPr lang="en-US" altLang="en-US" b="0" dirty="0">
                <a:effectLst/>
              </a:rPr>
            </a:br>
            <a:r>
              <a:rPr lang="en-US" altLang="en-US" b="0" dirty="0">
                <a:effectLst/>
              </a:rPr>
              <a:t>P</a:t>
            </a:r>
            <a:r>
              <a:rPr lang="en-US" altLang="en-US" b="0" baseline="-25000" dirty="0">
                <a:effectLst/>
              </a:rPr>
              <a:t>R</a:t>
            </a:r>
            <a:r>
              <a:rPr lang="en-US" altLang="en-US" b="0" dirty="0">
                <a:effectLst/>
              </a:rPr>
              <a:t> </a:t>
            </a:r>
            <a:r>
              <a:rPr lang="en-US" altLang="en-US" b="0" dirty="0">
                <a:effectLst/>
                <a:sym typeface="Symbol" pitchFamily="18" charset="2"/>
              </a:rPr>
              <a:t></a:t>
            </a:r>
            <a:r>
              <a:rPr lang="en-US" altLang="en-US" b="0" dirty="0">
                <a:effectLst/>
              </a:rPr>
              <a:t> </a:t>
            </a:r>
            <a:r>
              <a:rPr lang="en-US" altLang="en-US" b="0" dirty="0">
                <a:effectLst/>
                <a:sym typeface="Symbol" pitchFamily="18" charset="2"/>
              </a:rPr>
              <a:t></a:t>
            </a:r>
            <a:endParaRPr lang="en-US" altLang="en-US" b="0" dirty="0">
              <a:effectLst/>
            </a:endParaRPr>
          </a:p>
          <a:p>
            <a:pPr>
              <a:lnSpc>
                <a:spcPct val="90000"/>
              </a:lnSpc>
              <a:spcAft>
                <a:spcPct val="30000"/>
              </a:spcAft>
              <a:defRPr/>
            </a:pPr>
            <a:r>
              <a:rPr lang="en-US" altLang="en-US" b="0" dirty="0">
                <a:effectLst/>
              </a:rPr>
              <a:t>The area A is defined as U(</a:t>
            </a:r>
            <a:r>
              <a:rPr lang="en-US" altLang="en-US" b="0" dirty="0">
                <a:effectLst/>
                <a:sym typeface="Symbol" pitchFamily="18" charset="2"/>
              </a:rPr>
              <a:t></a:t>
            </a:r>
            <a:r>
              <a:rPr lang="en-US" altLang="en-US" b="0" dirty="0">
                <a:effectLst/>
              </a:rPr>
              <a:t>)</a:t>
            </a:r>
            <a:endParaRPr lang="en-US" altLang="en-US" b="0" dirty="0"/>
          </a:p>
        </p:txBody>
      </p:sp>
      <p:grpSp>
        <p:nvGrpSpPr>
          <p:cNvPr id="45060" name="Group 1">
            <a:extLst>
              <a:ext uri="{FF2B5EF4-FFF2-40B4-BE49-F238E27FC236}">
                <a16:creationId xmlns:a16="http://schemas.microsoft.com/office/drawing/2014/main" id="{07E0C1C1-6646-42B0-B584-E1B8E2DEC09C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581400"/>
            <a:ext cx="3622675" cy="2171700"/>
            <a:chOff x="4495800" y="1600200"/>
            <a:chExt cx="3622675" cy="2171700"/>
          </a:xfrm>
        </p:grpSpPr>
        <p:sp>
          <p:nvSpPr>
            <p:cNvPr id="45061" name="Oval 5">
              <a:extLst>
                <a:ext uri="{FF2B5EF4-FFF2-40B4-BE49-F238E27FC236}">
                  <a16:creationId xmlns:a16="http://schemas.microsoft.com/office/drawing/2014/main" id="{30E0A29D-A9D0-4DFF-A1FD-BDF234F78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1600200"/>
              <a:ext cx="2171700" cy="217170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32162D"/>
                </a:gs>
              </a:gsLst>
              <a:lin ang="2700000" scaled="1"/>
            </a:gradFill>
            <a:ln w="28575">
              <a:solidFill>
                <a:srgbClr val="91DDB5"/>
              </a:solidFill>
              <a:prstDash val="sysDot"/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 sz="2400" b="1">
                <a:latin typeface="Times" panose="02020603050405020304" pitchFamily="18" charset="0"/>
              </a:endParaRPr>
            </a:p>
          </p:txBody>
        </p:sp>
        <p:sp>
          <p:nvSpPr>
            <p:cNvPr id="45062" name="Oval 6">
              <a:extLst>
                <a:ext uri="{FF2B5EF4-FFF2-40B4-BE49-F238E27FC236}">
                  <a16:creationId xmlns:a16="http://schemas.microsoft.com/office/drawing/2014/main" id="{47DAA968-820E-4FF9-A316-61CC63ACC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3000" y="2057400"/>
              <a:ext cx="1257300" cy="125730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32162D"/>
                </a:gs>
              </a:gsLst>
              <a:lin ang="2700000" scaled="1"/>
            </a:gradFill>
            <a:ln w="28575">
              <a:solidFill>
                <a:srgbClr val="DCC75C"/>
              </a:solidFill>
              <a:prstDash val="dash"/>
              <a:round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 sz="2400" b="1">
                <a:latin typeface="Times" panose="02020603050405020304" pitchFamily="18" charset="0"/>
              </a:endParaRPr>
            </a:p>
          </p:txBody>
        </p:sp>
        <p:sp>
          <p:nvSpPr>
            <p:cNvPr id="45063" name="Line 7">
              <a:extLst>
                <a:ext uri="{FF2B5EF4-FFF2-40B4-BE49-F238E27FC236}">
                  <a16:creationId xmlns:a16="http://schemas.microsoft.com/office/drawing/2014/main" id="{5346DA7A-FAAE-4CB3-A106-C876319381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5400" y="2286000"/>
              <a:ext cx="457200" cy="381000"/>
            </a:xfrm>
            <a:prstGeom prst="line">
              <a:avLst/>
            </a:prstGeom>
            <a:noFill/>
            <a:ln w="28575">
              <a:solidFill>
                <a:srgbClr val="DCC75C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64" name="Line 8">
              <a:extLst>
                <a:ext uri="{FF2B5EF4-FFF2-40B4-BE49-F238E27FC236}">
                  <a16:creationId xmlns:a16="http://schemas.microsoft.com/office/drawing/2014/main" id="{84FB0673-73A9-4AB3-8153-A4F8CBE668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2600" y="2106613"/>
              <a:ext cx="927100" cy="582612"/>
            </a:xfrm>
            <a:prstGeom prst="line">
              <a:avLst/>
            </a:prstGeom>
            <a:noFill/>
            <a:ln w="28575">
              <a:solidFill>
                <a:srgbClr val="91DDB5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65" name="Line 9">
              <a:extLst>
                <a:ext uri="{FF2B5EF4-FFF2-40B4-BE49-F238E27FC236}">
                  <a16:creationId xmlns:a16="http://schemas.microsoft.com/office/drawing/2014/main" id="{47241F91-B235-4666-9E24-752CCEC71E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59450" y="2895600"/>
              <a:ext cx="1143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274" name="Rectangle 10">
              <a:extLst>
                <a:ext uri="{FF2B5EF4-FFF2-40B4-BE49-F238E27FC236}">
                  <a16:creationId xmlns:a16="http://schemas.microsoft.com/office/drawing/2014/main" id="{9FCBDF37-5CCC-4F0D-8BC6-F273DAB4F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590800"/>
              <a:ext cx="1260475" cy="57943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en-US" b="1">
                  <a:solidFill>
                    <a:srgbClr val="ACBCE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Area A</a:t>
              </a:r>
            </a:p>
          </p:txBody>
        </p:sp>
        <p:sp>
          <p:nvSpPr>
            <p:cNvPr id="45067" name="Rectangle 19">
              <a:extLst>
                <a:ext uri="{FF2B5EF4-FFF2-40B4-BE49-F238E27FC236}">
                  <a16:creationId xmlns:a16="http://schemas.microsoft.com/office/drawing/2014/main" id="{FC7F9D1D-8791-40C1-953D-59522CAB7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6800" y="1782763"/>
              <a:ext cx="314325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b="1">
                  <a:solidFill>
                    <a:srgbClr val="D8CE86"/>
                  </a:solidFill>
                </a:rPr>
                <a:t>r</a:t>
              </a:r>
            </a:p>
          </p:txBody>
        </p:sp>
        <p:sp>
          <p:nvSpPr>
            <p:cNvPr id="45068" name="Rectangle 20">
              <a:extLst>
                <a:ext uri="{FF2B5EF4-FFF2-40B4-BE49-F238E27FC236}">
                  <a16:creationId xmlns:a16="http://schemas.microsoft.com/office/drawing/2014/main" id="{5F3D8460-A4C6-485D-B0B8-90D61E379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5888" y="1643063"/>
              <a:ext cx="42545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b="1">
                  <a:solidFill>
                    <a:srgbClr val="91DDB5"/>
                  </a:solidFill>
                </a:rPr>
                <a:t>R</a:t>
              </a:r>
            </a:p>
          </p:txBody>
        </p:sp>
      </p:grpSp>
    </p:spTree>
  </p:cSld>
  <p:clrMapOvr>
    <a:masterClrMapping/>
  </p:clrMapOvr>
  <p:transition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40" name="Rectangle 4">
            <a:extLst>
              <a:ext uri="{FF2B5EF4-FFF2-40B4-BE49-F238E27FC236}">
                <a16:creationId xmlns:a16="http://schemas.microsoft.com/office/drawing/2014/main" id="{B55C3C66-8189-479B-B903-FF353FD555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Calculation of Coverage Area U(</a:t>
            </a:r>
            <a:r>
              <a:rPr lang="en-US" altLang="en-US" u="sng" dirty="0">
                <a:sym typeface="Symbol" pitchFamily="18" charset="2"/>
              </a:rPr>
              <a:t></a:t>
            </a:r>
            <a:r>
              <a:rPr lang="en-US" altLang="en-US" u="sng" dirty="0"/>
              <a:t>)</a:t>
            </a:r>
          </a:p>
        </p:txBody>
      </p:sp>
      <p:sp>
        <p:nvSpPr>
          <p:cNvPr id="526341" name="Rectangle 5">
            <a:extLst>
              <a:ext uri="{FF2B5EF4-FFF2-40B4-BE49-F238E27FC236}">
                <a16:creationId xmlns:a16="http://schemas.microsoft.com/office/drawing/2014/main" id="{3646AEEB-FD32-4718-9D61-33894D5EEA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5080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Use Figure 4.18 from book (Rappaport)</a:t>
            </a:r>
          </a:p>
        </p:txBody>
      </p:sp>
      <p:pic>
        <p:nvPicPr>
          <p:cNvPr id="46084" name="Picture 1">
            <a:extLst>
              <a:ext uri="{FF2B5EF4-FFF2-40B4-BE49-F238E27FC236}">
                <a16:creationId xmlns:a16="http://schemas.microsoft.com/office/drawing/2014/main" id="{E0B334BB-E7C6-46D3-92B3-39C7179F6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33575"/>
            <a:ext cx="6942138" cy="470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4" name="Rectangle 4">
            <a:extLst>
              <a:ext uri="{FF2B5EF4-FFF2-40B4-BE49-F238E27FC236}">
                <a16:creationId xmlns:a16="http://schemas.microsoft.com/office/drawing/2014/main" id="{4040FFDC-9225-431D-AA9A-E0DBAA333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Example</a:t>
            </a:r>
          </a:p>
        </p:txBody>
      </p:sp>
      <p:sp>
        <p:nvSpPr>
          <p:cNvPr id="527365" name="Rectangle 5">
            <a:extLst>
              <a:ext uri="{FF2B5EF4-FFF2-40B4-BE49-F238E27FC236}">
                <a16:creationId xmlns:a16="http://schemas.microsoft.com/office/drawing/2014/main" id="{C2C19045-F787-4CDD-9726-C26DBDCB9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13462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For the previous problem, predict the percentage of area with a 2 km radius cell that receives signals greater than –60 </a:t>
            </a:r>
            <a:r>
              <a:rPr lang="en-US" altLang="en-US" b="0" dirty="0" err="1"/>
              <a:t>dBm</a:t>
            </a:r>
            <a:r>
              <a:rPr lang="en-US" altLang="en-US" b="0" dirty="0"/>
              <a:t>.</a:t>
            </a:r>
          </a:p>
        </p:txBody>
      </p:sp>
    </p:spTree>
  </p:cSld>
  <p:clrMapOvr>
    <a:masterClrMapping/>
  </p:clrMapOvr>
  <p:transition>
    <p:wipe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8" name="Rectangle 4">
            <a:extLst>
              <a:ext uri="{FF2B5EF4-FFF2-40B4-BE49-F238E27FC236}">
                <a16:creationId xmlns:a16="http://schemas.microsoft.com/office/drawing/2014/main" id="{2990ED4B-1802-48A8-8E2A-828CCEDCB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</a:p>
        </p:txBody>
      </p:sp>
      <p:sp>
        <p:nvSpPr>
          <p:cNvPr id="528389" name="Rectangle 5">
            <a:extLst>
              <a:ext uri="{FF2B5EF4-FFF2-40B4-BE49-F238E27FC236}">
                <a16:creationId xmlns:a16="http://schemas.microsoft.com/office/drawing/2014/main" id="{C1B0BD8A-5113-43F5-AE03-24700C0EC4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6172200" cy="351155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From solution to previous example,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sz="1600" b="0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 err="1"/>
              <a:t>Prob</a:t>
            </a:r>
            <a:r>
              <a:rPr lang="en-US" altLang="en-US" b="0" dirty="0"/>
              <a:t> [P</a:t>
            </a:r>
            <a:r>
              <a:rPr lang="en-US" altLang="en-US" b="0" baseline="-25000" dirty="0">
                <a:effectLst/>
              </a:rPr>
              <a:t>R</a:t>
            </a:r>
            <a:r>
              <a:rPr lang="en-US" altLang="en-US" b="0" dirty="0"/>
              <a:t> (R) &gt; </a:t>
            </a:r>
            <a:r>
              <a:rPr lang="en-US" altLang="en-US" b="0" dirty="0">
                <a:sym typeface="Symbol" pitchFamily="18" charset="2"/>
              </a:rPr>
              <a:t></a:t>
            </a:r>
            <a:r>
              <a:rPr lang="en-US" altLang="en-US" b="0" dirty="0"/>
              <a:t>] = 0.674    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                 =&gt;(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b="0" dirty="0"/>
              <a:t> / n) = 6.17 / 4.4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		        = 1.402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sz="1600" b="0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From table 4.18, </a:t>
            </a:r>
            <a:br>
              <a:rPr lang="en-US" altLang="en-US" b="0" dirty="0"/>
            </a:br>
            <a:r>
              <a:rPr lang="en-US" altLang="en-US" b="0" dirty="0"/>
              <a:t>Fraction of total area = 0.92 =&gt; 92%</a:t>
            </a:r>
          </a:p>
        </p:txBody>
      </p:sp>
    </p:spTree>
  </p:cSld>
  <p:clrMapOvr>
    <a:masterClrMapping/>
  </p:clrMapOvr>
  <p:transition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2" name="Rectangle 4">
            <a:extLst>
              <a:ext uri="{FF2B5EF4-FFF2-40B4-BE49-F238E27FC236}">
                <a16:creationId xmlns:a16="http://schemas.microsoft.com/office/drawing/2014/main" id="{3DB81F8A-04C5-4453-BDD1-493BCE8D0D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Outdoor Propagation Models</a:t>
            </a:r>
          </a:p>
        </p:txBody>
      </p:sp>
      <p:sp>
        <p:nvSpPr>
          <p:cNvPr id="529413" name="Rectangle 5">
            <a:extLst>
              <a:ext uri="{FF2B5EF4-FFF2-40B4-BE49-F238E27FC236}">
                <a16:creationId xmlns:a16="http://schemas.microsoft.com/office/drawing/2014/main" id="{A5408E71-CEC9-45CE-85A5-21B55B8835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5087938"/>
          </a:xfrm>
        </p:spPr>
        <p:txBody>
          <a:bodyPr/>
          <a:lstStyle/>
          <a:p>
            <a:pPr lvl="1">
              <a:defRPr/>
            </a:pPr>
            <a:r>
              <a:rPr lang="en-US" altLang="en-US" b="0" dirty="0"/>
              <a:t>Longley Rice model</a:t>
            </a:r>
            <a:br>
              <a:rPr lang="en-US" altLang="en-US" b="0" dirty="0"/>
            </a:br>
            <a:r>
              <a:rPr lang="en-US" altLang="en-US" b="0" dirty="0">
                <a:solidFill>
                  <a:srgbClr val="ACBCE8"/>
                </a:solidFill>
              </a:rPr>
              <a:t>point-to-point communication systems (40MHz–100MHz)</a:t>
            </a:r>
          </a:p>
          <a:p>
            <a:pPr lvl="1">
              <a:defRPr/>
            </a:pPr>
            <a:endParaRPr lang="en-US" altLang="en-US" b="0" dirty="0">
              <a:solidFill>
                <a:srgbClr val="ACBCE8"/>
              </a:solidFill>
            </a:endParaRPr>
          </a:p>
          <a:p>
            <a:pPr lvl="1">
              <a:defRPr/>
            </a:pPr>
            <a:r>
              <a:rPr lang="en-US" altLang="en-US" b="0" dirty="0" err="1"/>
              <a:t>Okumara’s</a:t>
            </a:r>
            <a:r>
              <a:rPr lang="en-US" altLang="en-US" b="0" dirty="0"/>
              <a:t> model</a:t>
            </a:r>
            <a:br>
              <a:rPr lang="en-US" altLang="en-US" b="0" dirty="0"/>
            </a:br>
            <a:r>
              <a:rPr lang="en-US" altLang="en-US" b="0" dirty="0">
                <a:solidFill>
                  <a:srgbClr val="ACBCE8"/>
                </a:solidFill>
              </a:rPr>
              <a:t>widely used in urban areas </a:t>
            </a:r>
            <a:br>
              <a:rPr lang="en-US" altLang="en-US" b="0" dirty="0">
                <a:solidFill>
                  <a:srgbClr val="ACBCE8"/>
                </a:solidFill>
              </a:rPr>
            </a:br>
            <a:r>
              <a:rPr lang="en-US" altLang="en-US" b="0" dirty="0">
                <a:solidFill>
                  <a:srgbClr val="ACBCE8"/>
                </a:solidFill>
              </a:rPr>
              <a:t>(150 MHz – 300 MHz)</a:t>
            </a:r>
          </a:p>
          <a:p>
            <a:pPr lvl="1">
              <a:defRPr/>
            </a:pPr>
            <a:endParaRPr lang="en-US" altLang="en-US" b="0" dirty="0">
              <a:solidFill>
                <a:srgbClr val="ACBCE8"/>
              </a:solidFill>
            </a:endParaRPr>
          </a:p>
          <a:p>
            <a:pPr lvl="1">
              <a:defRPr/>
            </a:pPr>
            <a:r>
              <a:rPr lang="en-US" altLang="en-US" b="0" dirty="0" err="1"/>
              <a:t>Hata</a:t>
            </a:r>
            <a:r>
              <a:rPr lang="en-US" altLang="en-US" b="0" dirty="0"/>
              <a:t> model </a:t>
            </a:r>
            <a:br>
              <a:rPr lang="en-US" altLang="en-US" b="0" dirty="0"/>
            </a:br>
            <a:r>
              <a:rPr lang="en-US" altLang="en-US" b="0" dirty="0">
                <a:solidFill>
                  <a:srgbClr val="ACBCE8"/>
                </a:solidFill>
              </a:rPr>
              <a:t>graphical path loss	</a:t>
            </a:r>
            <a:br>
              <a:rPr lang="en-US" altLang="en-US" b="0" dirty="0">
                <a:solidFill>
                  <a:srgbClr val="ACBCE8"/>
                </a:solidFill>
              </a:rPr>
            </a:br>
            <a:r>
              <a:rPr lang="en-US" altLang="en-US" b="0" dirty="0">
                <a:solidFill>
                  <a:srgbClr val="ACBCE8"/>
                </a:solidFill>
              </a:rPr>
              <a:t>(150 MHz – 1500 MHz)</a:t>
            </a:r>
          </a:p>
        </p:txBody>
      </p:sp>
    </p:spTree>
  </p:cSld>
  <p:clrMapOvr>
    <a:masterClrMapping/>
  </p:clrMapOvr>
  <p:transition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6" name="Rectangle 4">
            <a:extLst>
              <a:ext uri="{FF2B5EF4-FFF2-40B4-BE49-F238E27FC236}">
                <a16:creationId xmlns:a16="http://schemas.microsoft.com/office/drawing/2014/main" id="{FDE38F68-2498-46A7-A296-4106F62224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Indoor Propagation Models</a:t>
            </a:r>
          </a:p>
        </p:txBody>
      </p:sp>
      <p:sp>
        <p:nvSpPr>
          <p:cNvPr id="535557" name="Rectangle 5">
            <a:extLst>
              <a:ext uri="{FF2B5EF4-FFF2-40B4-BE49-F238E27FC236}">
                <a16:creationId xmlns:a16="http://schemas.microsoft.com/office/drawing/2014/main" id="{8DFBCBCB-B31B-4D2F-9A61-F2265591D8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315200" cy="1543050"/>
          </a:xfrm>
        </p:spPr>
        <p:txBody>
          <a:bodyPr/>
          <a:lstStyle/>
          <a:p>
            <a:pPr lvl="1">
              <a:defRPr/>
            </a:pPr>
            <a:r>
              <a:rPr lang="en-US" altLang="en-US" b="0" dirty="0"/>
              <a:t>Log-distance path </a:t>
            </a:r>
            <a:r>
              <a:rPr lang="en-US" altLang="en-US" b="0"/>
              <a:t>loss model</a:t>
            </a:r>
          </a:p>
          <a:p>
            <a:pPr lvl="1">
              <a:defRPr/>
            </a:pPr>
            <a:endParaRPr lang="en-US" altLang="en-US" b="0" dirty="0"/>
          </a:p>
          <a:p>
            <a:pPr lvl="1">
              <a:defRPr/>
            </a:pPr>
            <a:r>
              <a:rPr lang="en-US" altLang="en-US" b="0" dirty="0"/>
              <a:t>Ericsson multiple breakdown model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1026">
            <a:extLst>
              <a:ext uri="{FF2B5EF4-FFF2-40B4-BE49-F238E27FC236}">
                <a16:creationId xmlns:a16="http://schemas.microsoft.com/office/drawing/2014/main" id="{0D3DA6B4-EC77-4C75-9CC5-27E208990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565150"/>
            <a:ext cx="7040562" cy="1111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Relation between Watts and </a:t>
            </a:r>
            <a:r>
              <a:rPr lang="en-US" altLang="en-US" u="sng" dirty="0" err="1"/>
              <a:t>dBm</a:t>
            </a:r>
            <a:r>
              <a:rPr lang="en-US" altLang="en-US" u="sng" dirty="0"/>
              <a:t> </a:t>
            </a:r>
          </a:p>
        </p:txBody>
      </p:sp>
      <p:sp>
        <p:nvSpPr>
          <p:cNvPr id="468995" name="Rectangle 1027">
            <a:extLst>
              <a:ext uri="{FF2B5EF4-FFF2-40B4-BE49-F238E27FC236}">
                <a16:creationId xmlns:a16="http://schemas.microsoft.com/office/drawing/2014/main" id="{1A5DD2E0-F8B7-4D47-8B83-C2CDD92A2A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086600" cy="1690688"/>
          </a:xfrm>
        </p:spPr>
        <p:txBody>
          <a:bodyPr/>
          <a:lstStyle/>
          <a:p>
            <a:pPr>
              <a:spcAft>
                <a:spcPct val="50000"/>
              </a:spcAft>
              <a:tabLst>
                <a:tab pos="1028700" algn="ctr"/>
                <a:tab pos="2519363" algn="ctr"/>
              </a:tabLst>
              <a:defRPr/>
            </a:pPr>
            <a:r>
              <a:rPr lang="en-US" altLang="en-US" b="0" dirty="0"/>
              <a:t>P (</a:t>
            </a:r>
            <a:r>
              <a:rPr lang="en-US" altLang="en-US" b="0" dirty="0" err="1"/>
              <a:t>dBm</a:t>
            </a:r>
            <a:r>
              <a:rPr lang="en-US" altLang="en-US" b="0" dirty="0"/>
              <a:t>) = 10 log</a:t>
            </a:r>
            <a:r>
              <a:rPr lang="en-US" altLang="en-US" sz="4000" b="0" baseline="-20000" dirty="0"/>
              <a:t>10</a:t>
            </a:r>
            <a:r>
              <a:rPr lang="en-US" altLang="en-US" b="0" dirty="0"/>
              <a:t> [</a:t>
            </a:r>
            <a:r>
              <a:rPr lang="en-US" altLang="en-US" sz="1600" b="0" dirty="0"/>
              <a:t> </a:t>
            </a:r>
            <a:r>
              <a:rPr lang="en-US" altLang="en-US" b="0" dirty="0"/>
              <a:t>P</a:t>
            </a:r>
            <a:r>
              <a:rPr lang="en-US" altLang="en-US" sz="1600" b="0" dirty="0"/>
              <a:t> </a:t>
            </a:r>
            <a:r>
              <a:rPr lang="en-US" altLang="en-US" b="0" dirty="0"/>
              <a:t>(</a:t>
            </a:r>
            <a:r>
              <a:rPr lang="en-US" altLang="en-US" b="0" dirty="0" err="1"/>
              <a:t>mW</a:t>
            </a:r>
            <a:r>
              <a:rPr lang="en-US" altLang="en-US" b="0" dirty="0"/>
              <a:t>)]</a:t>
            </a:r>
          </a:p>
          <a:p>
            <a:pPr marL="0" indent="0">
              <a:buFont typeface="Monotype Sorts" pitchFamily="2" charset="2"/>
              <a:buNone/>
              <a:tabLst>
                <a:tab pos="1028700" algn="ctr"/>
                <a:tab pos="2519363" algn="ctr"/>
              </a:tabLst>
              <a:defRPr/>
            </a:pPr>
            <a:endParaRPr lang="en-US" altLang="en-US" b="0" dirty="0"/>
          </a:p>
          <a:p>
            <a:pPr marL="0" indent="0">
              <a:buFont typeface="Monotype Sorts" pitchFamily="2" charset="2"/>
              <a:buNone/>
              <a:tabLst>
                <a:tab pos="1028700" algn="ctr"/>
                <a:tab pos="2519363" algn="ctr"/>
              </a:tabLst>
              <a:defRPr/>
            </a:pPr>
            <a:r>
              <a:rPr lang="en-US" altLang="en-US" b="0" dirty="0"/>
              <a:t>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3C1DABF-DC4A-43B8-8EAB-14F3056B53E6}"/>
              </a:ext>
            </a:extLst>
          </p:cNvPr>
          <p:cNvGraphicFramePr>
            <a:graphicFrameLocks noGrp="1"/>
          </p:cNvGraphicFramePr>
          <p:nvPr/>
        </p:nvGraphicFramePr>
        <p:xfrm>
          <a:off x="1600200" y="2438400"/>
          <a:ext cx="6324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2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b="0" dirty="0"/>
                        <a:t>P(</a:t>
                      </a:r>
                      <a:r>
                        <a:rPr lang="en-US" altLang="en-US" sz="2400" b="0" dirty="0" err="1"/>
                        <a:t>mW</a:t>
                      </a:r>
                      <a:r>
                        <a:rPr lang="en-US" altLang="en-US" sz="2400" b="0" dirty="0"/>
                        <a:t>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2400" b="0" dirty="0"/>
                        <a:t>P(</a:t>
                      </a:r>
                      <a:r>
                        <a:rPr lang="en-US" altLang="en-US" sz="2400" b="0" dirty="0" err="1"/>
                        <a:t>dBm</a:t>
                      </a:r>
                      <a:r>
                        <a:rPr lang="en-US" altLang="en-US" sz="2400" b="0" dirty="0"/>
                        <a:t>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  <a:r>
                        <a:rPr lang="en-US" sz="2400" baseline="300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  <a:r>
                        <a:rPr lang="en-US" sz="2400" baseline="30000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  <a:r>
                        <a:rPr lang="en-US" sz="2400" baseline="30000" dirty="0"/>
                        <a:t>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60" name="Rectangle 4">
            <a:extLst>
              <a:ext uri="{FF2B5EF4-FFF2-40B4-BE49-F238E27FC236}">
                <a16:creationId xmlns:a16="http://schemas.microsoft.com/office/drawing/2014/main" id="{EFD2AB2B-EDCF-4543-A73F-8466AB84E8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Physical propagation models</a:t>
            </a:r>
          </a:p>
        </p:txBody>
      </p:sp>
      <p:sp>
        <p:nvSpPr>
          <p:cNvPr id="454661" name="Rectangle 5">
            <a:extLst>
              <a:ext uri="{FF2B5EF4-FFF2-40B4-BE49-F238E27FC236}">
                <a16:creationId xmlns:a16="http://schemas.microsoft.com/office/drawing/2014/main" id="{44E80843-A8EE-4650-BC3B-ABDEC90BD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19200"/>
            <a:ext cx="7620000" cy="5592763"/>
          </a:xfrm>
        </p:spPr>
        <p:txBody>
          <a:bodyPr/>
          <a:lstStyle/>
          <a:p>
            <a:pPr>
              <a:defRPr/>
            </a:pPr>
            <a:r>
              <a:rPr lang="en-US" altLang="en-US" sz="2800" b="0" dirty="0">
                <a:solidFill>
                  <a:srgbClr val="91DDB5"/>
                </a:solidFill>
              </a:rPr>
              <a:t>Free Space Propagation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sz="2800" b="0" dirty="0"/>
              <a:t>Transmitter/receiver have  clear LOS (Line Of Sight) path</a:t>
            </a:r>
          </a:p>
          <a:p>
            <a:pPr>
              <a:defRPr/>
            </a:pPr>
            <a:r>
              <a:rPr lang="en-US" altLang="en-US" sz="2800" b="0" dirty="0">
                <a:solidFill>
                  <a:srgbClr val="91DDB5"/>
                </a:solidFill>
              </a:rPr>
              <a:t>Reflection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sz="2800" b="0" dirty="0"/>
              <a:t>Wave reaches receiver after reflection off surfaces larger than wavelength</a:t>
            </a:r>
          </a:p>
          <a:p>
            <a:pPr>
              <a:defRPr/>
            </a:pPr>
            <a:r>
              <a:rPr lang="en-US" altLang="en-US" sz="2800" b="0" dirty="0">
                <a:solidFill>
                  <a:srgbClr val="91DDB5"/>
                </a:solidFill>
              </a:rPr>
              <a:t>Diffraction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sz="2800" b="0" dirty="0"/>
              <a:t>Wave reaches receiver by bending at sharp edges (peaks) or curved surfaces (earth).</a:t>
            </a:r>
          </a:p>
          <a:p>
            <a:pPr>
              <a:defRPr/>
            </a:pPr>
            <a:r>
              <a:rPr lang="en-US" altLang="en-US" sz="2800" b="0" dirty="0">
                <a:solidFill>
                  <a:srgbClr val="91DDB5"/>
                </a:solidFill>
              </a:rPr>
              <a:t>Scattering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sz="2800" b="0" dirty="0"/>
              <a:t>Wave reaches receiver after bouncing off objects smaller than wavelength (snow, rain)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4" name="Rectangle 4">
            <a:extLst>
              <a:ext uri="{FF2B5EF4-FFF2-40B4-BE49-F238E27FC236}">
                <a16:creationId xmlns:a16="http://schemas.microsoft.com/office/drawing/2014/main" id="{468068AB-7FCF-4F58-A84C-9630CB4B5B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Free Space Propagation </a:t>
            </a:r>
          </a:p>
        </p:txBody>
      </p:sp>
      <p:sp>
        <p:nvSpPr>
          <p:cNvPr id="455685" name="Rectangle 5">
            <a:extLst>
              <a:ext uri="{FF2B5EF4-FFF2-40B4-BE49-F238E27FC236}">
                <a16:creationId xmlns:a16="http://schemas.microsoft.com/office/drawing/2014/main" id="{23E718ED-56F3-4E0E-AB8C-4BECD555BD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5530850"/>
          </a:xfrm>
        </p:spPr>
        <p:txBody>
          <a:bodyPr/>
          <a:lstStyle/>
          <a:p>
            <a:pPr>
              <a:spcAft>
                <a:spcPct val="0"/>
              </a:spcAft>
              <a:tabLst>
                <a:tab pos="461963" algn="l"/>
                <a:tab pos="1374775" algn="l"/>
                <a:tab pos="2287588" algn="l"/>
              </a:tabLst>
              <a:defRPr/>
            </a:pPr>
            <a:r>
              <a:rPr lang="en-US" altLang="en-US" b="0" dirty="0"/>
              <a:t>Transmitter and receiver have clear, unobstructed LOS path between them.</a:t>
            </a:r>
          </a:p>
          <a:p>
            <a:pPr>
              <a:spcAft>
                <a:spcPct val="0"/>
              </a:spcAft>
              <a:tabLst>
                <a:tab pos="461963" algn="l"/>
                <a:tab pos="1374775" algn="l"/>
                <a:tab pos="2287588" algn="l"/>
              </a:tabLst>
              <a:defRPr/>
            </a:pPr>
            <a:endParaRPr lang="en-US" altLang="en-US" b="0" dirty="0"/>
          </a:p>
          <a:p>
            <a:pPr>
              <a:spcAft>
                <a:spcPct val="0"/>
              </a:spcAft>
              <a:tabLst>
                <a:tab pos="461963" algn="l"/>
                <a:tab pos="1374775" algn="l"/>
                <a:tab pos="2287588" algn="l"/>
              </a:tabLst>
              <a:defRPr/>
            </a:pPr>
            <a:endParaRPr lang="en-US" altLang="en-US" b="0" dirty="0"/>
          </a:p>
          <a:p>
            <a:pPr>
              <a:spcAft>
                <a:spcPct val="0"/>
              </a:spcAft>
              <a:tabLst>
                <a:tab pos="461963" algn="l"/>
                <a:tab pos="1374775" algn="l"/>
                <a:tab pos="2287588" algn="l"/>
              </a:tabLst>
              <a:defRPr/>
            </a:pPr>
            <a:endParaRPr lang="en-US" altLang="en-US" b="0" dirty="0"/>
          </a:p>
          <a:p>
            <a:pPr>
              <a:spcAft>
                <a:spcPct val="0"/>
              </a:spcAft>
              <a:tabLst>
                <a:tab pos="461963" algn="l"/>
                <a:tab pos="1374775" algn="l"/>
                <a:tab pos="2287588" algn="l"/>
              </a:tabLst>
              <a:defRPr/>
            </a:pPr>
            <a:endParaRPr lang="en-US" altLang="en-US" b="0" dirty="0"/>
          </a:p>
          <a:p>
            <a:pPr>
              <a:spcAft>
                <a:spcPct val="0"/>
              </a:spcAft>
              <a:tabLst>
                <a:tab pos="461963" algn="l"/>
                <a:tab pos="1374775" algn="l"/>
                <a:tab pos="2287588" algn="l"/>
              </a:tabLst>
              <a:defRPr/>
            </a:pPr>
            <a:endParaRPr lang="en-US" altLang="en-US" b="0" dirty="0"/>
          </a:p>
          <a:p>
            <a:pPr>
              <a:spcAft>
                <a:spcPct val="0"/>
              </a:spcAft>
              <a:tabLst>
                <a:tab pos="461963" algn="l"/>
                <a:tab pos="1374775" algn="l"/>
                <a:tab pos="2287588" algn="l"/>
              </a:tabLst>
              <a:defRPr/>
            </a:pPr>
            <a:endParaRPr lang="en-US" altLang="en-US" b="0" dirty="0"/>
          </a:p>
          <a:p>
            <a:pPr>
              <a:spcAft>
                <a:spcPct val="0"/>
              </a:spcAft>
              <a:tabLst>
                <a:tab pos="461963" algn="l"/>
                <a:tab pos="1374775" algn="l"/>
                <a:tab pos="2287588" algn="l"/>
              </a:tabLst>
              <a:defRPr/>
            </a:pPr>
            <a:endParaRPr lang="en-US" altLang="en-US" b="0" dirty="0"/>
          </a:p>
          <a:p>
            <a:pPr>
              <a:spcAft>
                <a:spcPct val="0"/>
              </a:spcAft>
              <a:tabLst>
                <a:tab pos="461963" algn="l"/>
                <a:tab pos="1374775" algn="l"/>
                <a:tab pos="2287588" algn="l"/>
              </a:tabLst>
              <a:defRPr/>
            </a:pPr>
            <a:endParaRPr lang="en-US" altLang="en-US" b="0" dirty="0"/>
          </a:p>
          <a:p>
            <a:pPr marL="0" indent="0" algn="ctr">
              <a:spcAft>
                <a:spcPct val="0"/>
              </a:spcAft>
              <a:buFont typeface="Monotype Sorts" pitchFamily="2" charset="2"/>
              <a:buNone/>
              <a:tabLst>
                <a:tab pos="461963" algn="l"/>
                <a:tab pos="1374775" algn="l"/>
                <a:tab pos="2287588" algn="l"/>
              </a:tabLst>
              <a:defRPr/>
            </a:pPr>
            <a:r>
              <a:rPr lang="en-US" altLang="en-US" b="0" i="1" dirty="0"/>
              <a:t>(Courtesy: </a:t>
            </a:r>
            <a:r>
              <a:rPr lang="en-US" b="0" i="1" dirty="0"/>
              <a:t>webbroadband.blogspot.com)</a:t>
            </a:r>
            <a:r>
              <a:rPr lang="en-US" altLang="en-US" dirty="0"/>
              <a:t>	</a:t>
            </a:r>
          </a:p>
          <a:p>
            <a:pPr marL="0" indent="0">
              <a:spcAft>
                <a:spcPct val="0"/>
              </a:spcAft>
              <a:buFont typeface="Monotype Sorts" pitchFamily="2" charset="2"/>
              <a:buNone/>
              <a:tabLst>
                <a:tab pos="461963" algn="l"/>
                <a:tab pos="1374775" algn="l"/>
                <a:tab pos="2287588" algn="l"/>
              </a:tabLst>
              <a:defRPr/>
            </a:pPr>
            <a:r>
              <a:rPr lang="en-US" altLang="en-US" dirty="0"/>
              <a:t>		</a:t>
            </a:r>
          </a:p>
          <a:p>
            <a:pPr marL="0" indent="0">
              <a:spcAft>
                <a:spcPct val="0"/>
              </a:spcAft>
              <a:buFont typeface="Monotype Sorts" pitchFamily="2" charset="2"/>
              <a:buNone/>
              <a:tabLst>
                <a:tab pos="461963" algn="l"/>
                <a:tab pos="1374775" algn="l"/>
                <a:tab pos="2287588" algn="l"/>
              </a:tabLst>
              <a:defRPr/>
            </a:pPr>
            <a:r>
              <a:rPr lang="en-US" altLang="en-US" dirty="0">
                <a:solidFill>
                  <a:srgbClr val="A7B9F1"/>
                </a:solidFill>
              </a:rPr>
              <a:t>	</a:t>
            </a:r>
            <a:endParaRPr lang="en-US" altLang="en-US" dirty="0">
              <a:solidFill>
                <a:srgbClr val="91DDB5"/>
              </a:solidFill>
            </a:endParaRPr>
          </a:p>
        </p:txBody>
      </p:sp>
      <p:pic>
        <p:nvPicPr>
          <p:cNvPr id="8196" name="Picture 6" descr="http://3.bp.blogspot.com/_KJwDL-8JQJI/SlweENwcBNI/AAAAAAAAAHk/W2srWz7HIGo/s400/los.jpg">
            <a:extLst>
              <a:ext uri="{FF2B5EF4-FFF2-40B4-BE49-F238E27FC236}">
                <a16:creationId xmlns:a16="http://schemas.microsoft.com/office/drawing/2014/main" id="{17911CCA-5EC9-40D9-BBD9-C3F577D15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2667000"/>
            <a:ext cx="617855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1026">
            <a:extLst>
              <a:ext uri="{FF2B5EF4-FFF2-40B4-BE49-F238E27FC236}">
                <a16:creationId xmlns:a16="http://schemas.microsoft.com/office/drawing/2014/main" id="{C44972F1-7D8F-4B12-9BD8-4F9F401FE4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6096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LOS (</a:t>
            </a:r>
            <a:r>
              <a:rPr lang="en-US" altLang="en-US" u="sng" dirty="0" err="1"/>
              <a:t>Friis</a:t>
            </a:r>
            <a:r>
              <a:rPr lang="en-US" altLang="en-US" u="sng" dirty="0"/>
              <a:t>) transmission equation</a:t>
            </a:r>
          </a:p>
        </p:txBody>
      </p:sp>
      <p:sp>
        <p:nvSpPr>
          <p:cNvPr id="471043" name="Rectangle 1027">
            <a:extLst>
              <a:ext uri="{FF2B5EF4-FFF2-40B4-BE49-F238E27FC236}">
                <a16:creationId xmlns:a16="http://schemas.microsoft.com/office/drawing/2014/main" id="{6A64153D-6963-4593-B205-30C68A54FC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4575" y="1319213"/>
            <a:ext cx="7924800" cy="4792662"/>
          </a:xfrm>
        </p:spPr>
        <p:txBody>
          <a:bodyPr/>
          <a:lstStyle/>
          <a:p>
            <a:pPr marL="0" indent="0">
              <a:lnSpc>
                <a:spcPct val="80000"/>
              </a:lnSpc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dirty="0">
                <a:solidFill>
                  <a:srgbClr val="91DDB5"/>
                </a:solidFill>
              </a:rPr>
              <a:t>                  </a:t>
            </a:r>
            <a:r>
              <a:rPr lang="en-US" altLang="en-US" b="0" dirty="0" err="1">
                <a:solidFill>
                  <a:srgbClr val="91DDB5"/>
                </a:solidFill>
              </a:rPr>
              <a:t>P</a:t>
            </a:r>
            <a:r>
              <a:rPr lang="en-US" altLang="en-US" b="0" baseline="-25000" dirty="0" err="1">
                <a:solidFill>
                  <a:srgbClr val="91DDB5"/>
                </a:solidFill>
              </a:rPr>
              <a:t>r</a:t>
            </a:r>
            <a:r>
              <a:rPr lang="en-US" altLang="en-US" b="0" dirty="0">
                <a:solidFill>
                  <a:srgbClr val="91DDB5"/>
                </a:solidFill>
              </a:rPr>
              <a:t> =   P</a:t>
            </a:r>
            <a:r>
              <a:rPr lang="en-US" altLang="en-US" sz="4000" b="0" baseline="-20000" dirty="0">
                <a:solidFill>
                  <a:srgbClr val="91DDB5"/>
                </a:solidFill>
              </a:rPr>
              <a:t>t</a:t>
            </a:r>
            <a:r>
              <a:rPr lang="en-US" altLang="en-US" b="0" dirty="0">
                <a:solidFill>
                  <a:srgbClr val="91DDB5"/>
                </a:solidFill>
              </a:rPr>
              <a:t> </a:t>
            </a:r>
            <a:r>
              <a:rPr lang="en-US" altLang="en-US" b="0" dirty="0" err="1">
                <a:solidFill>
                  <a:srgbClr val="91DDB5"/>
                </a:solidFill>
              </a:rPr>
              <a:t>G</a:t>
            </a:r>
            <a:r>
              <a:rPr lang="en-US" altLang="en-US" sz="4000" b="0" baseline="-20000" dirty="0" err="1">
                <a:solidFill>
                  <a:srgbClr val="91DDB5"/>
                </a:solidFill>
              </a:rPr>
              <a:t>t</a:t>
            </a:r>
            <a:r>
              <a:rPr lang="en-US" altLang="en-US" b="0" dirty="0">
                <a:solidFill>
                  <a:srgbClr val="91DDB5"/>
                </a:solidFill>
              </a:rPr>
              <a:t> G</a:t>
            </a:r>
            <a:r>
              <a:rPr lang="en-US" altLang="en-US" sz="4000" b="0" baseline="-20000" dirty="0">
                <a:solidFill>
                  <a:srgbClr val="91DDB5"/>
                </a:solidFill>
              </a:rPr>
              <a:t>r</a:t>
            </a:r>
            <a:r>
              <a:rPr lang="en-US" altLang="en-US" b="0" dirty="0">
                <a:solidFill>
                  <a:srgbClr val="91DDB5"/>
                </a:solidFill>
              </a:rPr>
              <a:t> </a:t>
            </a:r>
            <a:r>
              <a:rPr lang="en-US" altLang="en-US" b="0" dirty="0">
                <a:solidFill>
                  <a:srgbClr val="91DDB5"/>
                </a:solidFill>
                <a:sym typeface="Symbol" pitchFamily="18" charset="2"/>
              </a:rPr>
              <a:t></a:t>
            </a:r>
            <a:r>
              <a:rPr lang="en-US" altLang="en-US" sz="4000" b="0" baseline="20000" dirty="0">
                <a:solidFill>
                  <a:srgbClr val="91DDB5"/>
                </a:solidFill>
              </a:rPr>
              <a:t>2</a:t>
            </a:r>
            <a:r>
              <a:rPr lang="en-US" altLang="en-US" b="0" dirty="0">
                <a:solidFill>
                  <a:srgbClr val="91DDB5"/>
                </a:solidFill>
              </a:rPr>
              <a:t> </a:t>
            </a:r>
            <a:r>
              <a:rPr lang="en-US" altLang="en-US" b="0" dirty="0"/>
              <a:t>  </a:t>
            </a:r>
          </a:p>
          <a:p>
            <a:pPr marL="0" indent="0">
              <a:lnSpc>
                <a:spcPct val="80000"/>
              </a:lnSpc>
              <a:spcAft>
                <a:spcPct val="4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                 </a:t>
            </a:r>
            <a:r>
              <a:rPr lang="en-US" altLang="en-US" b="0" dirty="0">
                <a:solidFill>
                  <a:srgbClr val="91DDB5"/>
                </a:solidFill>
              </a:rPr>
              <a:t>(4</a:t>
            </a:r>
            <a:r>
              <a:rPr lang="en-US" altLang="en-US" b="0" dirty="0">
                <a:solidFill>
                  <a:srgbClr val="91DDB5"/>
                </a:solidFill>
                <a:sym typeface="Symbol" pitchFamily="18" charset="2"/>
              </a:rPr>
              <a:t></a:t>
            </a:r>
            <a:r>
              <a:rPr lang="en-US" altLang="en-US" b="0" dirty="0">
                <a:solidFill>
                  <a:srgbClr val="91DDB5"/>
                </a:solidFill>
              </a:rPr>
              <a:t>)</a:t>
            </a:r>
            <a:r>
              <a:rPr lang="en-US" altLang="en-US" sz="4000" b="0" baseline="20000" dirty="0">
                <a:solidFill>
                  <a:srgbClr val="91DDB5"/>
                </a:solidFill>
              </a:rPr>
              <a:t>2</a:t>
            </a:r>
            <a:r>
              <a:rPr lang="en-US" altLang="en-US" b="0" dirty="0">
                <a:solidFill>
                  <a:srgbClr val="91DDB5"/>
                </a:solidFill>
              </a:rPr>
              <a:t> d</a:t>
            </a:r>
            <a:r>
              <a:rPr lang="en-US" altLang="en-US" sz="4000" b="0" baseline="20000" dirty="0">
                <a:solidFill>
                  <a:srgbClr val="91DDB5"/>
                </a:solidFill>
              </a:rPr>
              <a:t>2</a:t>
            </a:r>
            <a:r>
              <a:rPr lang="en-US" altLang="en-US" b="0" dirty="0">
                <a:solidFill>
                  <a:srgbClr val="91DDB5"/>
                </a:solidFill>
              </a:rPr>
              <a:t> L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 err="1">
                <a:solidFill>
                  <a:srgbClr val="91DDB5"/>
                </a:solidFill>
              </a:rPr>
              <a:t>P</a:t>
            </a:r>
            <a:r>
              <a:rPr lang="en-US" altLang="en-US" sz="4000" b="0" baseline="-20000" dirty="0" err="1">
                <a:solidFill>
                  <a:srgbClr val="91DDB5"/>
                </a:solidFill>
              </a:rPr>
              <a:t>t</a:t>
            </a:r>
            <a:r>
              <a:rPr lang="en-US" altLang="en-US" b="0" dirty="0">
                <a:solidFill>
                  <a:srgbClr val="91DDB5"/>
                </a:solidFill>
              </a:rPr>
              <a:t> </a:t>
            </a:r>
            <a:r>
              <a:rPr lang="en-US" altLang="en-US" b="0" dirty="0"/>
              <a:t>= Transmitted Power (W)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>
                <a:solidFill>
                  <a:srgbClr val="91DDB5"/>
                </a:solidFill>
              </a:rPr>
              <a:t>P</a:t>
            </a:r>
            <a:r>
              <a:rPr lang="en-US" altLang="en-US" sz="4000" b="0" baseline="-20000" dirty="0">
                <a:solidFill>
                  <a:srgbClr val="91DDB5"/>
                </a:solidFill>
              </a:rPr>
              <a:t>r</a:t>
            </a:r>
            <a:r>
              <a:rPr lang="en-US" altLang="en-US" b="0" dirty="0"/>
              <a:t> = Received Power (W)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 err="1">
                <a:solidFill>
                  <a:srgbClr val="91DDB5"/>
                </a:solidFill>
              </a:rPr>
              <a:t>G</a:t>
            </a:r>
            <a:r>
              <a:rPr lang="en-US" altLang="en-US" sz="4000" b="0" baseline="-20000" dirty="0" err="1">
                <a:solidFill>
                  <a:srgbClr val="91DDB5"/>
                </a:solidFill>
              </a:rPr>
              <a:t>t</a:t>
            </a:r>
            <a:r>
              <a:rPr lang="en-US" altLang="en-US" b="0" dirty="0">
                <a:solidFill>
                  <a:srgbClr val="91DDB5"/>
                </a:solidFill>
              </a:rPr>
              <a:t> </a:t>
            </a:r>
            <a:r>
              <a:rPr lang="en-US" altLang="en-US" b="0" dirty="0"/>
              <a:t>= Transmitter antenna gain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 err="1">
                <a:solidFill>
                  <a:srgbClr val="91DDB5"/>
                </a:solidFill>
              </a:rPr>
              <a:t>G</a:t>
            </a:r>
            <a:r>
              <a:rPr lang="en-US" altLang="en-US" sz="4000" b="0" baseline="-20000" dirty="0" err="1">
                <a:solidFill>
                  <a:srgbClr val="91DDB5"/>
                </a:solidFill>
              </a:rPr>
              <a:t>r</a:t>
            </a:r>
            <a:r>
              <a:rPr lang="en-US" altLang="en-US" b="0" dirty="0"/>
              <a:t> = Receiver antenna gain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>
                <a:solidFill>
                  <a:srgbClr val="91DDB5"/>
                </a:solidFill>
              </a:rPr>
              <a:t> L</a:t>
            </a:r>
            <a:r>
              <a:rPr lang="en-US" altLang="en-US" b="0" dirty="0"/>
              <a:t> = System loss factor 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b="0" dirty="0"/>
              <a:t>Due to line losses, but not due to propagation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altLang="en-US" b="0" dirty="0"/>
              <a:t>L  </a:t>
            </a:r>
            <a:r>
              <a:rPr lang="en-US" altLang="en-US" b="0" dirty="0">
                <a:sym typeface="Symbol"/>
              </a:rPr>
              <a:t> 1</a:t>
            </a:r>
            <a:endParaRPr lang="en-US" altLang="en-US" b="0" dirty="0"/>
          </a:p>
        </p:txBody>
      </p:sp>
      <p:sp>
        <p:nvSpPr>
          <p:cNvPr id="9220" name="Line 1028">
            <a:extLst>
              <a:ext uri="{FF2B5EF4-FFF2-40B4-BE49-F238E27FC236}">
                <a16:creationId xmlns:a16="http://schemas.microsoft.com/office/drawing/2014/main" id="{495BCD80-4392-49A6-9106-6B1CE1C824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1830388"/>
            <a:ext cx="1905000" cy="0"/>
          </a:xfrm>
          <a:prstGeom prst="line">
            <a:avLst/>
          </a:prstGeom>
          <a:noFill/>
          <a:ln w="28575">
            <a:solidFill>
              <a:srgbClr val="91DDB5"/>
            </a:solidFill>
            <a:round/>
            <a:headEnd/>
            <a:tailEnd type="none" w="sm" len="sm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1026">
            <a:extLst>
              <a:ext uri="{FF2B5EF4-FFF2-40B4-BE49-F238E27FC236}">
                <a16:creationId xmlns:a16="http://schemas.microsoft.com/office/drawing/2014/main" id="{72FC7C1F-F3E4-42F9-BEA8-B06AA8F75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6096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Antenna Gain</a:t>
            </a:r>
          </a:p>
        </p:txBody>
      </p:sp>
      <p:sp>
        <p:nvSpPr>
          <p:cNvPr id="471043" name="Rectangle 1027">
            <a:extLst>
              <a:ext uri="{FF2B5EF4-FFF2-40B4-BE49-F238E27FC236}">
                <a16:creationId xmlns:a16="http://schemas.microsoft.com/office/drawing/2014/main" id="{A22ED2AB-0140-4F61-9CA1-D1C6FE559E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4575" y="1319213"/>
            <a:ext cx="7924800" cy="4243387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Power Gain of antenna 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b="0" dirty="0">
              <a:solidFill>
                <a:srgbClr val="91DDB5"/>
              </a:solidFill>
            </a:endParaRP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>
                <a:solidFill>
                  <a:srgbClr val="91DDB5"/>
                </a:solidFill>
              </a:rPr>
              <a:t>                     </a:t>
            </a:r>
            <a:r>
              <a:rPr lang="en-US" altLang="en-US" b="0" dirty="0">
                <a:solidFill>
                  <a:srgbClr val="FFFFFF"/>
                </a:solidFill>
              </a:rPr>
              <a:t>G = 4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</a:t>
            </a:r>
            <a:r>
              <a:rPr lang="en-US" altLang="en-US" b="0" dirty="0">
                <a:solidFill>
                  <a:srgbClr val="FFFFFF"/>
                </a:solidFill>
              </a:rPr>
              <a:t>A</a:t>
            </a:r>
            <a:r>
              <a:rPr lang="en-US" altLang="en-US" sz="4000" b="0" baseline="-20000" dirty="0">
                <a:solidFill>
                  <a:srgbClr val="FFFFFF"/>
                </a:solidFill>
              </a:rPr>
              <a:t>e</a:t>
            </a:r>
            <a:r>
              <a:rPr lang="en-US" altLang="en-US" b="0" dirty="0">
                <a:solidFill>
                  <a:srgbClr val="FFFFFF"/>
                </a:solidFill>
              </a:rPr>
              <a:t> / </a:t>
            </a:r>
            <a:r>
              <a:rPr lang="en-US" altLang="en-US" b="0" dirty="0">
                <a:solidFill>
                  <a:srgbClr val="FFFFFF"/>
                </a:solidFill>
                <a:sym typeface="Symbol" pitchFamily="18" charset="2"/>
              </a:rPr>
              <a:t></a:t>
            </a:r>
            <a:r>
              <a:rPr lang="en-US" altLang="en-US" sz="4000" b="0" baseline="20000" dirty="0">
                <a:solidFill>
                  <a:srgbClr val="FFFFFF"/>
                </a:solidFill>
              </a:rPr>
              <a:t>2</a:t>
            </a:r>
            <a:r>
              <a:rPr lang="en-US" altLang="en-US" b="0" dirty="0">
                <a:solidFill>
                  <a:srgbClr val="FFFFFF"/>
                </a:solidFill>
              </a:rPr>
              <a:t>, 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 err="1"/>
              <a:t>A</a:t>
            </a:r>
            <a:r>
              <a:rPr lang="en-US" altLang="en-US" sz="4000" b="0" baseline="-20000" dirty="0" err="1"/>
              <a:t>e</a:t>
            </a:r>
            <a:r>
              <a:rPr lang="en-US" altLang="en-US" b="0" dirty="0"/>
              <a:t> is effective aperture area of antenna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>
                <a:sym typeface="Symbol" pitchFamily="18" charset="2"/>
              </a:rPr>
              <a:t>Wavelength</a:t>
            </a:r>
            <a:r>
              <a:rPr lang="en-US" altLang="en-US" b="0" dirty="0">
                <a:solidFill>
                  <a:srgbClr val="CCFFFF"/>
                </a:solidFill>
                <a:sym typeface="Symbol" pitchFamily="18" charset="2"/>
              </a:rPr>
              <a:t> </a:t>
            </a:r>
            <a:r>
              <a:rPr lang="en-US" altLang="en-US" b="0" dirty="0">
                <a:sym typeface="Symbol" pitchFamily="18" charset="2"/>
              </a:rPr>
              <a:t></a:t>
            </a:r>
            <a:r>
              <a:rPr lang="en-US" altLang="en-US" b="0" dirty="0"/>
              <a:t> = c / f (Hz)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b="0" dirty="0"/>
              <a:t>                            = 3 • 10</a:t>
            </a:r>
            <a:r>
              <a:rPr lang="en-US" altLang="en-US" sz="4000" b="0" baseline="20000" dirty="0"/>
              <a:t>8</a:t>
            </a:r>
            <a:r>
              <a:rPr lang="en-US" altLang="en-US" b="0" dirty="0"/>
              <a:t> / f  , meters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Kumar">
  <a:themeElements>
    <a:clrScheme name="">
      <a:dk1>
        <a:srgbClr val="242F4E"/>
      </a:dk1>
      <a:lt1>
        <a:srgbClr val="EAEAEA"/>
      </a:lt1>
      <a:dk2>
        <a:srgbClr val="2D4999"/>
      </a:dk2>
      <a:lt2>
        <a:srgbClr val="C8D3F6"/>
      </a:lt2>
      <a:accent1>
        <a:srgbClr val="31406F"/>
      </a:accent1>
      <a:accent2>
        <a:srgbClr val="602D83"/>
      </a:accent2>
      <a:accent3>
        <a:srgbClr val="ADB1CA"/>
      </a:accent3>
      <a:accent4>
        <a:srgbClr val="C8C8C8"/>
      </a:accent4>
      <a:accent5>
        <a:srgbClr val="ADAFBB"/>
      </a:accent5>
      <a:accent6>
        <a:srgbClr val="562876"/>
      </a:accent6>
      <a:hlink>
        <a:srgbClr val="6D89D7"/>
      </a:hlink>
      <a:folHlink>
        <a:srgbClr val="000000"/>
      </a:folHlink>
    </a:clrScheme>
    <a:fontScheme name="Kumar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Kum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ma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Edie's HD:Desktop Folder:P. Kumar:Kumar.ppt</Template>
  <TotalTime>7536</TotalTime>
  <Words>2192</Words>
  <Application>Microsoft Office PowerPoint</Application>
  <PresentationFormat>On-screen Show (4:3)</PresentationFormat>
  <Paragraphs>352</Paragraphs>
  <Slides>48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60" baseType="lpstr">
      <vt:lpstr>Arial Narrow</vt:lpstr>
      <vt:lpstr>Arial</vt:lpstr>
      <vt:lpstr>Monotype Sorts</vt:lpstr>
      <vt:lpstr>Times</vt:lpstr>
      <vt:lpstr>BD Symbols</vt:lpstr>
      <vt:lpstr>Wingdings</vt:lpstr>
      <vt:lpstr>Symbol</vt:lpstr>
      <vt:lpstr>Helvetica</vt:lpstr>
      <vt:lpstr>Times New Roman</vt:lpstr>
      <vt:lpstr>Kumar</vt:lpstr>
      <vt:lpstr>Microsoft Equation 3.0</vt:lpstr>
      <vt:lpstr>Equation.3</vt:lpstr>
      <vt:lpstr>Mobile Radio Propagation</vt:lpstr>
      <vt:lpstr>Types of propagation models </vt:lpstr>
      <vt:lpstr>Radio signal pattern</vt:lpstr>
      <vt:lpstr>Measured signal parameters </vt:lpstr>
      <vt:lpstr>Relation between Watts and dBm </vt:lpstr>
      <vt:lpstr>Physical propagation models</vt:lpstr>
      <vt:lpstr>Free Space Propagation </vt:lpstr>
      <vt:lpstr>LOS (Friis) transmission equation</vt:lpstr>
      <vt:lpstr>Antenna Gain</vt:lpstr>
      <vt:lpstr>Example</vt:lpstr>
      <vt:lpstr>Solution </vt:lpstr>
      <vt:lpstr>Electric Properties of Material Bodies</vt:lpstr>
      <vt:lpstr>Ground Reflection (2-Ray Model) </vt:lpstr>
      <vt:lpstr>Ground Reflection Equations</vt:lpstr>
      <vt:lpstr>Example</vt:lpstr>
      <vt:lpstr>Solution </vt:lpstr>
      <vt:lpstr>PowerPoint Presentation</vt:lpstr>
      <vt:lpstr>Diffraction</vt:lpstr>
      <vt:lpstr>Knife-edge Diffraction Geometry</vt:lpstr>
      <vt:lpstr>Diffraction Parameter and Gain</vt:lpstr>
      <vt:lpstr>Empirical formula for Gain</vt:lpstr>
      <vt:lpstr>Example </vt:lpstr>
      <vt:lpstr>Solution</vt:lpstr>
      <vt:lpstr>Scattering</vt:lpstr>
      <vt:lpstr>Radar Cross Section (RCS) Model</vt:lpstr>
      <vt:lpstr>Scattering Power Equation</vt:lpstr>
      <vt:lpstr>Practical Propagation models </vt:lpstr>
      <vt:lpstr>Pros and cons of empirical models</vt:lpstr>
      <vt:lpstr>Path Loss (PL) Model </vt:lpstr>
      <vt:lpstr>Emprical values of path loss factor n</vt:lpstr>
      <vt:lpstr>More accurate propagation models </vt:lpstr>
      <vt:lpstr>Practical propagation model development </vt:lpstr>
      <vt:lpstr>Random Propagation Model equation</vt:lpstr>
      <vt:lpstr>Calculation of Q Function</vt:lpstr>
      <vt:lpstr>Q Function Table</vt:lpstr>
      <vt:lpstr>Example</vt:lpstr>
      <vt:lpstr>Example</vt:lpstr>
      <vt:lpstr>Solution</vt:lpstr>
      <vt:lpstr>a.</vt:lpstr>
      <vt:lpstr>b.</vt:lpstr>
      <vt:lpstr>c.</vt:lpstr>
      <vt:lpstr>d.</vt:lpstr>
      <vt:lpstr>Percentage of Coverage Area</vt:lpstr>
      <vt:lpstr>Calculation of Coverage Area U()</vt:lpstr>
      <vt:lpstr>Example</vt:lpstr>
      <vt:lpstr>Solution</vt:lpstr>
      <vt:lpstr>Outdoor Propagation Models</vt:lpstr>
      <vt:lpstr>Indoor Propagation Models</vt:lpstr>
    </vt:vector>
  </TitlesOfParts>
  <Company>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Edie</dc:creator>
  <cp:lastModifiedBy>Kumar, Preetham B</cp:lastModifiedBy>
  <cp:revision>837</cp:revision>
  <dcterms:created xsi:type="dcterms:W3CDTF">2001-03-23T18:50:20Z</dcterms:created>
  <dcterms:modified xsi:type="dcterms:W3CDTF">2022-06-15T19:27:26Z</dcterms:modified>
</cp:coreProperties>
</file>