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0"/>
  </p:notesMasterIdLst>
  <p:handoutMasterIdLst>
    <p:handoutMasterId r:id="rId41"/>
  </p:handoutMasterIdLst>
  <p:sldIdLst>
    <p:sldId id="353" r:id="rId2"/>
    <p:sldId id="364" r:id="rId3"/>
    <p:sldId id="372" r:id="rId4"/>
    <p:sldId id="377" r:id="rId5"/>
    <p:sldId id="388" r:id="rId6"/>
    <p:sldId id="395" r:id="rId7"/>
    <p:sldId id="398" r:id="rId8"/>
    <p:sldId id="411" r:id="rId9"/>
    <p:sldId id="410" r:id="rId10"/>
    <p:sldId id="399" r:id="rId11"/>
    <p:sldId id="400" r:id="rId12"/>
    <p:sldId id="408" r:id="rId13"/>
    <p:sldId id="402" r:id="rId14"/>
    <p:sldId id="403" r:id="rId15"/>
    <p:sldId id="414" r:id="rId16"/>
    <p:sldId id="416" r:id="rId17"/>
    <p:sldId id="417" r:id="rId18"/>
    <p:sldId id="418" r:id="rId19"/>
    <p:sldId id="420" r:id="rId20"/>
    <p:sldId id="426" r:id="rId21"/>
    <p:sldId id="427" r:id="rId22"/>
    <p:sldId id="428" r:id="rId23"/>
    <p:sldId id="429" r:id="rId24"/>
    <p:sldId id="430" r:id="rId25"/>
    <p:sldId id="431" r:id="rId26"/>
    <p:sldId id="432" r:id="rId27"/>
    <p:sldId id="433" r:id="rId28"/>
    <p:sldId id="434" r:id="rId29"/>
    <p:sldId id="459" r:id="rId30"/>
    <p:sldId id="435" r:id="rId31"/>
    <p:sldId id="436" r:id="rId32"/>
    <p:sldId id="446" r:id="rId33"/>
    <p:sldId id="450" r:id="rId34"/>
    <p:sldId id="460" r:id="rId35"/>
    <p:sldId id="452" r:id="rId36"/>
    <p:sldId id="453" r:id="rId37"/>
    <p:sldId id="458" r:id="rId38"/>
    <p:sldId id="456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E670"/>
    <a:srgbClr val="333333"/>
    <a:srgbClr val="682D99"/>
    <a:srgbClr val="277564"/>
    <a:srgbClr val="319580"/>
    <a:srgbClr val="8DE5B7"/>
    <a:srgbClr val="97D979"/>
    <a:srgbClr val="7DD0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4" d="100"/>
          <a:sy n="104" d="100"/>
        </p:scale>
        <p:origin x="1422" y="78"/>
      </p:cViewPr>
      <p:guideLst>
        <p:guide orient="horz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1FEA9E7B-AF90-450E-843E-CCEDDCF350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AB03CA7E-BB05-41FF-9522-1F1EDC2E3E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F325D089-155C-4619-B927-8D62E6C3F3C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A88F6291-A80A-48E4-A99D-1F6F149A29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16E8E12-71B0-4920-BBC6-16D618053F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ADCFCB90-7873-43B5-98F3-480AB5FE78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ECE51491-3145-48D5-9FF0-FBF58D8B3A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6CC9E9D-FF71-4373-B77D-4742235D3DA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D7BC4EE2-81A2-4BF5-A1AD-7F20485355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0BCC5BC7-CC89-440F-A317-14FABF751B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6466DB17-4D82-4D6D-90C4-203018F84F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BD Symbols" pitchFamily="2" charset="2"/>
              </a:defRPr>
            </a:lvl1pPr>
          </a:lstStyle>
          <a:p>
            <a:pPr>
              <a:defRPr/>
            </a:pPr>
            <a:fld id="{CB1F8556-20B4-4FE3-8D57-F279FC68FC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51534580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051315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305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305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0237452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796557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1024730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8711898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9883299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00143280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914872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3907175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74905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124692B-D8EB-40C0-8478-F5DFE5952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A8485AE2-1494-423D-A5A9-5A8FAE5903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37D67097-6E44-4C05-9EE2-8AD9ED6A2F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403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23C01354-FA3D-47FE-B3DD-1DAD9ED71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defRPr/>
            </a:pPr>
            <a:fld id="{48B21629-6E98-46A5-BED0-03C7B6A95B3D}" type="slidenum">
              <a:rPr lang="en-US" altLang="en-US" b="1" smtClean="0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ctr">
                <a:defRPr/>
              </a:pPr>
              <a:t>‹#›</a:t>
            </a:fld>
            <a:endParaRPr lang="en-US" altLang="en-US" sz="2800" b="1">
              <a:solidFill>
                <a:srgbClr val="AABAE6"/>
              </a:solidFill>
              <a:latin typeface="Monotype Sorts" pitchFamily="2" charset="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6" name="Rectangle 4">
            <a:extLst>
              <a:ext uri="{FF2B5EF4-FFF2-40B4-BE49-F238E27FC236}">
                <a16:creationId xmlns:a16="http://schemas.microsoft.com/office/drawing/2014/main" id="{CBBBF163-D326-40A4-B364-986C2DACC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Small-scale Mobile radio propagation </a:t>
            </a:r>
            <a:br>
              <a:rPr lang="en-US" altLang="en-US" u="sng" dirty="0"/>
            </a:br>
            <a:r>
              <a:rPr lang="en-US" altLang="en-US" u="sng" dirty="0"/>
              <a:t>  </a:t>
            </a:r>
          </a:p>
        </p:txBody>
      </p:sp>
      <p:sp>
        <p:nvSpPr>
          <p:cNvPr id="545797" name="Rectangle 5">
            <a:extLst>
              <a:ext uri="{FF2B5EF4-FFF2-40B4-BE49-F238E27FC236}">
                <a16:creationId xmlns:a16="http://schemas.microsoft.com/office/drawing/2014/main" id="{3851AA97-3E89-4140-8DC5-A3520D5C1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391400" cy="5186363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Small scale propagation implies signal quality in a short distance or time range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In this small range, </a:t>
            </a:r>
            <a:r>
              <a:rPr lang="en-US" altLang="en-US" b="0" i="1" dirty="0"/>
              <a:t>fading</a:t>
            </a:r>
            <a:r>
              <a:rPr lang="en-US" altLang="en-US" b="0" dirty="0"/>
              <a:t> or rapid fluctuation of the signal amplitude is observed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One cause of fading is </a:t>
            </a:r>
            <a:r>
              <a:rPr lang="en-US" altLang="en-US" b="0" i="1" dirty="0"/>
              <a:t>multipath</a:t>
            </a:r>
            <a:r>
              <a:rPr lang="en-US" altLang="en-US" b="0" dirty="0"/>
              <a:t> or the process of signals reaching the receiver through different mechanisms such as LOS, reflection, diffraction and scattering.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8">
            <a:extLst>
              <a:ext uri="{FF2B5EF4-FFF2-40B4-BE49-F238E27FC236}">
                <a16:creationId xmlns:a16="http://schemas.microsoft.com/office/drawing/2014/main" id="{FF328739-15B3-4849-8802-3C328CE47949}"/>
              </a:ext>
            </a:extLst>
          </p:cNvPr>
          <p:cNvSpPr>
            <a:spLocks/>
          </p:cNvSpPr>
          <p:nvPr/>
        </p:nvSpPr>
        <p:spPr bwMode="auto">
          <a:xfrm>
            <a:off x="2286000" y="3352800"/>
            <a:ext cx="4038600" cy="2362200"/>
          </a:xfrm>
          <a:custGeom>
            <a:avLst/>
            <a:gdLst>
              <a:gd name="T0" fmla="*/ 0 w 2640"/>
              <a:gd name="T1" fmla="*/ 0 h 1488"/>
              <a:gd name="T2" fmla="*/ 0 w 2640"/>
              <a:gd name="T3" fmla="*/ 2147483646 h 1488"/>
              <a:gd name="T4" fmla="*/ 2147483646 w 2640"/>
              <a:gd name="T5" fmla="*/ 2147483646 h 1488"/>
              <a:gd name="T6" fmla="*/ 0 60000 65536"/>
              <a:gd name="T7" fmla="*/ 0 60000 65536"/>
              <a:gd name="T8" fmla="*/ 0 60000 65536"/>
              <a:gd name="T9" fmla="*/ 0 w 2640"/>
              <a:gd name="T10" fmla="*/ 0 h 1488"/>
              <a:gd name="T11" fmla="*/ 2640 w 2640"/>
              <a:gd name="T12" fmla="*/ 1488 h 1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1488">
                <a:moveTo>
                  <a:pt x="0" y="0"/>
                </a:moveTo>
                <a:lnTo>
                  <a:pt x="0" y="1488"/>
                </a:lnTo>
                <a:lnTo>
                  <a:pt x="2640" y="1488"/>
                </a:lnTo>
              </a:path>
            </a:pathLst>
          </a:custGeom>
          <a:noFill/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5973" name="Rectangle 5">
            <a:extLst>
              <a:ext uri="{FF2B5EF4-FFF2-40B4-BE49-F238E27FC236}">
                <a16:creationId xmlns:a16="http://schemas.microsoft.com/office/drawing/2014/main" id="{AA15D7D3-8DC5-4D39-9D78-E24F1D8FAD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524125"/>
            <a:ext cx="3810000" cy="5080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dirty="0">
                <a:solidFill>
                  <a:srgbClr val="8DE5B7"/>
                </a:solidFill>
              </a:rPr>
              <a:t>r(t) = c(t) * </a:t>
            </a:r>
            <a:r>
              <a:rPr lang="en-US" altLang="en-US" b="0" dirty="0" err="1">
                <a:solidFill>
                  <a:srgbClr val="8DE5B7"/>
                </a:solidFill>
              </a:rPr>
              <a:t>h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b</a:t>
            </a:r>
            <a:r>
              <a:rPr lang="en-US" altLang="en-US" b="0" dirty="0">
                <a:solidFill>
                  <a:srgbClr val="8DE5B7"/>
                </a:solidFill>
              </a:rPr>
              <a:t>(t, </a:t>
            </a:r>
            <a:r>
              <a:rPr lang="en-US" altLang="en-US" b="0" dirty="0">
                <a:solidFill>
                  <a:srgbClr val="8DE5B7"/>
                </a:solidFill>
                <a:latin typeface="Symbol" pitchFamily="18" charset="2"/>
              </a:rPr>
              <a:t>t</a:t>
            </a:r>
            <a:r>
              <a:rPr lang="en-US" altLang="en-US" b="0" dirty="0">
                <a:solidFill>
                  <a:srgbClr val="8DE5B7"/>
                </a:solidFill>
              </a:rPr>
              <a:t>)</a:t>
            </a:r>
            <a:r>
              <a:rPr lang="en-US" altLang="en-US" b="0" dirty="0">
                <a:effectLst/>
                <a:latin typeface="Arial" charset="0"/>
              </a:rPr>
              <a:t>   </a:t>
            </a:r>
          </a:p>
        </p:txBody>
      </p:sp>
      <p:sp>
        <p:nvSpPr>
          <p:cNvPr id="595972" name="Rectangle 4">
            <a:extLst>
              <a:ext uri="{FF2B5EF4-FFF2-40B4-BE49-F238E27FC236}">
                <a16:creationId xmlns:a16="http://schemas.microsoft.com/office/drawing/2014/main" id="{F9F284A0-8B15-4D00-95A9-F421F150D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7924800" cy="603250"/>
          </a:xfrm>
        </p:spPr>
        <p:txBody>
          <a:bodyPr/>
          <a:lstStyle/>
          <a:p>
            <a:pPr>
              <a:defRPr/>
            </a:pPr>
            <a:r>
              <a:rPr lang="en-US" altLang="en-US" u="sng" dirty="0">
                <a:sym typeface="Symbol" pitchFamily="18" charset="2"/>
              </a:rPr>
              <a:t>Modeling of the baseband multipath model</a:t>
            </a:r>
            <a:br>
              <a:rPr lang="en-US" altLang="en-US" u="sng" dirty="0">
                <a:sym typeface="Symbol" pitchFamily="18" charset="2"/>
              </a:rPr>
            </a:br>
            <a:endParaRPr lang="en-US" altLang="en-US" u="sng" dirty="0">
              <a:sym typeface="Symbol" pitchFamily="18" charset="2"/>
            </a:endParaRPr>
          </a:p>
        </p:txBody>
      </p:sp>
      <p:grpSp>
        <p:nvGrpSpPr>
          <p:cNvPr id="13317" name="Group 29">
            <a:extLst>
              <a:ext uri="{FF2B5EF4-FFF2-40B4-BE49-F238E27FC236}">
                <a16:creationId xmlns:a16="http://schemas.microsoft.com/office/drawing/2014/main" id="{D745F1B8-E726-45ED-B3C8-380CC6CB6E18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5508625"/>
            <a:ext cx="3048000" cy="214313"/>
            <a:chOff x="1824" y="3513"/>
            <a:chExt cx="1920" cy="192"/>
          </a:xfrm>
        </p:grpSpPr>
        <p:sp>
          <p:nvSpPr>
            <p:cNvPr id="13330" name="Line 7">
              <a:extLst>
                <a:ext uri="{FF2B5EF4-FFF2-40B4-BE49-F238E27FC236}">
                  <a16:creationId xmlns:a16="http://schemas.microsoft.com/office/drawing/2014/main" id="{7B2CF243-215C-4EBB-A5C6-7AE7E68FFD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8">
              <a:extLst>
                <a:ext uri="{FF2B5EF4-FFF2-40B4-BE49-F238E27FC236}">
                  <a16:creationId xmlns:a16="http://schemas.microsoft.com/office/drawing/2014/main" id="{2E702D8E-CC05-4F91-9A47-F6515E109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9">
              <a:extLst>
                <a:ext uri="{FF2B5EF4-FFF2-40B4-BE49-F238E27FC236}">
                  <a16:creationId xmlns:a16="http://schemas.microsoft.com/office/drawing/2014/main" id="{27DD0FA9-9D8D-4E39-B993-F0C58A9B4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Line 10">
              <a:extLst>
                <a:ext uri="{FF2B5EF4-FFF2-40B4-BE49-F238E27FC236}">
                  <a16:creationId xmlns:a16="http://schemas.microsoft.com/office/drawing/2014/main" id="{C339CE66-C2D0-451F-A169-A41661472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11">
              <a:extLst>
                <a:ext uri="{FF2B5EF4-FFF2-40B4-BE49-F238E27FC236}">
                  <a16:creationId xmlns:a16="http://schemas.microsoft.com/office/drawing/2014/main" id="{2D0048F4-4ECB-4174-8096-2CA822E4C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12">
              <a:extLst>
                <a:ext uri="{FF2B5EF4-FFF2-40B4-BE49-F238E27FC236}">
                  <a16:creationId xmlns:a16="http://schemas.microsoft.com/office/drawing/2014/main" id="{16B7B680-F91B-4F66-A7C9-0EE4D436F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13">
              <a:extLst>
                <a:ext uri="{FF2B5EF4-FFF2-40B4-BE49-F238E27FC236}">
                  <a16:creationId xmlns:a16="http://schemas.microsoft.com/office/drawing/2014/main" id="{67B406E8-C979-45AE-999D-21DF39CBF3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513"/>
              <a:ext cx="0" cy="192"/>
            </a:xfrm>
            <a:prstGeom prst="line">
              <a:avLst/>
            </a:prstGeom>
            <a:noFill/>
            <a:ln w="38100">
              <a:solidFill>
                <a:srgbClr val="8AA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8" name="Line 14">
            <a:extLst>
              <a:ext uri="{FF2B5EF4-FFF2-40B4-BE49-F238E27FC236}">
                <a16:creationId xmlns:a16="http://schemas.microsoft.com/office/drawing/2014/main" id="{38AD550D-3E45-4A5B-A27C-8F1859725E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0450" y="3581400"/>
            <a:ext cx="946150" cy="2112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16">
            <a:extLst>
              <a:ext uri="{FF2B5EF4-FFF2-40B4-BE49-F238E27FC236}">
                <a16:creationId xmlns:a16="http://schemas.microsoft.com/office/drawing/2014/main" id="{871245E1-26CE-4FCA-8D35-CD726F02F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46350" y="5202238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17">
            <a:extLst>
              <a:ext uri="{FF2B5EF4-FFF2-40B4-BE49-F238E27FC236}">
                <a16:creationId xmlns:a16="http://schemas.microsoft.com/office/drawing/2014/main" id="{D3FE22ED-D7D2-4F68-94A6-C8B3C5EDC9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18">
            <a:extLst>
              <a:ext uri="{FF2B5EF4-FFF2-40B4-BE49-F238E27FC236}">
                <a16:creationId xmlns:a16="http://schemas.microsoft.com/office/drawing/2014/main" id="{4E476C62-2013-44A8-B053-0512C8EFA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87985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5988" name="Text Box 20">
            <a:extLst>
              <a:ext uri="{FF2B5EF4-FFF2-40B4-BE49-F238E27FC236}">
                <a16:creationId xmlns:a16="http://schemas.microsoft.com/office/drawing/2014/main" id="{ED8FDF22-8AE9-465A-84F3-E31C2FD06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200400"/>
            <a:ext cx="121920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  <a:r>
              <a:rPr lang="en-US" altLang="en-US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(t,</a:t>
            </a: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595989" name="Text Box 21">
            <a:extLst>
              <a:ext uri="{FF2B5EF4-FFF2-40B4-BE49-F238E27FC236}">
                <a16:creationId xmlns:a16="http://schemas.microsoft.com/office/drawing/2014/main" id="{BC4FF87C-20AC-4F96-B344-9633E4D76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088" y="3429000"/>
            <a:ext cx="83820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n-US" altLang="en-US" b="1" baseline="-25000"/>
          </a:p>
        </p:txBody>
      </p:sp>
      <p:sp>
        <p:nvSpPr>
          <p:cNvPr id="595990" name="Text Box 22">
            <a:extLst>
              <a:ext uri="{FF2B5EF4-FFF2-40B4-BE49-F238E27FC236}">
                <a16:creationId xmlns:a16="http://schemas.microsoft.com/office/drawing/2014/main" id="{121E3929-C779-4036-BCB8-5CE9D4137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288" y="4114800"/>
            <a:ext cx="76200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altLang="en-US" b="1" baseline="-25000">
              <a:latin typeface="Arial" charset="0"/>
            </a:endParaRPr>
          </a:p>
        </p:txBody>
      </p:sp>
      <p:sp>
        <p:nvSpPr>
          <p:cNvPr id="595992" name="Text Box 24">
            <a:extLst>
              <a:ext uri="{FF2B5EF4-FFF2-40B4-BE49-F238E27FC236}">
                <a16:creationId xmlns:a16="http://schemas.microsoft.com/office/drawing/2014/main" id="{843AD037-DE81-41C1-B7B5-0226D5A61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2663" y="4637088"/>
            <a:ext cx="76200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en-US" altLang="en-US" b="1" baseline="-25000">
              <a:latin typeface="Arial" charset="0"/>
            </a:endParaRPr>
          </a:p>
        </p:txBody>
      </p:sp>
      <p:sp>
        <p:nvSpPr>
          <p:cNvPr id="595993" name="Text Box 25">
            <a:extLst>
              <a:ext uri="{FF2B5EF4-FFF2-40B4-BE49-F238E27FC236}">
                <a16:creationId xmlns:a16="http://schemas.microsoft.com/office/drawing/2014/main" id="{CE64D3AD-D3A1-4330-9DF1-6485D116A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60960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altLang="en-US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en-US" altLang="en-US" b="1" baseline="-25000">
              <a:latin typeface="Arial" charset="0"/>
            </a:endParaRPr>
          </a:p>
        </p:txBody>
      </p:sp>
      <p:sp>
        <p:nvSpPr>
          <p:cNvPr id="595994" name="Text Box 26">
            <a:extLst>
              <a:ext uri="{FF2B5EF4-FFF2-40B4-BE49-F238E27FC236}">
                <a16:creationId xmlns:a16="http://schemas.microsoft.com/office/drawing/2014/main" id="{5A71E357-F293-4319-8C59-DB0EF95BE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225" y="5661025"/>
            <a:ext cx="1905000" cy="6413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sz="18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</a:t>
            </a:r>
            <a:r>
              <a:rPr lang="en-US" altLang="en-US" sz="3600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N-2 </a:t>
            </a: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sz="18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N-1</a:t>
            </a:r>
          </a:p>
        </p:txBody>
      </p:sp>
      <p:sp>
        <p:nvSpPr>
          <p:cNvPr id="595995" name="Text Box 27">
            <a:extLst>
              <a:ext uri="{FF2B5EF4-FFF2-40B4-BE49-F238E27FC236}">
                <a16:creationId xmlns:a16="http://schemas.microsoft.com/office/drawing/2014/main" id="{8CE7FB33-6DD4-4153-B1F7-097A3C59F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5661025"/>
            <a:ext cx="2743200" cy="64135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sz="18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sz="18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sz="1800" b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600" b="1" baseline="-2500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595998" name="Text Box 30">
            <a:extLst>
              <a:ext uri="{FF2B5EF4-FFF2-40B4-BE49-F238E27FC236}">
                <a16:creationId xmlns:a16="http://schemas.microsoft.com/office/drawing/2014/main" id="{435A63F6-B0B1-4806-A6FD-EFE3B79D2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893888"/>
            <a:ext cx="3886200" cy="579437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marL="284163" indent="-284163">
              <a:spcBef>
                <a:spcPct val="50000"/>
              </a:spcBef>
              <a:buSzPct val="60000"/>
              <a:buFont typeface="Monotype Sorts" pitchFamily="2" charset="2"/>
              <a:buChar char="l"/>
              <a:defRPr/>
            </a:pPr>
            <a:r>
              <a:rPr lang="en-US" altLang="en-US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Mathematical</a:t>
            </a:r>
            <a:r>
              <a:rPr lang="en-US" altLang="en-US" sz="2400" dirty="0">
                <a:solidFill>
                  <a:srgbClr val="8DE5B7"/>
                </a:solidFill>
                <a:latin typeface="Times" pitchFamily="18" charset="0"/>
                <a:sym typeface="Symbol" pitchFamily="18" charset="2"/>
              </a:rPr>
              <a:t> </a:t>
            </a:r>
            <a:r>
              <a:rPr lang="en-US" altLang="en-US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model</a:t>
            </a:r>
            <a:endParaRPr lang="en-US" altLang="en-US" sz="2400" dirty="0">
              <a:solidFill>
                <a:srgbClr val="8DE5B7"/>
              </a:solidFill>
              <a:latin typeface="Times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6" name="Rectangle 4">
            <a:extLst>
              <a:ext uri="{FF2B5EF4-FFF2-40B4-BE49-F238E27FC236}">
                <a16:creationId xmlns:a16="http://schemas.microsoft.com/office/drawing/2014/main" id="{34753453-4F33-4070-9812-1439224E4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>
                <a:sym typeface="Symbol" pitchFamily="18" charset="2"/>
              </a:rPr>
              <a:t>Excess delay concept</a:t>
            </a:r>
          </a:p>
        </p:txBody>
      </p:sp>
      <p:sp>
        <p:nvSpPr>
          <p:cNvPr id="596997" name="Rectangle 5">
            <a:extLst>
              <a:ext uri="{FF2B5EF4-FFF2-40B4-BE49-F238E27FC236}">
                <a16:creationId xmlns:a16="http://schemas.microsoft.com/office/drawing/2014/main" id="{C9C8024A-B2DD-45BB-A0E5-7B39F04ED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930650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The delay axis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,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 </a:t>
            </a:r>
            <a:r>
              <a:rPr lang="en-US" altLang="en-US" b="0" baseline="-25000" dirty="0"/>
              <a:t>o</a:t>
            </a:r>
            <a:r>
              <a:rPr lang="en-US" altLang="en-US" b="0" dirty="0"/>
              <a:t>&lt;=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 &lt;=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 </a:t>
            </a:r>
            <a:r>
              <a:rPr lang="en-US" altLang="en-US" b="0" baseline="-25000" dirty="0"/>
              <a:t>n-1</a:t>
            </a:r>
            <a:r>
              <a:rPr lang="en-US" altLang="en-US" b="0" dirty="0"/>
              <a:t> is divided into equal time delay segments called </a:t>
            </a:r>
            <a:r>
              <a:rPr lang="en-US" altLang="en-US" b="0" dirty="0">
                <a:solidFill>
                  <a:srgbClr val="8DE5B7"/>
                </a:solidFill>
              </a:rPr>
              <a:t>excess delay bins.</a:t>
            </a:r>
            <a:endParaRPr lang="en-US" altLang="en-US" b="0" dirty="0"/>
          </a:p>
          <a:p>
            <a:pPr>
              <a:buFontTx/>
              <a:buNone/>
              <a:defRPr/>
            </a:pPr>
            <a:r>
              <a:rPr lang="en-US" altLang="en-US" b="0" dirty="0"/>
              <a:t>	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sz="1600" b="0" dirty="0"/>
              <a:t> </a:t>
            </a:r>
            <a:r>
              <a:rPr lang="en-US" altLang="en-US" sz="3600" b="0" baseline="-25000" dirty="0"/>
              <a:t>0</a:t>
            </a:r>
            <a:r>
              <a:rPr lang="en-US" altLang="en-US" b="0" dirty="0"/>
              <a:t> = 0</a:t>
            </a:r>
          </a:p>
          <a:p>
            <a:pPr>
              <a:buFontTx/>
              <a:buNone/>
              <a:defRPr/>
            </a:pPr>
            <a:r>
              <a:rPr lang="en-US" altLang="en-US" b="0" dirty="0"/>
              <a:t> 	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sz="1600" b="0" dirty="0"/>
              <a:t> </a:t>
            </a:r>
            <a:r>
              <a:rPr lang="en-US" altLang="en-US" sz="3600" b="0" baseline="-25000" dirty="0"/>
              <a:t>1</a:t>
            </a:r>
            <a:r>
              <a:rPr lang="en-US" altLang="en-US" b="0" dirty="0"/>
              <a:t> = </a:t>
            </a:r>
            <a:r>
              <a:rPr lang="en-US" altLang="en-US" b="0" dirty="0">
                <a:sym typeface="Symbol" pitchFamily="18" charset="2"/>
              </a:rPr>
              <a:t> </a:t>
            </a:r>
            <a:r>
              <a:rPr lang="en-US" altLang="en-US" b="0" dirty="0">
                <a:latin typeface="Symbol" pitchFamily="18" charset="2"/>
              </a:rPr>
              <a:t>t</a:t>
            </a:r>
            <a:endParaRPr lang="en-US" altLang="en-US" b="0" dirty="0"/>
          </a:p>
          <a:p>
            <a:pPr>
              <a:buFontTx/>
              <a:buNone/>
              <a:defRPr/>
            </a:pPr>
            <a:r>
              <a:rPr lang="en-US" altLang="en-US" b="0" dirty="0"/>
              <a:t> 	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sz="1600" b="0" dirty="0"/>
              <a:t> </a:t>
            </a:r>
            <a:r>
              <a:rPr lang="en-US" altLang="en-US" sz="3600" b="0" baseline="-25000" dirty="0"/>
              <a:t>2</a:t>
            </a:r>
            <a:r>
              <a:rPr lang="en-US" altLang="en-US" b="0" dirty="0"/>
              <a:t> = 2 </a:t>
            </a:r>
            <a:r>
              <a:rPr lang="en-US" altLang="en-US" b="0" dirty="0">
                <a:sym typeface="Symbol" pitchFamily="18" charset="2"/>
              </a:rPr>
              <a:t> </a:t>
            </a:r>
            <a:r>
              <a:rPr lang="en-US" altLang="en-US" b="0" dirty="0">
                <a:latin typeface="Symbol" pitchFamily="18" charset="2"/>
              </a:rPr>
              <a:t>t</a:t>
            </a:r>
            <a:endParaRPr lang="en-US" altLang="en-US" b="0" dirty="0"/>
          </a:p>
          <a:p>
            <a:pPr>
              <a:buFontTx/>
              <a:buNone/>
              <a:defRPr/>
            </a:pPr>
            <a:endParaRPr lang="en-US" altLang="en-US" b="0" dirty="0"/>
          </a:p>
          <a:p>
            <a:pPr>
              <a:buFontTx/>
              <a:buNone/>
              <a:defRPr/>
            </a:pPr>
            <a:r>
              <a:rPr lang="en-US" altLang="en-US" b="0" dirty="0"/>
              <a:t>	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 </a:t>
            </a:r>
            <a:r>
              <a:rPr lang="en-US" altLang="en-US" b="0" baseline="-25000" dirty="0"/>
              <a:t>N-1</a:t>
            </a:r>
            <a:r>
              <a:rPr lang="en-US" altLang="en-US" b="0" dirty="0"/>
              <a:t> = (N-1)</a:t>
            </a:r>
            <a:r>
              <a:rPr lang="en-US" altLang="en-US" b="0" dirty="0">
                <a:sym typeface="Symbol" pitchFamily="18" charset="2"/>
              </a:rPr>
              <a:t></a:t>
            </a:r>
            <a:r>
              <a:rPr lang="en-US" altLang="en-US" b="0" dirty="0"/>
              <a:t> </a:t>
            </a:r>
            <a:r>
              <a:rPr lang="en-US" altLang="en-US" b="0" dirty="0">
                <a:latin typeface="Symbol" pitchFamily="18" charset="2"/>
              </a:rPr>
              <a:t>t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>
            <a:extLst>
              <a:ext uri="{FF2B5EF4-FFF2-40B4-BE49-F238E27FC236}">
                <a16:creationId xmlns:a16="http://schemas.microsoft.com/office/drawing/2014/main" id="{67BF90E2-C445-4ADF-A085-A8A3B4E3C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>
                <a:sym typeface="Symbol" pitchFamily="18" charset="2"/>
              </a:rPr>
              <a:t>Delay component design</a:t>
            </a:r>
          </a:p>
        </p:txBody>
      </p:sp>
      <p:sp>
        <p:nvSpPr>
          <p:cNvPr id="605187" name="Rectangle 3">
            <a:extLst>
              <a:ext uri="{FF2B5EF4-FFF2-40B4-BE49-F238E27FC236}">
                <a16:creationId xmlns:a16="http://schemas.microsoft.com/office/drawing/2014/main" id="{959C142A-0A59-43B9-BE83-448BB88C3B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6553200" cy="3783013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All multipath signals received within the bins are represented by a single resolvable multipath component having delay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sz="2000" b="0" dirty="0"/>
              <a:t> </a:t>
            </a:r>
            <a:r>
              <a:rPr lang="en-US" altLang="en-US" sz="3600" b="0" baseline="-25000" dirty="0" err="1"/>
              <a:t>i</a:t>
            </a:r>
            <a:r>
              <a:rPr lang="en-US" altLang="en-US" sz="4000" b="0" baseline="-25000" dirty="0"/>
              <a:t> </a:t>
            </a:r>
            <a:r>
              <a:rPr lang="en-US" altLang="en-US" b="0" dirty="0"/>
              <a:t>.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 Design equation for bin width </a:t>
            </a:r>
            <a:r>
              <a:rPr lang="en-US" altLang="en-US" b="0" dirty="0">
                <a:sym typeface="Symbol" pitchFamily="18" charset="2"/>
              </a:rPr>
              <a:t></a:t>
            </a:r>
            <a:r>
              <a:rPr lang="en-US" altLang="en-US" b="0" dirty="0">
                <a:latin typeface="Symbol" pitchFamily="18" charset="2"/>
              </a:rPr>
              <a:t>t:</a:t>
            </a:r>
          </a:p>
          <a:p>
            <a:pPr lvl="3">
              <a:buFont typeface="Monotype Sorts" pitchFamily="2" charset="2"/>
              <a:buNone/>
              <a:defRPr/>
            </a:pPr>
            <a:r>
              <a:rPr lang="en-US" altLang="en-US" b="0" dirty="0"/>
              <a:t> </a:t>
            </a:r>
            <a:r>
              <a:rPr lang="en-US" altLang="en-US" b="0" i="1" dirty="0"/>
              <a:t>Bandwidth of signal = 2/</a:t>
            </a:r>
            <a:r>
              <a:rPr lang="en-US" altLang="en-US" b="0" i="1" dirty="0">
                <a:sym typeface="Symbol" pitchFamily="18" charset="2"/>
              </a:rPr>
              <a:t></a:t>
            </a:r>
            <a:r>
              <a:rPr lang="en-US" altLang="en-US" b="0" i="1" dirty="0">
                <a:latin typeface="Symbol" pitchFamily="18" charset="2"/>
              </a:rPr>
              <a:t>t</a:t>
            </a:r>
            <a:endParaRPr lang="en-US" altLang="en-US" b="0" i="1" dirty="0">
              <a:latin typeface="Arial" charset="0"/>
            </a:endParaRPr>
          </a:p>
          <a:p>
            <a:pPr>
              <a:defRPr/>
            </a:pPr>
            <a:endParaRPr lang="en-US" altLang="en-US" dirty="0">
              <a:sym typeface="Symbol" pitchFamily="18" charset="2"/>
            </a:endParaRP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4" name="Rectangle 4">
            <a:extLst>
              <a:ext uri="{FF2B5EF4-FFF2-40B4-BE49-F238E27FC236}">
                <a16:creationId xmlns:a16="http://schemas.microsoft.com/office/drawing/2014/main" id="{6887B26D-917E-48B7-BCC5-FDA39C2170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>
                <a:sym typeface="Symbol" pitchFamily="18" charset="2"/>
              </a:rPr>
              <a:t>Final model for multipath response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2FE3B55-15D6-4CEE-B602-105B5A3ED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47800"/>
            <a:ext cx="7620000" cy="5648325"/>
          </a:xfrm>
          <a:prstGeom prst="rect">
            <a:avLst/>
          </a:prstGeom>
          <a:noFill/>
          <a:ln w="127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marL="342900" indent="-34290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              N-1     j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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altLang="en-US" kern="0" baseline="-2500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</a:t>
            </a:r>
            <a:endParaRPr lang="en-US" altLang="en-US" kern="0" baseline="-25000" dirty="0">
              <a:solidFill>
                <a:srgbClr val="8DE5B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	r(t)  =      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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</a:t>
            </a:r>
            <a:r>
              <a:rPr lang="en-US" altLang="en-US" kern="0" baseline="-2500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e       c[t –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kern="0" baseline="-2500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] </a:t>
            </a:r>
          </a:p>
          <a:p>
            <a:pPr marL="342900" indent="-34290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             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= 0</a:t>
            </a:r>
            <a:r>
              <a:rPr lang="en-US" altLang="en-US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</a:t>
            </a:r>
            <a:endParaRPr lang="en-US" altLang="en-US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r>
              <a:rPr lang="en-US" alt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c(t) – Transmitted pulse</a:t>
            </a: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r>
              <a:rPr lang="en-US" alt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r(t) – Received pulse</a:t>
            </a: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r>
              <a:rPr lang="en-US" alt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N – Number of </a:t>
            </a:r>
            <a:r>
              <a:rPr lang="en-US" alt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multipaths</a:t>
            </a:r>
            <a:endParaRPr lang="en-US" alt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r>
              <a:rPr lang="en-US" altLang="en-US" sz="2800" kern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</a:t>
            </a:r>
            <a:r>
              <a:rPr lang="en-US" altLang="en-US" sz="2800" kern="0" baseline="-2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</a:t>
            </a:r>
            <a:r>
              <a:rPr lang="en-US" altLang="en-US" sz="2800" kern="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alt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– Amplitude of multipath </a:t>
            </a:r>
            <a:r>
              <a:rPr lang="en-US" alt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i</a:t>
            </a:r>
            <a:endParaRPr lang="en-US" alt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r>
              <a:rPr lang="en-US" altLang="en-US" sz="28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q</a:t>
            </a:r>
            <a:r>
              <a:rPr lang="en-US" altLang="en-US" sz="2800" kern="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 </a:t>
            </a:r>
            <a:r>
              <a:rPr lang="en-US" alt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– Phase of multipath </a:t>
            </a:r>
            <a:r>
              <a:rPr lang="en-US" alt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i</a:t>
            </a:r>
            <a:endParaRPr lang="en-US" alt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r>
              <a:rPr lang="en-US" altLang="en-US" sz="2800" kern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t</a:t>
            </a:r>
            <a:r>
              <a:rPr lang="en-US" altLang="en-US" sz="2800" kern="0" baseline="-2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i</a:t>
            </a:r>
            <a:r>
              <a:rPr lang="en-US" altLang="en-US" sz="2800" kern="0" baseline="-25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altLang="en-US" sz="2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– Time delay of multipath </a:t>
            </a:r>
            <a:r>
              <a:rPr lang="en-US" altLang="en-US" sz="2800" kern="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i</a:t>
            </a:r>
            <a:endParaRPr lang="en-US" altLang="en-US" sz="2800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endParaRPr lang="en-US" altLang="en-US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/>
            </a:pPr>
            <a:endParaRPr lang="en-US" altLang="en-US" kern="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8" name="Rectangle 4">
            <a:extLst>
              <a:ext uri="{FF2B5EF4-FFF2-40B4-BE49-F238E27FC236}">
                <a16:creationId xmlns:a16="http://schemas.microsoft.com/office/drawing/2014/main" id="{BE9D1F41-0B20-442A-8657-139EB72DC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Wideband multipath signals</a:t>
            </a:r>
            <a:r>
              <a:rPr lang="en-US" altLang="en-US" u="sng" dirty="0">
                <a:sym typeface="Symbol" pitchFamily="18" charset="2"/>
              </a:rPr>
              <a:t> </a:t>
            </a:r>
          </a:p>
        </p:txBody>
      </p:sp>
      <p:sp>
        <p:nvSpPr>
          <p:cNvPr id="600069" name="Rectangle 5">
            <a:extLst>
              <a:ext uri="{FF2B5EF4-FFF2-40B4-BE49-F238E27FC236}">
                <a16:creationId xmlns:a16="http://schemas.microsoft.com/office/drawing/2014/main" id="{75DEAEEC-F692-4337-B904-556BE10A2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64125"/>
          </a:xfrm>
        </p:spPr>
        <p:txBody>
          <a:bodyPr/>
          <a:lstStyle/>
          <a:p>
            <a:pPr>
              <a:buFont typeface="Monotype Sorts" pitchFamily="2" charset="2"/>
              <a:buNone/>
              <a:tabLst>
                <a:tab pos="3652838" algn="l"/>
                <a:tab pos="5027613" algn="l"/>
              </a:tabLst>
              <a:defRPr/>
            </a:pPr>
            <a:r>
              <a:rPr lang="en-US" altLang="en-US" b="0" dirty="0"/>
              <a:t>		</a:t>
            </a:r>
            <a:r>
              <a:rPr lang="en-US" altLang="en-US" b="0" dirty="0">
                <a:solidFill>
                  <a:srgbClr val="8DE5B7"/>
                </a:solidFill>
              </a:rPr>
              <a:t>N-1       j </a:t>
            </a:r>
            <a:r>
              <a:rPr lang="en-US" altLang="en-US" b="0" dirty="0">
                <a:solidFill>
                  <a:srgbClr val="8DE5B7"/>
                </a:solidFill>
                <a:sym typeface="Symbol" pitchFamily="18" charset="2"/>
              </a:rPr>
              <a:t></a:t>
            </a:r>
            <a:r>
              <a:rPr lang="en-US" altLang="en-US" b="0" dirty="0">
                <a:solidFill>
                  <a:srgbClr val="8DE5B7"/>
                </a:solidFill>
              </a:rPr>
              <a:t> 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i</a:t>
            </a:r>
            <a:endParaRPr lang="en-US" altLang="en-US" b="0" baseline="-25000" dirty="0"/>
          </a:p>
          <a:p>
            <a:pPr>
              <a:buFont typeface="Monotype Sorts" pitchFamily="2" charset="2"/>
              <a:buNone/>
              <a:tabLst>
                <a:tab pos="3652838" algn="l"/>
                <a:tab pos="5027613" algn="l"/>
              </a:tabLst>
              <a:defRPr/>
            </a:pPr>
            <a:r>
              <a:rPr lang="en-US" altLang="en-US" b="0" dirty="0"/>
              <a:t>Received signal </a:t>
            </a:r>
            <a:r>
              <a:rPr lang="en-US" altLang="en-US" b="0" dirty="0">
                <a:solidFill>
                  <a:srgbClr val="8DE5B7"/>
                </a:solidFill>
              </a:rPr>
              <a:t>r(t) =    </a:t>
            </a:r>
            <a:r>
              <a:rPr lang="en-US" altLang="en-US" b="0" dirty="0">
                <a:solidFill>
                  <a:srgbClr val="8DE5B7"/>
                </a:solidFill>
                <a:sym typeface="Symbol" pitchFamily="18" charset="2"/>
              </a:rPr>
              <a:t></a:t>
            </a:r>
            <a:r>
              <a:rPr lang="en-US" altLang="en-US" b="0" dirty="0">
                <a:solidFill>
                  <a:srgbClr val="8DE5B7"/>
                </a:solidFill>
              </a:rPr>
              <a:t>  </a:t>
            </a:r>
            <a:r>
              <a:rPr lang="en-US" altLang="en-US" b="0" dirty="0" err="1">
                <a:solidFill>
                  <a:srgbClr val="8DE5B7"/>
                </a:solidFill>
              </a:rPr>
              <a:t>a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i</a:t>
            </a:r>
            <a:r>
              <a:rPr lang="en-US" altLang="en-US" b="0" dirty="0">
                <a:solidFill>
                  <a:srgbClr val="8DE5B7"/>
                </a:solidFill>
              </a:rPr>
              <a:t> e     p[t–</a:t>
            </a:r>
            <a:r>
              <a:rPr lang="en-US" altLang="en-US" b="0" dirty="0" err="1">
                <a:solidFill>
                  <a:srgbClr val="8DE5B7"/>
                </a:solidFill>
                <a:latin typeface="Symbol" pitchFamily="18" charset="2"/>
              </a:rPr>
              <a:t>t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i</a:t>
            </a:r>
            <a:r>
              <a:rPr lang="en-US" altLang="en-US" b="0" dirty="0">
                <a:solidFill>
                  <a:srgbClr val="8DE5B7"/>
                </a:solidFill>
              </a:rPr>
              <a:t>]</a:t>
            </a:r>
            <a:r>
              <a:rPr lang="en-US" altLang="en-US" b="0" dirty="0"/>
              <a:t>   </a:t>
            </a:r>
          </a:p>
          <a:p>
            <a:pPr>
              <a:buFont typeface="Monotype Sorts" pitchFamily="2" charset="2"/>
              <a:buNone/>
              <a:tabLst>
                <a:tab pos="3652838" algn="l"/>
                <a:tab pos="5027613" algn="l"/>
              </a:tabLst>
              <a:defRPr/>
            </a:pPr>
            <a:r>
              <a:rPr lang="en-US" altLang="en-US" b="0" dirty="0"/>
              <a:t>                                        </a:t>
            </a:r>
            <a:r>
              <a:rPr lang="en-US" altLang="en-US" b="0" dirty="0" err="1">
                <a:solidFill>
                  <a:srgbClr val="8DE5B7"/>
                </a:solidFill>
              </a:rPr>
              <a:t>i</a:t>
            </a:r>
            <a:r>
              <a:rPr lang="en-US" altLang="en-US" b="0" dirty="0">
                <a:solidFill>
                  <a:srgbClr val="8DE5B7"/>
                </a:solidFill>
              </a:rPr>
              <a:t> = 0</a:t>
            </a:r>
          </a:p>
          <a:p>
            <a:pPr marL="0" indent="0">
              <a:buFontTx/>
              <a:buNone/>
              <a:defRPr/>
            </a:pPr>
            <a:r>
              <a:rPr lang="en-US" altLang="en-US" b="0" dirty="0"/>
              <a:t>Instantaneous received power:</a:t>
            </a:r>
            <a:endParaRPr lang="en-US" altLang="en-US" b="0" dirty="0">
              <a:solidFill>
                <a:srgbClr val="8DE5B7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altLang="en-US" b="0" dirty="0">
                <a:solidFill>
                  <a:srgbClr val="8DE5B7"/>
                </a:solidFill>
              </a:rPr>
              <a:t>                                N-1</a:t>
            </a:r>
          </a:p>
          <a:p>
            <a:pPr marL="0" indent="0">
              <a:buFontTx/>
              <a:buNone/>
              <a:defRPr/>
            </a:pPr>
            <a:r>
              <a:rPr lang="en-US" altLang="en-US" b="0" dirty="0">
                <a:solidFill>
                  <a:srgbClr val="8DE5B7"/>
                </a:solidFill>
              </a:rPr>
              <a:t>                   |r(t)|</a:t>
            </a:r>
            <a:r>
              <a:rPr lang="en-US" altLang="en-US" b="0" baseline="30000" dirty="0">
                <a:solidFill>
                  <a:srgbClr val="8DE5B7"/>
                </a:solidFill>
              </a:rPr>
              <a:t>2</a:t>
            </a:r>
            <a:r>
              <a:rPr lang="en-US" altLang="en-US" b="0" dirty="0">
                <a:solidFill>
                  <a:srgbClr val="8DE5B7"/>
                </a:solidFill>
              </a:rPr>
              <a:t>  =   </a:t>
            </a:r>
            <a:r>
              <a:rPr lang="en-US" altLang="en-US" b="0" dirty="0">
                <a:solidFill>
                  <a:srgbClr val="8DE5B7"/>
                </a:solidFill>
                <a:sym typeface="Symbol" pitchFamily="18" charset="2"/>
              </a:rPr>
              <a:t></a:t>
            </a:r>
            <a:r>
              <a:rPr lang="en-US" altLang="en-US" b="0" dirty="0">
                <a:solidFill>
                  <a:srgbClr val="8DE5B7"/>
                </a:solidFill>
              </a:rPr>
              <a:t>      |a</a:t>
            </a:r>
            <a:r>
              <a:rPr lang="en-US" altLang="en-US" b="0" baseline="-25000" dirty="0">
                <a:solidFill>
                  <a:srgbClr val="8DE5B7"/>
                </a:solidFill>
              </a:rPr>
              <a:t>k</a:t>
            </a:r>
            <a:r>
              <a:rPr lang="en-US" altLang="en-US" b="0" dirty="0">
                <a:solidFill>
                  <a:srgbClr val="8DE5B7"/>
                </a:solidFill>
              </a:rPr>
              <a:t>|</a:t>
            </a:r>
            <a:r>
              <a:rPr lang="en-US" altLang="en-US" b="0" baseline="30000" dirty="0">
                <a:solidFill>
                  <a:srgbClr val="8DE5B7"/>
                </a:solidFill>
              </a:rPr>
              <a:t>2</a:t>
            </a:r>
            <a:endParaRPr lang="en-US" altLang="en-US" b="0" dirty="0">
              <a:solidFill>
                <a:srgbClr val="8DE5B7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altLang="en-US" b="0" dirty="0">
                <a:solidFill>
                  <a:srgbClr val="8DE5B7"/>
                </a:solidFill>
              </a:rPr>
              <a:t>                                k = 0</a:t>
            </a:r>
          </a:p>
          <a:p>
            <a:pPr marL="0" indent="0">
              <a:buFontTx/>
              <a:buNone/>
              <a:defRPr/>
            </a:pPr>
            <a:r>
              <a:rPr lang="en-US" altLang="en-US" b="0" dirty="0">
                <a:solidFill>
                  <a:srgbClr val="8DE5B7"/>
                </a:solidFill>
              </a:rPr>
              <a:t>=&gt;Total received power = sum of the power of individual multipath components.</a:t>
            </a:r>
          </a:p>
          <a:p>
            <a:pPr>
              <a:buFont typeface="Monotype Sorts" pitchFamily="2" charset="2"/>
              <a:buNone/>
              <a:tabLst>
                <a:tab pos="3652838" algn="l"/>
                <a:tab pos="5027613" algn="l"/>
              </a:tabLst>
              <a:defRPr/>
            </a:pPr>
            <a:endParaRPr lang="en-US" altLang="en-US" dirty="0">
              <a:solidFill>
                <a:srgbClr val="8DE5B7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2" name="Rectangle 4">
            <a:extLst>
              <a:ext uri="{FF2B5EF4-FFF2-40B4-BE49-F238E27FC236}">
                <a16:creationId xmlns:a16="http://schemas.microsoft.com/office/drawing/2014/main" id="{88E3D06C-2AAD-46CF-8AC3-604156FBC0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Narrowband multipath signals</a:t>
            </a:r>
          </a:p>
        </p:txBody>
      </p:sp>
      <p:sp>
        <p:nvSpPr>
          <p:cNvPr id="611333" name="Rectangle 5">
            <a:extLst>
              <a:ext uri="{FF2B5EF4-FFF2-40B4-BE49-F238E27FC236}">
                <a16:creationId xmlns:a16="http://schemas.microsoft.com/office/drawing/2014/main" id="{39F07E42-838C-4E76-9ABD-E74D0BB99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2576513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dirty="0">
                <a:solidFill>
                  <a:srgbClr val="8DE5B7"/>
                </a:solidFill>
              </a:rPr>
              <a:t>					      N-1        </a:t>
            </a:r>
            <a:r>
              <a:rPr lang="en-US" altLang="en-US" b="0" dirty="0" err="1">
                <a:solidFill>
                  <a:srgbClr val="8DE5B7"/>
                </a:solidFill>
              </a:rPr>
              <a:t>j</a:t>
            </a:r>
            <a:r>
              <a:rPr lang="en-US" altLang="en-US" b="0" dirty="0" err="1">
                <a:solidFill>
                  <a:srgbClr val="8DE5B7"/>
                </a:solidFill>
                <a:sym typeface="Symbol" pitchFamily="18" charset="2"/>
              </a:rPr>
              <a:t>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i</a:t>
            </a:r>
            <a:r>
              <a:rPr lang="en-US" altLang="en-US" b="0" dirty="0">
                <a:solidFill>
                  <a:srgbClr val="8DE5B7"/>
                </a:solidFill>
              </a:rPr>
              <a:t>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Received signal:   </a:t>
            </a:r>
            <a:r>
              <a:rPr lang="en-US" altLang="en-US" b="0" dirty="0">
                <a:solidFill>
                  <a:srgbClr val="8DE5B7"/>
                </a:solidFill>
              </a:rPr>
              <a:t>r(t) =       </a:t>
            </a:r>
            <a:r>
              <a:rPr lang="en-US" altLang="en-US" b="0" dirty="0">
                <a:solidFill>
                  <a:srgbClr val="8DE5B7"/>
                </a:solidFill>
                <a:sym typeface="Symbol" pitchFamily="18" charset="2"/>
              </a:rPr>
              <a:t></a:t>
            </a:r>
            <a:r>
              <a:rPr lang="en-US" altLang="en-US" b="0" dirty="0">
                <a:solidFill>
                  <a:srgbClr val="8DE5B7"/>
                </a:solidFill>
              </a:rPr>
              <a:t>    </a:t>
            </a:r>
            <a:r>
              <a:rPr lang="en-US" altLang="en-US" b="0" dirty="0" err="1">
                <a:solidFill>
                  <a:srgbClr val="8DE5B7"/>
                </a:solidFill>
              </a:rPr>
              <a:t>a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i</a:t>
            </a:r>
            <a:r>
              <a:rPr lang="en-US" altLang="en-US" b="0" baseline="-25000" dirty="0">
                <a:solidFill>
                  <a:srgbClr val="8DE5B7"/>
                </a:solidFill>
              </a:rPr>
              <a:t> </a:t>
            </a:r>
            <a:r>
              <a:rPr lang="en-US" altLang="en-US" b="0" dirty="0">
                <a:solidFill>
                  <a:srgbClr val="8DE5B7"/>
                </a:solidFill>
              </a:rPr>
              <a:t>e      p[t–</a:t>
            </a:r>
            <a:r>
              <a:rPr lang="en-US" altLang="en-US" b="0" dirty="0" err="1">
                <a:solidFill>
                  <a:srgbClr val="8DE5B7"/>
                </a:solidFill>
                <a:latin typeface="Symbol" pitchFamily="18" charset="2"/>
              </a:rPr>
              <a:t>t</a:t>
            </a:r>
            <a:r>
              <a:rPr lang="en-US" altLang="en-US" b="0" baseline="-25000" dirty="0" err="1">
                <a:solidFill>
                  <a:srgbClr val="8DE5B7"/>
                </a:solidFill>
              </a:rPr>
              <a:t>i</a:t>
            </a:r>
            <a:r>
              <a:rPr lang="en-US" altLang="en-US" b="0" dirty="0">
                <a:solidFill>
                  <a:srgbClr val="8DE5B7"/>
                </a:solidFill>
              </a:rPr>
              <a:t>]</a:t>
            </a:r>
            <a:r>
              <a:rPr lang="en-US" altLang="en-US" b="0" dirty="0"/>
              <a:t>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                                              </a:t>
            </a:r>
            <a:r>
              <a:rPr lang="en-US" altLang="en-US" b="0" dirty="0" err="1">
                <a:solidFill>
                  <a:srgbClr val="8DE5B7"/>
                </a:solidFill>
              </a:rPr>
              <a:t>i</a:t>
            </a:r>
            <a:r>
              <a:rPr lang="en-US" altLang="en-US" b="0" dirty="0">
                <a:solidFill>
                  <a:srgbClr val="8DE5B7"/>
                </a:solidFill>
              </a:rPr>
              <a:t> = 0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>
              <a:solidFill>
                <a:srgbClr val="8DE5B7"/>
              </a:solidFill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Instantaneous received power:</a:t>
            </a:r>
            <a:endParaRPr lang="en-US" altLang="en-US" b="0" dirty="0">
              <a:solidFill>
                <a:srgbClr val="8DE5B7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159A0C-7733-41E6-A4FC-C448A201A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724400"/>
            <a:ext cx="7620000" cy="2009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b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	</a:t>
            </a:r>
            <a:r>
              <a:rPr lang="en-US" altLang="en-US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		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N-1       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 pitchFamily="18" charset="2"/>
              </a:rPr>
              <a:t></a:t>
            </a:r>
            <a:r>
              <a:rPr lang="en-US" altLang="en-US" sz="3600" kern="0" baseline="-2500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marL="1144588" lvl="2" indent="-287338">
              <a:lnSpc>
                <a:spcPct val="85000"/>
              </a:lnSpc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None/>
              <a:defRPr/>
            </a:pP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|r(t)|</a:t>
            </a:r>
            <a:r>
              <a:rPr lang="en-US" altLang="en-US" kern="0" baseline="3000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=     |  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 pitchFamily="18" charset="2"/>
              </a:rPr>
              <a:t>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</a:t>
            </a:r>
            <a:r>
              <a:rPr lang="en-US" altLang="en-US" sz="3600" kern="0" baseline="-2500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</a:t>
            </a:r>
            <a:r>
              <a:rPr lang="en-US" altLang="en-US" kern="0" baseline="-2500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     |</a:t>
            </a:r>
            <a:r>
              <a:rPr lang="en-US" altLang="en-US" kern="0" baseline="3000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</a:p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           </a:t>
            </a:r>
            <a:r>
              <a:rPr lang="en-US" altLang="en-US" kern="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</a:t>
            </a:r>
            <a:r>
              <a:rPr lang="en-US" altLang="en-US" kern="0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= 0</a:t>
            </a:r>
            <a:endParaRPr lang="en-US" altLang="en-US" kern="0" dirty="0">
              <a:solidFill>
                <a:srgbClr val="8DE5B7"/>
              </a:solidFill>
              <a:latin typeface="Arial" charset="0"/>
            </a:endParaRPr>
          </a:p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endParaRPr lang="en-US" altLang="en-US" kern="0" dirty="0"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82" name="Rectangle 6">
            <a:extLst>
              <a:ext uri="{FF2B5EF4-FFF2-40B4-BE49-F238E27FC236}">
                <a16:creationId xmlns:a16="http://schemas.microsoft.com/office/drawing/2014/main" id="{4303EAA6-B166-4C63-85B8-73FB9AB6B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Conclusions</a:t>
            </a:r>
          </a:p>
        </p:txBody>
      </p:sp>
      <p:sp>
        <p:nvSpPr>
          <p:cNvPr id="613383" name="Rectangle 7">
            <a:extLst>
              <a:ext uri="{FF2B5EF4-FFF2-40B4-BE49-F238E27FC236}">
                <a16:creationId xmlns:a16="http://schemas.microsoft.com/office/drawing/2014/main" id="{A4D717B7-E76E-40A3-A969-8547617C0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3924300"/>
          </a:xfrm>
        </p:spPr>
        <p:txBody>
          <a:bodyPr/>
          <a:lstStyle/>
          <a:p>
            <a:pPr>
              <a:defRPr/>
            </a:pPr>
            <a:r>
              <a:rPr lang="en-US" altLang="en-US" sz="2800" b="0" dirty="0">
                <a:solidFill>
                  <a:srgbClr val="FFFFFF"/>
                </a:solidFill>
              </a:rPr>
              <a:t>When the transmitted signal </a:t>
            </a:r>
            <a:r>
              <a:rPr lang="en-US" altLang="en-US" sz="2800" b="0" dirty="0" err="1">
                <a:solidFill>
                  <a:srgbClr val="FFFFFF"/>
                </a:solidFill>
              </a:rPr>
              <a:t>has</a:t>
            </a:r>
            <a:r>
              <a:rPr lang="en-US" altLang="en-US" sz="2800" b="0" dirty="0" err="1">
                <a:solidFill>
                  <a:srgbClr val="FFFFFF"/>
                </a:solidFill>
                <a:sym typeface="Symbol" pitchFamily="18" charset="2"/>
              </a:rPr>
              <a:t></a:t>
            </a:r>
            <a:r>
              <a:rPr lang="en-US" altLang="en-US" sz="2800" b="0" dirty="0" err="1">
                <a:solidFill>
                  <a:srgbClr val="FFFFFF"/>
                </a:solidFill>
              </a:rPr>
              <a:t>a</a:t>
            </a:r>
            <a:r>
              <a:rPr lang="en-US" altLang="en-US" sz="2800" b="0" dirty="0">
                <a:solidFill>
                  <a:srgbClr val="FFFFFF"/>
                </a:solidFill>
              </a:rPr>
              <a:t> wide  bandwidth &gt;&gt; bandwidth of the channel, multipath structure is completely resolved by the receiver at any time and the received power varies very little.</a:t>
            </a:r>
          </a:p>
          <a:p>
            <a:pPr>
              <a:defRPr/>
            </a:pPr>
            <a:endParaRPr lang="en-US" altLang="en-US" sz="2800" b="0" dirty="0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 altLang="en-US" sz="2800" b="0" dirty="0">
                <a:solidFill>
                  <a:srgbClr val="FFFFFF"/>
                </a:solidFill>
              </a:rPr>
              <a:t>When the transmitted signal has a very narrow bandwidth (example the base band signal has a duration greater than the excess delay of the channel) then multipath is not resolved by the received signal and large signal fluctuations occur (fading).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>
            <a:extLst>
              <a:ext uri="{FF2B5EF4-FFF2-40B4-BE49-F238E27FC236}">
                <a16:creationId xmlns:a16="http://schemas.microsoft.com/office/drawing/2014/main" id="{AA2F29D5-D012-4938-985B-E0433908C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</a:p>
        </p:txBody>
      </p:sp>
      <p:sp>
        <p:nvSpPr>
          <p:cNvPr id="614403" name="Rectangle 3">
            <a:extLst>
              <a:ext uri="{FF2B5EF4-FFF2-40B4-BE49-F238E27FC236}">
                <a16:creationId xmlns:a16="http://schemas.microsoft.com/office/drawing/2014/main" id="{B2C450A2-A352-46FB-8F0B-F99B6AD08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772400" cy="3192463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tabLst>
                <a:tab pos="566738" algn="l"/>
              </a:tabLst>
              <a:defRPr/>
            </a:pPr>
            <a:r>
              <a:rPr lang="en-US" altLang="en-US" sz="2800" b="0" dirty="0">
                <a:solidFill>
                  <a:srgbClr val="FFFFFF"/>
                </a:solidFill>
              </a:rPr>
              <a:t>Assume a discrete channel impulse response is used to model urban radio channels with excess delays as large as 100 </a:t>
            </a:r>
            <a:r>
              <a:rPr lang="en-US" altLang="en-US" sz="2800" b="0" dirty="0">
                <a:solidFill>
                  <a:srgbClr val="FFFFFF"/>
                </a:solidFill>
                <a:sym typeface="Symbol" pitchFamily="18" charset="2"/>
              </a:rPr>
              <a:t></a:t>
            </a:r>
            <a:r>
              <a:rPr lang="en-US" altLang="en-US" sz="2800" b="0" dirty="0">
                <a:solidFill>
                  <a:srgbClr val="FFFFFF"/>
                </a:solidFill>
              </a:rPr>
              <a:t>s and microcellular channels with excess delays not larger than 4 </a:t>
            </a:r>
            <a:r>
              <a:rPr lang="en-US" altLang="en-US" sz="2800" b="0" dirty="0">
                <a:solidFill>
                  <a:srgbClr val="FFFFFF"/>
                </a:solidFill>
                <a:sym typeface="Symbol" pitchFamily="18" charset="2"/>
              </a:rPr>
              <a:t></a:t>
            </a:r>
            <a:r>
              <a:rPr lang="en-US" altLang="en-US" sz="2800" b="0" dirty="0">
                <a:solidFill>
                  <a:srgbClr val="FFFFFF"/>
                </a:solidFill>
              </a:rPr>
              <a:t>s. If the number of multipath bins is fixed at 64 find:</a:t>
            </a:r>
          </a:p>
          <a:p>
            <a:pPr marL="0" indent="0">
              <a:buFont typeface="Monotype Sorts" pitchFamily="2" charset="2"/>
              <a:buNone/>
              <a:tabLst>
                <a:tab pos="566738" algn="l"/>
              </a:tabLst>
              <a:defRPr/>
            </a:pPr>
            <a:r>
              <a:rPr lang="en-US" altLang="en-US" sz="2800" b="0" dirty="0">
                <a:solidFill>
                  <a:srgbClr val="FFFFFF"/>
                </a:solidFill>
              </a:rPr>
              <a:t>(a) 	</a:t>
            </a:r>
            <a:r>
              <a:rPr lang="en-US" altLang="en-US" sz="2800" b="0" dirty="0">
                <a:solidFill>
                  <a:srgbClr val="FFFFFF"/>
                </a:solidFill>
                <a:sym typeface="Symbol" pitchFamily="18" charset="2"/>
              </a:rPr>
              <a:t> </a:t>
            </a:r>
            <a:r>
              <a:rPr lang="en-US" altLang="en-US" sz="2800" b="0" dirty="0">
                <a:solidFill>
                  <a:srgbClr val="FFFFFF"/>
                </a:solidFill>
                <a:latin typeface="Symbol" pitchFamily="18" charset="2"/>
              </a:rPr>
              <a:t>t</a:t>
            </a:r>
            <a:endParaRPr lang="en-US" altLang="en-US" sz="2800" b="0" dirty="0">
              <a:solidFill>
                <a:srgbClr val="FFFFFF"/>
              </a:solidFill>
            </a:endParaRPr>
          </a:p>
          <a:p>
            <a:pPr marL="0" indent="0">
              <a:buFont typeface="Monotype Sorts" pitchFamily="2" charset="2"/>
              <a:buNone/>
              <a:tabLst>
                <a:tab pos="566738" algn="l"/>
              </a:tabLst>
              <a:defRPr/>
            </a:pPr>
            <a:r>
              <a:rPr lang="en-US" altLang="en-US" sz="2800" b="0" dirty="0">
                <a:solidFill>
                  <a:srgbClr val="FFFFFF"/>
                </a:solidFill>
              </a:rPr>
              <a:t>(b)	Maximum bandwidth, which the two models can  accurately represent.</a:t>
            </a: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>
            <a:extLst>
              <a:ext uri="{FF2B5EF4-FFF2-40B4-BE49-F238E27FC236}">
                <a16:creationId xmlns:a16="http://schemas.microsoft.com/office/drawing/2014/main" id="{3346C0F1-8B42-4BCB-9D65-AAED72947B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Solution</a:t>
            </a:r>
          </a:p>
        </p:txBody>
      </p:sp>
      <p:sp>
        <p:nvSpPr>
          <p:cNvPr id="615427" name="Rectangle 3">
            <a:extLst>
              <a:ext uri="{FF2B5EF4-FFF2-40B4-BE49-F238E27FC236}">
                <a16:creationId xmlns:a16="http://schemas.microsoft.com/office/drawing/2014/main" id="{10776C23-0525-44A2-A8C4-89B6500395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391400" cy="452755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u="sng" dirty="0"/>
              <a:t>For urban radio channel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sz="2800" b="0" u="sng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Maximum excess delay of channel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>
                <a:latin typeface="Symbol" pitchFamily="18" charset="2"/>
              </a:rPr>
              <a:t>t</a:t>
            </a:r>
            <a:r>
              <a:rPr lang="en-US" altLang="en-US" sz="2800" b="0" dirty="0"/>
              <a:t> </a:t>
            </a:r>
            <a:r>
              <a:rPr lang="en-US" altLang="en-US" sz="2800" b="0" baseline="-25000" dirty="0"/>
              <a:t>N</a:t>
            </a:r>
            <a:r>
              <a:rPr lang="en-US" altLang="en-US" sz="2800" b="0" dirty="0"/>
              <a:t> = N </a:t>
            </a:r>
            <a:r>
              <a:rPr lang="en-US" altLang="en-US" sz="2800" b="0" dirty="0">
                <a:sym typeface="Symbol" pitchFamily="18" charset="2"/>
              </a:rPr>
              <a:t></a:t>
            </a:r>
            <a:r>
              <a:rPr lang="en-US" altLang="en-US" sz="2800" b="0" dirty="0">
                <a:latin typeface="Symbol" pitchFamily="18" charset="2"/>
              </a:rPr>
              <a:t>t</a:t>
            </a:r>
            <a:r>
              <a:rPr lang="en-US" altLang="en-US" sz="2800" b="0" dirty="0"/>
              <a:t> = 100 </a:t>
            </a:r>
            <a:r>
              <a:rPr lang="en-US" altLang="en-US" sz="2800" b="0" dirty="0">
                <a:sym typeface="Symbol" pitchFamily="18" charset="2"/>
              </a:rPr>
              <a:t></a:t>
            </a:r>
            <a:r>
              <a:rPr lang="en-US" altLang="en-US" sz="2800" b="0" dirty="0"/>
              <a:t> s.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                                                                       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N = 64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>
                <a:sym typeface="Symbol" pitchFamily="18" charset="2"/>
              </a:rPr>
              <a:t></a:t>
            </a: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t</a:t>
            </a:r>
            <a:r>
              <a:rPr lang="en-US" altLang="en-US" sz="2800" b="0" dirty="0"/>
              <a:t> = </a:t>
            </a:r>
            <a:r>
              <a:rPr lang="en-US" altLang="en-US" sz="2800" b="0" dirty="0" err="1">
                <a:latin typeface="Symbol" pitchFamily="18" charset="2"/>
                <a:sym typeface="Symbol" pitchFamily="18" charset="2"/>
              </a:rPr>
              <a:t>t</a:t>
            </a:r>
            <a:r>
              <a:rPr lang="en-US" altLang="en-US" sz="2800" b="0" baseline="-25000" dirty="0" err="1"/>
              <a:t>N</a:t>
            </a:r>
            <a:r>
              <a:rPr lang="en-US" altLang="en-US" sz="2800" b="0" dirty="0"/>
              <a:t> /N = 100 </a:t>
            </a:r>
            <a:r>
              <a:rPr lang="en-US" altLang="en-US" sz="2800" b="0" dirty="0">
                <a:sym typeface="Symbol" pitchFamily="18" charset="2"/>
              </a:rPr>
              <a:t></a:t>
            </a:r>
            <a:r>
              <a:rPr lang="en-US" altLang="en-US" sz="2800" b="0" dirty="0"/>
              <a:t>s /64  = 1.5625 </a:t>
            </a:r>
            <a:r>
              <a:rPr lang="en-US" altLang="en-US" sz="2800" b="0" dirty="0">
                <a:sym typeface="Symbol" pitchFamily="18" charset="2"/>
              </a:rPr>
              <a:t></a:t>
            </a:r>
            <a:r>
              <a:rPr lang="en-US" altLang="en-US" sz="2800" b="0" dirty="0"/>
              <a:t>s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sz="2800" b="0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Maximum bandwidth represented accurately by model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   	= 2/ </a:t>
            </a:r>
            <a:r>
              <a:rPr lang="en-US" altLang="en-US" sz="2800" b="0" dirty="0">
                <a:sym typeface="Symbol" pitchFamily="18" charset="2"/>
              </a:rPr>
              <a:t></a:t>
            </a:r>
            <a:r>
              <a:rPr lang="en-US" altLang="en-US" sz="2800" b="0" dirty="0">
                <a:latin typeface="Symbol" pitchFamily="18" charset="2"/>
              </a:rPr>
              <a:t>t</a:t>
            </a: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  </a:t>
            </a:r>
            <a:r>
              <a:rPr lang="en-US" altLang="en-US" sz="2800" b="0" dirty="0"/>
              <a:t>= 1.28 MHz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>
            <a:extLst>
              <a:ext uri="{FF2B5EF4-FFF2-40B4-BE49-F238E27FC236}">
                <a16:creationId xmlns:a16="http://schemas.microsoft.com/office/drawing/2014/main" id="{E46CC7AB-3A60-4A3F-8103-929789D45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 b="0" u="sng" dirty="0"/>
              <a:t>For microcellular channel</a:t>
            </a:r>
          </a:p>
        </p:txBody>
      </p:sp>
      <p:sp>
        <p:nvSpPr>
          <p:cNvPr id="617475" name="Rectangle 3">
            <a:extLst>
              <a:ext uri="{FF2B5EF4-FFF2-40B4-BE49-F238E27FC236}">
                <a16:creationId xmlns:a16="http://schemas.microsoft.com/office/drawing/2014/main" id="{F33AD17B-8D17-4845-B42F-BB976BB3B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117975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Maximum excess delay of channel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t</a:t>
            </a:r>
            <a:r>
              <a:rPr lang="en-US" altLang="en-US" sz="2800" b="0" dirty="0"/>
              <a:t> </a:t>
            </a:r>
            <a:r>
              <a:rPr lang="en-US" altLang="en-US" sz="2800" b="0" baseline="-25000" dirty="0"/>
              <a:t>N</a:t>
            </a:r>
            <a:r>
              <a:rPr lang="en-US" altLang="en-US" sz="2800" b="0" dirty="0"/>
              <a:t> = N </a:t>
            </a:r>
            <a:r>
              <a:rPr lang="en-US" altLang="en-US" sz="2800" b="0" dirty="0">
                <a:sym typeface="Symbol" pitchFamily="18" charset="2"/>
              </a:rPr>
              <a:t></a:t>
            </a: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t</a:t>
            </a:r>
            <a:r>
              <a:rPr lang="en-US" altLang="en-US" sz="2800" b="0" dirty="0"/>
              <a:t> = 4 </a:t>
            </a:r>
            <a:r>
              <a:rPr lang="en-US" altLang="en-US" sz="2800" b="0" dirty="0">
                <a:sym typeface="Symbol" pitchFamily="18" charset="2"/>
              </a:rPr>
              <a:t></a:t>
            </a:r>
            <a:r>
              <a:rPr lang="en-US" altLang="en-US" sz="2800" b="0" dirty="0"/>
              <a:t> s.                                                                     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	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N = 64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/>
              <a:t>  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sz="2800" b="0" dirty="0">
                <a:sym typeface="Symbol" pitchFamily="18" charset="2"/>
              </a:rPr>
              <a:t></a:t>
            </a: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t</a:t>
            </a:r>
            <a:r>
              <a:rPr lang="en-US" altLang="en-US" sz="2800" b="0" dirty="0"/>
              <a:t> = </a:t>
            </a: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t</a:t>
            </a:r>
            <a:r>
              <a:rPr lang="en-US" altLang="en-US" sz="2800" b="0" dirty="0"/>
              <a:t> </a:t>
            </a:r>
            <a:r>
              <a:rPr lang="en-US" altLang="en-US" sz="2800" b="0" baseline="-25000" dirty="0"/>
              <a:t>N</a:t>
            </a:r>
            <a:r>
              <a:rPr lang="en-US" altLang="en-US" sz="2800" b="0" dirty="0"/>
              <a:t> /N = 4 </a:t>
            </a:r>
            <a:r>
              <a:rPr lang="en-US" altLang="en-US" sz="2800" b="0" dirty="0">
                <a:sym typeface="Symbol" pitchFamily="18" charset="2"/>
              </a:rPr>
              <a:t></a:t>
            </a:r>
            <a:r>
              <a:rPr lang="en-US" altLang="en-US" sz="2800" b="0" dirty="0"/>
              <a:t> s /64  = 62.5 ns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sz="2800" b="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b="0" dirty="0"/>
              <a:t>Maximum bandwidth represented accurately by model =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b="0" dirty="0"/>
              <a:t>	2/ </a:t>
            </a:r>
            <a:r>
              <a:rPr lang="en-US" altLang="en-US" sz="2800" b="0" dirty="0">
                <a:sym typeface="Symbol" pitchFamily="18" charset="2"/>
              </a:rPr>
              <a:t></a:t>
            </a:r>
            <a:r>
              <a:rPr lang="en-US" altLang="en-US" sz="2800" b="0" dirty="0">
                <a:latin typeface="Symbol" pitchFamily="18" charset="2"/>
                <a:sym typeface="Symbol" pitchFamily="18" charset="2"/>
              </a:rPr>
              <a:t>t </a:t>
            </a:r>
            <a:r>
              <a:rPr lang="en-US" altLang="en-US" sz="2800" b="0" dirty="0"/>
              <a:t>= 32 MHz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60" name="Rectangle 4">
            <a:extLst>
              <a:ext uri="{FF2B5EF4-FFF2-40B4-BE49-F238E27FC236}">
                <a16:creationId xmlns:a16="http://schemas.microsoft.com/office/drawing/2014/main" id="{8AB5200D-3355-4D3C-A167-E8270254D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Multipath effects</a:t>
            </a:r>
          </a:p>
        </p:txBody>
      </p:sp>
      <p:sp>
        <p:nvSpPr>
          <p:cNvPr id="557061" name="Rectangle 5">
            <a:extLst>
              <a:ext uri="{FF2B5EF4-FFF2-40B4-BE49-F238E27FC236}">
                <a16:creationId xmlns:a16="http://schemas.microsoft.com/office/drawing/2014/main" id="{33BF0A03-130B-4B20-9CB8-D795B667C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162800" cy="3832225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Rapid changes in signal amplitude over a small distance or time interval.</a:t>
            </a:r>
          </a:p>
          <a:p>
            <a:pPr lvl="1"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Rapid changes in signal </a:t>
            </a:r>
            <a:r>
              <a:rPr lang="en-US" altLang="en-US" b="0" dirty="0" err="1"/>
              <a:t>phaseover</a:t>
            </a:r>
            <a:r>
              <a:rPr lang="en-US" altLang="en-US" b="0" dirty="0"/>
              <a:t> a small distance or time interval.</a:t>
            </a:r>
          </a:p>
          <a:p>
            <a:pPr lvl="1"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Time dispersion (echoes) caused by multipath propagation delay.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22" name="Rectangle 6">
            <a:extLst>
              <a:ext uri="{FF2B5EF4-FFF2-40B4-BE49-F238E27FC236}">
                <a16:creationId xmlns:a16="http://schemas.microsoft.com/office/drawing/2014/main" id="{857CF4DF-754B-4BE0-A1AD-0A24784E93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sz="3200" u="sng" dirty="0"/>
              <a:t>Small-scale multipath measurements</a:t>
            </a:r>
          </a:p>
        </p:txBody>
      </p:sp>
      <p:sp>
        <p:nvSpPr>
          <p:cNvPr id="623623" name="Rectangle 7">
            <a:extLst>
              <a:ext uri="{FF2B5EF4-FFF2-40B4-BE49-F238E27FC236}">
                <a16:creationId xmlns:a16="http://schemas.microsoft.com/office/drawing/2014/main" id="{59952BD8-0805-44C5-9A1E-F94848DE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70088"/>
            <a:ext cx="7620000" cy="1865312"/>
          </a:xfrm>
        </p:spPr>
        <p:txBody>
          <a:bodyPr/>
          <a:lstStyle/>
          <a:p>
            <a:pPr>
              <a:defRPr/>
            </a:pPr>
            <a:r>
              <a:rPr lang="en-US" altLang="en-US" sz="2800" b="0" dirty="0"/>
              <a:t>Direct Pulse Measurements</a:t>
            </a:r>
          </a:p>
          <a:p>
            <a:pPr>
              <a:defRPr/>
            </a:pPr>
            <a:r>
              <a:rPr lang="en-US" altLang="en-US" sz="2800" b="0" dirty="0"/>
              <a:t>Spread Spectrum Sliding Correlator Measurement</a:t>
            </a:r>
          </a:p>
          <a:p>
            <a:pPr>
              <a:defRPr/>
            </a:pPr>
            <a:r>
              <a:rPr lang="en-US" altLang="en-US" sz="2800" b="0" dirty="0"/>
              <a:t>Swept Frequency Measurement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30">
            <a:extLst>
              <a:ext uri="{FF2B5EF4-FFF2-40B4-BE49-F238E27FC236}">
                <a16:creationId xmlns:a16="http://schemas.microsoft.com/office/drawing/2014/main" id="{F16A9CFC-1C9E-4595-A729-8761A58D7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8988" y="3429000"/>
            <a:ext cx="0" cy="762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42" name="Rectangle 2">
            <a:extLst>
              <a:ext uri="{FF2B5EF4-FFF2-40B4-BE49-F238E27FC236}">
                <a16:creationId xmlns:a16="http://schemas.microsoft.com/office/drawing/2014/main" id="{B63C332C-90A7-4E3E-9A89-EA8EF85F9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8382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sz="3200" u="sng" dirty="0"/>
              <a:t>Types of Small Scale Fading</a:t>
            </a:r>
          </a:p>
        </p:txBody>
      </p:sp>
      <p:sp>
        <p:nvSpPr>
          <p:cNvPr id="24580" name="Line 17">
            <a:extLst>
              <a:ext uri="{FF2B5EF4-FFF2-40B4-BE49-F238E27FC236}">
                <a16:creationId xmlns:a16="http://schemas.microsoft.com/office/drawing/2014/main" id="{2EC75D91-0558-4412-8376-0230E151A3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3938" y="1371600"/>
            <a:ext cx="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21">
            <a:extLst>
              <a:ext uri="{FF2B5EF4-FFF2-40B4-BE49-F238E27FC236}">
                <a16:creationId xmlns:a16="http://schemas.microsoft.com/office/drawing/2014/main" id="{C874437B-AD12-490C-A6A5-FFC99AA70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2275" y="2971800"/>
            <a:ext cx="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22">
            <a:extLst>
              <a:ext uri="{FF2B5EF4-FFF2-40B4-BE49-F238E27FC236}">
                <a16:creationId xmlns:a16="http://schemas.microsoft.com/office/drawing/2014/main" id="{66537B66-F7CE-4EE9-ABCE-D9346F5B7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2275" y="1819275"/>
            <a:ext cx="0" cy="60801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24">
            <a:extLst>
              <a:ext uri="{FF2B5EF4-FFF2-40B4-BE49-F238E27FC236}">
                <a16:creationId xmlns:a16="http://schemas.microsoft.com/office/drawing/2014/main" id="{796AA8CA-909A-4302-B231-917F24F36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1817688"/>
            <a:ext cx="0" cy="381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25">
            <a:extLst>
              <a:ext uri="{FF2B5EF4-FFF2-40B4-BE49-F238E27FC236}">
                <a16:creationId xmlns:a16="http://schemas.microsoft.com/office/drawing/2014/main" id="{B8421812-2F31-436D-BE7B-B85904EAF43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743200"/>
            <a:ext cx="0" cy="381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26">
            <a:extLst>
              <a:ext uri="{FF2B5EF4-FFF2-40B4-BE49-F238E27FC236}">
                <a16:creationId xmlns:a16="http://schemas.microsoft.com/office/drawing/2014/main" id="{53D8DAE8-1637-4C7C-92BB-A8625F361F3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2313" y="3155950"/>
            <a:ext cx="0" cy="381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27">
            <a:extLst>
              <a:ext uri="{FF2B5EF4-FFF2-40B4-BE49-F238E27FC236}">
                <a16:creationId xmlns:a16="http://schemas.microsoft.com/office/drawing/2014/main" id="{DED9A361-9200-4D09-9020-66BDD7FAE0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8713" y="3155950"/>
            <a:ext cx="0" cy="381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31">
            <a:extLst>
              <a:ext uri="{FF2B5EF4-FFF2-40B4-BE49-F238E27FC236}">
                <a16:creationId xmlns:a16="http://schemas.microsoft.com/office/drawing/2014/main" id="{519D7748-F44A-4DB6-AA62-C383E03E6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3429000"/>
            <a:ext cx="0" cy="762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9">
            <a:extLst>
              <a:ext uri="{FF2B5EF4-FFF2-40B4-BE49-F238E27FC236}">
                <a16:creationId xmlns:a16="http://schemas.microsoft.com/office/drawing/2014/main" id="{6180FA83-56BB-4DB2-8862-9AED09B21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8938" y="1795463"/>
            <a:ext cx="3733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ffectLst>
            <a:outerShdw dist="25400" dir="54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28">
            <a:extLst>
              <a:ext uri="{FF2B5EF4-FFF2-40B4-BE49-F238E27FC236}">
                <a16:creationId xmlns:a16="http://schemas.microsoft.com/office/drawing/2014/main" id="{9D9B4BC2-790F-4B26-AA80-DD28A83C8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124200"/>
            <a:ext cx="1743075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29">
            <a:extLst>
              <a:ext uri="{FF2B5EF4-FFF2-40B4-BE49-F238E27FC236}">
                <a16:creationId xmlns:a16="http://schemas.microsoft.com/office/drawing/2014/main" id="{9EC5BD48-F608-46B6-BE3C-960B21EAC1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50" y="3429000"/>
            <a:ext cx="19050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5">
            <a:extLst>
              <a:ext uri="{FF2B5EF4-FFF2-40B4-BE49-F238E27FC236}">
                <a16:creationId xmlns:a16="http://schemas.microsoft.com/office/drawing/2014/main" id="{E1AF4B50-559D-4209-8CE0-3EB347290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8400"/>
            <a:ext cx="3636963" cy="533400"/>
          </a:xfrm>
          <a:prstGeom prst="rect">
            <a:avLst/>
          </a:prstGeom>
          <a:gradFill rotWithShape="0">
            <a:gsLst>
              <a:gs pos="0">
                <a:srgbClr val="682D99"/>
              </a:gs>
              <a:gs pos="100000">
                <a:srgbClr val="301547"/>
              </a:gs>
            </a:gsLst>
            <a:lin ang="2700000" scaled="1"/>
          </a:gradFill>
          <a:ln>
            <a:noFill/>
          </a:ln>
          <a:effectLst>
            <a:outerShdw dist="35921" dir="2700000" algn="ctr" rotWithShape="0">
              <a:schemeClr val="folHlink"/>
            </a:outerShdw>
          </a:effectLst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2800" b="1"/>
              <a:t>Multipath time delay</a:t>
            </a:r>
            <a:endParaRPr lang="en-US" altLang="en-US" b="1"/>
          </a:p>
        </p:txBody>
      </p:sp>
      <p:sp>
        <p:nvSpPr>
          <p:cNvPr id="624646" name="Rectangle 6">
            <a:extLst>
              <a:ext uri="{FF2B5EF4-FFF2-40B4-BE49-F238E27FC236}">
                <a16:creationId xmlns:a16="http://schemas.microsoft.com/office/drawing/2014/main" id="{407A0776-1513-47D0-8137-3BB8B3EBB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209800"/>
            <a:ext cx="3505200" cy="533400"/>
          </a:xfrm>
          <a:prstGeom prst="rect">
            <a:avLst/>
          </a:prstGeom>
          <a:gradFill rotWithShape="0">
            <a:gsLst>
              <a:gs pos="0">
                <a:srgbClr val="277564"/>
              </a:gs>
              <a:gs pos="100000">
                <a:srgbClr val="277564">
                  <a:gamma/>
                  <a:shade val="46275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lnSpc>
                <a:spcPct val="85000"/>
              </a:lnSpc>
              <a:defRPr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Doppler Spread</a:t>
            </a: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93" name="Rectangle 10">
            <a:extLst>
              <a:ext uri="{FF2B5EF4-FFF2-40B4-BE49-F238E27FC236}">
                <a16:creationId xmlns:a16="http://schemas.microsoft.com/office/drawing/2014/main" id="{F42BD105-EB1B-4ADA-943F-0A434B0C0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191000"/>
            <a:ext cx="1828800" cy="533400"/>
          </a:xfrm>
          <a:prstGeom prst="rect">
            <a:avLst/>
          </a:prstGeom>
          <a:gradFill rotWithShape="0">
            <a:gsLst>
              <a:gs pos="0">
                <a:srgbClr val="682D99"/>
              </a:gs>
              <a:gs pos="100000">
                <a:srgbClr val="301547"/>
              </a:gs>
            </a:gsLst>
            <a:lin ang="2700000" scaled="1"/>
          </a:gradFill>
          <a:ln>
            <a:noFill/>
          </a:ln>
          <a:effectLst>
            <a:outerShdw dist="35921" dir="2700000" algn="ctr" rotWithShape="0">
              <a:schemeClr val="folHlink"/>
            </a:outerShdw>
          </a:effectLst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2800" b="1"/>
              <a:t>Flat fading</a:t>
            </a:r>
            <a:endParaRPr lang="en-US" altLang="en-US" b="1"/>
          </a:p>
        </p:txBody>
      </p:sp>
      <p:sp>
        <p:nvSpPr>
          <p:cNvPr id="24594" name="Rectangle 12">
            <a:extLst>
              <a:ext uri="{FF2B5EF4-FFF2-40B4-BE49-F238E27FC236}">
                <a16:creationId xmlns:a16="http://schemas.microsoft.com/office/drawing/2014/main" id="{0A1D80DA-B767-4957-BE8B-19ECDEF16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191000"/>
            <a:ext cx="1743075" cy="1371600"/>
          </a:xfrm>
          <a:prstGeom prst="rect">
            <a:avLst/>
          </a:prstGeom>
          <a:gradFill rotWithShape="0">
            <a:gsLst>
              <a:gs pos="0">
                <a:srgbClr val="682D99"/>
              </a:gs>
              <a:gs pos="100000">
                <a:srgbClr val="301547"/>
              </a:gs>
            </a:gsLst>
            <a:lin ang="2700000" scaled="1"/>
          </a:gradFill>
          <a:ln>
            <a:noFill/>
          </a:ln>
          <a:effectLst>
            <a:outerShdw dist="35921" dir="2700000" algn="ctr" rotWithShape="0">
              <a:schemeClr val="folHlink"/>
            </a:outerShdw>
          </a:effectLst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en-US" altLang="en-US" sz="2800" b="1"/>
              <a:t>Frequency</a:t>
            </a:r>
          </a:p>
          <a:p>
            <a:pPr algn="ctr"/>
            <a:r>
              <a:rPr lang="en-US" altLang="en-US" sz="2800" b="1"/>
              <a:t>Selective</a:t>
            </a:r>
          </a:p>
          <a:p>
            <a:pPr algn="ctr"/>
            <a:r>
              <a:rPr lang="en-US" altLang="en-US" sz="2800" b="1"/>
              <a:t>Fading</a:t>
            </a:r>
          </a:p>
        </p:txBody>
      </p:sp>
      <p:sp>
        <p:nvSpPr>
          <p:cNvPr id="624654" name="Rectangle 14">
            <a:extLst>
              <a:ext uri="{FF2B5EF4-FFF2-40B4-BE49-F238E27FC236}">
                <a16:creationId xmlns:a16="http://schemas.microsoft.com/office/drawing/2014/main" id="{5DE25404-1BE4-4CC5-87B8-4F8F60087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536950"/>
            <a:ext cx="1619250" cy="1371600"/>
          </a:xfrm>
          <a:prstGeom prst="rect">
            <a:avLst/>
          </a:prstGeom>
          <a:gradFill rotWithShape="0">
            <a:gsLst>
              <a:gs pos="0">
                <a:srgbClr val="277564"/>
              </a:gs>
              <a:gs pos="100000">
                <a:srgbClr val="277564">
                  <a:gamma/>
                  <a:shade val="46275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Fast</a:t>
            </a:r>
          </a:p>
          <a:p>
            <a:pPr algn="ctr">
              <a:defRPr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Fading</a:t>
            </a:r>
          </a:p>
        </p:txBody>
      </p:sp>
      <p:sp>
        <p:nvSpPr>
          <p:cNvPr id="624655" name="Rectangle 15">
            <a:extLst>
              <a:ext uri="{FF2B5EF4-FFF2-40B4-BE49-F238E27FC236}">
                <a16:creationId xmlns:a16="http://schemas.microsoft.com/office/drawing/2014/main" id="{F638843B-F69F-4F5F-B482-5873D8C55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536950"/>
            <a:ext cx="1828800" cy="533400"/>
          </a:xfrm>
          <a:prstGeom prst="rect">
            <a:avLst/>
          </a:prstGeom>
          <a:gradFill rotWithShape="0">
            <a:gsLst>
              <a:gs pos="0">
                <a:srgbClr val="277564"/>
              </a:gs>
              <a:gs pos="100000">
                <a:srgbClr val="277564">
                  <a:gamma/>
                  <a:shade val="46275"/>
                  <a:invGamma/>
                </a:srgbClr>
              </a:gs>
            </a:gsLst>
            <a:lin ang="2700000" scaled="1"/>
          </a:gradFill>
          <a:ln w="28575">
            <a:noFill/>
            <a:miter lim="800000"/>
            <a:headEnd/>
            <a:tailEnd type="none" w="sm" len="sm"/>
          </a:ln>
          <a:effectLst>
            <a:outerShdw dist="35921" dir="2700000" algn="ctr" rotWithShape="0">
              <a:schemeClr val="folHlink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Slow fading</a:t>
            </a: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8" name="Rectangle 4">
            <a:extLst>
              <a:ext uri="{FF2B5EF4-FFF2-40B4-BE49-F238E27FC236}">
                <a16:creationId xmlns:a16="http://schemas.microsoft.com/office/drawing/2014/main" id="{44C1D034-85D5-44AA-AE5B-2B5EA348B4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Mechanisms that cause fading</a:t>
            </a:r>
          </a:p>
        </p:txBody>
      </p:sp>
      <p:sp>
        <p:nvSpPr>
          <p:cNvPr id="625669" name="Rectangle 5">
            <a:extLst>
              <a:ext uri="{FF2B5EF4-FFF2-40B4-BE49-F238E27FC236}">
                <a16:creationId xmlns:a16="http://schemas.microsoft.com/office/drawing/2014/main" id="{777DFF56-56EE-44EA-8536-C3C4FBA7D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96200" cy="3511550"/>
          </a:xfrm>
        </p:spPr>
        <p:txBody>
          <a:bodyPr/>
          <a:lstStyle/>
          <a:p>
            <a:pPr>
              <a:defRPr/>
            </a:pPr>
            <a:r>
              <a:rPr lang="en-US" altLang="en-US" b="0" dirty="0">
                <a:sym typeface="Symbol" pitchFamily="18" charset="2"/>
              </a:rPr>
              <a:t>2 main propagation mechanisms:</a:t>
            </a:r>
          </a:p>
          <a:p>
            <a:pPr>
              <a:defRPr/>
            </a:pPr>
            <a:endParaRPr lang="en-US" altLang="en-US" b="0" dirty="0">
              <a:sym typeface="Symbol" pitchFamily="18" charset="2"/>
            </a:endParaRPr>
          </a:p>
          <a:p>
            <a:pPr lvl="1">
              <a:defRPr/>
            </a:pPr>
            <a:r>
              <a:rPr lang="en-US" altLang="en-US" b="0" dirty="0">
                <a:sym typeface="Symbol" pitchFamily="18" charset="2"/>
              </a:rPr>
              <a:t>Multipath time delay spread </a:t>
            </a:r>
          </a:p>
          <a:p>
            <a:pPr lvl="1">
              <a:defRPr/>
            </a:pPr>
            <a:r>
              <a:rPr lang="en-US" altLang="en-US" b="0" dirty="0">
                <a:sym typeface="Symbol" pitchFamily="18" charset="2"/>
              </a:rPr>
              <a:t>Doppler spread</a:t>
            </a:r>
          </a:p>
          <a:p>
            <a:pPr lvl="1">
              <a:defRPr/>
            </a:pPr>
            <a:endParaRPr lang="en-US" altLang="en-US" b="0" dirty="0">
              <a:sym typeface="Symbol" pitchFamily="18" charset="2"/>
            </a:endParaRPr>
          </a:p>
          <a:p>
            <a:pPr>
              <a:defRPr/>
            </a:pPr>
            <a:r>
              <a:rPr lang="en-US" altLang="en-US" b="0" dirty="0">
                <a:sym typeface="Symbol" pitchFamily="18" charset="2"/>
              </a:rPr>
              <a:t>These two  mechanisms are independent of each other.</a:t>
            </a: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>
            <a:extLst>
              <a:ext uri="{FF2B5EF4-FFF2-40B4-BE49-F238E27FC236}">
                <a16:creationId xmlns:a16="http://schemas.microsoft.com/office/drawing/2014/main" id="{1808E689-7B4E-4A06-9EA2-BBB5C0348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Multipath terms associated with fading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6691" name="Rectangle 3">
            <a:extLst>
              <a:ext uri="{FF2B5EF4-FFF2-40B4-BE49-F238E27FC236}">
                <a16:creationId xmlns:a16="http://schemas.microsoft.com/office/drawing/2014/main" id="{D26BB99E-FED7-4723-A674-3634A7A891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7620000" cy="425767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altLang="en-US" b="0" dirty="0">
              <a:effectLst/>
              <a:latin typeface="Arial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altLang="en-US" dirty="0"/>
              <a:t>	</a:t>
            </a:r>
            <a:r>
              <a:rPr lang="en-US" altLang="en-US" b="0" dirty="0"/>
              <a:t>T</a:t>
            </a:r>
            <a:r>
              <a:rPr lang="en-US" altLang="en-US" sz="4000" b="0" baseline="-25000" dirty="0"/>
              <a:t>s</a:t>
            </a:r>
            <a:r>
              <a:rPr lang="en-US" altLang="en-US" b="0" dirty="0"/>
              <a:t>  = Symbol period or reciprocal bandwidth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	B</a:t>
            </a:r>
            <a:r>
              <a:rPr lang="en-US" altLang="en-US" sz="4000" b="0" baseline="-25000" dirty="0"/>
              <a:t>s</a:t>
            </a:r>
            <a:r>
              <a:rPr lang="en-US" altLang="en-US" b="0" dirty="0"/>
              <a:t> = Bandwidth of transmitted signal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	</a:t>
            </a: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c</a:t>
            </a:r>
            <a:r>
              <a:rPr lang="en-US" altLang="en-US" sz="4000" b="0" dirty="0"/>
              <a:t> </a:t>
            </a:r>
            <a:r>
              <a:rPr lang="en-US" altLang="en-US" b="0" dirty="0"/>
              <a:t>= Coherence bandwidth of channel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	</a:t>
            </a: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c</a:t>
            </a:r>
            <a:r>
              <a:rPr lang="en-US" altLang="en-US" b="0" dirty="0"/>
              <a:t>=   1/(50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b="0" baseline="-25000" dirty="0">
                <a:sym typeface="Symbol" pitchFamily="18" charset="2"/>
              </a:rPr>
              <a:t></a:t>
            </a:r>
            <a:r>
              <a:rPr lang="en-US" altLang="en-US" b="0" dirty="0">
                <a:sym typeface="Symbol" pitchFamily="18" charset="2"/>
              </a:rPr>
              <a:t>)</a:t>
            </a:r>
            <a:r>
              <a:rPr lang="en-US" altLang="en-US" b="0" baseline="-25000" dirty="0">
                <a:sym typeface="Symbol" pitchFamily="18" charset="2"/>
              </a:rPr>
              <a:t></a:t>
            </a:r>
            <a:r>
              <a:rPr lang="en-US" altLang="en-US" b="0" dirty="0"/>
              <a:t>where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b="0" baseline="-25000" dirty="0">
                <a:sym typeface="Symbol" pitchFamily="18" charset="2"/>
              </a:rPr>
              <a:t></a:t>
            </a:r>
            <a:r>
              <a:rPr lang="en-US" altLang="en-US" b="0" dirty="0"/>
              <a:t> is </a:t>
            </a:r>
            <a:r>
              <a:rPr lang="en-US" altLang="en-US" b="0" dirty="0" err="1"/>
              <a:t>rms</a:t>
            </a:r>
            <a:r>
              <a:rPr lang="en-US" altLang="en-US" b="0" dirty="0"/>
              <a:t> delay spread</a:t>
            </a:r>
            <a:endParaRPr lang="en-US" altLang="en-US" b="0" dirty="0"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>
            <a:extLst>
              <a:ext uri="{FF2B5EF4-FFF2-40B4-BE49-F238E27FC236}">
                <a16:creationId xmlns:a16="http://schemas.microsoft.com/office/drawing/2014/main" id="{6740F20D-5FDC-476D-8E03-D9F41C488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5739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Calculation of Delay Spread</a:t>
            </a:r>
            <a:endParaRPr lang="en-US" altLang="en-US" u="sng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27715" name="Rectangle 3">
            <a:extLst>
              <a:ext uri="{FF2B5EF4-FFF2-40B4-BE49-F238E27FC236}">
                <a16:creationId xmlns:a16="http://schemas.microsoft.com/office/drawing/2014/main" id="{EC52BA40-35C4-42AD-A5A9-2B038BCC39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1275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dirty="0"/>
              <a:t>		    __       _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dirty="0">
                <a:sym typeface="Symbol" pitchFamily="18" charset="2"/>
              </a:rPr>
              <a:t>	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b="0" baseline="-25000" dirty="0">
                <a:sym typeface="Symbol" pitchFamily="18" charset="2"/>
              </a:rPr>
              <a:t></a:t>
            </a:r>
            <a:r>
              <a:rPr lang="en-US" altLang="en-US" b="0" dirty="0"/>
              <a:t> 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= </a:t>
            </a:r>
            <a:r>
              <a:rPr lang="en-US" altLang="en-US" b="0" dirty="0">
                <a:sym typeface="Symbol" pitchFamily="18" charset="2"/>
              </a:rPr>
              <a:t></a:t>
            </a:r>
            <a:r>
              <a:rPr lang="en-US" altLang="en-US" b="0" dirty="0"/>
              <a:t> 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-  ( </a:t>
            </a:r>
            <a:r>
              <a:rPr lang="en-US" altLang="en-US" b="0" dirty="0">
                <a:sym typeface="Symbol" pitchFamily="18" charset="2"/>
              </a:rPr>
              <a:t></a:t>
            </a:r>
            <a:r>
              <a:rPr lang="en-US" altLang="en-US" b="0" dirty="0"/>
              <a:t>)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Where: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_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>
                <a:sym typeface="Symbol" pitchFamily="18" charset="2"/>
              </a:rPr>
              <a:t></a:t>
            </a:r>
            <a:r>
              <a:rPr lang="en-US" altLang="en-US" b="0" dirty="0"/>
              <a:t> = (</a:t>
            </a:r>
            <a:r>
              <a:rPr lang="en-US" altLang="en-US" b="0" dirty="0">
                <a:sym typeface="Symbol" pitchFamily="18" charset="2"/>
              </a:rPr>
              <a:t></a:t>
            </a:r>
            <a:r>
              <a:rPr lang="en-US" altLang="en-US" b="0" dirty="0"/>
              <a:t> a</a:t>
            </a:r>
            <a:r>
              <a:rPr lang="en-US" altLang="en-US" b="0" baseline="-25000" dirty="0"/>
              <a:t>k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</a:t>
            </a:r>
            <a:r>
              <a:rPr lang="en-US" altLang="en-US" b="0" dirty="0">
                <a:sym typeface="Symbol" pitchFamily="18" charset="2"/>
              </a:rPr>
              <a:t></a:t>
            </a:r>
            <a:r>
              <a:rPr lang="en-US" altLang="en-US" b="0" baseline="-25000" dirty="0">
                <a:sym typeface="Symbol" pitchFamily="18" charset="2"/>
              </a:rPr>
              <a:t></a:t>
            </a:r>
            <a:r>
              <a:rPr lang="en-US" altLang="en-US" b="0" dirty="0"/>
              <a:t>) / (</a:t>
            </a:r>
            <a:r>
              <a:rPr lang="en-US" altLang="en-US" b="0" dirty="0">
                <a:sym typeface="Symbol" pitchFamily="18" charset="2"/>
              </a:rPr>
              <a:t></a:t>
            </a:r>
            <a:r>
              <a:rPr lang="en-US" altLang="en-US" b="0" dirty="0"/>
              <a:t> a</a:t>
            </a:r>
            <a:r>
              <a:rPr lang="en-US" altLang="en-US" b="0" baseline="-25000" dirty="0"/>
              <a:t>k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)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__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>
                <a:sym typeface="Symbol" pitchFamily="18" charset="2"/>
              </a:rPr>
              <a:t></a:t>
            </a:r>
            <a:r>
              <a:rPr lang="en-US" altLang="en-US" b="0" dirty="0"/>
              <a:t> 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= (</a:t>
            </a:r>
            <a:r>
              <a:rPr lang="en-US" altLang="en-US" b="0" dirty="0">
                <a:sym typeface="Symbol" pitchFamily="18" charset="2"/>
              </a:rPr>
              <a:t></a:t>
            </a:r>
            <a:r>
              <a:rPr lang="en-US" altLang="en-US" b="0" dirty="0"/>
              <a:t> a</a:t>
            </a:r>
            <a:r>
              <a:rPr lang="en-US" altLang="en-US" b="0" baseline="-25000" dirty="0"/>
              <a:t>k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 </a:t>
            </a:r>
            <a:r>
              <a:rPr lang="en-US" altLang="en-US" b="0" dirty="0">
                <a:sym typeface="Symbol" pitchFamily="18" charset="2"/>
              </a:rPr>
              <a:t></a:t>
            </a:r>
            <a:r>
              <a:rPr lang="en-US" altLang="en-US" b="0" baseline="-25000" dirty="0">
                <a:sym typeface="Symbol" pitchFamily="18" charset="2"/>
              </a:rPr>
              <a:t>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) / (</a:t>
            </a:r>
            <a:r>
              <a:rPr lang="en-US" altLang="en-US" b="0" dirty="0">
                <a:sym typeface="Symbol" pitchFamily="18" charset="2"/>
              </a:rPr>
              <a:t></a:t>
            </a:r>
            <a:r>
              <a:rPr lang="en-US" altLang="en-US" b="0" dirty="0"/>
              <a:t> a</a:t>
            </a:r>
            <a:r>
              <a:rPr lang="en-US" altLang="en-US" b="0" baseline="-25000" dirty="0"/>
              <a:t>k</a:t>
            </a:r>
            <a:r>
              <a:rPr lang="en-US" altLang="en-US" b="0" baseline="30000" dirty="0"/>
              <a:t>2</a:t>
            </a:r>
            <a:r>
              <a:rPr lang="en-US" altLang="en-US" b="0" dirty="0"/>
              <a:t>)</a:t>
            </a:r>
            <a:endParaRPr lang="en-US" altLang="en-US" b="0" dirty="0"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>
            <a:extLst>
              <a:ext uri="{FF2B5EF4-FFF2-40B4-BE49-F238E27FC236}">
                <a16:creationId xmlns:a16="http://schemas.microsoft.com/office/drawing/2014/main" id="{BDFE5782-D8C4-4F9D-87CB-F76303587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Fading effects due to Doppler spread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8739" name="Rectangle 3">
            <a:extLst>
              <a:ext uri="{FF2B5EF4-FFF2-40B4-BE49-F238E27FC236}">
                <a16:creationId xmlns:a16="http://schemas.microsoft.com/office/drawing/2014/main" id="{B6D40D4D-309E-441B-923D-F8783BEA3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7738" y="3979863"/>
            <a:ext cx="7620000" cy="2043112"/>
          </a:xfrm>
        </p:spPr>
        <p:txBody>
          <a:bodyPr/>
          <a:lstStyle/>
          <a:p>
            <a:pPr>
              <a:lnSpc>
                <a:spcPct val="95000"/>
              </a:lnSpc>
              <a:buFont typeface="Monotype Sorts" pitchFamily="2" charset="2"/>
              <a:buNone/>
              <a:defRPr/>
            </a:pPr>
            <a:r>
              <a:rPr lang="en-US" altLang="en-US" dirty="0"/>
              <a:t>f</a:t>
            </a:r>
            <a:r>
              <a:rPr lang="en-US" altLang="en-US" baseline="-25000" dirty="0"/>
              <a:t>c</a:t>
            </a:r>
            <a:r>
              <a:rPr lang="en-US" altLang="en-US" dirty="0"/>
              <a:t> = frequency incident signal</a:t>
            </a:r>
          </a:p>
          <a:p>
            <a:pPr>
              <a:lnSpc>
                <a:spcPct val="95000"/>
              </a:lnSpc>
              <a:buFont typeface="Monotype Sorts" pitchFamily="2" charset="2"/>
              <a:buNone/>
              <a:defRPr/>
            </a:pPr>
            <a:endParaRPr lang="en-US" altLang="en-US" sz="1600" dirty="0"/>
          </a:p>
          <a:p>
            <a:pPr>
              <a:lnSpc>
                <a:spcPct val="95000"/>
              </a:lnSpc>
              <a:buFont typeface="Monotype Sorts" pitchFamily="2" charset="2"/>
              <a:buNone/>
              <a:defRPr/>
            </a:pPr>
            <a:r>
              <a:rPr lang="en-US" altLang="en-US" dirty="0"/>
              <a:t>Received signal spectrum = f</a:t>
            </a:r>
            <a:r>
              <a:rPr lang="en-US" altLang="en-US" sz="3600" baseline="-25000" dirty="0"/>
              <a:t>c</a:t>
            </a:r>
            <a:r>
              <a:rPr lang="en-US" altLang="en-US" sz="3600" dirty="0"/>
              <a:t> </a:t>
            </a:r>
            <a:r>
              <a:rPr lang="en-US" altLang="en-US" dirty="0"/>
              <a:t>+/- </a:t>
            </a:r>
            <a:r>
              <a:rPr lang="en-US" altLang="en-US" dirty="0" err="1"/>
              <a:t>f</a:t>
            </a:r>
            <a:r>
              <a:rPr lang="en-US" altLang="en-US" sz="3600" baseline="-25000" dirty="0" err="1"/>
              <a:t>d</a:t>
            </a:r>
            <a:endParaRPr lang="en-US" altLang="en-US" dirty="0"/>
          </a:p>
          <a:p>
            <a:pPr>
              <a:lnSpc>
                <a:spcPct val="95000"/>
              </a:lnSpc>
              <a:buFont typeface="Monotype Sorts" pitchFamily="2" charset="2"/>
              <a:buNone/>
              <a:defRPr/>
            </a:pPr>
            <a:r>
              <a:rPr lang="en-US" altLang="en-US" dirty="0" err="1"/>
              <a:t>f</a:t>
            </a:r>
            <a:r>
              <a:rPr lang="en-US" altLang="en-US" sz="3600" baseline="-25000" dirty="0" err="1"/>
              <a:t>d</a:t>
            </a:r>
            <a:r>
              <a:rPr lang="en-US" altLang="en-US" dirty="0"/>
              <a:t> = Doppler shift</a:t>
            </a:r>
            <a:endParaRPr lang="en-US" altLang="en-US" b="0" dirty="0">
              <a:effectLst/>
              <a:latin typeface="Arial" charset="0"/>
            </a:endParaRPr>
          </a:p>
        </p:txBody>
      </p:sp>
      <p:grpSp>
        <p:nvGrpSpPr>
          <p:cNvPr id="28676" name="Group 1">
            <a:extLst>
              <a:ext uri="{FF2B5EF4-FFF2-40B4-BE49-F238E27FC236}">
                <a16:creationId xmlns:a16="http://schemas.microsoft.com/office/drawing/2014/main" id="{6876EAB8-9154-4D60-9E2C-5EC42B385BDF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1460500"/>
            <a:ext cx="4192588" cy="2503488"/>
            <a:chOff x="3427413" y="3228975"/>
            <a:chExt cx="4192587" cy="2503488"/>
          </a:xfrm>
        </p:grpSpPr>
        <p:sp>
          <p:nvSpPr>
            <p:cNvPr id="28677" name="Line 8">
              <a:extLst>
                <a:ext uri="{FF2B5EF4-FFF2-40B4-BE49-F238E27FC236}">
                  <a16:creationId xmlns:a16="http://schemas.microsoft.com/office/drawing/2014/main" id="{42A4D6F4-561A-4862-9387-E245AD995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5410200"/>
              <a:ext cx="15240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8" name="Line 9">
              <a:extLst>
                <a:ext uri="{FF2B5EF4-FFF2-40B4-BE49-F238E27FC236}">
                  <a16:creationId xmlns:a16="http://schemas.microsoft.com/office/drawing/2014/main" id="{207FFD50-C5B7-4C4B-8E90-01507E2FC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91175" y="4735513"/>
              <a:ext cx="1190625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9" name="Line 11">
              <a:extLst>
                <a:ext uri="{FF2B5EF4-FFF2-40B4-BE49-F238E27FC236}">
                  <a16:creationId xmlns:a16="http://schemas.microsoft.com/office/drawing/2014/main" id="{F63324AC-6DB5-4979-A054-15C6FACA69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5138" y="3687763"/>
              <a:ext cx="703262" cy="10287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triangle" w="med" len="med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8753" name="Text Box 17">
              <a:extLst>
                <a:ext uri="{FF2B5EF4-FFF2-40B4-BE49-F238E27FC236}">
                  <a16:creationId xmlns:a16="http://schemas.microsoft.com/office/drawing/2014/main" id="{2AA1E27D-3B78-4868-90D4-6B93B04991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3475" y="3228975"/>
              <a:ext cx="457200" cy="57943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</a:t>
              </a:r>
              <a:r>
                <a:rPr lang="en-US" altLang="en-US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c</a:t>
              </a:r>
              <a:endParaRPr lang="en-US" altLang="en-US" sz="2400" b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28755" name="Text Box 19">
              <a:extLst>
                <a:ext uri="{FF2B5EF4-FFF2-40B4-BE49-F238E27FC236}">
                  <a16:creationId xmlns:a16="http://schemas.microsoft.com/office/drawing/2014/main" id="{1A78A169-EFB9-4F13-9FCE-285FB820E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40437" y="4275138"/>
              <a:ext cx="914400" cy="57943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Symbol" pitchFamily="18" charset="2"/>
                </a:rPr>
                <a:t></a:t>
              </a:r>
              <a:endPara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Symbol" pitchFamily="18" charset="2"/>
              </a:endParaRPr>
            </a:p>
          </p:txBody>
        </p:sp>
        <p:sp>
          <p:nvSpPr>
            <p:cNvPr id="628756" name="Text Box 20">
              <a:extLst>
                <a:ext uri="{FF2B5EF4-FFF2-40B4-BE49-F238E27FC236}">
                  <a16:creationId xmlns:a16="http://schemas.microsoft.com/office/drawing/2014/main" id="{A16E6BCE-8035-48AE-B8AE-95CFEABF99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4200" y="5105400"/>
              <a:ext cx="685800" cy="57943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</a:t>
              </a:r>
              <a:endParaRPr lang="en-US" alt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grpSp>
          <p:nvGrpSpPr>
            <p:cNvPr id="28683" name="Group 45">
              <a:extLst>
                <a:ext uri="{FF2B5EF4-FFF2-40B4-BE49-F238E27FC236}">
                  <a16:creationId xmlns:a16="http://schemas.microsoft.com/office/drawing/2014/main" id="{B0F3435E-A187-4C4E-AE28-E73230384C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7413" y="4341813"/>
              <a:ext cx="2949575" cy="1390650"/>
              <a:chOff x="2159" y="2735"/>
              <a:chExt cx="1858" cy="876"/>
            </a:xfrm>
          </p:grpSpPr>
          <p:sp>
            <p:nvSpPr>
              <p:cNvPr id="28684" name="Line 23">
                <a:extLst>
                  <a:ext uri="{FF2B5EF4-FFF2-40B4-BE49-F238E27FC236}">
                    <a16:creationId xmlns:a16="http://schemas.microsoft.com/office/drawing/2014/main" id="{5463E5E6-A310-4168-9B59-D9B4BEB456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4" y="2788"/>
                <a:ext cx="251" cy="228"/>
              </a:xfrm>
              <a:prstGeom prst="line">
                <a:avLst/>
              </a:prstGeom>
              <a:noFill/>
              <a:ln w="19050">
                <a:solidFill>
                  <a:srgbClr val="333333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5" name="Freeform 24">
                <a:extLst>
                  <a:ext uri="{FF2B5EF4-FFF2-40B4-BE49-F238E27FC236}">
                    <a16:creationId xmlns:a16="http://schemas.microsoft.com/office/drawing/2014/main" id="{A6CFD75C-7B4A-49B8-B04B-AA43C22220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812"/>
                <a:ext cx="265" cy="212"/>
              </a:xfrm>
              <a:custGeom>
                <a:avLst/>
                <a:gdLst>
                  <a:gd name="T0" fmla="*/ 10804691 w 79"/>
                  <a:gd name="T1" fmla="*/ 55713539 h 52"/>
                  <a:gd name="T2" fmla="*/ 10116687 w 79"/>
                  <a:gd name="T3" fmla="*/ 55713539 h 52"/>
                  <a:gd name="T4" fmla="*/ 9730512 w 79"/>
                  <a:gd name="T5" fmla="*/ 53206415 h 52"/>
                  <a:gd name="T6" fmla="*/ 8654836 w 79"/>
                  <a:gd name="T7" fmla="*/ 51971767 h 52"/>
                  <a:gd name="T8" fmla="*/ 8654836 w 79"/>
                  <a:gd name="T9" fmla="*/ 49460240 h 52"/>
                  <a:gd name="T10" fmla="*/ 8287382 w 79"/>
                  <a:gd name="T11" fmla="*/ 47006919 h 52"/>
                  <a:gd name="T12" fmla="*/ 8654836 w 79"/>
                  <a:gd name="T13" fmla="*/ 44499795 h 52"/>
                  <a:gd name="T14" fmla="*/ 9730512 w 79"/>
                  <a:gd name="T15" fmla="*/ 44499795 h 52"/>
                  <a:gd name="T16" fmla="*/ 10116687 w 79"/>
                  <a:gd name="T17" fmla="*/ 44499795 h 52"/>
                  <a:gd name="T18" fmla="*/ 10485748 w 79"/>
                  <a:gd name="T19" fmla="*/ 44499795 h 52"/>
                  <a:gd name="T20" fmla="*/ 10485748 w 79"/>
                  <a:gd name="T21" fmla="*/ 41970035 h 52"/>
                  <a:gd name="T22" fmla="*/ 10116687 w 79"/>
                  <a:gd name="T23" fmla="*/ 39237722 h 52"/>
                  <a:gd name="T24" fmla="*/ 10485748 w 79"/>
                  <a:gd name="T25" fmla="*/ 39237722 h 52"/>
                  <a:gd name="T26" fmla="*/ 10485748 w 79"/>
                  <a:gd name="T27" fmla="*/ 36712382 h 52"/>
                  <a:gd name="T28" fmla="*/ 10485748 w 79"/>
                  <a:gd name="T29" fmla="*/ 34182888 h 52"/>
                  <a:gd name="T30" fmla="*/ 10804691 w 79"/>
                  <a:gd name="T31" fmla="*/ 34182888 h 52"/>
                  <a:gd name="T32" fmla="*/ 11187693 w 79"/>
                  <a:gd name="T33" fmla="*/ 31748680 h 52"/>
                  <a:gd name="T34" fmla="*/ 10485748 w 79"/>
                  <a:gd name="T35" fmla="*/ 26789665 h 52"/>
                  <a:gd name="T36" fmla="*/ 10485748 w 79"/>
                  <a:gd name="T37" fmla="*/ 23960122 h 52"/>
                  <a:gd name="T38" fmla="*/ 10804691 w 79"/>
                  <a:gd name="T39" fmla="*/ 23960122 h 52"/>
                  <a:gd name="T40" fmla="*/ 10804691 w 79"/>
                  <a:gd name="T41" fmla="*/ 21452998 h 52"/>
                  <a:gd name="T42" fmla="*/ 10804691 w 79"/>
                  <a:gd name="T43" fmla="*/ 20218685 h 52"/>
                  <a:gd name="T44" fmla="*/ 10485748 w 79"/>
                  <a:gd name="T45" fmla="*/ 15259385 h 52"/>
                  <a:gd name="T46" fmla="*/ 10804691 w 79"/>
                  <a:gd name="T47" fmla="*/ 10294537 h 52"/>
                  <a:gd name="T48" fmla="*/ 10804691 w 79"/>
                  <a:gd name="T49" fmla="*/ 7488778 h 52"/>
                  <a:gd name="T50" fmla="*/ 10485748 w 79"/>
                  <a:gd name="T51" fmla="*/ 4959300 h 52"/>
                  <a:gd name="T52" fmla="*/ 9730512 w 79"/>
                  <a:gd name="T53" fmla="*/ 2525075 h 52"/>
                  <a:gd name="T54" fmla="*/ 8654836 w 79"/>
                  <a:gd name="T55" fmla="*/ 0 h 52"/>
                  <a:gd name="T56" fmla="*/ 6828547 w 79"/>
                  <a:gd name="T57" fmla="*/ 0 h 52"/>
                  <a:gd name="T58" fmla="*/ 6665874 w 79"/>
                  <a:gd name="T59" fmla="*/ 2525075 h 52"/>
                  <a:gd name="T60" fmla="*/ 6284005 w 79"/>
                  <a:gd name="T61" fmla="*/ 2525075 h 52"/>
                  <a:gd name="T62" fmla="*/ 6284005 w 79"/>
                  <a:gd name="T63" fmla="*/ 4959300 h 52"/>
                  <a:gd name="T64" fmla="*/ 5963815 w 79"/>
                  <a:gd name="T65" fmla="*/ 4959300 h 52"/>
                  <a:gd name="T66" fmla="*/ 5595992 w 79"/>
                  <a:gd name="T67" fmla="*/ 7488778 h 52"/>
                  <a:gd name="T68" fmla="*/ 5208702 w 79"/>
                  <a:gd name="T69" fmla="*/ 15259385 h 52"/>
                  <a:gd name="T70" fmla="*/ 4889263 w 79"/>
                  <a:gd name="T71" fmla="*/ 29223605 h 52"/>
                  <a:gd name="T72" fmla="*/ 4889263 w 79"/>
                  <a:gd name="T73" fmla="*/ 31748680 h 52"/>
                  <a:gd name="T74" fmla="*/ 4520685 w 79"/>
                  <a:gd name="T75" fmla="*/ 34182888 h 52"/>
                  <a:gd name="T76" fmla="*/ 4134520 w 79"/>
                  <a:gd name="T77" fmla="*/ 36712382 h 52"/>
                  <a:gd name="T78" fmla="*/ 3765449 w 79"/>
                  <a:gd name="T79" fmla="*/ 36712382 h 52"/>
                  <a:gd name="T80" fmla="*/ 3765449 w 79"/>
                  <a:gd name="T81" fmla="*/ 39237722 h 52"/>
                  <a:gd name="T82" fmla="*/ 4134520 w 79"/>
                  <a:gd name="T83" fmla="*/ 39237722 h 52"/>
                  <a:gd name="T84" fmla="*/ 4520685 w 79"/>
                  <a:gd name="T85" fmla="*/ 41970035 h 52"/>
                  <a:gd name="T86" fmla="*/ 5208702 w 79"/>
                  <a:gd name="T87" fmla="*/ 41970035 h 52"/>
                  <a:gd name="T88" fmla="*/ 5595992 w 79"/>
                  <a:gd name="T89" fmla="*/ 41970035 h 52"/>
                  <a:gd name="T90" fmla="*/ 5208702 w 79"/>
                  <a:gd name="T91" fmla="*/ 47006919 h 52"/>
                  <a:gd name="T92" fmla="*/ 4520685 w 79"/>
                  <a:gd name="T93" fmla="*/ 47006919 h 52"/>
                  <a:gd name="T94" fmla="*/ 4134520 w 79"/>
                  <a:gd name="T95" fmla="*/ 53206415 h 52"/>
                  <a:gd name="T96" fmla="*/ 3446134 w 79"/>
                  <a:gd name="T97" fmla="*/ 47006919 h 52"/>
                  <a:gd name="T98" fmla="*/ 2695691 w 79"/>
                  <a:gd name="T99" fmla="*/ 41970035 h 52"/>
                  <a:gd name="T100" fmla="*/ 2370670 w 79"/>
                  <a:gd name="T101" fmla="*/ 39237722 h 52"/>
                  <a:gd name="T102" fmla="*/ 2145715 w 79"/>
                  <a:gd name="T103" fmla="*/ 39237722 h 52"/>
                  <a:gd name="T104" fmla="*/ 1457554 w 79"/>
                  <a:gd name="T105" fmla="*/ 39237722 h 52"/>
                  <a:gd name="T106" fmla="*/ 706728 w 79"/>
                  <a:gd name="T107" fmla="*/ 41970035 h 52"/>
                  <a:gd name="T108" fmla="*/ 367441 w 79"/>
                  <a:gd name="T109" fmla="*/ 41970035 h 52"/>
                  <a:gd name="T110" fmla="*/ 0 w 79"/>
                  <a:gd name="T111" fmla="*/ 47006919 h 52"/>
                  <a:gd name="T112" fmla="*/ 0 w 79"/>
                  <a:gd name="T113" fmla="*/ 53206415 h 52"/>
                  <a:gd name="T114" fmla="*/ 367441 w 79"/>
                  <a:gd name="T115" fmla="*/ 65935971 h 52"/>
                  <a:gd name="T116" fmla="*/ 14250824 w 79"/>
                  <a:gd name="T117" fmla="*/ 65935971 h 52"/>
                  <a:gd name="T118" fmla="*/ 11350413 w 79"/>
                  <a:gd name="T119" fmla="*/ 60975595 h 52"/>
                  <a:gd name="T120" fmla="*/ 11187693 w 79"/>
                  <a:gd name="T121" fmla="*/ 58464068 h 52"/>
                  <a:gd name="T122" fmla="*/ 11187693 w 79"/>
                  <a:gd name="T123" fmla="*/ 55713539 h 52"/>
                  <a:gd name="T124" fmla="*/ 10804691 w 79"/>
                  <a:gd name="T125" fmla="*/ 55713539 h 52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79"/>
                  <a:gd name="T190" fmla="*/ 0 h 52"/>
                  <a:gd name="T191" fmla="*/ 79 w 79"/>
                  <a:gd name="T192" fmla="*/ 52 h 52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79" h="52">
                    <a:moveTo>
                      <a:pt x="60" y="44"/>
                    </a:moveTo>
                    <a:lnTo>
                      <a:pt x="56" y="44"/>
                    </a:lnTo>
                    <a:lnTo>
                      <a:pt x="54" y="42"/>
                    </a:lnTo>
                    <a:lnTo>
                      <a:pt x="48" y="41"/>
                    </a:lnTo>
                    <a:lnTo>
                      <a:pt x="48" y="39"/>
                    </a:lnTo>
                    <a:lnTo>
                      <a:pt x="46" y="37"/>
                    </a:lnTo>
                    <a:lnTo>
                      <a:pt x="48" y="35"/>
                    </a:lnTo>
                    <a:lnTo>
                      <a:pt x="54" y="35"/>
                    </a:lnTo>
                    <a:lnTo>
                      <a:pt x="56" y="35"/>
                    </a:lnTo>
                    <a:lnTo>
                      <a:pt x="58" y="35"/>
                    </a:lnTo>
                    <a:lnTo>
                      <a:pt x="58" y="33"/>
                    </a:lnTo>
                    <a:lnTo>
                      <a:pt x="56" y="31"/>
                    </a:lnTo>
                    <a:lnTo>
                      <a:pt x="58" y="31"/>
                    </a:lnTo>
                    <a:lnTo>
                      <a:pt x="58" y="29"/>
                    </a:lnTo>
                    <a:lnTo>
                      <a:pt x="58" y="27"/>
                    </a:lnTo>
                    <a:lnTo>
                      <a:pt x="60" y="27"/>
                    </a:lnTo>
                    <a:lnTo>
                      <a:pt x="62" y="25"/>
                    </a:lnTo>
                    <a:lnTo>
                      <a:pt x="58" y="21"/>
                    </a:lnTo>
                    <a:lnTo>
                      <a:pt x="58" y="19"/>
                    </a:lnTo>
                    <a:lnTo>
                      <a:pt x="60" y="19"/>
                    </a:lnTo>
                    <a:lnTo>
                      <a:pt x="60" y="17"/>
                    </a:lnTo>
                    <a:lnTo>
                      <a:pt x="60" y="16"/>
                    </a:lnTo>
                    <a:lnTo>
                      <a:pt x="58" y="12"/>
                    </a:lnTo>
                    <a:lnTo>
                      <a:pt x="60" y="8"/>
                    </a:lnTo>
                    <a:lnTo>
                      <a:pt x="60" y="6"/>
                    </a:lnTo>
                    <a:lnTo>
                      <a:pt x="58" y="4"/>
                    </a:lnTo>
                    <a:lnTo>
                      <a:pt x="54" y="2"/>
                    </a:lnTo>
                    <a:lnTo>
                      <a:pt x="48" y="0"/>
                    </a:lnTo>
                    <a:lnTo>
                      <a:pt x="38" y="0"/>
                    </a:lnTo>
                    <a:lnTo>
                      <a:pt x="37" y="2"/>
                    </a:lnTo>
                    <a:lnTo>
                      <a:pt x="35" y="2"/>
                    </a:lnTo>
                    <a:lnTo>
                      <a:pt x="35" y="4"/>
                    </a:lnTo>
                    <a:lnTo>
                      <a:pt x="33" y="4"/>
                    </a:lnTo>
                    <a:lnTo>
                      <a:pt x="31" y="6"/>
                    </a:lnTo>
                    <a:lnTo>
                      <a:pt x="29" y="12"/>
                    </a:lnTo>
                    <a:lnTo>
                      <a:pt x="27" y="23"/>
                    </a:lnTo>
                    <a:lnTo>
                      <a:pt x="27" y="25"/>
                    </a:lnTo>
                    <a:lnTo>
                      <a:pt x="25" y="27"/>
                    </a:lnTo>
                    <a:lnTo>
                      <a:pt x="23" y="29"/>
                    </a:lnTo>
                    <a:lnTo>
                      <a:pt x="21" y="29"/>
                    </a:lnTo>
                    <a:lnTo>
                      <a:pt x="21" y="31"/>
                    </a:lnTo>
                    <a:lnTo>
                      <a:pt x="23" y="31"/>
                    </a:lnTo>
                    <a:lnTo>
                      <a:pt x="25" y="33"/>
                    </a:lnTo>
                    <a:lnTo>
                      <a:pt x="29" y="33"/>
                    </a:lnTo>
                    <a:lnTo>
                      <a:pt x="31" y="33"/>
                    </a:lnTo>
                    <a:lnTo>
                      <a:pt x="29" y="37"/>
                    </a:lnTo>
                    <a:lnTo>
                      <a:pt x="25" y="37"/>
                    </a:lnTo>
                    <a:lnTo>
                      <a:pt x="23" y="42"/>
                    </a:lnTo>
                    <a:lnTo>
                      <a:pt x="19" y="37"/>
                    </a:lnTo>
                    <a:lnTo>
                      <a:pt x="15" y="33"/>
                    </a:lnTo>
                    <a:lnTo>
                      <a:pt x="13" y="31"/>
                    </a:lnTo>
                    <a:lnTo>
                      <a:pt x="12" y="31"/>
                    </a:lnTo>
                    <a:lnTo>
                      <a:pt x="8" y="31"/>
                    </a:lnTo>
                    <a:lnTo>
                      <a:pt x="4" y="33"/>
                    </a:lnTo>
                    <a:lnTo>
                      <a:pt x="2" y="33"/>
                    </a:lnTo>
                    <a:lnTo>
                      <a:pt x="0" y="37"/>
                    </a:lnTo>
                    <a:lnTo>
                      <a:pt x="0" y="42"/>
                    </a:lnTo>
                    <a:lnTo>
                      <a:pt x="2" y="52"/>
                    </a:lnTo>
                    <a:lnTo>
                      <a:pt x="79" y="52"/>
                    </a:lnTo>
                    <a:lnTo>
                      <a:pt x="63" y="48"/>
                    </a:lnTo>
                    <a:lnTo>
                      <a:pt x="62" y="46"/>
                    </a:lnTo>
                    <a:lnTo>
                      <a:pt x="62" y="44"/>
                    </a:lnTo>
                    <a:lnTo>
                      <a:pt x="60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6" name="Freeform 25">
                <a:extLst>
                  <a:ext uri="{FF2B5EF4-FFF2-40B4-BE49-F238E27FC236}">
                    <a16:creationId xmlns:a16="http://schemas.microsoft.com/office/drawing/2014/main" id="{0BEB71C3-EC1D-47B5-B767-CB9CC999B7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2" y="3227"/>
                <a:ext cx="350" cy="204"/>
              </a:xfrm>
              <a:custGeom>
                <a:avLst/>
                <a:gdLst>
                  <a:gd name="T0" fmla="*/ 19380439 w 104"/>
                  <a:gd name="T1" fmla="*/ 63895725 h 50"/>
                  <a:gd name="T2" fmla="*/ 19380439 w 104"/>
                  <a:gd name="T3" fmla="*/ 48535611 h 50"/>
                  <a:gd name="T4" fmla="*/ 18656811 w 104"/>
                  <a:gd name="T5" fmla="*/ 39466350 h 50"/>
                  <a:gd name="T6" fmla="*/ 17489130 w 104"/>
                  <a:gd name="T7" fmla="*/ 26951835 h 50"/>
                  <a:gd name="T8" fmla="*/ 16618798 w 104"/>
                  <a:gd name="T9" fmla="*/ 16578750 h 50"/>
                  <a:gd name="T10" fmla="*/ 15122103 w 104"/>
                  <a:gd name="T11" fmla="*/ 10369757 h 50"/>
                  <a:gd name="T12" fmla="*/ 13625917 w 104"/>
                  <a:gd name="T13" fmla="*/ 4985878 h 50"/>
                  <a:gd name="T14" fmla="*/ 11914744 w 104"/>
                  <a:gd name="T15" fmla="*/ 0 h 50"/>
                  <a:gd name="T16" fmla="*/ 9690198 w 104"/>
                  <a:gd name="T17" fmla="*/ 0 h 50"/>
                  <a:gd name="T18" fmla="*/ 8028169 w 104"/>
                  <a:gd name="T19" fmla="*/ 0 h 50"/>
                  <a:gd name="T20" fmla="*/ 6155500 w 104"/>
                  <a:gd name="T21" fmla="*/ 4985878 h 50"/>
                  <a:gd name="T22" fmla="*/ 4263818 w 104"/>
                  <a:gd name="T23" fmla="*/ 10369757 h 50"/>
                  <a:gd name="T24" fmla="*/ 2997262 w 104"/>
                  <a:gd name="T25" fmla="*/ 16578750 h 50"/>
                  <a:gd name="T26" fmla="*/ 1877050 w 104"/>
                  <a:gd name="T27" fmla="*/ 26951835 h 50"/>
                  <a:gd name="T28" fmla="*/ 723470 w 104"/>
                  <a:gd name="T29" fmla="*/ 39466350 h 50"/>
                  <a:gd name="T30" fmla="*/ 396742 w 104"/>
                  <a:gd name="T31" fmla="*/ 48535611 h 50"/>
                  <a:gd name="T32" fmla="*/ 0 w 104"/>
                  <a:gd name="T33" fmla="*/ 63895725 h 50"/>
                  <a:gd name="T34" fmla="*/ 19380439 w 104"/>
                  <a:gd name="T35" fmla="*/ 63895725 h 5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4"/>
                  <a:gd name="T55" fmla="*/ 0 h 50"/>
                  <a:gd name="T56" fmla="*/ 104 w 104"/>
                  <a:gd name="T57" fmla="*/ 50 h 5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4" h="50">
                    <a:moveTo>
                      <a:pt x="104" y="50"/>
                    </a:moveTo>
                    <a:lnTo>
                      <a:pt x="104" y="38"/>
                    </a:lnTo>
                    <a:lnTo>
                      <a:pt x="100" y="31"/>
                    </a:lnTo>
                    <a:lnTo>
                      <a:pt x="94" y="21"/>
                    </a:lnTo>
                    <a:lnTo>
                      <a:pt x="89" y="13"/>
                    </a:lnTo>
                    <a:lnTo>
                      <a:pt x="81" y="8"/>
                    </a:lnTo>
                    <a:lnTo>
                      <a:pt x="73" y="4"/>
                    </a:lnTo>
                    <a:lnTo>
                      <a:pt x="64" y="0"/>
                    </a:lnTo>
                    <a:lnTo>
                      <a:pt x="52" y="0"/>
                    </a:lnTo>
                    <a:lnTo>
                      <a:pt x="43" y="0"/>
                    </a:lnTo>
                    <a:lnTo>
                      <a:pt x="33" y="4"/>
                    </a:lnTo>
                    <a:lnTo>
                      <a:pt x="23" y="8"/>
                    </a:lnTo>
                    <a:lnTo>
                      <a:pt x="16" y="13"/>
                    </a:lnTo>
                    <a:lnTo>
                      <a:pt x="10" y="21"/>
                    </a:lnTo>
                    <a:lnTo>
                      <a:pt x="4" y="31"/>
                    </a:lnTo>
                    <a:lnTo>
                      <a:pt x="2" y="38"/>
                    </a:lnTo>
                    <a:lnTo>
                      <a:pt x="0" y="50"/>
                    </a:lnTo>
                    <a:lnTo>
                      <a:pt x="104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7" name="Freeform 26">
                <a:extLst>
                  <a:ext uri="{FF2B5EF4-FFF2-40B4-BE49-F238E27FC236}">
                    <a16:creationId xmlns:a16="http://schemas.microsoft.com/office/drawing/2014/main" id="{058B757C-548A-445A-B0A3-105C2DE9F9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7" y="3228"/>
                <a:ext cx="351" cy="204"/>
              </a:xfrm>
              <a:custGeom>
                <a:avLst/>
                <a:gdLst>
                  <a:gd name="T0" fmla="*/ 19946955 w 104"/>
                  <a:gd name="T1" fmla="*/ 63895725 h 50"/>
                  <a:gd name="T2" fmla="*/ 19946955 w 104"/>
                  <a:gd name="T3" fmla="*/ 48535611 h 50"/>
                  <a:gd name="T4" fmla="*/ 19208181 w 104"/>
                  <a:gd name="T5" fmla="*/ 39466350 h 50"/>
                  <a:gd name="T6" fmla="*/ 18414756 w 104"/>
                  <a:gd name="T7" fmla="*/ 26951835 h 50"/>
                  <a:gd name="T8" fmla="*/ 16868604 w 104"/>
                  <a:gd name="T9" fmla="*/ 16578750 h 50"/>
                  <a:gd name="T10" fmla="*/ 15503245 w 104"/>
                  <a:gd name="T11" fmla="*/ 10369757 h 50"/>
                  <a:gd name="T12" fmla="*/ 13970590 w 104"/>
                  <a:gd name="T13" fmla="*/ 4985878 h 50"/>
                  <a:gd name="T14" fmla="*/ 12271156 w 104"/>
                  <a:gd name="T15" fmla="*/ 0 h 50"/>
                  <a:gd name="T16" fmla="*/ 10001117 w 104"/>
                  <a:gd name="T17" fmla="*/ 0 h 50"/>
                  <a:gd name="T18" fmla="*/ 8064654 w 104"/>
                  <a:gd name="T19" fmla="*/ 0 h 50"/>
                  <a:gd name="T20" fmla="*/ 6314895 w 104"/>
                  <a:gd name="T21" fmla="*/ 4985878 h 50"/>
                  <a:gd name="T22" fmla="*/ 4429289 w 104"/>
                  <a:gd name="T23" fmla="*/ 10369757 h 50"/>
                  <a:gd name="T24" fmla="*/ 3062131 w 104"/>
                  <a:gd name="T25" fmla="*/ 16578750 h 50"/>
                  <a:gd name="T26" fmla="*/ 1935927 w 104"/>
                  <a:gd name="T27" fmla="*/ 26951835 h 50"/>
                  <a:gd name="T28" fmla="*/ 1146842 w 104"/>
                  <a:gd name="T29" fmla="*/ 39466350 h 50"/>
                  <a:gd name="T30" fmla="*/ 403275 w 104"/>
                  <a:gd name="T31" fmla="*/ 48535611 h 50"/>
                  <a:gd name="T32" fmla="*/ 0 w 104"/>
                  <a:gd name="T33" fmla="*/ 63895725 h 50"/>
                  <a:gd name="T34" fmla="*/ 19946955 w 104"/>
                  <a:gd name="T35" fmla="*/ 63895725 h 5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4"/>
                  <a:gd name="T55" fmla="*/ 0 h 50"/>
                  <a:gd name="T56" fmla="*/ 104 w 104"/>
                  <a:gd name="T57" fmla="*/ 50 h 5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4" h="50">
                    <a:moveTo>
                      <a:pt x="104" y="50"/>
                    </a:moveTo>
                    <a:lnTo>
                      <a:pt x="104" y="38"/>
                    </a:lnTo>
                    <a:lnTo>
                      <a:pt x="100" y="31"/>
                    </a:lnTo>
                    <a:lnTo>
                      <a:pt x="96" y="21"/>
                    </a:lnTo>
                    <a:lnTo>
                      <a:pt x="88" y="13"/>
                    </a:lnTo>
                    <a:lnTo>
                      <a:pt x="81" y="8"/>
                    </a:lnTo>
                    <a:lnTo>
                      <a:pt x="73" y="4"/>
                    </a:lnTo>
                    <a:lnTo>
                      <a:pt x="64" y="0"/>
                    </a:lnTo>
                    <a:lnTo>
                      <a:pt x="52" y="0"/>
                    </a:lnTo>
                    <a:lnTo>
                      <a:pt x="42" y="0"/>
                    </a:lnTo>
                    <a:lnTo>
                      <a:pt x="33" y="4"/>
                    </a:lnTo>
                    <a:lnTo>
                      <a:pt x="23" y="8"/>
                    </a:lnTo>
                    <a:lnTo>
                      <a:pt x="16" y="13"/>
                    </a:lnTo>
                    <a:lnTo>
                      <a:pt x="10" y="21"/>
                    </a:lnTo>
                    <a:lnTo>
                      <a:pt x="6" y="31"/>
                    </a:lnTo>
                    <a:lnTo>
                      <a:pt x="2" y="38"/>
                    </a:lnTo>
                    <a:lnTo>
                      <a:pt x="0" y="50"/>
                    </a:lnTo>
                    <a:lnTo>
                      <a:pt x="104" y="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8" name="Freeform 27">
                <a:extLst>
                  <a:ext uri="{FF2B5EF4-FFF2-40B4-BE49-F238E27FC236}">
                    <a16:creationId xmlns:a16="http://schemas.microsoft.com/office/drawing/2014/main" id="{0E8F8380-86C8-4665-AC93-18D5A15E58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5" y="3253"/>
                <a:ext cx="296" cy="358"/>
              </a:xfrm>
              <a:custGeom>
                <a:avLst/>
                <a:gdLst>
                  <a:gd name="T0" fmla="*/ 8159738 w 88"/>
                  <a:gd name="T1" fmla="*/ 109231459 h 88"/>
                  <a:gd name="T2" fmla="*/ 10031080 w 88"/>
                  <a:gd name="T3" fmla="*/ 106833416 h 88"/>
                  <a:gd name="T4" fmla="*/ 11306810 w 88"/>
                  <a:gd name="T5" fmla="*/ 104363114 h 88"/>
                  <a:gd name="T6" fmla="*/ 12782329 w 88"/>
                  <a:gd name="T7" fmla="*/ 99181626 h 88"/>
                  <a:gd name="T8" fmla="*/ 14272989 w 88"/>
                  <a:gd name="T9" fmla="*/ 93110784 h 88"/>
                  <a:gd name="T10" fmla="*/ 14828917 w 88"/>
                  <a:gd name="T11" fmla="*/ 85754177 h 88"/>
                  <a:gd name="T12" fmla="*/ 15925553 w 88"/>
                  <a:gd name="T13" fmla="*/ 75704328 h 88"/>
                  <a:gd name="T14" fmla="*/ 16319059 w 88"/>
                  <a:gd name="T15" fmla="*/ 65948588 h 88"/>
                  <a:gd name="T16" fmla="*/ 16319059 w 88"/>
                  <a:gd name="T17" fmla="*/ 54625088 h 88"/>
                  <a:gd name="T18" fmla="*/ 16319059 w 88"/>
                  <a:gd name="T19" fmla="*/ 42085902 h 88"/>
                  <a:gd name="T20" fmla="*/ 15925553 w 88"/>
                  <a:gd name="T21" fmla="*/ 33618356 h 88"/>
                  <a:gd name="T22" fmla="*/ 14828917 w 88"/>
                  <a:gd name="T23" fmla="*/ 23477298 h 88"/>
                  <a:gd name="T24" fmla="*/ 14272989 w 88"/>
                  <a:gd name="T25" fmla="*/ 16210826 h 88"/>
                  <a:gd name="T26" fmla="*/ 12782329 w 88"/>
                  <a:gd name="T27" fmla="*/ 8559036 h 88"/>
                  <a:gd name="T28" fmla="*/ 11306810 w 88"/>
                  <a:gd name="T29" fmla="*/ 4868414 h 88"/>
                  <a:gd name="T30" fmla="*/ 10031080 w 88"/>
                  <a:gd name="T31" fmla="*/ 0 h 88"/>
                  <a:gd name="T32" fmla="*/ 8159738 w 88"/>
                  <a:gd name="T33" fmla="*/ 0 h 88"/>
                  <a:gd name="T34" fmla="*/ 6669600 w 88"/>
                  <a:gd name="T35" fmla="*/ 0 h 88"/>
                  <a:gd name="T36" fmla="*/ 5012666 w 88"/>
                  <a:gd name="T37" fmla="*/ 4868414 h 88"/>
                  <a:gd name="T38" fmla="*/ 3522121 w 88"/>
                  <a:gd name="T39" fmla="*/ 8559036 h 88"/>
                  <a:gd name="T40" fmla="*/ 2425868 w 88"/>
                  <a:gd name="T41" fmla="*/ 16210826 h 88"/>
                  <a:gd name="T42" fmla="*/ 1490252 w 88"/>
                  <a:gd name="T43" fmla="*/ 23477298 h 88"/>
                  <a:gd name="T44" fmla="*/ 721204 w 88"/>
                  <a:gd name="T45" fmla="*/ 33618356 h 88"/>
                  <a:gd name="T46" fmla="*/ 394000 w 88"/>
                  <a:gd name="T47" fmla="*/ 42085902 h 88"/>
                  <a:gd name="T48" fmla="*/ 0 w 88"/>
                  <a:gd name="T49" fmla="*/ 54625088 h 88"/>
                  <a:gd name="T50" fmla="*/ 394000 w 88"/>
                  <a:gd name="T51" fmla="*/ 65948588 h 88"/>
                  <a:gd name="T52" fmla="*/ 721204 w 88"/>
                  <a:gd name="T53" fmla="*/ 75704328 h 88"/>
                  <a:gd name="T54" fmla="*/ 1490252 w 88"/>
                  <a:gd name="T55" fmla="*/ 85754177 h 88"/>
                  <a:gd name="T56" fmla="*/ 2425868 w 88"/>
                  <a:gd name="T57" fmla="*/ 93110784 h 88"/>
                  <a:gd name="T58" fmla="*/ 3522121 w 88"/>
                  <a:gd name="T59" fmla="*/ 99181626 h 88"/>
                  <a:gd name="T60" fmla="*/ 5012666 w 88"/>
                  <a:gd name="T61" fmla="*/ 104363114 h 88"/>
                  <a:gd name="T62" fmla="*/ 6669600 w 88"/>
                  <a:gd name="T63" fmla="*/ 106833416 h 88"/>
                  <a:gd name="T64" fmla="*/ 8159738 w 88"/>
                  <a:gd name="T65" fmla="*/ 109231459 h 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88"/>
                  <a:gd name="T100" fmla="*/ 0 h 88"/>
                  <a:gd name="T101" fmla="*/ 88 w 88"/>
                  <a:gd name="T102" fmla="*/ 88 h 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88" h="88">
                    <a:moveTo>
                      <a:pt x="44" y="88"/>
                    </a:moveTo>
                    <a:lnTo>
                      <a:pt x="54" y="86"/>
                    </a:lnTo>
                    <a:lnTo>
                      <a:pt x="61" y="84"/>
                    </a:lnTo>
                    <a:lnTo>
                      <a:pt x="69" y="80"/>
                    </a:lnTo>
                    <a:lnTo>
                      <a:pt x="77" y="75"/>
                    </a:lnTo>
                    <a:lnTo>
                      <a:pt x="80" y="69"/>
                    </a:lnTo>
                    <a:lnTo>
                      <a:pt x="86" y="61"/>
                    </a:lnTo>
                    <a:lnTo>
                      <a:pt x="88" y="53"/>
                    </a:lnTo>
                    <a:lnTo>
                      <a:pt x="88" y="44"/>
                    </a:lnTo>
                    <a:lnTo>
                      <a:pt x="88" y="34"/>
                    </a:lnTo>
                    <a:lnTo>
                      <a:pt x="86" y="27"/>
                    </a:lnTo>
                    <a:lnTo>
                      <a:pt x="80" y="19"/>
                    </a:lnTo>
                    <a:lnTo>
                      <a:pt x="77" y="13"/>
                    </a:lnTo>
                    <a:lnTo>
                      <a:pt x="69" y="7"/>
                    </a:lnTo>
                    <a:lnTo>
                      <a:pt x="61" y="4"/>
                    </a:lnTo>
                    <a:lnTo>
                      <a:pt x="54" y="0"/>
                    </a:lnTo>
                    <a:lnTo>
                      <a:pt x="44" y="0"/>
                    </a:lnTo>
                    <a:lnTo>
                      <a:pt x="36" y="0"/>
                    </a:lnTo>
                    <a:lnTo>
                      <a:pt x="27" y="4"/>
                    </a:lnTo>
                    <a:lnTo>
                      <a:pt x="19" y="7"/>
                    </a:lnTo>
                    <a:lnTo>
                      <a:pt x="13" y="13"/>
                    </a:lnTo>
                    <a:lnTo>
                      <a:pt x="8" y="19"/>
                    </a:lnTo>
                    <a:lnTo>
                      <a:pt x="4" y="27"/>
                    </a:lnTo>
                    <a:lnTo>
                      <a:pt x="2" y="34"/>
                    </a:lnTo>
                    <a:lnTo>
                      <a:pt x="0" y="44"/>
                    </a:lnTo>
                    <a:lnTo>
                      <a:pt x="2" y="53"/>
                    </a:lnTo>
                    <a:lnTo>
                      <a:pt x="4" y="61"/>
                    </a:lnTo>
                    <a:lnTo>
                      <a:pt x="8" y="69"/>
                    </a:lnTo>
                    <a:lnTo>
                      <a:pt x="13" y="75"/>
                    </a:lnTo>
                    <a:lnTo>
                      <a:pt x="19" y="80"/>
                    </a:lnTo>
                    <a:lnTo>
                      <a:pt x="27" y="84"/>
                    </a:lnTo>
                    <a:lnTo>
                      <a:pt x="36" y="86"/>
                    </a:lnTo>
                    <a:lnTo>
                      <a:pt x="44" y="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9" name="Freeform 28">
                <a:extLst>
                  <a:ext uri="{FF2B5EF4-FFF2-40B4-BE49-F238E27FC236}">
                    <a16:creationId xmlns:a16="http://schemas.microsoft.com/office/drawing/2014/main" id="{59423465-DA1D-48DA-8DB1-645C85627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8" y="3252"/>
                <a:ext cx="297" cy="358"/>
              </a:xfrm>
              <a:custGeom>
                <a:avLst/>
                <a:gdLst>
                  <a:gd name="T0" fmla="*/ 8469728 w 88"/>
                  <a:gd name="T1" fmla="*/ 109231459 h 88"/>
                  <a:gd name="T2" fmla="*/ 10334692 w 88"/>
                  <a:gd name="T3" fmla="*/ 106833416 h 88"/>
                  <a:gd name="T4" fmla="*/ 11701817 w 88"/>
                  <a:gd name="T5" fmla="*/ 104363114 h 88"/>
                  <a:gd name="T6" fmla="*/ 13233206 w 88"/>
                  <a:gd name="T7" fmla="*/ 99181626 h 88"/>
                  <a:gd name="T8" fmla="*/ 14375630 w 88"/>
                  <a:gd name="T9" fmla="*/ 93110784 h 88"/>
                  <a:gd name="T10" fmla="*/ 15501446 w 88"/>
                  <a:gd name="T11" fmla="*/ 85754177 h 88"/>
                  <a:gd name="T12" fmla="*/ 16146017 w 88"/>
                  <a:gd name="T13" fmla="*/ 75704328 h 88"/>
                  <a:gd name="T14" fmla="*/ 16868604 w 88"/>
                  <a:gd name="T15" fmla="*/ 65948588 h 88"/>
                  <a:gd name="T16" fmla="*/ 16868604 w 88"/>
                  <a:gd name="T17" fmla="*/ 54625088 h 88"/>
                  <a:gd name="T18" fmla="*/ 16868604 w 88"/>
                  <a:gd name="T19" fmla="*/ 42085902 h 88"/>
                  <a:gd name="T20" fmla="*/ 16146017 w 88"/>
                  <a:gd name="T21" fmla="*/ 33618356 h 88"/>
                  <a:gd name="T22" fmla="*/ 15501446 w 88"/>
                  <a:gd name="T23" fmla="*/ 23477298 h 88"/>
                  <a:gd name="T24" fmla="*/ 14375630 w 88"/>
                  <a:gd name="T25" fmla="*/ 16210826 h 88"/>
                  <a:gd name="T26" fmla="*/ 13233206 w 88"/>
                  <a:gd name="T27" fmla="*/ 8559036 h 88"/>
                  <a:gd name="T28" fmla="*/ 11701817 w 88"/>
                  <a:gd name="T29" fmla="*/ 4868414 h 88"/>
                  <a:gd name="T30" fmla="*/ 10334692 w 88"/>
                  <a:gd name="T31" fmla="*/ 0 h 88"/>
                  <a:gd name="T32" fmla="*/ 8469728 w 88"/>
                  <a:gd name="T33" fmla="*/ 0 h 88"/>
                  <a:gd name="T34" fmla="*/ 6932723 w 88"/>
                  <a:gd name="T35" fmla="*/ 0 h 88"/>
                  <a:gd name="T36" fmla="*/ 5168053 w 88"/>
                  <a:gd name="T37" fmla="*/ 4868414 h 88"/>
                  <a:gd name="T38" fmla="*/ 3635898 w 88"/>
                  <a:gd name="T39" fmla="*/ 8559036 h 88"/>
                  <a:gd name="T40" fmla="*/ 2509549 w 88"/>
                  <a:gd name="T41" fmla="*/ 16210826 h 88"/>
                  <a:gd name="T42" fmla="*/ 1531275 w 88"/>
                  <a:gd name="T43" fmla="*/ 23477298 h 88"/>
                  <a:gd name="T44" fmla="*/ 793550 w 88"/>
                  <a:gd name="T45" fmla="*/ 33618356 h 88"/>
                  <a:gd name="T46" fmla="*/ 403275 w 88"/>
                  <a:gd name="T47" fmla="*/ 42085902 h 88"/>
                  <a:gd name="T48" fmla="*/ 0 w 88"/>
                  <a:gd name="T49" fmla="*/ 54625088 h 88"/>
                  <a:gd name="T50" fmla="*/ 403275 w 88"/>
                  <a:gd name="T51" fmla="*/ 65948588 h 88"/>
                  <a:gd name="T52" fmla="*/ 793550 w 88"/>
                  <a:gd name="T53" fmla="*/ 75704328 h 88"/>
                  <a:gd name="T54" fmla="*/ 1531275 w 88"/>
                  <a:gd name="T55" fmla="*/ 85754177 h 88"/>
                  <a:gd name="T56" fmla="*/ 2509549 w 88"/>
                  <a:gd name="T57" fmla="*/ 93110784 h 88"/>
                  <a:gd name="T58" fmla="*/ 3635898 w 88"/>
                  <a:gd name="T59" fmla="*/ 99181626 h 88"/>
                  <a:gd name="T60" fmla="*/ 5168053 w 88"/>
                  <a:gd name="T61" fmla="*/ 104363114 h 88"/>
                  <a:gd name="T62" fmla="*/ 6932723 w 88"/>
                  <a:gd name="T63" fmla="*/ 106833416 h 88"/>
                  <a:gd name="T64" fmla="*/ 8469728 w 88"/>
                  <a:gd name="T65" fmla="*/ 109231459 h 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88"/>
                  <a:gd name="T100" fmla="*/ 0 h 88"/>
                  <a:gd name="T101" fmla="*/ 88 w 88"/>
                  <a:gd name="T102" fmla="*/ 88 h 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88" h="88">
                    <a:moveTo>
                      <a:pt x="44" y="88"/>
                    </a:moveTo>
                    <a:lnTo>
                      <a:pt x="54" y="86"/>
                    </a:lnTo>
                    <a:lnTo>
                      <a:pt x="61" y="84"/>
                    </a:lnTo>
                    <a:lnTo>
                      <a:pt x="69" y="80"/>
                    </a:lnTo>
                    <a:lnTo>
                      <a:pt x="75" y="75"/>
                    </a:lnTo>
                    <a:lnTo>
                      <a:pt x="81" y="69"/>
                    </a:lnTo>
                    <a:lnTo>
                      <a:pt x="84" y="61"/>
                    </a:lnTo>
                    <a:lnTo>
                      <a:pt x="88" y="53"/>
                    </a:lnTo>
                    <a:lnTo>
                      <a:pt x="88" y="44"/>
                    </a:lnTo>
                    <a:lnTo>
                      <a:pt x="88" y="34"/>
                    </a:lnTo>
                    <a:lnTo>
                      <a:pt x="84" y="27"/>
                    </a:lnTo>
                    <a:lnTo>
                      <a:pt x="81" y="19"/>
                    </a:lnTo>
                    <a:lnTo>
                      <a:pt x="75" y="13"/>
                    </a:lnTo>
                    <a:lnTo>
                      <a:pt x="69" y="7"/>
                    </a:lnTo>
                    <a:lnTo>
                      <a:pt x="61" y="4"/>
                    </a:lnTo>
                    <a:lnTo>
                      <a:pt x="54" y="0"/>
                    </a:lnTo>
                    <a:lnTo>
                      <a:pt x="44" y="0"/>
                    </a:lnTo>
                    <a:lnTo>
                      <a:pt x="36" y="0"/>
                    </a:lnTo>
                    <a:lnTo>
                      <a:pt x="27" y="4"/>
                    </a:lnTo>
                    <a:lnTo>
                      <a:pt x="19" y="7"/>
                    </a:lnTo>
                    <a:lnTo>
                      <a:pt x="13" y="13"/>
                    </a:lnTo>
                    <a:lnTo>
                      <a:pt x="8" y="19"/>
                    </a:lnTo>
                    <a:lnTo>
                      <a:pt x="4" y="27"/>
                    </a:lnTo>
                    <a:lnTo>
                      <a:pt x="2" y="34"/>
                    </a:lnTo>
                    <a:lnTo>
                      <a:pt x="0" y="44"/>
                    </a:lnTo>
                    <a:lnTo>
                      <a:pt x="2" y="53"/>
                    </a:lnTo>
                    <a:lnTo>
                      <a:pt x="4" y="61"/>
                    </a:lnTo>
                    <a:lnTo>
                      <a:pt x="8" y="69"/>
                    </a:lnTo>
                    <a:lnTo>
                      <a:pt x="13" y="75"/>
                    </a:lnTo>
                    <a:lnTo>
                      <a:pt x="19" y="80"/>
                    </a:lnTo>
                    <a:lnTo>
                      <a:pt x="27" y="84"/>
                    </a:lnTo>
                    <a:lnTo>
                      <a:pt x="36" y="86"/>
                    </a:lnTo>
                    <a:lnTo>
                      <a:pt x="44" y="8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0" name="Freeform 29">
                <a:extLst>
                  <a:ext uri="{FF2B5EF4-FFF2-40B4-BE49-F238E27FC236}">
                    <a16:creationId xmlns:a16="http://schemas.microsoft.com/office/drawing/2014/main" id="{1E7E7D50-7695-46A2-A5C2-DB6162FE3E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5" y="3313"/>
                <a:ext cx="202" cy="245"/>
              </a:xfrm>
              <a:custGeom>
                <a:avLst/>
                <a:gdLst>
                  <a:gd name="T0" fmla="*/ 5445826 w 60"/>
                  <a:gd name="T1" fmla="*/ 77281306 h 60"/>
                  <a:gd name="T2" fmla="*/ 6553893 w 60"/>
                  <a:gd name="T3" fmla="*/ 74820064 h 60"/>
                  <a:gd name="T4" fmla="*/ 7676694 w 60"/>
                  <a:gd name="T5" fmla="*/ 72266033 h 60"/>
                  <a:gd name="T6" fmla="*/ 8613125 w 60"/>
                  <a:gd name="T7" fmla="*/ 69711667 h 60"/>
                  <a:gd name="T8" fmla="*/ 9343991 w 60"/>
                  <a:gd name="T9" fmla="*/ 64371643 h 60"/>
                  <a:gd name="T10" fmla="*/ 10118668 w 60"/>
                  <a:gd name="T11" fmla="*/ 59356370 h 60"/>
                  <a:gd name="T12" fmla="*/ 10843993 w 60"/>
                  <a:gd name="T13" fmla="*/ 51486211 h 60"/>
                  <a:gd name="T14" fmla="*/ 11221201 w 60"/>
                  <a:gd name="T15" fmla="*/ 45144803 h 60"/>
                  <a:gd name="T16" fmla="*/ 11221201 w 60"/>
                  <a:gd name="T17" fmla="*/ 37250747 h 60"/>
                  <a:gd name="T18" fmla="*/ 11221201 w 60"/>
                  <a:gd name="T19" fmla="*/ 29681113 h 60"/>
                  <a:gd name="T20" fmla="*/ 10843993 w 60"/>
                  <a:gd name="T21" fmla="*/ 21805098 h 60"/>
                  <a:gd name="T22" fmla="*/ 10118668 w 60"/>
                  <a:gd name="T23" fmla="*/ 15463689 h 60"/>
                  <a:gd name="T24" fmla="*/ 9343991 w 60"/>
                  <a:gd name="T25" fmla="*/ 10430393 h 60"/>
                  <a:gd name="T26" fmla="*/ 8613125 w 60"/>
                  <a:gd name="T27" fmla="*/ 5015273 h 60"/>
                  <a:gd name="T28" fmla="*/ 7676694 w 60"/>
                  <a:gd name="T29" fmla="*/ 2554382 h 60"/>
                  <a:gd name="T30" fmla="*/ 6553893 w 60"/>
                  <a:gd name="T31" fmla="*/ 0 h 60"/>
                  <a:gd name="T32" fmla="*/ 5445826 w 60"/>
                  <a:gd name="T33" fmla="*/ 0 h 60"/>
                  <a:gd name="T34" fmla="*/ 4275478 w 60"/>
                  <a:gd name="T35" fmla="*/ 0 h 60"/>
                  <a:gd name="T36" fmla="*/ 3167296 w 60"/>
                  <a:gd name="T37" fmla="*/ 2554382 h 60"/>
                  <a:gd name="T38" fmla="*/ 2608079 w 60"/>
                  <a:gd name="T39" fmla="*/ 5015273 h 60"/>
                  <a:gd name="T40" fmla="*/ 1500002 w 60"/>
                  <a:gd name="T41" fmla="*/ 10430393 h 60"/>
                  <a:gd name="T42" fmla="*/ 1108068 w 60"/>
                  <a:gd name="T43" fmla="*/ 15463689 h 60"/>
                  <a:gd name="T44" fmla="*/ 397465 w 60"/>
                  <a:gd name="T45" fmla="*/ 21805098 h 60"/>
                  <a:gd name="T46" fmla="*/ 0 w 60"/>
                  <a:gd name="T47" fmla="*/ 29681113 h 60"/>
                  <a:gd name="T48" fmla="*/ 0 w 60"/>
                  <a:gd name="T49" fmla="*/ 37250747 h 60"/>
                  <a:gd name="T50" fmla="*/ 0 w 60"/>
                  <a:gd name="T51" fmla="*/ 45144803 h 60"/>
                  <a:gd name="T52" fmla="*/ 397465 w 60"/>
                  <a:gd name="T53" fmla="*/ 51486211 h 60"/>
                  <a:gd name="T54" fmla="*/ 1108068 w 60"/>
                  <a:gd name="T55" fmla="*/ 59356370 h 60"/>
                  <a:gd name="T56" fmla="*/ 1500002 w 60"/>
                  <a:gd name="T57" fmla="*/ 64371643 h 60"/>
                  <a:gd name="T58" fmla="*/ 2608079 w 60"/>
                  <a:gd name="T59" fmla="*/ 69711667 h 60"/>
                  <a:gd name="T60" fmla="*/ 3167296 w 60"/>
                  <a:gd name="T61" fmla="*/ 72266033 h 60"/>
                  <a:gd name="T62" fmla="*/ 4275478 w 60"/>
                  <a:gd name="T63" fmla="*/ 74820064 h 60"/>
                  <a:gd name="T64" fmla="*/ 5445826 w 60"/>
                  <a:gd name="T65" fmla="*/ 77281306 h 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0"/>
                  <a:gd name="T100" fmla="*/ 0 h 60"/>
                  <a:gd name="T101" fmla="*/ 60 w 60"/>
                  <a:gd name="T102" fmla="*/ 60 h 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0" h="60">
                    <a:moveTo>
                      <a:pt x="29" y="60"/>
                    </a:moveTo>
                    <a:lnTo>
                      <a:pt x="35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60" y="35"/>
                    </a:lnTo>
                    <a:lnTo>
                      <a:pt x="60" y="29"/>
                    </a:lnTo>
                    <a:lnTo>
                      <a:pt x="60" y="23"/>
                    </a:lnTo>
                    <a:lnTo>
                      <a:pt x="58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23" y="0"/>
                    </a:lnTo>
                    <a:lnTo>
                      <a:pt x="17" y="2"/>
                    </a:lnTo>
                    <a:lnTo>
                      <a:pt x="14" y="4"/>
                    </a:lnTo>
                    <a:lnTo>
                      <a:pt x="8" y="8"/>
                    </a:lnTo>
                    <a:lnTo>
                      <a:pt x="6" y="12"/>
                    </a:lnTo>
                    <a:lnTo>
                      <a:pt x="2" y="17"/>
                    </a:lnTo>
                    <a:lnTo>
                      <a:pt x="0" y="23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0"/>
                    </a:lnTo>
                    <a:lnTo>
                      <a:pt x="6" y="46"/>
                    </a:lnTo>
                    <a:lnTo>
                      <a:pt x="8" y="50"/>
                    </a:lnTo>
                    <a:lnTo>
                      <a:pt x="14" y="54"/>
                    </a:lnTo>
                    <a:lnTo>
                      <a:pt x="17" y="56"/>
                    </a:lnTo>
                    <a:lnTo>
                      <a:pt x="23" y="58"/>
                    </a:lnTo>
                    <a:lnTo>
                      <a:pt x="29" y="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1" name="Freeform 30">
                <a:extLst>
                  <a:ext uri="{FF2B5EF4-FFF2-40B4-BE49-F238E27FC236}">
                    <a16:creationId xmlns:a16="http://schemas.microsoft.com/office/drawing/2014/main" id="{77777D8C-0168-401F-89AD-C071B6521A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2" y="3312"/>
                <a:ext cx="203" cy="245"/>
              </a:xfrm>
              <a:custGeom>
                <a:avLst/>
                <a:gdLst>
                  <a:gd name="T0" fmla="*/ 6093942 w 60"/>
                  <a:gd name="T1" fmla="*/ 77281306 h 60"/>
                  <a:gd name="T2" fmla="*/ 7262630 w 60"/>
                  <a:gd name="T3" fmla="*/ 74820064 h 60"/>
                  <a:gd name="T4" fmla="*/ 8429450 w 60"/>
                  <a:gd name="T5" fmla="*/ 72266033 h 60"/>
                  <a:gd name="T6" fmla="*/ 9409172 w 60"/>
                  <a:gd name="T7" fmla="*/ 69711667 h 60"/>
                  <a:gd name="T8" fmla="*/ 10216090 w 60"/>
                  <a:gd name="T9" fmla="*/ 64371643 h 60"/>
                  <a:gd name="T10" fmla="*/ 10971873 w 60"/>
                  <a:gd name="T11" fmla="*/ 59356370 h 60"/>
                  <a:gd name="T12" fmla="*/ 11382795 w 60"/>
                  <a:gd name="T13" fmla="*/ 51486211 h 60"/>
                  <a:gd name="T14" fmla="*/ 11793857 w 60"/>
                  <a:gd name="T15" fmla="*/ 45144803 h 60"/>
                  <a:gd name="T16" fmla="*/ 11793857 w 60"/>
                  <a:gd name="T17" fmla="*/ 37250747 h 60"/>
                  <a:gd name="T18" fmla="*/ 11793857 w 60"/>
                  <a:gd name="T19" fmla="*/ 29681113 h 60"/>
                  <a:gd name="T20" fmla="*/ 11382795 w 60"/>
                  <a:gd name="T21" fmla="*/ 21805098 h 60"/>
                  <a:gd name="T22" fmla="*/ 10971873 w 60"/>
                  <a:gd name="T23" fmla="*/ 15463689 h 60"/>
                  <a:gd name="T24" fmla="*/ 10216090 w 60"/>
                  <a:gd name="T25" fmla="*/ 10430393 h 60"/>
                  <a:gd name="T26" fmla="*/ 9409172 w 60"/>
                  <a:gd name="T27" fmla="*/ 5015273 h 60"/>
                  <a:gd name="T28" fmla="*/ 8429450 w 60"/>
                  <a:gd name="T29" fmla="*/ 2554382 h 60"/>
                  <a:gd name="T30" fmla="*/ 7262630 w 60"/>
                  <a:gd name="T31" fmla="*/ 0 h 60"/>
                  <a:gd name="T32" fmla="*/ 6093942 w 60"/>
                  <a:gd name="T33" fmla="*/ 0 h 60"/>
                  <a:gd name="T34" fmla="*/ 4942150 w 60"/>
                  <a:gd name="T35" fmla="*/ 0 h 60"/>
                  <a:gd name="T36" fmla="*/ 3947856 w 60"/>
                  <a:gd name="T37" fmla="*/ 2554382 h 60"/>
                  <a:gd name="T38" fmla="*/ 2730073 w 60"/>
                  <a:gd name="T39" fmla="*/ 5015273 h 60"/>
                  <a:gd name="T40" fmla="*/ 1973739 w 60"/>
                  <a:gd name="T41" fmla="*/ 10430393 h 60"/>
                  <a:gd name="T42" fmla="*/ 1166854 w 60"/>
                  <a:gd name="T43" fmla="*/ 15463689 h 60"/>
                  <a:gd name="T44" fmla="*/ 806918 w 60"/>
                  <a:gd name="T45" fmla="*/ 21805098 h 60"/>
                  <a:gd name="T46" fmla="*/ 410913 w 60"/>
                  <a:gd name="T47" fmla="*/ 29681113 h 60"/>
                  <a:gd name="T48" fmla="*/ 0 w 60"/>
                  <a:gd name="T49" fmla="*/ 37250747 h 60"/>
                  <a:gd name="T50" fmla="*/ 410913 w 60"/>
                  <a:gd name="T51" fmla="*/ 45144803 h 60"/>
                  <a:gd name="T52" fmla="*/ 806918 w 60"/>
                  <a:gd name="T53" fmla="*/ 51486211 h 60"/>
                  <a:gd name="T54" fmla="*/ 1166854 w 60"/>
                  <a:gd name="T55" fmla="*/ 59356370 h 60"/>
                  <a:gd name="T56" fmla="*/ 1973739 w 60"/>
                  <a:gd name="T57" fmla="*/ 64371643 h 60"/>
                  <a:gd name="T58" fmla="*/ 2730073 w 60"/>
                  <a:gd name="T59" fmla="*/ 69711667 h 60"/>
                  <a:gd name="T60" fmla="*/ 3947856 w 60"/>
                  <a:gd name="T61" fmla="*/ 72266033 h 60"/>
                  <a:gd name="T62" fmla="*/ 4942150 w 60"/>
                  <a:gd name="T63" fmla="*/ 74820064 h 60"/>
                  <a:gd name="T64" fmla="*/ 6093942 w 60"/>
                  <a:gd name="T65" fmla="*/ 77281306 h 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0"/>
                  <a:gd name="T100" fmla="*/ 0 h 60"/>
                  <a:gd name="T101" fmla="*/ 60 w 60"/>
                  <a:gd name="T102" fmla="*/ 60 h 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0" h="60">
                    <a:moveTo>
                      <a:pt x="31" y="60"/>
                    </a:moveTo>
                    <a:lnTo>
                      <a:pt x="37" y="58"/>
                    </a:lnTo>
                    <a:lnTo>
                      <a:pt x="43" y="56"/>
                    </a:lnTo>
                    <a:lnTo>
                      <a:pt x="48" y="54"/>
                    </a:lnTo>
                    <a:lnTo>
                      <a:pt x="52" y="50"/>
                    </a:lnTo>
                    <a:lnTo>
                      <a:pt x="56" y="46"/>
                    </a:lnTo>
                    <a:lnTo>
                      <a:pt x="58" y="40"/>
                    </a:lnTo>
                    <a:lnTo>
                      <a:pt x="60" y="35"/>
                    </a:lnTo>
                    <a:lnTo>
                      <a:pt x="60" y="29"/>
                    </a:lnTo>
                    <a:lnTo>
                      <a:pt x="60" y="23"/>
                    </a:lnTo>
                    <a:lnTo>
                      <a:pt x="58" y="17"/>
                    </a:lnTo>
                    <a:lnTo>
                      <a:pt x="56" y="12"/>
                    </a:lnTo>
                    <a:lnTo>
                      <a:pt x="52" y="8"/>
                    </a:lnTo>
                    <a:lnTo>
                      <a:pt x="48" y="4"/>
                    </a:lnTo>
                    <a:lnTo>
                      <a:pt x="43" y="2"/>
                    </a:lnTo>
                    <a:lnTo>
                      <a:pt x="37" y="0"/>
                    </a:lnTo>
                    <a:lnTo>
                      <a:pt x="31" y="0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4" y="4"/>
                    </a:lnTo>
                    <a:lnTo>
                      <a:pt x="10" y="8"/>
                    </a:lnTo>
                    <a:lnTo>
                      <a:pt x="6" y="12"/>
                    </a:lnTo>
                    <a:lnTo>
                      <a:pt x="4" y="17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4" y="40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20" y="56"/>
                    </a:lnTo>
                    <a:lnTo>
                      <a:pt x="25" y="58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2" name="Freeform 31">
                <a:extLst>
                  <a:ext uri="{FF2B5EF4-FFF2-40B4-BE49-F238E27FC236}">
                    <a16:creationId xmlns:a16="http://schemas.microsoft.com/office/drawing/2014/main" id="{9BEC9A0E-5A2B-4308-96D8-D7BE1B4D6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" y="3347"/>
                <a:ext cx="154" cy="179"/>
              </a:xfrm>
              <a:custGeom>
                <a:avLst/>
                <a:gdLst>
                  <a:gd name="T0" fmla="*/ 4073042 w 46"/>
                  <a:gd name="T1" fmla="*/ 54625088 h 44"/>
                  <a:gd name="T2" fmla="*/ 5127711 w 46"/>
                  <a:gd name="T3" fmla="*/ 52208393 h 44"/>
                  <a:gd name="T4" fmla="*/ 5807695 w 46"/>
                  <a:gd name="T5" fmla="*/ 52208393 h 44"/>
                  <a:gd name="T6" fmla="*/ 6391954 w 46"/>
                  <a:gd name="T7" fmla="*/ 49737762 h 44"/>
                  <a:gd name="T8" fmla="*/ 7084459 w 46"/>
                  <a:gd name="T9" fmla="*/ 44574112 h 44"/>
                  <a:gd name="T10" fmla="*/ 7447899 w 46"/>
                  <a:gd name="T11" fmla="*/ 39687860 h 44"/>
                  <a:gd name="T12" fmla="*/ 7763314 w 46"/>
                  <a:gd name="T13" fmla="*/ 36016419 h 44"/>
                  <a:gd name="T14" fmla="*/ 8140561 w 46"/>
                  <a:gd name="T15" fmla="*/ 31129154 h 44"/>
                  <a:gd name="T16" fmla="*/ 8140561 w 46"/>
                  <a:gd name="T17" fmla="*/ 25966582 h 44"/>
                  <a:gd name="T18" fmla="*/ 8140561 w 46"/>
                  <a:gd name="T19" fmla="*/ 21079239 h 44"/>
                  <a:gd name="T20" fmla="*/ 7763314 w 46"/>
                  <a:gd name="T21" fmla="*/ 13721607 h 44"/>
                  <a:gd name="T22" fmla="*/ 7084459 w 46"/>
                  <a:gd name="T23" fmla="*/ 6088685 h 44"/>
                  <a:gd name="T24" fmla="*/ 6391954 w 46"/>
                  <a:gd name="T25" fmla="*/ 4868414 h 44"/>
                  <a:gd name="T26" fmla="*/ 5807695 w 46"/>
                  <a:gd name="T27" fmla="*/ 2470367 h 44"/>
                  <a:gd name="T28" fmla="*/ 5127711 w 46"/>
                  <a:gd name="T29" fmla="*/ 0 h 44"/>
                  <a:gd name="T30" fmla="*/ 4073042 w 46"/>
                  <a:gd name="T31" fmla="*/ 0 h 44"/>
                  <a:gd name="T32" fmla="*/ 3374866 w 46"/>
                  <a:gd name="T33" fmla="*/ 0 h 44"/>
                  <a:gd name="T34" fmla="*/ 2634324 w 46"/>
                  <a:gd name="T35" fmla="*/ 2470367 h 44"/>
                  <a:gd name="T36" fmla="*/ 1955505 w 46"/>
                  <a:gd name="T37" fmla="*/ 4868414 h 44"/>
                  <a:gd name="T38" fmla="*/ 1419351 w 46"/>
                  <a:gd name="T39" fmla="*/ 6088685 h 44"/>
                  <a:gd name="T40" fmla="*/ 363407 w 46"/>
                  <a:gd name="T41" fmla="*/ 13721607 h 44"/>
                  <a:gd name="T42" fmla="*/ 363407 w 46"/>
                  <a:gd name="T43" fmla="*/ 21079239 h 44"/>
                  <a:gd name="T44" fmla="*/ 0 w 46"/>
                  <a:gd name="T45" fmla="*/ 25966582 h 44"/>
                  <a:gd name="T46" fmla="*/ 363407 w 46"/>
                  <a:gd name="T47" fmla="*/ 36016419 h 44"/>
                  <a:gd name="T48" fmla="*/ 1419351 w 46"/>
                  <a:gd name="T49" fmla="*/ 44574112 h 44"/>
                  <a:gd name="T50" fmla="*/ 1955505 w 46"/>
                  <a:gd name="T51" fmla="*/ 49737762 h 44"/>
                  <a:gd name="T52" fmla="*/ 2634324 w 46"/>
                  <a:gd name="T53" fmla="*/ 52208393 h 44"/>
                  <a:gd name="T54" fmla="*/ 3374866 w 46"/>
                  <a:gd name="T55" fmla="*/ 52208393 h 44"/>
                  <a:gd name="T56" fmla="*/ 4073042 w 46"/>
                  <a:gd name="T57" fmla="*/ 54625088 h 4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46"/>
                  <a:gd name="T88" fmla="*/ 0 h 44"/>
                  <a:gd name="T89" fmla="*/ 46 w 46"/>
                  <a:gd name="T90" fmla="*/ 44 h 4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46" h="44">
                    <a:moveTo>
                      <a:pt x="23" y="44"/>
                    </a:moveTo>
                    <a:lnTo>
                      <a:pt x="29" y="42"/>
                    </a:lnTo>
                    <a:lnTo>
                      <a:pt x="33" y="42"/>
                    </a:lnTo>
                    <a:lnTo>
                      <a:pt x="36" y="40"/>
                    </a:lnTo>
                    <a:lnTo>
                      <a:pt x="40" y="36"/>
                    </a:lnTo>
                    <a:lnTo>
                      <a:pt x="42" y="32"/>
                    </a:lnTo>
                    <a:lnTo>
                      <a:pt x="44" y="29"/>
                    </a:lnTo>
                    <a:lnTo>
                      <a:pt x="46" y="25"/>
                    </a:lnTo>
                    <a:lnTo>
                      <a:pt x="46" y="21"/>
                    </a:lnTo>
                    <a:lnTo>
                      <a:pt x="46" y="17"/>
                    </a:lnTo>
                    <a:lnTo>
                      <a:pt x="44" y="11"/>
                    </a:lnTo>
                    <a:lnTo>
                      <a:pt x="40" y="5"/>
                    </a:lnTo>
                    <a:lnTo>
                      <a:pt x="36" y="4"/>
                    </a:lnTo>
                    <a:lnTo>
                      <a:pt x="33" y="2"/>
                    </a:lnTo>
                    <a:lnTo>
                      <a:pt x="29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5" y="2"/>
                    </a:lnTo>
                    <a:lnTo>
                      <a:pt x="11" y="4"/>
                    </a:lnTo>
                    <a:lnTo>
                      <a:pt x="8" y="5"/>
                    </a:lnTo>
                    <a:lnTo>
                      <a:pt x="2" y="11"/>
                    </a:lnTo>
                    <a:lnTo>
                      <a:pt x="2" y="17"/>
                    </a:lnTo>
                    <a:lnTo>
                      <a:pt x="0" y="21"/>
                    </a:lnTo>
                    <a:lnTo>
                      <a:pt x="2" y="29"/>
                    </a:lnTo>
                    <a:lnTo>
                      <a:pt x="8" y="36"/>
                    </a:lnTo>
                    <a:lnTo>
                      <a:pt x="11" y="40"/>
                    </a:lnTo>
                    <a:lnTo>
                      <a:pt x="15" y="42"/>
                    </a:lnTo>
                    <a:lnTo>
                      <a:pt x="19" y="42"/>
                    </a:lnTo>
                    <a:lnTo>
                      <a:pt x="23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3" name="Freeform 32">
                <a:extLst>
                  <a:ext uri="{FF2B5EF4-FFF2-40B4-BE49-F238E27FC236}">
                    <a16:creationId xmlns:a16="http://schemas.microsoft.com/office/drawing/2014/main" id="{C6A335C7-F461-4F60-968F-28E9BAA258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3346"/>
                <a:ext cx="148" cy="179"/>
              </a:xfrm>
              <a:custGeom>
                <a:avLst/>
                <a:gdLst>
                  <a:gd name="T0" fmla="*/ 4243321 w 44"/>
                  <a:gd name="T1" fmla="*/ 54625088 h 44"/>
                  <a:gd name="T2" fmla="*/ 5012666 w 44"/>
                  <a:gd name="T3" fmla="*/ 52208393 h 44"/>
                  <a:gd name="T4" fmla="*/ 6113251 w 44"/>
                  <a:gd name="T5" fmla="*/ 52208393 h 44"/>
                  <a:gd name="T6" fmla="*/ 6834465 w 44"/>
                  <a:gd name="T7" fmla="*/ 49737762 h 44"/>
                  <a:gd name="T8" fmla="*/ 7224122 w 44"/>
                  <a:gd name="T9" fmla="*/ 44574112 h 44"/>
                  <a:gd name="T10" fmla="*/ 7765849 w 44"/>
                  <a:gd name="T11" fmla="*/ 39687860 h 44"/>
                  <a:gd name="T12" fmla="*/ 8159738 w 44"/>
                  <a:gd name="T13" fmla="*/ 36016419 h 44"/>
                  <a:gd name="T14" fmla="*/ 8159738 w 44"/>
                  <a:gd name="T15" fmla="*/ 31129154 h 44"/>
                  <a:gd name="T16" fmla="*/ 8159738 w 44"/>
                  <a:gd name="T17" fmla="*/ 25966582 h 44"/>
                  <a:gd name="T18" fmla="*/ 8159738 w 44"/>
                  <a:gd name="T19" fmla="*/ 21079239 h 44"/>
                  <a:gd name="T20" fmla="*/ 8159738 w 44"/>
                  <a:gd name="T21" fmla="*/ 13721607 h 44"/>
                  <a:gd name="T22" fmla="*/ 7765849 w 44"/>
                  <a:gd name="T23" fmla="*/ 11323564 h 44"/>
                  <a:gd name="T24" fmla="*/ 7224122 w 44"/>
                  <a:gd name="T25" fmla="*/ 6088685 h 44"/>
                  <a:gd name="T26" fmla="*/ 6834465 w 44"/>
                  <a:gd name="T27" fmla="*/ 4868414 h 44"/>
                  <a:gd name="T28" fmla="*/ 6113251 w 44"/>
                  <a:gd name="T29" fmla="*/ 2470367 h 44"/>
                  <a:gd name="T30" fmla="*/ 5012666 w 44"/>
                  <a:gd name="T31" fmla="*/ 0 h 44"/>
                  <a:gd name="T32" fmla="*/ 4243321 w 44"/>
                  <a:gd name="T33" fmla="*/ 0 h 44"/>
                  <a:gd name="T34" fmla="*/ 3522121 w 44"/>
                  <a:gd name="T35" fmla="*/ 0 h 44"/>
                  <a:gd name="T36" fmla="*/ 2751781 w 44"/>
                  <a:gd name="T37" fmla="*/ 2470367 h 44"/>
                  <a:gd name="T38" fmla="*/ 2211456 w 44"/>
                  <a:gd name="T39" fmla="*/ 4868414 h 44"/>
                  <a:gd name="T40" fmla="*/ 1490252 w 44"/>
                  <a:gd name="T41" fmla="*/ 6088685 h 44"/>
                  <a:gd name="T42" fmla="*/ 721204 w 44"/>
                  <a:gd name="T43" fmla="*/ 11323564 h 44"/>
                  <a:gd name="T44" fmla="*/ 394000 w 44"/>
                  <a:gd name="T45" fmla="*/ 13721607 h 44"/>
                  <a:gd name="T46" fmla="*/ 394000 w 44"/>
                  <a:gd name="T47" fmla="*/ 21079239 h 44"/>
                  <a:gd name="T48" fmla="*/ 0 w 44"/>
                  <a:gd name="T49" fmla="*/ 25966582 h 44"/>
                  <a:gd name="T50" fmla="*/ 394000 w 44"/>
                  <a:gd name="T51" fmla="*/ 31129154 h 44"/>
                  <a:gd name="T52" fmla="*/ 394000 w 44"/>
                  <a:gd name="T53" fmla="*/ 36016419 h 44"/>
                  <a:gd name="T54" fmla="*/ 721204 w 44"/>
                  <a:gd name="T55" fmla="*/ 39687860 h 44"/>
                  <a:gd name="T56" fmla="*/ 1490252 w 44"/>
                  <a:gd name="T57" fmla="*/ 44574112 h 44"/>
                  <a:gd name="T58" fmla="*/ 2211456 w 44"/>
                  <a:gd name="T59" fmla="*/ 49737762 h 44"/>
                  <a:gd name="T60" fmla="*/ 2751781 w 44"/>
                  <a:gd name="T61" fmla="*/ 52208393 h 44"/>
                  <a:gd name="T62" fmla="*/ 3522121 w 44"/>
                  <a:gd name="T63" fmla="*/ 52208393 h 44"/>
                  <a:gd name="T64" fmla="*/ 4243321 w 44"/>
                  <a:gd name="T65" fmla="*/ 54625088 h 4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4"/>
                  <a:gd name="T100" fmla="*/ 0 h 44"/>
                  <a:gd name="T101" fmla="*/ 44 w 44"/>
                  <a:gd name="T102" fmla="*/ 44 h 4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4" h="44">
                    <a:moveTo>
                      <a:pt x="23" y="44"/>
                    </a:moveTo>
                    <a:lnTo>
                      <a:pt x="27" y="42"/>
                    </a:lnTo>
                    <a:lnTo>
                      <a:pt x="33" y="42"/>
                    </a:lnTo>
                    <a:lnTo>
                      <a:pt x="37" y="40"/>
                    </a:lnTo>
                    <a:lnTo>
                      <a:pt x="39" y="36"/>
                    </a:lnTo>
                    <a:lnTo>
                      <a:pt x="42" y="32"/>
                    </a:lnTo>
                    <a:lnTo>
                      <a:pt x="44" y="29"/>
                    </a:lnTo>
                    <a:lnTo>
                      <a:pt x="44" y="25"/>
                    </a:lnTo>
                    <a:lnTo>
                      <a:pt x="44" y="21"/>
                    </a:lnTo>
                    <a:lnTo>
                      <a:pt x="44" y="17"/>
                    </a:lnTo>
                    <a:lnTo>
                      <a:pt x="44" y="11"/>
                    </a:lnTo>
                    <a:lnTo>
                      <a:pt x="42" y="9"/>
                    </a:lnTo>
                    <a:lnTo>
                      <a:pt x="39" y="5"/>
                    </a:lnTo>
                    <a:lnTo>
                      <a:pt x="37" y="4"/>
                    </a:lnTo>
                    <a:lnTo>
                      <a:pt x="33" y="2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9" y="0"/>
                    </a:lnTo>
                    <a:lnTo>
                      <a:pt x="15" y="2"/>
                    </a:lnTo>
                    <a:lnTo>
                      <a:pt x="12" y="4"/>
                    </a:lnTo>
                    <a:lnTo>
                      <a:pt x="8" y="5"/>
                    </a:lnTo>
                    <a:lnTo>
                      <a:pt x="4" y="9"/>
                    </a:lnTo>
                    <a:lnTo>
                      <a:pt x="2" y="11"/>
                    </a:lnTo>
                    <a:lnTo>
                      <a:pt x="2" y="17"/>
                    </a:lnTo>
                    <a:lnTo>
                      <a:pt x="0" y="21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4" y="32"/>
                    </a:lnTo>
                    <a:lnTo>
                      <a:pt x="8" y="36"/>
                    </a:lnTo>
                    <a:lnTo>
                      <a:pt x="12" y="40"/>
                    </a:lnTo>
                    <a:lnTo>
                      <a:pt x="15" y="42"/>
                    </a:lnTo>
                    <a:lnTo>
                      <a:pt x="19" y="42"/>
                    </a:lnTo>
                    <a:lnTo>
                      <a:pt x="23" y="4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4" name="Freeform 33">
                <a:extLst>
                  <a:ext uri="{FF2B5EF4-FFF2-40B4-BE49-F238E27FC236}">
                    <a16:creationId xmlns:a16="http://schemas.microsoft.com/office/drawing/2014/main" id="{1EF28A76-0C10-461B-99A5-D85681DE62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8" y="3455"/>
                <a:ext cx="854" cy="37"/>
              </a:xfrm>
              <a:custGeom>
                <a:avLst/>
                <a:gdLst>
                  <a:gd name="T0" fmla="*/ 48591446 w 253"/>
                  <a:gd name="T1" fmla="*/ 12402125 h 9"/>
                  <a:gd name="T2" fmla="*/ 48187338 w 253"/>
                  <a:gd name="T3" fmla="*/ 12402125 h 9"/>
                  <a:gd name="T4" fmla="*/ 46869613 w 253"/>
                  <a:gd name="T5" fmla="*/ 12402125 h 9"/>
                  <a:gd name="T6" fmla="*/ 41646599 w 253"/>
                  <a:gd name="T7" fmla="*/ 12402125 h 9"/>
                  <a:gd name="T8" fmla="*/ 24741163 w 253"/>
                  <a:gd name="T9" fmla="*/ 12402125 h 9"/>
                  <a:gd name="T10" fmla="*/ 0 w 253"/>
                  <a:gd name="T11" fmla="*/ 12402125 h 9"/>
                  <a:gd name="T12" fmla="*/ 0 w 253"/>
                  <a:gd name="T13" fmla="*/ 0 h 9"/>
                  <a:gd name="T14" fmla="*/ 24405031 w 253"/>
                  <a:gd name="T15" fmla="*/ 0 h 9"/>
                  <a:gd name="T16" fmla="*/ 48591446 w 253"/>
                  <a:gd name="T17" fmla="*/ 0 h 9"/>
                  <a:gd name="T18" fmla="*/ 48591446 w 253"/>
                  <a:gd name="T19" fmla="*/ 12402125 h 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53"/>
                  <a:gd name="T31" fmla="*/ 0 h 9"/>
                  <a:gd name="T32" fmla="*/ 253 w 253"/>
                  <a:gd name="T33" fmla="*/ 9 h 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53" h="9">
                    <a:moveTo>
                      <a:pt x="253" y="9"/>
                    </a:moveTo>
                    <a:lnTo>
                      <a:pt x="251" y="9"/>
                    </a:lnTo>
                    <a:lnTo>
                      <a:pt x="244" y="9"/>
                    </a:lnTo>
                    <a:lnTo>
                      <a:pt x="217" y="9"/>
                    </a:lnTo>
                    <a:lnTo>
                      <a:pt x="129" y="9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27" y="0"/>
                    </a:lnTo>
                    <a:lnTo>
                      <a:pt x="253" y="0"/>
                    </a:lnTo>
                    <a:lnTo>
                      <a:pt x="253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5" name="Freeform 34">
                <a:extLst>
                  <a:ext uri="{FF2B5EF4-FFF2-40B4-BE49-F238E27FC236}">
                    <a16:creationId xmlns:a16="http://schemas.microsoft.com/office/drawing/2014/main" id="{E17A7226-67DF-4BBF-8D8A-73487BE339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9" y="2735"/>
                <a:ext cx="1858" cy="696"/>
              </a:xfrm>
              <a:custGeom>
                <a:avLst/>
                <a:gdLst>
                  <a:gd name="T0" fmla="*/ 8006368 w 551"/>
                  <a:gd name="T1" fmla="*/ 98741097 h 171"/>
                  <a:gd name="T2" fmla="*/ 9528043 w 551"/>
                  <a:gd name="T3" fmla="*/ 86161206 h 171"/>
                  <a:gd name="T4" fmla="*/ 17083153 w 551"/>
                  <a:gd name="T5" fmla="*/ 14989544 h 171"/>
                  <a:gd name="T6" fmla="*/ 18604818 w 551"/>
                  <a:gd name="T7" fmla="*/ 4905921 h 171"/>
                  <a:gd name="T8" fmla="*/ 20514748 w 551"/>
                  <a:gd name="T9" fmla="*/ 0 h 171"/>
                  <a:gd name="T10" fmla="*/ 57943632 w 551"/>
                  <a:gd name="T11" fmla="*/ 0 h 171"/>
                  <a:gd name="T12" fmla="*/ 60650127 w 551"/>
                  <a:gd name="T13" fmla="*/ 4905921 h 171"/>
                  <a:gd name="T14" fmla="*/ 61001539 w 551"/>
                  <a:gd name="T15" fmla="*/ 16267372 h 171"/>
                  <a:gd name="T16" fmla="*/ 69791440 w 551"/>
                  <a:gd name="T17" fmla="*/ 86161206 h 171"/>
                  <a:gd name="T18" fmla="*/ 58339025 w 551"/>
                  <a:gd name="T19" fmla="*/ 33735372 h 171"/>
                  <a:gd name="T20" fmla="*/ 57224626 w 551"/>
                  <a:gd name="T21" fmla="*/ 88583966 h 171"/>
                  <a:gd name="T22" fmla="*/ 40135380 w 551"/>
                  <a:gd name="T23" fmla="*/ 16267372 h 171"/>
                  <a:gd name="T24" fmla="*/ 38782992 w 551"/>
                  <a:gd name="T25" fmla="*/ 88583966 h 171"/>
                  <a:gd name="T26" fmla="*/ 24525428 w 551"/>
                  <a:gd name="T27" fmla="*/ 16267372 h 171"/>
                  <a:gd name="T28" fmla="*/ 67471517 w 551"/>
                  <a:gd name="T29" fmla="*/ 88583966 h 171"/>
                  <a:gd name="T30" fmla="*/ 89353638 w 551"/>
                  <a:gd name="T31" fmla="*/ 101150685 h 171"/>
                  <a:gd name="T32" fmla="*/ 101518884 w 551"/>
                  <a:gd name="T33" fmla="*/ 124797033 h 171"/>
                  <a:gd name="T34" fmla="*/ 102822924 w 551"/>
                  <a:gd name="T35" fmla="*/ 132107902 h 171"/>
                  <a:gd name="T36" fmla="*/ 102822924 w 551"/>
                  <a:gd name="T37" fmla="*/ 153571818 h 171"/>
                  <a:gd name="T38" fmla="*/ 104344430 w 551"/>
                  <a:gd name="T39" fmla="*/ 153571818 h 171"/>
                  <a:gd name="T40" fmla="*/ 104731157 w 551"/>
                  <a:gd name="T41" fmla="*/ 158477800 h 171"/>
                  <a:gd name="T42" fmla="*/ 104731157 w 551"/>
                  <a:gd name="T43" fmla="*/ 184533671 h 171"/>
                  <a:gd name="T44" fmla="*/ 104731157 w 551"/>
                  <a:gd name="T45" fmla="*/ 189735795 h 171"/>
                  <a:gd name="T46" fmla="*/ 103209641 w 551"/>
                  <a:gd name="T47" fmla="*/ 193413040 h 171"/>
                  <a:gd name="T48" fmla="*/ 96005787 w 551"/>
                  <a:gd name="T49" fmla="*/ 213382077 h 171"/>
                  <a:gd name="T50" fmla="*/ 95203273 w 551"/>
                  <a:gd name="T51" fmla="*/ 189735795 h 171"/>
                  <a:gd name="T52" fmla="*/ 93130048 w 551"/>
                  <a:gd name="T53" fmla="*/ 167066749 h 171"/>
                  <a:gd name="T54" fmla="*/ 90086867 w 551"/>
                  <a:gd name="T55" fmla="*/ 156054975 h 171"/>
                  <a:gd name="T56" fmla="*/ 86126491 w 551"/>
                  <a:gd name="T57" fmla="*/ 150871871 h 171"/>
                  <a:gd name="T58" fmla="*/ 82462852 w 551"/>
                  <a:gd name="T59" fmla="*/ 156054975 h 171"/>
                  <a:gd name="T60" fmla="*/ 79254942 w 551"/>
                  <a:gd name="T61" fmla="*/ 167066749 h 171"/>
                  <a:gd name="T62" fmla="*/ 76999560 w 551"/>
                  <a:gd name="T63" fmla="*/ 189735795 h 171"/>
                  <a:gd name="T64" fmla="*/ 76211761 w 551"/>
                  <a:gd name="T65" fmla="*/ 213382077 h 171"/>
                  <a:gd name="T66" fmla="*/ 28133202 w 551"/>
                  <a:gd name="T67" fmla="*/ 213382077 h 171"/>
                  <a:gd name="T68" fmla="*/ 27399484 w 551"/>
                  <a:gd name="T69" fmla="*/ 189735795 h 171"/>
                  <a:gd name="T70" fmla="*/ 25089518 w 551"/>
                  <a:gd name="T71" fmla="*/ 167066749 h 171"/>
                  <a:gd name="T72" fmla="*/ 22268353 w 551"/>
                  <a:gd name="T73" fmla="*/ 156054975 h 171"/>
                  <a:gd name="T74" fmla="*/ 18272506 w 551"/>
                  <a:gd name="T75" fmla="*/ 150871871 h 171"/>
                  <a:gd name="T76" fmla="*/ 14659016 w 551"/>
                  <a:gd name="T77" fmla="*/ 156054975 h 171"/>
                  <a:gd name="T78" fmla="*/ 11381825 w 551"/>
                  <a:gd name="T79" fmla="*/ 167066749 h 171"/>
                  <a:gd name="T80" fmla="*/ 9528043 w 551"/>
                  <a:gd name="T81" fmla="*/ 189735795 h 171"/>
                  <a:gd name="T82" fmla="*/ 8343054 w 551"/>
                  <a:gd name="T83" fmla="*/ 213382077 h 171"/>
                  <a:gd name="T84" fmla="*/ 2255396 w 551"/>
                  <a:gd name="T85" fmla="*/ 213382077 h 171"/>
                  <a:gd name="T86" fmla="*/ 733731 w 551"/>
                  <a:gd name="T87" fmla="*/ 210885497 h 171"/>
                  <a:gd name="T88" fmla="*/ 0 w 551"/>
                  <a:gd name="T89" fmla="*/ 200796668 h 171"/>
                  <a:gd name="T90" fmla="*/ 401601 w 551"/>
                  <a:gd name="T91" fmla="*/ 163365914 h 171"/>
                  <a:gd name="T92" fmla="*/ 1521517 w 551"/>
                  <a:gd name="T93" fmla="*/ 156054975 h 171"/>
                  <a:gd name="T94" fmla="*/ 2255396 w 551"/>
                  <a:gd name="T95" fmla="*/ 114639902 h 17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51"/>
                  <a:gd name="T145" fmla="*/ 0 h 171"/>
                  <a:gd name="T146" fmla="*/ 551 w 551"/>
                  <a:gd name="T147" fmla="*/ 171 h 171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51" h="171">
                    <a:moveTo>
                      <a:pt x="38" y="92"/>
                    </a:moveTo>
                    <a:lnTo>
                      <a:pt x="42" y="79"/>
                    </a:lnTo>
                    <a:lnTo>
                      <a:pt x="46" y="73"/>
                    </a:lnTo>
                    <a:lnTo>
                      <a:pt x="50" y="69"/>
                    </a:lnTo>
                    <a:lnTo>
                      <a:pt x="111" y="12"/>
                    </a:lnTo>
                    <a:lnTo>
                      <a:pt x="90" y="12"/>
                    </a:lnTo>
                    <a:lnTo>
                      <a:pt x="94" y="8"/>
                    </a:lnTo>
                    <a:lnTo>
                      <a:pt x="98" y="4"/>
                    </a:lnTo>
                    <a:lnTo>
                      <a:pt x="102" y="2"/>
                    </a:lnTo>
                    <a:lnTo>
                      <a:pt x="108" y="0"/>
                    </a:lnTo>
                    <a:lnTo>
                      <a:pt x="113" y="0"/>
                    </a:lnTo>
                    <a:lnTo>
                      <a:pt x="305" y="0"/>
                    </a:lnTo>
                    <a:lnTo>
                      <a:pt x="311" y="2"/>
                    </a:lnTo>
                    <a:lnTo>
                      <a:pt x="319" y="4"/>
                    </a:lnTo>
                    <a:lnTo>
                      <a:pt x="328" y="13"/>
                    </a:lnTo>
                    <a:lnTo>
                      <a:pt x="321" y="13"/>
                    </a:lnTo>
                    <a:lnTo>
                      <a:pt x="305" y="13"/>
                    </a:lnTo>
                    <a:lnTo>
                      <a:pt x="367" y="69"/>
                    </a:lnTo>
                    <a:lnTo>
                      <a:pt x="355" y="71"/>
                    </a:lnTo>
                    <a:lnTo>
                      <a:pt x="307" y="27"/>
                    </a:lnTo>
                    <a:lnTo>
                      <a:pt x="315" y="71"/>
                    </a:lnTo>
                    <a:lnTo>
                      <a:pt x="301" y="71"/>
                    </a:lnTo>
                    <a:lnTo>
                      <a:pt x="292" y="13"/>
                    </a:lnTo>
                    <a:lnTo>
                      <a:pt x="211" y="13"/>
                    </a:lnTo>
                    <a:lnTo>
                      <a:pt x="217" y="71"/>
                    </a:lnTo>
                    <a:lnTo>
                      <a:pt x="204" y="71"/>
                    </a:lnTo>
                    <a:lnTo>
                      <a:pt x="200" y="13"/>
                    </a:lnTo>
                    <a:lnTo>
                      <a:pt x="129" y="13"/>
                    </a:lnTo>
                    <a:lnTo>
                      <a:pt x="81" y="71"/>
                    </a:lnTo>
                    <a:lnTo>
                      <a:pt x="355" y="71"/>
                    </a:lnTo>
                    <a:lnTo>
                      <a:pt x="394" y="61"/>
                    </a:lnTo>
                    <a:lnTo>
                      <a:pt x="470" y="81"/>
                    </a:lnTo>
                    <a:lnTo>
                      <a:pt x="518" y="94"/>
                    </a:lnTo>
                    <a:lnTo>
                      <a:pt x="534" y="100"/>
                    </a:lnTo>
                    <a:lnTo>
                      <a:pt x="540" y="102"/>
                    </a:lnTo>
                    <a:lnTo>
                      <a:pt x="541" y="106"/>
                    </a:lnTo>
                    <a:lnTo>
                      <a:pt x="541" y="115"/>
                    </a:lnTo>
                    <a:lnTo>
                      <a:pt x="541" y="123"/>
                    </a:lnTo>
                    <a:lnTo>
                      <a:pt x="545" y="123"/>
                    </a:lnTo>
                    <a:lnTo>
                      <a:pt x="549" y="123"/>
                    </a:lnTo>
                    <a:lnTo>
                      <a:pt x="549" y="125"/>
                    </a:lnTo>
                    <a:lnTo>
                      <a:pt x="551" y="127"/>
                    </a:lnTo>
                    <a:lnTo>
                      <a:pt x="551" y="132"/>
                    </a:lnTo>
                    <a:lnTo>
                      <a:pt x="551" y="148"/>
                    </a:lnTo>
                    <a:lnTo>
                      <a:pt x="551" y="150"/>
                    </a:lnTo>
                    <a:lnTo>
                      <a:pt x="551" y="152"/>
                    </a:lnTo>
                    <a:lnTo>
                      <a:pt x="547" y="154"/>
                    </a:lnTo>
                    <a:lnTo>
                      <a:pt x="543" y="155"/>
                    </a:lnTo>
                    <a:lnTo>
                      <a:pt x="541" y="161"/>
                    </a:lnTo>
                    <a:lnTo>
                      <a:pt x="505" y="171"/>
                    </a:lnTo>
                    <a:lnTo>
                      <a:pt x="505" y="159"/>
                    </a:lnTo>
                    <a:lnTo>
                      <a:pt x="501" y="152"/>
                    </a:lnTo>
                    <a:lnTo>
                      <a:pt x="495" y="142"/>
                    </a:lnTo>
                    <a:lnTo>
                      <a:pt x="490" y="134"/>
                    </a:lnTo>
                    <a:lnTo>
                      <a:pt x="482" y="129"/>
                    </a:lnTo>
                    <a:lnTo>
                      <a:pt x="474" y="125"/>
                    </a:lnTo>
                    <a:lnTo>
                      <a:pt x="465" y="121"/>
                    </a:lnTo>
                    <a:lnTo>
                      <a:pt x="453" y="121"/>
                    </a:lnTo>
                    <a:lnTo>
                      <a:pt x="444" y="121"/>
                    </a:lnTo>
                    <a:lnTo>
                      <a:pt x="434" y="125"/>
                    </a:lnTo>
                    <a:lnTo>
                      <a:pt x="424" y="129"/>
                    </a:lnTo>
                    <a:lnTo>
                      <a:pt x="417" y="134"/>
                    </a:lnTo>
                    <a:lnTo>
                      <a:pt x="411" y="142"/>
                    </a:lnTo>
                    <a:lnTo>
                      <a:pt x="405" y="152"/>
                    </a:lnTo>
                    <a:lnTo>
                      <a:pt x="403" y="159"/>
                    </a:lnTo>
                    <a:lnTo>
                      <a:pt x="401" y="171"/>
                    </a:lnTo>
                    <a:lnTo>
                      <a:pt x="275" y="171"/>
                    </a:lnTo>
                    <a:lnTo>
                      <a:pt x="148" y="171"/>
                    </a:lnTo>
                    <a:lnTo>
                      <a:pt x="148" y="159"/>
                    </a:lnTo>
                    <a:lnTo>
                      <a:pt x="144" y="152"/>
                    </a:lnTo>
                    <a:lnTo>
                      <a:pt x="140" y="142"/>
                    </a:lnTo>
                    <a:lnTo>
                      <a:pt x="132" y="134"/>
                    </a:lnTo>
                    <a:lnTo>
                      <a:pt x="125" y="129"/>
                    </a:lnTo>
                    <a:lnTo>
                      <a:pt x="117" y="125"/>
                    </a:lnTo>
                    <a:lnTo>
                      <a:pt x="108" y="121"/>
                    </a:lnTo>
                    <a:lnTo>
                      <a:pt x="96" y="121"/>
                    </a:lnTo>
                    <a:lnTo>
                      <a:pt x="86" y="121"/>
                    </a:lnTo>
                    <a:lnTo>
                      <a:pt x="77" y="125"/>
                    </a:lnTo>
                    <a:lnTo>
                      <a:pt x="67" y="129"/>
                    </a:lnTo>
                    <a:lnTo>
                      <a:pt x="60" y="134"/>
                    </a:lnTo>
                    <a:lnTo>
                      <a:pt x="54" y="142"/>
                    </a:lnTo>
                    <a:lnTo>
                      <a:pt x="50" y="152"/>
                    </a:lnTo>
                    <a:lnTo>
                      <a:pt x="46" y="159"/>
                    </a:lnTo>
                    <a:lnTo>
                      <a:pt x="44" y="171"/>
                    </a:lnTo>
                    <a:lnTo>
                      <a:pt x="27" y="171"/>
                    </a:lnTo>
                    <a:lnTo>
                      <a:pt x="12" y="171"/>
                    </a:lnTo>
                    <a:lnTo>
                      <a:pt x="8" y="171"/>
                    </a:lnTo>
                    <a:lnTo>
                      <a:pt x="4" y="169"/>
                    </a:lnTo>
                    <a:lnTo>
                      <a:pt x="2" y="167"/>
                    </a:lnTo>
                    <a:lnTo>
                      <a:pt x="0" y="161"/>
                    </a:lnTo>
                    <a:lnTo>
                      <a:pt x="0" y="136"/>
                    </a:lnTo>
                    <a:lnTo>
                      <a:pt x="2" y="131"/>
                    </a:lnTo>
                    <a:lnTo>
                      <a:pt x="4" y="129"/>
                    </a:lnTo>
                    <a:lnTo>
                      <a:pt x="8" y="125"/>
                    </a:lnTo>
                    <a:lnTo>
                      <a:pt x="12" y="125"/>
                    </a:lnTo>
                    <a:lnTo>
                      <a:pt x="12" y="92"/>
                    </a:lnTo>
                    <a:lnTo>
                      <a:pt x="38" y="92"/>
                    </a:lnTo>
                    <a:close/>
                  </a:path>
                </a:pathLst>
              </a:custGeom>
              <a:solidFill>
                <a:srgbClr val="3CA0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6" name="Freeform 35">
                <a:extLst>
                  <a:ext uri="{FF2B5EF4-FFF2-40B4-BE49-F238E27FC236}">
                    <a16:creationId xmlns:a16="http://schemas.microsoft.com/office/drawing/2014/main" id="{746BEEBA-79A5-4065-BA4A-14E82FE140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3" y="2797"/>
                <a:ext cx="293" cy="289"/>
              </a:xfrm>
              <a:custGeom>
                <a:avLst/>
                <a:gdLst>
                  <a:gd name="T0" fmla="*/ 16334969 w 87"/>
                  <a:gd name="T1" fmla="*/ 0 h 71"/>
                  <a:gd name="T2" fmla="*/ 14098109 w 87"/>
                  <a:gd name="T3" fmla="*/ 0 h 71"/>
                  <a:gd name="T4" fmla="*/ 1901132 w 87"/>
                  <a:gd name="T5" fmla="*/ 65034411 h 71"/>
                  <a:gd name="T6" fmla="*/ 1110467 w 87"/>
                  <a:gd name="T7" fmla="*/ 74831385 h 71"/>
                  <a:gd name="T8" fmla="*/ 398143 w 87"/>
                  <a:gd name="T9" fmla="*/ 82513281 h 71"/>
                  <a:gd name="T10" fmla="*/ 0 w 87"/>
                  <a:gd name="T11" fmla="*/ 88620869 h 71"/>
                  <a:gd name="T12" fmla="*/ 3739849 w 87"/>
                  <a:gd name="T13" fmla="*/ 88620869 h 71"/>
                  <a:gd name="T14" fmla="*/ 4683847 w 87"/>
                  <a:gd name="T15" fmla="*/ 74831385 h 71"/>
                  <a:gd name="T16" fmla="*/ 5794314 w 87"/>
                  <a:gd name="T17" fmla="*/ 65034411 h 71"/>
                  <a:gd name="T18" fmla="*/ 16334969 w 87"/>
                  <a:gd name="T19" fmla="*/ 0 h 7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87"/>
                  <a:gd name="T31" fmla="*/ 0 h 71"/>
                  <a:gd name="T32" fmla="*/ 87 w 87"/>
                  <a:gd name="T33" fmla="*/ 71 h 71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87" h="71">
                    <a:moveTo>
                      <a:pt x="87" y="0"/>
                    </a:moveTo>
                    <a:lnTo>
                      <a:pt x="75" y="0"/>
                    </a:lnTo>
                    <a:lnTo>
                      <a:pt x="10" y="52"/>
                    </a:lnTo>
                    <a:lnTo>
                      <a:pt x="6" y="60"/>
                    </a:lnTo>
                    <a:lnTo>
                      <a:pt x="2" y="66"/>
                    </a:lnTo>
                    <a:lnTo>
                      <a:pt x="0" y="71"/>
                    </a:lnTo>
                    <a:lnTo>
                      <a:pt x="20" y="71"/>
                    </a:lnTo>
                    <a:lnTo>
                      <a:pt x="25" y="60"/>
                    </a:lnTo>
                    <a:lnTo>
                      <a:pt x="31" y="52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chemeClr val="bg1"/>
              </a:solidFill>
              <a:ln w="19050" cap="flat" cmpd="sng">
                <a:solidFill>
                  <a:srgbClr val="333333"/>
                </a:solidFill>
                <a:prstDash val="solid"/>
                <a:round/>
                <a:headEnd type="none" w="med" len="med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7" name="Freeform 36">
                <a:extLst>
                  <a:ext uri="{FF2B5EF4-FFF2-40B4-BE49-F238E27FC236}">
                    <a16:creationId xmlns:a16="http://schemas.microsoft.com/office/drawing/2014/main" id="{51B652DE-FC5F-4708-8DA8-61FDA31C0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8" y="3431"/>
                <a:ext cx="854" cy="24"/>
              </a:xfrm>
              <a:custGeom>
                <a:avLst/>
                <a:gdLst>
                  <a:gd name="T0" fmla="*/ 48591446 w 253"/>
                  <a:gd name="T1" fmla="*/ 6291456 h 6"/>
                  <a:gd name="T2" fmla="*/ 24405031 w 253"/>
                  <a:gd name="T3" fmla="*/ 6291456 h 6"/>
                  <a:gd name="T4" fmla="*/ 0 w 253"/>
                  <a:gd name="T5" fmla="*/ 6291456 h 6"/>
                  <a:gd name="T6" fmla="*/ 0 w 253"/>
                  <a:gd name="T7" fmla="*/ 0 h 6"/>
                  <a:gd name="T8" fmla="*/ 24405031 w 253"/>
                  <a:gd name="T9" fmla="*/ 0 h 6"/>
                  <a:gd name="T10" fmla="*/ 48591446 w 253"/>
                  <a:gd name="T11" fmla="*/ 0 h 6"/>
                  <a:gd name="T12" fmla="*/ 48591446 w 253"/>
                  <a:gd name="T13" fmla="*/ 6291456 h 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53"/>
                  <a:gd name="T22" fmla="*/ 0 h 6"/>
                  <a:gd name="T23" fmla="*/ 253 w 253"/>
                  <a:gd name="T24" fmla="*/ 6 h 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53" h="6">
                    <a:moveTo>
                      <a:pt x="253" y="6"/>
                    </a:moveTo>
                    <a:lnTo>
                      <a:pt x="127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127" y="0"/>
                    </a:lnTo>
                    <a:lnTo>
                      <a:pt x="253" y="0"/>
                    </a:lnTo>
                    <a:lnTo>
                      <a:pt x="253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8" name="Freeform 37">
                <a:extLst>
                  <a:ext uri="{FF2B5EF4-FFF2-40B4-BE49-F238E27FC236}">
                    <a16:creationId xmlns:a16="http://schemas.microsoft.com/office/drawing/2014/main" id="{D623F54E-6121-45A8-A53F-D6798C8322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1" y="3166"/>
                <a:ext cx="1480" cy="139"/>
              </a:xfrm>
              <a:custGeom>
                <a:avLst/>
                <a:gdLst>
                  <a:gd name="T0" fmla="*/ 81180677 w 439"/>
                  <a:gd name="T1" fmla="*/ 16929493 h 34"/>
                  <a:gd name="T2" fmla="*/ 78695281 w 439"/>
                  <a:gd name="T3" fmla="*/ 9276803 h 34"/>
                  <a:gd name="T4" fmla="*/ 75655968 w 439"/>
                  <a:gd name="T5" fmla="*/ 6396453 h 34"/>
                  <a:gd name="T6" fmla="*/ 72854881 w 439"/>
                  <a:gd name="T7" fmla="*/ 9276803 h 34"/>
                  <a:gd name="T8" fmla="*/ 70151697 w 439"/>
                  <a:gd name="T9" fmla="*/ 16929493 h 34"/>
                  <a:gd name="T10" fmla="*/ 68068329 w 439"/>
                  <a:gd name="T11" fmla="*/ 29969144 h 34"/>
                  <a:gd name="T12" fmla="*/ 66212668 w 439"/>
                  <a:gd name="T13" fmla="*/ 44322272 h 34"/>
                  <a:gd name="T14" fmla="*/ 65811565 w 439"/>
                  <a:gd name="T15" fmla="*/ 44322272 h 34"/>
                  <a:gd name="T16" fmla="*/ 17437765 w 439"/>
                  <a:gd name="T17" fmla="*/ 44322272 h 34"/>
                  <a:gd name="T18" fmla="*/ 15517240 w 439"/>
                  <a:gd name="T19" fmla="*/ 29969144 h 34"/>
                  <a:gd name="T20" fmla="*/ 13448615 w 439"/>
                  <a:gd name="T21" fmla="*/ 16929493 h 34"/>
                  <a:gd name="T22" fmla="*/ 10795552 w 439"/>
                  <a:gd name="T23" fmla="*/ 9276803 h 34"/>
                  <a:gd name="T24" fmla="*/ 7994464 w 439"/>
                  <a:gd name="T25" fmla="*/ 6396453 h 34"/>
                  <a:gd name="T26" fmla="*/ 6474535 w 439"/>
                  <a:gd name="T27" fmla="*/ 6396453 h 34"/>
                  <a:gd name="T28" fmla="*/ 4721723 w 439"/>
                  <a:gd name="T29" fmla="*/ 11775549 h 34"/>
                  <a:gd name="T30" fmla="*/ 3202194 w 439"/>
                  <a:gd name="T31" fmla="*/ 14351975 h 34"/>
                  <a:gd name="T32" fmla="*/ 1688481 w 439"/>
                  <a:gd name="T33" fmla="*/ 22313098 h 34"/>
                  <a:gd name="T34" fmla="*/ 0 w 439"/>
                  <a:gd name="T35" fmla="*/ 19431660 h 34"/>
                  <a:gd name="T36" fmla="*/ 1688481 w 439"/>
                  <a:gd name="T37" fmla="*/ 11775549 h 34"/>
                  <a:gd name="T38" fmla="*/ 3602913 w 439"/>
                  <a:gd name="T39" fmla="*/ 3818923 h 34"/>
                  <a:gd name="T40" fmla="*/ 5692373 w 439"/>
                  <a:gd name="T41" fmla="*/ 0 h 34"/>
                  <a:gd name="T42" fmla="*/ 7994464 w 439"/>
                  <a:gd name="T43" fmla="*/ 0 h 34"/>
                  <a:gd name="T44" fmla="*/ 10795552 w 439"/>
                  <a:gd name="T45" fmla="*/ 2577514 h 34"/>
                  <a:gd name="T46" fmla="*/ 13834851 w 439"/>
                  <a:gd name="T47" fmla="*/ 9276803 h 34"/>
                  <a:gd name="T48" fmla="*/ 16318942 w 439"/>
                  <a:gd name="T49" fmla="*/ 19431660 h 34"/>
                  <a:gd name="T50" fmla="*/ 18220314 w 439"/>
                  <a:gd name="T51" fmla="*/ 33783639 h 34"/>
                  <a:gd name="T52" fmla="*/ 17838450 w 439"/>
                  <a:gd name="T53" fmla="*/ 33783639 h 34"/>
                  <a:gd name="T54" fmla="*/ 65430119 w 439"/>
                  <a:gd name="T55" fmla="*/ 33783639 h 34"/>
                  <a:gd name="T56" fmla="*/ 67732052 w 439"/>
                  <a:gd name="T57" fmla="*/ 19431660 h 34"/>
                  <a:gd name="T58" fmla="*/ 69821137 w 439"/>
                  <a:gd name="T59" fmla="*/ 9276803 h 34"/>
                  <a:gd name="T60" fmla="*/ 72854881 w 439"/>
                  <a:gd name="T61" fmla="*/ 2577514 h 34"/>
                  <a:gd name="T62" fmla="*/ 75655968 w 439"/>
                  <a:gd name="T63" fmla="*/ 0 h 34"/>
                  <a:gd name="T64" fmla="*/ 77977175 w 439"/>
                  <a:gd name="T65" fmla="*/ 0 h 34"/>
                  <a:gd name="T66" fmla="*/ 80047519 w 439"/>
                  <a:gd name="T67" fmla="*/ 3818923 h 34"/>
                  <a:gd name="T68" fmla="*/ 81918010 w 439"/>
                  <a:gd name="T69" fmla="*/ 9276803 h 34"/>
                  <a:gd name="T70" fmla="*/ 83268454 w 439"/>
                  <a:gd name="T71" fmla="*/ 19431660 h 34"/>
                  <a:gd name="T72" fmla="*/ 81180677 w 439"/>
                  <a:gd name="T73" fmla="*/ 16929493 h 3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439"/>
                  <a:gd name="T112" fmla="*/ 0 h 34"/>
                  <a:gd name="T113" fmla="*/ 439 w 439"/>
                  <a:gd name="T114" fmla="*/ 34 h 3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439" h="34">
                    <a:moveTo>
                      <a:pt x="428" y="13"/>
                    </a:moveTo>
                    <a:lnTo>
                      <a:pt x="415" y="7"/>
                    </a:lnTo>
                    <a:lnTo>
                      <a:pt x="399" y="5"/>
                    </a:lnTo>
                    <a:lnTo>
                      <a:pt x="384" y="7"/>
                    </a:lnTo>
                    <a:lnTo>
                      <a:pt x="370" y="13"/>
                    </a:lnTo>
                    <a:lnTo>
                      <a:pt x="359" y="23"/>
                    </a:lnTo>
                    <a:lnTo>
                      <a:pt x="349" y="34"/>
                    </a:lnTo>
                    <a:lnTo>
                      <a:pt x="347" y="34"/>
                    </a:lnTo>
                    <a:lnTo>
                      <a:pt x="92" y="34"/>
                    </a:lnTo>
                    <a:lnTo>
                      <a:pt x="82" y="23"/>
                    </a:lnTo>
                    <a:lnTo>
                      <a:pt x="71" y="13"/>
                    </a:lnTo>
                    <a:lnTo>
                      <a:pt x="57" y="7"/>
                    </a:lnTo>
                    <a:lnTo>
                      <a:pt x="42" y="5"/>
                    </a:lnTo>
                    <a:lnTo>
                      <a:pt x="34" y="5"/>
                    </a:lnTo>
                    <a:lnTo>
                      <a:pt x="25" y="9"/>
                    </a:lnTo>
                    <a:lnTo>
                      <a:pt x="17" y="11"/>
                    </a:lnTo>
                    <a:lnTo>
                      <a:pt x="9" y="17"/>
                    </a:lnTo>
                    <a:lnTo>
                      <a:pt x="0" y="15"/>
                    </a:lnTo>
                    <a:lnTo>
                      <a:pt x="9" y="9"/>
                    </a:lnTo>
                    <a:lnTo>
                      <a:pt x="19" y="3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7" y="2"/>
                    </a:lnTo>
                    <a:lnTo>
                      <a:pt x="73" y="7"/>
                    </a:lnTo>
                    <a:lnTo>
                      <a:pt x="86" y="15"/>
                    </a:lnTo>
                    <a:lnTo>
                      <a:pt x="96" y="26"/>
                    </a:lnTo>
                    <a:lnTo>
                      <a:pt x="94" y="26"/>
                    </a:lnTo>
                    <a:lnTo>
                      <a:pt x="345" y="26"/>
                    </a:lnTo>
                    <a:lnTo>
                      <a:pt x="357" y="15"/>
                    </a:lnTo>
                    <a:lnTo>
                      <a:pt x="368" y="7"/>
                    </a:lnTo>
                    <a:lnTo>
                      <a:pt x="384" y="2"/>
                    </a:lnTo>
                    <a:lnTo>
                      <a:pt x="399" y="0"/>
                    </a:lnTo>
                    <a:lnTo>
                      <a:pt x="411" y="0"/>
                    </a:lnTo>
                    <a:lnTo>
                      <a:pt x="422" y="3"/>
                    </a:lnTo>
                    <a:lnTo>
                      <a:pt x="432" y="7"/>
                    </a:lnTo>
                    <a:lnTo>
                      <a:pt x="439" y="15"/>
                    </a:lnTo>
                    <a:lnTo>
                      <a:pt x="428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9" name="Rectangle 38">
                <a:extLst>
                  <a:ext uri="{FF2B5EF4-FFF2-40B4-BE49-F238E27FC236}">
                    <a16:creationId xmlns:a16="http://schemas.microsoft.com/office/drawing/2014/main" id="{F39EB5AB-1DB8-4938-B50C-3FD52E6FFF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1" y="3077"/>
                <a:ext cx="91" cy="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8700" name="Freeform 39">
                <a:extLst>
                  <a:ext uri="{FF2B5EF4-FFF2-40B4-BE49-F238E27FC236}">
                    <a16:creationId xmlns:a16="http://schemas.microsoft.com/office/drawing/2014/main" id="{EABFBA1E-DBED-41EB-BD20-D7A5E97F4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0" y="2785"/>
                <a:ext cx="333" cy="325"/>
              </a:xfrm>
              <a:custGeom>
                <a:avLst/>
                <a:gdLst>
                  <a:gd name="T0" fmla="*/ 14433626 w 99"/>
                  <a:gd name="T1" fmla="*/ 0 h 80"/>
                  <a:gd name="T2" fmla="*/ 18351455 w 99"/>
                  <a:gd name="T3" fmla="*/ 0 h 80"/>
                  <a:gd name="T4" fmla="*/ 7063068 w 99"/>
                  <a:gd name="T5" fmla="*/ 69961048 h 80"/>
                  <a:gd name="T6" fmla="*/ 6273935 w 99"/>
                  <a:gd name="T7" fmla="*/ 74784365 h 80"/>
                  <a:gd name="T8" fmla="*/ 5572940 w 99"/>
                  <a:gd name="T9" fmla="*/ 81981388 h 80"/>
                  <a:gd name="T10" fmla="*/ 4803888 w 99"/>
                  <a:gd name="T11" fmla="*/ 97921042 h 80"/>
                  <a:gd name="T12" fmla="*/ 0 w 99"/>
                  <a:gd name="T13" fmla="*/ 97921042 h 80"/>
                  <a:gd name="T14" fmla="*/ 164859 w 99"/>
                  <a:gd name="T15" fmla="*/ 90728625 h 80"/>
                  <a:gd name="T16" fmla="*/ 3915996 w 99"/>
                  <a:gd name="T17" fmla="*/ 90728625 h 80"/>
                  <a:gd name="T18" fmla="*/ 4803888 w 99"/>
                  <a:gd name="T19" fmla="*/ 77157893 h 80"/>
                  <a:gd name="T20" fmla="*/ 5947864 w 99"/>
                  <a:gd name="T21" fmla="*/ 67223382 h 80"/>
                  <a:gd name="T22" fmla="*/ 16319059 w 99"/>
                  <a:gd name="T23" fmla="*/ 3632740 h 80"/>
                  <a:gd name="T24" fmla="*/ 14107713 w 99"/>
                  <a:gd name="T25" fmla="*/ 3632740 h 80"/>
                  <a:gd name="T26" fmla="*/ 14433626 w 99"/>
                  <a:gd name="T27" fmla="*/ 0 h 8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99"/>
                  <a:gd name="T43" fmla="*/ 0 h 80"/>
                  <a:gd name="T44" fmla="*/ 99 w 99"/>
                  <a:gd name="T45" fmla="*/ 80 h 80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99" h="80">
                    <a:moveTo>
                      <a:pt x="78" y="0"/>
                    </a:moveTo>
                    <a:lnTo>
                      <a:pt x="99" y="0"/>
                    </a:lnTo>
                    <a:lnTo>
                      <a:pt x="38" y="57"/>
                    </a:lnTo>
                    <a:lnTo>
                      <a:pt x="34" y="61"/>
                    </a:lnTo>
                    <a:lnTo>
                      <a:pt x="30" y="67"/>
                    </a:lnTo>
                    <a:lnTo>
                      <a:pt x="26" y="80"/>
                    </a:lnTo>
                    <a:lnTo>
                      <a:pt x="0" y="80"/>
                    </a:lnTo>
                    <a:lnTo>
                      <a:pt x="1" y="74"/>
                    </a:lnTo>
                    <a:lnTo>
                      <a:pt x="21" y="74"/>
                    </a:lnTo>
                    <a:lnTo>
                      <a:pt x="26" y="63"/>
                    </a:lnTo>
                    <a:lnTo>
                      <a:pt x="32" y="55"/>
                    </a:lnTo>
                    <a:lnTo>
                      <a:pt x="88" y="3"/>
                    </a:lnTo>
                    <a:lnTo>
                      <a:pt x="76" y="3"/>
                    </a:ln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1" name="Freeform 40">
                <a:extLst>
                  <a:ext uri="{FF2B5EF4-FFF2-40B4-BE49-F238E27FC236}">
                    <a16:creationId xmlns:a16="http://schemas.microsoft.com/office/drawing/2014/main" id="{3480C8BC-2DEA-4FD6-A446-1A450B2347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9" y="3269"/>
                <a:ext cx="92" cy="146"/>
              </a:xfrm>
              <a:custGeom>
                <a:avLst/>
                <a:gdLst>
                  <a:gd name="T0" fmla="*/ 5690513 w 27"/>
                  <a:gd name="T1" fmla="*/ 0 h 36"/>
                  <a:gd name="T2" fmla="*/ 3599732 w 27"/>
                  <a:gd name="T3" fmla="*/ 0 h 36"/>
                  <a:gd name="T4" fmla="*/ 1488223 w 27"/>
                  <a:gd name="T5" fmla="*/ 0 h 36"/>
                  <a:gd name="T6" fmla="*/ 874985 w 27"/>
                  <a:gd name="T7" fmla="*/ 1175126 h 36"/>
                  <a:gd name="T8" fmla="*/ 436761 w 27"/>
                  <a:gd name="T9" fmla="*/ 3590874 h 36"/>
                  <a:gd name="T10" fmla="*/ 0 w 27"/>
                  <a:gd name="T11" fmla="*/ 8337979 h 36"/>
                  <a:gd name="T12" fmla="*/ 0 w 27"/>
                  <a:gd name="T13" fmla="*/ 33815137 h 36"/>
                  <a:gd name="T14" fmla="*/ 436761 w 27"/>
                  <a:gd name="T15" fmla="*/ 36213597 h 36"/>
                  <a:gd name="T16" fmla="*/ 436761 w 27"/>
                  <a:gd name="T17" fmla="*/ 38563637 h 36"/>
                  <a:gd name="T18" fmla="*/ 874985 w 27"/>
                  <a:gd name="T19" fmla="*/ 40979385 h 36"/>
                  <a:gd name="T20" fmla="*/ 1488223 w 27"/>
                  <a:gd name="T21" fmla="*/ 43323963 h 36"/>
                  <a:gd name="T22" fmla="*/ 4015885 w 27"/>
                  <a:gd name="T23" fmla="*/ 43323963 h 36"/>
                  <a:gd name="T24" fmla="*/ 5690513 w 27"/>
                  <a:gd name="T25" fmla="*/ 0 h 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"/>
                  <a:gd name="T40" fmla="*/ 0 h 36"/>
                  <a:gd name="T41" fmla="*/ 27 w 27"/>
                  <a:gd name="T42" fmla="*/ 36 h 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" h="36">
                    <a:moveTo>
                      <a:pt x="27" y="0"/>
                    </a:moveTo>
                    <a:lnTo>
                      <a:pt x="1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3"/>
                    </a:lnTo>
                    <a:lnTo>
                      <a:pt x="0" y="7"/>
                    </a:lnTo>
                    <a:lnTo>
                      <a:pt x="0" y="28"/>
                    </a:lnTo>
                    <a:lnTo>
                      <a:pt x="2" y="30"/>
                    </a:lnTo>
                    <a:lnTo>
                      <a:pt x="2" y="32"/>
                    </a:lnTo>
                    <a:lnTo>
                      <a:pt x="4" y="34"/>
                    </a:lnTo>
                    <a:lnTo>
                      <a:pt x="7" y="36"/>
                    </a:lnTo>
                    <a:lnTo>
                      <a:pt x="19" y="36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2" name="Rectangle 41">
                <a:extLst>
                  <a:ext uri="{FF2B5EF4-FFF2-40B4-BE49-F238E27FC236}">
                    <a16:creationId xmlns:a16="http://schemas.microsoft.com/office/drawing/2014/main" id="{5A1A8C80-7679-47F3-9D2C-8420A7B407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23" y="3135"/>
                <a:ext cx="27" cy="11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8703" name="Rectangle 42">
                <a:extLst>
                  <a:ext uri="{FF2B5EF4-FFF2-40B4-BE49-F238E27FC236}">
                    <a16:creationId xmlns:a16="http://schemas.microsoft.com/office/drawing/2014/main" id="{80513B02-6366-4930-AA0A-837958327F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2" y="3174"/>
                <a:ext cx="64" cy="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8704" name="Freeform 43">
                <a:extLst>
                  <a:ext uri="{FF2B5EF4-FFF2-40B4-BE49-F238E27FC236}">
                    <a16:creationId xmlns:a16="http://schemas.microsoft.com/office/drawing/2014/main" id="{4B097BDA-DE66-4F39-B2EE-2A7F7485D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3252"/>
                <a:ext cx="183" cy="110"/>
              </a:xfrm>
              <a:custGeom>
                <a:avLst/>
                <a:gdLst>
                  <a:gd name="T0" fmla="*/ 0 w 54"/>
                  <a:gd name="T1" fmla="*/ 0 h 27"/>
                  <a:gd name="T2" fmla="*/ 1601087 w 54"/>
                  <a:gd name="T3" fmla="*/ 8962185 h 27"/>
                  <a:gd name="T4" fmla="*/ 2417789 w 54"/>
                  <a:gd name="T5" fmla="*/ 16393691 h 27"/>
                  <a:gd name="T6" fmla="*/ 3182523 w 54"/>
                  <a:gd name="T7" fmla="*/ 33998409 h 27"/>
                  <a:gd name="T8" fmla="*/ 9378035 w 54"/>
                  <a:gd name="T9" fmla="*/ 33998409 h 27"/>
                  <a:gd name="T10" fmla="*/ 9968525 w 54"/>
                  <a:gd name="T11" fmla="*/ 31579590 h 27"/>
                  <a:gd name="T12" fmla="*/ 10369864 w 54"/>
                  <a:gd name="T13" fmla="*/ 29064334 h 27"/>
                  <a:gd name="T14" fmla="*/ 10785217 w 54"/>
                  <a:gd name="T15" fmla="*/ 23828501 h 27"/>
                  <a:gd name="T16" fmla="*/ 10785217 w 54"/>
                  <a:gd name="T17" fmla="*/ 18889941 h 27"/>
                  <a:gd name="T18" fmla="*/ 10785217 w 54"/>
                  <a:gd name="T19" fmla="*/ 11459531 h 27"/>
                  <a:gd name="T20" fmla="*/ 10369864 w 54"/>
                  <a:gd name="T21" fmla="*/ 4938560 h 27"/>
                  <a:gd name="T22" fmla="*/ 9605131 w 54"/>
                  <a:gd name="T23" fmla="*/ 2496250 h 27"/>
                  <a:gd name="T24" fmla="*/ 9378035 w 54"/>
                  <a:gd name="T25" fmla="*/ 0 h 27"/>
                  <a:gd name="T26" fmla="*/ 8608432 w 54"/>
                  <a:gd name="T27" fmla="*/ 0 h 27"/>
                  <a:gd name="T28" fmla="*/ 0 w 54"/>
                  <a:gd name="T29" fmla="*/ 0 h 2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4"/>
                  <a:gd name="T46" fmla="*/ 0 h 27"/>
                  <a:gd name="T47" fmla="*/ 54 w 54"/>
                  <a:gd name="T48" fmla="*/ 27 h 2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4" h="27">
                    <a:moveTo>
                      <a:pt x="0" y="0"/>
                    </a:moveTo>
                    <a:lnTo>
                      <a:pt x="8" y="7"/>
                    </a:lnTo>
                    <a:lnTo>
                      <a:pt x="12" y="13"/>
                    </a:lnTo>
                    <a:lnTo>
                      <a:pt x="16" y="27"/>
                    </a:lnTo>
                    <a:lnTo>
                      <a:pt x="47" y="27"/>
                    </a:lnTo>
                    <a:lnTo>
                      <a:pt x="50" y="25"/>
                    </a:lnTo>
                    <a:lnTo>
                      <a:pt x="52" y="23"/>
                    </a:lnTo>
                    <a:lnTo>
                      <a:pt x="54" y="19"/>
                    </a:lnTo>
                    <a:lnTo>
                      <a:pt x="54" y="15"/>
                    </a:lnTo>
                    <a:lnTo>
                      <a:pt x="54" y="9"/>
                    </a:lnTo>
                    <a:lnTo>
                      <a:pt x="52" y="4"/>
                    </a:lnTo>
                    <a:lnTo>
                      <a:pt x="48" y="2"/>
                    </a:lnTo>
                    <a:lnTo>
                      <a:pt x="47" y="0"/>
                    </a:lnTo>
                    <a:lnTo>
                      <a:pt x="4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>
            <a:extLst>
              <a:ext uri="{FF2B5EF4-FFF2-40B4-BE49-F238E27FC236}">
                <a16:creationId xmlns:a16="http://schemas.microsoft.com/office/drawing/2014/main" id="{01262E34-988D-4043-BE97-CDB0FC89E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Doppler spread and coherence time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29763" name="Rectangle 3">
            <a:extLst>
              <a:ext uri="{FF2B5EF4-FFF2-40B4-BE49-F238E27FC236}">
                <a16:creationId xmlns:a16="http://schemas.microsoft.com/office/drawing/2014/main" id="{DF64905F-C39B-44CC-9DBA-BE7E79CAD5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3622675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Doppler frequency shift</a:t>
            </a:r>
            <a:r>
              <a:rPr lang="en-US" altLang="en-US" sz="1400" b="0" dirty="0"/>
              <a:t> </a:t>
            </a:r>
            <a:r>
              <a:rPr lang="en-US" altLang="en-US" b="0" dirty="0"/>
              <a:t>:  </a:t>
            </a:r>
            <a:r>
              <a:rPr lang="en-US" altLang="en-US" b="0" dirty="0" err="1"/>
              <a:t>f</a:t>
            </a:r>
            <a:r>
              <a:rPr lang="en-US" altLang="en-US" b="0" baseline="-25000" dirty="0" err="1"/>
              <a:t>d</a:t>
            </a:r>
            <a:r>
              <a:rPr lang="en-US" altLang="en-US" b="0" dirty="0"/>
              <a:t> = (v / </a:t>
            </a:r>
            <a:r>
              <a:rPr lang="en-US" altLang="en-US" b="0" dirty="0">
                <a:sym typeface="Symbol" pitchFamily="18" charset="2"/>
              </a:rPr>
              <a:t></a:t>
            </a:r>
            <a:r>
              <a:rPr lang="en-US" altLang="en-US" b="0" dirty="0"/>
              <a:t>) </a:t>
            </a:r>
            <a:r>
              <a:rPr lang="en-US" altLang="en-US" b="0" dirty="0" err="1"/>
              <a:t>cos</a:t>
            </a:r>
            <a:r>
              <a:rPr lang="en-US" altLang="en-US" b="0" dirty="0"/>
              <a:t> </a:t>
            </a:r>
            <a:r>
              <a:rPr lang="en-US" altLang="en-US" b="0" dirty="0">
                <a:sym typeface="Symbol" pitchFamily="18" charset="2"/>
              </a:rPr>
              <a:t></a:t>
            </a:r>
            <a:r>
              <a:rPr lang="en-US" altLang="en-US" b="0" dirty="0"/>
              <a:t> ,   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sz="1600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Wavelength </a:t>
            </a:r>
            <a:r>
              <a:rPr lang="en-US" altLang="en-US" b="0" dirty="0">
                <a:sym typeface="Symbol" pitchFamily="18" charset="2"/>
              </a:rPr>
              <a:t></a:t>
            </a:r>
            <a:r>
              <a:rPr lang="en-US" altLang="en-US" b="0" dirty="0"/>
              <a:t> = c / f</a:t>
            </a:r>
            <a:r>
              <a:rPr lang="en-US" altLang="en-US" b="0" baseline="-25000" dirty="0"/>
              <a:t>c</a:t>
            </a:r>
            <a:r>
              <a:rPr lang="en-US" altLang="en-US" b="0" dirty="0"/>
              <a:t> 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Maximum Frequency deviation = </a:t>
            </a:r>
            <a:r>
              <a:rPr lang="en-US" altLang="en-US" b="0" dirty="0" err="1"/>
              <a:t>f</a:t>
            </a:r>
            <a:r>
              <a:rPr lang="en-US" altLang="en-US" b="0" baseline="-25000" dirty="0" err="1"/>
              <a:t>m</a:t>
            </a:r>
            <a:r>
              <a:rPr lang="en-US" altLang="en-US" b="0" dirty="0"/>
              <a:t> = v / </a:t>
            </a:r>
            <a:r>
              <a:rPr lang="en-US" altLang="en-US" b="0" dirty="0">
                <a:sym typeface="Symbol" pitchFamily="18" charset="2"/>
              </a:rPr>
              <a:t></a:t>
            </a:r>
            <a:endParaRPr lang="en-US" altLang="en-US" b="0" dirty="0"/>
          </a:p>
          <a:p>
            <a:pPr>
              <a:lnSpc>
                <a:spcPct val="100000"/>
              </a:lnSpc>
              <a:buFont typeface="Monotype Sorts" pitchFamily="2" charset="2"/>
              <a:buNone/>
              <a:defRPr/>
            </a:pPr>
            <a:r>
              <a:rPr lang="en-US" altLang="en-US" b="0" dirty="0"/>
              <a:t>Doppler Spread B</a:t>
            </a:r>
            <a:r>
              <a:rPr lang="en-US" altLang="en-US" b="0" baseline="-25000" dirty="0"/>
              <a:t>D</a:t>
            </a:r>
            <a:r>
              <a:rPr lang="en-US" altLang="en-US" b="0" dirty="0"/>
              <a:t> = </a:t>
            </a:r>
            <a:r>
              <a:rPr lang="en-US" altLang="en-US" b="0" dirty="0" err="1"/>
              <a:t>f</a:t>
            </a:r>
            <a:r>
              <a:rPr lang="en-US" altLang="en-US" b="0" baseline="-25000" dirty="0" err="1"/>
              <a:t>m</a:t>
            </a:r>
            <a:r>
              <a:rPr lang="en-US" altLang="en-US" b="0" dirty="0"/>
              <a:t>  </a:t>
            </a:r>
            <a:br>
              <a:rPr lang="en-US" altLang="en-US" b="0" dirty="0"/>
            </a:br>
            <a:endParaRPr lang="en-US" altLang="en-US" sz="1600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Coherence time = </a:t>
            </a:r>
            <a:r>
              <a:rPr lang="en-US" altLang="en-US" b="0" dirty="0" err="1"/>
              <a:t>T</a:t>
            </a:r>
            <a:r>
              <a:rPr lang="en-US" altLang="en-US" b="0" baseline="-25000" dirty="0" err="1"/>
              <a:t>c</a:t>
            </a:r>
            <a:r>
              <a:rPr lang="en-US" altLang="en-US" b="0" dirty="0"/>
              <a:t> = 0.423 / </a:t>
            </a:r>
            <a:r>
              <a:rPr lang="en-US" altLang="en-US" b="0" dirty="0" err="1"/>
              <a:t>f</a:t>
            </a:r>
            <a:r>
              <a:rPr lang="en-US" altLang="en-US" b="0" baseline="-25000" dirty="0" err="1"/>
              <a:t>m</a:t>
            </a:r>
            <a:r>
              <a:rPr lang="en-US" altLang="en-US" b="0" dirty="0">
                <a:effectLst/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>
            <a:extLst>
              <a:ext uri="{FF2B5EF4-FFF2-40B4-BE49-F238E27FC236}">
                <a16:creationId xmlns:a16="http://schemas.microsoft.com/office/drawing/2014/main" id="{61C2D0A1-9A5D-424E-934F-9136A34C95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Mathematical estimation of fading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0787" name="Rectangle 3">
            <a:extLst>
              <a:ext uri="{FF2B5EF4-FFF2-40B4-BE49-F238E27FC236}">
                <a16:creationId xmlns:a16="http://schemas.microsoft.com/office/drawing/2014/main" id="{678A37C4-F884-4DB2-A885-0976A3CDA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620000" cy="4333875"/>
          </a:xfrm>
        </p:spPr>
        <p:txBody>
          <a:bodyPr/>
          <a:lstStyle/>
          <a:p>
            <a:pPr marL="0" indent="0">
              <a:spcAft>
                <a:spcPct val="50000"/>
              </a:spcAft>
              <a:buFontTx/>
              <a:buNone/>
              <a:defRPr/>
            </a:pPr>
            <a:r>
              <a:rPr lang="en-US" altLang="en-US" sz="3600" b="0" u="sng" dirty="0">
                <a:solidFill>
                  <a:srgbClr val="8DE5B7"/>
                </a:solidFill>
              </a:rPr>
              <a:t>Flat fading</a:t>
            </a:r>
            <a:endParaRPr lang="en-US" altLang="en-US" sz="3600" b="0" u="sng" dirty="0"/>
          </a:p>
          <a:p>
            <a:pPr marL="0" indent="0">
              <a:spcAft>
                <a:spcPct val="50000"/>
              </a:spcAft>
              <a:defRPr/>
            </a:pPr>
            <a:r>
              <a:rPr lang="en-US" altLang="en-US" b="0" dirty="0"/>
              <a:t>Most common type of fading</a:t>
            </a:r>
          </a:p>
          <a:p>
            <a:pPr marL="0" indent="0">
              <a:spcAft>
                <a:spcPct val="50000"/>
              </a:spcAft>
              <a:defRPr/>
            </a:pPr>
            <a:r>
              <a:rPr lang="en-US" altLang="en-US" b="0" dirty="0"/>
              <a:t>Spectral characteristics of the transmitted signal are maintained at receiver</a:t>
            </a:r>
          </a:p>
          <a:p>
            <a:pPr marL="0" indent="0">
              <a:spcAft>
                <a:spcPct val="50000"/>
              </a:spcAft>
              <a:defRPr/>
            </a:pPr>
            <a:r>
              <a:rPr lang="en-US" altLang="en-US" b="0" dirty="0"/>
              <a:t>Condition: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	</a:t>
            </a: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s</a:t>
            </a:r>
            <a:r>
              <a:rPr lang="en-US" altLang="en-US" b="0" baseline="-25000" dirty="0"/>
              <a:t> </a:t>
            </a:r>
            <a:r>
              <a:rPr lang="en-US" altLang="en-US" b="0" dirty="0"/>
              <a:t>&lt;&lt; </a:t>
            </a: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c</a:t>
            </a:r>
            <a:r>
              <a:rPr lang="en-US" altLang="en-US" sz="4000" b="0" baseline="-25000" dirty="0"/>
              <a:t> </a:t>
            </a:r>
            <a:r>
              <a:rPr lang="en-US" altLang="en-US" b="0" dirty="0"/>
              <a:t> 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	    =&gt;  </a:t>
            </a:r>
            <a:r>
              <a:rPr lang="en-US" altLang="en-US" b="0" dirty="0" err="1"/>
              <a:t>T</a:t>
            </a:r>
            <a:r>
              <a:rPr lang="en-US" altLang="en-US" sz="4000" b="0" baseline="-25000" dirty="0" err="1"/>
              <a:t>s</a:t>
            </a:r>
            <a:r>
              <a:rPr lang="en-US" altLang="en-US" b="0" dirty="0"/>
              <a:t>  &gt;&gt;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sz="4000" b="0" baseline="-25000" dirty="0">
                <a:sym typeface="Symbol" pitchFamily="18" charset="2"/>
              </a:rPr>
              <a:t></a:t>
            </a:r>
            <a:endParaRPr lang="en-US" altLang="en-US" b="0" baseline="-25000" dirty="0">
              <a:effectLst/>
              <a:latin typeface="Symbol" pitchFamily="18" charset="2"/>
              <a:sym typeface="Symbol" pitchFamily="18" charset="2"/>
            </a:endParaRPr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1" name="Rectangle 3">
            <a:extLst>
              <a:ext uri="{FF2B5EF4-FFF2-40B4-BE49-F238E27FC236}">
                <a16:creationId xmlns:a16="http://schemas.microsoft.com/office/drawing/2014/main" id="{F6FAB95A-7FC6-4A40-A598-78FA4069A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914400"/>
            <a:ext cx="7086600" cy="5103813"/>
          </a:xfrm>
        </p:spPr>
        <p:txBody>
          <a:bodyPr/>
          <a:lstStyle/>
          <a:p>
            <a:pPr marL="0" indent="0">
              <a:spcAft>
                <a:spcPct val="50000"/>
              </a:spcAft>
              <a:buSzPct val="85000"/>
              <a:buFont typeface="Times" pitchFamily="18" charset="0"/>
              <a:buNone/>
              <a:defRPr/>
            </a:pPr>
            <a:r>
              <a:rPr lang="en-US" altLang="en-US" sz="3600" b="0" u="sng" dirty="0">
                <a:solidFill>
                  <a:srgbClr val="8DE5B7"/>
                </a:solidFill>
              </a:rPr>
              <a:t>Frequency selective fading</a:t>
            </a:r>
            <a:endParaRPr lang="en-US" altLang="en-US" sz="3600" b="0" u="sng" dirty="0">
              <a:solidFill>
                <a:srgbClr val="97D979"/>
              </a:solidFill>
            </a:endParaRP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Due to time dispersion of transmitted symbols within the channel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Received signal undergoes distortion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Condition:</a:t>
            </a:r>
          </a:p>
          <a:p>
            <a:pPr marL="0" indent="0" algn="ctr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s</a:t>
            </a:r>
            <a:r>
              <a:rPr lang="en-US" altLang="en-US" b="0" baseline="-25000" dirty="0"/>
              <a:t> </a:t>
            </a:r>
            <a:r>
              <a:rPr lang="en-US" altLang="en-US" b="0" dirty="0"/>
              <a:t>&gt; </a:t>
            </a: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c</a:t>
            </a:r>
            <a:r>
              <a:rPr lang="en-US" altLang="en-US" b="0" baseline="-25000" dirty="0"/>
              <a:t> </a:t>
            </a:r>
            <a:r>
              <a:rPr lang="en-US" altLang="en-US" b="0" dirty="0"/>
              <a:t> </a:t>
            </a:r>
          </a:p>
          <a:p>
            <a:pPr marL="0" indent="0" algn="ctr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=&gt;  T</a:t>
            </a:r>
            <a:r>
              <a:rPr lang="en-US" altLang="en-US" sz="4000" b="0" baseline="-25000" dirty="0"/>
              <a:t>s</a:t>
            </a:r>
            <a:r>
              <a:rPr lang="en-US" altLang="en-US" b="0" dirty="0"/>
              <a:t>  &lt; 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sz="4000" b="0" baseline="-25000" dirty="0">
                <a:sym typeface="Symbol" pitchFamily="18" charset="2"/>
              </a:rPr>
              <a:t></a:t>
            </a:r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sz="4000" dirty="0">
                <a:sym typeface="Symbol" pitchFamily="18" charset="2"/>
              </a:rPr>
              <a:t> 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>
            <a:extLst>
              <a:ext uri="{FF2B5EF4-FFF2-40B4-BE49-F238E27FC236}">
                <a16:creationId xmlns:a16="http://schemas.microsoft.com/office/drawing/2014/main" id="{E722D671-6453-4961-8DD5-7CAAF2AED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6501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Flat fading or frequency selective fading?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631811" name="Rectangle 3">
            <a:extLst>
              <a:ext uri="{FF2B5EF4-FFF2-40B4-BE49-F238E27FC236}">
                <a16:creationId xmlns:a16="http://schemas.microsoft.com/office/drawing/2014/main" id="{50F9E4FF-0EF1-4599-A3FB-C342DABD5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086600" cy="2108200"/>
          </a:xfrm>
        </p:spPr>
        <p:txBody>
          <a:bodyPr/>
          <a:lstStyle/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u="sng" dirty="0"/>
              <a:t>Common rule of thumb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If Ts ≥ 10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sz="4000" b="0" baseline="-25000" dirty="0">
                <a:sym typeface="Symbol" pitchFamily="18" charset="2"/>
              </a:rPr>
              <a:t> </a:t>
            </a:r>
            <a:r>
              <a:rPr lang="en-US" altLang="en-US" b="0" dirty="0">
                <a:sym typeface="Symbol" pitchFamily="18" charset="2"/>
              </a:rPr>
              <a:t>=&gt; Flat fading</a:t>
            </a:r>
            <a:r>
              <a:rPr lang="en-US" altLang="en-US" sz="4000" b="0" dirty="0">
                <a:sym typeface="Symbol" pitchFamily="18" charset="2"/>
              </a:rPr>
              <a:t> </a:t>
            </a:r>
            <a:endParaRPr lang="en-US" altLang="en-US" b="0" dirty="0"/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If Ts &lt; 10 </a:t>
            </a:r>
            <a:r>
              <a:rPr lang="en-US" altLang="en-US" b="0" dirty="0">
                <a:sym typeface="Symbol" pitchFamily="18" charset="2"/>
              </a:rPr>
              <a:t></a:t>
            </a:r>
            <a:r>
              <a:rPr lang="en-US" altLang="en-US" sz="4000" b="0" baseline="-25000" dirty="0">
                <a:sym typeface="Symbol" pitchFamily="18" charset="2"/>
              </a:rPr>
              <a:t>  </a:t>
            </a:r>
            <a:r>
              <a:rPr lang="en-US" altLang="en-US" b="0" dirty="0">
                <a:sym typeface="Symbol" pitchFamily="18" charset="2"/>
              </a:rPr>
              <a:t>=&gt; Frequency selective fading</a:t>
            </a:r>
            <a:r>
              <a:rPr lang="en-US" altLang="en-US" sz="4000" dirty="0">
                <a:sym typeface="Symbol" pitchFamily="18" charset="2"/>
              </a:rPr>
              <a:t> </a:t>
            </a:r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2" name="Rectangle 4">
            <a:extLst>
              <a:ext uri="{FF2B5EF4-FFF2-40B4-BE49-F238E27FC236}">
                <a16:creationId xmlns:a16="http://schemas.microsoft.com/office/drawing/2014/main" id="{65AB5B05-BA07-4A05-AE3F-2EDFD30BAB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Causes of fading</a:t>
            </a:r>
          </a:p>
        </p:txBody>
      </p:sp>
      <p:sp>
        <p:nvSpPr>
          <p:cNvPr id="565253" name="Rectangle 5">
            <a:extLst>
              <a:ext uri="{FF2B5EF4-FFF2-40B4-BE49-F238E27FC236}">
                <a16:creationId xmlns:a16="http://schemas.microsoft.com/office/drawing/2014/main" id="{EFA867BB-1F85-4E29-8AC4-CF1967E86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239000" cy="3733800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In urban areas, fading occurs because the height of mobile is lesser than the height of surrounding structures, such as buildings and trees.</a:t>
            </a:r>
          </a:p>
          <a:p>
            <a:pPr>
              <a:defRPr/>
            </a:pPr>
            <a:endParaRPr lang="en-US" altLang="en-US" b="0" dirty="0"/>
          </a:p>
          <a:p>
            <a:pPr>
              <a:buFont typeface="Monotype Sorts" pitchFamily="2" charset="2"/>
              <a:buNone/>
              <a:defRPr/>
            </a:pPr>
            <a:r>
              <a:rPr lang="en-US" altLang="en-US" b="0" dirty="0"/>
              <a:t> </a:t>
            </a:r>
          </a:p>
          <a:p>
            <a:pPr>
              <a:defRPr/>
            </a:pPr>
            <a:r>
              <a:rPr lang="en-US" altLang="en-US" b="0" dirty="0"/>
              <a:t>Existence of several propagation paths between transmitter and receiver.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>
            <a:extLst>
              <a:ext uri="{FF2B5EF4-FFF2-40B4-BE49-F238E27FC236}">
                <a16:creationId xmlns:a16="http://schemas.microsoft.com/office/drawing/2014/main" id="{68042A3B-8743-42B1-BFA4-981CA6B01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0" u="sng" dirty="0"/>
              <a:t>Fast fading channel</a:t>
            </a:r>
            <a:endParaRPr lang="en-US" altLang="en-US" b="0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2835" name="Rectangle 3">
            <a:extLst>
              <a:ext uri="{FF2B5EF4-FFF2-40B4-BE49-F238E27FC236}">
                <a16:creationId xmlns:a16="http://schemas.microsoft.com/office/drawing/2014/main" id="{1FCF87FB-9CA3-4659-B797-A668FB784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4275138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The channel impulse response changes rapidly within the symbol duration. 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This causes frequency dispersion due to Doppler spreading, which leads to signal distortion.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Condition:</a:t>
            </a:r>
          </a:p>
          <a:p>
            <a:pPr marL="0" indent="0" algn="ctr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/>
              <a:t>            </a:t>
            </a:r>
            <a:r>
              <a:rPr lang="en-US" altLang="en-US" b="0" dirty="0" err="1"/>
              <a:t>T</a:t>
            </a:r>
            <a:r>
              <a:rPr lang="en-US" altLang="en-US" sz="4000" b="0" baseline="-25000" dirty="0" err="1"/>
              <a:t>s</a:t>
            </a:r>
            <a:r>
              <a:rPr lang="en-US" altLang="en-US" b="0" dirty="0"/>
              <a:t>   &gt; </a:t>
            </a:r>
            <a:r>
              <a:rPr lang="en-US" altLang="en-US" b="0" dirty="0" err="1"/>
              <a:t>T</a:t>
            </a:r>
            <a:r>
              <a:rPr lang="en-US" altLang="en-US" sz="4000" b="0" baseline="-25000" dirty="0" err="1"/>
              <a:t>c</a:t>
            </a:r>
            <a:r>
              <a:rPr lang="en-US" altLang="en-US" b="0" dirty="0"/>
              <a:t>		</a:t>
            </a:r>
          </a:p>
          <a:p>
            <a:pPr marL="0" indent="0" algn="ctr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s</a:t>
            </a:r>
            <a:r>
              <a:rPr lang="en-US" altLang="en-US" b="0" dirty="0"/>
              <a:t>   &lt;  B</a:t>
            </a:r>
            <a:r>
              <a:rPr lang="en-US" altLang="en-US" sz="4000" b="0" baseline="-25000" dirty="0"/>
              <a:t>D</a:t>
            </a:r>
            <a:endParaRPr lang="en-US" altLang="en-US" b="0" baseline="-25000" dirty="0"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>
            <a:extLst>
              <a:ext uri="{FF2B5EF4-FFF2-40B4-BE49-F238E27FC236}">
                <a16:creationId xmlns:a16="http://schemas.microsoft.com/office/drawing/2014/main" id="{21C28090-E1FC-4CDD-96C2-61359DCA30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0" u="sng" dirty="0"/>
              <a:t>Slow fading channel</a:t>
            </a:r>
            <a:endParaRPr lang="en-US" altLang="en-US" b="0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3859" name="Rectangle 3">
            <a:extLst>
              <a:ext uri="{FF2B5EF4-FFF2-40B4-BE49-F238E27FC236}">
                <a16:creationId xmlns:a16="http://schemas.microsoft.com/office/drawing/2014/main" id="{836623E8-1F31-413C-9926-F343A01BF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96200" cy="4668838"/>
          </a:xfrm>
        </p:spPr>
        <p:txBody>
          <a:bodyPr/>
          <a:lstStyle/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The channel impulse response changes at a much slower rate than the transmitted signal 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Velocity of mobile (or velocity of objects in channel) </a:t>
            </a:r>
          </a:p>
          <a:p>
            <a:pPr>
              <a:spcAft>
                <a:spcPct val="50000"/>
              </a:spcAft>
              <a:defRPr/>
            </a:pPr>
            <a:r>
              <a:rPr lang="en-US" altLang="en-US" b="0" dirty="0"/>
              <a:t>Condition:</a:t>
            </a:r>
          </a:p>
          <a:p>
            <a:pPr marL="0" indent="0" algn="ctr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 err="1"/>
              <a:t>T</a:t>
            </a:r>
            <a:r>
              <a:rPr lang="en-US" altLang="en-US" sz="4000" b="0" baseline="-25000" dirty="0" err="1"/>
              <a:t>s</a:t>
            </a:r>
            <a:r>
              <a:rPr lang="en-US" altLang="en-US" b="0" baseline="-25000" dirty="0"/>
              <a:t> </a:t>
            </a:r>
            <a:r>
              <a:rPr lang="en-US" altLang="en-US" b="0" dirty="0"/>
              <a:t> &lt;  T</a:t>
            </a:r>
            <a:r>
              <a:rPr lang="en-US" altLang="en-US" sz="4000" b="0" baseline="-25000" dirty="0"/>
              <a:t>c</a:t>
            </a:r>
            <a:endParaRPr lang="en-US" altLang="en-US" b="0" baseline="-25000" dirty="0"/>
          </a:p>
          <a:p>
            <a:pPr marL="0" indent="0" algn="ctr"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US" altLang="en-US" b="0" dirty="0" err="1"/>
              <a:t>B</a:t>
            </a:r>
            <a:r>
              <a:rPr lang="en-US" altLang="en-US" sz="4000" b="0" baseline="-25000" dirty="0" err="1"/>
              <a:t>s</a:t>
            </a:r>
            <a:r>
              <a:rPr lang="en-US" altLang="en-US" b="0" baseline="-25000" dirty="0"/>
              <a:t> </a:t>
            </a:r>
            <a:r>
              <a:rPr lang="en-US" altLang="en-US" b="0" dirty="0"/>
              <a:t> &gt;  B</a:t>
            </a:r>
            <a:r>
              <a:rPr lang="en-US" altLang="en-US" sz="3600" b="0" baseline="-25000" dirty="0"/>
              <a:t>D</a:t>
            </a:r>
            <a:endParaRPr lang="en-US" altLang="en-US" b="0" baseline="-25000" dirty="0"/>
          </a:p>
          <a:p>
            <a:pPr marL="0" indent="0">
              <a:spcAft>
                <a:spcPct val="50000"/>
              </a:spcAft>
              <a:buFont typeface="Monotype Sorts" pitchFamily="2" charset="2"/>
              <a:buNone/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>
            <a:extLst>
              <a:ext uri="{FF2B5EF4-FFF2-40B4-BE49-F238E27FC236}">
                <a16:creationId xmlns:a16="http://schemas.microsoft.com/office/drawing/2014/main" id="{CE0FAED8-BE7A-4891-BAAC-2C26989F52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>
                <a:solidFill>
                  <a:srgbClr val="8DE5B7"/>
                </a:solidFill>
              </a:rPr>
              <a:t>Rayleigh and </a:t>
            </a:r>
            <a:r>
              <a:rPr lang="en-US" altLang="en-US" u="sng" dirty="0" err="1">
                <a:solidFill>
                  <a:srgbClr val="8DE5B7"/>
                </a:solidFill>
              </a:rPr>
              <a:t>Ricean</a:t>
            </a:r>
            <a:r>
              <a:rPr lang="en-US" altLang="en-US" u="sng" dirty="0">
                <a:solidFill>
                  <a:srgbClr val="8DE5B7"/>
                </a:solidFill>
              </a:rPr>
              <a:t> distributions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5123" name="Rectangle 3">
            <a:extLst>
              <a:ext uri="{FF2B5EF4-FFF2-40B4-BE49-F238E27FC236}">
                <a16:creationId xmlns:a16="http://schemas.microsoft.com/office/drawing/2014/main" id="{78DF12B9-56B9-4D4C-92E3-A8E66CB60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31938"/>
            <a:ext cx="7086600" cy="5087937"/>
          </a:xfrm>
        </p:spPr>
        <p:txBody>
          <a:bodyPr/>
          <a:lstStyle/>
          <a:p>
            <a:pPr>
              <a:defRPr/>
            </a:pPr>
            <a:r>
              <a:rPr lang="en-US" altLang="en-US" b="0" dirty="0"/>
              <a:t>In mobile radio channels, the </a:t>
            </a:r>
            <a:r>
              <a:rPr lang="en-US" altLang="en-US" b="0" u="sng" dirty="0"/>
              <a:t>Rayleigh</a:t>
            </a:r>
            <a:r>
              <a:rPr lang="en-US" altLang="en-US" b="0" dirty="0"/>
              <a:t> distribution is commonly used to describe the statistical time varying nature of the received fading signal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/>
              <a:t>When there is a dominant </a:t>
            </a:r>
            <a:r>
              <a:rPr lang="en-US" altLang="en-US" b="0"/>
              <a:t>(non-fading</a:t>
            </a:r>
            <a:r>
              <a:rPr lang="en-US" altLang="en-US" b="0" dirty="0"/>
              <a:t>) signal component present such as </a:t>
            </a:r>
            <a:br>
              <a:rPr lang="en-US" altLang="en-US" b="0" dirty="0"/>
            </a:br>
            <a:r>
              <a:rPr lang="en-US" altLang="en-US" b="0" dirty="0"/>
              <a:t>LOS propagation path, the small scale fading envelope distribution is </a:t>
            </a:r>
            <a:r>
              <a:rPr lang="en-US" altLang="en-US" b="0" u="sng" dirty="0" err="1"/>
              <a:t>Ricean</a:t>
            </a:r>
            <a:endParaRPr lang="en-US" altLang="en-US" b="0" u="sng" dirty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endParaRPr lang="en-US" altLang="en-US" b="0" dirty="0"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>
            <a:extLst>
              <a:ext uri="{FF2B5EF4-FFF2-40B4-BE49-F238E27FC236}">
                <a16:creationId xmlns:a16="http://schemas.microsoft.com/office/drawing/2014/main" id="{6102A258-39A7-41A4-9641-B005B408D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Level crossing and fading statistics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9219" name="Rectangle 3">
            <a:extLst>
              <a:ext uri="{FF2B5EF4-FFF2-40B4-BE49-F238E27FC236}">
                <a16:creationId xmlns:a16="http://schemas.microsoft.com/office/drawing/2014/main" id="{8E6C6955-6387-42CF-A0F1-B014CD9D7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383213"/>
          </a:xfrm>
        </p:spPr>
        <p:txBody>
          <a:bodyPr/>
          <a:lstStyle/>
          <a:p>
            <a:pPr>
              <a:tabLst>
                <a:tab pos="796925" algn="l"/>
                <a:tab pos="1773238" algn="l"/>
              </a:tabLst>
              <a:defRPr/>
            </a:pPr>
            <a:r>
              <a:rPr lang="en-US" altLang="en-US" b="0" u="sng" dirty="0"/>
              <a:t>Level crossing rate (LCR) </a:t>
            </a:r>
            <a:endParaRPr lang="en-US" altLang="en-US" b="0" dirty="0"/>
          </a:p>
          <a:p>
            <a:pPr marL="400050" lvl="1" indent="0">
              <a:buFont typeface="Monotype Sorts" pitchFamily="2" charset="2"/>
              <a:buNone/>
              <a:tabLst>
                <a:tab pos="796925" algn="l"/>
                <a:tab pos="1773238" algn="l"/>
              </a:tabLst>
              <a:defRPr/>
            </a:pPr>
            <a:r>
              <a:rPr lang="en-US" altLang="en-US" b="0" dirty="0"/>
              <a:t>Rate at which the normalized Rayleigh fading envelope crosses a specified level in a positive going direction.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en-US" altLang="en-US" b="0" dirty="0"/>
              <a:t>LCR = N</a:t>
            </a:r>
            <a:r>
              <a:rPr lang="en-US" altLang="en-US" b="0" baseline="-25000" dirty="0"/>
              <a:t>R</a:t>
            </a:r>
            <a:r>
              <a:rPr lang="en-US" altLang="en-US" b="0" dirty="0"/>
              <a:t>  =  </a:t>
            </a:r>
            <a:r>
              <a:rPr lang="en-US" altLang="en-US" b="0" dirty="0">
                <a:sym typeface="Symbol" pitchFamily="18" charset="2"/>
              </a:rPr>
              <a:t>(</a:t>
            </a:r>
            <a:r>
              <a:rPr lang="en-US" altLang="en-US" b="0" dirty="0"/>
              <a:t>2</a:t>
            </a:r>
            <a:r>
              <a:rPr lang="en-US" altLang="en-US" b="0" dirty="0">
                <a:sym typeface="Symbol" pitchFamily="18" charset="2"/>
              </a:rPr>
              <a:t>)</a:t>
            </a:r>
            <a:r>
              <a:rPr lang="en-US" altLang="en-US" b="0" dirty="0"/>
              <a:t> </a:t>
            </a:r>
            <a:r>
              <a:rPr lang="en-US" altLang="en-US" b="0" dirty="0" err="1"/>
              <a:t>f</a:t>
            </a:r>
            <a:r>
              <a:rPr lang="en-US" altLang="en-US" b="0" baseline="-25000" dirty="0" err="1"/>
              <a:t>m</a:t>
            </a:r>
            <a:r>
              <a:rPr lang="en-US" altLang="en-US" b="0" dirty="0"/>
              <a:t> </a:t>
            </a:r>
            <a:r>
              <a:rPr lang="en-US" altLang="en-US" b="0" dirty="0">
                <a:sym typeface="Symbol" pitchFamily="18" charset="2"/>
              </a:rPr>
              <a:t></a:t>
            </a:r>
            <a:r>
              <a:rPr lang="en-US" altLang="en-US" b="0" dirty="0"/>
              <a:t>e</a:t>
            </a:r>
            <a:r>
              <a:rPr lang="en-US" altLang="en-US" sz="3600" b="0" baseline="30000" dirty="0"/>
              <a:t>-</a:t>
            </a:r>
            <a:r>
              <a:rPr lang="en-US" altLang="en-US" sz="3600" b="0" baseline="30000" dirty="0">
                <a:sym typeface="Symbol" pitchFamily="18" charset="2"/>
              </a:rPr>
              <a:t></a:t>
            </a:r>
            <a:r>
              <a:rPr lang="en-US" altLang="en-US" sz="3600" b="0" baseline="30000" dirty="0"/>
              <a:t>2</a:t>
            </a:r>
          </a:p>
          <a:p>
            <a:pPr lvl="1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altLang="en-US" b="0" dirty="0" err="1"/>
              <a:t>f</a:t>
            </a:r>
            <a:r>
              <a:rPr lang="en-US" altLang="en-US" b="0" baseline="-25000" dirty="0" err="1"/>
              <a:t>m</a:t>
            </a:r>
            <a:r>
              <a:rPr lang="en-US" altLang="en-US" b="0" baseline="-25000" dirty="0"/>
              <a:t>  </a:t>
            </a:r>
            <a:r>
              <a:rPr lang="en-US" altLang="en-US" b="0" dirty="0"/>
              <a:t>=  Maximum Doppler frequency</a:t>
            </a:r>
          </a:p>
          <a:p>
            <a:pPr lvl="1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altLang="en-US" b="0" dirty="0">
                <a:sym typeface="Symbol" pitchFamily="18" charset="2"/>
              </a:rPr>
              <a:t></a:t>
            </a:r>
            <a:r>
              <a:rPr lang="en-US" altLang="en-US" b="0" dirty="0"/>
              <a:t>	= R/</a:t>
            </a:r>
            <a:r>
              <a:rPr lang="en-US" altLang="en-US" b="0" dirty="0" err="1"/>
              <a:t>R</a:t>
            </a:r>
            <a:r>
              <a:rPr lang="en-US" altLang="en-US" b="0" baseline="-25000" dirty="0" err="1"/>
              <a:t>ms</a:t>
            </a:r>
            <a:r>
              <a:rPr lang="en-US" altLang="en-US" b="0" dirty="0"/>
              <a:t> = specified level R, normalized to the </a:t>
            </a:r>
            <a:r>
              <a:rPr lang="en-US" altLang="en-US" b="0" dirty="0" err="1"/>
              <a:t>rms</a:t>
            </a:r>
            <a:r>
              <a:rPr lang="en-US" altLang="en-US" b="0" dirty="0"/>
              <a:t> value of fading signal</a:t>
            </a:r>
            <a:endParaRPr lang="en-US" altLang="en-US" b="0" dirty="0">
              <a:effectLst/>
              <a:latin typeface="Arial" charset="0"/>
            </a:endParaRPr>
          </a:p>
          <a:p>
            <a:pPr>
              <a:tabLst>
                <a:tab pos="796925" algn="l"/>
                <a:tab pos="1773238" algn="l"/>
              </a:tabLst>
              <a:defRPr/>
            </a:pPr>
            <a:endParaRPr lang="en-US" altLang="en-US" b="0" dirty="0"/>
          </a:p>
        </p:txBody>
      </p:sp>
    </p:spTree>
  </p:cSld>
  <p:clrMapOvr>
    <a:masterClrMapping/>
  </p:clrMapOvr>
  <p:transition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Rectangle 2">
            <a:extLst>
              <a:ext uri="{FF2B5EF4-FFF2-40B4-BE49-F238E27FC236}">
                <a16:creationId xmlns:a16="http://schemas.microsoft.com/office/drawing/2014/main" id="{7FB982DA-73C9-406B-B04E-7C86C1F1F8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altLang="en-US" b="0" u="sng" dirty="0"/>
              <a:t>Average fade duration</a:t>
            </a:r>
            <a:endParaRPr lang="en-US" altLang="en-US" b="0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3315" name="Rectangle 3">
            <a:extLst>
              <a:ext uri="{FF2B5EF4-FFF2-40B4-BE49-F238E27FC236}">
                <a16:creationId xmlns:a16="http://schemas.microsoft.com/office/drawing/2014/main" id="{60F0E2DD-77B7-4E42-9D26-BF952DC865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239000" cy="1960563"/>
          </a:xfrm>
        </p:spPr>
        <p:txBody>
          <a:bodyPr/>
          <a:lstStyle/>
          <a:p>
            <a:pPr marL="400050" lvl="1" indent="0">
              <a:buFont typeface="Monotype Sorts" pitchFamily="2" charset="2"/>
              <a:buNone/>
              <a:defRPr/>
            </a:pPr>
            <a:r>
              <a:rPr lang="en-US" altLang="en-US" b="0" dirty="0"/>
              <a:t>Average period of time for which the received signal is below a specified level R. </a:t>
            </a:r>
          </a:p>
          <a:p>
            <a:pPr>
              <a:defRPr/>
            </a:pPr>
            <a:endParaRPr lang="en-US" altLang="en-US" b="0" dirty="0"/>
          </a:p>
          <a:p>
            <a:pPr>
              <a:defRPr/>
            </a:pPr>
            <a:endParaRPr lang="en-US" altLang="en-US" b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DA8C85-1BF9-4471-9968-3CC6CF86D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95600"/>
            <a:ext cx="7239000" cy="209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indent="0">
              <a:lnSpc>
                <a:spcPct val="10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dirty="0"/>
              <a:t>  __		</a:t>
            </a:r>
            <a:endParaRPr lang="en-US" altLang="en-US" sz="3600" b="0" kern="0" baseline="30000" dirty="0"/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Symbol" pitchFamily="18" charset="2"/>
              <a:buChar char="Þ"/>
              <a:tabLst>
                <a:tab pos="1825625" algn="l"/>
              </a:tabLst>
              <a:defRPr/>
            </a:pPr>
            <a:r>
              <a:rPr lang="en-US" altLang="en-US" b="0" kern="0" dirty="0">
                <a:sym typeface="Symbol" pitchFamily="18" charset="2"/>
              </a:rPr>
              <a:t></a:t>
            </a:r>
            <a:r>
              <a:rPr lang="en-US" altLang="en-US" b="0" kern="0" dirty="0"/>
              <a:t> =   e</a:t>
            </a:r>
            <a:r>
              <a:rPr lang="en-US" altLang="en-US" sz="3600" b="0" kern="0" baseline="30000" dirty="0">
                <a:sym typeface="Symbol" pitchFamily="18" charset="2"/>
              </a:rPr>
              <a:t></a:t>
            </a:r>
            <a:r>
              <a:rPr lang="en-US" altLang="en-US" sz="3600" b="0" kern="0" baseline="30000" dirty="0"/>
              <a:t>2</a:t>
            </a:r>
            <a:r>
              <a:rPr lang="en-US" altLang="en-US" b="0" kern="0" dirty="0"/>
              <a:t>– 1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baseline="30000" dirty="0"/>
              <a:t> </a:t>
            </a:r>
            <a:r>
              <a:rPr lang="en-US" altLang="en-US" b="0" kern="0" dirty="0"/>
              <a:t>           </a:t>
            </a:r>
            <a:r>
              <a:rPr lang="en-US" altLang="en-US" b="0" kern="0" baseline="30000" dirty="0"/>
              <a:t>________</a:t>
            </a:r>
            <a:endParaRPr lang="en-US" altLang="en-US" b="0" u="sng" kern="0" baseline="30000" dirty="0"/>
          </a:p>
          <a:p>
            <a:pPr marL="0" indent="0">
              <a:lnSpc>
                <a:spcPct val="7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dirty="0">
                <a:sym typeface="Symbol" pitchFamily="18" charset="2"/>
              </a:rPr>
              <a:t>           </a:t>
            </a:r>
            <a:r>
              <a:rPr lang="en-US" altLang="en-US" b="0" kern="0" dirty="0"/>
              <a:t>f</a:t>
            </a:r>
            <a:r>
              <a:rPr lang="en-US" altLang="en-US" b="0" kern="0" baseline="-25000" dirty="0"/>
              <a:t>m</a:t>
            </a:r>
            <a:r>
              <a:rPr lang="en-US" altLang="en-US" sz="4000" b="0" kern="0" dirty="0">
                <a:sym typeface="Symbol" pitchFamily="18" charset="2"/>
              </a:rPr>
              <a:t></a:t>
            </a:r>
            <a:r>
              <a:rPr lang="en-US" altLang="en-US" b="0" kern="0" dirty="0"/>
              <a:t>2</a:t>
            </a:r>
            <a:r>
              <a:rPr lang="en-US" altLang="en-US" b="0" kern="0" dirty="0">
                <a:sym typeface="Symbol" pitchFamily="18" charset="2"/>
              </a:rPr>
              <a:t></a:t>
            </a:r>
          </a:p>
        </p:txBody>
      </p:sp>
      <p:sp>
        <p:nvSpPr>
          <p:cNvPr id="37893" name="Line 9">
            <a:extLst>
              <a:ext uri="{FF2B5EF4-FFF2-40B4-BE49-F238E27FC236}">
                <a16:creationId xmlns:a16="http://schemas.microsoft.com/office/drawing/2014/main" id="{BC259720-CF71-4398-9DD4-63AC5E1C0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6888" y="4343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>
            <a:extLst>
              <a:ext uri="{FF2B5EF4-FFF2-40B4-BE49-F238E27FC236}">
                <a16:creationId xmlns:a16="http://schemas.microsoft.com/office/drawing/2014/main" id="{BA311C0C-3910-4B0C-9264-10B59C7543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Example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1272" name="Text Box 8">
            <a:extLst>
              <a:ext uri="{FF2B5EF4-FFF2-40B4-BE49-F238E27FC236}">
                <a16:creationId xmlns:a16="http://schemas.microsoft.com/office/drawing/2014/main" id="{DA13BFB7-5601-4BAE-B658-BA7A6AFDA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600200"/>
            <a:ext cx="7391400" cy="286226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(a) For a Rayleigh fading signal, compute the positive going level crossing rate for 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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1, when the maximum Doppler frequency, </a:t>
            </a:r>
            <a:r>
              <a:rPr lang="en-US" altLang="en-US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altLang="en-US" baseline="-25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is 20 Hz. 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(b) What is the average fade duration?</a:t>
            </a:r>
          </a:p>
          <a:p>
            <a:pPr>
              <a:spcBef>
                <a:spcPct val="50000"/>
              </a:spcBef>
              <a:defRPr/>
            </a:pPr>
            <a:endParaRPr lang="en-US" alt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385B35C-AB7D-4745-AE36-1CCFB572D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  <a:effectLst/>
              </a:rPr>
              <a:t>Solution</a:t>
            </a:r>
            <a:endParaRPr lang="en-US" altLang="en-US" sz="2400" u="sng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2296" name="Text Box 8">
            <a:extLst>
              <a:ext uri="{FF2B5EF4-FFF2-40B4-BE49-F238E27FC236}">
                <a16:creationId xmlns:a16="http://schemas.microsoft.com/office/drawing/2014/main" id="{8B4F13FB-C3A7-4F87-A509-7556B3C16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524000"/>
            <a:ext cx="7010400" cy="4449763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tabLst>
                <a:tab pos="346075" algn="l"/>
              </a:tabLst>
              <a:defRPr/>
            </a:pPr>
            <a:r>
              <a:rPr lang="en-US" altLang="en-US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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1</a:t>
            </a:r>
          </a:p>
          <a:p>
            <a:pPr>
              <a:spcAft>
                <a:spcPct val="20000"/>
              </a:spcAft>
              <a:tabLst>
                <a:tab pos="346075" algn="l"/>
              </a:tabLst>
              <a:defRPr/>
            </a:pPr>
            <a:r>
              <a:rPr lang="en-US" altLang="en-US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altLang="en-US" baseline="-25000" dirty="0" err="1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20 Hz</a:t>
            </a:r>
          </a:p>
          <a:p>
            <a:pPr>
              <a:tabLst>
                <a:tab pos="346075" algn="l"/>
              </a:tabLs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(a) Number of zero level crossings is:</a:t>
            </a:r>
          </a:p>
          <a:p>
            <a:pPr>
              <a:tabLst>
                <a:tab pos="346075" algn="l"/>
              </a:tabLs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	N</a:t>
            </a:r>
            <a:r>
              <a:rPr lang="en-US" altLang="en-US" baseline="-25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 </a:t>
            </a:r>
            <a:r>
              <a:rPr lang="en-US" alt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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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(20) e</a:t>
            </a:r>
            <a:r>
              <a:rPr lang="en-US" altLang="en-US" sz="3600" baseline="3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-1</a:t>
            </a:r>
            <a:endParaRPr lang="en-US" altLang="en-US" baseline="30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Aft>
                <a:spcPct val="40000"/>
              </a:spcAft>
              <a:tabLst>
                <a:tab pos="346075" algn="l"/>
              </a:tabLst>
              <a:defRPr/>
            </a:pPr>
            <a:r>
              <a:rPr lang="en-US" altLang="en-US" baseline="3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	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=  18.44 Crossings/Sec</a:t>
            </a:r>
          </a:p>
          <a:p>
            <a:pPr>
              <a:tabLst>
                <a:tab pos="346075" algn="l"/>
              </a:tabLs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Maximum velocity of mobile </a:t>
            </a:r>
          </a:p>
          <a:p>
            <a:pPr>
              <a:tabLst>
                <a:tab pos="346075" algn="l"/>
              </a:tabLs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= </a:t>
            </a:r>
            <a:r>
              <a:rPr lang="en-US" altLang="en-US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altLang="en-US" baseline="-25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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= 20 (3 X 10</a:t>
            </a:r>
            <a:r>
              <a:rPr lang="en-US" altLang="en-US" baseline="3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)/(900X10</a:t>
            </a:r>
            <a:r>
              <a:rPr lang="en-US" altLang="en-US" baseline="30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</a:p>
          <a:p>
            <a:pPr>
              <a:tabLst>
                <a:tab pos="346075" algn="l"/>
              </a:tabLst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= 6.66 m/s</a:t>
            </a:r>
            <a:r>
              <a:rPr lang="en-US" altLang="en-US" sz="2400" dirty="0">
                <a:latin typeface="Arial" charset="0"/>
              </a:rPr>
              <a:t> </a:t>
            </a:r>
          </a:p>
        </p:txBody>
      </p:sp>
      <p:sp>
        <p:nvSpPr>
          <p:cNvPr id="39940" name="Line 9">
            <a:extLst>
              <a:ext uri="{FF2B5EF4-FFF2-40B4-BE49-F238E27FC236}">
                <a16:creationId xmlns:a16="http://schemas.microsoft.com/office/drawing/2014/main" id="{E449EAAA-D203-4CAD-BF72-F87B9AFBA6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38463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>
            <a:extLst>
              <a:ext uri="{FF2B5EF4-FFF2-40B4-BE49-F238E27FC236}">
                <a16:creationId xmlns:a16="http://schemas.microsoft.com/office/drawing/2014/main" id="{1872C8BB-7B83-4E90-8B86-CFDD72B6E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7239000" cy="4668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4588" indent="-28733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39875" indent="-280988"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chemeClr val="tx2"/>
              </a:buClr>
              <a:buSzPct val="55000"/>
              <a:buFont typeface="Monotype Sorts" pitchFamily="2" charset="2"/>
              <a:buChar char="l"/>
              <a:defRPr sz="3200" b="1">
                <a:solidFill>
                  <a:schemeClr val="tx1"/>
                </a:solidFill>
                <a:latin typeface="+mn-lt"/>
              </a:defRPr>
            </a:lvl4pPr>
            <a:lvl5pPr marL="4343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4800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5257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5715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6172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0" indent="0">
              <a:lnSpc>
                <a:spcPct val="10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dirty="0"/>
              <a:t>(b) Average fade duration</a:t>
            </a:r>
          </a:p>
          <a:p>
            <a:pPr marL="0" indent="0">
              <a:lnSpc>
                <a:spcPct val="10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dirty="0"/>
              <a:t>  __		</a:t>
            </a:r>
            <a:endParaRPr lang="en-US" altLang="en-US" sz="3600" b="0" kern="0" baseline="30000" dirty="0"/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Symbol" pitchFamily="18" charset="2"/>
              <a:buChar char="Þ"/>
              <a:tabLst>
                <a:tab pos="1825625" algn="l"/>
              </a:tabLst>
              <a:defRPr/>
            </a:pPr>
            <a:r>
              <a:rPr lang="en-US" altLang="en-US" b="0" kern="0" dirty="0">
                <a:sym typeface="Symbol" pitchFamily="18" charset="2"/>
              </a:rPr>
              <a:t></a:t>
            </a:r>
            <a:r>
              <a:rPr lang="en-US" altLang="en-US" b="0" kern="0" dirty="0"/>
              <a:t> =   e</a:t>
            </a:r>
            <a:r>
              <a:rPr lang="en-US" altLang="en-US" sz="3600" b="0" kern="0" baseline="30000" dirty="0">
                <a:sym typeface="Symbol" pitchFamily="18" charset="2"/>
              </a:rPr>
              <a:t></a:t>
            </a:r>
            <a:r>
              <a:rPr lang="en-US" altLang="en-US" sz="3600" b="0" kern="0" baseline="30000" dirty="0"/>
              <a:t>2</a:t>
            </a:r>
            <a:r>
              <a:rPr lang="en-US" altLang="en-US" b="0" kern="0" dirty="0"/>
              <a:t>– 1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baseline="30000" dirty="0"/>
              <a:t> </a:t>
            </a:r>
            <a:r>
              <a:rPr lang="en-US" altLang="en-US" b="0" kern="0" dirty="0"/>
              <a:t>           </a:t>
            </a:r>
            <a:r>
              <a:rPr lang="en-US" altLang="en-US" b="0" kern="0" baseline="30000" dirty="0"/>
              <a:t>________                  </a:t>
            </a:r>
            <a:endParaRPr lang="en-US" altLang="en-US" b="0" u="sng" kern="0" baseline="30000" dirty="0"/>
          </a:p>
          <a:p>
            <a:pPr marL="0" indent="0">
              <a:lnSpc>
                <a:spcPct val="7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dirty="0">
                <a:sym typeface="Symbol" pitchFamily="18" charset="2"/>
              </a:rPr>
              <a:t>           </a:t>
            </a:r>
            <a:r>
              <a:rPr lang="en-US" altLang="en-US" b="0" kern="0" dirty="0"/>
              <a:t>f</a:t>
            </a:r>
            <a:r>
              <a:rPr lang="en-US" altLang="en-US" b="0" kern="0" baseline="-25000" dirty="0"/>
              <a:t>m</a:t>
            </a:r>
            <a:r>
              <a:rPr lang="en-US" altLang="en-US" sz="4000" b="0" kern="0" dirty="0">
                <a:sym typeface="Symbol" pitchFamily="18" charset="2"/>
              </a:rPr>
              <a:t></a:t>
            </a:r>
            <a:r>
              <a:rPr lang="en-US" altLang="en-US" b="0" kern="0" dirty="0"/>
              <a:t>2</a:t>
            </a:r>
            <a:r>
              <a:rPr lang="en-US" altLang="en-US" b="0" kern="0" dirty="0">
                <a:sym typeface="Symbol" pitchFamily="18" charset="2"/>
              </a:rPr>
              <a:t></a:t>
            </a:r>
          </a:p>
          <a:p>
            <a:pPr marL="0" indent="0">
              <a:lnSpc>
                <a:spcPct val="7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endParaRPr lang="en-US" altLang="en-US" b="0" kern="0" dirty="0">
              <a:sym typeface="Symbol" pitchFamily="18" charset="2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Symbol" pitchFamily="18" charset="2"/>
              <a:buChar char="Þ"/>
              <a:tabLst>
                <a:tab pos="1825625" algn="l"/>
              </a:tabLst>
              <a:defRPr/>
            </a:pPr>
            <a:r>
              <a:rPr lang="en-US" altLang="en-US" b="0" kern="0" dirty="0"/>
              <a:t>=      e</a:t>
            </a:r>
            <a:r>
              <a:rPr lang="en-US" altLang="en-US" sz="3600" b="0" kern="0" baseline="30000" dirty="0">
                <a:sym typeface="Symbol" pitchFamily="18" charset="2"/>
              </a:rPr>
              <a:t>1</a:t>
            </a:r>
            <a:r>
              <a:rPr lang="en-US" altLang="en-US" b="0" kern="0" dirty="0"/>
              <a:t>– 1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baseline="30000" dirty="0"/>
              <a:t> </a:t>
            </a:r>
            <a:r>
              <a:rPr lang="en-US" altLang="en-US" b="0" kern="0" dirty="0"/>
              <a:t>           </a:t>
            </a:r>
            <a:r>
              <a:rPr lang="en-US" altLang="en-US" b="0" kern="0" baseline="30000" dirty="0"/>
              <a:t>________               </a:t>
            </a:r>
            <a:r>
              <a:rPr lang="en-US" altLang="en-US" b="0" kern="0" dirty="0"/>
              <a:t>= 0.034 s </a:t>
            </a:r>
            <a:r>
              <a:rPr lang="en-US" altLang="en-US" b="0" kern="0" baseline="30000" dirty="0"/>
              <a:t>  </a:t>
            </a:r>
            <a:endParaRPr lang="en-US" altLang="en-US" b="0" u="sng" kern="0" baseline="30000" dirty="0"/>
          </a:p>
          <a:p>
            <a:pPr marL="0" indent="0">
              <a:lnSpc>
                <a:spcPct val="70000"/>
              </a:lnSpc>
              <a:buFont typeface="Monotype Sorts" pitchFamily="2" charset="2"/>
              <a:buNone/>
              <a:tabLst>
                <a:tab pos="1825625" algn="l"/>
              </a:tabLst>
              <a:defRPr/>
            </a:pPr>
            <a:r>
              <a:rPr lang="en-US" altLang="en-US" b="0" kern="0" dirty="0">
                <a:sym typeface="Symbol" pitchFamily="18" charset="2"/>
              </a:rPr>
              <a:t>           1x 20</a:t>
            </a:r>
            <a:r>
              <a:rPr lang="en-US" altLang="en-US" sz="4000" b="0" kern="0" dirty="0">
                <a:sym typeface="Symbol" pitchFamily="18" charset="2"/>
              </a:rPr>
              <a:t></a:t>
            </a:r>
            <a:r>
              <a:rPr lang="en-US" altLang="en-US" b="0" kern="0" dirty="0"/>
              <a:t>2</a:t>
            </a:r>
            <a:r>
              <a:rPr lang="en-US" altLang="en-US" b="0" kern="0" dirty="0">
                <a:latin typeface="Symbol" panose="05050102010706020507" pitchFamily="18" charset="2"/>
              </a:rPr>
              <a:t>p</a:t>
            </a:r>
            <a:endParaRPr lang="en-US" altLang="en-US" b="0" kern="0" dirty="0">
              <a:latin typeface="Symbol" panose="05050102010706020507" pitchFamily="18" charset="2"/>
              <a:sym typeface="Symbol" pitchFamily="18" charset="2"/>
            </a:endParaRPr>
          </a:p>
        </p:txBody>
      </p:sp>
      <p:sp>
        <p:nvSpPr>
          <p:cNvPr id="40963" name="Line 9">
            <a:extLst>
              <a:ext uri="{FF2B5EF4-FFF2-40B4-BE49-F238E27FC236}">
                <a16:creationId xmlns:a16="http://schemas.microsoft.com/office/drawing/2014/main" id="{0A14A4E3-B579-4478-A45B-6E1F60EB9D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1488" y="32004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Line 9">
            <a:extLst>
              <a:ext uri="{FF2B5EF4-FFF2-40B4-BE49-F238E27FC236}">
                <a16:creationId xmlns:a16="http://schemas.microsoft.com/office/drawing/2014/main" id="{6FA15AF0-57F4-44A2-93FA-7E456DBC0E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181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>
            <a:extLst>
              <a:ext uri="{FF2B5EF4-FFF2-40B4-BE49-F238E27FC236}">
                <a16:creationId xmlns:a16="http://schemas.microsoft.com/office/drawing/2014/main" id="{C54F9542-02EA-4241-988E-0C276AE36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u="sng" dirty="0"/>
              <a:t>Statistical methods for fading channels</a:t>
            </a:r>
            <a:endParaRPr lang="en-US" altLang="en-US" u="sng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56387" name="Rectangle 3">
            <a:extLst>
              <a:ext uri="{FF2B5EF4-FFF2-40B4-BE49-F238E27FC236}">
                <a16:creationId xmlns:a16="http://schemas.microsoft.com/office/drawing/2014/main" id="{1BD0423D-4B18-4787-ADE0-33A44A806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20000" cy="3413125"/>
          </a:xfrm>
        </p:spPr>
        <p:txBody>
          <a:bodyPr/>
          <a:lstStyle/>
          <a:p>
            <a:pPr marL="346075" indent="-346075">
              <a:defRPr/>
            </a:pPr>
            <a:r>
              <a:rPr lang="en-US" altLang="en-US" b="0" dirty="0"/>
              <a:t>Clark’s model for Flat Fading</a:t>
            </a:r>
          </a:p>
          <a:p>
            <a:pPr marL="346075" indent="-346075">
              <a:defRPr/>
            </a:pPr>
            <a:r>
              <a:rPr lang="en-US" altLang="en-US" b="0" dirty="0"/>
              <a:t>Two-Ray Rayleigh Fading Model</a:t>
            </a:r>
          </a:p>
          <a:p>
            <a:pPr marL="346075" indent="-346075">
              <a:defRPr/>
            </a:pPr>
            <a:r>
              <a:rPr lang="en-US" altLang="en-US" b="0" dirty="0" err="1"/>
              <a:t>Saleh</a:t>
            </a:r>
            <a:r>
              <a:rPr lang="en-US" altLang="en-US" b="0" dirty="0"/>
              <a:t> and Valenzuela Indoor statistical Model</a:t>
            </a:r>
          </a:p>
          <a:p>
            <a:pPr marL="346075" indent="-346075">
              <a:defRPr/>
            </a:pPr>
            <a:r>
              <a:rPr lang="en-US" altLang="en-US" b="0" dirty="0"/>
              <a:t>SIRCIM (Simulation of Indoor Radio Channels Impulse Response Models)</a:t>
            </a:r>
          </a:p>
          <a:p>
            <a:pPr marL="346075" indent="-346075">
              <a:defRPr/>
            </a:pPr>
            <a:r>
              <a:rPr lang="en-US" altLang="en-US" b="0" dirty="0"/>
              <a:t>SMRCIM (Simulation of Mobile Radio Channel Impulse-Response Models)</a:t>
            </a:r>
            <a:endParaRPr lang="en-US" altLang="en-US" b="0" dirty="0"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2" name="Rectangle 4">
            <a:extLst>
              <a:ext uri="{FF2B5EF4-FFF2-40B4-BE49-F238E27FC236}">
                <a16:creationId xmlns:a16="http://schemas.microsoft.com/office/drawing/2014/main" id="{0CF4C743-2DDD-4F5F-B36B-38A8A22128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421562" cy="603250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Factors influencing  small signal fading</a:t>
            </a:r>
          </a:p>
        </p:txBody>
      </p:sp>
      <p:sp>
        <p:nvSpPr>
          <p:cNvPr id="570373" name="Rectangle 5">
            <a:extLst>
              <a:ext uri="{FF2B5EF4-FFF2-40B4-BE49-F238E27FC236}">
                <a16:creationId xmlns:a16="http://schemas.microsoft.com/office/drawing/2014/main" id="{09A91555-48D2-44D1-BF0A-1DE5FABC2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70088"/>
            <a:ext cx="7772400" cy="4127500"/>
          </a:xfrm>
        </p:spPr>
        <p:txBody>
          <a:bodyPr/>
          <a:lstStyle/>
          <a:p>
            <a:pPr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Multipath propagations</a:t>
            </a:r>
          </a:p>
          <a:p>
            <a:pPr>
              <a:defRPr/>
            </a:pPr>
            <a:endParaRPr lang="en-US" altLang="en-US" b="0" dirty="0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Speed of mobile (Doppler shift)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Speed of surrounding objects</a:t>
            </a:r>
          </a:p>
          <a:p>
            <a:pPr marL="457200" lvl="1" indent="0">
              <a:buFont typeface="Monotype Sorts" pitchFamily="2" charset="2"/>
              <a:buNone/>
              <a:defRPr/>
            </a:pPr>
            <a:endParaRPr lang="en-US" altLang="en-US" b="0" dirty="0"/>
          </a:p>
          <a:p>
            <a:pPr>
              <a:defRPr/>
            </a:pPr>
            <a:r>
              <a:rPr lang="en-US" altLang="en-US" b="0" dirty="0">
                <a:solidFill>
                  <a:srgbClr val="FFFFFF"/>
                </a:solidFill>
              </a:rPr>
              <a:t>Bandwidths of signal and channel</a:t>
            </a:r>
          </a:p>
          <a:p>
            <a:pPr marL="57150" indent="0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0">
            <a:extLst>
              <a:ext uri="{FF2B5EF4-FFF2-40B4-BE49-F238E27FC236}">
                <a16:creationId xmlns:a16="http://schemas.microsoft.com/office/drawing/2014/main" id="{7563BB5A-97E3-42A5-9DD8-6353B24D8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7738" y="2809875"/>
          <a:ext cx="2100262" cy="253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r:id="rId3" imgW="2819400" imgH="5181600" progId="MS_ClipArt_Gallery">
                  <p:embed/>
                </p:oleObj>
              </mc:Choice>
              <mc:Fallback>
                <p:oleObj r:id="rId3" imgW="2819400" imgH="5181600" progId="MS_ClipArt_Gallery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2809875"/>
                        <a:ext cx="2100262" cy="253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Line 4">
            <a:extLst>
              <a:ext uri="{FF2B5EF4-FFF2-40B4-BE49-F238E27FC236}">
                <a16:creationId xmlns:a16="http://schemas.microsoft.com/office/drawing/2014/main" id="{401F4405-E508-4D79-BD9B-92F2B2ECC8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5356225"/>
            <a:ext cx="4686300" cy="0"/>
          </a:xfrm>
          <a:prstGeom prst="line">
            <a:avLst/>
          </a:prstGeom>
          <a:noFill/>
          <a:ln w="38100">
            <a:solidFill>
              <a:srgbClr val="B2BC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Line 14">
            <a:extLst>
              <a:ext uri="{FF2B5EF4-FFF2-40B4-BE49-F238E27FC236}">
                <a16:creationId xmlns:a16="http://schemas.microsoft.com/office/drawing/2014/main" id="{B223A883-A09F-4538-819D-2F4BB86291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527675"/>
            <a:ext cx="3200400" cy="1588"/>
          </a:xfrm>
          <a:prstGeom prst="line">
            <a:avLst/>
          </a:prstGeom>
          <a:noFill/>
          <a:ln w="47625">
            <a:solidFill>
              <a:srgbClr val="B2BCF0"/>
            </a:solidFill>
            <a:prstDash val="sysDot"/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1647" name="Rectangle 15">
            <a:extLst>
              <a:ext uri="{FF2B5EF4-FFF2-40B4-BE49-F238E27FC236}">
                <a16:creationId xmlns:a16="http://schemas.microsoft.com/office/drawing/2014/main" id="{A82C0E9B-3697-432F-8835-886AB14CD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Analysis of multipath channel</a:t>
            </a:r>
          </a:p>
        </p:txBody>
      </p:sp>
      <p:sp>
        <p:nvSpPr>
          <p:cNvPr id="581648" name="Rectangle 16">
            <a:extLst>
              <a:ext uri="{FF2B5EF4-FFF2-40B4-BE49-F238E27FC236}">
                <a16:creationId xmlns:a16="http://schemas.microsoft.com/office/drawing/2014/main" id="{098E8EC4-03F9-49BA-A82C-290643E08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0" y="3962400"/>
            <a:ext cx="1676400" cy="600075"/>
          </a:xfrm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en-US" altLang="en-US">
                <a:solidFill>
                  <a:srgbClr val="97D979"/>
                </a:solidFill>
              </a:rPr>
              <a:t>Receiver</a:t>
            </a:r>
          </a:p>
        </p:txBody>
      </p:sp>
      <p:sp>
        <p:nvSpPr>
          <p:cNvPr id="581649" name="Text Box 17">
            <a:extLst>
              <a:ext uri="{FF2B5EF4-FFF2-40B4-BE49-F238E27FC236}">
                <a16:creationId xmlns:a16="http://schemas.microsoft.com/office/drawing/2014/main" id="{DFD8FEFA-EEA4-488A-A0C7-3A5896181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476875"/>
            <a:ext cx="457200" cy="579438"/>
          </a:xfrm>
          <a:prstGeom prst="rect">
            <a:avLst/>
          </a:prstGeom>
          <a:noFill/>
          <a:ln w="47625">
            <a:noFill/>
            <a:prstDash val="sysDot"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r>
              <a:rPr lang="en-US" altLang="en-US" b="1">
                <a:solidFill>
                  <a:srgbClr val="B2BC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581650" name="Text Box 18">
            <a:extLst>
              <a:ext uri="{FF2B5EF4-FFF2-40B4-BE49-F238E27FC236}">
                <a16:creationId xmlns:a16="http://schemas.microsoft.com/office/drawing/2014/main" id="{11DD265E-50C8-453C-8CC2-81EA485FC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495800"/>
            <a:ext cx="2590800" cy="51117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Spatial position</a:t>
            </a:r>
          </a:p>
        </p:txBody>
      </p:sp>
      <p:grpSp>
        <p:nvGrpSpPr>
          <p:cNvPr id="8201" name="Group 22">
            <a:extLst>
              <a:ext uri="{FF2B5EF4-FFF2-40B4-BE49-F238E27FC236}">
                <a16:creationId xmlns:a16="http://schemas.microsoft.com/office/drawing/2014/main" id="{A3149A65-C7E3-4973-871A-9AC08959030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486275"/>
            <a:ext cx="1806575" cy="850900"/>
            <a:chOff x="3504" y="2736"/>
            <a:chExt cx="1680" cy="791"/>
          </a:xfrm>
        </p:grpSpPr>
        <p:sp>
          <p:nvSpPr>
            <p:cNvPr id="8203" name="Line 23">
              <a:extLst>
                <a:ext uri="{FF2B5EF4-FFF2-40B4-BE49-F238E27FC236}">
                  <a16:creationId xmlns:a16="http://schemas.microsoft.com/office/drawing/2014/main" id="{D460DD35-7304-414F-8F01-11A717660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784"/>
              <a:ext cx="227" cy="20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" name="Freeform 24">
              <a:extLst>
                <a:ext uri="{FF2B5EF4-FFF2-40B4-BE49-F238E27FC236}">
                  <a16:creationId xmlns:a16="http://schemas.microsoft.com/office/drawing/2014/main" id="{247DC62D-CE3D-4398-8B2D-5A6F55EEA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0" y="2806"/>
              <a:ext cx="240" cy="191"/>
            </a:xfrm>
            <a:custGeom>
              <a:avLst/>
              <a:gdLst>
                <a:gd name="T0" fmla="*/ 4012572 w 79"/>
                <a:gd name="T1" fmla="*/ 19709536 h 52"/>
                <a:gd name="T2" fmla="*/ 3745282 w 79"/>
                <a:gd name="T3" fmla="*/ 19709536 h 52"/>
                <a:gd name="T4" fmla="*/ 3613249 w 79"/>
                <a:gd name="T5" fmla="*/ 18752123 h 52"/>
                <a:gd name="T6" fmla="*/ 3221742 w 79"/>
                <a:gd name="T7" fmla="*/ 18391159 h 52"/>
                <a:gd name="T8" fmla="*/ 3221742 w 79"/>
                <a:gd name="T9" fmla="*/ 17391681 h 52"/>
                <a:gd name="T10" fmla="*/ 3083265 w 79"/>
                <a:gd name="T11" fmla="*/ 16568622 h 52"/>
                <a:gd name="T12" fmla="*/ 3221742 w 79"/>
                <a:gd name="T13" fmla="*/ 15704167 h 52"/>
                <a:gd name="T14" fmla="*/ 3613249 w 79"/>
                <a:gd name="T15" fmla="*/ 15704167 h 52"/>
                <a:gd name="T16" fmla="*/ 3745282 w 79"/>
                <a:gd name="T17" fmla="*/ 15704167 h 52"/>
                <a:gd name="T18" fmla="*/ 3881128 w 79"/>
                <a:gd name="T19" fmla="*/ 15704167 h 52"/>
                <a:gd name="T20" fmla="*/ 3881128 w 79"/>
                <a:gd name="T21" fmla="*/ 14711973 h 52"/>
                <a:gd name="T22" fmla="*/ 3745282 w 79"/>
                <a:gd name="T23" fmla="*/ 13882317 h 52"/>
                <a:gd name="T24" fmla="*/ 3881128 w 79"/>
                <a:gd name="T25" fmla="*/ 13882317 h 52"/>
                <a:gd name="T26" fmla="*/ 3881128 w 79"/>
                <a:gd name="T27" fmla="*/ 13025216 h 52"/>
                <a:gd name="T28" fmla="*/ 3881128 w 79"/>
                <a:gd name="T29" fmla="*/ 12059777 h 52"/>
                <a:gd name="T30" fmla="*/ 4012572 w 79"/>
                <a:gd name="T31" fmla="*/ 12059777 h 52"/>
                <a:gd name="T32" fmla="*/ 4143731 w 79"/>
                <a:gd name="T33" fmla="*/ 11203362 h 52"/>
                <a:gd name="T34" fmla="*/ 3881128 w 79"/>
                <a:gd name="T35" fmla="*/ 9370761 h 52"/>
                <a:gd name="T36" fmla="*/ 3881128 w 79"/>
                <a:gd name="T37" fmla="*/ 8514387 h 52"/>
                <a:gd name="T38" fmla="*/ 4012572 w 79"/>
                <a:gd name="T39" fmla="*/ 8514387 h 52"/>
                <a:gd name="T40" fmla="*/ 4012572 w 79"/>
                <a:gd name="T41" fmla="*/ 7548963 h 52"/>
                <a:gd name="T42" fmla="*/ 4012572 w 79"/>
                <a:gd name="T43" fmla="*/ 7187796 h 52"/>
                <a:gd name="T44" fmla="*/ 3881128 w 79"/>
                <a:gd name="T45" fmla="*/ 5365947 h 52"/>
                <a:gd name="T46" fmla="*/ 4012572 w 79"/>
                <a:gd name="T47" fmla="*/ 3546132 h 52"/>
                <a:gd name="T48" fmla="*/ 4012572 w 79"/>
                <a:gd name="T49" fmla="*/ 2688975 h 52"/>
                <a:gd name="T50" fmla="*/ 3881128 w 79"/>
                <a:gd name="T51" fmla="*/ 1821850 h 52"/>
                <a:gd name="T52" fmla="*/ 3613249 w 79"/>
                <a:gd name="T53" fmla="*/ 867166 h 52"/>
                <a:gd name="T54" fmla="*/ 3221742 w 79"/>
                <a:gd name="T55" fmla="*/ 0 h 52"/>
                <a:gd name="T56" fmla="*/ 2531271 w 79"/>
                <a:gd name="T57" fmla="*/ 0 h 52"/>
                <a:gd name="T58" fmla="*/ 2466896 w 79"/>
                <a:gd name="T59" fmla="*/ 867166 h 52"/>
                <a:gd name="T60" fmla="*/ 2335701 w 79"/>
                <a:gd name="T61" fmla="*/ 867166 h 52"/>
                <a:gd name="T62" fmla="*/ 2335701 w 79"/>
                <a:gd name="T63" fmla="*/ 1821850 h 52"/>
                <a:gd name="T64" fmla="*/ 2206843 w 79"/>
                <a:gd name="T65" fmla="*/ 1821850 h 52"/>
                <a:gd name="T66" fmla="*/ 2075398 w 79"/>
                <a:gd name="T67" fmla="*/ 2688975 h 52"/>
                <a:gd name="T68" fmla="*/ 1937174 w 79"/>
                <a:gd name="T69" fmla="*/ 5365947 h 52"/>
                <a:gd name="T70" fmla="*/ 1805730 w 79"/>
                <a:gd name="T71" fmla="*/ 10237927 h 52"/>
                <a:gd name="T72" fmla="*/ 1805730 w 79"/>
                <a:gd name="T73" fmla="*/ 11203362 h 52"/>
                <a:gd name="T74" fmla="*/ 1676862 w 79"/>
                <a:gd name="T75" fmla="*/ 12059777 h 52"/>
                <a:gd name="T76" fmla="*/ 1545667 w 79"/>
                <a:gd name="T77" fmla="*/ 13025216 h 52"/>
                <a:gd name="T78" fmla="*/ 1406406 w 79"/>
                <a:gd name="T79" fmla="*/ 13025216 h 52"/>
                <a:gd name="T80" fmla="*/ 1406406 w 79"/>
                <a:gd name="T81" fmla="*/ 13882317 h 52"/>
                <a:gd name="T82" fmla="*/ 1545667 w 79"/>
                <a:gd name="T83" fmla="*/ 13882317 h 52"/>
                <a:gd name="T84" fmla="*/ 1676862 w 79"/>
                <a:gd name="T85" fmla="*/ 14711973 h 52"/>
                <a:gd name="T86" fmla="*/ 1937174 w 79"/>
                <a:gd name="T87" fmla="*/ 14711973 h 52"/>
                <a:gd name="T88" fmla="*/ 2075398 w 79"/>
                <a:gd name="T89" fmla="*/ 14711973 h 52"/>
                <a:gd name="T90" fmla="*/ 1937174 w 79"/>
                <a:gd name="T91" fmla="*/ 16568622 h 52"/>
                <a:gd name="T92" fmla="*/ 1676862 w 79"/>
                <a:gd name="T93" fmla="*/ 16568622 h 52"/>
                <a:gd name="T94" fmla="*/ 1545667 w 79"/>
                <a:gd name="T95" fmla="*/ 18752123 h 52"/>
                <a:gd name="T96" fmla="*/ 1277538 w 79"/>
                <a:gd name="T97" fmla="*/ 16568622 h 52"/>
                <a:gd name="T98" fmla="*/ 1014908 w 79"/>
                <a:gd name="T99" fmla="*/ 14711973 h 52"/>
                <a:gd name="T100" fmla="*/ 855278 w 79"/>
                <a:gd name="T101" fmla="*/ 13882317 h 52"/>
                <a:gd name="T102" fmla="*/ 790821 w 79"/>
                <a:gd name="T103" fmla="*/ 13882317 h 52"/>
                <a:gd name="T104" fmla="*/ 529984 w 79"/>
                <a:gd name="T105" fmla="*/ 13882317 h 52"/>
                <a:gd name="T106" fmla="*/ 260312 w 79"/>
                <a:gd name="T107" fmla="*/ 14711973 h 52"/>
                <a:gd name="T108" fmla="*/ 131168 w 79"/>
                <a:gd name="T109" fmla="*/ 14711973 h 52"/>
                <a:gd name="T110" fmla="*/ 0 w 79"/>
                <a:gd name="T111" fmla="*/ 16568622 h 52"/>
                <a:gd name="T112" fmla="*/ 0 w 79"/>
                <a:gd name="T113" fmla="*/ 18752123 h 52"/>
                <a:gd name="T114" fmla="*/ 131168 w 79"/>
                <a:gd name="T115" fmla="*/ 23263139 h 52"/>
                <a:gd name="T116" fmla="*/ 5290080 w 79"/>
                <a:gd name="T117" fmla="*/ 23263139 h 52"/>
                <a:gd name="T118" fmla="*/ 4208224 w 79"/>
                <a:gd name="T119" fmla="*/ 21404511 h 52"/>
                <a:gd name="T120" fmla="*/ 4143731 w 79"/>
                <a:gd name="T121" fmla="*/ 20574123 h 52"/>
                <a:gd name="T122" fmla="*/ 4143731 w 79"/>
                <a:gd name="T123" fmla="*/ 19709536 h 52"/>
                <a:gd name="T124" fmla="*/ 4012572 w 79"/>
                <a:gd name="T125" fmla="*/ 19709536 h 5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79"/>
                <a:gd name="T190" fmla="*/ 0 h 52"/>
                <a:gd name="T191" fmla="*/ 79 w 79"/>
                <a:gd name="T192" fmla="*/ 52 h 5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79" h="52">
                  <a:moveTo>
                    <a:pt x="60" y="44"/>
                  </a:moveTo>
                  <a:lnTo>
                    <a:pt x="56" y="44"/>
                  </a:lnTo>
                  <a:lnTo>
                    <a:pt x="54" y="42"/>
                  </a:lnTo>
                  <a:lnTo>
                    <a:pt x="48" y="41"/>
                  </a:lnTo>
                  <a:lnTo>
                    <a:pt x="48" y="39"/>
                  </a:lnTo>
                  <a:lnTo>
                    <a:pt x="46" y="37"/>
                  </a:lnTo>
                  <a:lnTo>
                    <a:pt x="48" y="35"/>
                  </a:lnTo>
                  <a:lnTo>
                    <a:pt x="54" y="35"/>
                  </a:lnTo>
                  <a:lnTo>
                    <a:pt x="56" y="35"/>
                  </a:lnTo>
                  <a:lnTo>
                    <a:pt x="58" y="35"/>
                  </a:lnTo>
                  <a:lnTo>
                    <a:pt x="58" y="33"/>
                  </a:lnTo>
                  <a:lnTo>
                    <a:pt x="56" y="31"/>
                  </a:lnTo>
                  <a:lnTo>
                    <a:pt x="58" y="31"/>
                  </a:lnTo>
                  <a:lnTo>
                    <a:pt x="58" y="29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2" y="25"/>
                  </a:lnTo>
                  <a:lnTo>
                    <a:pt x="58" y="21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7"/>
                  </a:lnTo>
                  <a:lnTo>
                    <a:pt x="60" y="16"/>
                  </a:lnTo>
                  <a:lnTo>
                    <a:pt x="58" y="12"/>
                  </a:lnTo>
                  <a:lnTo>
                    <a:pt x="60" y="8"/>
                  </a:lnTo>
                  <a:lnTo>
                    <a:pt x="60" y="6"/>
                  </a:lnTo>
                  <a:lnTo>
                    <a:pt x="58" y="4"/>
                  </a:lnTo>
                  <a:lnTo>
                    <a:pt x="54" y="2"/>
                  </a:lnTo>
                  <a:lnTo>
                    <a:pt x="48" y="0"/>
                  </a:lnTo>
                  <a:lnTo>
                    <a:pt x="38" y="0"/>
                  </a:lnTo>
                  <a:lnTo>
                    <a:pt x="37" y="2"/>
                  </a:lnTo>
                  <a:lnTo>
                    <a:pt x="35" y="2"/>
                  </a:lnTo>
                  <a:lnTo>
                    <a:pt x="35" y="4"/>
                  </a:lnTo>
                  <a:lnTo>
                    <a:pt x="33" y="4"/>
                  </a:lnTo>
                  <a:lnTo>
                    <a:pt x="31" y="6"/>
                  </a:lnTo>
                  <a:lnTo>
                    <a:pt x="29" y="12"/>
                  </a:lnTo>
                  <a:lnTo>
                    <a:pt x="27" y="23"/>
                  </a:lnTo>
                  <a:lnTo>
                    <a:pt x="27" y="25"/>
                  </a:lnTo>
                  <a:lnTo>
                    <a:pt x="25" y="27"/>
                  </a:lnTo>
                  <a:lnTo>
                    <a:pt x="23" y="29"/>
                  </a:lnTo>
                  <a:lnTo>
                    <a:pt x="21" y="29"/>
                  </a:lnTo>
                  <a:lnTo>
                    <a:pt x="21" y="31"/>
                  </a:lnTo>
                  <a:lnTo>
                    <a:pt x="23" y="31"/>
                  </a:lnTo>
                  <a:lnTo>
                    <a:pt x="25" y="33"/>
                  </a:lnTo>
                  <a:lnTo>
                    <a:pt x="29" y="33"/>
                  </a:lnTo>
                  <a:lnTo>
                    <a:pt x="31" y="33"/>
                  </a:lnTo>
                  <a:lnTo>
                    <a:pt x="29" y="37"/>
                  </a:lnTo>
                  <a:lnTo>
                    <a:pt x="25" y="37"/>
                  </a:lnTo>
                  <a:lnTo>
                    <a:pt x="23" y="42"/>
                  </a:lnTo>
                  <a:lnTo>
                    <a:pt x="19" y="37"/>
                  </a:lnTo>
                  <a:lnTo>
                    <a:pt x="15" y="33"/>
                  </a:lnTo>
                  <a:lnTo>
                    <a:pt x="13" y="31"/>
                  </a:lnTo>
                  <a:lnTo>
                    <a:pt x="12" y="31"/>
                  </a:lnTo>
                  <a:lnTo>
                    <a:pt x="8" y="31"/>
                  </a:lnTo>
                  <a:lnTo>
                    <a:pt x="4" y="33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2" y="52"/>
                  </a:lnTo>
                  <a:lnTo>
                    <a:pt x="79" y="52"/>
                  </a:lnTo>
                  <a:lnTo>
                    <a:pt x="63" y="48"/>
                  </a:lnTo>
                  <a:lnTo>
                    <a:pt x="62" y="46"/>
                  </a:lnTo>
                  <a:lnTo>
                    <a:pt x="62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Freeform 25">
              <a:extLst>
                <a:ext uri="{FF2B5EF4-FFF2-40B4-BE49-F238E27FC236}">
                  <a16:creationId xmlns:a16="http://schemas.microsoft.com/office/drawing/2014/main" id="{1F591ACE-1915-4BF1-9643-03BA9E88EC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7" y="3181"/>
              <a:ext cx="317" cy="184"/>
            </a:xfrm>
            <a:custGeom>
              <a:avLst/>
              <a:gdLst>
                <a:gd name="T0" fmla="*/ 7196708 w 104"/>
                <a:gd name="T1" fmla="*/ 22767796 h 50"/>
                <a:gd name="T2" fmla="*/ 7196708 w 104"/>
                <a:gd name="T3" fmla="*/ 17320715 h 50"/>
                <a:gd name="T4" fmla="*/ 6929654 w 104"/>
                <a:gd name="T5" fmla="*/ 14129610 h 50"/>
                <a:gd name="T6" fmla="*/ 6519206 w 104"/>
                <a:gd name="T7" fmla="*/ 9514795 h 50"/>
                <a:gd name="T8" fmla="*/ 6155101 w 104"/>
                <a:gd name="T9" fmla="*/ 5950667 h 50"/>
                <a:gd name="T10" fmla="*/ 5609647 w 104"/>
                <a:gd name="T11" fmla="*/ 3601156 h 50"/>
                <a:gd name="T12" fmla="*/ 5067681 w 104"/>
                <a:gd name="T13" fmla="*/ 1845126 h 50"/>
                <a:gd name="T14" fmla="*/ 4426765 w 104"/>
                <a:gd name="T15" fmla="*/ 0 h 50"/>
                <a:gd name="T16" fmla="*/ 3612940 w 104"/>
                <a:gd name="T17" fmla="*/ 0 h 50"/>
                <a:gd name="T18" fmla="*/ 2972024 w 104"/>
                <a:gd name="T19" fmla="*/ 0 h 50"/>
                <a:gd name="T20" fmla="*/ 2295284 w 104"/>
                <a:gd name="T21" fmla="*/ 1845126 h 50"/>
                <a:gd name="T22" fmla="*/ 1586289 w 104"/>
                <a:gd name="T23" fmla="*/ 3601156 h 50"/>
                <a:gd name="T24" fmla="*/ 1110052 w 104"/>
                <a:gd name="T25" fmla="*/ 5950667 h 50"/>
                <a:gd name="T26" fmla="*/ 676990 w 104"/>
                <a:gd name="T27" fmla="*/ 9514795 h 50"/>
                <a:gd name="T28" fmla="*/ 275973 w 104"/>
                <a:gd name="T29" fmla="*/ 14129610 h 50"/>
                <a:gd name="T30" fmla="*/ 134743 w 104"/>
                <a:gd name="T31" fmla="*/ 17320715 h 50"/>
                <a:gd name="T32" fmla="*/ 0 w 104"/>
                <a:gd name="T33" fmla="*/ 22767796 h 50"/>
                <a:gd name="T34" fmla="*/ 7196708 w 104"/>
                <a:gd name="T35" fmla="*/ 2276779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4" y="21"/>
                  </a:lnTo>
                  <a:lnTo>
                    <a:pt x="89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4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Freeform 26">
              <a:extLst>
                <a:ext uri="{FF2B5EF4-FFF2-40B4-BE49-F238E27FC236}">
                  <a16:creationId xmlns:a16="http://schemas.microsoft.com/office/drawing/2014/main" id="{A360FF7B-A1E8-4755-BCF4-A088BF109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3181"/>
              <a:ext cx="317" cy="184"/>
            </a:xfrm>
            <a:custGeom>
              <a:avLst/>
              <a:gdLst>
                <a:gd name="T0" fmla="*/ 7196708 w 104"/>
                <a:gd name="T1" fmla="*/ 22767796 h 50"/>
                <a:gd name="T2" fmla="*/ 7196708 w 104"/>
                <a:gd name="T3" fmla="*/ 17320715 h 50"/>
                <a:gd name="T4" fmla="*/ 6929654 w 104"/>
                <a:gd name="T5" fmla="*/ 14129610 h 50"/>
                <a:gd name="T6" fmla="*/ 6653940 w 104"/>
                <a:gd name="T7" fmla="*/ 9514795 h 50"/>
                <a:gd name="T8" fmla="*/ 6086915 w 104"/>
                <a:gd name="T9" fmla="*/ 5950667 h 50"/>
                <a:gd name="T10" fmla="*/ 5609647 w 104"/>
                <a:gd name="T11" fmla="*/ 3601156 h 50"/>
                <a:gd name="T12" fmla="*/ 5067681 w 104"/>
                <a:gd name="T13" fmla="*/ 1845126 h 50"/>
                <a:gd name="T14" fmla="*/ 4426765 w 104"/>
                <a:gd name="T15" fmla="*/ 0 h 50"/>
                <a:gd name="T16" fmla="*/ 3612940 w 104"/>
                <a:gd name="T17" fmla="*/ 0 h 50"/>
                <a:gd name="T18" fmla="*/ 2906265 w 104"/>
                <a:gd name="T19" fmla="*/ 0 h 50"/>
                <a:gd name="T20" fmla="*/ 2295284 w 104"/>
                <a:gd name="T21" fmla="*/ 1845126 h 50"/>
                <a:gd name="T22" fmla="*/ 1586289 w 104"/>
                <a:gd name="T23" fmla="*/ 3601156 h 50"/>
                <a:gd name="T24" fmla="*/ 1110052 w 104"/>
                <a:gd name="T25" fmla="*/ 5950667 h 50"/>
                <a:gd name="T26" fmla="*/ 676990 w 104"/>
                <a:gd name="T27" fmla="*/ 9514795 h 50"/>
                <a:gd name="T28" fmla="*/ 410707 w 104"/>
                <a:gd name="T29" fmla="*/ 14129610 h 50"/>
                <a:gd name="T30" fmla="*/ 134743 w 104"/>
                <a:gd name="T31" fmla="*/ 17320715 h 50"/>
                <a:gd name="T32" fmla="*/ 0 w 104"/>
                <a:gd name="T33" fmla="*/ 22767796 h 50"/>
                <a:gd name="T34" fmla="*/ 7196708 w 104"/>
                <a:gd name="T35" fmla="*/ 2276779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"/>
                <a:gd name="T55" fmla="*/ 0 h 50"/>
                <a:gd name="T56" fmla="*/ 104 w 104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" h="50">
                  <a:moveTo>
                    <a:pt x="104" y="50"/>
                  </a:moveTo>
                  <a:lnTo>
                    <a:pt x="104" y="38"/>
                  </a:lnTo>
                  <a:lnTo>
                    <a:pt x="100" y="31"/>
                  </a:lnTo>
                  <a:lnTo>
                    <a:pt x="96" y="21"/>
                  </a:lnTo>
                  <a:lnTo>
                    <a:pt x="88" y="13"/>
                  </a:lnTo>
                  <a:lnTo>
                    <a:pt x="81" y="8"/>
                  </a:lnTo>
                  <a:lnTo>
                    <a:pt x="73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3" y="4"/>
                  </a:lnTo>
                  <a:lnTo>
                    <a:pt x="23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6" y="31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104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27">
              <a:extLst>
                <a:ext uri="{FF2B5EF4-FFF2-40B4-BE49-F238E27FC236}">
                  <a16:creationId xmlns:a16="http://schemas.microsoft.com/office/drawing/2014/main" id="{D903D0EC-5A34-4B21-A640-1AF905710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3" y="3203"/>
              <a:ext cx="268" cy="324"/>
            </a:xfrm>
            <a:custGeom>
              <a:avLst/>
              <a:gdLst>
                <a:gd name="T0" fmla="*/ 3020567 w 88"/>
                <a:gd name="T1" fmla="*/ 40282261 h 88"/>
                <a:gd name="T2" fmla="*/ 3693074 w 88"/>
                <a:gd name="T3" fmla="*/ 39410138 h 88"/>
                <a:gd name="T4" fmla="*/ 4188736 w 88"/>
                <a:gd name="T5" fmla="*/ 38428510 h 88"/>
                <a:gd name="T6" fmla="*/ 4736026 w 88"/>
                <a:gd name="T7" fmla="*/ 36667327 h 88"/>
                <a:gd name="T8" fmla="*/ 5299201 w 88"/>
                <a:gd name="T9" fmla="*/ 34310790 h 88"/>
                <a:gd name="T10" fmla="*/ 5498617 w 88"/>
                <a:gd name="T11" fmla="*/ 31568741 h 88"/>
                <a:gd name="T12" fmla="*/ 5903860 w 88"/>
                <a:gd name="T13" fmla="*/ 27963943 h 88"/>
                <a:gd name="T14" fmla="*/ 6038058 w 88"/>
                <a:gd name="T15" fmla="*/ 24250189 h 88"/>
                <a:gd name="T16" fmla="*/ 6038058 w 88"/>
                <a:gd name="T17" fmla="*/ 20122587 h 88"/>
                <a:gd name="T18" fmla="*/ 6038058 w 88"/>
                <a:gd name="T19" fmla="*/ 15536665 h 88"/>
                <a:gd name="T20" fmla="*/ 5903860 w 88"/>
                <a:gd name="T21" fmla="*/ 12325652 h 88"/>
                <a:gd name="T22" fmla="*/ 5498617 w 88"/>
                <a:gd name="T23" fmla="*/ 8713483 h 88"/>
                <a:gd name="T24" fmla="*/ 5299201 w 88"/>
                <a:gd name="T25" fmla="*/ 5980812 h 88"/>
                <a:gd name="T26" fmla="*/ 4736026 w 88"/>
                <a:gd name="T27" fmla="*/ 3238004 h 88"/>
                <a:gd name="T28" fmla="*/ 4188736 w 88"/>
                <a:gd name="T29" fmla="*/ 1853210 h 88"/>
                <a:gd name="T30" fmla="*/ 3693074 w 88"/>
                <a:gd name="T31" fmla="*/ 0 h 88"/>
                <a:gd name="T32" fmla="*/ 3020567 w 88"/>
                <a:gd name="T33" fmla="*/ 0 h 88"/>
                <a:gd name="T34" fmla="*/ 2478019 w 88"/>
                <a:gd name="T35" fmla="*/ 0 h 88"/>
                <a:gd name="T36" fmla="*/ 1849291 w 88"/>
                <a:gd name="T37" fmla="*/ 1853210 h 88"/>
                <a:gd name="T38" fmla="*/ 1310103 w 88"/>
                <a:gd name="T39" fmla="*/ 3238004 h 88"/>
                <a:gd name="T40" fmla="*/ 904098 w 88"/>
                <a:gd name="T41" fmla="*/ 5980812 h 88"/>
                <a:gd name="T42" fmla="*/ 539441 w 88"/>
                <a:gd name="T43" fmla="*/ 8713483 h 88"/>
                <a:gd name="T44" fmla="*/ 274581 w 88"/>
                <a:gd name="T45" fmla="*/ 12325652 h 88"/>
                <a:gd name="T46" fmla="*/ 133324 w 88"/>
                <a:gd name="T47" fmla="*/ 15536665 h 88"/>
                <a:gd name="T48" fmla="*/ 0 w 88"/>
                <a:gd name="T49" fmla="*/ 20122587 h 88"/>
                <a:gd name="T50" fmla="*/ 133324 w 88"/>
                <a:gd name="T51" fmla="*/ 24250189 h 88"/>
                <a:gd name="T52" fmla="*/ 274581 w 88"/>
                <a:gd name="T53" fmla="*/ 27963943 h 88"/>
                <a:gd name="T54" fmla="*/ 539441 w 88"/>
                <a:gd name="T55" fmla="*/ 31568741 h 88"/>
                <a:gd name="T56" fmla="*/ 904098 w 88"/>
                <a:gd name="T57" fmla="*/ 34310790 h 88"/>
                <a:gd name="T58" fmla="*/ 1310103 w 88"/>
                <a:gd name="T59" fmla="*/ 36667327 h 88"/>
                <a:gd name="T60" fmla="*/ 1849291 w 88"/>
                <a:gd name="T61" fmla="*/ 38428510 h 88"/>
                <a:gd name="T62" fmla="*/ 2478019 w 88"/>
                <a:gd name="T63" fmla="*/ 39410138 h 88"/>
                <a:gd name="T64" fmla="*/ 3020567 w 88"/>
                <a:gd name="T65" fmla="*/ 40282261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7" y="75"/>
                  </a:lnTo>
                  <a:lnTo>
                    <a:pt x="80" y="69"/>
                  </a:lnTo>
                  <a:lnTo>
                    <a:pt x="86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6" y="27"/>
                  </a:lnTo>
                  <a:lnTo>
                    <a:pt x="80" y="19"/>
                  </a:lnTo>
                  <a:lnTo>
                    <a:pt x="77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28">
              <a:extLst>
                <a:ext uri="{FF2B5EF4-FFF2-40B4-BE49-F238E27FC236}">
                  <a16:creationId xmlns:a16="http://schemas.microsoft.com/office/drawing/2014/main" id="{265CBC14-AAE5-41C9-A322-D8BCB0475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1" y="3203"/>
              <a:ext cx="268" cy="324"/>
            </a:xfrm>
            <a:custGeom>
              <a:avLst/>
              <a:gdLst>
                <a:gd name="T0" fmla="*/ 3020567 w 88"/>
                <a:gd name="T1" fmla="*/ 40282261 h 88"/>
                <a:gd name="T2" fmla="*/ 3693074 w 88"/>
                <a:gd name="T3" fmla="*/ 39410138 h 88"/>
                <a:gd name="T4" fmla="*/ 4188736 w 88"/>
                <a:gd name="T5" fmla="*/ 38428510 h 88"/>
                <a:gd name="T6" fmla="*/ 4736026 w 88"/>
                <a:gd name="T7" fmla="*/ 36667327 h 88"/>
                <a:gd name="T8" fmla="*/ 5136528 w 88"/>
                <a:gd name="T9" fmla="*/ 34310790 h 88"/>
                <a:gd name="T10" fmla="*/ 5564061 w 88"/>
                <a:gd name="T11" fmla="*/ 31568741 h 88"/>
                <a:gd name="T12" fmla="*/ 5770768 w 88"/>
                <a:gd name="T13" fmla="*/ 27963943 h 88"/>
                <a:gd name="T14" fmla="*/ 6038058 w 88"/>
                <a:gd name="T15" fmla="*/ 24250189 h 88"/>
                <a:gd name="T16" fmla="*/ 6038058 w 88"/>
                <a:gd name="T17" fmla="*/ 20122587 h 88"/>
                <a:gd name="T18" fmla="*/ 6038058 w 88"/>
                <a:gd name="T19" fmla="*/ 15536665 h 88"/>
                <a:gd name="T20" fmla="*/ 5770768 w 88"/>
                <a:gd name="T21" fmla="*/ 12325652 h 88"/>
                <a:gd name="T22" fmla="*/ 5564061 w 88"/>
                <a:gd name="T23" fmla="*/ 8713483 h 88"/>
                <a:gd name="T24" fmla="*/ 5136528 w 88"/>
                <a:gd name="T25" fmla="*/ 5980812 h 88"/>
                <a:gd name="T26" fmla="*/ 4736026 w 88"/>
                <a:gd name="T27" fmla="*/ 3238004 h 88"/>
                <a:gd name="T28" fmla="*/ 4188736 w 88"/>
                <a:gd name="T29" fmla="*/ 1853210 h 88"/>
                <a:gd name="T30" fmla="*/ 3693074 w 88"/>
                <a:gd name="T31" fmla="*/ 0 h 88"/>
                <a:gd name="T32" fmla="*/ 3020567 w 88"/>
                <a:gd name="T33" fmla="*/ 0 h 88"/>
                <a:gd name="T34" fmla="*/ 2478019 w 88"/>
                <a:gd name="T35" fmla="*/ 0 h 88"/>
                <a:gd name="T36" fmla="*/ 1849291 w 88"/>
                <a:gd name="T37" fmla="*/ 1853210 h 88"/>
                <a:gd name="T38" fmla="*/ 1310103 w 88"/>
                <a:gd name="T39" fmla="*/ 3238004 h 88"/>
                <a:gd name="T40" fmla="*/ 904098 w 88"/>
                <a:gd name="T41" fmla="*/ 5980812 h 88"/>
                <a:gd name="T42" fmla="*/ 539441 w 88"/>
                <a:gd name="T43" fmla="*/ 8713483 h 88"/>
                <a:gd name="T44" fmla="*/ 274581 w 88"/>
                <a:gd name="T45" fmla="*/ 12325652 h 88"/>
                <a:gd name="T46" fmla="*/ 133324 w 88"/>
                <a:gd name="T47" fmla="*/ 15536665 h 88"/>
                <a:gd name="T48" fmla="*/ 0 w 88"/>
                <a:gd name="T49" fmla="*/ 20122587 h 88"/>
                <a:gd name="T50" fmla="*/ 133324 w 88"/>
                <a:gd name="T51" fmla="*/ 24250189 h 88"/>
                <a:gd name="T52" fmla="*/ 274581 w 88"/>
                <a:gd name="T53" fmla="*/ 27963943 h 88"/>
                <a:gd name="T54" fmla="*/ 539441 w 88"/>
                <a:gd name="T55" fmla="*/ 31568741 h 88"/>
                <a:gd name="T56" fmla="*/ 904098 w 88"/>
                <a:gd name="T57" fmla="*/ 34310790 h 88"/>
                <a:gd name="T58" fmla="*/ 1310103 w 88"/>
                <a:gd name="T59" fmla="*/ 36667327 h 88"/>
                <a:gd name="T60" fmla="*/ 1849291 w 88"/>
                <a:gd name="T61" fmla="*/ 38428510 h 88"/>
                <a:gd name="T62" fmla="*/ 2478019 w 88"/>
                <a:gd name="T63" fmla="*/ 39410138 h 88"/>
                <a:gd name="T64" fmla="*/ 3020567 w 88"/>
                <a:gd name="T65" fmla="*/ 40282261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8"/>
                <a:gd name="T100" fmla="*/ 0 h 88"/>
                <a:gd name="T101" fmla="*/ 88 w 88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8" h="88">
                  <a:moveTo>
                    <a:pt x="44" y="88"/>
                  </a:moveTo>
                  <a:lnTo>
                    <a:pt x="54" y="86"/>
                  </a:lnTo>
                  <a:lnTo>
                    <a:pt x="61" y="84"/>
                  </a:lnTo>
                  <a:lnTo>
                    <a:pt x="69" y="80"/>
                  </a:lnTo>
                  <a:lnTo>
                    <a:pt x="75" y="75"/>
                  </a:lnTo>
                  <a:lnTo>
                    <a:pt x="81" y="69"/>
                  </a:lnTo>
                  <a:lnTo>
                    <a:pt x="84" y="61"/>
                  </a:lnTo>
                  <a:lnTo>
                    <a:pt x="88" y="53"/>
                  </a:lnTo>
                  <a:lnTo>
                    <a:pt x="88" y="44"/>
                  </a:lnTo>
                  <a:lnTo>
                    <a:pt x="88" y="34"/>
                  </a:lnTo>
                  <a:lnTo>
                    <a:pt x="84" y="27"/>
                  </a:lnTo>
                  <a:lnTo>
                    <a:pt x="81" y="19"/>
                  </a:lnTo>
                  <a:lnTo>
                    <a:pt x="75" y="13"/>
                  </a:lnTo>
                  <a:lnTo>
                    <a:pt x="69" y="7"/>
                  </a:lnTo>
                  <a:lnTo>
                    <a:pt x="61" y="4"/>
                  </a:lnTo>
                  <a:lnTo>
                    <a:pt x="54" y="0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7" y="4"/>
                  </a:lnTo>
                  <a:lnTo>
                    <a:pt x="19" y="7"/>
                  </a:lnTo>
                  <a:lnTo>
                    <a:pt x="13" y="13"/>
                  </a:lnTo>
                  <a:lnTo>
                    <a:pt x="8" y="19"/>
                  </a:lnTo>
                  <a:lnTo>
                    <a:pt x="4" y="27"/>
                  </a:lnTo>
                  <a:lnTo>
                    <a:pt x="2" y="34"/>
                  </a:lnTo>
                  <a:lnTo>
                    <a:pt x="0" y="44"/>
                  </a:lnTo>
                  <a:lnTo>
                    <a:pt x="2" y="53"/>
                  </a:lnTo>
                  <a:lnTo>
                    <a:pt x="4" y="61"/>
                  </a:lnTo>
                  <a:lnTo>
                    <a:pt x="8" y="69"/>
                  </a:lnTo>
                  <a:lnTo>
                    <a:pt x="13" y="75"/>
                  </a:lnTo>
                  <a:lnTo>
                    <a:pt x="19" y="80"/>
                  </a:lnTo>
                  <a:lnTo>
                    <a:pt x="27" y="84"/>
                  </a:lnTo>
                  <a:lnTo>
                    <a:pt x="36" y="86"/>
                  </a:lnTo>
                  <a:lnTo>
                    <a:pt x="44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29">
              <a:extLst>
                <a:ext uri="{FF2B5EF4-FFF2-40B4-BE49-F238E27FC236}">
                  <a16:creationId xmlns:a16="http://schemas.microsoft.com/office/drawing/2014/main" id="{7178715F-5867-452B-9C71-BF7C26628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8" y="3258"/>
              <a:ext cx="183" cy="221"/>
            </a:xfrm>
            <a:custGeom>
              <a:avLst/>
              <a:gdLst>
                <a:gd name="T0" fmla="*/ 2006168 w 60"/>
                <a:gd name="T1" fmla="*/ 27576170 h 60"/>
                <a:gd name="T2" fmla="*/ 2440836 w 60"/>
                <a:gd name="T3" fmla="*/ 26692122 h 60"/>
                <a:gd name="T4" fmla="*/ 2852836 w 60"/>
                <a:gd name="T5" fmla="*/ 25718422 h 60"/>
                <a:gd name="T6" fmla="*/ 3196833 w 60"/>
                <a:gd name="T7" fmla="*/ 24834374 h 60"/>
                <a:gd name="T8" fmla="*/ 3496075 w 60"/>
                <a:gd name="T9" fmla="*/ 22966692 h 60"/>
                <a:gd name="T10" fmla="*/ 3766665 w 60"/>
                <a:gd name="T11" fmla="*/ 21073820 h 60"/>
                <a:gd name="T12" fmla="*/ 4043498 w 60"/>
                <a:gd name="T13" fmla="*/ 18331479 h 60"/>
                <a:gd name="T14" fmla="*/ 4178942 w 60"/>
                <a:gd name="T15" fmla="*/ 16096800 h 60"/>
                <a:gd name="T16" fmla="*/ 4178942 w 60"/>
                <a:gd name="T17" fmla="*/ 13347067 h 60"/>
                <a:gd name="T18" fmla="*/ 4178942 w 60"/>
                <a:gd name="T19" fmla="*/ 10605267 h 60"/>
                <a:gd name="T20" fmla="*/ 4043498 w 60"/>
                <a:gd name="T21" fmla="*/ 7863674 h 60"/>
                <a:gd name="T22" fmla="*/ 3766665 w 60"/>
                <a:gd name="T23" fmla="*/ 5491478 h 60"/>
                <a:gd name="T24" fmla="*/ 3496075 w 60"/>
                <a:gd name="T25" fmla="*/ 3623638 h 60"/>
                <a:gd name="T26" fmla="*/ 3196833 w 60"/>
                <a:gd name="T27" fmla="*/ 1867844 h 60"/>
                <a:gd name="T28" fmla="*/ 2852836 w 60"/>
                <a:gd name="T29" fmla="*/ 884048 h 60"/>
                <a:gd name="T30" fmla="*/ 2440836 w 60"/>
                <a:gd name="T31" fmla="*/ 0 h 60"/>
                <a:gd name="T32" fmla="*/ 2006168 w 60"/>
                <a:gd name="T33" fmla="*/ 0 h 60"/>
                <a:gd name="T34" fmla="*/ 1603705 w 60"/>
                <a:gd name="T35" fmla="*/ 0 h 60"/>
                <a:gd name="T36" fmla="*/ 1190656 w 60"/>
                <a:gd name="T37" fmla="*/ 884048 h 60"/>
                <a:gd name="T38" fmla="*/ 982094 w 60"/>
                <a:gd name="T39" fmla="*/ 1867844 h 60"/>
                <a:gd name="T40" fmla="*/ 547423 w 60"/>
                <a:gd name="T41" fmla="*/ 3623638 h 60"/>
                <a:gd name="T42" fmla="*/ 412259 w 60"/>
                <a:gd name="T43" fmla="*/ 5491478 h 60"/>
                <a:gd name="T44" fmla="*/ 135167 w 60"/>
                <a:gd name="T45" fmla="*/ 7863674 h 60"/>
                <a:gd name="T46" fmla="*/ 0 w 60"/>
                <a:gd name="T47" fmla="*/ 10605267 h 60"/>
                <a:gd name="T48" fmla="*/ 0 w 60"/>
                <a:gd name="T49" fmla="*/ 13347067 h 60"/>
                <a:gd name="T50" fmla="*/ 0 w 60"/>
                <a:gd name="T51" fmla="*/ 16096800 h 60"/>
                <a:gd name="T52" fmla="*/ 135167 w 60"/>
                <a:gd name="T53" fmla="*/ 18331479 h 60"/>
                <a:gd name="T54" fmla="*/ 412259 w 60"/>
                <a:gd name="T55" fmla="*/ 21073820 h 60"/>
                <a:gd name="T56" fmla="*/ 547423 w 60"/>
                <a:gd name="T57" fmla="*/ 22966692 h 60"/>
                <a:gd name="T58" fmla="*/ 982094 w 60"/>
                <a:gd name="T59" fmla="*/ 24834374 h 60"/>
                <a:gd name="T60" fmla="*/ 1190656 w 60"/>
                <a:gd name="T61" fmla="*/ 25718422 h 60"/>
                <a:gd name="T62" fmla="*/ 1603705 w 60"/>
                <a:gd name="T63" fmla="*/ 26692122 h 60"/>
                <a:gd name="T64" fmla="*/ 2006168 w 60"/>
                <a:gd name="T65" fmla="*/ 27576170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29" y="60"/>
                  </a:moveTo>
                  <a:lnTo>
                    <a:pt x="35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6" y="12"/>
                  </a:lnTo>
                  <a:lnTo>
                    <a:pt x="2" y="17"/>
                  </a:lnTo>
                  <a:lnTo>
                    <a:pt x="0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0"/>
                  </a:lnTo>
                  <a:lnTo>
                    <a:pt x="6" y="46"/>
                  </a:lnTo>
                  <a:lnTo>
                    <a:pt x="8" y="50"/>
                  </a:lnTo>
                  <a:lnTo>
                    <a:pt x="14" y="54"/>
                  </a:lnTo>
                  <a:lnTo>
                    <a:pt x="17" y="56"/>
                  </a:lnTo>
                  <a:lnTo>
                    <a:pt x="23" y="58"/>
                  </a:lnTo>
                  <a:lnTo>
                    <a:pt x="29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30">
              <a:extLst>
                <a:ext uri="{FF2B5EF4-FFF2-40B4-BE49-F238E27FC236}">
                  <a16:creationId xmlns:a16="http://schemas.microsoft.com/office/drawing/2014/main" id="{1E3F50B0-6C45-46C3-ADB0-EF36574729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1" y="3258"/>
              <a:ext cx="183" cy="221"/>
            </a:xfrm>
            <a:custGeom>
              <a:avLst/>
              <a:gdLst>
                <a:gd name="T0" fmla="*/ 2172747 w 60"/>
                <a:gd name="T1" fmla="*/ 27576170 h 60"/>
                <a:gd name="T2" fmla="*/ 2583127 w 60"/>
                <a:gd name="T3" fmla="*/ 26692122 h 60"/>
                <a:gd name="T4" fmla="*/ 2995387 w 60"/>
                <a:gd name="T5" fmla="*/ 25718422 h 60"/>
                <a:gd name="T6" fmla="*/ 3331915 w 60"/>
                <a:gd name="T7" fmla="*/ 24834374 h 60"/>
                <a:gd name="T8" fmla="*/ 3631501 w 60"/>
                <a:gd name="T9" fmla="*/ 22966692 h 60"/>
                <a:gd name="T10" fmla="*/ 3909209 w 60"/>
                <a:gd name="T11" fmla="*/ 21073820 h 60"/>
                <a:gd name="T12" fmla="*/ 4043498 w 60"/>
                <a:gd name="T13" fmla="*/ 18331479 h 60"/>
                <a:gd name="T14" fmla="*/ 4178942 w 60"/>
                <a:gd name="T15" fmla="*/ 16096800 h 60"/>
                <a:gd name="T16" fmla="*/ 4178942 w 60"/>
                <a:gd name="T17" fmla="*/ 13347067 h 60"/>
                <a:gd name="T18" fmla="*/ 4178942 w 60"/>
                <a:gd name="T19" fmla="*/ 10605267 h 60"/>
                <a:gd name="T20" fmla="*/ 4043498 w 60"/>
                <a:gd name="T21" fmla="*/ 7863674 h 60"/>
                <a:gd name="T22" fmla="*/ 3909209 w 60"/>
                <a:gd name="T23" fmla="*/ 5491478 h 60"/>
                <a:gd name="T24" fmla="*/ 3631501 w 60"/>
                <a:gd name="T25" fmla="*/ 3623638 h 60"/>
                <a:gd name="T26" fmla="*/ 3331915 w 60"/>
                <a:gd name="T27" fmla="*/ 1867844 h 60"/>
                <a:gd name="T28" fmla="*/ 2995387 w 60"/>
                <a:gd name="T29" fmla="*/ 884048 h 60"/>
                <a:gd name="T30" fmla="*/ 2583127 w 60"/>
                <a:gd name="T31" fmla="*/ 0 h 60"/>
                <a:gd name="T32" fmla="*/ 2172747 w 60"/>
                <a:gd name="T33" fmla="*/ 0 h 60"/>
                <a:gd name="T34" fmla="*/ 1737997 w 60"/>
                <a:gd name="T35" fmla="*/ 0 h 60"/>
                <a:gd name="T36" fmla="*/ 1391767 w 60"/>
                <a:gd name="T37" fmla="*/ 884048 h 60"/>
                <a:gd name="T38" fmla="*/ 982094 w 60"/>
                <a:gd name="T39" fmla="*/ 1867844 h 60"/>
                <a:gd name="T40" fmla="*/ 712376 w 60"/>
                <a:gd name="T41" fmla="*/ 3623638 h 60"/>
                <a:gd name="T42" fmla="*/ 412259 w 60"/>
                <a:gd name="T43" fmla="*/ 5491478 h 60"/>
                <a:gd name="T44" fmla="*/ 277681 w 60"/>
                <a:gd name="T45" fmla="*/ 7863674 h 60"/>
                <a:gd name="T46" fmla="*/ 135167 w 60"/>
                <a:gd name="T47" fmla="*/ 10605267 h 60"/>
                <a:gd name="T48" fmla="*/ 0 w 60"/>
                <a:gd name="T49" fmla="*/ 13347067 h 60"/>
                <a:gd name="T50" fmla="*/ 135167 w 60"/>
                <a:gd name="T51" fmla="*/ 16096800 h 60"/>
                <a:gd name="T52" fmla="*/ 277681 w 60"/>
                <a:gd name="T53" fmla="*/ 18331479 h 60"/>
                <a:gd name="T54" fmla="*/ 412259 w 60"/>
                <a:gd name="T55" fmla="*/ 21073820 h 60"/>
                <a:gd name="T56" fmla="*/ 712376 w 60"/>
                <a:gd name="T57" fmla="*/ 22966692 h 60"/>
                <a:gd name="T58" fmla="*/ 982094 w 60"/>
                <a:gd name="T59" fmla="*/ 24834374 h 60"/>
                <a:gd name="T60" fmla="*/ 1391767 w 60"/>
                <a:gd name="T61" fmla="*/ 25718422 h 60"/>
                <a:gd name="T62" fmla="*/ 1737997 w 60"/>
                <a:gd name="T63" fmla="*/ 26692122 h 60"/>
                <a:gd name="T64" fmla="*/ 2172747 w 60"/>
                <a:gd name="T65" fmla="*/ 27576170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0"/>
                <a:gd name="T100" fmla="*/ 0 h 60"/>
                <a:gd name="T101" fmla="*/ 60 w 60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0" h="60">
                  <a:moveTo>
                    <a:pt x="31" y="60"/>
                  </a:moveTo>
                  <a:lnTo>
                    <a:pt x="37" y="58"/>
                  </a:lnTo>
                  <a:lnTo>
                    <a:pt x="43" y="56"/>
                  </a:lnTo>
                  <a:lnTo>
                    <a:pt x="48" y="54"/>
                  </a:lnTo>
                  <a:lnTo>
                    <a:pt x="52" y="50"/>
                  </a:lnTo>
                  <a:lnTo>
                    <a:pt x="56" y="46"/>
                  </a:lnTo>
                  <a:lnTo>
                    <a:pt x="58" y="40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17"/>
                  </a:lnTo>
                  <a:lnTo>
                    <a:pt x="56" y="12"/>
                  </a:lnTo>
                  <a:lnTo>
                    <a:pt x="52" y="8"/>
                  </a:lnTo>
                  <a:lnTo>
                    <a:pt x="48" y="4"/>
                  </a:lnTo>
                  <a:lnTo>
                    <a:pt x="43" y="2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25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4" y="40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20" y="56"/>
                  </a:lnTo>
                  <a:lnTo>
                    <a:pt x="25" y="58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31">
              <a:extLst>
                <a:ext uri="{FF2B5EF4-FFF2-40B4-BE49-F238E27FC236}">
                  <a16:creationId xmlns:a16="http://schemas.microsoft.com/office/drawing/2014/main" id="{4E95114A-7F30-4A19-921B-135EA4A013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3288"/>
              <a:ext cx="140" cy="162"/>
            </a:xfrm>
            <a:custGeom>
              <a:avLst/>
              <a:gdLst>
                <a:gd name="T0" fmla="*/ 1567279 w 46"/>
                <a:gd name="T1" fmla="*/ 20122587 h 44"/>
                <a:gd name="T2" fmla="*/ 1973367 w 46"/>
                <a:gd name="T3" fmla="*/ 19278210 h 44"/>
                <a:gd name="T4" fmla="*/ 2237039 w 46"/>
                <a:gd name="T5" fmla="*/ 19278210 h 44"/>
                <a:gd name="T6" fmla="*/ 2466885 w 46"/>
                <a:gd name="T7" fmla="*/ 18268630 h 44"/>
                <a:gd name="T8" fmla="*/ 2730633 w 46"/>
                <a:gd name="T9" fmla="*/ 16545502 h 44"/>
                <a:gd name="T10" fmla="*/ 2871336 w 46"/>
                <a:gd name="T11" fmla="*/ 14657208 h 44"/>
                <a:gd name="T12" fmla="*/ 3003977 w 46"/>
                <a:gd name="T13" fmla="*/ 13306739 h 44"/>
                <a:gd name="T14" fmla="*/ 3136898 w 46"/>
                <a:gd name="T15" fmla="*/ 11446195 h 44"/>
                <a:gd name="T16" fmla="*/ 3136898 w 46"/>
                <a:gd name="T17" fmla="*/ 9593143 h 44"/>
                <a:gd name="T18" fmla="*/ 3136898 w 46"/>
                <a:gd name="T19" fmla="*/ 7832019 h 44"/>
                <a:gd name="T20" fmla="*/ 3003977 w 46"/>
                <a:gd name="T21" fmla="*/ 5099292 h 44"/>
                <a:gd name="T22" fmla="*/ 2730633 w 46"/>
                <a:gd name="T23" fmla="*/ 2229370 h 44"/>
                <a:gd name="T24" fmla="*/ 2466885 w 46"/>
                <a:gd name="T25" fmla="*/ 1853210 h 44"/>
                <a:gd name="T26" fmla="*/ 2237039 w 46"/>
                <a:gd name="T27" fmla="*/ 879458 h 44"/>
                <a:gd name="T28" fmla="*/ 1973367 w 46"/>
                <a:gd name="T29" fmla="*/ 0 h 44"/>
                <a:gd name="T30" fmla="*/ 1567279 w 46"/>
                <a:gd name="T31" fmla="*/ 0 h 44"/>
                <a:gd name="T32" fmla="*/ 1303269 w 46"/>
                <a:gd name="T33" fmla="*/ 0 h 44"/>
                <a:gd name="T34" fmla="*/ 1030695 w 46"/>
                <a:gd name="T35" fmla="*/ 879458 h 44"/>
                <a:gd name="T36" fmla="*/ 735027 w 46"/>
                <a:gd name="T37" fmla="*/ 1853210 h 44"/>
                <a:gd name="T38" fmla="*/ 537092 w 46"/>
                <a:gd name="T39" fmla="*/ 2229370 h 44"/>
                <a:gd name="T40" fmla="*/ 132644 w 46"/>
                <a:gd name="T41" fmla="*/ 5099292 h 44"/>
                <a:gd name="T42" fmla="*/ 132644 w 46"/>
                <a:gd name="T43" fmla="*/ 7832019 h 44"/>
                <a:gd name="T44" fmla="*/ 0 w 46"/>
                <a:gd name="T45" fmla="*/ 9593143 h 44"/>
                <a:gd name="T46" fmla="*/ 132644 w 46"/>
                <a:gd name="T47" fmla="*/ 13306739 h 44"/>
                <a:gd name="T48" fmla="*/ 537092 w 46"/>
                <a:gd name="T49" fmla="*/ 16545502 h 44"/>
                <a:gd name="T50" fmla="*/ 735027 w 46"/>
                <a:gd name="T51" fmla="*/ 18268630 h 44"/>
                <a:gd name="T52" fmla="*/ 1030695 w 46"/>
                <a:gd name="T53" fmla="*/ 19278210 h 44"/>
                <a:gd name="T54" fmla="*/ 1303269 w 46"/>
                <a:gd name="T55" fmla="*/ 19278210 h 44"/>
                <a:gd name="T56" fmla="*/ 1567279 w 46"/>
                <a:gd name="T57" fmla="*/ 20122587 h 4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6"/>
                <a:gd name="T88" fmla="*/ 0 h 44"/>
                <a:gd name="T89" fmla="*/ 46 w 46"/>
                <a:gd name="T90" fmla="*/ 44 h 4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6" h="44">
                  <a:moveTo>
                    <a:pt x="23" y="44"/>
                  </a:moveTo>
                  <a:lnTo>
                    <a:pt x="29" y="42"/>
                  </a:lnTo>
                  <a:lnTo>
                    <a:pt x="33" y="42"/>
                  </a:lnTo>
                  <a:lnTo>
                    <a:pt x="36" y="40"/>
                  </a:lnTo>
                  <a:lnTo>
                    <a:pt x="40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6" y="25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4" y="11"/>
                  </a:lnTo>
                  <a:lnTo>
                    <a:pt x="40" y="5"/>
                  </a:lnTo>
                  <a:lnTo>
                    <a:pt x="36" y="4"/>
                  </a:lnTo>
                  <a:lnTo>
                    <a:pt x="33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1" y="4"/>
                  </a:lnTo>
                  <a:lnTo>
                    <a:pt x="8" y="5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9"/>
                  </a:lnTo>
                  <a:lnTo>
                    <a:pt x="8" y="36"/>
                  </a:lnTo>
                  <a:lnTo>
                    <a:pt x="11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Freeform 32">
              <a:extLst>
                <a:ext uri="{FF2B5EF4-FFF2-40B4-BE49-F238E27FC236}">
                  <a16:creationId xmlns:a16="http://schemas.microsoft.com/office/drawing/2014/main" id="{2010C7BD-0030-4D1D-B52E-18238299D6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5" y="3288"/>
              <a:ext cx="134" cy="162"/>
            </a:xfrm>
            <a:custGeom>
              <a:avLst/>
              <a:gdLst>
                <a:gd name="T0" fmla="*/ 1577393 w 44"/>
                <a:gd name="T1" fmla="*/ 20122587 h 44"/>
                <a:gd name="T2" fmla="*/ 1849291 w 44"/>
                <a:gd name="T3" fmla="*/ 19278210 h 44"/>
                <a:gd name="T4" fmla="*/ 2279504 w 44"/>
                <a:gd name="T5" fmla="*/ 19278210 h 44"/>
                <a:gd name="T6" fmla="*/ 2546682 w 44"/>
                <a:gd name="T7" fmla="*/ 18268630 h 44"/>
                <a:gd name="T8" fmla="*/ 2677689 w 44"/>
                <a:gd name="T9" fmla="*/ 16545502 h 44"/>
                <a:gd name="T10" fmla="*/ 2886454 w 44"/>
                <a:gd name="T11" fmla="*/ 14657208 h 44"/>
                <a:gd name="T12" fmla="*/ 3020567 w 44"/>
                <a:gd name="T13" fmla="*/ 13306739 h 44"/>
                <a:gd name="T14" fmla="*/ 3020567 w 44"/>
                <a:gd name="T15" fmla="*/ 11446195 h 44"/>
                <a:gd name="T16" fmla="*/ 3020567 w 44"/>
                <a:gd name="T17" fmla="*/ 9593143 h 44"/>
                <a:gd name="T18" fmla="*/ 3020567 w 44"/>
                <a:gd name="T19" fmla="*/ 7832019 h 44"/>
                <a:gd name="T20" fmla="*/ 3020567 w 44"/>
                <a:gd name="T21" fmla="*/ 5099292 h 44"/>
                <a:gd name="T22" fmla="*/ 2886454 w 44"/>
                <a:gd name="T23" fmla="*/ 4117664 h 44"/>
                <a:gd name="T24" fmla="*/ 2677689 w 44"/>
                <a:gd name="T25" fmla="*/ 2229370 h 44"/>
                <a:gd name="T26" fmla="*/ 2546682 w 44"/>
                <a:gd name="T27" fmla="*/ 1853210 h 44"/>
                <a:gd name="T28" fmla="*/ 2279504 w 44"/>
                <a:gd name="T29" fmla="*/ 879458 h 44"/>
                <a:gd name="T30" fmla="*/ 1849291 w 44"/>
                <a:gd name="T31" fmla="*/ 0 h 44"/>
                <a:gd name="T32" fmla="*/ 1577393 w 44"/>
                <a:gd name="T33" fmla="*/ 0 h 44"/>
                <a:gd name="T34" fmla="*/ 1310103 w 44"/>
                <a:gd name="T35" fmla="*/ 0 h 44"/>
                <a:gd name="T36" fmla="*/ 1034845 w 44"/>
                <a:gd name="T37" fmla="*/ 879458 h 44"/>
                <a:gd name="T38" fmla="*/ 836224 w 44"/>
                <a:gd name="T39" fmla="*/ 1853210 h 44"/>
                <a:gd name="T40" fmla="*/ 539441 w 44"/>
                <a:gd name="T41" fmla="*/ 2229370 h 44"/>
                <a:gd name="T42" fmla="*/ 274581 w 44"/>
                <a:gd name="T43" fmla="*/ 4117664 h 44"/>
                <a:gd name="T44" fmla="*/ 133324 w 44"/>
                <a:gd name="T45" fmla="*/ 5099292 h 44"/>
                <a:gd name="T46" fmla="*/ 133324 w 44"/>
                <a:gd name="T47" fmla="*/ 7832019 h 44"/>
                <a:gd name="T48" fmla="*/ 0 w 44"/>
                <a:gd name="T49" fmla="*/ 9593143 h 44"/>
                <a:gd name="T50" fmla="*/ 133324 w 44"/>
                <a:gd name="T51" fmla="*/ 11446195 h 44"/>
                <a:gd name="T52" fmla="*/ 133324 w 44"/>
                <a:gd name="T53" fmla="*/ 13306739 h 44"/>
                <a:gd name="T54" fmla="*/ 274581 w 44"/>
                <a:gd name="T55" fmla="*/ 14657208 h 44"/>
                <a:gd name="T56" fmla="*/ 539441 w 44"/>
                <a:gd name="T57" fmla="*/ 16545502 h 44"/>
                <a:gd name="T58" fmla="*/ 836224 w 44"/>
                <a:gd name="T59" fmla="*/ 18268630 h 44"/>
                <a:gd name="T60" fmla="*/ 1034845 w 44"/>
                <a:gd name="T61" fmla="*/ 19278210 h 44"/>
                <a:gd name="T62" fmla="*/ 1310103 w 44"/>
                <a:gd name="T63" fmla="*/ 19278210 h 44"/>
                <a:gd name="T64" fmla="*/ 1577393 w 44"/>
                <a:gd name="T65" fmla="*/ 20122587 h 4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"/>
                <a:gd name="T100" fmla="*/ 0 h 44"/>
                <a:gd name="T101" fmla="*/ 44 w 44"/>
                <a:gd name="T102" fmla="*/ 44 h 4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" h="44">
                  <a:moveTo>
                    <a:pt x="23" y="44"/>
                  </a:moveTo>
                  <a:lnTo>
                    <a:pt x="27" y="42"/>
                  </a:lnTo>
                  <a:lnTo>
                    <a:pt x="33" y="42"/>
                  </a:lnTo>
                  <a:lnTo>
                    <a:pt x="37" y="40"/>
                  </a:lnTo>
                  <a:lnTo>
                    <a:pt x="39" y="36"/>
                  </a:lnTo>
                  <a:lnTo>
                    <a:pt x="42" y="32"/>
                  </a:lnTo>
                  <a:lnTo>
                    <a:pt x="44" y="29"/>
                  </a:lnTo>
                  <a:lnTo>
                    <a:pt x="44" y="25"/>
                  </a:lnTo>
                  <a:lnTo>
                    <a:pt x="44" y="21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2" y="9"/>
                  </a:lnTo>
                  <a:lnTo>
                    <a:pt x="39" y="5"/>
                  </a:lnTo>
                  <a:lnTo>
                    <a:pt x="37" y="4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2"/>
                  </a:lnTo>
                  <a:lnTo>
                    <a:pt x="12" y="4"/>
                  </a:lnTo>
                  <a:lnTo>
                    <a:pt x="8" y="5"/>
                  </a:lnTo>
                  <a:lnTo>
                    <a:pt x="4" y="9"/>
                  </a:lnTo>
                  <a:lnTo>
                    <a:pt x="2" y="11"/>
                  </a:lnTo>
                  <a:lnTo>
                    <a:pt x="2" y="17"/>
                  </a:lnTo>
                  <a:lnTo>
                    <a:pt x="0" y="21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4" y="32"/>
                  </a:lnTo>
                  <a:lnTo>
                    <a:pt x="8" y="36"/>
                  </a:lnTo>
                  <a:lnTo>
                    <a:pt x="12" y="40"/>
                  </a:lnTo>
                  <a:lnTo>
                    <a:pt x="15" y="42"/>
                  </a:lnTo>
                  <a:lnTo>
                    <a:pt x="19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Freeform 33">
              <a:extLst>
                <a:ext uri="{FF2B5EF4-FFF2-40B4-BE49-F238E27FC236}">
                  <a16:creationId xmlns:a16="http://schemas.microsoft.com/office/drawing/2014/main" id="{2CDAA67C-78F6-4086-81DF-300690DF1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5" y="3387"/>
              <a:ext cx="772" cy="33"/>
            </a:xfrm>
            <a:custGeom>
              <a:avLst/>
              <a:gdLst>
                <a:gd name="T0" fmla="*/ 17706662 w 253"/>
                <a:gd name="T1" fmla="*/ 3955974 h 9"/>
                <a:gd name="T2" fmla="*/ 17563860 w 253"/>
                <a:gd name="T3" fmla="*/ 3955974 h 9"/>
                <a:gd name="T4" fmla="*/ 17083399 w 253"/>
                <a:gd name="T5" fmla="*/ 3955974 h 9"/>
                <a:gd name="T6" fmla="*/ 15182485 w 253"/>
                <a:gd name="T7" fmla="*/ 3955974 h 9"/>
                <a:gd name="T8" fmla="*/ 9034182 w 253"/>
                <a:gd name="T9" fmla="*/ 3955974 h 9"/>
                <a:gd name="T10" fmla="*/ 0 w 253"/>
                <a:gd name="T11" fmla="*/ 3955974 h 9"/>
                <a:gd name="T12" fmla="*/ 0 w 253"/>
                <a:gd name="T13" fmla="*/ 0 h 9"/>
                <a:gd name="T14" fmla="*/ 8899537 w 253"/>
                <a:gd name="T15" fmla="*/ 0 h 9"/>
                <a:gd name="T16" fmla="*/ 17706662 w 253"/>
                <a:gd name="T17" fmla="*/ 0 h 9"/>
                <a:gd name="T18" fmla="*/ 17706662 w 253"/>
                <a:gd name="T19" fmla="*/ 3955974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3"/>
                <a:gd name="T31" fmla="*/ 0 h 9"/>
                <a:gd name="T32" fmla="*/ 253 w 253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3" h="9">
                  <a:moveTo>
                    <a:pt x="253" y="9"/>
                  </a:moveTo>
                  <a:lnTo>
                    <a:pt x="251" y="9"/>
                  </a:lnTo>
                  <a:lnTo>
                    <a:pt x="244" y="9"/>
                  </a:lnTo>
                  <a:lnTo>
                    <a:pt x="217" y="9"/>
                  </a:lnTo>
                  <a:lnTo>
                    <a:pt x="129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34">
              <a:extLst>
                <a:ext uri="{FF2B5EF4-FFF2-40B4-BE49-F238E27FC236}">
                  <a16:creationId xmlns:a16="http://schemas.microsoft.com/office/drawing/2014/main" id="{896DD39A-B150-440E-AC05-739425814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2736"/>
              <a:ext cx="1680" cy="629"/>
            </a:xfrm>
            <a:custGeom>
              <a:avLst/>
              <a:gdLst>
                <a:gd name="T0" fmla="*/ 2912538 w 551"/>
                <a:gd name="T1" fmla="*/ 35861843 h 171"/>
                <a:gd name="T2" fmla="*/ 3458739 w 551"/>
                <a:gd name="T3" fmla="*/ 31307026 h 171"/>
                <a:gd name="T4" fmla="*/ 6236898 w 551"/>
                <a:gd name="T5" fmla="*/ 5429705 h 171"/>
                <a:gd name="T6" fmla="*/ 6812132 w 551"/>
                <a:gd name="T7" fmla="*/ 1840425 h 171"/>
                <a:gd name="T8" fmla="*/ 7491160 w 551"/>
                <a:gd name="T9" fmla="*/ 0 h 171"/>
                <a:gd name="T10" fmla="*/ 21182339 w 551"/>
                <a:gd name="T11" fmla="*/ 0 h 171"/>
                <a:gd name="T12" fmla="*/ 22159438 w 551"/>
                <a:gd name="T13" fmla="*/ 1840425 h 171"/>
                <a:gd name="T14" fmla="*/ 22294359 w 551"/>
                <a:gd name="T15" fmla="*/ 5932574 h 171"/>
                <a:gd name="T16" fmla="*/ 25483798 w 551"/>
                <a:gd name="T17" fmla="*/ 31307026 h 171"/>
                <a:gd name="T18" fmla="*/ 21316459 w 551"/>
                <a:gd name="T19" fmla="*/ 12199264 h 171"/>
                <a:gd name="T20" fmla="*/ 20905176 w 551"/>
                <a:gd name="T21" fmla="*/ 32171673 h 171"/>
                <a:gd name="T22" fmla="*/ 14646395 w 551"/>
                <a:gd name="T23" fmla="*/ 5932574 h 171"/>
                <a:gd name="T24" fmla="*/ 14161223 w 551"/>
                <a:gd name="T25" fmla="*/ 32171673 h 171"/>
                <a:gd name="T26" fmla="*/ 8948616 w 551"/>
                <a:gd name="T27" fmla="*/ 5932574 h 171"/>
                <a:gd name="T28" fmla="*/ 24641078 w 551"/>
                <a:gd name="T29" fmla="*/ 32171673 h 171"/>
                <a:gd name="T30" fmla="*/ 32631866 w 551"/>
                <a:gd name="T31" fmla="*/ 36726486 h 171"/>
                <a:gd name="T32" fmla="*/ 37075682 w 551"/>
                <a:gd name="T33" fmla="*/ 45383693 h 171"/>
                <a:gd name="T34" fmla="*/ 37577892 w 551"/>
                <a:gd name="T35" fmla="*/ 48088775 h 171"/>
                <a:gd name="T36" fmla="*/ 37577892 w 551"/>
                <a:gd name="T37" fmla="*/ 55735212 h 171"/>
                <a:gd name="T38" fmla="*/ 38121740 w 551"/>
                <a:gd name="T39" fmla="*/ 55735212 h 171"/>
                <a:gd name="T40" fmla="*/ 38255868 w 551"/>
                <a:gd name="T41" fmla="*/ 57575636 h 171"/>
                <a:gd name="T42" fmla="*/ 38255868 w 551"/>
                <a:gd name="T43" fmla="*/ 67059776 h 171"/>
                <a:gd name="T44" fmla="*/ 38255868 w 551"/>
                <a:gd name="T45" fmla="*/ 68907520 h 171"/>
                <a:gd name="T46" fmla="*/ 37709667 w 551"/>
                <a:gd name="T47" fmla="*/ 70285291 h 171"/>
                <a:gd name="T48" fmla="*/ 35066430 w 551"/>
                <a:gd name="T49" fmla="*/ 77555376 h 171"/>
                <a:gd name="T50" fmla="*/ 34797120 w 551"/>
                <a:gd name="T51" fmla="*/ 68907520 h 171"/>
                <a:gd name="T52" fmla="*/ 34021131 w 551"/>
                <a:gd name="T53" fmla="*/ 60763427 h 171"/>
                <a:gd name="T54" fmla="*/ 32908340 w 551"/>
                <a:gd name="T55" fmla="*/ 56708260 h 171"/>
                <a:gd name="T56" fmla="*/ 31450914 w 551"/>
                <a:gd name="T57" fmla="*/ 54858526 h 171"/>
                <a:gd name="T58" fmla="*/ 30130955 w 551"/>
                <a:gd name="T59" fmla="*/ 56708260 h 171"/>
                <a:gd name="T60" fmla="*/ 28942537 w 551"/>
                <a:gd name="T61" fmla="*/ 60763427 h 171"/>
                <a:gd name="T62" fmla="*/ 28129643 w 551"/>
                <a:gd name="T63" fmla="*/ 68907520 h 171"/>
                <a:gd name="T64" fmla="*/ 27852403 w 551"/>
                <a:gd name="T65" fmla="*/ 77555376 h 171"/>
                <a:gd name="T66" fmla="*/ 10268547 w 551"/>
                <a:gd name="T67" fmla="*/ 77555376 h 171"/>
                <a:gd name="T68" fmla="*/ 10001851 w 551"/>
                <a:gd name="T69" fmla="*/ 68907520 h 171"/>
                <a:gd name="T70" fmla="*/ 9156558 w 551"/>
                <a:gd name="T71" fmla="*/ 60763427 h 171"/>
                <a:gd name="T72" fmla="*/ 8125937 w 551"/>
                <a:gd name="T73" fmla="*/ 56708260 h 171"/>
                <a:gd name="T74" fmla="*/ 6670063 w 551"/>
                <a:gd name="T75" fmla="*/ 54858526 h 171"/>
                <a:gd name="T76" fmla="*/ 5354956 w 551"/>
                <a:gd name="T77" fmla="*/ 56708260 h 171"/>
                <a:gd name="T78" fmla="*/ 4166540 w 551"/>
                <a:gd name="T79" fmla="*/ 60763427 h 171"/>
                <a:gd name="T80" fmla="*/ 3458739 w 551"/>
                <a:gd name="T81" fmla="*/ 68907520 h 171"/>
                <a:gd name="T82" fmla="*/ 3054551 w 551"/>
                <a:gd name="T83" fmla="*/ 77555376 h 171"/>
                <a:gd name="T84" fmla="*/ 845296 w 551"/>
                <a:gd name="T85" fmla="*/ 77555376 h 171"/>
                <a:gd name="T86" fmla="*/ 277237 w 551"/>
                <a:gd name="T87" fmla="*/ 76680669 h 171"/>
                <a:gd name="T88" fmla="*/ 0 w 551"/>
                <a:gd name="T89" fmla="*/ 72989818 h 171"/>
                <a:gd name="T90" fmla="*/ 134891 w 551"/>
                <a:gd name="T91" fmla="*/ 59423381 h 171"/>
                <a:gd name="T92" fmla="*/ 546284 w 551"/>
                <a:gd name="T93" fmla="*/ 56708260 h 171"/>
                <a:gd name="T94" fmla="*/ 845296 w 551"/>
                <a:gd name="T95" fmla="*/ 41655863 h 17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51"/>
                <a:gd name="T145" fmla="*/ 0 h 171"/>
                <a:gd name="T146" fmla="*/ 551 w 551"/>
                <a:gd name="T147" fmla="*/ 171 h 17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171">
                  <a:moveTo>
                    <a:pt x="38" y="92"/>
                  </a:moveTo>
                  <a:lnTo>
                    <a:pt x="42" y="79"/>
                  </a:lnTo>
                  <a:lnTo>
                    <a:pt x="46" y="73"/>
                  </a:lnTo>
                  <a:lnTo>
                    <a:pt x="50" y="69"/>
                  </a:lnTo>
                  <a:lnTo>
                    <a:pt x="111" y="12"/>
                  </a:lnTo>
                  <a:lnTo>
                    <a:pt x="90" y="12"/>
                  </a:lnTo>
                  <a:lnTo>
                    <a:pt x="94" y="8"/>
                  </a:lnTo>
                  <a:lnTo>
                    <a:pt x="98" y="4"/>
                  </a:lnTo>
                  <a:lnTo>
                    <a:pt x="102" y="2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305" y="0"/>
                  </a:lnTo>
                  <a:lnTo>
                    <a:pt x="311" y="2"/>
                  </a:lnTo>
                  <a:lnTo>
                    <a:pt x="319" y="4"/>
                  </a:lnTo>
                  <a:lnTo>
                    <a:pt x="328" y="13"/>
                  </a:lnTo>
                  <a:lnTo>
                    <a:pt x="321" y="13"/>
                  </a:lnTo>
                  <a:lnTo>
                    <a:pt x="305" y="13"/>
                  </a:lnTo>
                  <a:lnTo>
                    <a:pt x="367" y="69"/>
                  </a:lnTo>
                  <a:lnTo>
                    <a:pt x="355" y="71"/>
                  </a:lnTo>
                  <a:lnTo>
                    <a:pt x="307" y="27"/>
                  </a:lnTo>
                  <a:lnTo>
                    <a:pt x="315" y="71"/>
                  </a:lnTo>
                  <a:lnTo>
                    <a:pt x="301" y="71"/>
                  </a:lnTo>
                  <a:lnTo>
                    <a:pt x="292" y="13"/>
                  </a:lnTo>
                  <a:lnTo>
                    <a:pt x="211" y="13"/>
                  </a:lnTo>
                  <a:lnTo>
                    <a:pt x="217" y="71"/>
                  </a:lnTo>
                  <a:lnTo>
                    <a:pt x="204" y="71"/>
                  </a:lnTo>
                  <a:lnTo>
                    <a:pt x="200" y="13"/>
                  </a:lnTo>
                  <a:lnTo>
                    <a:pt x="129" y="13"/>
                  </a:lnTo>
                  <a:lnTo>
                    <a:pt x="81" y="71"/>
                  </a:lnTo>
                  <a:lnTo>
                    <a:pt x="355" y="71"/>
                  </a:lnTo>
                  <a:lnTo>
                    <a:pt x="394" y="61"/>
                  </a:lnTo>
                  <a:lnTo>
                    <a:pt x="470" y="81"/>
                  </a:lnTo>
                  <a:lnTo>
                    <a:pt x="518" y="94"/>
                  </a:lnTo>
                  <a:lnTo>
                    <a:pt x="534" y="100"/>
                  </a:lnTo>
                  <a:lnTo>
                    <a:pt x="540" y="102"/>
                  </a:lnTo>
                  <a:lnTo>
                    <a:pt x="541" y="106"/>
                  </a:lnTo>
                  <a:lnTo>
                    <a:pt x="541" y="115"/>
                  </a:lnTo>
                  <a:lnTo>
                    <a:pt x="541" y="123"/>
                  </a:lnTo>
                  <a:lnTo>
                    <a:pt x="545" y="123"/>
                  </a:lnTo>
                  <a:lnTo>
                    <a:pt x="549" y="123"/>
                  </a:lnTo>
                  <a:lnTo>
                    <a:pt x="549" y="125"/>
                  </a:lnTo>
                  <a:lnTo>
                    <a:pt x="551" y="127"/>
                  </a:lnTo>
                  <a:lnTo>
                    <a:pt x="551" y="132"/>
                  </a:lnTo>
                  <a:lnTo>
                    <a:pt x="551" y="148"/>
                  </a:lnTo>
                  <a:lnTo>
                    <a:pt x="551" y="150"/>
                  </a:lnTo>
                  <a:lnTo>
                    <a:pt x="551" y="152"/>
                  </a:lnTo>
                  <a:lnTo>
                    <a:pt x="547" y="154"/>
                  </a:lnTo>
                  <a:lnTo>
                    <a:pt x="543" y="155"/>
                  </a:lnTo>
                  <a:lnTo>
                    <a:pt x="541" y="161"/>
                  </a:lnTo>
                  <a:lnTo>
                    <a:pt x="505" y="171"/>
                  </a:lnTo>
                  <a:lnTo>
                    <a:pt x="505" y="159"/>
                  </a:lnTo>
                  <a:lnTo>
                    <a:pt x="501" y="152"/>
                  </a:lnTo>
                  <a:lnTo>
                    <a:pt x="495" y="142"/>
                  </a:lnTo>
                  <a:lnTo>
                    <a:pt x="490" y="134"/>
                  </a:lnTo>
                  <a:lnTo>
                    <a:pt x="482" y="129"/>
                  </a:lnTo>
                  <a:lnTo>
                    <a:pt x="474" y="125"/>
                  </a:lnTo>
                  <a:lnTo>
                    <a:pt x="465" y="121"/>
                  </a:lnTo>
                  <a:lnTo>
                    <a:pt x="453" y="121"/>
                  </a:lnTo>
                  <a:lnTo>
                    <a:pt x="444" y="121"/>
                  </a:lnTo>
                  <a:lnTo>
                    <a:pt x="434" y="125"/>
                  </a:lnTo>
                  <a:lnTo>
                    <a:pt x="424" y="129"/>
                  </a:lnTo>
                  <a:lnTo>
                    <a:pt x="417" y="134"/>
                  </a:lnTo>
                  <a:lnTo>
                    <a:pt x="411" y="142"/>
                  </a:lnTo>
                  <a:lnTo>
                    <a:pt x="405" y="152"/>
                  </a:lnTo>
                  <a:lnTo>
                    <a:pt x="403" y="159"/>
                  </a:lnTo>
                  <a:lnTo>
                    <a:pt x="401" y="171"/>
                  </a:lnTo>
                  <a:lnTo>
                    <a:pt x="275" y="171"/>
                  </a:lnTo>
                  <a:lnTo>
                    <a:pt x="148" y="171"/>
                  </a:lnTo>
                  <a:lnTo>
                    <a:pt x="148" y="159"/>
                  </a:lnTo>
                  <a:lnTo>
                    <a:pt x="144" y="152"/>
                  </a:lnTo>
                  <a:lnTo>
                    <a:pt x="140" y="142"/>
                  </a:lnTo>
                  <a:lnTo>
                    <a:pt x="132" y="134"/>
                  </a:lnTo>
                  <a:lnTo>
                    <a:pt x="125" y="129"/>
                  </a:lnTo>
                  <a:lnTo>
                    <a:pt x="117" y="125"/>
                  </a:lnTo>
                  <a:lnTo>
                    <a:pt x="108" y="121"/>
                  </a:lnTo>
                  <a:lnTo>
                    <a:pt x="96" y="121"/>
                  </a:lnTo>
                  <a:lnTo>
                    <a:pt x="86" y="121"/>
                  </a:lnTo>
                  <a:lnTo>
                    <a:pt x="77" y="125"/>
                  </a:lnTo>
                  <a:lnTo>
                    <a:pt x="67" y="129"/>
                  </a:lnTo>
                  <a:lnTo>
                    <a:pt x="60" y="134"/>
                  </a:lnTo>
                  <a:lnTo>
                    <a:pt x="54" y="142"/>
                  </a:lnTo>
                  <a:lnTo>
                    <a:pt x="50" y="152"/>
                  </a:lnTo>
                  <a:lnTo>
                    <a:pt x="46" y="159"/>
                  </a:lnTo>
                  <a:lnTo>
                    <a:pt x="44" y="171"/>
                  </a:lnTo>
                  <a:lnTo>
                    <a:pt x="27" y="171"/>
                  </a:lnTo>
                  <a:lnTo>
                    <a:pt x="12" y="171"/>
                  </a:lnTo>
                  <a:lnTo>
                    <a:pt x="8" y="171"/>
                  </a:lnTo>
                  <a:lnTo>
                    <a:pt x="4" y="169"/>
                  </a:lnTo>
                  <a:lnTo>
                    <a:pt x="2" y="167"/>
                  </a:lnTo>
                  <a:lnTo>
                    <a:pt x="0" y="161"/>
                  </a:lnTo>
                  <a:lnTo>
                    <a:pt x="0" y="136"/>
                  </a:lnTo>
                  <a:lnTo>
                    <a:pt x="2" y="131"/>
                  </a:lnTo>
                  <a:lnTo>
                    <a:pt x="4" y="129"/>
                  </a:lnTo>
                  <a:lnTo>
                    <a:pt x="8" y="125"/>
                  </a:lnTo>
                  <a:lnTo>
                    <a:pt x="12" y="125"/>
                  </a:lnTo>
                  <a:lnTo>
                    <a:pt x="12" y="92"/>
                  </a:lnTo>
                  <a:lnTo>
                    <a:pt x="38" y="92"/>
                  </a:lnTo>
                  <a:close/>
                </a:path>
              </a:pathLst>
            </a:custGeom>
            <a:solidFill>
              <a:srgbClr val="3CA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Freeform 35">
              <a:extLst>
                <a:ext uri="{FF2B5EF4-FFF2-40B4-BE49-F238E27FC236}">
                  <a16:creationId xmlns:a16="http://schemas.microsoft.com/office/drawing/2014/main" id="{95DB2103-648F-497C-838B-78BEE044DD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" y="2791"/>
              <a:ext cx="265" cy="261"/>
            </a:xfrm>
            <a:custGeom>
              <a:avLst/>
              <a:gdLst>
                <a:gd name="T0" fmla="*/ 5979527 w 87"/>
                <a:gd name="T1" fmla="*/ 0 h 71"/>
                <a:gd name="T2" fmla="*/ 5142560 w 87"/>
                <a:gd name="T3" fmla="*/ 0 h 71"/>
                <a:gd name="T4" fmla="*/ 674102 w 87"/>
                <a:gd name="T5" fmla="*/ 23413192 h 71"/>
                <a:gd name="T6" fmla="*/ 409038 w 87"/>
                <a:gd name="T7" fmla="*/ 27077835 h 71"/>
                <a:gd name="T8" fmla="*/ 134288 w 87"/>
                <a:gd name="T9" fmla="*/ 29780497 h 71"/>
                <a:gd name="T10" fmla="*/ 0 w 87"/>
                <a:gd name="T11" fmla="*/ 31976235 h 71"/>
                <a:gd name="T12" fmla="*/ 1379200 w 87"/>
                <a:gd name="T13" fmla="*/ 31976235 h 71"/>
                <a:gd name="T14" fmla="*/ 1712418 w 87"/>
                <a:gd name="T15" fmla="*/ 27077835 h 71"/>
                <a:gd name="T16" fmla="*/ 2118885 w 87"/>
                <a:gd name="T17" fmla="*/ 23413192 h 71"/>
                <a:gd name="T18" fmla="*/ 5979527 w 87"/>
                <a:gd name="T19" fmla="*/ 0 h 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71"/>
                <a:gd name="T32" fmla="*/ 87 w 87"/>
                <a:gd name="T33" fmla="*/ 71 h 7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71">
                  <a:moveTo>
                    <a:pt x="87" y="0"/>
                  </a:moveTo>
                  <a:lnTo>
                    <a:pt x="75" y="0"/>
                  </a:lnTo>
                  <a:lnTo>
                    <a:pt x="10" y="52"/>
                  </a:lnTo>
                  <a:lnTo>
                    <a:pt x="6" y="60"/>
                  </a:lnTo>
                  <a:lnTo>
                    <a:pt x="2" y="66"/>
                  </a:lnTo>
                  <a:lnTo>
                    <a:pt x="0" y="71"/>
                  </a:lnTo>
                  <a:lnTo>
                    <a:pt x="20" y="71"/>
                  </a:lnTo>
                  <a:lnTo>
                    <a:pt x="25" y="60"/>
                  </a:lnTo>
                  <a:lnTo>
                    <a:pt x="31" y="52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Freeform 36">
              <a:extLst>
                <a:ext uri="{FF2B5EF4-FFF2-40B4-BE49-F238E27FC236}">
                  <a16:creationId xmlns:a16="http://schemas.microsoft.com/office/drawing/2014/main" id="{590E26BB-840E-4634-A68B-CD95EEACE3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5" y="3365"/>
              <a:ext cx="772" cy="22"/>
            </a:xfrm>
            <a:custGeom>
              <a:avLst/>
              <a:gdLst>
                <a:gd name="T0" fmla="*/ 17706662 w 253"/>
                <a:gd name="T1" fmla="*/ 2646417 h 6"/>
                <a:gd name="T2" fmla="*/ 8899537 w 253"/>
                <a:gd name="T3" fmla="*/ 2646417 h 6"/>
                <a:gd name="T4" fmla="*/ 0 w 253"/>
                <a:gd name="T5" fmla="*/ 2646417 h 6"/>
                <a:gd name="T6" fmla="*/ 0 w 253"/>
                <a:gd name="T7" fmla="*/ 0 h 6"/>
                <a:gd name="T8" fmla="*/ 8899537 w 253"/>
                <a:gd name="T9" fmla="*/ 0 h 6"/>
                <a:gd name="T10" fmla="*/ 17706662 w 253"/>
                <a:gd name="T11" fmla="*/ 0 h 6"/>
                <a:gd name="T12" fmla="*/ 17706662 w 253"/>
                <a:gd name="T13" fmla="*/ 2646417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3"/>
                <a:gd name="T22" fmla="*/ 0 h 6"/>
                <a:gd name="T23" fmla="*/ 253 w 253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3" h="6">
                  <a:moveTo>
                    <a:pt x="253" y="6"/>
                  </a:moveTo>
                  <a:lnTo>
                    <a:pt x="127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127" y="0"/>
                  </a:lnTo>
                  <a:lnTo>
                    <a:pt x="253" y="0"/>
                  </a:lnTo>
                  <a:lnTo>
                    <a:pt x="253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Freeform 37">
              <a:extLst>
                <a:ext uri="{FF2B5EF4-FFF2-40B4-BE49-F238E27FC236}">
                  <a16:creationId xmlns:a16="http://schemas.microsoft.com/office/drawing/2014/main" id="{FEE63A40-7947-4285-AE9D-696E01D686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3126"/>
              <a:ext cx="1338" cy="125"/>
            </a:xfrm>
            <a:custGeom>
              <a:avLst/>
              <a:gdLst>
                <a:gd name="T0" fmla="*/ 29590550 w 439"/>
                <a:gd name="T1" fmla="*/ 5874338 h 34"/>
                <a:gd name="T2" fmla="*/ 28711057 w 439"/>
                <a:gd name="T3" fmla="*/ 3205180 h 34"/>
                <a:gd name="T4" fmla="*/ 27594613 w 439"/>
                <a:gd name="T5" fmla="*/ 2205110 h 34"/>
                <a:gd name="T6" fmla="*/ 26554201 w 439"/>
                <a:gd name="T7" fmla="*/ 3205180 h 34"/>
                <a:gd name="T8" fmla="*/ 25598714 w 439"/>
                <a:gd name="T9" fmla="*/ 5874338 h 34"/>
                <a:gd name="T10" fmla="*/ 24824152 w 439"/>
                <a:gd name="T11" fmla="*/ 10450434 h 34"/>
                <a:gd name="T12" fmla="*/ 24147715 w 439"/>
                <a:gd name="T13" fmla="*/ 15352335 h 34"/>
                <a:gd name="T14" fmla="*/ 24013110 w 439"/>
                <a:gd name="T15" fmla="*/ 15352335 h 34"/>
                <a:gd name="T16" fmla="*/ 6351721 w 439"/>
                <a:gd name="T17" fmla="*/ 15352335 h 34"/>
                <a:gd name="T18" fmla="*/ 5672958 w 439"/>
                <a:gd name="T19" fmla="*/ 10450434 h 34"/>
                <a:gd name="T20" fmla="*/ 4898391 w 439"/>
                <a:gd name="T21" fmla="*/ 5874338 h 34"/>
                <a:gd name="T22" fmla="*/ 3945317 w 439"/>
                <a:gd name="T23" fmla="*/ 3205180 h 34"/>
                <a:gd name="T24" fmla="*/ 2904813 w 439"/>
                <a:gd name="T25" fmla="*/ 2205110 h 34"/>
                <a:gd name="T26" fmla="*/ 2359881 w 439"/>
                <a:gd name="T27" fmla="*/ 2205110 h 34"/>
                <a:gd name="T28" fmla="*/ 1727392 w 439"/>
                <a:gd name="T29" fmla="*/ 4040077 h 34"/>
                <a:gd name="T30" fmla="*/ 1177446 w 439"/>
                <a:gd name="T31" fmla="*/ 4901842 h 34"/>
                <a:gd name="T32" fmla="*/ 610698 w 439"/>
                <a:gd name="T33" fmla="*/ 7743673 h 34"/>
                <a:gd name="T34" fmla="*/ 0 w 439"/>
                <a:gd name="T35" fmla="*/ 6746147 h 34"/>
                <a:gd name="T36" fmla="*/ 610698 w 439"/>
                <a:gd name="T37" fmla="*/ 4040077 h 34"/>
                <a:gd name="T38" fmla="*/ 1317141 w 439"/>
                <a:gd name="T39" fmla="*/ 1333301 h 34"/>
                <a:gd name="T40" fmla="*/ 2061669 w 439"/>
                <a:gd name="T41" fmla="*/ 0 h 34"/>
                <a:gd name="T42" fmla="*/ 2904813 w 439"/>
                <a:gd name="T43" fmla="*/ 0 h 34"/>
                <a:gd name="T44" fmla="*/ 3945317 w 439"/>
                <a:gd name="T45" fmla="*/ 871809 h 34"/>
                <a:gd name="T46" fmla="*/ 5040432 w 439"/>
                <a:gd name="T47" fmla="*/ 3205180 h 34"/>
                <a:gd name="T48" fmla="*/ 5948583 w 439"/>
                <a:gd name="T49" fmla="*/ 6746147 h 34"/>
                <a:gd name="T50" fmla="*/ 6650018 w 439"/>
                <a:gd name="T51" fmla="*/ 11783750 h 34"/>
                <a:gd name="T52" fmla="*/ 6493762 w 439"/>
                <a:gd name="T53" fmla="*/ 11783750 h 34"/>
                <a:gd name="T54" fmla="*/ 23871328 w 439"/>
                <a:gd name="T55" fmla="*/ 11783750 h 34"/>
                <a:gd name="T56" fmla="*/ 24692123 w 439"/>
                <a:gd name="T57" fmla="*/ 6746147 h 34"/>
                <a:gd name="T58" fmla="*/ 25467202 w 439"/>
                <a:gd name="T59" fmla="*/ 3205180 h 34"/>
                <a:gd name="T60" fmla="*/ 26554201 w 439"/>
                <a:gd name="T61" fmla="*/ 871809 h 34"/>
                <a:gd name="T62" fmla="*/ 27594613 w 439"/>
                <a:gd name="T63" fmla="*/ 0 h 34"/>
                <a:gd name="T64" fmla="*/ 28437785 w 439"/>
                <a:gd name="T65" fmla="*/ 0 h 34"/>
                <a:gd name="T66" fmla="*/ 29190497 w 439"/>
                <a:gd name="T67" fmla="*/ 1333301 h 34"/>
                <a:gd name="T68" fmla="*/ 29888765 w 439"/>
                <a:gd name="T69" fmla="*/ 3205180 h 34"/>
                <a:gd name="T70" fmla="*/ 30365593 w 439"/>
                <a:gd name="T71" fmla="*/ 6746147 h 34"/>
                <a:gd name="T72" fmla="*/ 29590550 w 439"/>
                <a:gd name="T73" fmla="*/ 5874338 h 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39"/>
                <a:gd name="T112" fmla="*/ 0 h 34"/>
                <a:gd name="T113" fmla="*/ 439 w 439"/>
                <a:gd name="T114" fmla="*/ 34 h 3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39" h="34">
                  <a:moveTo>
                    <a:pt x="428" y="13"/>
                  </a:moveTo>
                  <a:lnTo>
                    <a:pt x="415" y="7"/>
                  </a:lnTo>
                  <a:lnTo>
                    <a:pt x="399" y="5"/>
                  </a:lnTo>
                  <a:lnTo>
                    <a:pt x="384" y="7"/>
                  </a:lnTo>
                  <a:lnTo>
                    <a:pt x="370" y="13"/>
                  </a:lnTo>
                  <a:lnTo>
                    <a:pt x="359" y="23"/>
                  </a:lnTo>
                  <a:lnTo>
                    <a:pt x="349" y="34"/>
                  </a:lnTo>
                  <a:lnTo>
                    <a:pt x="347" y="34"/>
                  </a:lnTo>
                  <a:lnTo>
                    <a:pt x="92" y="34"/>
                  </a:lnTo>
                  <a:lnTo>
                    <a:pt x="82" y="23"/>
                  </a:lnTo>
                  <a:lnTo>
                    <a:pt x="71" y="13"/>
                  </a:lnTo>
                  <a:lnTo>
                    <a:pt x="57" y="7"/>
                  </a:lnTo>
                  <a:lnTo>
                    <a:pt x="42" y="5"/>
                  </a:lnTo>
                  <a:lnTo>
                    <a:pt x="34" y="5"/>
                  </a:lnTo>
                  <a:lnTo>
                    <a:pt x="25" y="9"/>
                  </a:lnTo>
                  <a:lnTo>
                    <a:pt x="17" y="11"/>
                  </a:lnTo>
                  <a:lnTo>
                    <a:pt x="9" y="17"/>
                  </a:lnTo>
                  <a:lnTo>
                    <a:pt x="0" y="15"/>
                  </a:lnTo>
                  <a:lnTo>
                    <a:pt x="9" y="9"/>
                  </a:lnTo>
                  <a:lnTo>
                    <a:pt x="19" y="3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7" y="2"/>
                  </a:lnTo>
                  <a:lnTo>
                    <a:pt x="73" y="7"/>
                  </a:lnTo>
                  <a:lnTo>
                    <a:pt x="86" y="15"/>
                  </a:lnTo>
                  <a:lnTo>
                    <a:pt x="96" y="26"/>
                  </a:lnTo>
                  <a:lnTo>
                    <a:pt x="94" y="26"/>
                  </a:lnTo>
                  <a:lnTo>
                    <a:pt x="345" y="26"/>
                  </a:lnTo>
                  <a:lnTo>
                    <a:pt x="357" y="15"/>
                  </a:lnTo>
                  <a:lnTo>
                    <a:pt x="368" y="7"/>
                  </a:lnTo>
                  <a:lnTo>
                    <a:pt x="384" y="2"/>
                  </a:lnTo>
                  <a:lnTo>
                    <a:pt x="399" y="0"/>
                  </a:lnTo>
                  <a:lnTo>
                    <a:pt x="411" y="0"/>
                  </a:lnTo>
                  <a:lnTo>
                    <a:pt x="422" y="3"/>
                  </a:lnTo>
                  <a:lnTo>
                    <a:pt x="432" y="7"/>
                  </a:lnTo>
                  <a:lnTo>
                    <a:pt x="439" y="15"/>
                  </a:lnTo>
                  <a:lnTo>
                    <a:pt x="428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Rectangle 38">
              <a:extLst>
                <a:ext uri="{FF2B5EF4-FFF2-40B4-BE49-F238E27FC236}">
                  <a16:creationId xmlns:a16="http://schemas.microsoft.com/office/drawing/2014/main" id="{FE93CF07-FE8C-441B-8B68-8430F4339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6" y="3045"/>
              <a:ext cx="82" cy="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19" name="Freeform 39">
              <a:extLst>
                <a:ext uri="{FF2B5EF4-FFF2-40B4-BE49-F238E27FC236}">
                  <a16:creationId xmlns:a16="http://schemas.microsoft.com/office/drawing/2014/main" id="{CB46B680-147B-4495-9088-1576C6DC18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1" y="2780"/>
              <a:ext cx="301" cy="294"/>
            </a:xfrm>
            <a:custGeom>
              <a:avLst/>
              <a:gdLst>
                <a:gd name="T0" fmla="*/ 5264815 w 99"/>
                <a:gd name="T1" fmla="*/ 0 h 80"/>
                <a:gd name="T2" fmla="*/ 6681282 w 99"/>
                <a:gd name="T3" fmla="*/ 0 h 80"/>
                <a:gd name="T4" fmla="*/ 2576809 w 99"/>
                <a:gd name="T5" fmla="*/ 25548133 h 80"/>
                <a:gd name="T6" fmla="*/ 2286110 w 99"/>
                <a:gd name="T7" fmla="*/ 27386192 h 80"/>
                <a:gd name="T8" fmla="*/ 2022063 w 99"/>
                <a:gd name="T9" fmla="*/ 30073528 h 80"/>
                <a:gd name="T10" fmla="*/ 1752978 w 99"/>
                <a:gd name="T11" fmla="*/ 35932283 h 80"/>
                <a:gd name="T12" fmla="*/ 0 w 99"/>
                <a:gd name="T13" fmla="*/ 35932283 h 80"/>
                <a:gd name="T14" fmla="*/ 64700 w 99"/>
                <a:gd name="T15" fmla="*/ 33271741 h 80"/>
                <a:gd name="T16" fmla="*/ 1424223 w 99"/>
                <a:gd name="T17" fmla="*/ 33271741 h 80"/>
                <a:gd name="T18" fmla="*/ 1752978 w 99"/>
                <a:gd name="T19" fmla="*/ 28381735 h 80"/>
                <a:gd name="T20" fmla="*/ 2154105 w 99"/>
                <a:gd name="T21" fmla="*/ 24688837 h 80"/>
                <a:gd name="T22" fmla="*/ 5951174 w 99"/>
                <a:gd name="T23" fmla="*/ 1330615 h 80"/>
                <a:gd name="T24" fmla="*/ 5125015 w 99"/>
                <a:gd name="T25" fmla="*/ 1330615 h 80"/>
                <a:gd name="T26" fmla="*/ 5264815 w 99"/>
                <a:gd name="T27" fmla="*/ 0 h 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9"/>
                <a:gd name="T43" fmla="*/ 0 h 80"/>
                <a:gd name="T44" fmla="*/ 99 w 99"/>
                <a:gd name="T45" fmla="*/ 80 h 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9" h="80">
                  <a:moveTo>
                    <a:pt x="78" y="0"/>
                  </a:moveTo>
                  <a:lnTo>
                    <a:pt x="99" y="0"/>
                  </a:lnTo>
                  <a:lnTo>
                    <a:pt x="38" y="57"/>
                  </a:lnTo>
                  <a:lnTo>
                    <a:pt x="34" y="61"/>
                  </a:lnTo>
                  <a:lnTo>
                    <a:pt x="30" y="67"/>
                  </a:lnTo>
                  <a:lnTo>
                    <a:pt x="26" y="80"/>
                  </a:lnTo>
                  <a:lnTo>
                    <a:pt x="0" y="80"/>
                  </a:lnTo>
                  <a:lnTo>
                    <a:pt x="1" y="74"/>
                  </a:lnTo>
                  <a:lnTo>
                    <a:pt x="21" y="74"/>
                  </a:lnTo>
                  <a:lnTo>
                    <a:pt x="26" y="63"/>
                  </a:lnTo>
                  <a:lnTo>
                    <a:pt x="32" y="55"/>
                  </a:lnTo>
                  <a:lnTo>
                    <a:pt x="88" y="3"/>
                  </a:lnTo>
                  <a:lnTo>
                    <a:pt x="76" y="3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Freeform 40">
              <a:extLst>
                <a:ext uri="{FF2B5EF4-FFF2-40B4-BE49-F238E27FC236}">
                  <a16:creationId xmlns:a16="http://schemas.microsoft.com/office/drawing/2014/main" id="{BC8FFA22-2E76-4FBC-894A-F94A92C95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2" y="3218"/>
              <a:ext cx="83" cy="132"/>
            </a:xfrm>
            <a:custGeom>
              <a:avLst/>
              <a:gdLst>
                <a:gd name="T0" fmla="*/ 2033918 w 27"/>
                <a:gd name="T1" fmla="*/ 0 h 36"/>
                <a:gd name="T2" fmla="*/ 1275919 w 27"/>
                <a:gd name="T3" fmla="*/ 0 h 36"/>
                <a:gd name="T4" fmla="*/ 541867 w 27"/>
                <a:gd name="T5" fmla="*/ 0 h 36"/>
                <a:gd name="T6" fmla="*/ 295406 w 27"/>
                <a:gd name="T7" fmla="*/ 491084 h 36"/>
                <a:gd name="T8" fmla="*/ 142778 w 27"/>
                <a:gd name="T9" fmla="*/ 1309557 h 36"/>
                <a:gd name="T10" fmla="*/ 0 w 27"/>
                <a:gd name="T11" fmla="*/ 3100988 h 36"/>
                <a:gd name="T12" fmla="*/ 0 w 27"/>
                <a:gd name="T13" fmla="*/ 12349960 h 36"/>
                <a:gd name="T14" fmla="*/ 142778 w 27"/>
                <a:gd name="T15" fmla="*/ 13169116 h 36"/>
                <a:gd name="T16" fmla="*/ 142778 w 27"/>
                <a:gd name="T17" fmla="*/ 14016666 h 36"/>
                <a:gd name="T18" fmla="*/ 295406 w 27"/>
                <a:gd name="T19" fmla="*/ 14959850 h 36"/>
                <a:gd name="T20" fmla="*/ 541867 w 27"/>
                <a:gd name="T21" fmla="*/ 15815532 h 36"/>
                <a:gd name="T22" fmla="*/ 1419521 w 27"/>
                <a:gd name="T23" fmla="*/ 15815532 h 36"/>
                <a:gd name="T24" fmla="*/ 2033918 w 27"/>
                <a:gd name="T25" fmla="*/ 0 h 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"/>
                <a:gd name="T40" fmla="*/ 0 h 36"/>
                <a:gd name="T41" fmla="*/ 27 w 27"/>
                <a:gd name="T42" fmla="*/ 36 h 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" h="36">
                  <a:moveTo>
                    <a:pt x="27" y="0"/>
                  </a:moveTo>
                  <a:lnTo>
                    <a:pt x="1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3"/>
                  </a:lnTo>
                  <a:lnTo>
                    <a:pt x="0" y="7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2" y="32"/>
                  </a:lnTo>
                  <a:lnTo>
                    <a:pt x="4" y="34"/>
                  </a:lnTo>
                  <a:lnTo>
                    <a:pt x="7" y="36"/>
                  </a:lnTo>
                  <a:lnTo>
                    <a:pt x="19" y="36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Rectangle 41">
              <a:extLst>
                <a:ext uri="{FF2B5EF4-FFF2-40B4-BE49-F238E27FC236}">
                  <a16:creationId xmlns:a16="http://schemas.microsoft.com/office/drawing/2014/main" id="{BBBFAB0A-A2AD-415E-856A-09D22F458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2" y="3097"/>
              <a:ext cx="24" cy="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22" name="Rectangle 42">
              <a:extLst>
                <a:ext uri="{FF2B5EF4-FFF2-40B4-BE49-F238E27FC236}">
                  <a16:creationId xmlns:a16="http://schemas.microsoft.com/office/drawing/2014/main" id="{36043D98-6BB4-4CC9-9AC2-0081E4031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0" y="3133"/>
              <a:ext cx="58" cy="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23" name="Freeform 43">
              <a:extLst>
                <a:ext uri="{FF2B5EF4-FFF2-40B4-BE49-F238E27FC236}">
                  <a16:creationId xmlns:a16="http://schemas.microsoft.com/office/drawing/2014/main" id="{C598DE87-F58C-432B-BB51-9D0D00786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7" y="3203"/>
              <a:ext cx="165" cy="100"/>
            </a:xfrm>
            <a:custGeom>
              <a:avLst/>
              <a:gdLst>
                <a:gd name="T0" fmla="*/ 0 w 54"/>
                <a:gd name="T1" fmla="*/ 0 h 27"/>
                <a:gd name="T2" fmla="*/ 554293 w 54"/>
                <a:gd name="T3" fmla="*/ 3404515 h 27"/>
                <a:gd name="T4" fmla="*/ 857924 w 54"/>
                <a:gd name="T5" fmla="*/ 6300822 h 27"/>
                <a:gd name="T6" fmla="*/ 1138689 w 54"/>
                <a:gd name="T7" fmla="*/ 13097244 h 27"/>
                <a:gd name="T8" fmla="*/ 3342393 w 54"/>
                <a:gd name="T9" fmla="*/ 13097244 h 27"/>
                <a:gd name="T10" fmla="*/ 3548279 w 54"/>
                <a:gd name="T11" fmla="*/ 12180659 h 27"/>
                <a:gd name="T12" fmla="*/ 3693171 w 54"/>
                <a:gd name="T13" fmla="*/ 11155515 h 27"/>
                <a:gd name="T14" fmla="*/ 3829846 w 54"/>
                <a:gd name="T15" fmla="*/ 9168670 h 27"/>
                <a:gd name="T16" fmla="*/ 3829846 w 54"/>
                <a:gd name="T17" fmla="*/ 7332881 h 27"/>
                <a:gd name="T18" fmla="*/ 3829846 w 54"/>
                <a:gd name="T19" fmla="*/ 4320893 h 27"/>
                <a:gd name="T20" fmla="*/ 3693171 w 54"/>
                <a:gd name="T21" fmla="*/ 1979878 h 27"/>
                <a:gd name="T22" fmla="*/ 3411687 w 54"/>
                <a:gd name="T23" fmla="*/ 919219 h 27"/>
                <a:gd name="T24" fmla="*/ 3342393 w 54"/>
                <a:gd name="T25" fmla="*/ 0 h 27"/>
                <a:gd name="T26" fmla="*/ 3038799 w 54"/>
                <a:gd name="T27" fmla="*/ 0 h 27"/>
                <a:gd name="T28" fmla="*/ 0 w 54"/>
                <a:gd name="T29" fmla="*/ 0 h 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"/>
                <a:gd name="T46" fmla="*/ 0 h 27"/>
                <a:gd name="T47" fmla="*/ 54 w 54"/>
                <a:gd name="T48" fmla="*/ 27 h 2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" h="27">
                  <a:moveTo>
                    <a:pt x="0" y="0"/>
                  </a:moveTo>
                  <a:lnTo>
                    <a:pt x="8" y="7"/>
                  </a:lnTo>
                  <a:lnTo>
                    <a:pt x="12" y="13"/>
                  </a:lnTo>
                  <a:lnTo>
                    <a:pt x="16" y="27"/>
                  </a:lnTo>
                  <a:lnTo>
                    <a:pt x="47" y="27"/>
                  </a:lnTo>
                  <a:lnTo>
                    <a:pt x="50" y="25"/>
                  </a:lnTo>
                  <a:lnTo>
                    <a:pt x="52" y="23"/>
                  </a:lnTo>
                  <a:lnTo>
                    <a:pt x="54" y="19"/>
                  </a:lnTo>
                  <a:lnTo>
                    <a:pt x="54" y="15"/>
                  </a:lnTo>
                  <a:lnTo>
                    <a:pt x="54" y="9"/>
                  </a:lnTo>
                  <a:lnTo>
                    <a:pt x="52" y="4"/>
                  </a:lnTo>
                  <a:lnTo>
                    <a:pt x="48" y="2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1676" name="Rectangle 44">
            <a:extLst>
              <a:ext uri="{FF2B5EF4-FFF2-40B4-BE49-F238E27FC236}">
                <a16:creationId xmlns:a16="http://schemas.microsoft.com/office/drawing/2014/main" id="{DC355019-CBAB-4ADA-B87B-5C2F5C64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209800"/>
            <a:ext cx="2133600" cy="60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lIns="90487" tIns="44450" rIns="90487" bIns="44450">
            <a:spAutoFit/>
          </a:bodyPr>
          <a:lstStyle/>
          <a:p>
            <a:pPr marL="342900" indent="-342900"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b="1">
                <a:solidFill>
                  <a:srgbClr val="DCC75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Transmitter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>
            <a:extLst>
              <a:ext uri="{FF2B5EF4-FFF2-40B4-BE49-F238E27FC236}">
                <a16:creationId xmlns:a16="http://schemas.microsoft.com/office/drawing/2014/main" id="{9550785C-A00A-41F1-A677-15E25C00BD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8305800" cy="1208088"/>
          </a:xfrm>
        </p:spPr>
        <p:txBody>
          <a:bodyPr/>
          <a:lstStyle/>
          <a:p>
            <a:pPr algn="ctr">
              <a:defRPr/>
            </a:pPr>
            <a:r>
              <a:rPr lang="en-US" altLang="en-US" u="sng" dirty="0"/>
              <a:t>Convolution model for multipath signal 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591875" name="Rectangle 3">
            <a:extLst>
              <a:ext uri="{FF2B5EF4-FFF2-40B4-BE49-F238E27FC236}">
                <a16:creationId xmlns:a16="http://schemas.microsoft.com/office/drawing/2014/main" id="{FE0A5ABF-892E-4BFE-999C-6F8311A88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71575" y="4419600"/>
            <a:ext cx="7620000" cy="1592263"/>
          </a:xfrm>
        </p:spPr>
        <p:txBody>
          <a:bodyPr/>
          <a:lstStyle/>
          <a:p>
            <a:pPr marL="0" indent="0">
              <a:lnSpc>
                <a:spcPct val="95000"/>
              </a:lnSpc>
              <a:buFont typeface="Monotype Sorts" pitchFamily="2" charset="2"/>
              <a:buNone/>
              <a:defRPr/>
            </a:pPr>
            <a:r>
              <a:rPr lang="en-US" altLang="en-US" b="0" dirty="0"/>
              <a:t>Received signal: </a:t>
            </a:r>
            <a:br>
              <a:rPr lang="en-US" altLang="en-US" b="0" dirty="0"/>
            </a:br>
            <a:endParaRPr lang="en-US" altLang="en-US" b="0" dirty="0"/>
          </a:p>
          <a:p>
            <a:pPr marL="0" indent="0">
              <a:lnSpc>
                <a:spcPct val="95000"/>
              </a:lnSpc>
              <a:buFont typeface="Monotype Sorts" pitchFamily="2" charset="2"/>
              <a:buNone/>
              <a:defRPr/>
            </a:pPr>
            <a:r>
              <a:rPr lang="en-US" altLang="en-US" b="0" dirty="0"/>
              <a:t>y(t) = A</a:t>
            </a:r>
            <a:r>
              <a:rPr lang="en-US" altLang="en-US" b="0" baseline="-25000" dirty="0"/>
              <a:t>0 </a:t>
            </a:r>
            <a:r>
              <a:rPr lang="en-US" altLang="en-US" b="0" dirty="0"/>
              <a:t>x(t) + A</a:t>
            </a:r>
            <a:r>
              <a:rPr lang="en-US" altLang="en-US" b="0" baseline="-25000" dirty="0"/>
              <a:t>1</a:t>
            </a:r>
            <a:r>
              <a:rPr lang="en-US" altLang="en-US" b="0" dirty="0"/>
              <a:t> x(t -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 </a:t>
            </a:r>
            <a:r>
              <a:rPr lang="en-US" altLang="en-US" b="0" baseline="-25000" dirty="0"/>
              <a:t>1</a:t>
            </a:r>
            <a:r>
              <a:rPr lang="en-US" altLang="en-US" b="0" dirty="0"/>
              <a:t>) + A</a:t>
            </a:r>
            <a:r>
              <a:rPr lang="en-US" altLang="en-US" b="0" baseline="-25000" dirty="0"/>
              <a:t>2</a:t>
            </a:r>
            <a:r>
              <a:rPr lang="en-US" altLang="en-US" b="0" dirty="0"/>
              <a:t> x(t - </a:t>
            </a:r>
            <a:r>
              <a:rPr lang="en-US" altLang="en-US" b="0" dirty="0">
                <a:latin typeface="Symbol" pitchFamily="18" charset="2"/>
              </a:rPr>
              <a:t>t</a:t>
            </a:r>
            <a:r>
              <a:rPr lang="en-US" altLang="en-US" b="0" dirty="0"/>
              <a:t> </a:t>
            </a:r>
            <a:r>
              <a:rPr lang="en-US" altLang="en-US" b="0" baseline="-25000" dirty="0"/>
              <a:t>2</a:t>
            </a:r>
            <a:r>
              <a:rPr lang="en-US" altLang="en-US" b="0" dirty="0"/>
              <a:t>) + ...</a:t>
            </a:r>
          </a:p>
        </p:txBody>
      </p:sp>
      <p:sp>
        <p:nvSpPr>
          <p:cNvPr id="591897" name="Rectangle 25">
            <a:extLst>
              <a:ext uri="{FF2B5EF4-FFF2-40B4-BE49-F238E27FC236}">
                <a16:creationId xmlns:a16="http://schemas.microsoft.com/office/drawing/2014/main" id="{13A4BB0F-CE38-4296-B2A8-E3D6CF7F1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200400"/>
            <a:ext cx="1676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R,  y(t)</a:t>
            </a:r>
            <a:endParaRPr lang="en-US" altLang="en-US" sz="2800" dirty="0">
              <a:latin typeface="Times" pitchFamily="18" charset="0"/>
            </a:endParaRPr>
          </a:p>
        </p:txBody>
      </p:sp>
      <p:grpSp>
        <p:nvGrpSpPr>
          <p:cNvPr id="9221" name="Group 1">
            <a:extLst>
              <a:ext uri="{FF2B5EF4-FFF2-40B4-BE49-F238E27FC236}">
                <a16:creationId xmlns:a16="http://schemas.microsoft.com/office/drawing/2014/main" id="{AB04DB10-FE2B-454E-8053-937E005D6886}"/>
              </a:ext>
            </a:extLst>
          </p:cNvPr>
          <p:cNvGrpSpPr>
            <a:grpSpLocks/>
          </p:cNvGrpSpPr>
          <p:nvPr/>
        </p:nvGrpSpPr>
        <p:grpSpPr bwMode="auto">
          <a:xfrm>
            <a:off x="1309688" y="1828800"/>
            <a:ext cx="6400800" cy="2286000"/>
            <a:chOff x="609600" y="2286000"/>
            <a:chExt cx="6400800" cy="2286000"/>
          </a:xfrm>
        </p:grpSpPr>
        <p:sp>
          <p:nvSpPr>
            <p:cNvPr id="9222" name="Line 5">
              <a:extLst>
                <a:ext uri="{FF2B5EF4-FFF2-40B4-BE49-F238E27FC236}">
                  <a16:creationId xmlns:a16="http://schemas.microsoft.com/office/drawing/2014/main" id="{E842FEBC-724E-427E-A248-57E785C4E6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9875" y="2514600"/>
              <a:ext cx="2284413" cy="9144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Line 6">
              <a:extLst>
                <a:ext uri="{FF2B5EF4-FFF2-40B4-BE49-F238E27FC236}">
                  <a16:creationId xmlns:a16="http://schemas.microsoft.com/office/drawing/2014/main" id="{BFED1ACB-D9BB-4F1B-AD42-C6FB468C1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4288" y="2514600"/>
              <a:ext cx="1943100" cy="9144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Line 7">
              <a:extLst>
                <a:ext uri="{FF2B5EF4-FFF2-40B4-BE49-F238E27FC236}">
                  <a16:creationId xmlns:a16="http://schemas.microsoft.com/office/drawing/2014/main" id="{717689A3-9A91-473A-B855-E6B1082B0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9875" y="3429000"/>
              <a:ext cx="1941513" cy="10287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8">
              <a:extLst>
                <a:ext uri="{FF2B5EF4-FFF2-40B4-BE49-F238E27FC236}">
                  <a16:creationId xmlns:a16="http://schemas.microsoft.com/office/drawing/2014/main" id="{6B0E27C4-0031-4D0F-95F6-A7DA2FF0B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1388" y="3429000"/>
              <a:ext cx="2286000" cy="10287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9">
              <a:extLst>
                <a:ext uri="{FF2B5EF4-FFF2-40B4-BE49-F238E27FC236}">
                  <a16:creationId xmlns:a16="http://schemas.microsoft.com/office/drawing/2014/main" id="{BE1E461C-F442-4D12-9EFE-0FDF006E85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1288" y="4457700"/>
              <a:ext cx="2171700" cy="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10">
              <a:extLst>
                <a:ext uri="{FF2B5EF4-FFF2-40B4-BE49-F238E27FC236}">
                  <a16:creationId xmlns:a16="http://schemas.microsoft.com/office/drawing/2014/main" id="{DC9A47CB-19B6-4434-9665-CF407AECB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2788" y="2514600"/>
              <a:ext cx="914400" cy="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11">
              <a:extLst>
                <a:ext uri="{FF2B5EF4-FFF2-40B4-BE49-F238E27FC236}">
                  <a16:creationId xmlns:a16="http://schemas.microsoft.com/office/drawing/2014/main" id="{7E90650A-6731-467B-9B6D-41DAADE20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55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2">
              <a:extLst>
                <a:ext uri="{FF2B5EF4-FFF2-40B4-BE49-F238E27FC236}">
                  <a16:creationId xmlns:a16="http://schemas.microsoft.com/office/drawing/2014/main" id="{1CD163F1-916C-4172-B975-C004A33FC2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1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3">
              <a:extLst>
                <a:ext uri="{FF2B5EF4-FFF2-40B4-BE49-F238E27FC236}">
                  <a16:creationId xmlns:a16="http://schemas.microsoft.com/office/drawing/2014/main" id="{7AF432AB-8644-4962-B0B4-64E05423A8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27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4">
              <a:extLst>
                <a:ext uri="{FF2B5EF4-FFF2-40B4-BE49-F238E27FC236}">
                  <a16:creationId xmlns:a16="http://schemas.microsoft.com/office/drawing/2014/main" id="{9ECE4455-A97C-468D-A196-55226AFF2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13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5">
              <a:extLst>
                <a:ext uri="{FF2B5EF4-FFF2-40B4-BE49-F238E27FC236}">
                  <a16:creationId xmlns:a16="http://schemas.microsoft.com/office/drawing/2014/main" id="{D7D8091F-0B21-4510-92A8-16714D6829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42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16">
              <a:extLst>
                <a:ext uri="{FF2B5EF4-FFF2-40B4-BE49-F238E27FC236}">
                  <a16:creationId xmlns:a16="http://schemas.microsoft.com/office/drawing/2014/main" id="{62D76581-2E03-4349-B47E-BDDC620EC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99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7">
              <a:extLst>
                <a:ext uri="{FF2B5EF4-FFF2-40B4-BE49-F238E27FC236}">
                  <a16:creationId xmlns:a16="http://schemas.microsoft.com/office/drawing/2014/main" id="{9775E708-0BDE-40FF-9279-4D0669943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28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8">
              <a:extLst>
                <a:ext uri="{FF2B5EF4-FFF2-40B4-BE49-F238E27FC236}">
                  <a16:creationId xmlns:a16="http://schemas.microsoft.com/office/drawing/2014/main" id="{D7798226-5E32-4055-B1F2-7C79CB1DE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14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19">
              <a:extLst>
                <a:ext uri="{FF2B5EF4-FFF2-40B4-BE49-F238E27FC236}">
                  <a16:creationId xmlns:a16="http://schemas.microsoft.com/office/drawing/2014/main" id="{53144BC5-2556-4972-AC67-AD4048925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0088" y="4457700"/>
              <a:ext cx="0" cy="1143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20">
              <a:extLst>
                <a:ext uri="{FF2B5EF4-FFF2-40B4-BE49-F238E27FC236}">
                  <a16:creationId xmlns:a16="http://schemas.microsoft.com/office/drawing/2014/main" id="{AF6B4C48-78E3-4B73-98CF-A8338085A4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7088" y="2286000"/>
              <a:ext cx="0" cy="2286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21">
              <a:extLst>
                <a:ext uri="{FF2B5EF4-FFF2-40B4-BE49-F238E27FC236}">
                  <a16:creationId xmlns:a16="http://schemas.microsoft.com/office/drawing/2014/main" id="{6A02AD08-B00A-48C8-A5E1-53A67E2091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1388" y="2286000"/>
              <a:ext cx="0" cy="2286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22">
              <a:extLst>
                <a:ext uri="{FF2B5EF4-FFF2-40B4-BE49-F238E27FC236}">
                  <a16:creationId xmlns:a16="http://schemas.microsoft.com/office/drawing/2014/main" id="{528D9972-9CE9-4CCD-B019-5A8822988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9988" y="2286000"/>
              <a:ext cx="0" cy="2286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3">
              <a:extLst>
                <a:ext uri="{FF2B5EF4-FFF2-40B4-BE49-F238E27FC236}">
                  <a16:creationId xmlns:a16="http://schemas.microsoft.com/office/drawing/2014/main" id="{F4545B0F-F28F-4E1D-9EF1-B57130F6F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8588" y="2286000"/>
              <a:ext cx="0" cy="228600"/>
            </a:xfrm>
            <a:prstGeom prst="line">
              <a:avLst/>
            </a:prstGeom>
            <a:noFill/>
            <a:ln w="38100">
              <a:solidFill>
                <a:srgbClr val="B2BC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896" name="Rectangle 24">
              <a:extLst>
                <a:ext uri="{FF2B5EF4-FFF2-40B4-BE49-F238E27FC236}">
                  <a16:creationId xmlns:a16="http://schemas.microsoft.com/office/drawing/2014/main" id="{BECF8AC5-794B-4646-8E74-D925D0C70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3200400"/>
              <a:ext cx="3429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r>
                <a:rPr lang="en-US" altLang="en-US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</a:t>
              </a:r>
              <a:endParaRPr lang="en-US" altLang="en-US" sz="2800" b="1" dirty="0">
                <a:latin typeface="Times" pitchFamily="18" charset="0"/>
              </a:endParaRPr>
            </a:p>
          </p:txBody>
        </p:sp>
        <p:sp>
          <p:nvSpPr>
            <p:cNvPr id="591898" name="Rectangle 26">
              <a:extLst>
                <a:ext uri="{FF2B5EF4-FFF2-40B4-BE49-F238E27FC236}">
                  <a16:creationId xmlns:a16="http://schemas.microsoft.com/office/drawing/2014/main" id="{1B45A6EE-1E16-4C37-8EB1-323BDC9D4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400" y="2481263"/>
              <a:ext cx="2103437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r>
                <a:rPr lang="en-US" altLang="en-US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x(t- 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t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</p:txBody>
        </p:sp>
        <p:sp>
          <p:nvSpPr>
            <p:cNvPr id="591899" name="Rectangle 27">
              <a:extLst>
                <a:ext uri="{FF2B5EF4-FFF2-40B4-BE49-F238E27FC236}">
                  <a16:creationId xmlns:a16="http://schemas.microsoft.com/office/drawing/2014/main" id="{41FC9B81-DC90-4DCF-BDC3-A6E86D822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4400" y="4021138"/>
              <a:ext cx="2286000" cy="398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  <a:r>
                <a:rPr lang="en-US" altLang="en-US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x(t- 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t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altLang="en-US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FBD726B4-5142-4F70-AAFC-4AC500668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600" y="3276600"/>
              <a:ext cx="2286000" cy="398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r>
                <a:rPr lang="en-US" altLang="en-US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, x(t)  </a:t>
              </a:r>
            </a:p>
          </p:txBody>
        </p:sp>
        <p:cxnSp>
          <p:nvCxnSpPr>
            <p:cNvPr id="9245" name="Straight Arrow Connector 28">
              <a:extLst>
                <a:ext uri="{FF2B5EF4-FFF2-40B4-BE49-F238E27FC236}">
                  <a16:creationId xmlns:a16="http://schemas.microsoft.com/office/drawing/2014/main" id="{71DFE51C-521B-46A4-839C-269B6F9803BA}"/>
                </a:ext>
              </a:extLst>
            </p:cNvPr>
            <p:cNvCxnSpPr>
              <a:cxnSpLocks noChangeShapeType="1"/>
              <a:stCxn id="591896" idx="3"/>
              <a:endCxn id="9225" idx="0"/>
            </p:cNvCxnSpPr>
            <p:nvPr/>
          </p:nvCxnSpPr>
          <p:spPr bwMode="auto">
            <a:xfrm>
              <a:off x="1104900" y="3371850"/>
              <a:ext cx="4662488" cy="57150"/>
            </a:xfrm>
            <a:prstGeom prst="straightConnector1">
              <a:avLst/>
            </a:prstGeom>
            <a:noFill/>
            <a:ln w="28575" algn="ctr">
              <a:solidFill>
                <a:schemeClr val="hlink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F00F5E84-F214-4D20-AE1F-0BA59A6DC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5600" y="2971800"/>
              <a:ext cx="2286000" cy="398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>
                <a:defRPr/>
              </a:pPr>
              <a:r>
                <a:rPr lang="en-US" altLang="en-US" sz="24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LOS</a:t>
              </a:r>
            </a:p>
          </p:txBody>
        </p:sp>
      </p:grp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8" name="Rectangle 4">
            <a:extLst>
              <a:ext uri="{FF2B5EF4-FFF2-40B4-BE49-F238E27FC236}">
                <a16:creationId xmlns:a16="http://schemas.microsoft.com/office/drawing/2014/main" id="{295EA460-29D0-4D94-B860-626830B11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>
                <a:sym typeface="Symbol" pitchFamily="18" charset="2"/>
              </a:rPr>
              <a:t>System definition of multipath</a:t>
            </a:r>
          </a:p>
        </p:txBody>
      </p:sp>
      <p:sp>
        <p:nvSpPr>
          <p:cNvPr id="594949" name="Rectangle 5">
            <a:extLst>
              <a:ext uri="{FF2B5EF4-FFF2-40B4-BE49-F238E27FC236}">
                <a16:creationId xmlns:a16="http://schemas.microsoft.com/office/drawing/2014/main" id="{F0D7499F-CBAB-46F7-8BF6-31F825193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65263"/>
            <a:ext cx="7620000" cy="5080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altLang="en-US" b="0" dirty="0">
              <a:solidFill>
                <a:srgbClr val="8DE5B7"/>
              </a:solidFill>
              <a:sym typeface="Symbol" pitchFamily="18" charset="2"/>
            </a:endParaRPr>
          </a:p>
        </p:txBody>
      </p:sp>
      <p:grpSp>
        <p:nvGrpSpPr>
          <p:cNvPr id="10244" name="Group 8">
            <a:extLst>
              <a:ext uri="{FF2B5EF4-FFF2-40B4-BE49-F238E27FC236}">
                <a16:creationId xmlns:a16="http://schemas.microsoft.com/office/drawing/2014/main" id="{C895D578-2858-47E0-AF78-D482D4241FF3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743200"/>
            <a:ext cx="5181600" cy="1143000"/>
            <a:chOff x="1143000" y="2667000"/>
            <a:chExt cx="5181600" cy="1143000"/>
          </a:xfrm>
        </p:grpSpPr>
        <p:sp>
          <p:nvSpPr>
            <p:cNvPr id="10245" name="Line 7">
              <a:extLst>
                <a:ext uri="{FF2B5EF4-FFF2-40B4-BE49-F238E27FC236}">
                  <a16:creationId xmlns:a16="http://schemas.microsoft.com/office/drawing/2014/main" id="{CF16FFB2-9813-4649-A03C-5603F601E2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8163" y="3178175"/>
              <a:ext cx="914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52" name="Rectangle 8">
              <a:extLst>
                <a:ext uri="{FF2B5EF4-FFF2-40B4-BE49-F238E27FC236}">
                  <a16:creationId xmlns:a16="http://schemas.microsoft.com/office/drawing/2014/main" id="{7AB9C7B5-9C0E-4AC6-9AE8-C9181AF81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2563" y="2667000"/>
              <a:ext cx="1714500" cy="1143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ctr">
                <a:defRPr/>
              </a:pPr>
              <a:endParaRPr lang="en-US" altLang="en-US" sz="1800" b="1" dirty="0">
                <a:solidFill>
                  <a:srgbClr val="97D97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defRPr/>
              </a:pPr>
              <a:r>
                <a:rPr lang="en-US" altLang="en-US" b="1" dirty="0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h(t)</a:t>
              </a:r>
              <a:endParaRPr lang="en-US" altLang="en-US" sz="2800" b="1" dirty="0">
                <a:solidFill>
                  <a:srgbClr val="97D97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0247" name="Line 9">
              <a:extLst>
                <a:ext uri="{FF2B5EF4-FFF2-40B4-BE49-F238E27FC236}">
                  <a16:creationId xmlns:a16="http://schemas.microsoft.com/office/drawing/2014/main" id="{2C3C42A3-6214-41B1-88BC-257F65ECF9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7063" y="3178175"/>
              <a:ext cx="112553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54" name="Text Box 10">
              <a:extLst>
                <a:ext uri="{FF2B5EF4-FFF2-40B4-BE49-F238E27FC236}">
                  <a16:creationId xmlns:a16="http://schemas.microsoft.com/office/drawing/2014/main" id="{1F8B0B30-E89B-4675-A197-6BBAF685E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2895600"/>
              <a:ext cx="762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en-US" altLang="en-US" b="1" dirty="0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x(t)</a:t>
              </a:r>
              <a:endParaRPr lang="en-US" altLang="en-US" b="1" dirty="0">
                <a:solidFill>
                  <a:srgbClr val="97D979"/>
                </a:solidFill>
              </a:endParaRPr>
            </a:p>
          </p:txBody>
        </p:sp>
        <p:sp>
          <p:nvSpPr>
            <p:cNvPr id="594955" name="Text Box 11">
              <a:extLst>
                <a:ext uri="{FF2B5EF4-FFF2-40B4-BE49-F238E27FC236}">
                  <a16:creationId xmlns:a16="http://schemas.microsoft.com/office/drawing/2014/main" id="{84EEF5B9-39B2-4CA7-A8F6-A485E759F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2895600"/>
              <a:ext cx="762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en-US" altLang="en-US" b="1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y(t)</a:t>
              </a:r>
              <a:endParaRPr lang="en-US" altLang="en-US" b="1">
                <a:solidFill>
                  <a:srgbClr val="8DE5B7"/>
                </a:solidFill>
                <a:latin typeface="Times" pitchFamily="18" charset="0"/>
              </a:endParaRPr>
            </a:p>
          </p:txBody>
        </p:sp>
      </p:grp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17">
            <a:extLst>
              <a:ext uri="{FF2B5EF4-FFF2-40B4-BE49-F238E27FC236}">
                <a16:creationId xmlns:a16="http://schemas.microsoft.com/office/drawing/2014/main" id="{B613627E-1DE3-4AAB-A743-0B596A8F0C32}"/>
              </a:ext>
            </a:extLst>
          </p:cNvPr>
          <p:cNvSpPr>
            <a:spLocks/>
          </p:cNvSpPr>
          <p:nvPr/>
        </p:nvSpPr>
        <p:spPr bwMode="auto">
          <a:xfrm>
            <a:off x="1066800" y="2438400"/>
            <a:ext cx="3886200" cy="838200"/>
          </a:xfrm>
          <a:custGeom>
            <a:avLst/>
            <a:gdLst>
              <a:gd name="T0" fmla="*/ 0 w 2448"/>
              <a:gd name="T1" fmla="*/ 2147483646 h 528"/>
              <a:gd name="T2" fmla="*/ 2147483646 w 2448"/>
              <a:gd name="T3" fmla="*/ 2147483646 h 528"/>
              <a:gd name="T4" fmla="*/ 2147483646 w 2448"/>
              <a:gd name="T5" fmla="*/ 0 h 528"/>
              <a:gd name="T6" fmla="*/ 2147483646 w 2448"/>
              <a:gd name="T7" fmla="*/ 0 h 528"/>
              <a:gd name="T8" fmla="*/ 2147483646 w 2448"/>
              <a:gd name="T9" fmla="*/ 2147483646 h 528"/>
              <a:gd name="T10" fmla="*/ 2147483646 w 2448"/>
              <a:gd name="T11" fmla="*/ 2147483646 h 52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48"/>
              <a:gd name="T19" fmla="*/ 0 h 528"/>
              <a:gd name="T20" fmla="*/ 2448 w 2448"/>
              <a:gd name="T21" fmla="*/ 528 h 52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48" h="528">
                <a:moveTo>
                  <a:pt x="0" y="528"/>
                </a:moveTo>
                <a:lnTo>
                  <a:pt x="576" y="528"/>
                </a:lnTo>
                <a:lnTo>
                  <a:pt x="576" y="0"/>
                </a:lnTo>
                <a:lnTo>
                  <a:pt x="1632" y="0"/>
                </a:lnTo>
                <a:lnTo>
                  <a:pt x="1632" y="528"/>
                </a:lnTo>
                <a:lnTo>
                  <a:pt x="2448" y="528"/>
                </a:lnTo>
              </a:path>
            </a:pathLst>
          </a:custGeom>
          <a:noFill/>
          <a:ln w="28575" cap="flat" cmpd="sng">
            <a:solidFill>
              <a:schemeClr val="hlink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8258" name="Rectangle 2">
            <a:extLst>
              <a:ext uri="{FF2B5EF4-FFF2-40B4-BE49-F238E27FC236}">
                <a16:creationId xmlns:a16="http://schemas.microsoft.com/office/drawing/2014/main" id="{8F1EA3BB-F7A4-4AFE-8ED9-117586951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Baseband signal definition</a:t>
            </a:r>
            <a:endParaRPr lang="en-US" altLang="en-US" u="sng" dirty="0">
              <a:effectLst/>
              <a:latin typeface="Arial" charset="0"/>
            </a:endParaRPr>
          </a:p>
        </p:txBody>
      </p:sp>
      <p:sp>
        <p:nvSpPr>
          <p:cNvPr id="608259" name="Rectangle 3">
            <a:extLst>
              <a:ext uri="{FF2B5EF4-FFF2-40B4-BE49-F238E27FC236}">
                <a16:creationId xmlns:a16="http://schemas.microsoft.com/office/drawing/2014/main" id="{5DFF5A19-AD17-43A4-ABB4-FA4FF79CFF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97013" y="3295650"/>
            <a:ext cx="7620000" cy="1025525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tabLst>
                <a:tab pos="2455863" algn="l"/>
              </a:tabLst>
              <a:defRPr/>
            </a:pPr>
            <a:r>
              <a:rPr lang="en-US" altLang="en-US" dirty="0">
                <a:effectLst/>
              </a:rPr>
              <a:t>	</a:t>
            </a:r>
            <a:endParaRPr lang="en-US" altLang="en-US" b="0" dirty="0"/>
          </a:p>
          <a:p>
            <a:pPr marL="0" indent="0">
              <a:buFont typeface="Monotype Sorts" pitchFamily="2" charset="2"/>
              <a:buNone/>
              <a:tabLst>
                <a:tab pos="2455863" algn="l"/>
              </a:tabLst>
              <a:defRPr/>
            </a:pPr>
            <a:r>
              <a:rPr lang="en-US" altLang="en-US" b="0" dirty="0"/>
              <a:t>x(t) = c(t) cos (2</a:t>
            </a:r>
            <a:r>
              <a:rPr lang="en-US" altLang="en-US" sz="1400" b="0" dirty="0"/>
              <a:t> </a:t>
            </a:r>
            <a:r>
              <a:rPr lang="en-US" altLang="en-US" b="0" dirty="0">
                <a:sym typeface="Symbol" pitchFamily="18" charset="2"/>
              </a:rPr>
              <a:t></a:t>
            </a:r>
            <a:r>
              <a:rPr lang="en-US" altLang="en-US" sz="1400" b="0" dirty="0"/>
              <a:t> </a:t>
            </a:r>
            <a:r>
              <a:rPr lang="en-US" altLang="en-US" b="0" dirty="0" err="1"/>
              <a:t>f</a:t>
            </a:r>
            <a:r>
              <a:rPr lang="en-US" altLang="en-US" sz="3600" b="0" baseline="-25000" dirty="0" err="1"/>
              <a:t>c</a:t>
            </a:r>
            <a:r>
              <a:rPr lang="en-US" altLang="en-US" b="0" dirty="0" err="1"/>
              <a:t>t</a:t>
            </a:r>
            <a:r>
              <a:rPr lang="en-US" altLang="en-US" b="0" dirty="0"/>
              <a:t> )</a:t>
            </a:r>
          </a:p>
        </p:txBody>
      </p:sp>
      <p:sp>
        <p:nvSpPr>
          <p:cNvPr id="608268" name="Text Box 12">
            <a:extLst>
              <a:ext uri="{FF2B5EF4-FFF2-40B4-BE49-F238E27FC236}">
                <a16:creationId xmlns:a16="http://schemas.microsoft.com/office/drawing/2014/main" id="{69CF1B9D-2D61-4607-8DAA-3A63FAF2A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524000"/>
            <a:ext cx="5105400" cy="579438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marL="284163" indent="-284163">
              <a:spcBef>
                <a:spcPct val="50000"/>
              </a:spcBef>
              <a:buSzPct val="60000"/>
              <a:buFont typeface="Monotype Sorts" pitchFamily="2" charset="2"/>
              <a:buChar char="l"/>
              <a:defRPr/>
            </a:pPr>
            <a:r>
              <a:rPr lang="en-US" altLang="en-US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Transmitted signal</a:t>
            </a:r>
            <a:endParaRPr lang="en-US" altLang="en-US" dirty="0">
              <a:solidFill>
                <a:srgbClr val="8DE5B7"/>
              </a:solidFill>
              <a:latin typeface="Arial" charset="0"/>
            </a:endParaRPr>
          </a:p>
        </p:txBody>
      </p:sp>
      <p:sp>
        <p:nvSpPr>
          <p:cNvPr id="608269" name="Text Box 13">
            <a:extLst>
              <a:ext uri="{FF2B5EF4-FFF2-40B4-BE49-F238E27FC236}">
                <a16:creationId xmlns:a16="http://schemas.microsoft.com/office/drawing/2014/main" id="{7017EDBF-54EB-4105-89A6-7D204215E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514600"/>
            <a:ext cx="2514600" cy="511175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spcAft>
                <a:spcPct val="20000"/>
              </a:spcAft>
              <a:buClr>
                <a:schemeClr val="tx2"/>
              </a:buClr>
              <a:buSzPct val="65000"/>
              <a:buFont typeface="Monotype Sorts" pitchFamily="2" charset="2"/>
              <a:buNone/>
              <a:defRPr/>
            </a:pP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c(t)- pulse</a:t>
            </a:r>
            <a:endParaRPr lang="en-US" alt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71" name="Freeform 19">
            <a:extLst>
              <a:ext uri="{FF2B5EF4-FFF2-40B4-BE49-F238E27FC236}">
                <a16:creationId xmlns:a16="http://schemas.microsoft.com/office/drawing/2014/main" id="{96311F6C-5F3D-41DA-A323-B2DC1AEA87C0}"/>
              </a:ext>
            </a:extLst>
          </p:cNvPr>
          <p:cNvSpPr>
            <a:spLocks/>
          </p:cNvSpPr>
          <p:nvPr/>
        </p:nvSpPr>
        <p:spPr bwMode="auto">
          <a:xfrm>
            <a:off x="2012950" y="2438400"/>
            <a:ext cx="1600200" cy="868363"/>
          </a:xfrm>
          <a:custGeom>
            <a:avLst/>
            <a:gdLst>
              <a:gd name="T0" fmla="*/ 0 w 1008"/>
              <a:gd name="T1" fmla="*/ 2147483646 h 547"/>
              <a:gd name="T2" fmla="*/ 2147483646 w 1008"/>
              <a:gd name="T3" fmla="*/ 2147483646 h 547"/>
              <a:gd name="T4" fmla="*/ 2147483646 w 1008"/>
              <a:gd name="T5" fmla="*/ 2147483646 h 547"/>
              <a:gd name="T6" fmla="*/ 2147483646 w 1008"/>
              <a:gd name="T7" fmla="*/ 2147483646 h 547"/>
              <a:gd name="T8" fmla="*/ 2147483646 w 1008"/>
              <a:gd name="T9" fmla="*/ 2147483646 h 547"/>
              <a:gd name="T10" fmla="*/ 2147483646 w 1008"/>
              <a:gd name="T11" fmla="*/ 2147483646 h 547"/>
              <a:gd name="T12" fmla="*/ 2147483646 w 1008"/>
              <a:gd name="T13" fmla="*/ 2147483646 h 547"/>
              <a:gd name="T14" fmla="*/ 2147483646 w 1008"/>
              <a:gd name="T15" fmla="*/ 2147483646 h 547"/>
              <a:gd name="T16" fmla="*/ 2147483646 w 1008"/>
              <a:gd name="T17" fmla="*/ 2147483646 h 5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08"/>
              <a:gd name="T28" fmla="*/ 0 h 547"/>
              <a:gd name="T29" fmla="*/ 1008 w 1008"/>
              <a:gd name="T30" fmla="*/ 547 h 54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08" h="547">
                <a:moveTo>
                  <a:pt x="0" y="384"/>
                </a:moveTo>
                <a:cubicBezTo>
                  <a:pt x="22" y="320"/>
                  <a:pt x="84" y="0"/>
                  <a:pt x="134" y="25"/>
                </a:cubicBezTo>
                <a:cubicBezTo>
                  <a:pt x="187" y="5"/>
                  <a:pt x="233" y="541"/>
                  <a:pt x="299" y="534"/>
                </a:cubicBezTo>
                <a:cubicBezTo>
                  <a:pt x="345" y="541"/>
                  <a:pt x="372" y="25"/>
                  <a:pt x="431" y="25"/>
                </a:cubicBezTo>
                <a:cubicBezTo>
                  <a:pt x="491" y="25"/>
                  <a:pt x="444" y="547"/>
                  <a:pt x="504" y="547"/>
                </a:cubicBezTo>
                <a:cubicBezTo>
                  <a:pt x="557" y="547"/>
                  <a:pt x="583" y="18"/>
                  <a:pt x="643" y="25"/>
                </a:cubicBezTo>
                <a:cubicBezTo>
                  <a:pt x="696" y="18"/>
                  <a:pt x="663" y="534"/>
                  <a:pt x="725" y="542"/>
                </a:cubicBezTo>
                <a:cubicBezTo>
                  <a:pt x="782" y="541"/>
                  <a:pt x="815" y="35"/>
                  <a:pt x="881" y="25"/>
                </a:cubicBezTo>
                <a:cubicBezTo>
                  <a:pt x="928" y="42"/>
                  <a:pt x="987" y="261"/>
                  <a:pt x="1008" y="312"/>
                </a:cubicBezTo>
              </a:path>
            </a:pathLst>
          </a:custGeom>
          <a:noFill/>
          <a:ln w="28575" cap="flat" cmpd="sng">
            <a:solidFill>
              <a:srgbClr val="DCC75C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8F672C-002B-4D3E-B6FC-1B1BED301F7A}"/>
              </a:ext>
            </a:extLst>
          </p:cNvPr>
          <p:cNvSpPr/>
          <p:nvPr/>
        </p:nvSpPr>
        <p:spPr>
          <a:xfrm>
            <a:off x="1219200" y="4572000"/>
            <a:ext cx="28527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4163" indent="-284163">
              <a:spcBef>
                <a:spcPct val="50000"/>
              </a:spcBef>
              <a:buSzPct val="60000"/>
              <a:buFont typeface="Monotype Sorts" pitchFamily="2" charset="2"/>
              <a:buChar char="l"/>
              <a:defRPr/>
            </a:pPr>
            <a:r>
              <a:rPr lang="en-US" altLang="en-US" dirty="0">
                <a:solidFill>
                  <a:srgbClr val="8DE5B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Received signal</a:t>
            </a:r>
            <a:endParaRPr lang="en-US" altLang="en-US" dirty="0">
              <a:solidFill>
                <a:srgbClr val="8DE5B7"/>
              </a:solidFill>
              <a:latin typeface="Arial" charset="0"/>
            </a:endParaRPr>
          </a:p>
        </p:txBody>
      </p:sp>
      <p:sp>
        <p:nvSpPr>
          <p:cNvPr id="11273" name="Rectangle 2">
            <a:extLst>
              <a:ext uri="{FF2B5EF4-FFF2-40B4-BE49-F238E27FC236}">
                <a16:creationId xmlns:a16="http://schemas.microsoft.com/office/drawing/2014/main" id="{D034CD5C-DBF6-40A3-939F-2C559B3BF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388" y="5334000"/>
            <a:ext cx="3321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/>
              <a:t>y(t) = r(t) cos (2</a:t>
            </a:r>
            <a:r>
              <a:rPr lang="en-US" altLang="en-US" sz="1400"/>
              <a:t> </a:t>
            </a:r>
            <a:r>
              <a:rPr lang="en-US" altLang="en-US">
                <a:sym typeface="Symbol" panose="05050102010706020507" pitchFamily="18" charset="2"/>
              </a:rPr>
              <a:t></a:t>
            </a:r>
            <a:r>
              <a:rPr lang="en-US" altLang="en-US" sz="1400"/>
              <a:t> </a:t>
            </a:r>
            <a:r>
              <a:rPr lang="en-US" altLang="en-US"/>
              <a:t>f</a:t>
            </a:r>
            <a:r>
              <a:rPr lang="en-US" altLang="en-US" sz="3600" baseline="-25000"/>
              <a:t>c</a:t>
            </a:r>
            <a:r>
              <a:rPr lang="en-US" altLang="en-US"/>
              <a:t>t )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>
            <a:extLst>
              <a:ext uri="{FF2B5EF4-FFF2-40B4-BE49-F238E27FC236}">
                <a16:creationId xmlns:a16="http://schemas.microsoft.com/office/drawing/2014/main" id="{6B6439CA-66DE-464F-8777-430B8052B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>
                <a:sym typeface="Symbol" pitchFamily="18" charset="2"/>
              </a:rPr>
              <a:t>Base band equivalent channel </a:t>
            </a:r>
            <a:br>
              <a:rPr lang="en-US" altLang="en-US" u="sng" dirty="0">
                <a:sym typeface="Symbol" pitchFamily="18" charset="2"/>
              </a:rPr>
            </a:br>
            <a:endParaRPr lang="en-US" altLang="en-US" u="sng" dirty="0">
              <a:sym typeface="Symbol" pitchFamily="18" charset="2"/>
            </a:endParaRPr>
          </a:p>
        </p:txBody>
      </p:sp>
      <p:grpSp>
        <p:nvGrpSpPr>
          <p:cNvPr id="12291" name="Group 7">
            <a:extLst>
              <a:ext uri="{FF2B5EF4-FFF2-40B4-BE49-F238E27FC236}">
                <a16:creationId xmlns:a16="http://schemas.microsoft.com/office/drawing/2014/main" id="{DA732F50-22D5-4E05-AECE-34EB7FF9B0B0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667000"/>
            <a:ext cx="5181600" cy="1143000"/>
            <a:chOff x="1219200" y="2667000"/>
            <a:chExt cx="5181600" cy="1143000"/>
          </a:xfrm>
        </p:grpSpPr>
        <p:sp>
          <p:nvSpPr>
            <p:cNvPr id="12292" name="Line 10">
              <a:extLst>
                <a:ext uri="{FF2B5EF4-FFF2-40B4-BE49-F238E27FC236}">
                  <a16:creationId xmlns:a16="http://schemas.microsoft.com/office/drawing/2014/main" id="{E884BB50-AB27-4543-B435-6C9DEDFD7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4363" y="3178175"/>
              <a:ext cx="914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243" name="Rectangle 11">
              <a:extLst>
                <a:ext uri="{FF2B5EF4-FFF2-40B4-BE49-F238E27FC236}">
                  <a16:creationId xmlns:a16="http://schemas.microsoft.com/office/drawing/2014/main" id="{27F4285C-7C5A-4488-9FB2-917292FCD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8763" y="2667000"/>
              <a:ext cx="1714500" cy="1143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ctr">
                <a:defRPr/>
              </a:pPr>
              <a:endParaRPr lang="en-US" altLang="en-US" sz="1800" b="1" dirty="0">
                <a:solidFill>
                  <a:srgbClr val="97D97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>
                <a:defRPr/>
              </a:pPr>
              <a:r>
                <a:rPr lang="en-US" altLang="en-US" b="1" dirty="0" err="1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</a:t>
              </a:r>
              <a:r>
                <a:rPr lang="en-US" altLang="en-US" b="1" baseline="-25000" dirty="0" err="1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</a:t>
              </a:r>
              <a:r>
                <a:rPr lang="en-US" altLang="en-US" b="1" dirty="0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(t)</a:t>
              </a:r>
            </a:p>
          </p:txBody>
        </p:sp>
        <p:sp>
          <p:nvSpPr>
            <p:cNvPr id="12294" name="Line 12">
              <a:extLst>
                <a:ext uri="{FF2B5EF4-FFF2-40B4-BE49-F238E27FC236}">
                  <a16:creationId xmlns:a16="http://schemas.microsoft.com/office/drawing/2014/main" id="{46C291CB-0EDF-4159-8A9F-F3C4AA146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3263" y="3178175"/>
              <a:ext cx="112553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245" name="Text Box 13">
              <a:extLst>
                <a:ext uri="{FF2B5EF4-FFF2-40B4-BE49-F238E27FC236}">
                  <a16:creationId xmlns:a16="http://schemas.microsoft.com/office/drawing/2014/main" id="{5DFB8A78-1A67-438C-AF83-50F3934C0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2895600"/>
              <a:ext cx="762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altLang="en-US" b="1" dirty="0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c(t)</a:t>
              </a:r>
              <a:endParaRPr lang="en-US" altLang="en-US" b="1" dirty="0">
                <a:solidFill>
                  <a:srgbClr val="97D979"/>
                </a:solidFill>
              </a:endParaRPr>
            </a:p>
          </p:txBody>
        </p:sp>
        <p:sp>
          <p:nvSpPr>
            <p:cNvPr id="607246" name="Text Box 14">
              <a:extLst>
                <a:ext uri="{FF2B5EF4-FFF2-40B4-BE49-F238E27FC236}">
                  <a16:creationId xmlns:a16="http://schemas.microsoft.com/office/drawing/2014/main" id="{7C074B99-FF36-4CF7-AFEF-21A22B6E7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2895600"/>
              <a:ext cx="7620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altLang="en-US" b="1">
                  <a:solidFill>
                    <a:srgbClr val="8DE5B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r(t)</a:t>
              </a:r>
              <a:endParaRPr lang="en-US" altLang="en-US" b="1">
                <a:solidFill>
                  <a:srgbClr val="8DE5B7"/>
                </a:solidFill>
                <a:latin typeface="Times" pitchFamily="18" charset="0"/>
              </a:endParaRPr>
            </a:p>
          </p:txBody>
        </p:sp>
      </p:grp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8904</TotalTime>
  <Words>1644</Words>
  <Application>Microsoft Office PowerPoint</Application>
  <PresentationFormat>On-screen Show (4:3)</PresentationFormat>
  <Paragraphs>265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Arial Narrow</vt:lpstr>
      <vt:lpstr>Arial</vt:lpstr>
      <vt:lpstr>Monotype Sorts</vt:lpstr>
      <vt:lpstr>Times</vt:lpstr>
      <vt:lpstr>BD Symbols</vt:lpstr>
      <vt:lpstr>Symbol</vt:lpstr>
      <vt:lpstr>Kumar</vt:lpstr>
      <vt:lpstr>Microsoft Clip Gallery</vt:lpstr>
      <vt:lpstr>Small-scale Mobile radio propagation    </vt:lpstr>
      <vt:lpstr>Multipath effects</vt:lpstr>
      <vt:lpstr>Causes of fading</vt:lpstr>
      <vt:lpstr>Factors influencing  small signal fading</vt:lpstr>
      <vt:lpstr>Analysis of multipath channel</vt:lpstr>
      <vt:lpstr>Convolution model for multipath signal  </vt:lpstr>
      <vt:lpstr>System definition of multipath</vt:lpstr>
      <vt:lpstr>Baseband signal definition</vt:lpstr>
      <vt:lpstr>Base band equivalent channel  </vt:lpstr>
      <vt:lpstr>Modeling of the baseband multipath model </vt:lpstr>
      <vt:lpstr>Excess delay concept</vt:lpstr>
      <vt:lpstr>Delay component design</vt:lpstr>
      <vt:lpstr>Final model for multipath response</vt:lpstr>
      <vt:lpstr>Wideband multipath signals </vt:lpstr>
      <vt:lpstr>Narrowband multipath signals</vt:lpstr>
      <vt:lpstr>Conclusions</vt:lpstr>
      <vt:lpstr>Example</vt:lpstr>
      <vt:lpstr>Solution</vt:lpstr>
      <vt:lpstr>For microcellular channel</vt:lpstr>
      <vt:lpstr>Small-scale multipath measurements</vt:lpstr>
      <vt:lpstr>Types of Small Scale Fading</vt:lpstr>
      <vt:lpstr>Mechanisms that cause fading</vt:lpstr>
      <vt:lpstr>Multipath terms associated with fading</vt:lpstr>
      <vt:lpstr>Calculation of Delay Spread</vt:lpstr>
      <vt:lpstr>Fading effects due to Doppler spread</vt:lpstr>
      <vt:lpstr>Doppler spread and coherence time</vt:lpstr>
      <vt:lpstr>Mathematical estimation of fading</vt:lpstr>
      <vt:lpstr>PowerPoint Presentation</vt:lpstr>
      <vt:lpstr>Flat fading or frequency selective fading? </vt:lpstr>
      <vt:lpstr>Fast fading channel</vt:lpstr>
      <vt:lpstr>Slow fading channel</vt:lpstr>
      <vt:lpstr>Rayleigh and Ricean distributions</vt:lpstr>
      <vt:lpstr>Level crossing and fading statistics</vt:lpstr>
      <vt:lpstr>Average fade duration</vt:lpstr>
      <vt:lpstr>Example</vt:lpstr>
      <vt:lpstr>Solution</vt:lpstr>
      <vt:lpstr>PowerPoint Presentation</vt:lpstr>
      <vt:lpstr>Statistical methods for fading channels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1011</cp:revision>
  <dcterms:created xsi:type="dcterms:W3CDTF">2001-03-23T18:50:20Z</dcterms:created>
  <dcterms:modified xsi:type="dcterms:W3CDTF">2022-06-15T19:28:43Z</dcterms:modified>
</cp:coreProperties>
</file>