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7"/>
  </p:notesMasterIdLst>
  <p:handoutMasterIdLst>
    <p:handoutMasterId r:id="rId48"/>
  </p:handoutMasterIdLst>
  <p:sldIdLst>
    <p:sldId id="353" r:id="rId2"/>
    <p:sldId id="354" r:id="rId3"/>
    <p:sldId id="355" r:id="rId4"/>
    <p:sldId id="357" r:id="rId5"/>
    <p:sldId id="361" r:id="rId6"/>
    <p:sldId id="362" r:id="rId7"/>
    <p:sldId id="363" r:id="rId8"/>
    <p:sldId id="367" r:id="rId9"/>
    <p:sldId id="369" r:id="rId10"/>
    <p:sldId id="370" r:id="rId11"/>
    <p:sldId id="372" r:id="rId12"/>
    <p:sldId id="373" r:id="rId13"/>
    <p:sldId id="377" r:id="rId14"/>
    <p:sldId id="379" r:id="rId15"/>
    <p:sldId id="380" r:id="rId16"/>
    <p:sldId id="382" r:id="rId17"/>
    <p:sldId id="385" r:id="rId18"/>
    <p:sldId id="386" r:id="rId19"/>
    <p:sldId id="387" r:id="rId20"/>
    <p:sldId id="392" r:id="rId21"/>
    <p:sldId id="393" r:id="rId22"/>
    <p:sldId id="395" r:id="rId23"/>
    <p:sldId id="397" r:id="rId24"/>
    <p:sldId id="400" r:id="rId25"/>
    <p:sldId id="401" r:id="rId26"/>
    <p:sldId id="402" r:id="rId27"/>
    <p:sldId id="443" r:id="rId28"/>
    <p:sldId id="445" r:id="rId29"/>
    <p:sldId id="403" r:id="rId30"/>
    <p:sldId id="404" r:id="rId31"/>
    <p:sldId id="405" r:id="rId32"/>
    <p:sldId id="406" r:id="rId33"/>
    <p:sldId id="407" r:id="rId34"/>
    <p:sldId id="408" r:id="rId35"/>
    <p:sldId id="411" r:id="rId36"/>
    <p:sldId id="409" r:id="rId37"/>
    <p:sldId id="413" r:id="rId38"/>
    <p:sldId id="421" r:id="rId39"/>
    <p:sldId id="441" r:id="rId40"/>
    <p:sldId id="442" r:id="rId41"/>
    <p:sldId id="422" r:id="rId42"/>
    <p:sldId id="424" r:id="rId43"/>
    <p:sldId id="429" r:id="rId44"/>
    <p:sldId id="430" r:id="rId45"/>
    <p:sldId id="431" r:id="rId4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CE670"/>
    <a:srgbClr val="333333"/>
    <a:srgbClr val="682D99"/>
    <a:srgbClr val="277564"/>
    <a:srgbClr val="319580"/>
    <a:srgbClr val="8DE5B7"/>
    <a:srgbClr val="97D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7" autoAdjust="0"/>
    <p:restoredTop sz="93729" autoAdjust="0"/>
  </p:normalViewPr>
  <p:slideViewPr>
    <p:cSldViewPr>
      <p:cViewPr varScale="1">
        <p:scale>
          <a:sx n="107" d="100"/>
          <a:sy n="107" d="100"/>
        </p:scale>
        <p:origin x="1632" y="84"/>
      </p:cViewPr>
      <p:guideLst>
        <p:guide orient="horz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656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170CE2-EC4F-40CB-AAF8-2AD4D3921F9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64BD4311-C62D-494F-992A-D6E61309945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Modulation</a:t>
          </a:r>
        </a:p>
      </dgm:t>
    </dgm:pt>
    <dgm:pt modelId="{099E2714-1BA9-40E7-806D-4DE240B97AE8}" type="parTrans" cxnId="{7058C0DB-ACEE-4278-ADD8-665B2EDA4940}">
      <dgm:prSet/>
      <dgm:spPr/>
      <dgm:t>
        <a:bodyPr/>
        <a:lstStyle/>
        <a:p>
          <a:endParaRPr lang="en-US"/>
        </a:p>
      </dgm:t>
    </dgm:pt>
    <dgm:pt modelId="{0A483FAA-B3A5-4A96-B628-BB4ADC0A8AAB}" type="sibTrans" cxnId="{7058C0DB-ACEE-4278-ADD8-665B2EDA4940}">
      <dgm:prSet/>
      <dgm:spPr/>
      <dgm:t>
        <a:bodyPr/>
        <a:lstStyle/>
        <a:p>
          <a:endParaRPr lang="en-US"/>
        </a:p>
      </dgm:t>
    </dgm:pt>
    <dgm:pt modelId="{B21849ED-4200-4412-B402-E44924B52E5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Analog Modulation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(First Generation (1G)</a:t>
          </a:r>
          <a:b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</a:b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 Mobile Radio)</a:t>
          </a:r>
          <a:endParaRPr kumimoji="0" 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endParaRPr>
        </a:p>
      </dgm:t>
    </dgm:pt>
    <dgm:pt modelId="{1836FBC7-142C-4650-8AAB-AAF5B8D890AF}" type="parTrans" cxnId="{C1C10FB8-B844-4DE4-9565-6C332AD0F76E}">
      <dgm:prSet/>
      <dgm:spPr>
        <a:ln>
          <a:solidFill>
            <a:srgbClr val="FFFFFF"/>
          </a:solidFill>
        </a:ln>
      </dgm:spPr>
      <dgm:t>
        <a:bodyPr/>
        <a:lstStyle/>
        <a:p>
          <a:endParaRPr lang="en-US"/>
        </a:p>
      </dgm:t>
    </dgm:pt>
    <dgm:pt modelId="{B8145512-FA51-4FC8-AF44-6F93FA286A51}" type="sibTrans" cxnId="{C1C10FB8-B844-4DE4-9565-6C332AD0F76E}">
      <dgm:prSet/>
      <dgm:spPr/>
      <dgm:t>
        <a:bodyPr/>
        <a:lstStyle/>
        <a:p>
          <a:endParaRPr lang="en-US"/>
        </a:p>
      </dgm:t>
    </dgm:pt>
    <dgm:pt modelId="{EB540232-FDFB-4680-AA27-8A741C2E11D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Digital Modulation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(2G, 3G, 4G, 5G systems)</a:t>
          </a:r>
        </a:p>
      </dgm:t>
    </dgm:pt>
    <dgm:pt modelId="{EAF5FC5D-31DD-4F17-B7E4-69A9218C88E6}" type="parTrans" cxnId="{CC19198A-242B-45C0-8252-5E330094713A}">
      <dgm:prSet/>
      <dgm:spPr>
        <a:ln>
          <a:solidFill>
            <a:srgbClr val="FFFFFF"/>
          </a:solidFill>
        </a:ln>
      </dgm:spPr>
      <dgm:t>
        <a:bodyPr/>
        <a:lstStyle/>
        <a:p>
          <a:endParaRPr lang="en-US"/>
        </a:p>
      </dgm:t>
    </dgm:pt>
    <dgm:pt modelId="{8EC2BCA8-37AF-40FE-A9E6-0EE66DEA9048}" type="sibTrans" cxnId="{CC19198A-242B-45C0-8252-5E330094713A}">
      <dgm:prSet/>
      <dgm:spPr/>
      <dgm:t>
        <a:bodyPr/>
        <a:lstStyle/>
        <a:p>
          <a:endParaRPr lang="en-US"/>
        </a:p>
      </dgm:t>
    </dgm:pt>
    <dgm:pt modelId="{D4A5579A-711E-464E-B643-F6A22E898571}" type="pres">
      <dgm:prSet presAssocID="{23170CE2-EC4F-40CB-AAF8-2AD4D3921F9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EF65FD7-9FCC-416A-A38F-FA6C65B5B227}" type="pres">
      <dgm:prSet presAssocID="{64BD4311-C62D-494F-992A-D6E613099456}" presName="hierRoot1" presStyleCnt="0">
        <dgm:presLayoutVars>
          <dgm:hierBranch/>
        </dgm:presLayoutVars>
      </dgm:prSet>
      <dgm:spPr/>
    </dgm:pt>
    <dgm:pt modelId="{A3993D1B-49C3-4419-8C30-C6D973078D28}" type="pres">
      <dgm:prSet presAssocID="{64BD4311-C62D-494F-992A-D6E613099456}" presName="rootComposite1" presStyleCnt="0"/>
      <dgm:spPr/>
    </dgm:pt>
    <dgm:pt modelId="{F95194D6-19A9-498F-8264-464A3D149924}" type="pres">
      <dgm:prSet presAssocID="{64BD4311-C62D-494F-992A-D6E613099456}" presName="rootText1" presStyleLbl="node0" presStyleIdx="0" presStyleCnt="1">
        <dgm:presLayoutVars>
          <dgm:chPref val="3"/>
        </dgm:presLayoutVars>
      </dgm:prSet>
      <dgm:spPr/>
    </dgm:pt>
    <dgm:pt modelId="{1B0D5E1C-31FB-4CFF-8EE4-36D856ECA630}" type="pres">
      <dgm:prSet presAssocID="{64BD4311-C62D-494F-992A-D6E613099456}" presName="rootConnector1" presStyleLbl="node1" presStyleIdx="0" presStyleCnt="0"/>
      <dgm:spPr/>
    </dgm:pt>
    <dgm:pt modelId="{AD09E49E-C491-4D87-BEFF-F8B7AA05B51C}" type="pres">
      <dgm:prSet presAssocID="{64BD4311-C62D-494F-992A-D6E613099456}" presName="hierChild2" presStyleCnt="0"/>
      <dgm:spPr/>
    </dgm:pt>
    <dgm:pt modelId="{B50BFA8E-1C78-42D2-B1A4-0E07A1B52AA0}" type="pres">
      <dgm:prSet presAssocID="{1836FBC7-142C-4650-8AAB-AAF5B8D890AF}" presName="Name35" presStyleLbl="parChTrans1D2" presStyleIdx="0" presStyleCnt="2"/>
      <dgm:spPr/>
    </dgm:pt>
    <dgm:pt modelId="{1A1DC792-0DBF-44D5-8730-C9BFBFFB33C7}" type="pres">
      <dgm:prSet presAssocID="{B21849ED-4200-4412-B402-E44924B52E5F}" presName="hierRoot2" presStyleCnt="0">
        <dgm:presLayoutVars>
          <dgm:hierBranch/>
        </dgm:presLayoutVars>
      </dgm:prSet>
      <dgm:spPr/>
    </dgm:pt>
    <dgm:pt modelId="{D485CFAE-EDDC-4D35-BB48-DDC20FF94109}" type="pres">
      <dgm:prSet presAssocID="{B21849ED-4200-4412-B402-E44924B52E5F}" presName="rootComposite" presStyleCnt="0"/>
      <dgm:spPr/>
    </dgm:pt>
    <dgm:pt modelId="{A7BC2089-4202-47C7-A5CC-24718FD99885}" type="pres">
      <dgm:prSet presAssocID="{B21849ED-4200-4412-B402-E44924B52E5F}" presName="rootText" presStyleLbl="node2" presStyleIdx="0" presStyleCnt="2">
        <dgm:presLayoutVars>
          <dgm:chPref val="3"/>
        </dgm:presLayoutVars>
      </dgm:prSet>
      <dgm:spPr/>
    </dgm:pt>
    <dgm:pt modelId="{E68EDEAC-C4F9-4103-B111-DAD85AB1C2E5}" type="pres">
      <dgm:prSet presAssocID="{B21849ED-4200-4412-B402-E44924B52E5F}" presName="rootConnector" presStyleLbl="node2" presStyleIdx="0" presStyleCnt="2"/>
      <dgm:spPr/>
    </dgm:pt>
    <dgm:pt modelId="{F853D911-666B-487E-88B9-993231528179}" type="pres">
      <dgm:prSet presAssocID="{B21849ED-4200-4412-B402-E44924B52E5F}" presName="hierChild4" presStyleCnt="0"/>
      <dgm:spPr/>
    </dgm:pt>
    <dgm:pt modelId="{A4D76891-A6AA-455F-97B9-A53AFF62C707}" type="pres">
      <dgm:prSet presAssocID="{B21849ED-4200-4412-B402-E44924B52E5F}" presName="hierChild5" presStyleCnt="0"/>
      <dgm:spPr/>
    </dgm:pt>
    <dgm:pt modelId="{BC733200-B8B6-4039-BD75-6A17B9B629FC}" type="pres">
      <dgm:prSet presAssocID="{EAF5FC5D-31DD-4F17-B7E4-69A9218C88E6}" presName="Name35" presStyleLbl="parChTrans1D2" presStyleIdx="1" presStyleCnt="2"/>
      <dgm:spPr/>
    </dgm:pt>
    <dgm:pt modelId="{3DC16C2E-6458-40BE-A9BF-62B947468A86}" type="pres">
      <dgm:prSet presAssocID="{EB540232-FDFB-4680-AA27-8A741C2E11D7}" presName="hierRoot2" presStyleCnt="0">
        <dgm:presLayoutVars>
          <dgm:hierBranch/>
        </dgm:presLayoutVars>
      </dgm:prSet>
      <dgm:spPr/>
    </dgm:pt>
    <dgm:pt modelId="{52E824F0-9DF4-4620-A198-D4668D4E0FAC}" type="pres">
      <dgm:prSet presAssocID="{EB540232-FDFB-4680-AA27-8A741C2E11D7}" presName="rootComposite" presStyleCnt="0"/>
      <dgm:spPr/>
    </dgm:pt>
    <dgm:pt modelId="{93DB73FB-7F8B-4C9B-8BE6-2DB7AC787FFF}" type="pres">
      <dgm:prSet presAssocID="{EB540232-FDFB-4680-AA27-8A741C2E11D7}" presName="rootText" presStyleLbl="node2" presStyleIdx="1" presStyleCnt="2">
        <dgm:presLayoutVars>
          <dgm:chPref val="3"/>
        </dgm:presLayoutVars>
      </dgm:prSet>
      <dgm:spPr/>
    </dgm:pt>
    <dgm:pt modelId="{E6CC5E2F-35BD-43C6-A566-C1B82741E026}" type="pres">
      <dgm:prSet presAssocID="{EB540232-FDFB-4680-AA27-8A741C2E11D7}" presName="rootConnector" presStyleLbl="node2" presStyleIdx="1" presStyleCnt="2"/>
      <dgm:spPr/>
    </dgm:pt>
    <dgm:pt modelId="{3B6D9188-5168-4982-96D7-4C17292F579A}" type="pres">
      <dgm:prSet presAssocID="{EB540232-FDFB-4680-AA27-8A741C2E11D7}" presName="hierChild4" presStyleCnt="0"/>
      <dgm:spPr/>
    </dgm:pt>
    <dgm:pt modelId="{D66AA0B2-C029-499A-A1E5-D848727E733F}" type="pres">
      <dgm:prSet presAssocID="{EB540232-FDFB-4680-AA27-8A741C2E11D7}" presName="hierChild5" presStyleCnt="0"/>
      <dgm:spPr/>
    </dgm:pt>
    <dgm:pt modelId="{EEB70348-BF21-42A8-A001-871B924541E7}" type="pres">
      <dgm:prSet presAssocID="{64BD4311-C62D-494F-992A-D6E613099456}" presName="hierChild3" presStyleCnt="0"/>
      <dgm:spPr/>
    </dgm:pt>
  </dgm:ptLst>
  <dgm:cxnLst>
    <dgm:cxn modelId="{BBA47C0F-AEC3-46AC-80B5-EBA0F8A3F0E9}" type="presOf" srcId="{1836FBC7-142C-4650-8AAB-AAF5B8D890AF}" destId="{B50BFA8E-1C78-42D2-B1A4-0E07A1B52AA0}" srcOrd="0" destOrd="0" presId="urn:microsoft.com/office/officeart/2005/8/layout/orgChart1"/>
    <dgm:cxn modelId="{79ADC23D-91B5-4EF8-A683-4D88A397A988}" type="presOf" srcId="{64BD4311-C62D-494F-992A-D6E613099456}" destId="{F95194D6-19A9-498F-8264-464A3D149924}" srcOrd="0" destOrd="0" presId="urn:microsoft.com/office/officeart/2005/8/layout/orgChart1"/>
    <dgm:cxn modelId="{53F72F62-BD84-47BE-B4DC-6914628C8E83}" type="presOf" srcId="{23170CE2-EC4F-40CB-AAF8-2AD4D3921F95}" destId="{D4A5579A-711E-464E-B643-F6A22E898571}" srcOrd="0" destOrd="0" presId="urn:microsoft.com/office/officeart/2005/8/layout/orgChart1"/>
    <dgm:cxn modelId="{51784342-22CB-48B3-8543-FED7E42ED8A1}" type="presOf" srcId="{64BD4311-C62D-494F-992A-D6E613099456}" destId="{1B0D5E1C-31FB-4CFF-8EE4-36D856ECA630}" srcOrd="1" destOrd="0" presId="urn:microsoft.com/office/officeart/2005/8/layout/orgChart1"/>
    <dgm:cxn modelId="{A3105755-4DBC-457F-9CEC-E509D34FCE32}" type="presOf" srcId="{EAF5FC5D-31DD-4F17-B7E4-69A9218C88E6}" destId="{BC733200-B8B6-4039-BD75-6A17B9B629FC}" srcOrd="0" destOrd="0" presId="urn:microsoft.com/office/officeart/2005/8/layout/orgChart1"/>
    <dgm:cxn modelId="{1BDE277D-E4C7-430A-B3CB-FD0439327FFE}" type="presOf" srcId="{EB540232-FDFB-4680-AA27-8A741C2E11D7}" destId="{E6CC5E2F-35BD-43C6-A566-C1B82741E026}" srcOrd="1" destOrd="0" presId="urn:microsoft.com/office/officeart/2005/8/layout/orgChart1"/>
    <dgm:cxn modelId="{CC19198A-242B-45C0-8252-5E330094713A}" srcId="{64BD4311-C62D-494F-992A-D6E613099456}" destId="{EB540232-FDFB-4680-AA27-8A741C2E11D7}" srcOrd="1" destOrd="0" parTransId="{EAF5FC5D-31DD-4F17-B7E4-69A9218C88E6}" sibTransId="{8EC2BCA8-37AF-40FE-A9E6-0EE66DEA9048}"/>
    <dgm:cxn modelId="{68D96EA5-BC2B-4657-AC4A-7D266A1C0C20}" type="presOf" srcId="{EB540232-FDFB-4680-AA27-8A741C2E11D7}" destId="{93DB73FB-7F8B-4C9B-8BE6-2DB7AC787FFF}" srcOrd="0" destOrd="0" presId="urn:microsoft.com/office/officeart/2005/8/layout/orgChart1"/>
    <dgm:cxn modelId="{C1C10FB8-B844-4DE4-9565-6C332AD0F76E}" srcId="{64BD4311-C62D-494F-992A-D6E613099456}" destId="{B21849ED-4200-4412-B402-E44924B52E5F}" srcOrd="0" destOrd="0" parTransId="{1836FBC7-142C-4650-8AAB-AAF5B8D890AF}" sibTransId="{B8145512-FA51-4FC8-AF44-6F93FA286A51}"/>
    <dgm:cxn modelId="{629351CC-03C8-4971-B110-319F06397B17}" type="presOf" srcId="{B21849ED-4200-4412-B402-E44924B52E5F}" destId="{E68EDEAC-C4F9-4103-B111-DAD85AB1C2E5}" srcOrd="1" destOrd="0" presId="urn:microsoft.com/office/officeart/2005/8/layout/orgChart1"/>
    <dgm:cxn modelId="{8843FBD6-D7FE-47AE-A42B-4E673D779F10}" type="presOf" srcId="{B21849ED-4200-4412-B402-E44924B52E5F}" destId="{A7BC2089-4202-47C7-A5CC-24718FD99885}" srcOrd="0" destOrd="0" presId="urn:microsoft.com/office/officeart/2005/8/layout/orgChart1"/>
    <dgm:cxn modelId="{7058C0DB-ACEE-4278-ADD8-665B2EDA4940}" srcId="{23170CE2-EC4F-40CB-AAF8-2AD4D3921F95}" destId="{64BD4311-C62D-494F-992A-D6E613099456}" srcOrd="0" destOrd="0" parTransId="{099E2714-1BA9-40E7-806D-4DE240B97AE8}" sibTransId="{0A483FAA-B3A5-4A96-B628-BB4ADC0A8AAB}"/>
    <dgm:cxn modelId="{7E3964E8-C8E7-4204-9ED5-9311C6205A0E}" type="presParOf" srcId="{D4A5579A-711E-464E-B643-F6A22E898571}" destId="{2EF65FD7-9FCC-416A-A38F-FA6C65B5B227}" srcOrd="0" destOrd="0" presId="urn:microsoft.com/office/officeart/2005/8/layout/orgChart1"/>
    <dgm:cxn modelId="{8E16E25D-52A0-490C-A4D8-F13EAE6ECB42}" type="presParOf" srcId="{2EF65FD7-9FCC-416A-A38F-FA6C65B5B227}" destId="{A3993D1B-49C3-4419-8C30-C6D973078D28}" srcOrd="0" destOrd="0" presId="urn:microsoft.com/office/officeart/2005/8/layout/orgChart1"/>
    <dgm:cxn modelId="{703A4E49-5523-4A87-8BDF-FDE72A57E288}" type="presParOf" srcId="{A3993D1B-49C3-4419-8C30-C6D973078D28}" destId="{F95194D6-19A9-498F-8264-464A3D149924}" srcOrd="0" destOrd="0" presId="urn:microsoft.com/office/officeart/2005/8/layout/orgChart1"/>
    <dgm:cxn modelId="{6FAF07C9-5E8C-416D-A026-8D4FF3D03937}" type="presParOf" srcId="{A3993D1B-49C3-4419-8C30-C6D973078D28}" destId="{1B0D5E1C-31FB-4CFF-8EE4-36D856ECA630}" srcOrd="1" destOrd="0" presId="urn:microsoft.com/office/officeart/2005/8/layout/orgChart1"/>
    <dgm:cxn modelId="{E687F506-9249-427A-A86E-0CA620C18475}" type="presParOf" srcId="{2EF65FD7-9FCC-416A-A38F-FA6C65B5B227}" destId="{AD09E49E-C491-4D87-BEFF-F8B7AA05B51C}" srcOrd="1" destOrd="0" presId="urn:microsoft.com/office/officeart/2005/8/layout/orgChart1"/>
    <dgm:cxn modelId="{9EB01DA4-9B17-4A7F-989A-1951902D2C24}" type="presParOf" srcId="{AD09E49E-C491-4D87-BEFF-F8B7AA05B51C}" destId="{B50BFA8E-1C78-42D2-B1A4-0E07A1B52AA0}" srcOrd="0" destOrd="0" presId="urn:microsoft.com/office/officeart/2005/8/layout/orgChart1"/>
    <dgm:cxn modelId="{4428AEF5-2314-44BB-8BFF-68D3DC3AB6AD}" type="presParOf" srcId="{AD09E49E-C491-4D87-BEFF-F8B7AA05B51C}" destId="{1A1DC792-0DBF-44D5-8730-C9BFBFFB33C7}" srcOrd="1" destOrd="0" presId="urn:microsoft.com/office/officeart/2005/8/layout/orgChart1"/>
    <dgm:cxn modelId="{B6974515-338F-4B29-AA1A-F809CADFEFD4}" type="presParOf" srcId="{1A1DC792-0DBF-44D5-8730-C9BFBFFB33C7}" destId="{D485CFAE-EDDC-4D35-BB48-DDC20FF94109}" srcOrd="0" destOrd="0" presId="urn:microsoft.com/office/officeart/2005/8/layout/orgChart1"/>
    <dgm:cxn modelId="{5D4A5DD3-2CBA-4A4A-9353-901D2026B025}" type="presParOf" srcId="{D485CFAE-EDDC-4D35-BB48-DDC20FF94109}" destId="{A7BC2089-4202-47C7-A5CC-24718FD99885}" srcOrd="0" destOrd="0" presId="urn:microsoft.com/office/officeart/2005/8/layout/orgChart1"/>
    <dgm:cxn modelId="{AE34548A-65BF-4DE5-8748-C86499757DFE}" type="presParOf" srcId="{D485CFAE-EDDC-4D35-BB48-DDC20FF94109}" destId="{E68EDEAC-C4F9-4103-B111-DAD85AB1C2E5}" srcOrd="1" destOrd="0" presId="urn:microsoft.com/office/officeart/2005/8/layout/orgChart1"/>
    <dgm:cxn modelId="{A414CA20-2DD7-43DF-8212-1A19D1D505C9}" type="presParOf" srcId="{1A1DC792-0DBF-44D5-8730-C9BFBFFB33C7}" destId="{F853D911-666B-487E-88B9-993231528179}" srcOrd="1" destOrd="0" presId="urn:microsoft.com/office/officeart/2005/8/layout/orgChart1"/>
    <dgm:cxn modelId="{F06E2C1E-8CF3-4EC7-AF08-C3CB02E5BBB3}" type="presParOf" srcId="{1A1DC792-0DBF-44D5-8730-C9BFBFFB33C7}" destId="{A4D76891-A6AA-455F-97B9-A53AFF62C707}" srcOrd="2" destOrd="0" presId="urn:microsoft.com/office/officeart/2005/8/layout/orgChart1"/>
    <dgm:cxn modelId="{1C9E8C9B-B07B-4FFE-B384-F6EDE7A5993C}" type="presParOf" srcId="{AD09E49E-C491-4D87-BEFF-F8B7AA05B51C}" destId="{BC733200-B8B6-4039-BD75-6A17B9B629FC}" srcOrd="2" destOrd="0" presId="urn:microsoft.com/office/officeart/2005/8/layout/orgChart1"/>
    <dgm:cxn modelId="{999AD8C4-A220-47F1-964C-3107363B280A}" type="presParOf" srcId="{AD09E49E-C491-4D87-BEFF-F8B7AA05B51C}" destId="{3DC16C2E-6458-40BE-A9BF-62B947468A86}" srcOrd="3" destOrd="0" presId="urn:microsoft.com/office/officeart/2005/8/layout/orgChart1"/>
    <dgm:cxn modelId="{06F3F2A4-A1FA-4560-8BA5-7E45A6FE4F7F}" type="presParOf" srcId="{3DC16C2E-6458-40BE-A9BF-62B947468A86}" destId="{52E824F0-9DF4-4620-A198-D4668D4E0FAC}" srcOrd="0" destOrd="0" presId="urn:microsoft.com/office/officeart/2005/8/layout/orgChart1"/>
    <dgm:cxn modelId="{0DD8D422-2451-4D62-9C88-29F50AE52395}" type="presParOf" srcId="{52E824F0-9DF4-4620-A198-D4668D4E0FAC}" destId="{93DB73FB-7F8B-4C9B-8BE6-2DB7AC787FFF}" srcOrd="0" destOrd="0" presId="urn:microsoft.com/office/officeart/2005/8/layout/orgChart1"/>
    <dgm:cxn modelId="{6E14015D-9FB6-4E35-ACF2-96E174F88BE7}" type="presParOf" srcId="{52E824F0-9DF4-4620-A198-D4668D4E0FAC}" destId="{E6CC5E2F-35BD-43C6-A566-C1B82741E026}" srcOrd="1" destOrd="0" presId="urn:microsoft.com/office/officeart/2005/8/layout/orgChart1"/>
    <dgm:cxn modelId="{DC1FE651-B1EA-4BAA-A590-676DA2690E5F}" type="presParOf" srcId="{3DC16C2E-6458-40BE-A9BF-62B947468A86}" destId="{3B6D9188-5168-4982-96D7-4C17292F579A}" srcOrd="1" destOrd="0" presId="urn:microsoft.com/office/officeart/2005/8/layout/orgChart1"/>
    <dgm:cxn modelId="{27C8B6C8-5D70-4385-B050-E38825D18E2A}" type="presParOf" srcId="{3DC16C2E-6458-40BE-A9BF-62B947468A86}" destId="{D66AA0B2-C029-499A-A1E5-D848727E733F}" srcOrd="2" destOrd="0" presId="urn:microsoft.com/office/officeart/2005/8/layout/orgChart1"/>
    <dgm:cxn modelId="{C114102D-33BB-41B6-84A3-8DAEBC844780}" type="presParOf" srcId="{2EF65FD7-9FCC-416A-A38F-FA6C65B5B227}" destId="{EEB70348-BF21-42A8-A001-871B924541E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33200-B8B6-4039-BD75-6A17B9B629FC}">
      <dsp:nvSpPr>
        <dsp:cNvPr id="0" name=""/>
        <dsp:cNvSpPr/>
      </dsp:nvSpPr>
      <dsp:spPr>
        <a:xfrm>
          <a:off x="3809999" y="1199478"/>
          <a:ext cx="1449097" cy="5029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496"/>
              </a:lnTo>
              <a:lnTo>
                <a:pt x="1449097" y="251496"/>
              </a:lnTo>
              <a:lnTo>
                <a:pt x="1449097" y="502992"/>
              </a:lnTo>
            </a:path>
          </a:pathLst>
        </a:custGeom>
        <a:noFill/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BFA8E-1C78-42D2-B1A4-0E07A1B52AA0}">
      <dsp:nvSpPr>
        <dsp:cNvPr id="0" name=""/>
        <dsp:cNvSpPr/>
      </dsp:nvSpPr>
      <dsp:spPr>
        <a:xfrm>
          <a:off x="2360902" y="1199478"/>
          <a:ext cx="1449097" cy="502992"/>
        </a:xfrm>
        <a:custGeom>
          <a:avLst/>
          <a:gdLst/>
          <a:ahLst/>
          <a:cxnLst/>
          <a:rect l="0" t="0" r="0" b="0"/>
          <a:pathLst>
            <a:path>
              <a:moveTo>
                <a:pt x="1449097" y="0"/>
              </a:moveTo>
              <a:lnTo>
                <a:pt x="1449097" y="251496"/>
              </a:lnTo>
              <a:lnTo>
                <a:pt x="0" y="251496"/>
              </a:lnTo>
              <a:lnTo>
                <a:pt x="0" y="502992"/>
              </a:lnTo>
            </a:path>
          </a:pathLst>
        </a:custGeom>
        <a:noFill/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194D6-19A9-498F-8264-464A3D149924}">
      <dsp:nvSpPr>
        <dsp:cNvPr id="0" name=""/>
        <dsp:cNvSpPr/>
      </dsp:nvSpPr>
      <dsp:spPr>
        <a:xfrm>
          <a:off x="2612398" y="1877"/>
          <a:ext cx="2395202" cy="1197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Modulation</a:t>
          </a:r>
        </a:p>
      </dsp:txBody>
      <dsp:txXfrm>
        <a:off x="2612398" y="1877"/>
        <a:ext cx="2395202" cy="1197601"/>
      </dsp:txXfrm>
    </dsp:sp>
    <dsp:sp modelId="{A7BC2089-4202-47C7-A5CC-24718FD99885}">
      <dsp:nvSpPr>
        <dsp:cNvPr id="0" name=""/>
        <dsp:cNvSpPr/>
      </dsp:nvSpPr>
      <dsp:spPr>
        <a:xfrm>
          <a:off x="1163301" y="1702471"/>
          <a:ext cx="2395202" cy="1197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Analog Modulation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(First Generation (1G)</a:t>
          </a:r>
          <a:b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</a:b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 Mobile Radio)</a:t>
          </a:r>
          <a:endParaRPr kumimoji="0" lang="en-US" sz="21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endParaRPr>
        </a:p>
      </dsp:txBody>
      <dsp:txXfrm>
        <a:off x="1163301" y="1702471"/>
        <a:ext cx="2395202" cy="1197601"/>
      </dsp:txXfrm>
    </dsp:sp>
    <dsp:sp modelId="{93DB73FB-7F8B-4C9B-8BE6-2DB7AC787FFF}">
      <dsp:nvSpPr>
        <dsp:cNvPr id="0" name=""/>
        <dsp:cNvSpPr/>
      </dsp:nvSpPr>
      <dsp:spPr>
        <a:xfrm>
          <a:off x="4061496" y="1702471"/>
          <a:ext cx="2395202" cy="1197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Digital Modulation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rPr>
            <a:t>(2G, 3G, 4G, 5G systems)</a:t>
          </a:r>
        </a:p>
      </dsp:txBody>
      <dsp:txXfrm>
        <a:off x="4061496" y="1702471"/>
        <a:ext cx="2395202" cy="1197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90C614AF-B4AE-4090-9F9C-B409C773BD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95924C17-54FC-4D90-ADB7-4C1351DA79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699B8624-B30A-441A-95CE-B861B24D290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ACF78266-23B9-42F6-9F03-01DB80052F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DE862A-A236-4E9C-BA9C-2FF700DC7C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F1E1E3F2-CE24-4785-92B2-25832A3E45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C81587E3-09C5-4AA2-B262-E296C99637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B792FF2-E4B1-4093-8555-9C824710DC4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FD255B73-7A8F-4DB4-9A93-7481FA6F55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BABD8C36-E8C2-4A60-A857-6A57E759E5F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D676D140-8394-493E-BAC9-3E245675B8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fld id="{362B64C0-5764-4147-B7DA-2066F17993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9133471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5897854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305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305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2026792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066800" y="1416050"/>
            <a:ext cx="7620000" cy="24034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49511576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6116413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1805356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999274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416050"/>
            <a:ext cx="7620000" cy="24034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678414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91117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4161901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8609090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2209920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31140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3747873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63767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40783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ABD1021-2008-46A4-9B0D-6F2D4D0E0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53775C0A-32B0-4ABB-86C5-D47B8DF87E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9CE7D1C7-62E2-4C70-9541-3FD304069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403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5619EB1F-3858-419B-967F-F48C6913C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fld id="{E7BFD9F7-244E-4DD0-B06D-682C2C19C1CA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/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6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3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Relationship Id="rId9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3A96BF80-68DC-4888-9468-62997FA11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8001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Modulation Techniques for Mobile Radio</a:t>
            </a: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F16A8781-2393-40F8-9955-9A2F5301AA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70088"/>
            <a:ext cx="7391400" cy="3832225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b="0">
                <a:effectLst/>
              </a:rPr>
              <a:t>Modulation is the process of encoding the baseband or source information (voice, video, text) in a manner suitable for transmission.</a:t>
            </a:r>
          </a:p>
          <a:p>
            <a:pPr>
              <a:spcBef>
                <a:spcPct val="20000"/>
              </a:spcBef>
            </a:pPr>
            <a:r>
              <a:rPr lang="en-US" altLang="en-US" b="0">
                <a:effectLst/>
              </a:rPr>
              <a:t>It generally involves translating a baseband signal (or source) to a band pass signal, centered at a high carrier frequency.</a:t>
            </a:r>
          </a:p>
          <a:p>
            <a:pPr>
              <a:spcBef>
                <a:spcPct val="20000"/>
              </a:spcBef>
            </a:pPr>
            <a:r>
              <a:rPr lang="en-US" altLang="en-US" b="0">
                <a:effectLst/>
              </a:rPr>
              <a:t>Demodulation is the process of extracting the baseband message from the carrier.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>
            <a:extLst>
              <a:ext uri="{FF2B5EF4-FFF2-40B4-BE49-F238E27FC236}">
                <a16:creationId xmlns:a16="http://schemas.microsoft.com/office/drawing/2014/main" id="{EB823B13-9C1E-4319-9A8C-3C78ECB19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Frequency Modulation</a:t>
            </a:r>
          </a:p>
        </p:txBody>
      </p:sp>
      <p:sp>
        <p:nvSpPr>
          <p:cNvPr id="715779" name="Rectangle 3">
            <a:extLst>
              <a:ext uri="{FF2B5EF4-FFF2-40B4-BE49-F238E27FC236}">
                <a16:creationId xmlns:a16="http://schemas.microsoft.com/office/drawing/2014/main" id="{2C31551A-29C9-4D0D-9D8E-EB2D64E69D5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7848600" cy="4570413"/>
          </a:xfrm>
        </p:spPr>
        <p:txBody>
          <a:bodyPr/>
          <a:lstStyle/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r>
              <a:rPr lang="en-US" b="0" dirty="0"/>
              <a:t>Message Signal       –</a:t>
            </a:r>
          </a:p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endParaRPr lang="en-US" b="0" dirty="0"/>
          </a:p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r>
              <a:rPr lang="en-US" b="0" dirty="0"/>
              <a:t>FM Signal  –</a:t>
            </a:r>
          </a:p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endParaRPr lang="en-US" b="0" dirty="0"/>
          </a:p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r>
              <a:rPr lang="en-US" b="0" dirty="0"/>
              <a:t>Power in FM Signal –</a:t>
            </a:r>
          </a:p>
          <a:p>
            <a:pPr>
              <a:lnSpc>
                <a:spcPct val="75000"/>
              </a:lnSpc>
              <a:buSzTx/>
              <a:buFontTx/>
              <a:buNone/>
              <a:defRPr/>
            </a:pPr>
            <a:endParaRPr lang="en-US" b="0" dirty="0"/>
          </a:p>
          <a:p>
            <a:pPr>
              <a:lnSpc>
                <a:spcPct val="75000"/>
              </a:lnSpc>
              <a:buSzTx/>
              <a:buFontTx/>
              <a:buChar char="•"/>
              <a:defRPr/>
            </a:pPr>
            <a:r>
              <a:rPr lang="en-US" b="0" dirty="0"/>
              <a:t>Bandwidth of FM &gt;&gt; Bandwidth of AM (hence higher quality in audio, music)</a:t>
            </a:r>
            <a:endParaRPr lang="en-US" sz="2800" b="0" dirty="0"/>
          </a:p>
          <a:p>
            <a:pPr>
              <a:lnSpc>
                <a:spcPct val="75000"/>
              </a:lnSpc>
              <a:buFont typeface="Monotype Sorts" pitchFamily="2" charset="2"/>
              <a:buNone/>
              <a:defRPr/>
            </a:pPr>
            <a:r>
              <a:rPr lang="en-US" dirty="0"/>
              <a:t> </a:t>
            </a:r>
          </a:p>
          <a:p>
            <a:pPr>
              <a:lnSpc>
                <a:spcPct val="75000"/>
              </a:lnSpc>
              <a:buFont typeface="Monotype Sorts" pitchFamily="2" charset="2"/>
              <a:buNone/>
              <a:defRPr/>
            </a:pPr>
            <a:endParaRPr lang="en-US" dirty="0"/>
          </a:p>
        </p:txBody>
      </p:sp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9993C8F9-CE4F-4627-BB5A-DA3D4AC3029D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876800" y="13716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279279" imgH="203112" progId="Equation.DSMT4">
                  <p:embed/>
                </p:oleObj>
              </mc:Choice>
              <mc:Fallback>
                <p:oleObj name="Equation" r:id="rId3" imgW="279279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3716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hlink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>
            <a:extLst>
              <a:ext uri="{FF2B5EF4-FFF2-40B4-BE49-F238E27FC236}">
                <a16:creationId xmlns:a16="http://schemas.microsoft.com/office/drawing/2014/main" id="{EA45F225-6CB0-47C7-A601-8EBD6D5F4416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87750" y="2057400"/>
          <a:ext cx="5167313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2070100" imgH="457200" progId="Equation.DSMT4">
                  <p:embed/>
                </p:oleObj>
              </mc:Choice>
              <mc:Fallback>
                <p:oleObj name="Equation" r:id="rId5" imgW="207010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2057400"/>
                        <a:ext cx="5167313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9">
            <a:extLst>
              <a:ext uri="{FF2B5EF4-FFF2-40B4-BE49-F238E27FC236}">
                <a16:creationId xmlns:a16="http://schemas.microsoft.com/office/drawing/2014/main" id="{A197D729-C4B5-4E32-ADFE-1004275399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1100" y="3067050"/>
          <a:ext cx="2057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685800" imgH="241300" progId="Equation.DSMT4">
                  <p:embed/>
                </p:oleObj>
              </mc:Choice>
              <mc:Fallback>
                <p:oleObj name="Equation" r:id="rId7" imgW="685800" imgH="241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067050"/>
                        <a:ext cx="2057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>
            <a:extLst>
              <a:ext uri="{FF2B5EF4-FFF2-40B4-BE49-F238E27FC236}">
                <a16:creationId xmlns:a16="http://schemas.microsoft.com/office/drawing/2014/main" id="{98172108-F069-4AEB-89DD-34E769250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FM methods</a:t>
            </a:r>
            <a:r>
              <a:rPr lang="en-US" sz="3200" u="sng" dirty="0"/>
              <a:t> </a:t>
            </a:r>
          </a:p>
        </p:txBody>
      </p:sp>
      <p:sp>
        <p:nvSpPr>
          <p:cNvPr id="722947" name="Rectangle 3">
            <a:extLst>
              <a:ext uri="{FF2B5EF4-FFF2-40B4-BE49-F238E27FC236}">
                <a16:creationId xmlns:a16="http://schemas.microsoft.com/office/drawing/2014/main" id="{8FC42440-3324-4668-BD94-77925E45A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41275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FM Modulation </a:t>
            </a:r>
            <a:endParaRPr lang="en-US" b="0" dirty="0"/>
          </a:p>
          <a:p>
            <a:pPr>
              <a:defRPr/>
            </a:pPr>
            <a:r>
              <a:rPr lang="en-US" b="0" dirty="0"/>
              <a:t>Direct Method – VCO</a:t>
            </a:r>
          </a:p>
          <a:p>
            <a:pPr>
              <a:defRPr/>
            </a:pPr>
            <a:r>
              <a:rPr lang="en-US" b="0" dirty="0"/>
              <a:t>Indirect Method – Armstrong</a:t>
            </a:r>
            <a:endParaRPr lang="en-US" b="0" u="sng" dirty="0"/>
          </a:p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FM Detection</a:t>
            </a:r>
            <a:endParaRPr lang="en-US" b="0" dirty="0"/>
          </a:p>
          <a:p>
            <a:pPr>
              <a:defRPr/>
            </a:pPr>
            <a:r>
              <a:rPr lang="en-US" b="0" dirty="0"/>
              <a:t>Slope Detection</a:t>
            </a:r>
          </a:p>
          <a:p>
            <a:pPr>
              <a:defRPr/>
            </a:pPr>
            <a:r>
              <a:rPr lang="en-US" b="0" dirty="0"/>
              <a:t>Zero Crossing Detection</a:t>
            </a:r>
          </a:p>
          <a:p>
            <a:pPr>
              <a:defRPr/>
            </a:pPr>
            <a:r>
              <a:rPr lang="en-US" b="0" dirty="0"/>
              <a:t>PLL  Detection</a:t>
            </a:r>
          </a:p>
          <a:p>
            <a:pPr>
              <a:defRPr/>
            </a:pPr>
            <a:r>
              <a:rPr lang="en-US" b="0" dirty="0"/>
              <a:t>Quadrature Detection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>
            <a:extLst>
              <a:ext uri="{FF2B5EF4-FFF2-40B4-BE49-F238E27FC236}">
                <a16:creationId xmlns:a16="http://schemas.microsoft.com/office/drawing/2014/main" id="{D4D47607-1BC9-48B5-B880-5509B91B45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200" u="sng" dirty="0"/>
              <a:t>Comparison between AM and FM </a:t>
            </a:r>
          </a:p>
        </p:txBody>
      </p:sp>
      <p:graphicFrame>
        <p:nvGraphicFramePr>
          <p:cNvPr id="724028" name="Group 60">
            <a:extLst>
              <a:ext uri="{FF2B5EF4-FFF2-40B4-BE49-F238E27FC236}">
                <a16:creationId xmlns:a16="http://schemas.microsoft.com/office/drawing/2014/main" id="{A4073FB1-A2C1-4483-9EC0-44BD203A7E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800" y="1447800"/>
          <a:ext cx="7696200" cy="4367215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1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FM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050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FM signals are less noisy, because amplitude of signal is constant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 signals are more noisy, amplitude cannot be limited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2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The modulation index can be varied to obtain greater SNR(6dB for each doubling in bandwidth)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Modulation index cannot be changed automatically.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03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FM signals occupy more bandwidth (good for audio)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 signals occupy lesser bandwidth (good for video)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>
            <a:extLst>
              <a:ext uri="{FF2B5EF4-FFF2-40B4-BE49-F238E27FC236}">
                <a16:creationId xmlns:a16="http://schemas.microsoft.com/office/drawing/2014/main" id="{5B4953E2-599E-4DAB-A195-00F67DA7C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Digital Modulation</a:t>
            </a:r>
          </a:p>
        </p:txBody>
      </p:sp>
      <p:sp>
        <p:nvSpPr>
          <p:cNvPr id="736259" name="Rectangle 3">
            <a:extLst>
              <a:ext uri="{FF2B5EF4-FFF2-40B4-BE49-F238E27FC236}">
                <a16:creationId xmlns:a16="http://schemas.microsoft.com/office/drawing/2014/main" id="{5DDF396B-BFD8-4905-B3C9-C388FE2FDE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767263"/>
          </a:xfrm>
        </p:spPr>
        <p:txBody>
          <a:bodyPr/>
          <a:lstStyle/>
          <a:p>
            <a:pPr>
              <a:defRPr/>
            </a:pPr>
            <a:r>
              <a:rPr lang="en-US" b="0" dirty="0"/>
              <a:t>VLSI and DSP promoted the advent of Digital Modulation</a:t>
            </a:r>
          </a:p>
          <a:p>
            <a:pPr>
              <a:defRPr/>
            </a:pPr>
            <a:r>
              <a:rPr lang="en-US" b="0" dirty="0"/>
              <a:t>Low noise</a:t>
            </a:r>
          </a:p>
          <a:p>
            <a:pPr>
              <a:defRPr/>
            </a:pPr>
            <a:r>
              <a:rPr lang="en-US" b="0" dirty="0"/>
              <a:t>Easier multiplexing of information (voice, data, video)</a:t>
            </a:r>
          </a:p>
          <a:p>
            <a:pPr>
              <a:defRPr/>
            </a:pPr>
            <a:r>
              <a:rPr lang="en-US" b="0" dirty="0"/>
              <a:t>Can accommodate digital transmission errors, source coding, encryption and equalization.</a:t>
            </a:r>
          </a:p>
          <a:p>
            <a:pPr>
              <a:defRPr/>
            </a:pPr>
            <a:r>
              <a:rPr lang="en-US" b="0" dirty="0"/>
              <a:t>DSP can implement digital modulators, demodulators completely in software.</a:t>
            </a:r>
          </a:p>
          <a:p>
            <a:pPr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>
            <a:extLst>
              <a:ext uri="{FF2B5EF4-FFF2-40B4-BE49-F238E27FC236}">
                <a16:creationId xmlns:a16="http://schemas.microsoft.com/office/drawing/2014/main" id="{6A54521E-DCD3-4F39-B95C-B02E2B46F9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Basics of digital communications</a:t>
            </a:r>
            <a:r>
              <a:rPr lang="en-US" sz="3200" u="sng" dirty="0"/>
              <a:t> </a:t>
            </a:r>
          </a:p>
        </p:txBody>
      </p:sp>
      <p:sp>
        <p:nvSpPr>
          <p:cNvPr id="738307" name="Rectangle 3">
            <a:extLst>
              <a:ext uri="{FF2B5EF4-FFF2-40B4-BE49-F238E27FC236}">
                <a16:creationId xmlns:a16="http://schemas.microsoft.com/office/drawing/2014/main" id="{FC36B007-D8A7-4684-8FA9-D18BC8B76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448175"/>
          </a:xfrm>
        </p:spPr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0" dirty="0"/>
              <a:t>In digital communication systems, the message) is represented as a time sequence of symbols or pulses. 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Each symbol  has m finite  states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Number of bits required for m states:</a:t>
            </a:r>
          </a:p>
          <a:p>
            <a:pPr lvl="1">
              <a:buFont typeface="Monotype Sorts" pitchFamily="2" charset="2"/>
              <a:buNone/>
              <a:defRPr/>
            </a:pPr>
            <a:r>
              <a:rPr lang="en-US" b="0" dirty="0"/>
              <a:t>		n = log</a:t>
            </a:r>
            <a:r>
              <a:rPr lang="en-US" b="0" baseline="-25000" dirty="0"/>
              <a:t>2</a:t>
            </a:r>
            <a:r>
              <a:rPr lang="en-US" b="0" dirty="0"/>
              <a:t>m bits/symbol 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984069BF-F62A-42C3-B820-132D605D38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Shannon’s bandwidth theorem 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739331" name="Rectangle 3">
            <a:extLst>
              <a:ext uri="{FF2B5EF4-FFF2-40B4-BE49-F238E27FC236}">
                <a16:creationId xmlns:a16="http://schemas.microsoft.com/office/drawing/2014/main" id="{14775B88-6B75-48D0-90BD-267F908D7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5359400"/>
          </a:xfrm>
        </p:spPr>
        <p:txBody>
          <a:bodyPr/>
          <a:lstStyle/>
          <a:p>
            <a:pPr>
              <a:defRPr/>
            </a:pPr>
            <a:r>
              <a:rPr lang="en-US" b="0" u="sng" dirty="0"/>
              <a:t>Shannon's formula: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	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>
                <a:sym typeface="Symbol" pitchFamily="18" charset="2"/>
              </a:rPr>
              <a:t>Channel capacity C</a:t>
            </a:r>
            <a:r>
              <a:rPr lang="en-US" b="0" dirty="0"/>
              <a:t>= Maximum bit rate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		    C = B  log</a:t>
            </a:r>
            <a:r>
              <a:rPr lang="en-US" b="0" baseline="-25000" dirty="0"/>
              <a:t>2</a:t>
            </a:r>
            <a:r>
              <a:rPr lang="en-US" b="0" dirty="0"/>
              <a:t>(1 + S/N)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	S/N = Signal to Noise ratio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	B = Channel bandwidth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dirty="0"/>
          </a:p>
          <a:p>
            <a:pPr>
              <a:spcBef>
                <a:spcPct val="20000"/>
              </a:spcBef>
              <a:defRPr/>
            </a:pPr>
            <a:endParaRPr lang="en-US" dirty="0"/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dirty="0"/>
              <a:t>		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9" name="Rectangle 3">
            <a:extLst>
              <a:ext uri="{FF2B5EF4-FFF2-40B4-BE49-F238E27FC236}">
                <a16:creationId xmlns:a16="http://schemas.microsoft.com/office/drawing/2014/main" id="{0EDAFF93-6897-4994-94F5-B4391E480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620000" cy="4916488"/>
          </a:xfrm>
        </p:spPr>
        <p:txBody>
          <a:bodyPr/>
          <a:lstStyle/>
          <a:p>
            <a:pPr algn="ctr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u="sng" dirty="0"/>
              <a:t>Practical digital systems</a:t>
            </a:r>
            <a:r>
              <a:rPr lang="en-US" dirty="0"/>
              <a:t>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For US digital cellular standard, R = 48.6 kbps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RF bandwidth = 30 KHz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For SNR  20 dB =&gt; 100</a:t>
            </a:r>
          </a:p>
          <a:p>
            <a:pPr>
              <a:spcBef>
                <a:spcPct val="30000"/>
              </a:spcBef>
              <a:buFont typeface="Monotype Sorts" pitchFamily="2" charset="2"/>
              <a:buNone/>
              <a:defRPr/>
            </a:pPr>
            <a:r>
              <a:rPr lang="en-US" b="0" dirty="0"/>
              <a:t>		C = 30000 * log</a:t>
            </a:r>
            <a:r>
              <a:rPr lang="en-US" b="0" baseline="-25000" dirty="0"/>
              <a:t>2</a:t>
            </a:r>
            <a:r>
              <a:rPr lang="en-US" b="0" dirty="0"/>
              <a:t>(1 + S/N)</a:t>
            </a:r>
          </a:p>
          <a:p>
            <a:pPr>
              <a:spcBef>
                <a:spcPct val="30000"/>
              </a:spcBef>
              <a:buFont typeface="Monotype Sorts" pitchFamily="2" charset="2"/>
              <a:buNone/>
              <a:defRPr/>
            </a:pPr>
            <a:r>
              <a:rPr lang="en-US" b="0" dirty="0"/>
              <a:t> 		= 30000 * log</a:t>
            </a:r>
            <a:r>
              <a:rPr lang="en-US" b="0" baseline="-25000" dirty="0"/>
              <a:t>2</a:t>
            </a:r>
            <a:r>
              <a:rPr lang="en-US" b="0" dirty="0"/>
              <a:t>(1 + 100) = 199.75 kbps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For GSM standard, R = 270.833 kbps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C = 1.99 Mbps for S/N = 30 dB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>
            <a:extLst>
              <a:ext uri="{FF2B5EF4-FFF2-40B4-BE49-F238E27FC236}">
                <a16:creationId xmlns:a16="http://schemas.microsoft.com/office/drawing/2014/main" id="{B2FB2DA7-3117-4475-B7F1-B7211C6D6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Line Coding</a:t>
            </a:r>
          </a:p>
        </p:txBody>
      </p:sp>
      <p:sp>
        <p:nvSpPr>
          <p:cNvPr id="748547" name="Rectangle 3">
            <a:extLst>
              <a:ext uri="{FF2B5EF4-FFF2-40B4-BE49-F238E27FC236}">
                <a16:creationId xmlns:a16="http://schemas.microsoft.com/office/drawing/2014/main" id="{14D35E81-D43A-4CE5-88E4-90146D049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16050"/>
            <a:ext cx="8153400" cy="4005263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Line codes are used to convert bits into voltages.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Line codes provide the pulses to represent 0s and 1s.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Line codes can be:</a:t>
            </a:r>
          </a:p>
          <a:p>
            <a:pPr lvl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b="0" dirty="0"/>
              <a:t> Return-to-zero (RZ)</a:t>
            </a:r>
          </a:p>
          <a:p>
            <a:pPr lvl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b="0" dirty="0"/>
              <a:t>Non-return-to-zero (NRZ)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Line codes are Unipolar (0,V) or Bipolar (-V, V )</a:t>
            </a: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>
            <a:extLst>
              <a:ext uri="{FF2B5EF4-FFF2-40B4-BE49-F238E27FC236}">
                <a16:creationId xmlns:a16="http://schemas.microsoft.com/office/drawing/2014/main" id="{67764ACE-BEA2-425F-931F-9D20DAB14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457200"/>
            <a:ext cx="7239000" cy="908050"/>
          </a:xfrm>
        </p:spPr>
        <p:txBody>
          <a:bodyPr/>
          <a:lstStyle/>
          <a:p>
            <a:pPr>
              <a:tabLst>
                <a:tab pos="457200" algn="l"/>
              </a:tabLst>
              <a:defRPr/>
            </a:pPr>
            <a:r>
              <a:rPr lang="en-US" sz="2800" dirty="0"/>
              <a:t>			      </a:t>
            </a:r>
            <a:r>
              <a:rPr lang="en-US" sz="3200" dirty="0"/>
              <a:t>Unipolar NRZ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         1           0          1               1           0</a:t>
            </a:r>
          </a:p>
        </p:txBody>
      </p:sp>
      <p:sp>
        <p:nvSpPr>
          <p:cNvPr id="749571" name="Rectangle 3">
            <a:extLst>
              <a:ext uri="{FF2B5EF4-FFF2-40B4-BE49-F238E27FC236}">
                <a16:creationId xmlns:a16="http://schemas.microsoft.com/office/drawing/2014/main" id="{8AA3D33D-DF84-4B89-9D82-00D098BE7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64502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dirty="0"/>
              <a:t> V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0                     Unipolar RZ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V			    Bipolar NRZ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-V</a:t>
            </a:r>
          </a:p>
        </p:txBody>
      </p:sp>
      <p:sp>
        <p:nvSpPr>
          <p:cNvPr id="19460" name="Line 4">
            <a:extLst>
              <a:ext uri="{FF2B5EF4-FFF2-40B4-BE49-F238E27FC236}">
                <a16:creationId xmlns:a16="http://schemas.microsoft.com/office/drawing/2014/main" id="{1C3091C4-6BFA-4C1B-8C3D-60634370A9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1219200"/>
            <a:ext cx="76200" cy="487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>
            <a:extLst>
              <a:ext uri="{FF2B5EF4-FFF2-40B4-BE49-F238E27FC236}">
                <a16:creationId xmlns:a16="http://schemas.microsoft.com/office/drawing/2014/main" id="{7D2ECA00-7E5C-45B2-BAD2-98CFAB37E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05400"/>
            <a:ext cx="7239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6">
            <a:extLst>
              <a:ext uri="{FF2B5EF4-FFF2-40B4-BE49-F238E27FC236}">
                <a16:creationId xmlns:a16="http://schemas.microsoft.com/office/drawing/2014/main" id="{2E54C2D1-970E-4D90-97A1-692B8783D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286000"/>
            <a:ext cx="7239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E3466F85-CA12-4E6A-866F-FD8C7BCCB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810000"/>
            <a:ext cx="7239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24">
            <a:extLst>
              <a:ext uri="{FF2B5EF4-FFF2-40B4-BE49-F238E27FC236}">
                <a16:creationId xmlns:a16="http://schemas.microsoft.com/office/drawing/2014/main" id="{B1CE212F-ACC9-4F39-A260-79EC57122F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8956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25">
            <a:extLst>
              <a:ext uri="{FF2B5EF4-FFF2-40B4-BE49-F238E27FC236}">
                <a16:creationId xmlns:a16="http://schemas.microsoft.com/office/drawing/2014/main" id="{76D50AE2-8A0C-4601-97A0-891A8BBA9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895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26">
            <a:extLst>
              <a:ext uri="{FF2B5EF4-FFF2-40B4-BE49-F238E27FC236}">
                <a16:creationId xmlns:a16="http://schemas.microsoft.com/office/drawing/2014/main" id="{E6DBEF19-0602-451B-883A-49DC5F8C6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28">
            <a:extLst>
              <a:ext uri="{FF2B5EF4-FFF2-40B4-BE49-F238E27FC236}">
                <a16:creationId xmlns:a16="http://schemas.microsoft.com/office/drawing/2014/main" id="{8A96D5C1-B7C5-4E96-B59A-F08249A62B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495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29">
            <a:extLst>
              <a:ext uri="{FF2B5EF4-FFF2-40B4-BE49-F238E27FC236}">
                <a16:creationId xmlns:a16="http://schemas.microsoft.com/office/drawing/2014/main" id="{A107C017-28B1-4C83-8052-0BEA59FA4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4478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30">
            <a:extLst>
              <a:ext uri="{FF2B5EF4-FFF2-40B4-BE49-F238E27FC236}">
                <a16:creationId xmlns:a16="http://schemas.microsoft.com/office/drawing/2014/main" id="{B5F37042-0C85-42EF-AFFD-96E5480DE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14478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31">
            <a:extLst>
              <a:ext uri="{FF2B5EF4-FFF2-40B4-BE49-F238E27FC236}">
                <a16:creationId xmlns:a16="http://schemas.microsoft.com/office/drawing/2014/main" id="{3A37109D-BC98-4115-A372-00C32D436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14478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32">
            <a:extLst>
              <a:ext uri="{FF2B5EF4-FFF2-40B4-BE49-F238E27FC236}">
                <a16:creationId xmlns:a16="http://schemas.microsoft.com/office/drawing/2014/main" id="{41638E03-419F-4339-81B5-0DCD781ACD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72200" y="14478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33">
            <a:extLst>
              <a:ext uri="{FF2B5EF4-FFF2-40B4-BE49-F238E27FC236}">
                <a16:creationId xmlns:a16="http://schemas.microsoft.com/office/drawing/2014/main" id="{52E0A4DB-277F-47EC-95EE-AB554FF630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1447800"/>
            <a:ext cx="228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34">
            <a:extLst>
              <a:ext uri="{FF2B5EF4-FFF2-40B4-BE49-F238E27FC236}">
                <a16:creationId xmlns:a16="http://schemas.microsoft.com/office/drawing/2014/main" id="{7D88779C-ED52-4A8F-923D-1E72F01E6C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1371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35">
            <a:extLst>
              <a:ext uri="{FF2B5EF4-FFF2-40B4-BE49-F238E27FC236}">
                <a16:creationId xmlns:a16="http://schemas.microsoft.com/office/drawing/2014/main" id="{861611BF-8EBC-45A4-A739-1CA8F6D987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895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Line 36">
            <a:extLst>
              <a:ext uri="{FF2B5EF4-FFF2-40B4-BE49-F238E27FC236}">
                <a16:creationId xmlns:a16="http://schemas.microsoft.com/office/drawing/2014/main" id="{F4B2FAF4-CA61-410C-9094-49AE8E380E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2895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37">
            <a:extLst>
              <a:ext uri="{FF2B5EF4-FFF2-40B4-BE49-F238E27FC236}">
                <a16:creationId xmlns:a16="http://schemas.microsoft.com/office/drawing/2014/main" id="{4F1FB9CF-8778-4EBC-8068-7F727998D8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895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Line 38">
            <a:extLst>
              <a:ext uri="{FF2B5EF4-FFF2-40B4-BE49-F238E27FC236}">
                <a16:creationId xmlns:a16="http://schemas.microsoft.com/office/drawing/2014/main" id="{790BA910-FCD9-4A7F-9759-2A6BE01BE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2895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39">
            <a:extLst>
              <a:ext uri="{FF2B5EF4-FFF2-40B4-BE49-F238E27FC236}">
                <a16:creationId xmlns:a16="http://schemas.microsoft.com/office/drawing/2014/main" id="{0921CAA6-699B-4802-8D77-927CFEC724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Line 40">
            <a:extLst>
              <a:ext uri="{FF2B5EF4-FFF2-40B4-BE49-F238E27FC236}">
                <a16:creationId xmlns:a16="http://schemas.microsoft.com/office/drawing/2014/main" id="{4ECE354E-2AF6-41E3-A2C2-60F2CCF84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2895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Line 41">
            <a:extLst>
              <a:ext uri="{FF2B5EF4-FFF2-40B4-BE49-F238E27FC236}">
                <a16:creationId xmlns:a16="http://schemas.microsoft.com/office/drawing/2014/main" id="{F8D339CC-E35D-4691-BB24-42B1E3191A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Line 42">
            <a:extLst>
              <a:ext uri="{FF2B5EF4-FFF2-40B4-BE49-F238E27FC236}">
                <a16:creationId xmlns:a16="http://schemas.microsoft.com/office/drawing/2014/main" id="{674A919B-C952-4206-A8F3-EF8BB4672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Line 43">
            <a:extLst>
              <a:ext uri="{FF2B5EF4-FFF2-40B4-BE49-F238E27FC236}">
                <a16:creationId xmlns:a16="http://schemas.microsoft.com/office/drawing/2014/main" id="{BB3C62AB-A764-4359-9462-858079AEF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Line 44">
            <a:extLst>
              <a:ext uri="{FF2B5EF4-FFF2-40B4-BE49-F238E27FC236}">
                <a16:creationId xmlns:a16="http://schemas.microsoft.com/office/drawing/2014/main" id="{58E971F4-43C6-4118-A0A2-69F45446D6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Line 45">
            <a:extLst>
              <a:ext uri="{FF2B5EF4-FFF2-40B4-BE49-F238E27FC236}">
                <a16:creationId xmlns:a16="http://schemas.microsoft.com/office/drawing/2014/main" id="{67A26279-BE82-4391-BAD0-44949F1A2A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Line 46">
            <a:extLst>
              <a:ext uri="{FF2B5EF4-FFF2-40B4-BE49-F238E27FC236}">
                <a16:creationId xmlns:a16="http://schemas.microsoft.com/office/drawing/2014/main" id="{4D13A726-A11D-4327-A2C2-9D25431A2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44958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Line 48">
            <a:extLst>
              <a:ext uri="{FF2B5EF4-FFF2-40B4-BE49-F238E27FC236}">
                <a16:creationId xmlns:a16="http://schemas.microsoft.com/office/drawing/2014/main" id="{512ACCE1-E747-4314-B35F-0318889B01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7150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Line 49">
            <a:extLst>
              <a:ext uri="{FF2B5EF4-FFF2-40B4-BE49-F238E27FC236}">
                <a16:creationId xmlns:a16="http://schemas.microsoft.com/office/drawing/2014/main" id="{76FC63D5-8284-46B3-95D4-2E301439A8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4958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Line 50">
            <a:extLst>
              <a:ext uri="{FF2B5EF4-FFF2-40B4-BE49-F238E27FC236}">
                <a16:creationId xmlns:a16="http://schemas.microsoft.com/office/drawing/2014/main" id="{1C0A0404-2384-4711-A574-169CB71364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4495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Line 51">
            <a:extLst>
              <a:ext uri="{FF2B5EF4-FFF2-40B4-BE49-F238E27FC236}">
                <a16:creationId xmlns:a16="http://schemas.microsoft.com/office/drawing/2014/main" id="{648C676D-E179-4AEC-9B86-C40347421A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7150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Line 52">
            <a:extLst>
              <a:ext uri="{FF2B5EF4-FFF2-40B4-BE49-F238E27FC236}">
                <a16:creationId xmlns:a16="http://schemas.microsoft.com/office/drawing/2014/main" id="{9A39C0A2-A52A-4961-822B-7B81A2C591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4958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Line 53">
            <a:extLst>
              <a:ext uri="{FF2B5EF4-FFF2-40B4-BE49-F238E27FC236}">
                <a16:creationId xmlns:a16="http://schemas.microsoft.com/office/drawing/2014/main" id="{0D1E1500-3EE0-44BB-8262-B3464C0263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7150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>
            <a:extLst>
              <a:ext uri="{FF2B5EF4-FFF2-40B4-BE49-F238E27FC236}">
                <a16:creationId xmlns:a16="http://schemas.microsoft.com/office/drawing/2014/main" id="{FD8ABD16-1DD1-4131-9337-68136A59C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Pulse Shaping Techniques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id="{A615C047-6B4A-4E34-8E2C-92DCE6EC6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965700"/>
          </a:xfrm>
        </p:spPr>
        <p:txBody>
          <a:bodyPr/>
          <a:lstStyle/>
          <a:p>
            <a:pPr marL="609600" indent="-609600">
              <a:buFont typeface="Monotype Sorts" pitchFamily="2" charset="2"/>
              <a:buNone/>
              <a:defRPr/>
            </a:pPr>
            <a:endParaRPr lang="en-US" dirty="0"/>
          </a:p>
          <a:p>
            <a:pPr marL="609600" indent="-609600">
              <a:buFont typeface="Monotype Sorts" pitchFamily="2" charset="2"/>
              <a:buNone/>
              <a:defRPr/>
            </a:pPr>
            <a:endParaRPr lang="en-US" dirty="0"/>
          </a:p>
          <a:p>
            <a:pPr marL="609600" indent="-609600">
              <a:buFont typeface="Monotype Sorts" pitchFamily="2" charset="2"/>
              <a:buNone/>
              <a:defRPr/>
            </a:pPr>
            <a:endParaRPr lang="en-US" dirty="0"/>
          </a:p>
          <a:p>
            <a:pPr marL="609600" indent="-609600">
              <a:buFont typeface="Monotype Sorts" pitchFamily="2" charset="2"/>
              <a:buNone/>
              <a:defRPr/>
            </a:pPr>
            <a:endParaRPr lang="en-US" dirty="0"/>
          </a:p>
          <a:p>
            <a:pPr marL="609600" indent="-609600">
              <a:defRPr/>
            </a:pPr>
            <a:endParaRPr lang="en-US" dirty="0"/>
          </a:p>
          <a:p>
            <a:pPr marL="609600" indent="-609600">
              <a:defRPr/>
            </a:pPr>
            <a:r>
              <a:rPr lang="en-US" b="0" dirty="0"/>
              <a:t>ISI – Inter Symbol Interference</a:t>
            </a:r>
            <a:r>
              <a:rPr lang="en-US" b="0" dirty="0">
                <a:sym typeface="Symbol" pitchFamily="18" charset="2"/>
              </a:rPr>
              <a:t> </a:t>
            </a:r>
            <a:r>
              <a:rPr lang="en-US" b="0" dirty="0"/>
              <a:t> Due to sharp edges in rectangular pulses</a:t>
            </a:r>
          </a:p>
          <a:p>
            <a:pPr marL="609600" indent="-609600">
              <a:defRPr/>
            </a:pPr>
            <a:r>
              <a:rPr lang="en-US" b="0" dirty="0"/>
              <a:t>Pulse shaping techniques </a:t>
            </a:r>
            <a:r>
              <a:rPr lang="en-US" b="0" dirty="0">
                <a:sym typeface="Symbol" pitchFamily="18" charset="2"/>
              </a:rPr>
              <a:t> </a:t>
            </a:r>
            <a:r>
              <a:rPr lang="en-US" b="0" dirty="0"/>
              <a:t>reduce the inter-symbol effects</a:t>
            </a:r>
          </a:p>
          <a:p>
            <a:pPr marL="609600" indent="-609600">
              <a:buFont typeface="Monotype Sorts" pitchFamily="2" charset="2"/>
              <a:buNone/>
              <a:defRPr/>
            </a:pPr>
            <a:endParaRPr lang="en-US" dirty="0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5F864C09-C9D2-4B5A-BE87-66F73211A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AD1456D7-27CC-43B2-8E7D-8307CCF02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50599" name="Rectangle 7">
            <a:extLst>
              <a:ext uri="{FF2B5EF4-FFF2-40B4-BE49-F238E27FC236}">
                <a16:creationId xmlns:a16="http://schemas.microsoft.com/office/drawing/2014/main" id="{9EB7F6AA-0556-4AF5-A382-E4C291C46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05000"/>
            <a:ext cx="1981200" cy="1676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Bandlimited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Channel</a:t>
            </a:r>
          </a:p>
        </p:txBody>
      </p:sp>
      <p:sp>
        <p:nvSpPr>
          <p:cNvPr id="20487" name="Line 8">
            <a:extLst>
              <a:ext uri="{FF2B5EF4-FFF2-40B4-BE49-F238E27FC236}">
                <a16:creationId xmlns:a16="http://schemas.microsoft.com/office/drawing/2014/main" id="{4E7DE1C2-ADB2-4D36-ACF0-CD6DF2ADCE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9">
            <a:extLst>
              <a:ext uri="{FF2B5EF4-FFF2-40B4-BE49-F238E27FC236}">
                <a16:creationId xmlns:a16="http://schemas.microsoft.com/office/drawing/2014/main" id="{6B275FAA-400C-43C5-95F7-32D11E943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743200"/>
            <a:ext cx="198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Freeform 10">
            <a:extLst>
              <a:ext uri="{FF2B5EF4-FFF2-40B4-BE49-F238E27FC236}">
                <a16:creationId xmlns:a16="http://schemas.microsoft.com/office/drawing/2014/main" id="{9A32859E-18FF-4483-98E0-53EC5887445D}"/>
              </a:ext>
            </a:extLst>
          </p:cNvPr>
          <p:cNvSpPr>
            <a:spLocks/>
          </p:cNvSpPr>
          <p:nvPr/>
        </p:nvSpPr>
        <p:spPr bwMode="auto">
          <a:xfrm rot="60489">
            <a:off x="6553200" y="2098675"/>
            <a:ext cx="1143000" cy="339725"/>
          </a:xfrm>
          <a:custGeom>
            <a:avLst/>
            <a:gdLst>
              <a:gd name="T0" fmla="*/ 2147483647 w 20000"/>
              <a:gd name="T1" fmla="*/ 2147483647 h 20000"/>
              <a:gd name="T2" fmla="*/ 2147483647 w 20000"/>
              <a:gd name="T3" fmla="*/ 2147483647 h 20000"/>
              <a:gd name="T4" fmla="*/ 2147483647 w 20000"/>
              <a:gd name="T5" fmla="*/ 2147483647 h 20000"/>
              <a:gd name="T6" fmla="*/ 2147483647 w 20000"/>
              <a:gd name="T7" fmla="*/ 2147483647 h 20000"/>
              <a:gd name="T8" fmla="*/ 2147483647 w 20000"/>
              <a:gd name="T9" fmla="*/ 2147483647 h 20000"/>
              <a:gd name="T10" fmla="*/ 2147483647 w 20000"/>
              <a:gd name="T11" fmla="*/ 2147483647 h 20000"/>
              <a:gd name="T12" fmla="*/ 2147483647 w 20000"/>
              <a:gd name="T13" fmla="*/ 2147483647 h 20000"/>
              <a:gd name="T14" fmla="*/ 2147483647 w 20000"/>
              <a:gd name="T15" fmla="*/ 2147483647 h 20000"/>
              <a:gd name="T16" fmla="*/ 2147483647 w 20000"/>
              <a:gd name="T17" fmla="*/ 2147483647 h 20000"/>
              <a:gd name="T18" fmla="*/ 2147483647 w 20000"/>
              <a:gd name="T19" fmla="*/ 2147483647 h 20000"/>
              <a:gd name="T20" fmla="*/ 2147483647 w 20000"/>
              <a:gd name="T21" fmla="*/ 2147483647 h 20000"/>
              <a:gd name="T22" fmla="*/ 2147483647 w 20000"/>
              <a:gd name="T23" fmla="*/ 2147483647 h 20000"/>
              <a:gd name="T24" fmla="*/ 2147483647 w 20000"/>
              <a:gd name="T25" fmla="*/ 2147483647 h 20000"/>
              <a:gd name="T26" fmla="*/ 2147483647 w 20000"/>
              <a:gd name="T27" fmla="*/ 2147483647 h 20000"/>
              <a:gd name="T28" fmla="*/ 2147483647 w 20000"/>
              <a:gd name="T29" fmla="*/ 2147483647 h 20000"/>
              <a:gd name="T30" fmla="*/ 2147483647 w 20000"/>
              <a:gd name="T31" fmla="*/ 2147483647 h 20000"/>
              <a:gd name="T32" fmla="*/ 2147483647 w 20000"/>
              <a:gd name="T33" fmla="*/ 2147483647 h 20000"/>
              <a:gd name="T34" fmla="*/ 2147483647 w 20000"/>
              <a:gd name="T35" fmla="*/ 2147483647 h 20000"/>
              <a:gd name="T36" fmla="*/ 2147483647 w 20000"/>
              <a:gd name="T37" fmla="*/ 2147483647 h 20000"/>
              <a:gd name="T38" fmla="*/ 2147483647 w 20000"/>
              <a:gd name="T39" fmla="*/ 2147483647 h 20000"/>
              <a:gd name="T40" fmla="*/ 2147483647 w 20000"/>
              <a:gd name="T41" fmla="*/ 2147483647 h 20000"/>
              <a:gd name="T42" fmla="*/ 2147483647 w 20000"/>
              <a:gd name="T43" fmla="*/ 2147483647 h 20000"/>
              <a:gd name="T44" fmla="*/ 2147483647 w 20000"/>
              <a:gd name="T45" fmla="*/ 2147483647 h 20000"/>
              <a:gd name="T46" fmla="*/ 2147483647 w 20000"/>
              <a:gd name="T47" fmla="*/ 2147483647 h 20000"/>
              <a:gd name="T48" fmla="*/ 2147483647 w 20000"/>
              <a:gd name="T49" fmla="*/ 2147483647 h 20000"/>
              <a:gd name="T50" fmla="*/ 2147483647 w 20000"/>
              <a:gd name="T51" fmla="*/ 2147483647 h 20000"/>
              <a:gd name="T52" fmla="*/ 2147483647 w 20000"/>
              <a:gd name="T53" fmla="*/ 2147483647 h 20000"/>
              <a:gd name="T54" fmla="*/ 2147483647 w 20000"/>
              <a:gd name="T55" fmla="*/ 2147483647 h 20000"/>
              <a:gd name="T56" fmla="*/ 2147483647 w 20000"/>
              <a:gd name="T57" fmla="*/ 2147483647 h 20000"/>
              <a:gd name="T58" fmla="*/ 2147483647 w 20000"/>
              <a:gd name="T59" fmla="*/ 2147483647 h 20000"/>
              <a:gd name="T60" fmla="*/ 2147483647 w 20000"/>
              <a:gd name="T61" fmla="*/ 2147483647 h 20000"/>
              <a:gd name="T62" fmla="*/ 2147483647 w 20000"/>
              <a:gd name="T63" fmla="*/ 2147483647 h 20000"/>
              <a:gd name="T64" fmla="*/ 2147483647 w 20000"/>
              <a:gd name="T65" fmla="*/ 2147483647 h 20000"/>
              <a:gd name="T66" fmla="*/ 2147483647 w 20000"/>
              <a:gd name="T67" fmla="*/ 2147483647 h 20000"/>
              <a:gd name="T68" fmla="*/ 2147483647 w 20000"/>
              <a:gd name="T69" fmla="*/ 2147483647 h 20000"/>
              <a:gd name="T70" fmla="*/ 2147483647 w 20000"/>
              <a:gd name="T71" fmla="*/ 2147483647 h 20000"/>
              <a:gd name="T72" fmla="*/ 2147483647 w 20000"/>
              <a:gd name="T73" fmla="*/ 2147483647 h 20000"/>
              <a:gd name="T74" fmla="*/ 2147483647 w 20000"/>
              <a:gd name="T75" fmla="*/ 2147483647 h 20000"/>
              <a:gd name="T76" fmla="*/ 2147483647 w 20000"/>
              <a:gd name="T77" fmla="*/ 2147483647 h 20000"/>
              <a:gd name="T78" fmla="*/ 2147483647 w 20000"/>
              <a:gd name="T79" fmla="*/ 2147483647 h 20000"/>
              <a:gd name="T80" fmla="*/ 2147483647 w 20000"/>
              <a:gd name="T81" fmla="*/ 2147483647 h 20000"/>
              <a:gd name="T82" fmla="*/ 2147483647 w 20000"/>
              <a:gd name="T83" fmla="*/ 2147483647 h 20000"/>
              <a:gd name="T84" fmla="*/ 2147483647 w 20000"/>
              <a:gd name="T85" fmla="*/ 2147483647 h 20000"/>
              <a:gd name="T86" fmla="*/ 2147483647 w 20000"/>
              <a:gd name="T87" fmla="*/ 2147483647 h 200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000"/>
              <a:gd name="T133" fmla="*/ 0 h 20000"/>
              <a:gd name="T134" fmla="*/ 20000 w 20000"/>
              <a:gd name="T135" fmla="*/ 20000 h 200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000" h="20000">
                <a:moveTo>
                  <a:pt x="0" y="19449"/>
                </a:moveTo>
                <a:lnTo>
                  <a:pt x="611" y="19153"/>
                </a:lnTo>
                <a:lnTo>
                  <a:pt x="1089" y="18941"/>
                </a:lnTo>
                <a:lnTo>
                  <a:pt x="1533" y="18771"/>
                </a:lnTo>
                <a:lnTo>
                  <a:pt x="1889" y="18644"/>
                </a:lnTo>
                <a:lnTo>
                  <a:pt x="2211" y="18517"/>
                </a:lnTo>
                <a:lnTo>
                  <a:pt x="2467" y="18347"/>
                </a:lnTo>
                <a:lnTo>
                  <a:pt x="2689" y="18220"/>
                </a:lnTo>
                <a:lnTo>
                  <a:pt x="2911" y="18008"/>
                </a:lnTo>
                <a:lnTo>
                  <a:pt x="3067" y="17712"/>
                </a:lnTo>
                <a:lnTo>
                  <a:pt x="3233" y="17331"/>
                </a:lnTo>
                <a:lnTo>
                  <a:pt x="3333" y="17076"/>
                </a:lnTo>
                <a:lnTo>
                  <a:pt x="3389" y="16822"/>
                </a:lnTo>
                <a:lnTo>
                  <a:pt x="3489" y="16525"/>
                </a:lnTo>
                <a:lnTo>
                  <a:pt x="3556" y="16186"/>
                </a:lnTo>
                <a:lnTo>
                  <a:pt x="3644" y="15805"/>
                </a:lnTo>
                <a:lnTo>
                  <a:pt x="3744" y="15381"/>
                </a:lnTo>
                <a:lnTo>
                  <a:pt x="3844" y="14958"/>
                </a:lnTo>
                <a:lnTo>
                  <a:pt x="3933" y="14449"/>
                </a:lnTo>
                <a:lnTo>
                  <a:pt x="4067" y="13856"/>
                </a:lnTo>
                <a:lnTo>
                  <a:pt x="4156" y="13263"/>
                </a:lnTo>
                <a:lnTo>
                  <a:pt x="4322" y="12585"/>
                </a:lnTo>
                <a:lnTo>
                  <a:pt x="4444" y="11822"/>
                </a:lnTo>
                <a:lnTo>
                  <a:pt x="4578" y="10254"/>
                </a:lnTo>
                <a:lnTo>
                  <a:pt x="4667" y="8686"/>
                </a:lnTo>
                <a:lnTo>
                  <a:pt x="4800" y="7076"/>
                </a:lnTo>
                <a:lnTo>
                  <a:pt x="4867" y="6356"/>
                </a:lnTo>
                <a:lnTo>
                  <a:pt x="4956" y="5593"/>
                </a:lnTo>
                <a:lnTo>
                  <a:pt x="5022" y="4915"/>
                </a:lnTo>
                <a:lnTo>
                  <a:pt x="5156" y="4237"/>
                </a:lnTo>
                <a:lnTo>
                  <a:pt x="5244" y="3644"/>
                </a:lnTo>
                <a:lnTo>
                  <a:pt x="5411" y="3093"/>
                </a:lnTo>
                <a:lnTo>
                  <a:pt x="5567" y="2627"/>
                </a:lnTo>
                <a:lnTo>
                  <a:pt x="5756" y="2246"/>
                </a:lnTo>
                <a:lnTo>
                  <a:pt x="5956" y="1907"/>
                </a:lnTo>
                <a:lnTo>
                  <a:pt x="6211" y="1695"/>
                </a:lnTo>
                <a:lnTo>
                  <a:pt x="6811" y="1314"/>
                </a:lnTo>
                <a:lnTo>
                  <a:pt x="7422" y="1017"/>
                </a:lnTo>
                <a:lnTo>
                  <a:pt x="8033" y="805"/>
                </a:lnTo>
                <a:lnTo>
                  <a:pt x="8667" y="593"/>
                </a:lnTo>
                <a:lnTo>
                  <a:pt x="9889" y="339"/>
                </a:lnTo>
                <a:lnTo>
                  <a:pt x="10500" y="212"/>
                </a:lnTo>
                <a:lnTo>
                  <a:pt x="11100" y="0"/>
                </a:lnTo>
                <a:lnTo>
                  <a:pt x="11456" y="424"/>
                </a:lnTo>
                <a:lnTo>
                  <a:pt x="11778" y="847"/>
                </a:lnTo>
                <a:lnTo>
                  <a:pt x="12133" y="1271"/>
                </a:lnTo>
                <a:lnTo>
                  <a:pt x="12444" y="1695"/>
                </a:lnTo>
                <a:lnTo>
                  <a:pt x="12544" y="1780"/>
                </a:lnTo>
                <a:lnTo>
                  <a:pt x="12667" y="1864"/>
                </a:lnTo>
                <a:lnTo>
                  <a:pt x="12900" y="1992"/>
                </a:lnTo>
                <a:lnTo>
                  <a:pt x="13022" y="2034"/>
                </a:lnTo>
                <a:lnTo>
                  <a:pt x="13122" y="2161"/>
                </a:lnTo>
                <a:lnTo>
                  <a:pt x="13211" y="2288"/>
                </a:lnTo>
                <a:lnTo>
                  <a:pt x="13311" y="2542"/>
                </a:lnTo>
                <a:lnTo>
                  <a:pt x="13444" y="2924"/>
                </a:lnTo>
                <a:lnTo>
                  <a:pt x="13567" y="3432"/>
                </a:lnTo>
                <a:lnTo>
                  <a:pt x="13733" y="3983"/>
                </a:lnTo>
                <a:lnTo>
                  <a:pt x="13856" y="4576"/>
                </a:lnTo>
                <a:lnTo>
                  <a:pt x="14011" y="5212"/>
                </a:lnTo>
                <a:lnTo>
                  <a:pt x="14144" y="5932"/>
                </a:lnTo>
                <a:lnTo>
                  <a:pt x="14467" y="7373"/>
                </a:lnTo>
                <a:lnTo>
                  <a:pt x="14756" y="8856"/>
                </a:lnTo>
                <a:lnTo>
                  <a:pt x="14911" y="9619"/>
                </a:lnTo>
                <a:lnTo>
                  <a:pt x="15044" y="10297"/>
                </a:lnTo>
                <a:lnTo>
                  <a:pt x="15167" y="10975"/>
                </a:lnTo>
                <a:lnTo>
                  <a:pt x="15300" y="11568"/>
                </a:lnTo>
                <a:lnTo>
                  <a:pt x="15422" y="12161"/>
                </a:lnTo>
                <a:lnTo>
                  <a:pt x="15556" y="12669"/>
                </a:lnTo>
                <a:lnTo>
                  <a:pt x="15678" y="13263"/>
                </a:lnTo>
                <a:lnTo>
                  <a:pt x="15811" y="13941"/>
                </a:lnTo>
                <a:lnTo>
                  <a:pt x="15933" y="14576"/>
                </a:lnTo>
                <a:lnTo>
                  <a:pt x="16067" y="15212"/>
                </a:lnTo>
                <a:lnTo>
                  <a:pt x="16189" y="15763"/>
                </a:lnTo>
                <a:lnTo>
                  <a:pt x="16322" y="16271"/>
                </a:lnTo>
                <a:lnTo>
                  <a:pt x="16411" y="16483"/>
                </a:lnTo>
                <a:lnTo>
                  <a:pt x="16478" y="16653"/>
                </a:lnTo>
                <a:lnTo>
                  <a:pt x="16578" y="16822"/>
                </a:lnTo>
                <a:lnTo>
                  <a:pt x="16667" y="16949"/>
                </a:lnTo>
                <a:lnTo>
                  <a:pt x="16867" y="17076"/>
                </a:lnTo>
                <a:lnTo>
                  <a:pt x="17089" y="17203"/>
                </a:lnTo>
                <a:lnTo>
                  <a:pt x="17278" y="17331"/>
                </a:lnTo>
                <a:lnTo>
                  <a:pt x="17467" y="17331"/>
                </a:lnTo>
                <a:lnTo>
                  <a:pt x="17889" y="17373"/>
                </a:lnTo>
                <a:lnTo>
                  <a:pt x="18300" y="17331"/>
                </a:lnTo>
                <a:lnTo>
                  <a:pt x="18722" y="17203"/>
                </a:lnTo>
                <a:lnTo>
                  <a:pt x="19167" y="17076"/>
                </a:lnTo>
                <a:lnTo>
                  <a:pt x="19589" y="16949"/>
                </a:lnTo>
                <a:lnTo>
                  <a:pt x="20000" y="16949"/>
                </a:lnTo>
                <a:lnTo>
                  <a:pt x="0" y="19449"/>
                </a:lnTo>
                <a:close/>
              </a:path>
            </a:pathLst>
          </a:custGeom>
          <a:noFill/>
          <a:ln w="5715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Freeform 11">
            <a:extLst>
              <a:ext uri="{FF2B5EF4-FFF2-40B4-BE49-F238E27FC236}">
                <a16:creationId xmlns:a16="http://schemas.microsoft.com/office/drawing/2014/main" id="{58FD724F-EC02-4AD2-8C91-620D0C2A8E1A}"/>
              </a:ext>
            </a:extLst>
          </p:cNvPr>
          <p:cNvSpPr>
            <a:spLocks/>
          </p:cNvSpPr>
          <p:nvPr/>
        </p:nvSpPr>
        <p:spPr bwMode="auto">
          <a:xfrm rot="26817">
            <a:off x="6172200" y="2057400"/>
            <a:ext cx="1143000" cy="381000"/>
          </a:xfrm>
          <a:custGeom>
            <a:avLst/>
            <a:gdLst>
              <a:gd name="T0" fmla="*/ 2147483647 w 20000"/>
              <a:gd name="T1" fmla="*/ 2147483647 h 20000"/>
              <a:gd name="T2" fmla="*/ 2147483647 w 20000"/>
              <a:gd name="T3" fmla="*/ 2147483647 h 20000"/>
              <a:gd name="T4" fmla="*/ 2147483647 w 20000"/>
              <a:gd name="T5" fmla="*/ 2147483647 h 20000"/>
              <a:gd name="T6" fmla="*/ 2147483647 w 20000"/>
              <a:gd name="T7" fmla="*/ 2147483647 h 20000"/>
              <a:gd name="T8" fmla="*/ 2147483647 w 20000"/>
              <a:gd name="T9" fmla="*/ 2147483647 h 20000"/>
              <a:gd name="T10" fmla="*/ 2147483647 w 20000"/>
              <a:gd name="T11" fmla="*/ 2147483647 h 20000"/>
              <a:gd name="T12" fmla="*/ 2147483647 w 20000"/>
              <a:gd name="T13" fmla="*/ 2147483647 h 20000"/>
              <a:gd name="T14" fmla="*/ 2147483647 w 20000"/>
              <a:gd name="T15" fmla="*/ 2147483647 h 20000"/>
              <a:gd name="T16" fmla="*/ 2147483647 w 20000"/>
              <a:gd name="T17" fmla="*/ 2147483647 h 20000"/>
              <a:gd name="T18" fmla="*/ 2147483647 w 20000"/>
              <a:gd name="T19" fmla="*/ 2147483647 h 20000"/>
              <a:gd name="T20" fmla="*/ 2147483647 w 20000"/>
              <a:gd name="T21" fmla="*/ 2147483647 h 20000"/>
              <a:gd name="T22" fmla="*/ 2147483647 w 20000"/>
              <a:gd name="T23" fmla="*/ 2147483647 h 20000"/>
              <a:gd name="T24" fmla="*/ 2147483647 w 20000"/>
              <a:gd name="T25" fmla="*/ 2147483647 h 20000"/>
              <a:gd name="T26" fmla="*/ 2147483647 w 20000"/>
              <a:gd name="T27" fmla="*/ 2147483647 h 20000"/>
              <a:gd name="T28" fmla="*/ 2147483647 w 20000"/>
              <a:gd name="T29" fmla="*/ 2147483647 h 20000"/>
              <a:gd name="T30" fmla="*/ 2147483647 w 20000"/>
              <a:gd name="T31" fmla="*/ 2147483647 h 20000"/>
              <a:gd name="T32" fmla="*/ 2147483647 w 20000"/>
              <a:gd name="T33" fmla="*/ 2147483647 h 20000"/>
              <a:gd name="T34" fmla="*/ 2147483647 w 20000"/>
              <a:gd name="T35" fmla="*/ 2147483647 h 20000"/>
              <a:gd name="T36" fmla="*/ 2147483647 w 20000"/>
              <a:gd name="T37" fmla="*/ 2147483647 h 20000"/>
              <a:gd name="T38" fmla="*/ 2147483647 w 20000"/>
              <a:gd name="T39" fmla="*/ 2147483647 h 20000"/>
              <a:gd name="T40" fmla="*/ 2147483647 w 20000"/>
              <a:gd name="T41" fmla="*/ 2147483647 h 20000"/>
              <a:gd name="T42" fmla="*/ 2147483647 w 20000"/>
              <a:gd name="T43" fmla="*/ 2147483647 h 20000"/>
              <a:gd name="T44" fmla="*/ 2147483647 w 20000"/>
              <a:gd name="T45" fmla="*/ 2147483647 h 20000"/>
              <a:gd name="T46" fmla="*/ 2147483647 w 20000"/>
              <a:gd name="T47" fmla="*/ 2147483647 h 20000"/>
              <a:gd name="T48" fmla="*/ 2147483647 w 20000"/>
              <a:gd name="T49" fmla="*/ 2147483647 h 20000"/>
              <a:gd name="T50" fmla="*/ 2147483647 w 20000"/>
              <a:gd name="T51" fmla="*/ 2147483647 h 20000"/>
              <a:gd name="T52" fmla="*/ 2147483647 w 20000"/>
              <a:gd name="T53" fmla="*/ 2147483647 h 20000"/>
              <a:gd name="T54" fmla="*/ 2147483647 w 20000"/>
              <a:gd name="T55" fmla="*/ 2147483647 h 20000"/>
              <a:gd name="T56" fmla="*/ 2147483647 w 20000"/>
              <a:gd name="T57" fmla="*/ 2147483647 h 20000"/>
              <a:gd name="T58" fmla="*/ 2147483647 w 20000"/>
              <a:gd name="T59" fmla="*/ 2147483647 h 20000"/>
              <a:gd name="T60" fmla="*/ 2147483647 w 20000"/>
              <a:gd name="T61" fmla="*/ 2147483647 h 20000"/>
              <a:gd name="T62" fmla="*/ 2147483647 w 20000"/>
              <a:gd name="T63" fmla="*/ 2147483647 h 20000"/>
              <a:gd name="T64" fmla="*/ 2147483647 w 20000"/>
              <a:gd name="T65" fmla="*/ 2147483647 h 20000"/>
              <a:gd name="T66" fmla="*/ 2147483647 w 20000"/>
              <a:gd name="T67" fmla="*/ 2147483647 h 20000"/>
              <a:gd name="T68" fmla="*/ 2147483647 w 20000"/>
              <a:gd name="T69" fmla="*/ 2147483647 h 20000"/>
              <a:gd name="T70" fmla="*/ 2147483647 w 20000"/>
              <a:gd name="T71" fmla="*/ 2147483647 h 20000"/>
              <a:gd name="T72" fmla="*/ 2147483647 w 20000"/>
              <a:gd name="T73" fmla="*/ 2147483647 h 20000"/>
              <a:gd name="T74" fmla="*/ 2147483647 w 20000"/>
              <a:gd name="T75" fmla="*/ 2147483647 h 20000"/>
              <a:gd name="T76" fmla="*/ 2147483647 w 20000"/>
              <a:gd name="T77" fmla="*/ 2147483647 h 20000"/>
              <a:gd name="T78" fmla="*/ 2147483647 w 20000"/>
              <a:gd name="T79" fmla="*/ 2147483647 h 20000"/>
              <a:gd name="T80" fmla="*/ 2147483647 w 20000"/>
              <a:gd name="T81" fmla="*/ 2147483647 h 20000"/>
              <a:gd name="T82" fmla="*/ 2147483647 w 20000"/>
              <a:gd name="T83" fmla="*/ 2147483647 h 20000"/>
              <a:gd name="T84" fmla="*/ 2147483647 w 20000"/>
              <a:gd name="T85" fmla="*/ 2147483647 h 20000"/>
              <a:gd name="T86" fmla="*/ 2147483647 w 20000"/>
              <a:gd name="T87" fmla="*/ 2147483647 h 200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000"/>
              <a:gd name="T133" fmla="*/ 0 h 20000"/>
              <a:gd name="T134" fmla="*/ 20000 w 20000"/>
              <a:gd name="T135" fmla="*/ 20000 h 200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000" h="20000">
                <a:moveTo>
                  <a:pt x="0" y="19449"/>
                </a:moveTo>
                <a:lnTo>
                  <a:pt x="611" y="19153"/>
                </a:lnTo>
                <a:lnTo>
                  <a:pt x="1089" y="18941"/>
                </a:lnTo>
                <a:lnTo>
                  <a:pt x="1533" y="18771"/>
                </a:lnTo>
                <a:lnTo>
                  <a:pt x="1889" y="18644"/>
                </a:lnTo>
                <a:lnTo>
                  <a:pt x="2211" y="18517"/>
                </a:lnTo>
                <a:lnTo>
                  <a:pt x="2467" y="18347"/>
                </a:lnTo>
                <a:lnTo>
                  <a:pt x="2689" y="18220"/>
                </a:lnTo>
                <a:lnTo>
                  <a:pt x="2911" y="18008"/>
                </a:lnTo>
                <a:lnTo>
                  <a:pt x="3067" y="17712"/>
                </a:lnTo>
                <a:lnTo>
                  <a:pt x="3233" y="17331"/>
                </a:lnTo>
                <a:lnTo>
                  <a:pt x="3333" y="17076"/>
                </a:lnTo>
                <a:lnTo>
                  <a:pt x="3389" y="16822"/>
                </a:lnTo>
                <a:lnTo>
                  <a:pt x="3489" y="16525"/>
                </a:lnTo>
                <a:lnTo>
                  <a:pt x="3556" y="16186"/>
                </a:lnTo>
                <a:lnTo>
                  <a:pt x="3644" y="15805"/>
                </a:lnTo>
                <a:lnTo>
                  <a:pt x="3744" y="15381"/>
                </a:lnTo>
                <a:lnTo>
                  <a:pt x="3844" y="14958"/>
                </a:lnTo>
                <a:lnTo>
                  <a:pt x="3933" y="14449"/>
                </a:lnTo>
                <a:lnTo>
                  <a:pt x="4067" y="13856"/>
                </a:lnTo>
                <a:lnTo>
                  <a:pt x="4156" y="13263"/>
                </a:lnTo>
                <a:lnTo>
                  <a:pt x="4322" y="12585"/>
                </a:lnTo>
                <a:lnTo>
                  <a:pt x="4444" y="11822"/>
                </a:lnTo>
                <a:lnTo>
                  <a:pt x="4578" y="10254"/>
                </a:lnTo>
                <a:lnTo>
                  <a:pt x="4667" y="8686"/>
                </a:lnTo>
                <a:lnTo>
                  <a:pt x="4800" y="7076"/>
                </a:lnTo>
                <a:lnTo>
                  <a:pt x="4867" y="6356"/>
                </a:lnTo>
                <a:lnTo>
                  <a:pt x="4956" y="5593"/>
                </a:lnTo>
                <a:lnTo>
                  <a:pt x="5022" y="4915"/>
                </a:lnTo>
                <a:lnTo>
                  <a:pt x="5156" y="4237"/>
                </a:lnTo>
                <a:lnTo>
                  <a:pt x="5244" y="3644"/>
                </a:lnTo>
                <a:lnTo>
                  <a:pt x="5411" y="3093"/>
                </a:lnTo>
                <a:lnTo>
                  <a:pt x="5567" y="2627"/>
                </a:lnTo>
                <a:lnTo>
                  <a:pt x="5756" y="2246"/>
                </a:lnTo>
                <a:lnTo>
                  <a:pt x="5956" y="1907"/>
                </a:lnTo>
                <a:lnTo>
                  <a:pt x="6211" y="1695"/>
                </a:lnTo>
                <a:lnTo>
                  <a:pt x="6811" y="1314"/>
                </a:lnTo>
                <a:lnTo>
                  <a:pt x="7422" y="1017"/>
                </a:lnTo>
                <a:lnTo>
                  <a:pt x="8033" y="805"/>
                </a:lnTo>
                <a:lnTo>
                  <a:pt x="8667" y="593"/>
                </a:lnTo>
                <a:lnTo>
                  <a:pt x="9889" y="339"/>
                </a:lnTo>
                <a:lnTo>
                  <a:pt x="10500" y="212"/>
                </a:lnTo>
                <a:lnTo>
                  <a:pt x="11100" y="0"/>
                </a:lnTo>
                <a:lnTo>
                  <a:pt x="11456" y="424"/>
                </a:lnTo>
                <a:lnTo>
                  <a:pt x="11778" y="847"/>
                </a:lnTo>
                <a:lnTo>
                  <a:pt x="12133" y="1271"/>
                </a:lnTo>
                <a:lnTo>
                  <a:pt x="12444" y="1695"/>
                </a:lnTo>
                <a:lnTo>
                  <a:pt x="12544" y="1780"/>
                </a:lnTo>
                <a:lnTo>
                  <a:pt x="12667" y="1864"/>
                </a:lnTo>
                <a:lnTo>
                  <a:pt x="12900" y="1992"/>
                </a:lnTo>
                <a:lnTo>
                  <a:pt x="13022" y="2034"/>
                </a:lnTo>
                <a:lnTo>
                  <a:pt x="13122" y="2161"/>
                </a:lnTo>
                <a:lnTo>
                  <a:pt x="13211" y="2288"/>
                </a:lnTo>
                <a:lnTo>
                  <a:pt x="13311" y="2542"/>
                </a:lnTo>
                <a:lnTo>
                  <a:pt x="13444" y="2924"/>
                </a:lnTo>
                <a:lnTo>
                  <a:pt x="13567" y="3432"/>
                </a:lnTo>
                <a:lnTo>
                  <a:pt x="13733" y="3983"/>
                </a:lnTo>
                <a:lnTo>
                  <a:pt x="13856" y="4576"/>
                </a:lnTo>
                <a:lnTo>
                  <a:pt x="14011" y="5212"/>
                </a:lnTo>
                <a:lnTo>
                  <a:pt x="14144" y="5932"/>
                </a:lnTo>
                <a:lnTo>
                  <a:pt x="14467" y="7373"/>
                </a:lnTo>
                <a:lnTo>
                  <a:pt x="14756" y="8856"/>
                </a:lnTo>
                <a:lnTo>
                  <a:pt x="14911" y="9619"/>
                </a:lnTo>
                <a:lnTo>
                  <a:pt x="15044" y="10297"/>
                </a:lnTo>
                <a:lnTo>
                  <a:pt x="15167" y="10975"/>
                </a:lnTo>
                <a:lnTo>
                  <a:pt x="15300" y="11568"/>
                </a:lnTo>
                <a:lnTo>
                  <a:pt x="15422" y="12161"/>
                </a:lnTo>
                <a:lnTo>
                  <a:pt x="15556" y="12669"/>
                </a:lnTo>
                <a:lnTo>
                  <a:pt x="15678" y="13263"/>
                </a:lnTo>
                <a:lnTo>
                  <a:pt x="15811" y="13941"/>
                </a:lnTo>
                <a:lnTo>
                  <a:pt x="15933" y="14576"/>
                </a:lnTo>
                <a:lnTo>
                  <a:pt x="16067" y="15212"/>
                </a:lnTo>
                <a:lnTo>
                  <a:pt x="16189" y="15763"/>
                </a:lnTo>
                <a:lnTo>
                  <a:pt x="16322" y="16271"/>
                </a:lnTo>
                <a:lnTo>
                  <a:pt x="16411" y="16483"/>
                </a:lnTo>
                <a:lnTo>
                  <a:pt x="16478" y="16653"/>
                </a:lnTo>
                <a:lnTo>
                  <a:pt x="16578" y="16822"/>
                </a:lnTo>
                <a:lnTo>
                  <a:pt x="16667" y="16949"/>
                </a:lnTo>
                <a:lnTo>
                  <a:pt x="16867" y="17076"/>
                </a:lnTo>
                <a:lnTo>
                  <a:pt x="17089" y="17203"/>
                </a:lnTo>
                <a:lnTo>
                  <a:pt x="17278" y="17331"/>
                </a:lnTo>
                <a:lnTo>
                  <a:pt x="17467" y="17331"/>
                </a:lnTo>
                <a:lnTo>
                  <a:pt x="17889" y="17373"/>
                </a:lnTo>
                <a:lnTo>
                  <a:pt x="18300" y="17331"/>
                </a:lnTo>
                <a:lnTo>
                  <a:pt x="18722" y="17203"/>
                </a:lnTo>
                <a:lnTo>
                  <a:pt x="19167" y="17076"/>
                </a:lnTo>
                <a:lnTo>
                  <a:pt x="19589" y="16949"/>
                </a:lnTo>
                <a:lnTo>
                  <a:pt x="20000" y="16949"/>
                </a:lnTo>
                <a:lnTo>
                  <a:pt x="0" y="19449"/>
                </a:lnTo>
                <a:close/>
              </a:path>
            </a:pathLst>
          </a:custGeom>
          <a:noFill/>
          <a:ln w="5715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2">
            <a:extLst>
              <a:ext uri="{FF2B5EF4-FFF2-40B4-BE49-F238E27FC236}">
                <a16:creationId xmlns:a16="http://schemas.microsoft.com/office/drawing/2014/main" id="{28DD5C43-97EE-4169-94B7-CE7D9FA6C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438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3">
            <a:extLst>
              <a:ext uri="{FF2B5EF4-FFF2-40B4-BE49-F238E27FC236}">
                <a16:creationId xmlns:a16="http://schemas.microsoft.com/office/drawing/2014/main" id="{8D80749E-D9C8-46AA-BBC7-CB87130D1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1981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4">
            <a:extLst>
              <a:ext uri="{FF2B5EF4-FFF2-40B4-BE49-F238E27FC236}">
                <a16:creationId xmlns:a16="http://schemas.microsoft.com/office/drawing/2014/main" id="{5CAA1BD5-02A6-4DB5-8CF5-F86CB6BF2D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1981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5">
            <a:extLst>
              <a:ext uri="{FF2B5EF4-FFF2-40B4-BE49-F238E27FC236}">
                <a16:creationId xmlns:a16="http://schemas.microsoft.com/office/drawing/2014/main" id="{197F7784-3594-4CF4-8CC5-D99C9C88EF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1981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6">
            <a:extLst>
              <a:ext uri="{FF2B5EF4-FFF2-40B4-BE49-F238E27FC236}">
                <a16:creationId xmlns:a16="http://schemas.microsoft.com/office/drawing/2014/main" id="{6FC13BCB-391B-474E-9E93-786BB80542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1981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7">
            <a:extLst>
              <a:ext uri="{FF2B5EF4-FFF2-40B4-BE49-F238E27FC236}">
                <a16:creationId xmlns:a16="http://schemas.microsoft.com/office/drawing/2014/main" id="{69BCC628-89F0-4B5F-8DB3-C75EBA86B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438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8">
            <a:extLst>
              <a:ext uri="{FF2B5EF4-FFF2-40B4-BE49-F238E27FC236}">
                <a16:creationId xmlns:a16="http://schemas.microsoft.com/office/drawing/2014/main" id="{606A3298-9883-4648-9951-2B126039C7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9812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9">
            <a:extLst>
              <a:ext uri="{FF2B5EF4-FFF2-40B4-BE49-F238E27FC236}">
                <a16:creationId xmlns:a16="http://schemas.microsoft.com/office/drawing/2014/main" id="{570319ED-4BA7-47F4-B827-80C1B5486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438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Line 20">
            <a:extLst>
              <a:ext uri="{FF2B5EF4-FFF2-40B4-BE49-F238E27FC236}">
                <a16:creationId xmlns:a16="http://schemas.microsoft.com/office/drawing/2014/main" id="{D4314B0B-0D51-4E67-B422-5D087F112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9812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69" name="Rectangle 17">
            <a:extLst>
              <a:ext uri="{FF2B5EF4-FFF2-40B4-BE49-F238E27FC236}">
                <a16:creationId xmlns:a16="http://schemas.microsoft.com/office/drawing/2014/main" id="{B6E52AE1-252D-4532-895F-AD83F4393D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Modulation Techniques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400CD24-CEFF-48FE-A663-B340BBAAC737}"/>
              </a:ext>
            </a:extLst>
          </p:cNvPr>
          <p:cNvGraphicFramePr/>
          <p:nvPr/>
        </p:nvGraphicFramePr>
        <p:xfrm>
          <a:off x="1066800" y="1422400"/>
          <a:ext cx="7620000" cy="290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>
            <a:extLst>
              <a:ext uri="{FF2B5EF4-FFF2-40B4-BE49-F238E27FC236}">
                <a16:creationId xmlns:a16="http://schemas.microsoft.com/office/drawing/2014/main" id="{2FBA3324-D7B2-4AF1-AFFE-5AF84AF596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Pulse shaping filters</a:t>
            </a:r>
          </a:p>
        </p:txBody>
      </p:sp>
      <p:sp>
        <p:nvSpPr>
          <p:cNvPr id="759811" name="Rectangle 3">
            <a:extLst>
              <a:ext uri="{FF2B5EF4-FFF2-40B4-BE49-F238E27FC236}">
                <a16:creationId xmlns:a16="http://schemas.microsoft.com/office/drawing/2014/main" id="{3C8A3B04-52B4-4C2E-8F35-1650633F1EA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7848600" cy="4225925"/>
          </a:xfrm>
        </p:spPr>
        <p:txBody>
          <a:bodyPr/>
          <a:lstStyle/>
          <a:p>
            <a:pPr>
              <a:defRPr/>
            </a:pPr>
            <a:r>
              <a:rPr lang="en-US" b="0" dirty="0"/>
              <a:t>Raised cosine filter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b="0" dirty="0"/>
          </a:p>
          <a:p>
            <a:pPr marL="0" indent="0"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As the value of </a:t>
            </a:r>
            <a:r>
              <a:rPr lang="en-US" b="0" dirty="0">
                <a:latin typeface="Symbol" pitchFamily="18" charset="2"/>
              </a:rPr>
              <a:t>a</a:t>
            </a:r>
            <a:r>
              <a:rPr lang="en-US" b="0" dirty="0"/>
              <a:t> (roll-off factor) increases, the bandwidth of the filter also increases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As the value of a (roll-off factor) increases, the time </a:t>
            </a:r>
            <a:r>
              <a:rPr lang="en-US" b="0" dirty="0" err="1"/>
              <a:t>sidelobe</a:t>
            </a:r>
            <a:r>
              <a:rPr lang="en-US" b="0" dirty="0"/>
              <a:t> levels decrease. </a:t>
            </a:r>
          </a:p>
        </p:txBody>
      </p:sp>
      <p:graphicFrame>
        <p:nvGraphicFramePr>
          <p:cNvPr id="21508" name="Object 7">
            <a:extLst>
              <a:ext uri="{FF2B5EF4-FFF2-40B4-BE49-F238E27FC236}">
                <a16:creationId xmlns:a16="http://schemas.microsoft.com/office/drawing/2014/main" id="{CD668FE5-46CF-444D-B17A-1156C1DDC68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362200" y="2667000"/>
          <a:ext cx="1066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3" imgW="368300" imgH="228600" progId="Equation.DSMT4">
                  <p:embed/>
                </p:oleObj>
              </mc:Choice>
              <mc:Fallback>
                <p:oleObj name="Equation" r:id="rId3" imgW="3683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67000"/>
                        <a:ext cx="10668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12">
            <a:extLst>
              <a:ext uri="{FF2B5EF4-FFF2-40B4-BE49-F238E27FC236}">
                <a16:creationId xmlns:a16="http://schemas.microsoft.com/office/drawing/2014/main" id="{141728FF-24B4-4063-8AFC-BAF415EF6C17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36950" y="2625725"/>
          <a:ext cx="35179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5" imgW="2679700" imgH="762000" progId="Equation.DSMT4">
                  <p:embed/>
                </p:oleObj>
              </mc:Choice>
              <mc:Fallback>
                <p:oleObj name="Equation" r:id="rId5" imgW="2679700" imgH="762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2625725"/>
                        <a:ext cx="351790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>
            <a:extLst>
              <a:ext uri="{FF2B5EF4-FFF2-40B4-BE49-F238E27FC236}">
                <a16:creationId xmlns:a16="http://schemas.microsoft.com/office/drawing/2014/main" id="{E174985A-E13E-4BB4-9E83-42A819D26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Symbol rate with raised-cosine filter</a:t>
            </a:r>
            <a:r>
              <a:rPr lang="en-US" sz="3200" u="sng" dirty="0"/>
              <a:t> </a:t>
            </a:r>
          </a:p>
        </p:txBody>
      </p:sp>
      <p:sp>
        <p:nvSpPr>
          <p:cNvPr id="762883" name="Rectangle 3">
            <a:extLst>
              <a:ext uri="{FF2B5EF4-FFF2-40B4-BE49-F238E27FC236}">
                <a16:creationId xmlns:a16="http://schemas.microsoft.com/office/drawing/2014/main" id="{84D75CE7-074E-4238-84E5-D3DE0C914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848600" cy="365125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Symbol rate possible through raised cosine filter 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 marL="0" indent="0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    where B is the filter bandwidth</a:t>
            </a:r>
          </a:p>
          <a:p>
            <a:pPr>
              <a:spcBef>
                <a:spcPct val="20000"/>
              </a:spcBef>
              <a:defRPr/>
            </a:pPr>
            <a:endParaRPr lang="en-US" sz="3600" dirty="0"/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B7C1C336-A4AB-4DAF-930A-0FDAB999DDF4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819400" y="2895600"/>
          <a:ext cx="3886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1295400" imgH="228600" progId="Equation.DSMT4">
                  <p:embed/>
                </p:oleObj>
              </mc:Choice>
              <mc:Fallback>
                <p:oleObj name="Equation" r:id="rId3" imgW="12954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95600"/>
                        <a:ext cx="3886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>
            <a:extLst>
              <a:ext uri="{FF2B5EF4-FFF2-40B4-BE49-F238E27FC236}">
                <a16:creationId xmlns:a16="http://schemas.microsoft.com/office/drawing/2014/main" id="{0900F287-7F34-47D9-93CF-B7AD429C8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Types of Digital Modulation</a:t>
            </a:r>
          </a:p>
        </p:txBody>
      </p:sp>
      <p:graphicFrame>
        <p:nvGraphicFramePr>
          <p:cNvPr id="769056" name="Group 32">
            <a:extLst>
              <a:ext uri="{FF2B5EF4-FFF2-40B4-BE49-F238E27FC236}">
                <a16:creationId xmlns:a16="http://schemas.microsoft.com/office/drawing/2014/main" id="{FF317194-E013-4DDB-8415-D6A78688AC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800" y="1395413"/>
          <a:ext cx="7620000" cy="4908549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07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Linear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Non-Linear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Spread Spectrum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4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Amplitude of transmitted signal  varies linearly with message signal m(t) 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Amplitude of carrier is constant 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Transmission bandwidth &gt;&gt; signal bandwidth 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98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Low bandwidth- allows more users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High bandwidth –Low noise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More users-high bandwidth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4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Example systems: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BPSK, QPSK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FSK, GMSK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W-CDMA, cdma2000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>
            <a:extLst>
              <a:ext uri="{FF2B5EF4-FFF2-40B4-BE49-F238E27FC236}">
                <a16:creationId xmlns:a16="http://schemas.microsoft.com/office/drawing/2014/main" id="{0DD97CCD-411F-4D61-B472-BFA6AE435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Linear digital modulation</a:t>
            </a:r>
          </a:p>
        </p:txBody>
      </p:sp>
      <p:sp>
        <p:nvSpPr>
          <p:cNvPr id="774147" name="Rectangle 3">
            <a:extLst>
              <a:ext uri="{FF2B5EF4-FFF2-40B4-BE49-F238E27FC236}">
                <a16:creationId xmlns:a16="http://schemas.microsoft.com/office/drawing/2014/main" id="{1322C3C8-0C2D-4E06-A275-429E76CAFD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848600" cy="613092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b="0" dirty="0"/>
              <a:t>PSK or Phase Shift Keying of carrier: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en-US" b="0" dirty="0"/>
              <a:t>S</a:t>
            </a:r>
            <a:r>
              <a:rPr lang="en-US" b="0" baseline="-25000" dirty="0"/>
              <a:t>PSK</a:t>
            </a:r>
            <a:r>
              <a:rPr lang="en-US" b="0" dirty="0"/>
              <a:t> = A </a:t>
            </a:r>
            <a:r>
              <a:rPr lang="en-US" b="0" dirty="0" err="1"/>
              <a:t>cos</a:t>
            </a:r>
            <a:r>
              <a:rPr lang="en-US" b="0" dirty="0"/>
              <a:t>(</a:t>
            </a:r>
            <a:r>
              <a:rPr lang="en-US" b="0" dirty="0" err="1">
                <a:latin typeface="Symbol" pitchFamily="18" charset="2"/>
              </a:rPr>
              <a:t>w</a:t>
            </a:r>
            <a:r>
              <a:rPr lang="en-US" b="0" dirty="0" err="1"/>
              <a:t>t</a:t>
            </a:r>
            <a:r>
              <a:rPr lang="en-US" b="0" dirty="0"/>
              <a:t> + </a:t>
            </a:r>
            <a:r>
              <a:rPr lang="en-US" b="0" dirty="0" err="1">
                <a:latin typeface="Symbol" pitchFamily="18" charset="2"/>
              </a:rPr>
              <a:t>f</a:t>
            </a:r>
            <a:r>
              <a:rPr lang="en-US" b="0" baseline="-25000" dirty="0" err="1"/>
              <a:t>k</a:t>
            </a:r>
            <a:r>
              <a:rPr lang="en-US" b="0" dirty="0"/>
              <a:t>)</a:t>
            </a:r>
          </a:p>
          <a:p>
            <a:pPr algn="ctr">
              <a:buFont typeface="Monotype Sorts" pitchFamily="2" charset="2"/>
              <a:buNone/>
              <a:defRPr/>
            </a:pPr>
            <a:endParaRPr lang="en-US" b="0" dirty="0"/>
          </a:p>
          <a:p>
            <a:pPr algn="just">
              <a:defRPr/>
            </a:pPr>
            <a:r>
              <a:rPr lang="en-US" b="0" dirty="0"/>
              <a:t> </a:t>
            </a:r>
            <a:r>
              <a:rPr lang="en-US" b="0" dirty="0" err="1">
                <a:latin typeface="Symbol" pitchFamily="18" charset="2"/>
              </a:rPr>
              <a:t>f</a:t>
            </a:r>
            <a:r>
              <a:rPr lang="en-US" b="0" baseline="-25000" dirty="0" err="1"/>
              <a:t>k</a:t>
            </a:r>
            <a:r>
              <a:rPr lang="en-US" b="0" dirty="0"/>
              <a:t> = 0, </a:t>
            </a:r>
            <a:r>
              <a:rPr lang="en-US" b="0" dirty="0">
                <a:latin typeface="Symbol" pitchFamily="18" charset="2"/>
              </a:rPr>
              <a:t>p</a:t>
            </a:r>
            <a:r>
              <a:rPr lang="en-US" b="0" dirty="0"/>
              <a:t> (BPSK)</a:t>
            </a:r>
          </a:p>
          <a:p>
            <a:pPr algn="just">
              <a:defRPr/>
            </a:pPr>
            <a:r>
              <a:rPr lang="en-US" b="0" dirty="0"/>
              <a:t> </a:t>
            </a:r>
            <a:r>
              <a:rPr lang="en-US" b="0" dirty="0" err="1">
                <a:latin typeface="Symbol" pitchFamily="18" charset="2"/>
              </a:rPr>
              <a:t>f</a:t>
            </a:r>
            <a:r>
              <a:rPr lang="en-US" b="0" baseline="-25000" dirty="0" err="1"/>
              <a:t>k</a:t>
            </a:r>
            <a:r>
              <a:rPr lang="en-US" b="0" dirty="0"/>
              <a:t> = 0, </a:t>
            </a:r>
            <a:r>
              <a:rPr lang="en-US" b="0" dirty="0">
                <a:latin typeface="Symbol" pitchFamily="18" charset="2"/>
              </a:rPr>
              <a:t>p/2, p, 3p/2</a:t>
            </a:r>
            <a:r>
              <a:rPr lang="en-US" b="0" dirty="0"/>
              <a:t> (QPSK)</a:t>
            </a:r>
          </a:p>
          <a:p>
            <a:pPr>
              <a:defRPr/>
            </a:pPr>
            <a:r>
              <a:rPr lang="en-US" b="0" dirty="0">
                <a:latin typeface="Symbol" pitchFamily="18" charset="2"/>
              </a:rPr>
              <a:t> </a:t>
            </a:r>
            <a:r>
              <a:rPr lang="en-US" b="0" dirty="0" err="1">
                <a:latin typeface="Symbol" pitchFamily="18" charset="2"/>
              </a:rPr>
              <a:t>f</a:t>
            </a:r>
            <a:r>
              <a:rPr lang="en-US" b="0" baseline="-25000" dirty="0" err="1"/>
              <a:t>k</a:t>
            </a:r>
            <a:r>
              <a:rPr lang="en-US" b="0" dirty="0"/>
              <a:t> = 0,</a:t>
            </a:r>
            <a:r>
              <a:rPr lang="en-US" b="0" dirty="0">
                <a:latin typeface="Symbol" pitchFamily="18" charset="2"/>
              </a:rPr>
              <a:t>p/4,p/2,3p/4,p,5p/4,</a:t>
            </a:r>
            <a:r>
              <a:rPr lang="en-US" b="0" dirty="0"/>
              <a:t>3</a:t>
            </a:r>
            <a:r>
              <a:rPr lang="en-US" b="0" dirty="0">
                <a:latin typeface="Symbol" pitchFamily="18" charset="2"/>
              </a:rPr>
              <a:t>p/2,7p/4 (</a:t>
            </a:r>
            <a:r>
              <a:rPr lang="en-US" b="0" dirty="0"/>
              <a:t>0PSK)</a:t>
            </a:r>
          </a:p>
          <a:p>
            <a:pPr lvl="1">
              <a:buFont typeface="Monotype Sorts" pitchFamily="2" charset="2"/>
              <a:buNone/>
              <a:defRPr/>
            </a:pPr>
            <a:r>
              <a:rPr lang="en-US" dirty="0"/>
              <a:t>	</a:t>
            </a:r>
            <a:endParaRPr lang="en-US" baseline="-25000" dirty="0"/>
          </a:p>
          <a:p>
            <a:pPr>
              <a:buFont typeface="Monotype Sorts" pitchFamily="2" charset="2"/>
              <a:buNone/>
              <a:defRPr/>
            </a:pPr>
            <a:endParaRPr lang="en-US" baseline="-25000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</a:t>
            </a:r>
          </a:p>
          <a:p>
            <a:pPr>
              <a:buFont typeface="Monotype Sorts" pitchFamily="2" charset="2"/>
              <a:buNone/>
              <a:defRPr/>
            </a:pPr>
            <a:endParaRPr lang="en-US" baseline="-25000" dirty="0"/>
          </a:p>
          <a:p>
            <a:pPr>
              <a:buFont typeface="Monotype Sorts" pitchFamily="2" charset="2"/>
              <a:buNone/>
              <a:defRPr/>
            </a:pPr>
            <a:endParaRPr lang="en-US" baseline="-25000" dirty="0"/>
          </a:p>
        </p:txBody>
      </p:sp>
      <p:graphicFrame>
        <p:nvGraphicFramePr>
          <p:cNvPr id="24580" name="Object 1">
            <a:extLst>
              <a:ext uri="{FF2B5EF4-FFF2-40B4-BE49-F238E27FC236}">
                <a16:creationId xmlns:a16="http://schemas.microsoft.com/office/drawing/2014/main" id="{73CD43C0-D170-4A14-B7D8-9B92F73B83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>
            <a:extLst>
              <a:ext uri="{FF2B5EF4-FFF2-40B4-BE49-F238E27FC236}">
                <a16:creationId xmlns:a16="http://schemas.microsoft.com/office/drawing/2014/main" id="{34DFFCC3-719D-4E46-A7C8-ACB0934B3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Properties of PSK</a:t>
            </a:r>
          </a:p>
        </p:txBody>
      </p:sp>
      <p:sp>
        <p:nvSpPr>
          <p:cNvPr id="777219" name="Rectangle 3">
            <a:extLst>
              <a:ext uri="{FF2B5EF4-FFF2-40B4-BE49-F238E27FC236}">
                <a16:creationId xmlns:a16="http://schemas.microsoft.com/office/drawing/2014/main" id="{2059D65E-03D2-4CC8-A4FE-636C565DC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8164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u="sng" dirty="0"/>
              <a:t>BPSK</a:t>
            </a:r>
            <a:r>
              <a:rPr lang="en-US" b="0" dirty="0"/>
              <a:t> 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BW = 2 R</a:t>
            </a:r>
            <a:r>
              <a:rPr lang="en-US" b="0" baseline="-25000" dirty="0"/>
              <a:t>B</a:t>
            </a:r>
            <a:r>
              <a:rPr lang="en-US" b="0" dirty="0"/>
              <a:t> = 2 / T</a:t>
            </a:r>
            <a:r>
              <a:rPr lang="en-US" b="0" baseline="-25000" dirty="0"/>
              <a:t>B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baseline="-25000" dirty="0"/>
              <a:t>		</a:t>
            </a:r>
            <a:r>
              <a:rPr lang="en-US" b="0" dirty="0" err="1"/>
              <a:t>P</a:t>
            </a:r>
            <a:r>
              <a:rPr lang="en-US" b="0" baseline="-25000" dirty="0" err="1"/>
              <a:t>e,BPSK</a:t>
            </a:r>
            <a:r>
              <a:rPr lang="en-US" b="0" dirty="0"/>
              <a:t> = Q[√(2 E</a:t>
            </a:r>
            <a:r>
              <a:rPr lang="en-US" b="0" baseline="-25000" dirty="0"/>
              <a:t>B</a:t>
            </a:r>
            <a:r>
              <a:rPr lang="en-US" b="0" dirty="0"/>
              <a:t> / N</a:t>
            </a:r>
            <a:r>
              <a:rPr lang="en-US" b="0" baseline="-25000" dirty="0"/>
              <a:t>0</a:t>
            </a:r>
            <a:r>
              <a:rPr lang="en-US" b="0" dirty="0"/>
              <a:t>)]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baseline="-25000" dirty="0"/>
              <a:t> </a:t>
            </a:r>
            <a:r>
              <a:rPr lang="en-US" b="0" dirty="0"/>
              <a:t>R</a:t>
            </a:r>
            <a:r>
              <a:rPr lang="en-US" b="0" baseline="-25000" dirty="0"/>
              <a:t>B</a:t>
            </a:r>
            <a:r>
              <a:rPr lang="en-US" b="0" dirty="0"/>
              <a:t> – Bit rate, T</a:t>
            </a:r>
            <a:r>
              <a:rPr lang="en-US" b="0" baseline="-25000" dirty="0"/>
              <a:t>B</a:t>
            </a:r>
            <a:r>
              <a:rPr lang="en-US" b="0" dirty="0"/>
              <a:t> – Bit period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E</a:t>
            </a:r>
            <a:r>
              <a:rPr lang="en-US" b="0" baseline="-25000" dirty="0"/>
              <a:t>B</a:t>
            </a:r>
            <a:r>
              <a:rPr lang="en-US" b="0" dirty="0"/>
              <a:t> /N</a:t>
            </a:r>
            <a:r>
              <a:rPr lang="en-US" b="0" baseline="-25000" dirty="0"/>
              <a:t>0</a:t>
            </a:r>
            <a:r>
              <a:rPr lang="en-US" b="0" dirty="0"/>
              <a:t> – SNR</a:t>
            </a:r>
            <a:endParaRPr lang="en-US" b="0" baseline="-25000" dirty="0"/>
          </a:p>
          <a:p>
            <a:pPr>
              <a:spcBef>
                <a:spcPct val="20000"/>
              </a:spcBef>
              <a:defRPr/>
            </a:pPr>
            <a:r>
              <a:rPr lang="en-US" b="0" u="sng" dirty="0"/>
              <a:t>QPSK</a:t>
            </a:r>
            <a:r>
              <a:rPr lang="en-US" b="0" dirty="0"/>
              <a:t>							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BW =  R</a:t>
            </a:r>
            <a:r>
              <a:rPr lang="en-US" b="0" baseline="-25000" dirty="0"/>
              <a:t>B</a:t>
            </a:r>
            <a:r>
              <a:rPr lang="en-US" b="0" dirty="0"/>
              <a:t> = 1 / T</a:t>
            </a:r>
            <a:r>
              <a:rPr lang="en-US" b="0" baseline="-25000" dirty="0"/>
              <a:t>B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</a:t>
            </a:r>
            <a:r>
              <a:rPr lang="en-US" b="0" dirty="0" err="1"/>
              <a:t>P</a:t>
            </a:r>
            <a:r>
              <a:rPr lang="en-US" b="0" baseline="-25000" dirty="0" err="1"/>
              <a:t>e,QPSK</a:t>
            </a:r>
            <a:r>
              <a:rPr lang="en-US" b="0" dirty="0"/>
              <a:t> = Q[√(2 E</a:t>
            </a:r>
            <a:r>
              <a:rPr lang="en-US" b="0" baseline="-25000" dirty="0"/>
              <a:t>B</a:t>
            </a:r>
            <a:r>
              <a:rPr lang="en-US" b="0" dirty="0"/>
              <a:t> / N</a:t>
            </a:r>
            <a:r>
              <a:rPr lang="en-US" b="0" baseline="-25000" dirty="0"/>
              <a:t>0</a:t>
            </a:r>
            <a:r>
              <a:rPr lang="en-US" b="0" dirty="0"/>
              <a:t>)]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>
            <a:extLst>
              <a:ext uri="{FF2B5EF4-FFF2-40B4-BE49-F238E27FC236}">
                <a16:creationId xmlns:a16="http://schemas.microsoft.com/office/drawing/2014/main" id="{A35FA6A8-BA32-47E0-8DC4-092F759D9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200" u="sng" dirty="0"/>
              <a:t>Nonlinear digital modulation</a:t>
            </a:r>
          </a:p>
        </p:txBody>
      </p:sp>
      <p:sp>
        <p:nvSpPr>
          <p:cNvPr id="778243" name="Rectangle 3">
            <a:extLst>
              <a:ext uri="{FF2B5EF4-FFF2-40B4-BE49-F238E27FC236}">
                <a16:creationId xmlns:a16="http://schemas.microsoft.com/office/drawing/2014/main" id="{73CC3EF1-F9B9-459E-BAE4-B7F9778D63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05000"/>
            <a:ext cx="7620000" cy="196056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b="0" u="sng" dirty="0"/>
              <a:t>Frequency shift keying 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The frequency of a constant amplitude carrier signal is switched between 2 values ( 1 and 0)</a:t>
            </a:r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F3C7462E-A357-474A-82C4-311B5813A5F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04900" y="4114800"/>
          <a:ext cx="7620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3" imgW="3048000" imgH="241300" progId="Equation.DSMT4">
                  <p:embed/>
                </p:oleObj>
              </mc:Choice>
              <mc:Fallback>
                <p:oleObj name="Equation" r:id="rId3" imgW="30480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114800"/>
                        <a:ext cx="7620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6">
            <a:extLst>
              <a:ext uri="{FF2B5EF4-FFF2-40B4-BE49-F238E27FC236}">
                <a16:creationId xmlns:a16="http://schemas.microsoft.com/office/drawing/2014/main" id="{9D61A55E-B7DB-48D2-AE0B-032DD57BB1E0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66800" y="5032375"/>
          <a:ext cx="7620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Equation" r:id="rId5" imgW="3060700" imgH="241300" progId="Equation.DSMT4">
                  <p:embed/>
                </p:oleObj>
              </mc:Choice>
              <mc:Fallback>
                <p:oleObj name="Equation" r:id="rId5" imgW="30607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32375"/>
                        <a:ext cx="76200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>
            <a:extLst>
              <a:ext uri="{FF2B5EF4-FFF2-40B4-BE49-F238E27FC236}">
                <a16:creationId xmlns:a16="http://schemas.microsoft.com/office/drawing/2014/main" id="{9DD6F01D-7F3E-4832-A7E2-4586642E3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Properties of FSK </a:t>
            </a:r>
          </a:p>
        </p:txBody>
      </p:sp>
      <p:sp>
        <p:nvSpPr>
          <p:cNvPr id="781315" name="Rectangle 3">
            <a:extLst>
              <a:ext uri="{FF2B5EF4-FFF2-40B4-BE49-F238E27FC236}">
                <a16:creationId xmlns:a16="http://schemas.microsoft.com/office/drawing/2014/main" id="{902B90AA-D559-4B3A-B72F-5D1B4FC9D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2021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Transmission Bandwidth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B</a:t>
            </a:r>
            <a:r>
              <a:rPr lang="en-US" b="0" baseline="-25000" dirty="0"/>
              <a:t>T</a:t>
            </a:r>
            <a:r>
              <a:rPr lang="en-US" b="0" dirty="0"/>
              <a:t> = 2</a:t>
            </a:r>
            <a:r>
              <a:rPr lang="en-US" b="0" dirty="0">
                <a:sym typeface="Symbol" pitchFamily="18" charset="2"/>
              </a:rPr>
              <a:t></a:t>
            </a:r>
            <a:r>
              <a:rPr lang="en-US" b="0" dirty="0"/>
              <a:t>f + 2B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B = Bandwidth of digital base-band signal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If a raised cosine pulse-shaping filter is used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B</a:t>
            </a:r>
            <a:r>
              <a:rPr lang="en-US" b="0" baseline="-25000" dirty="0"/>
              <a:t>T</a:t>
            </a:r>
            <a:r>
              <a:rPr lang="en-US" b="0" dirty="0"/>
              <a:t> = 2</a:t>
            </a:r>
            <a:r>
              <a:rPr lang="en-US" b="0" dirty="0">
                <a:sym typeface="Symbol" pitchFamily="18" charset="2"/>
              </a:rPr>
              <a:t></a:t>
            </a:r>
            <a:r>
              <a:rPr lang="en-US" b="0" dirty="0"/>
              <a:t>f + (1 + </a:t>
            </a:r>
            <a:r>
              <a:rPr lang="en-US" b="0" dirty="0">
                <a:sym typeface="Symbol" pitchFamily="18" charset="2"/>
              </a:rPr>
              <a:t></a:t>
            </a:r>
            <a:r>
              <a:rPr lang="en-US" b="0" dirty="0"/>
              <a:t>)R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Probability of error 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</a:t>
            </a:r>
            <a:r>
              <a:rPr lang="en-US" b="0" dirty="0" err="1"/>
              <a:t>P</a:t>
            </a:r>
            <a:r>
              <a:rPr lang="en-US" b="0" baseline="-25000" dirty="0" err="1"/>
              <a:t>e,FSK</a:t>
            </a:r>
            <a:r>
              <a:rPr lang="en-US" b="0" dirty="0"/>
              <a:t> = Q[(E</a:t>
            </a:r>
            <a:r>
              <a:rPr lang="en-US" b="0" baseline="-25000" dirty="0"/>
              <a:t>B</a:t>
            </a:r>
            <a:r>
              <a:rPr lang="en-US" b="0" dirty="0"/>
              <a:t> / N</a:t>
            </a:r>
            <a:r>
              <a:rPr lang="en-US" b="0" baseline="-25000" dirty="0"/>
              <a:t>0</a:t>
            </a:r>
            <a:r>
              <a:rPr lang="en-US" b="0" dirty="0"/>
              <a:t>)</a:t>
            </a:r>
            <a:r>
              <a:rPr lang="en-US" b="0" baseline="50000" dirty="0"/>
              <a:t>1/2</a:t>
            </a:r>
            <a:r>
              <a:rPr lang="en-US" b="0" dirty="0"/>
              <a:t>]</a:t>
            </a:r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>
            <a:extLst>
              <a:ext uri="{FF2B5EF4-FFF2-40B4-BE49-F238E27FC236}">
                <a16:creationId xmlns:a16="http://schemas.microsoft.com/office/drawing/2014/main" id="{E18B0BEE-3B77-43FD-9D40-D6190C7B4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0772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Modulation performance in fading channels</a:t>
            </a:r>
          </a:p>
        </p:txBody>
      </p:sp>
      <p:sp>
        <p:nvSpPr>
          <p:cNvPr id="797699" name="Rectangle 3">
            <a:extLst>
              <a:ext uri="{FF2B5EF4-FFF2-40B4-BE49-F238E27FC236}">
                <a16:creationId xmlns:a16="http://schemas.microsoft.com/office/drawing/2014/main" id="{B948DCD8-189F-448D-86F3-B35CAF46A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39068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   s(t)                                                        r(t) 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r(t) = </a:t>
            </a:r>
            <a:r>
              <a:rPr lang="en-US" b="0" dirty="0">
                <a:sym typeface="Symbol" pitchFamily="18" charset="2"/>
              </a:rPr>
              <a:t></a:t>
            </a:r>
            <a:r>
              <a:rPr lang="en-US" b="0" dirty="0"/>
              <a:t>(t) e</a:t>
            </a:r>
            <a:r>
              <a:rPr lang="en-US" b="0" baseline="30000" dirty="0"/>
              <a:t>-j</a:t>
            </a:r>
            <a:r>
              <a:rPr lang="en-US" b="0" baseline="30000" dirty="0">
                <a:sym typeface="Symbol" pitchFamily="18" charset="2"/>
              </a:rPr>
              <a:t></a:t>
            </a:r>
            <a:r>
              <a:rPr lang="en-US" b="0" baseline="30000" dirty="0"/>
              <a:t>(t)</a:t>
            </a:r>
            <a:r>
              <a:rPr lang="en-US" b="0" dirty="0"/>
              <a:t> s(t) + n(t)</a:t>
            </a:r>
            <a:endParaRPr lang="en-US" b="0" dirty="0">
              <a:sym typeface="Symbol" pitchFamily="18" charset="2"/>
            </a:endParaRP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>
                <a:sym typeface="Symbol" pitchFamily="18" charset="2"/>
              </a:rPr>
              <a:t></a:t>
            </a:r>
            <a:r>
              <a:rPr lang="en-US" b="0" dirty="0"/>
              <a:t>(t) = gain of the channel</a:t>
            </a:r>
            <a:endParaRPr lang="en-US" b="0" dirty="0">
              <a:sym typeface="Symbol" pitchFamily="18" charset="2"/>
            </a:endParaRP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>
                <a:sym typeface="Symbol" pitchFamily="18" charset="2"/>
              </a:rPr>
              <a:t></a:t>
            </a:r>
            <a:r>
              <a:rPr lang="en-US" b="0" dirty="0"/>
              <a:t>(t) = phase shift of the channel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n(t) = additive Gaussian noise</a:t>
            </a:r>
          </a:p>
        </p:txBody>
      </p:sp>
      <p:sp>
        <p:nvSpPr>
          <p:cNvPr id="797700" name="Rectangle 4">
            <a:extLst>
              <a:ext uri="{FF2B5EF4-FFF2-40B4-BE49-F238E27FC236}">
                <a16:creationId xmlns:a16="http://schemas.microsoft.com/office/drawing/2014/main" id="{26CF7D80-F6A8-4E7D-8A47-01FCA527B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1013" y="1828800"/>
            <a:ext cx="3733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Fading Channel</a:t>
            </a:r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63C577E0-9E96-4300-BBFF-68E8BEF81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4003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5A3D1100-0B87-4C65-AD5F-60625061B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400300"/>
            <a:ext cx="152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890" name="Rectangle 2">
            <a:extLst>
              <a:ext uri="{FF2B5EF4-FFF2-40B4-BE49-F238E27FC236}">
                <a16:creationId xmlns:a16="http://schemas.microsoft.com/office/drawing/2014/main" id="{84F47579-3B40-46B1-96F9-4CBA276EDF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BER with noise and fading</a:t>
            </a:r>
          </a:p>
        </p:txBody>
      </p:sp>
      <p:sp>
        <p:nvSpPr>
          <p:cNvPr id="805891" name="Rectangle 3">
            <a:extLst>
              <a:ext uri="{FF2B5EF4-FFF2-40B4-BE49-F238E27FC236}">
                <a16:creationId xmlns:a16="http://schemas.microsoft.com/office/drawing/2014/main" id="{1F2B6D08-D6D5-4174-87A0-4F6435EFA16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828800"/>
            <a:ext cx="7239000" cy="355917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                   SNR (with fading) </a:t>
            </a:r>
            <a:r>
              <a:rPr lang="en-US" b="0" dirty="0">
                <a:latin typeface="Symbol" panose="05050102010706020507" pitchFamily="18" charset="2"/>
              </a:rPr>
              <a:t>G</a:t>
            </a:r>
            <a:r>
              <a:rPr lang="en-US" b="0" dirty="0"/>
              <a:t> = </a:t>
            </a:r>
            <a:r>
              <a:rPr lang="en-US" b="0" dirty="0">
                <a:latin typeface="Symbol" panose="05050102010706020507" pitchFamily="18" charset="2"/>
              </a:rPr>
              <a:t>a</a:t>
            </a:r>
            <a:r>
              <a:rPr lang="en-US" b="0" baseline="30000" dirty="0"/>
              <a:t>2  </a:t>
            </a:r>
            <a:r>
              <a:rPr lang="en-US" b="0" dirty="0" err="1"/>
              <a:t>E</a:t>
            </a:r>
            <a:r>
              <a:rPr lang="en-US" b="0" baseline="-25000" dirty="0" err="1"/>
              <a:t>b</a:t>
            </a:r>
            <a:r>
              <a:rPr lang="en-US" b="0" dirty="0"/>
              <a:t>/N</a:t>
            </a:r>
            <a:r>
              <a:rPr lang="en-US" b="0" baseline="-25000" dirty="0"/>
              <a:t>o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PSK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FSK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700" name="Object 3">
                <a:extLst>
                  <a:ext uri="{FF2B5EF4-FFF2-40B4-BE49-F238E27FC236}">
                    <a16:creationId xmlns:a16="http://schemas.microsoft.com/office/drawing/2014/main" id="{39D7043C-D905-48AA-B24E-7687F01B8EAE}"/>
                  </a:ext>
                </a:extLst>
              </p:cNvPr>
              <p:cNvSpPr txBox="1"/>
              <p:nvPr>
                <p:ph sz="quarter" idx="3"/>
              </p:nvPr>
            </p:nvSpPr>
            <p:spPr bwMode="auto">
              <a:xfrm>
                <a:off x="2057400" y="3124200"/>
                <a:ext cx="3733800" cy="6858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=0.5[1−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/(1+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700" name="Object 3">
                <a:extLst>
                  <a:ext uri="{FF2B5EF4-FFF2-40B4-BE49-F238E27FC236}">
                    <a16:creationId xmlns:a16="http://schemas.microsoft.com/office/drawing/2014/main" id="{39D7043C-D905-48AA-B24E-7687F01B8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 bwMode="auto">
              <a:xfrm>
                <a:off x="2057400" y="3124200"/>
                <a:ext cx="3733800" cy="685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701" name="Object 5">
                <a:extLst>
                  <a:ext uri="{FF2B5EF4-FFF2-40B4-BE49-F238E27FC236}">
                    <a16:creationId xmlns:a16="http://schemas.microsoft.com/office/drawing/2014/main" id="{B63B1488-D81B-4727-870D-1591DD33230C}"/>
                  </a:ext>
                </a:extLst>
              </p:cNvPr>
              <p:cNvSpPr txBox="1"/>
              <p:nvPr/>
            </p:nvSpPr>
            <p:spPr bwMode="auto">
              <a:xfrm>
                <a:off x="2133600" y="5181600"/>
                <a:ext cx="3657600" cy="6588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=0.5[1−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/(2+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701" name="Object 5">
                <a:extLst>
                  <a:ext uri="{FF2B5EF4-FFF2-40B4-BE49-F238E27FC236}">
                    <a16:creationId xmlns:a16="http://schemas.microsoft.com/office/drawing/2014/main" id="{B63B1488-D81B-4727-870D-1591DD332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3600" y="5181600"/>
                <a:ext cx="3657600" cy="6588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>
            <a:extLst>
              <a:ext uri="{FF2B5EF4-FFF2-40B4-BE49-F238E27FC236}">
                <a16:creationId xmlns:a16="http://schemas.microsoft.com/office/drawing/2014/main" id="{AC3D3A29-1396-4139-8C1B-DCCD9136C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5739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Spread Spectrum Modulation techniques</a:t>
            </a:r>
            <a:r>
              <a:rPr lang="en-US" sz="3200" u="sng" dirty="0"/>
              <a:t> </a:t>
            </a:r>
          </a:p>
        </p:txBody>
      </p:sp>
      <p:sp>
        <p:nvSpPr>
          <p:cNvPr id="783363" name="Rectangle 3">
            <a:extLst>
              <a:ext uri="{FF2B5EF4-FFF2-40B4-BE49-F238E27FC236}">
                <a16:creationId xmlns:a16="http://schemas.microsoft.com/office/drawing/2014/main" id="{AB9356E2-E8FF-4E00-A7DA-F586935D11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620000" cy="422592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Spread spectrum techniques employ a transmission bandwidth &gt;&gt; signal bandwidth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The system is inefficient for a single user, but is efficient for many users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Many users use the same bandwidth without significantly interfering with one another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>
            <a:extLst>
              <a:ext uri="{FF2B5EF4-FFF2-40B4-BE49-F238E27FC236}">
                <a16:creationId xmlns:a16="http://schemas.microsoft.com/office/drawing/2014/main" id="{90942AA5-0BF7-4A6A-A640-65C781EAAD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7263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Review of Analog Modulation Techniques</a:t>
            </a:r>
          </a:p>
        </p:txBody>
      </p:sp>
      <p:sp>
        <p:nvSpPr>
          <p:cNvPr id="667651" name="Rectangle 3">
            <a:extLst>
              <a:ext uri="{FF2B5EF4-FFF2-40B4-BE49-F238E27FC236}">
                <a16:creationId xmlns:a16="http://schemas.microsoft.com/office/drawing/2014/main" id="{8C27B53F-FC55-4958-B160-A7BC8701418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162800" cy="427831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b="0" u="sng" dirty="0"/>
          </a:p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Amplitude Modulation (AM)</a:t>
            </a:r>
          </a:p>
          <a:p>
            <a:pPr>
              <a:buFont typeface="Monotype Sorts" pitchFamily="2" charset="2"/>
              <a:buNone/>
              <a:defRPr/>
            </a:pPr>
            <a:endParaRPr lang="en-US" b="0" u="sng" dirty="0"/>
          </a:p>
          <a:p>
            <a:pPr>
              <a:spcAft>
                <a:spcPct val="0"/>
              </a:spcAft>
              <a:buSzTx/>
              <a:buFontTx/>
              <a:buChar char="•"/>
              <a:defRPr/>
            </a:pPr>
            <a:r>
              <a:rPr lang="en-US" b="0" dirty="0"/>
              <a:t>Message Signal -- </a:t>
            </a:r>
            <a:r>
              <a:rPr lang="en-US" sz="2800" b="0" dirty="0"/>
              <a:t> </a:t>
            </a:r>
          </a:p>
          <a:p>
            <a:pPr>
              <a:spcAft>
                <a:spcPct val="0"/>
              </a:spcAft>
              <a:buSzTx/>
              <a:buFontTx/>
              <a:buChar char="•"/>
              <a:defRPr/>
            </a:pPr>
            <a:endParaRPr lang="en-US" sz="2800" b="0" dirty="0"/>
          </a:p>
          <a:p>
            <a:pPr>
              <a:buSzTx/>
              <a:buFontTx/>
              <a:buChar char="•"/>
              <a:defRPr/>
            </a:pPr>
            <a:r>
              <a:rPr lang="en-US" b="0" dirty="0"/>
              <a:t>Carrier Signal</a:t>
            </a:r>
            <a:r>
              <a:rPr lang="en-US" sz="2800" b="0" dirty="0"/>
              <a:t>   --</a:t>
            </a:r>
          </a:p>
          <a:p>
            <a:pPr>
              <a:buSzTx/>
              <a:buFontTx/>
              <a:buChar char="•"/>
              <a:defRPr/>
            </a:pPr>
            <a:endParaRPr lang="en-US" sz="2800" b="0" dirty="0"/>
          </a:p>
          <a:p>
            <a:pPr>
              <a:buSzTx/>
              <a:buFontTx/>
              <a:buChar char="•"/>
              <a:defRPr/>
            </a:pPr>
            <a:r>
              <a:rPr lang="en-US" b="0" dirty="0"/>
              <a:t>AM Signal         </a:t>
            </a:r>
            <a:r>
              <a:rPr lang="en-US" sz="2800" b="0" dirty="0"/>
              <a:t>--</a:t>
            </a:r>
          </a:p>
          <a:p>
            <a:pPr>
              <a:defRPr/>
            </a:pPr>
            <a:endParaRPr lang="en-US" sz="2800" b="0" dirty="0"/>
          </a:p>
        </p:txBody>
      </p:sp>
      <p:graphicFrame>
        <p:nvGraphicFramePr>
          <p:cNvPr id="4100" name="Object 13">
            <a:extLst>
              <a:ext uri="{FF2B5EF4-FFF2-40B4-BE49-F238E27FC236}">
                <a16:creationId xmlns:a16="http://schemas.microsoft.com/office/drawing/2014/main" id="{1B8F4A60-FAE9-4D62-AC8E-9615C8EFAF92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267200" y="3733800"/>
          <a:ext cx="196056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711200" imgH="228600" progId="Equation.DSMT4">
                  <p:embed/>
                </p:oleObj>
              </mc:Choice>
              <mc:Fallback>
                <p:oleObj name="Equation" r:id="rId3" imgW="7112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733800"/>
                        <a:ext cx="1960563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19">
            <a:extLst>
              <a:ext uri="{FF2B5EF4-FFF2-40B4-BE49-F238E27FC236}">
                <a16:creationId xmlns:a16="http://schemas.microsoft.com/office/drawing/2014/main" id="{049B2D42-B6BD-47BA-BD0F-423FCE203181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4191000" y="4724400"/>
          <a:ext cx="41338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587500" imgH="228600" progId="Equation.DSMT4">
                  <p:embed/>
                </p:oleObj>
              </mc:Choice>
              <mc:Fallback>
                <p:oleObj name="Equation" r:id="rId5" imgW="15875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724400"/>
                        <a:ext cx="413385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25">
            <a:extLst>
              <a:ext uri="{FF2B5EF4-FFF2-40B4-BE49-F238E27FC236}">
                <a16:creationId xmlns:a16="http://schemas.microsoft.com/office/drawing/2014/main" id="{381F31FB-D79E-42D4-88BA-E07AF14C59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29718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279279" imgH="203112" progId="Equation.DSMT4">
                  <p:embed/>
                </p:oleObj>
              </mc:Choice>
              <mc:Fallback>
                <p:oleObj name="Equation" r:id="rId7" imgW="279279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718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hlink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>
            <a:extLst>
              <a:ext uri="{FF2B5EF4-FFF2-40B4-BE49-F238E27FC236}">
                <a16:creationId xmlns:a16="http://schemas.microsoft.com/office/drawing/2014/main" id="{FF24F841-D03E-4E3E-AC41-5D516F113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Principle of Spread Spectrum</a:t>
            </a:r>
            <a:endParaRPr lang="en-US" sz="3200" u="sng" dirty="0"/>
          </a:p>
        </p:txBody>
      </p:sp>
      <p:sp>
        <p:nvSpPr>
          <p:cNvPr id="784387" name="Rectangle 3">
            <a:extLst>
              <a:ext uri="{FF2B5EF4-FFF2-40B4-BE49-F238E27FC236}">
                <a16:creationId xmlns:a16="http://schemas.microsoft.com/office/drawing/2014/main" id="{91CEFA65-1848-462D-AAE4-5FC16F89E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620000" cy="444817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Spread spectrum signals are PN (pseudo – noise) sequence or code.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Spread spectrum signals are demodulated at the receiver by cross correlation with the correct PN sequence.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PN codes are approximately orthogonal, and the receiver can separate each user based on their codes.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>
            <a:extLst>
              <a:ext uri="{FF2B5EF4-FFF2-40B4-BE49-F238E27FC236}">
                <a16:creationId xmlns:a16="http://schemas.microsoft.com/office/drawing/2014/main" id="{9272B793-39C7-4D8E-A099-69C32066D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Advantages of spread spectrum techniques</a:t>
            </a:r>
          </a:p>
        </p:txBody>
      </p:sp>
      <p:sp>
        <p:nvSpPr>
          <p:cNvPr id="785411" name="Rectangle 3">
            <a:extLst>
              <a:ext uri="{FF2B5EF4-FFF2-40B4-BE49-F238E27FC236}">
                <a16:creationId xmlns:a16="http://schemas.microsoft.com/office/drawing/2014/main" id="{1E4FB5F1-BB9A-4FE7-893E-F6E5FBD14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620000" cy="2995613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Spread spectrum communications (3G) offer high bandwidth compared to 1G and 2G systems.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Resistance to multi-path fading, because of large bandwidths and narrow time widths.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>
            <a:extLst>
              <a:ext uri="{FF2B5EF4-FFF2-40B4-BE49-F238E27FC236}">
                <a16:creationId xmlns:a16="http://schemas.microsoft.com/office/drawing/2014/main" id="{46961740-3659-4E4D-AD5C-5D1E15CB57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PN Sequences </a:t>
            </a:r>
          </a:p>
        </p:txBody>
      </p:sp>
      <p:sp>
        <p:nvSpPr>
          <p:cNvPr id="786435" name="Rectangle 3">
            <a:extLst>
              <a:ext uri="{FF2B5EF4-FFF2-40B4-BE49-F238E27FC236}">
                <a16:creationId xmlns:a16="http://schemas.microsoft.com/office/drawing/2014/main" id="{259A0A9D-F924-46FC-A03C-45347735C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41312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Pseudo Noise sequence is a binary sequence  of 1s and -1s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PN sequences are generated by using sequential logic circuits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PN sequence is unique for each user and allows users to share bandwidth without interference</a:t>
            </a: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>
            <a:extLst>
              <a:ext uri="{FF2B5EF4-FFF2-40B4-BE49-F238E27FC236}">
                <a16:creationId xmlns:a16="http://schemas.microsoft.com/office/drawing/2014/main" id="{51CFD40C-3339-4818-805C-A5B0A79C1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81534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Frequency Hopped Spread spectrum (FHSS)</a:t>
            </a:r>
          </a:p>
        </p:txBody>
      </p:sp>
      <p:sp>
        <p:nvSpPr>
          <p:cNvPr id="787459" name="Rectangle 3">
            <a:extLst>
              <a:ext uri="{FF2B5EF4-FFF2-40B4-BE49-F238E27FC236}">
                <a16:creationId xmlns:a16="http://schemas.microsoft.com/office/drawing/2014/main" id="{1F663E51-2DC8-4DA8-AB09-FEC117470F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924800" cy="464502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A frequency hopping signal periodically changes the carrier frequency by using PN control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The set of possible carrier frequencies is called a </a:t>
            </a:r>
            <a:r>
              <a:rPr lang="en-US" b="0" i="1" dirty="0" err="1"/>
              <a:t>hopset</a:t>
            </a:r>
            <a:endParaRPr lang="en-US" b="0" i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Hit =&gt; Two users using the same frequency band at the same time</a:t>
            </a:r>
            <a:endParaRPr lang="en-US" b="0" i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Bandwidth of channel </a:t>
            </a:r>
            <a:r>
              <a:rPr lang="en-US" b="0" dirty="0">
                <a:sym typeface="Symbol" pitchFamily="18" charset="2"/>
              </a:rPr>
              <a:t></a:t>
            </a:r>
            <a:r>
              <a:rPr lang="en-US" b="0" dirty="0"/>
              <a:t> B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Bandwidth of spectrum </a:t>
            </a:r>
            <a:r>
              <a:rPr lang="en-US" b="0" dirty="0">
                <a:sym typeface="Symbol" pitchFamily="18" charset="2"/>
              </a:rPr>
              <a:t></a:t>
            </a:r>
            <a:r>
              <a:rPr lang="en-US" b="0" dirty="0"/>
              <a:t> total bandwidth </a:t>
            </a:r>
            <a:r>
              <a:rPr lang="en-US" b="0" dirty="0" err="1"/>
              <a:t>W</a:t>
            </a:r>
            <a:r>
              <a:rPr lang="en-US" b="0" baseline="-25000" dirty="0" err="1"/>
              <a:t>ss</a:t>
            </a:r>
            <a:r>
              <a:rPr lang="en-US" b="0" dirty="0"/>
              <a:t> </a:t>
            </a:r>
          </a:p>
        </p:txBody>
      </p:sp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>
            <a:extLst>
              <a:ext uri="{FF2B5EF4-FFF2-40B4-BE49-F238E27FC236}">
                <a16:creationId xmlns:a16="http://schemas.microsoft.com/office/drawing/2014/main" id="{089C9B34-2CCC-4B41-B098-90E15CC1F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Methodology of FHSS</a:t>
            </a:r>
          </a:p>
        </p:txBody>
      </p:sp>
      <p:sp>
        <p:nvSpPr>
          <p:cNvPr id="788483" name="Rectangle 3">
            <a:extLst>
              <a:ext uri="{FF2B5EF4-FFF2-40B4-BE49-F238E27FC236}">
                <a16:creationId xmlns:a16="http://schemas.microsoft.com/office/drawing/2014/main" id="{6CCB77B5-17B1-402D-9BC8-930E316F6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52609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Time duration between hops </a:t>
            </a:r>
            <a:r>
              <a:rPr lang="en-US" b="0" dirty="0">
                <a:sym typeface="Symbol" pitchFamily="18" charset="2"/>
              </a:rPr>
              <a:t></a:t>
            </a:r>
            <a:r>
              <a:rPr lang="en-US" b="0" dirty="0"/>
              <a:t> hopping period T</a:t>
            </a:r>
            <a:r>
              <a:rPr lang="en-US" b="0" baseline="-25000" dirty="0"/>
              <a:t>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Data is sent by hopping the transmitter carrier over the </a:t>
            </a:r>
            <a:r>
              <a:rPr lang="en-US" b="0" dirty="0" err="1"/>
              <a:t>hopset</a:t>
            </a:r>
            <a:r>
              <a:rPr lang="en-US" b="0" dirty="0"/>
              <a:t> generated by PN codes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Small bursts of data are sent before T/R hops again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Hit =&gt; Two users using the same frequency band at the same time</a:t>
            </a:r>
          </a:p>
          <a:p>
            <a:pPr>
              <a:spcBef>
                <a:spcPct val="20000"/>
              </a:spcBef>
              <a:defRPr/>
            </a:pPr>
            <a:endParaRPr lang="en-US" dirty="0"/>
          </a:p>
          <a:p>
            <a:pPr>
              <a:spcBef>
                <a:spcPct val="20000"/>
              </a:spcBef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>
            <a:extLst>
              <a:ext uri="{FF2B5EF4-FFF2-40B4-BE49-F238E27FC236}">
                <a16:creationId xmlns:a16="http://schemas.microsoft.com/office/drawing/2014/main" id="{B38F3A0B-CBDB-4BF8-B68A-3568D0E88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Frequency Hopping Modulator</a:t>
            </a:r>
          </a:p>
        </p:txBody>
      </p:sp>
      <p:sp>
        <p:nvSpPr>
          <p:cNvPr id="792580" name="Rectangle 4">
            <a:extLst>
              <a:ext uri="{FF2B5EF4-FFF2-40B4-BE49-F238E27FC236}">
                <a16:creationId xmlns:a16="http://schemas.microsoft.com/office/drawing/2014/main" id="{29D5374D-607A-4831-A84B-AFA6CA48A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438400" cy="7620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Modulator</a:t>
            </a:r>
          </a:p>
        </p:txBody>
      </p:sp>
      <p:graphicFrame>
        <p:nvGraphicFramePr>
          <p:cNvPr id="36868" name="Object 5">
            <a:extLst>
              <a:ext uri="{FF2B5EF4-FFF2-40B4-BE49-F238E27FC236}">
                <a16:creationId xmlns:a16="http://schemas.microsoft.com/office/drawing/2014/main" id="{34816321-F2CE-49F9-8192-16CBDD134E25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105400" y="2133600"/>
          <a:ext cx="79216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3" imgW="164814" imgH="177492" progId="Equation.DSMT4">
                  <p:embed/>
                </p:oleObj>
              </mc:Choice>
              <mc:Fallback>
                <p:oleObj name="Equation" r:id="rId3" imgW="164814" imgH="17749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33600"/>
                        <a:ext cx="792163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583" name="Rectangle 7">
            <a:extLst>
              <a:ext uri="{FF2B5EF4-FFF2-40B4-BE49-F238E27FC236}">
                <a16:creationId xmlns:a16="http://schemas.microsoft.com/office/drawing/2014/main" id="{6A4A429F-11C3-407D-A32A-E959E6444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876800"/>
            <a:ext cx="2667000" cy="990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PN Code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Generator</a:t>
            </a:r>
          </a:p>
        </p:txBody>
      </p:sp>
      <p:sp>
        <p:nvSpPr>
          <p:cNvPr id="792584" name="Rectangle 8">
            <a:extLst>
              <a:ext uri="{FF2B5EF4-FFF2-40B4-BE49-F238E27FC236}">
                <a16:creationId xmlns:a16="http://schemas.microsoft.com/office/drawing/2014/main" id="{ADE7D4D6-6C49-4E8F-9789-92DF10AB0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276600"/>
            <a:ext cx="2590800" cy="990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Frequency 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Synchronizer</a:t>
            </a:r>
          </a:p>
        </p:txBody>
      </p:sp>
      <p:sp>
        <p:nvSpPr>
          <p:cNvPr id="792585" name="Rectangle 9">
            <a:extLst>
              <a:ext uri="{FF2B5EF4-FFF2-40B4-BE49-F238E27FC236}">
                <a16:creationId xmlns:a16="http://schemas.microsoft.com/office/drawing/2014/main" id="{E41A4897-AEE2-4625-ABEC-EA7AE490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029200"/>
            <a:ext cx="2438400" cy="7620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Code Block</a:t>
            </a:r>
          </a:p>
        </p:txBody>
      </p:sp>
      <p:sp>
        <p:nvSpPr>
          <p:cNvPr id="36872" name="Line 10">
            <a:extLst>
              <a:ext uri="{FF2B5EF4-FFF2-40B4-BE49-F238E27FC236}">
                <a16:creationId xmlns:a16="http://schemas.microsoft.com/office/drawing/2014/main" id="{7E96B25D-8CD0-4D3E-B377-52B9434AD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410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Line 11">
            <a:extLst>
              <a:ext uri="{FF2B5EF4-FFF2-40B4-BE49-F238E27FC236}">
                <a16:creationId xmlns:a16="http://schemas.microsoft.com/office/drawing/2014/main" id="{321B92D2-E93B-4286-BB54-FDAECB32D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5146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2">
            <a:extLst>
              <a:ext uri="{FF2B5EF4-FFF2-40B4-BE49-F238E27FC236}">
                <a16:creationId xmlns:a16="http://schemas.microsoft.com/office/drawing/2014/main" id="{A10B32B4-57F1-48BC-83D3-5F0040ACE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8194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3">
            <a:extLst>
              <a:ext uri="{FF2B5EF4-FFF2-40B4-BE49-F238E27FC236}">
                <a16:creationId xmlns:a16="http://schemas.microsoft.com/office/drawing/2014/main" id="{82682940-22D3-45EC-82E4-E7B6244AD8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2672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4">
            <a:extLst>
              <a:ext uri="{FF2B5EF4-FFF2-40B4-BE49-F238E27FC236}">
                <a16:creationId xmlns:a16="http://schemas.microsoft.com/office/drawing/2014/main" id="{0160A9C5-DC90-40A0-8705-EA000E244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514600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5">
            <a:extLst>
              <a:ext uri="{FF2B5EF4-FFF2-40B4-BE49-F238E27FC236}">
                <a16:creationId xmlns:a16="http://schemas.microsoft.com/office/drawing/2014/main" id="{D84B83DF-00D5-4C34-9773-A76F46515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971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6">
            <a:extLst>
              <a:ext uri="{FF2B5EF4-FFF2-40B4-BE49-F238E27FC236}">
                <a16:creationId xmlns:a16="http://schemas.microsoft.com/office/drawing/2014/main" id="{1CC2CEF0-2595-4FD0-850D-65009246E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25908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7">
            <a:extLst>
              <a:ext uri="{FF2B5EF4-FFF2-40B4-BE49-F238E27FC236}">
                <a16:creationId xmlns:a16="http://schemas.microsoft.com/office/drawing/2014/main" id="{23C77553-B0F5-4A06-9D6F-D858FA670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2594" name="Rectangle 18">
            <a:extLst>
              <a:ext uri="{FF2B5EF4-FFF2-40B4-BE49-F238E27FC236}">
                <a16:creationId xmlns:a16="http://schemas.microsoft.com/office/drawing/2014/main" id="{066353E2-F831-4DBB-8016-33D583C3B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276600"/>
            <a:ext cx="1295400" cy="304800"/>
          </a:xfrm>
          <a:prstGeom prst="rect">
            <a:avLst/>
          </a:prstGeom>
          <a:solidFill>
            <a:schemeClr val="bg2">
              <a:alpha val="0"/>
            </a:schemeClr>
          </a:solidFill>
          <a:ln w="317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DATA</a:t>
            </a:r>
          </a:p>
        </p:txBody>
      </p:sp>
      <p:sp>
        <p:nvSpPr>
          <p:cNvPr id="792595" name="Rectangle 19">
            <a:extLst>
              <a:ext uri="{FF2B5EF4-FFF2-40B4-BE49-F238E27FC236}">
                <a16:creationId xmlns:a16="http://schemas.microsoft.com/office/drawing/2014/main" id="{759BAD0B-EE22-4DBC-BF3F-AC05046C9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1524000"/>
            <a:ext cx="1524000" cy="1600200"/>
          </a:xfrm>
          <a:prstGeom prst="rect">
            <a:avLst/>
          </a:prstGeom>
          <a:solidFill>
            <a:schemeClr val="bg2">
              <a:alpha val="0"/>
            </a:schemeClr>
          </a:solidFill>
          <a:ln w="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Frequency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Hopping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Signal</a:t>
            </a:r>
          </a:p>
        </p:txBody>
      </p:sp>
      <p:sp>
        <p:nvSpPr>
          <p:cNvPr id="792598" name="Rectangle 22">
            <a:extLst>
              <a:ext uri="{FF2B5EF4-FFF2-40B4-BE49-F238E27FC236}">
                <a16:creationId xmlns:a16="http://schemas.microsoft.com/office/drawing/2014/main" id="{95CA88CB-3D31-4198-99D5-A94E109D2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886200"/>
            <a:ext cx="1828800" cy="533400"/>
          </a:xfrm>
          <a:prstGeom prst="rect">
            <a:avLst/>
          </a:prstGeom>
          <a:solidFill>
            <a:schemeClr val="bg2">
              <a:alpha val="0"/>
            </a:schemeClr>
          </a:solidFill>
          <a:ln w="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Oscillator</a:t>
            </a:r>
          </a:p>
        </p:txBody>
      </p:sp>
      <p:sp>
        <p:nvSpPr>
          <p:cNvPr id="36883" name="Line 23">
            <a:extLst>
              <a:ext uri="{FF2B5EF4-FFF2-40B4-BE49-F238E27FC236}">
                <a16:creationId xmlns:a16="http://schemas.microsoft.com/office/drawing/2014/main" id="{214D89F6-341C-41DB-AB8C-678D1415A2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514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Line 24">
            <a:extLst>
              <a:ext uri="{FF2B5EF4-FFF2-40B4-BE49-F238E27FC236}">
                <a16:creationId xmlns:a16="http://schemas.microsoft.com/office/drawing/2014/main" id="{6397158C-ED38-4BA3-AC1E-642067AA32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971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Line 25">
            <a:extLst>
              <a:ext uri="{FF2B5EF4-FFF2-40B4-BE49-F238E27FC236}">
                <a16:creationId xmlns:a16="http://schemas.microsoft.com/office/drawing/2014/main" id="{9FE74690-84ED-4E2D-B840-FA0D728B2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590800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>
            <a:extLst>
              <a:ext uri="{FF2B5EF4-FFF2-40B4-BE49-F238E27FC236}">
                <a16:creationId xmlns:a16="http://schemas.microsoft.com/office/drawing/2014/main" id="{96F4C731-C237-469B-8DB6-DC06E2132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Frequency hopping demodulator</a:t>
            </a:r>
          </a:p>
        </p:txBody>
      </p:sp>
      <p:sp>
        <p:nvSpPr>
          <p:cNvPr id="789508" name="Rectangle 4">
            <a:extLst>
              <a:ext uri="{FF2B5EF4-FFF2-40B4-BE49-F238E27FC236}">
                <a16:creationId xmlns:a16="http://schemas.microsoft.com/office/drawing/2014/main" id="{1409E994-A8A1-4B01-83CC-0295F3E82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209800"/>
            <a:ext cx="1828800" cy="990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Wideband 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Filter</a:t>
            </a:r>
          </a:p>
        </p:txBody>
      </p:sp>
      <p:sp>
        <p:nvSpPr>
          <p:cNvPr id="789509" name="Rectangle 5">
            <a:extLst>
              <a:ext uri="{FF2B5EF4-FFF2-40B4-BE49-F238E27FC236}">
                <a16:creationId xmlns:a16="http://schemas.microsoft.com/office/drawing/2014/main" id="{FDD9EF0D-282E-4F66-97BB-7D5AE8CA2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2057400" cy="990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PN Code 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Generator</a:t>
            </a:r>
          </a:p>
        </p:txBody>
      </p:sp>
      <p:sp>
        <p:nvSpPr>
          <p:cNvPr id="789510" name="Rectangle 6">
            <a:extLst>
              <a:ext uri="{FF2B5EF4-FFF2-40B4-BE49-F238E27FC236}">
                <a16:creationId xmlns:a16="http://schemas.microsoft.com/office/drawing/2014/main" id="{F585D09C-0B27-45FF-AAC2-90A0F4AB2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733800"/>
            <a:ext cx="2209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Frequency 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Synthesizer</a:t>
            </a:r>
          </a:p>
        </p:txBody>
      </p:sp>
      <p:sp>
        <p:nvSpPr>
          <p:cNvPr id="789511" name="Rectangle 7">
            <a:extLst>
              <a:ext uri="{FF2B5EF4-FFF2-40B4-BE49-F238E27FC236}">
                <a16:creationId xmlns:a16="http://schemas.microsoft.com/office/drawing/2014/main" id="{99198E67-0BC6-4111-8EFB-879A69705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733800"/>
            <a:ext cx="2667000" cy="10668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Synchronization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System</a:t>
            </a:r>
          </a:p>
        </p:txBody>
      </p:sp>
      <p:sp>
        <p:nvSpPr>
          <p:cNvPr id="789512" name="Rectangle 8">
            <a:extLst>
              <a:ext uri="{FF2B5EF4-FFF2-40B4-BE49-F238E27FC236}">
                <a16:creationId xmlns:a16="http://schemas.microsoft.com/office/drawing/2014/main" id="{DFB78B2D-504C-4CE3-A476-63A6E409A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209800"/>
            <a:ext cx="1447800" cy="7620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BP Filter</a:t>
            </a:r>
          </a:p>
        </p:txBody>
      </p:sp>
      <p:sp>
        <p:nvSpPr>
          <p:cNvPr id="789513" name="Rectangle 9">
            <a:extLst>
              <a:ext uri="{FF2B5EF4-FFF2-40B4-BE49-F238E27FC236}">
                <a16:creationId xmlns:a16="http://schemas.microsoft.com/office/drawing/2014/main" id="{BB89B987-0F56-48D0-83AA-2DA63DED6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209800"/>
            <a:ext cx="2438400" cy="7620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Demodulation</a:t>
            </a:r>
          </a:p>
        </p:txBody>
      </p:sp>
      <p:sp>
        <p:nvSpPr>
          <p:cNvPr id="37897" name="Line 10">
            <a:extLst>
              <a:ext uri="{FF2B5EF4-FFF2-40B4-BE49-F238E27FC236}">
                <a16:creationId xmlns:a16="http://schemas.microsoft.com/office/drawing/2014/main" id="{1446B4A8-19C4-47A3-A1AB-6574EACCF9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9718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1">
            <a:extLst>
              <a:ext uri="{FF2B5EF4-FFF2-40B4-BE49-F238E27FC236}">
                <a16:creationId xmlns:a16="http://schemas.microsoft.com/office/drawing/2014/main" id="{316FC4C6-F357-4CBF-959F-CF33DDD803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9718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3">
            <a:extLst>
              <a:ext uri="{FF2B5EF4-FFF2-40B4-BE49-F238E27FC236}">
                <a16:creationId xmlns:a16="http://schemas.microsoft.com/office/drawing/2014/main" id="{7B351949-F302-43A0-A880-B2F9A04A9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800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4">
            <a:extLst>
              <a:ext uri="{FF2B5EF4-FFF2-40B4-BE49-F238E27FC236}">
                <a16:creationId xmlns:a16="http://schemas.microsoft.com/office/drawing/2014/main" id="{083471E8-3AAA-4058-B980-16B66EF7C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8006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5">
            <a:extLst>
              <a:ext uri="{FF2B5EF4-FFF2-40B4-BE49-F238E27FC236}">
                <a16:creationId xmlns:a16="http://schemas.microsoft.com/office/drawing/2014/main" id="{6E6E7168-8617-408F-A7B4-A6C502D00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334000"/>
            <a:ext cx="1676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6">
            <a:extLst>
              <a:ext uri="{FF2B5EF4-FFF2-40B4-BE49-F238E27FC236}">
                <a16:creationId xmlns:a16="http://schemas.microsoft.com/office/drawing/2014/main" id="{309EBEAC-0772-4B1D-B6DA-DDC4EFC34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7912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7">
            <a:extLst>
              <a:ext uri="{FF2B5EF4-FFF2-40B4-BE49-F238E27FC236}">
                <a16:creationId xmlns:a16="http://schemas.microsoft.com/office/drawing/2014/main" id="{0FF868A1-867A-406C-94D9-C4382F9AE8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5908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7904" name="Object 18">
            <a:extLst>
              <a:ext uri="{FF2B5EF4-FFF2-40B4-BE49-F238E27FC236}">
                <a16:creationId xmlns:a16="http://schemas.microsoft.com/office/drawing/2014/main" id="{A69B39F9-B47C-42EE-A7CB-A26327772840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124200" y="2057400"/>
          <a:ext cx="990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3" imgW="164814" imgH="177492" progId="Equation.DSMT4">
                  <p:embed/>
                </p:oleObj>
              </mc:Choice>
              <mc:Fallback>
                <p:oleObj name="Equation" r:id="rId3" imgW="164814" imgH="17749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057400"/>
                        <a:ext cx="990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5" name="Line 20">
            <a:extLst>
              <a:ext uri="{FF2B5EF4-FFF2-40B4-BE49-F238E27FC236}">
                <a16:creationId xmlns:a16="http://schemas.microsoft.com/office/drawing/2014/main" id="{4B85E276-D36E-4A23-AA49-1671714485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46482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21">
            <a:extLst>
              <a:ext uri="{FF2B5EF4-FFF2-40B4-BE49-F238E27FC236}">
                <a16:creationId xmlns:a16="http://schemas.microsoft.com/office/drawing/2014/main" id="{75C1CA0E-B92A-4D4D-B92D-27D8BB7187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8956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Line 22">
            <a:extLst>
              <a:ext uri="{FF2B5EF4-FFF2-40B4-BE49-F238E27FC236}">
                <a16:creationId xmlns:a16="http://schemas.microsoft.com/office/drawing/2014/main" id="{76839338-166B-41D0-A208-C52C949E8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514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Line 23">
            <a:extLst>
              <a:ext uri="{FF2B5EF4-FFF2-40B4-BE49-F238E27FC236}">
                <a16:creationId xmlns:a16="http://schemas.microsoft.com/office/drawing/2014/main" id="{3A5B1325-AC7D-4B70-86D3-AC06D8707D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514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9" name="Line 24">
            <a:extLst>
              <a:ext uri="{FF2B5EF4-FFF2-40B4-BE49-F238E27FC236}">
                <a16:creationId xmlns:a16="http://schemas.microsoft.com/office/drawing/2014/main" id="{366C79CC-1876-4026-8145-E20A27642F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56388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Line 25">
            <a:extLst>
              <a:ext uri="{FF2B5EF4-FFF2-40B4-BE49-F238E27FC236}">
                <a16:creationId xmlns:a16="http://schemas.microsoft.com/office/drawing/2014/main" id="{0CE87754-E8D0-4260-8C3D-0C0A97E49C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3429000"/>
            <a:ext cx="0" cy="2209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1" name="Line 26">
            <a:extLst>
              <a:ext uri="{FF2B5EF4-FFF2-40B4-BE49-F238E27FC236}">
                <a16:creationId xmlns:a16="http://schemas.microsoft.com/office/drawing/2014/main" id="{DCA6BD5A-E9F4-40C9-AC66-BBC843C50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4290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Line 27">
            <a:extLst>
              <a:ext uri="{FF2B5EF4-FFF2-40B4-BE49-F238E27FC236}">
                <a16:creationId xmlns:a16="http://schemas.microsoft.com/office/drawing/2014/main" id="{4BD42D85-1269-41CB-B4B5-6263C2270F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514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29">
            <a:extLst>
              <a:ext uri="{FF2B5EF4-FFF2-40B4-BE49-F238E27FC236}">
                <a16:creationId xmlns:a16="http://schemas.microsoft.com/office/drawing/2014/main" id="{0FCC7745-650A-4C47-8533-7A4691019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971800"/>
            <a:ext cx="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Line 32">
            <a:extLst>
              <a:ext uri="{FF2B5EF4-FFF2-40B4-BE49-F238E27FC236}">
                <a16:creationId xmlns:a16="http://schemas.microsoft.com/office/drawing/2014/main" id="{F38CDEFC-3BC4-40BB-BF71-6AE5C128F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537" name="Rectangle 33">
            <a:extLst>
              <a:ext uri="{FF2B5EF4-FFF2-40B4-BE49-F238E27FC236}">
                <a16:creationId xmlns:a16="http://schemas.microsoft.com/office/drawing/2014/main" id="{11FC7E55-92AB-4EA0-A70B-51B60D9F1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200400"/>
            <a:ext cx="1295400" cy="304800"/>
          </a:xfrm>
          <a:prstGeom prst="rect">
            <a:avLst/>
          </a:prstGeom>
          <a:noFill/>
          <a:ln w="3810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DATA</a:t>
            </a:r>
          </a:p>
        </p:txBody>
      </p:sp>
      <p:sp>
        <p:nvSpPr>
          <p:cNvPr id="789538" name="Rectangle 34">
            <a:extLst>
              <a:ext uri="{FF2B5EF4-FFF2-40B4-BE49-F238E27FC236}">
                <a16:creationId xmlns:a16="http://schemas.microsoft.com/office/drawing/2014/main" id="{0EE4077C-8CA5-41C7-8166-BA134F65A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733800"/>
            <a:ext cx="1524000" cy="1600200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Frequency </a:t>
            </a:r>
          </a:p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Hopping </a:t>
            </a:r>
          </a:p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Signal</a:t>
            </a:r>
          </a:p>
        </p:txBody>
      </p:sp>
      <p:sp>
        <p:nvSpPr>
          <p:cNvPr id="37917" name="Line 35">
            <a:extLst>
              <a:ext uri="{FF2B5EF4-FFF2-40B4-BE49-F238E27FC236}">
                <a16:creationId xmlns:a16="http://schemas.microsoft.com/office/drawing/2014/main" id="{E8DC5DED-705E-41EB-80EC-758FE6A748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32004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8" name="Line 36">
            <a:extLst>
              <a:ext uri="{FF2B5EF4-FFF2-40B4-BE49-F238E27FC236}">
                <a16:creationId xmlns:a16="http://schemas.microsoft.com/office/drawing/2014/main" id="{30657D03-F583-48BA-BB06-046D832D4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0480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>
            <a:extLst>
              <a:ext uri="{FF2B5EF4-FFF2-40B4-BE49-F238E27FC236}">
                <a16:creationId xmlns:a16="http://schemas.microsoft.com/office/drawing/2014/main" id="{319FE068-9F84-4DCD-8ADA-3890DF6C4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Parameters of FH-SS</a:t>
            </a:r>
          </a:p>
        </p:txBody>
      </p:sp>
      <p:sp>
        <p:nvSpPr>
          <p:cNvPr id="796675" name="Rectangle 3">
            <a:extLst>
              <a:ext uri="{FF2B5EF4-FFF2-40B4-BE49-F238E27FC236}">
                <a16:creationId xmlns:a16="http://schemas.microsoft.com/office/drawing/2014/main" id="{9CA2D9C8-0C67-46CC-86B6-06AD0F0DC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47838"/>
            <a:ext cx="7620000" cy="4202112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Probability of error for BPSK  Spread Spectrum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</a:t>
            </a:r>
            <a:r>
              <a:rPr lang="en-US" b="0" dirty="0" err="1"/>
              <a:t>P</a:t>
            </a:r>
            <a:r>
              <a:rPr lang="en-US" b="0" baseline="-25000" dirty="0" err="1"/>
              <a:t>e</a:t>
            </a:r>
            <a:r>
              <a:rPr lang="en-US" b="0" dirty="0"/>
              <a:t> = 0.5 x e </a:t>
            </a:r>
            <a:r>
              <a:rPr lang="en-US" b="0" baseline="30000" dirty="0"/>
              <a:t>-</a:t>
            </a:r>
            <a:r>
              <a:rPr lang="en-US" b="0" baseline="30000" dirty="0" err="1"/>
              <a:t>E</a:t>
            </a:r>
            <a:r>
              <a:rPr lang="en-US" b="0" baseline="-4000" dirty="0" err="1"/>
              <a:t>b</a:t>
            </a:r>
            <a:r>
              <a:rPr lang="en-US" b="0" baseline="30000" dirty="0"/>
              <a:t>/ 2N</a:t>
            </a:r>
            <a:r>
              <a:rPr lang="en-US" b="0" baseline="-6000" dirty="0"/>
              <a:t>0</a:t>
            </a:r>
            <a:r>
              <a:rPr lang="en-US" b="0" dirty="0"/>
              <a:t> x (1 – p</a:t>
            </a:r>
            <a:r>
              <a:rPr lang="en-US" b="0" baseline="-25000" dirty="0"/>
              <a:t>h </a:t>
            </a:r>
            <a:r>
              <a:rPr lang="en-US" b="0" dirty="0"/>
              <a:t>) + 0.5 p</a:t>
            </a:r>
            <a:r>
              <a:rPr lang="en-US" b="0" baseline="-25000" dirty="0"/>
              <a:t>h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p</a:t>
            </a:r>
            <a:r>
              <a:rPr lang="en-US" b="0" baseline="-25000" dirty="0"/>
              <a:t>h</a:t>
            </a:r>
            <a:r>
              <a:rPr lang="en-US" b="0" dirty="0"/>
              <a:t> = probability of hit = 1 – (1 – 1/M)</a:t>
            </a:r>
            <a:r>
              <a:rPr lang="en-US" b="0" baseline="30000" dirty="0"/>
              <a:t>K-1</a:t>
            </a:r>
            <a:r>
              <a:rPr lang="en-US" b="0" dirty="0"/>
              <a:t> 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M = number of hopping channels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 		K  = Total number of  users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Processing gain (PG) = </a:t>
            </a:r>
            <a:r>
              <a:rPr lang="en-US" b="0" dirty="0" err="1"/>
              <a:t>W</a:t>
            </a:r>
            <a:r>
              <a:rPr lang="en-US" b="0" baseline="-25000" dirty="0" err="1"/>
              <a:t>ss</a:t>
            </a:r>
            <a:r>
              <a:rPr lang="en-US" b="0" dirty="0"/>
              <a:t> / B</a:t>
            </a:r>
          </a:p>
        </p:txBody>
      </p:sp>
    </p:spTree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>
            <a:extLst>
              <a:ext uri="{FF2B5EF4-FFF2-40B4-BE49-F238E27FC236}">
                <a16:creationId xmlns:a16="http://schemas.microsoft.com/office/drawing/2014/main" id="{46A64B36-46A2-4B10-B386-87F0BB6B7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8787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Direct Sequence Spread Spectrum (DSSS)</a:t>
            </a:r>
          </a:p>
        </p:txBody>
      </p:sp>
      <p:sp>
        <p:nvSpPr>
          <p:cNvPr id="39939" name="Line 4">
            <a:extLst>
              <a:ext uri="{FF2B5EF4-FFF2-40B4-BE49-F238E27FC236}">
                <a16:creationId xmlns:a16="http://schemas.microsoft.com/office/drawing/2014/main" id="{E25C5D65-9EE9-4C4A-AEAC-D1D98F273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3622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Line 5">
            <a:extLst>
              <a:ext uri="{FF2B5EF4-FFF2-40B4-BE49-F238E27FC236}">
                <a16:creationId xmlns:a16="http://schemas.microsoft.com/office/drawing/2014/main" id="{2E4D7A82-798A-4C4C-9C49-F2E468E5B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362200"/>
            <a:ext cx="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6">
            <a:extLst>
              <a:ext uri="{FF2B5EF4-FFF2-40B4-BE49-F238E27FC236}">
                <a16:creationId xmlns:a16="http://schemas.microsoft.com/office/drawing/2014/main" id="{ED897150-C2FB-43D7-BA93-F2321F6F9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752600"/>
            <a:ext cx="0" cy="2286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7">
            <a:extLst>
              <a:ext uri="{FF2B5EF4-FFF2-40B4-BE49-F238E27FC236}">
                <a16:creationId xmlns:a16="http://schemas.microsoft.com/office/drawing/2014/main" id="{F70E21A5-B0AB-41A8-9150-C397FA7B8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038600"/>
            <a:ext cx="297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8">
            <a:extLst>
              <a:ext uri="{FF2B5EF4-FFF2-40B4-BE49-F238E27FC236}">
                <a16:creationId xmlns:a16="http://schemas.microsoft.com/office/drawing/2014/main" id="{D6FA347B-684C-4744-9F70-D9A364D59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2004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9">
            <a:extLst>
              <a:ext uri="{FF2B5EF4-FFF2-40B4-BE49-F238E27FC236}">
                <a16:creationId xmlns:a16="http://schemas.microsoft.com/office/drawing/2014/main" id="{B8B0EA05-1C72-49D8-9584-6CBAAE622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200400"/>
            <a:ext cx="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10">
            <a:extLst>
              <a:ext uri="{FF2B5EF4-FFF2-40B4-BE49-F238E27FC236}">
                <a16:creationId xmlns:a16="http://schemas.microsoft.com/office/drawing/2014/main" id="{4771282A-29F1-47CA-A24C-23D3CB638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200400"/>
            <a:ext cx="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1">
            <a:extLst>
              <a:ext uri="{FF2B5EF4-FFF2-40B4-BE49-F238E27FC236}">
                <a16:creationId xmlns:a16="http://schemas.microsoft.com/office/drawing/2014/main" id="{CC14FEEC-2C2F-4F7F-BF09-9A7497768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2">
            <a:extLst>
              <a:ext uri="{FF2B5EF4-FFF2-40B4-BE49-F238E27FC236}">
                <a16:creationId xmlns:a16="http://schemas.microsoft.com/office/drawing/2014/main" id="{C5244D46-AE03-4B0D-9C09-E692EC3440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2362200"/>
            <a:ext cx="914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3">
            <a:extLst>
              <a:ext uri="{FF2B5EF4-FFF2-40B4-BE49-F238E27FC236}">
                <a16:creationId xmlns:a16="http://schemas.microsoft.com/office/drawing/2014/main" id="{D06F7C37-3EE4-46B5-B2F4-2418AC677C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2362200"/>
            <a:ext cx="914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4">
            <a:extLst>
              <a:ext uri="{FF2B5EF4-FFF2-40B4-BE49-F238E27FC236}">
                <a16:creationId xmlns:a16="http://schemas.microsoft.com/office/drawing/2014/main" id="{549D8AF9-6D79-46C9-A643-20ADEC7141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038600"/>
            <a:ext cx="144780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5">
            <a:extLst>
              <a:ext uri="{FF2B5EF4-FFF2-40B4-BE49-F238E27FC236}">
                <a16:creationId xmlns:a16="http://schemas.microsoft.com/office/drawing/2014/main" id="{881DA7EE-A189-45F9-990D-593636B9F9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4038600"/>
            <a:ext cx="914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6">
            <a:extLst>
              <a:ext uri="{FF2B5EF4-FFF2-40B4-BE49-F238E27FC236}">
                <a16:creationId xmlns:a16="http://schemas.microsoft.com/office/drawing/2014/main" id="{A6269B92-486B-4DF5-8F20-C65D4AD559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052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7">
            <a:extLst>
              <a:ext uri="{FF2B5EF4-FFF2-40B4-BE49-F238E27FC236}">
                <a16:creationId xmlns:a16="http://schemas.microsoft.com/office/drawing/2014/main" id="{15D4B8BE-2133-4408-9E91-509691E8B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2667000"/>
            <a:ext cx="914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8">
            <a:extLst>
              <a:ext uri="{FF2B5EF4-FFF2-40B4-BE49-F238E27FC236}">
                <a16:creationId xmlns:a16="http://schemas.microsoft.com/office/drawing/2014/main" id="{FF6515BE-0AA1-450C-BF98-DA0505A6B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8100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9">
            <a:extLst>
              <a:ext uri="{FF2B5EF4-FFF2-40B4-BE49-F238E27FC236}">
                <a16:creationId xmlns:a16="http://schemas.microsoft.com/office/drawing/2014/main" id="{D370FDB7-9304-43B4-B572-EDB70801F1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2971800"/>
            <a:ext cx="914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id="{D9B86531-9563-4012-A825-6FEB35EADC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5720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id="{20058FC8-3C0C-474F-A3E7-A61AFA0AA1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810000"/>
            <a:ext cx="914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7174" name="Rectangle 22">
            <a:extLst>
              <a:ext uri="{FF2B5EF4-FFF2-40B4-BE49-F238E27FC236}">
                <a16:creationId xmlns:a16="http://schemas.microsoft.com/office/drawing/2014/main" id="{A9CE2F94-1B01-4469-BB0C-D11BD9D08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905000"/>
            <a:ext cx="12954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code</a:t>
            </a:r>
          </a:p>
        </p:txBody>
      </p:sp>
      <p:sp>
        <p:nvSpPr>
          <p:cNvPr id="817175" name="Rectangle 23">
            <a:extLst>
              <a:ext uri="{FF2B5EF4-FFF2-40B4-BE49-F238E27FC236}">
                <a16:creationId xmlns:a16="http://schemas.microsoft.com/office/drawing/2014/main" id="{80B0FA6F-0D08-46A1-9873-678AE800C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410200"/>
            <a:ext cx="12954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817176" name="Rectangle 24">
            <a:extLst>
              <a:ext uri="{FF2B5EF4-FFF2-40B4-BE49-F238E27FC236}">
                <a16:creationId xmlns:a16="http://schemas.microsoft.com/office/drawing/2014/main" id="{83F8D438-D9DC-4CE0-AE5B-0298050D2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505200"/>
            <a:ext cx="20574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frequency</a:t>
            </a:r>
          </a:p>
        </p:txBody>
      </p:sp>
      <p:sp>
        <p:nvSpPr>
          <p:cNvPr id="817179" name="Rectangle 27">
            <a:extLst>
              <a:ext uri="{FF2B5EF4-FFF2-40B4-BE49-F238E27FC236}">
                <a16:creationId xmlns:a16="http://schemas.microsoft.com/office/drawing/2014/main" id="{11209B0F-937F-49EE-92D5-BDC4D36D8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819400"/>
            <a:ext cx="4572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17181" name="Rectangle 29">
            <a:extLst>
              <a:ext uri="{FF2B5EF4-FFF2-40B4-BE49-F238E27FC236}">
                <a16:creationId xmlns:a16="http://schemas.microsoft.com/office/drawing/2014/main" id="{E61995CE-2531-4AB4-A21F-10803E0E6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276600"/>
            <a:ext cx="4572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17183" name="Rectangle 31">
            <a:extLst>
              <a:ext uri="{FF2B5EF4-FFF2-40B4-BE49-F238E27FC236}">
                <a16:creationId xmlns:a16="http://schemas.microsoft.com/office/drawing/2014/main" id="{CFFE44C3-8357-4BAA-B3D6-7EBE65FFC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343400"/>
            <a:ext cx="4572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514" name="Rectangle 2">
            <a:extLst>
              <a:ext uri="{FF2B5EF4-FFF2-40B4-BE49-F238E27FC236}">
                <a16:creationId xmlns:a16="http://schemas.microsoft.com/office/drawing/2014/main" id="{992151F7-4A34-4DBE-9DE0-536F815F3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Properties of DSSS signal</a:t>
            </a:r>
          </a:p>
        </p:txBody>
      </p:sp>
      <p:sp>
        <p:nvSpPr>
          <p:cNvPr id="832515" name="Rectangle 3">
            <a:extLst>
              <a:ext uri="{FF2B5EF4-FFF2-40B4-BE49-F238E27FC236}">
                <a16:creationId xmlns:a16="http://schemas.microsoft.com/office/drawing/2014/main" id="{7B9F7621-8E5E-420A-8775-46E518CE7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2259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Message signal is a time sequence of non-overlapping pulses of duration T, each of which has an amplitude (+/-) 1.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PN waveform consists of N pulses or chips for message symbol period T.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	NT</a:t>
            </a:r>
            <a:r>
              <a:rPr lang="en-US" b="0" baseline="-25000" dirty="0"/>
              <a:t>C </a:t>
            </a:r>
            <a:r>
              <a:rPr lang="en-US" b="0" dirty="0"/>
              <a:t>= T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    where T</a:t>
            </a:r>
            <a:r>
              <a:rPr lang="en-US" b="0" baseline="-25000" dirty="0"/>
              <a:t>C</a:t>
            </a:r>
            <a:r>
              <a:rPr lang="en-US" b="0" dirty="0"/>
              <a:t> is the chip period.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>
            <a:extLst>
              <a:ext uri="{FF2B5EF4-FFF2-40B4-BE49-F238E27FC236}">
                <a16:creationId xmlns:a16="http://schemas.microsoft.com/office/drawing/2014/main" id="{FBCAE7FF-6727-4449-8C1E-9D14AE76F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Single </a:t>
            </a:r>
            <a:r>
              <a:rPr lang="en-US" u="sng" dirty="0" err="1"/>
              <a:t>Singleband</a:t>
            </a:r>
            <a:r>
              <a:rPr lang="en-US" u="sng" dirty="0"/>
              <a:t> AM Signal</a:t>
            </a:r>
          </a:p>
        </p:txBody>
      </p:sp>
      <p:sp>
        <p:nvSpPr>
          <p:cNvPr id="676867" name="Rectangle 3">
            <a:extLst>
              <a:ext uri="{FF2B5EF4-FFF2-40B4-BE49-F238E27FC236}">
                <a16:creationId xmlns:a16="http://schemas.microsoft.com/office/drawing/2014/main" id="{E7A0243B-B57D-4510-A8BC-F0BF3353CA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7162800" cy="655002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400" b="0" dirty="0"/>
              <a:t>						Lower Sideband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b="0" dirty="0"/>
          </a:p>
          <a:p>
            <a:pPr>
              <a:buFont typeface="Monotype Sorts" pitchFamily="2" charset="2"/>
              <a:buNone/>
              <a:defRPr/>
            </a:pPr>
            <a:endParaRPr lang="en-US" sz="2800" b="0" dirty="0"/>
          </a:p>
          <a:p>
            <a:pPr>
              <a:buFont typeface="Monotype Sorts" pitchFamily="2" charset="2"/>
              <a:buNone/>
              <a:defRPr/>
            </a:pPr>
            <a:endParaRPr lang="en-US" sz="2800" b="0" dirty="0"/>
          </a:p>
          <a:p>
            <a:pPr>
              <a:buFont typeface="Monotype Sorts" pitchFamily="2" charset="2"/>
              <a:buNone/>
              <a:defRPr/>
            </a:pPr>
            <a:r>
              <a:rPr lang="en-US" sz="2400" b="0" dirty="0"/>
              <a:t>						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400" b="0" dirty="0"/>
              <a:t>						Upper Sideband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b="0" dirty="0"/>
              <a:t>Where the Hilbert transform is defined as:</a:t>
            </a:r>
            <a:r>
              <a:rPr lang="en-US" b="0" dirty="0"/>
              <a:t>				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				      ; 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</p:txBody>
      </p:sp>
      <p:graphicFrame>
        <p:nvGraphicFramePr>
          <p:cNvPr id="5124" name="Object 9">
            <a:extLst>
              <a:ext uri="{FF2B5EF4-FFF2-40B4-BE49-F238E27FC236}">
                <a16:creationId xmlns:a16="http://schemas.microsoft.com/office/drawing/2014/main" id="{52A1D4F7-D4EF-447E-AE4C-75C87F8F5C0A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371600" y="2362200"/>
          <a:ext cx="563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" imgW="241300" imgH="228600" progId="Equation.DSMT4">
                  <p:embed/>
                </p:oleObj>
              </mc:Choice>
              <mc:Fallback>
                <p:oleObj name="Equation" r:id="rId3" imgW="2413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5635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12">
            <a:extLst>
              <a:ext uri="{FF2B5EF4-FFF2-40B4-BE49-F238E27FC236}">
                <a16:creationId xmlns:a16="http://schemas.microsoft.com/office/drawing/2014/main" id="{1E3C8A94-7AAB-4B37-934A-8D2D5BA51547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958975" y="2209800"/>
          <a:ext cx="59880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5" imgW="2057400" imgH="266700" progId="Equation.DSMT4">
                  <p:embed/>
                </p:oleObj>
              </mc:Choice>
              <mc:Fallback>
                <p:oleObj name="Equation" r:id="rId5" imgW="2057400" imgH="266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2209800"/>
                        <a:ext cx="598805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Line 22">
            <a:extLst>
              <a:ext uri="{FF2B5EF4-FFF2-40B4-BE49-F238E27FC236}">
                <a16:creationId xmlns:a16="http://schemas.microsoft.com/office/drawing/2014/main" id="{D5425E10-98A6-4752-B7C0-782F9AA89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895600"/>
            <a:ext cx="0" cy="381000"/>
          </a:xfrm>
          <a:prstGeom prst="line">
            <a:avLst/>
          </a:prstGeom>
          <a:noFill/>
          <a:ln w="381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23">
            <a:extLst>
              <a:ext uri="{FF2B5EF4-FFF2-40B4-BE49-F238E27FC236}">
                <a16:creationId xmlns:a16="http://schemas.microsoft.com/office/drawing/2014/main" id="{B8AEDAE1-1671-4729-B7E2-752EB1C4C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057400"/>
            <a:ext cx="0" cy="381000"/>
          </a:xfrm>
          <a:prstGeom prst="line">
            <a:avLst/>
          </a:prstGeom>
          <a:noFill/>
          <a:ln w="381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24">
            <a:extLst>
              <a:ext uri="{FF2B5EF4-FFF2-40B4-BE49-F238E27FC236}">
                <a16:creationId xmlns:a16="http://schemas.microsoft.com/office/drawing/2014/main" id="{31D928D1-067A-420D-8F60-A2DBC9CE27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1828800"/>
            <a:ext cx="381000" cy="228600"/>
          </a:xfrm>
          <a:prstGeom prst="line">
            <a:avLst/>
          </a:prstGeom>
          <a:noFill/>
          <a:ln w="381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25">
            <a:extLst>
              <a:ext uri="{FF2B5EF4-FFF2-40B4-BE49-F238E27FC236}">
                <a16:creationId xmlns:a16="http://schemas.microsoft.com/office/drawing/2014/main" id="{CA517372-CBE8-4ADF-BEF3-C4BB57069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276600"/>
            <a:ext cx="457200" cy="304800"/>
          </a:xfrm>
          <a:prstGeom prst="line">
            <a:avLst/>
          </a:prstGeom>
          <a:noFill/>
          <a:ln w="381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130" name="Object 26">
            <a:extLst>
              <a:ext uri="{FF2B5EF4-FFF2-40B4-BE49-F238E27FC236}">
                <a16:creationId xmlns:a16="http://schemas.microsoft.com/office/drawing/2014/main" id="{D7C15057-CDDF-4086-8307-DAEB9DD6D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343400"/>
          <a:ext cx="31242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7" imgW="1015559" imgH="253890" progId="Equation.DSMT4">
                  <p:embed/>
                </p:oleObj>
              </mc:Choice>
              <mc:Fallback>
                <p:oleObj name="Equation" r:id="rId7" imgW="1015559" imgH="25389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312420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hlink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7">
            <a:extLst>
              <a:ext uri="{FF2B5EF4-FFF2-40B4-BE49-F238E27FC236}">
                <a16:creationId xmlns:a16="http://schemas.microsoft.com/office/drawing/2014/main" id="{1FEB147F-452B-42BA-AC31-658D444859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4495800"/>
          <a:ext cx="190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9" imgW="634725" imgH="203112" progId="Equation.DSMT4">
                  <p:embed/>
                </p:oleObj>
              </mc:Choice>
              <mc:Fallback>
                <p:oleObj name="Equation" r:id="rId9" imgW="634725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95800"/>
                        <a:ext cx="190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hlink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>
            <a:extLst>
              <a:ext uri="{FF2B5EF4-FFF2-40B4-BE49-F238E27FC236}">
                <a16:creationId xmlns:a16="http://schemas.microsoft.com/office/drawing/2014/main" id="{E61AD8F7-B0EB-4517-854B-1A75D08D4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Example</a:t>
            </a:r>
            <a:r>
              <a:rPr lang="en-US" dirty="0"/>
              <a:t>: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			</a:t>
            </a:r>
          </a:p>
        </p:txBody>
      </p:sp>
      <p:sp>
        <p:nvSpPr>
          <p:cNvPr id="41987" name="Line 4">
            <a:extLst>
              <a:ext uri="{FF2B5EF4-FFF2-40B4-BE49-F238E27FC236}">
                <a16:creationId xmlns:a16="http://schemas.microsoft.com/office/drawing/2014/main" id="{EEF1F190-BEBF-40C9-8CD4-315286D05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600200"/>
            <a:ext cx="0" cy="205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Line 5">
            <a:extLst>
              <a:ext uri="{FF2B5EF4-FFF2-40B4-BE49-F238E27FC236}">
                <a16:creationId xmlns:a16="http://schemas.microsoft.com/office/drawing/2014/main" id="{B7B0D34D-0AAC-4D12-A76D-D8ADB3712F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5908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6">
            <a:extLst>
              <a:ext uri="{FF2B5EF4-FFF2-40B4-BE49-F238E27FC236}">
                <a16:creationId xmlns:a16="http://schemas.microsoft.com/office/drawing/2014/main" id="{F12CFEDE-8FB5-4423-BFE6-2C167079D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7526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7">
            <a:extLst>
              <a:ext uri="{FF2B5EF4-FFF2-40B4-BE49-F238E27FC236}">
                <a16:creationId xmlns:a16="http://schemas.microsoft.com/office/drawing/2014/main" id="{CBAFD6F3-02B6-4DAA-9B8A-CBA864EC7C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7526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9">
            <a:extLst>
              <a:ext uri="{FF2B5EF4-FFF2-40B4-BE49-F238E27FC236}">
                <a16:creationId xmlns:a16="http://schemas.microsoft.com/office/drawing/2014/main" id="{0D1EDB75-5436-483F-B750-CF54FE6C3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3528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10">
            <a:extLst>
              <a:ext uri="{FF2B5EF4-FFF2-40B4-BE49-F238E27FC236}">
                <a16:creationId xmlns:a16="http://schemas.microsoft.com/office/drawing/2014/main" id="{7C6EE9E3-4146-4B43-905D-D299B2497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7526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1">
            <a:extLst>
              <a:ext uri="{FF2B5EF4-FFF2-40B4-BE49-F238E27FC236}">
                <a16:creationId xmlns:a16="http://schemas.microsoft.com/office/drawing/2014/main" id="{1F6BD97A-0FA3-43DC-8790-5C7A4A99F7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7526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2">
            <a:extLst>
              <a:ext uri="{FF2B5EF4-FFF2-40B4-BE49-F238E27FC236}">
                <a16:creationId xmlns:a16="http://schemas.microsoft.com/office/drawing/2014/main" id="{66BA366D-BB19-485A-800F-D02568D99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7526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3">
            <a:extLst>
              <a:ext uri="{FF2B5EF4-FFF2-40B4-BE49-F238E27FC236}">
                <a16:creationId xmlns:a16="http://schemas.microsoft.com/office/drawing/2014/main" id="{01F6621F-3BF3-4820-AB6F-0863DE6B3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50292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4">
            <a:extLst>
              <a:ext uri="{FF2B5EF4-FFF2-40B4-BE49-F238E27FC236}">
                <a16:creationId xmlns:a16="http://schemas.microsoft.com/office/drawing/2014/main" id="{97E85197-4BE4-4C7A-874D-91EC787D2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038600"/>
            <a:ext cx="0" cy="205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5">
            <a:extLst>
              <a:ext uri="{FF2B5EF4-FFF2-40B4-BE49-F238E27FC236}">
                <a16:creationId xmlns:a16="http://schemas.microsoft.com/office/drawing/2014/main" id="{5427D709-3F2E-48EA-A1B1-6221F8BEE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2672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6">
            <a:extLst>
              <a:ext uri="{FF2B5EF4-FFF2-40B4-BE49-F238E27FC236}">
                <a16:creationId xmlns:a16="http://schemas.microsoft.com/office/drawing/2014/main" id="{8487FBC3-8E24-4158-AB96-4F08BB572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2672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7">
            <a:extLst>
              <a:ext uri="{FF2B5EF4-FFF2-40B4-BE49-F238E27FC236}">
                <a16:creationId xmlns:a16="http://schemas.microsoft.com/office/drawing/2014/main" id="{53E931E9-C0FF-48BA-BEE1-E21FA0AE7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2672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8">
            <a:extLst>
              <a:ext uri="{FF2B5EF4-FFF2-40B4-BE49-F238E27FC236}">
                <a16:creationId xmlns:a16="http://schemas.microsoft.com/office/drawing/2014/main" id="{22B8A20E-D0D1-43EA-86BA-22B1B7C14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267200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9">
            <a:extLst>
              <a:ext uri="{FF2B5EF4-FFF2-40B4-BE49-F238E27FC236}">
                <a16:creationId xmlns:a16="http://schemas.microsoft.com/office/drawing/2014/main" id="{7602AD68-2102-43FD-8DD2-DAA7CB6F0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8674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20">
            <a:extLst>
              <a:ext uri="{FF2B5EF4-FFF2-40B4-BE49-F238E27FC236}">
                <a16:creationId xmlns:a16="http://schemas.microsoft.com/office/drawing/2014/main" id="{E605778D-E852-45A9-8EAD-AEE3342170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2672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21">
            <a:extLst>
              <a:ext uri="{FF2B5EF4-FFF2-40B4-BE49-F238E27FC236}">
                <a16:creationId xmlns:a16="http://schemas.microsoft.com/office/drawing/2014/main" id="{D7DFCF77-213A-44FE-B001-6AA088906E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0292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Line 22">
            <a:extLst>
              <a:ext uri="{FF2B5EF4-FFF2-40B4-BE49-F238E27FC236}">
                <a16:creationId xmlns:a16="http://schemas.microsoft.com/office/drawing/2014/main" id="{C6AA21A7-57DE-4391-B79F-293D26CCD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58674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3559" name="Rectangle 23">
            <a:extLst>
              <a:ext uri="{FF2B5EF4-FFF2-40B4-BE49-F238E27FC236}">
                <a16:creationId xmlns:a16="http://schemas.microsoft.com/office/drawing/2014/main" id="{3E74D9ED-FCFC-4815-B480-BCE1C09E7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838200"/>
            <a:ext cx="2057400" cy="5334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N=4</a:t>
            </a:r>
          </a:p>
        </p:txBody>
      </p:sp>
      <p:sp>
        <p:nvSpPr>
          <p:cNvPr id="42006" name="Rectangle 24">
            <a:extLst>
              <a:ext uri="{FF2B5EF4-FFF2-40B4-BE49-F238E27FC236}">
                <a16:creationId xmlns:a16="http://schemas.microsoft.com/office/drawing/2014/main" id="{82C0A0CD-1658-4AC3-9DBB-C9667E56C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657600"/>
            <a:ext cx="2819400" cy="6096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/>
              <a:t>PN Wave for N =4</a:t>
            </a:r>
          </a:p>
        </p:txBody>
      </p:sp>
      <p:sp>
        <p:nvSpPr>
          <p:cNvPr id="833561" name="Rectangle 25">
            <a:extLst>
              <a:ext uri="{FF2B5EF4-FFF2-40B4-BE49-F238E27FC236}">
                <a16:creationId xmlns:a16="http://schemas.microsoft.com/office/drawing/2014/main" id="{15BFCCDD-B394-48D4-8287-71506620E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00200"/>
            <a:ext cx="3048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33562" name="Rectangle 26">
            <a:extLst>
              <a:ext uri="{FF2B5EF4-FFF2-40B4-BE49-F238E27FC236}">
                <a16:creationId xmlns:a16="http://schemas.microsoft.com/office/drawing/2014/main" id="{74573686-0CAD-49BB-BB7C-97AB518F7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971800"/>
            <a:ext cx="3048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-1</a:t>
            </a:r>
          </a:p>
        </p:txBody>
      </p:sp>
      <p:sp>
        <p:nvSpPr>
          <p:cNvPr id="833563" name="Rectangle 27">
            <a:extLst>
              <a:ext uri="{FF2B5EF4-FFF2-40B4-BE49-F238E27FC236}">
                <a16:creationId xmlns:a16="http://schemas.microsoft.com/office/drawing/2014/main" id="{B2C973C2-86FB-4EDA-927A-5AD56CADA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562600"/>
            <a:ext cx="3048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-1</a:t>
            </a:r>
          </a:p>
        </p:txBody>
      </p:sp>
      <p:sp>
        <p:nvSpPr>
          <p:cNvPr id="833564" name="Rectangle 28">
            <a:extLst>
              <a:ext uri="{FF2B5EF4-FFF2-40B4-BE49-F238E27FC236}">
                <a16:creationId xmlns:a16="http://schemas.microsoft.com/office/drawing/2014/main" id="{B734F537-22D6-40DF-B51E-7EC2B2BD1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191000"/>
            <a:ext cx="304800" cy="381000"/>
          </a:xfrm>
          <a:prstGeom prst="rect">
            <a:avLst/>
          </a:prstGeom>
          <a:solidFill>
            <a:schemeClr val="bg2">
              <a:alpha val="0"/>
            </a:schemeClr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>
            <a:extLst>
              <a:ext uri="{FF2B5EF4-FFF2-40B4-BE49-F238E27FC236}">
                <a16:creationId xmlns:a16="http://schemas.microsoft.com/office/drawing/2014/main" id="{1B79D80D-4F62-4CF9-B9C3-226BF75A4466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036638" y="762000"/>
            <a:ext cx="81073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DSSS Transmitter</a:t>
            </a:r>
          </a:p>
        </p:txBody>
      </p:sp>
      <p:graphicFrame>
        <p:nvGraphicFramePr>
          <p:cNvPr id="43011" name="Object 45">
            <a:extLst>
              <a:ext uri="{FF2B5EF4-FFF2-40B4-BE49-F238E27FC236}">
                <a16:creationId xmlns:a16="http://schemas.microsoft.com/office/drawing/2014/main" id="{01999B2F-1983-4178-A934-FE99E7D474BC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1295400" y="2971800"/>
          <a:ext cx="8382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71800"/>
                        <a:ext cx="8382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9">
            <a:extLst>
              <a:ext uri="{FF2B5EF4-FFF2-40B4-BE49-F238E27FC236}">
                <a16:creationId xmlns:a16="http://schemas.microsoft.com/office/drawing/2014/main" id="{2DB7DD02-C629-446A-9C93-5A126E3419F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4038600" y="2057400"/>
          <a:ext cx="6858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Equation" r:id="rId5" imgW="304668" imgH="228501" progId="Equation.DSMT4">
                  <p:embed/>
                </p:oleObj>
              </mc:Choice>
              <mc:Fallback>
                <p:oleObj name="Equation" r:id="rId5" imgW="304668" imgH="228501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057400"/>
                        <a:ext cx="6858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8180" name="Rectangle 4">
            <a:extLst>
              <a:ext uri="{FF2B5EF4-FFF2-40B4-BE49-F238E27FC236}">
                <a16:creationId xmlns:a16="http://schemas.microsoft.com/office/drawing/2014/main" id="{30AB06EC-6536-4A69-B300-5D9EEFFD3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133600"/>
            <a:ext cx="1066800" cy="35052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</a:t>
            </a:r>
          </a:p>
        </p:txBody>
      </p:sp>
      <p:sp>
        <p:nvSpPr>
          <p:cNvPr id="43014" name="Line 5">
            <a:extLst>
              <a:ext uri="{FF2B5EF4-FFF2-40B4-BE49-F238E27FC236}">
                <a16:creationId xmlns:a16="http://schemas.microsoft.com/office/drawing/2014/main" id="{6451FD6E-3DB4-430A-98FD-EA90E7742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962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Oval 6">
            <a:extLst>
              <a:ext uri="{FF2B5EF4-FFF2-40B4-BE49-F238E27FC236}">
                <a16:creationId xmlns:a16="http://schemas.microsoft.com/office/drawing/2014/main" id="{2AD3ECBD-E503-407E-A3B9-7C4618933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908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6" name="Oval 7">
            <a:extLst>
              <a:ext uri="{FF2B5EF4-FFF2-40B4-BE49-F238E27FC236}">
                <a16:creationId xmlns:a16="http://schemas.microsoft.com/office/drawing/2014/main" id="{D76BFC15-710C-400F-9A7B-DD972FABB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6482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7" name="Oval 8">
            <a:extLst>
              <a:ext uri="{FF2B5EF4-FFF2-40B4-BE49-F238E27FC236}">
                <a16:creationId xmlns:a16="http://schemas.microsoft.com/office/drawing/2014/main" id="{ADF347CA-BF95-4D78-A818-96D3A2491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908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8" name="Oval 9">
            <a:extLst>
              <a:ext uri="{FF2B5EF4-FFF2-40B4-BE49-F238E27FC236}">
                <a16:creationId xmlns:a16="http://schemas.microsoft.com/office/drawing/2014/main" id="{61A54678-A2CE-4FCE-B8BD-54418B93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6482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8186" name="Rectangle 10">
            <a:extLst>
              <a:ext uri="{FF2B5EF4-FFF2-40B4-BE49-F238E27FC236}">
                <a16:creationId xmlns:a16="http://schemas.microsoft.com/office/drawing/2014/main" id="{29943EDE-1EA2-4E75-816C-B38EC6D61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590800"/>
            <a:ext cx="685800" cy="609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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1</a:t>
            </a:r>
          </a:p>
        </p:txBody>
      </p:sp>
      <p:sp>
        <p:nvSpPr>
          <p:cNvPr id="818188" name="Rectangle 12">
            <a:extLst>
              <a:ext uri="{FF2B5EF4-FFF2-40B4-BE49-F238E27FC236}">
                <a16:creationId xmlns:a16="http://schemas.microsoft.com/office/drawing/2014/main" id="{85A8670B-F43F-42B9-A479-000DF3CD3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648200"/>
            <a:ext cx="685800" cy="6096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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k</a:t>
            </a:r>
          </a:p>
        </p:txBody>
      </p:sp>
      <p:sp>
        <p:nvSpPr>
          <p:cNvPr id="43021" name="Line 13">
            <a:extLst>
              <a:ext uri="{FF2B5EF4-FFF2-40B4-BE49-F238E27FC236}">
                <a16:creationId xmlns:a16="http://schemas.microsoft.com/office/drawing/2014/main" id="{ED440717-C3C9-46D9-895A-64B9E7C25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956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Line 14">
            <a:extLst>
              <a:ext uri="{FF2B5EF4-FFF2-40B4-BE49-F238E27FC236}">
                <a16:creationId xmlns:a16="http://schemas.microsoft.com/office/drawing/2014/main" id="{FD3AC406-74E1-4624-9020-F444042278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9530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Line 15">
            <a:extLst>
              <a:ext uri="{FF2B5EF4-FFF2-40B4-BE49-F238E27FC236}">
                <a16:creationId xmlns:a16="http://schemas.microsoft.com/office/drawing/2014/main" id="{A93541C3-BCFA-4E62-80B9-E21B01A5D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8956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Line 16">
            <a:extLst>
              <a:ext uri="{FF2B5EF4-FFF2-40B4-BE49-F238E27FC236}">
                <a16:creationId xmlns:a16="http://schemas.microsoft.com/office/drawing/2014/main" id="{C2DEFEAB-86D4-45F2-80CD-3ABA14A9A2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9530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7">
            <a:extLst>
              <a:ext uri="{FF2B5EF4-FFF2-40B4-BE49-F238E27FC236}">
                <a16:creationId xmlns:a16="http://schemas.microsoft.com/office/drawing/2014/main" id="{BC9579F2-68D4-482B-BA68-96223CA55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95600"/>
            <a:ext cx="53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Line 18">
            <a:extLst>
              <a:ext uri="{FF2B5EF4-FFF2-40B4-BE49-F238E27FC236}">
                <a16:creationId xmlns:a16="http://schemas.microsoft.com/office/drawing/2014/main" id="{3F4F920A-0A5F-4CAA-989D-9D6E78911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8956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Line 19">
            <a:extLst>
              <a:ext uri="{FF2B5EF4-FFF2-40B4-BE49-F238E27FC236}">
                <a16:creationId xmlns:a16="http://schemas.microsoft.com/office/drawing/2014/main" id="{5448BBBC-8402-4557-B765-4795ACB90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9530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8" name="Line 21">
            <a:extLst>
              <a:ext uri="{FF2B5EF4-FFF2-40B4-BE49-F238E27FC236}">
                <a16:creationId xmlns:a16="http://schemas.microsoft.com/office/drawing/2014/main" id="{52B5D20A-A02E-4C3B-A1BF-AEB29992C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49530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Line 22">
            <a:extLst>
              <a:ext uri="{FF2B5EF4-FFF2-40B4-BE49-F238E27FC236}">
                <a16:creationId xmlns:a16="http://schemas.microsoft.com/office/drawing/2014/main" id="{1178CB0A-7B6E-4721-AC32-1F9542AFD4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200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0" name="Line 23">
            <a:extLst>
              <a:ext uri="{FF2B5EF4-FFF2-40B4-BE49-F238E27FC236}">
                <a16:creationId xmlns:a16="http://schemas.microsoft.com/office/drawing/2014/main" id="{3CA609A4-FDCE-4064-B5B2-DB2EAFA7B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52578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1" name="Line 24">
            <a:extLst>
              <a:ext uri="{FF2B5EF4-FFF2-40B4-BE49-F238E27FC236}">
                <a16:creationId xmlns:a16="http://schemas.microsoft.com/office/drawing/2014/main" id="{109E73BB-291D-456D-B66B-4F8BA064C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200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2" name="Line 25">
            <a:extLst>
              <a:ext uri="{FF2B5EF4-FFF2-40B4-BE49-F238E27FC236}">
                <a16:creationId xmlns:a16="http://schemas.microsoft.com/office/drawing/2014/main" id="{0337806D-89F1-410A-A325-8D56CA41C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2578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3" name="Line 26">
            <a:extLst>
              <a:ext uri="{FF2B5EF4-FFF2-40B4-BE49-F238E27FC236}">
                <a16:creationId xmlns:a16="http://schemas.microsoft.com/office/drawing/2014/main" id="{77BF88DE-C958-4480-89AB-DE8CB9C29C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276600"/>
            <a:ext cx="0" cy="152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4" name="Line 27">
            <a:extLst>
              <a:ext uri="{FF2B5EF4-FFF2-40B4-BE49-F238E27FC236}">
                <a16:creationId xmlns:a16="http://schemas.microsoft.com/office/drawing/2014/main" id="{464B1612-DED4-4D15-B434-12117939FE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2004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5" name="Line 28">
            <a:extLst>
              <a:ext uri="{FF2B5EF4-FFF2-40B4-BE49-F238E27FC236}">
                <a16:creationId xmlns:a16="http://schemas.microsoft.com/office/drawing/2014/main" id="{E58B3FE1-A0FD-4065-A14D-4A5947BAF0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32004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6" name="Line 29">
            <a:extLst>
              <a:ext uri="{FF2B5EF4-FFF2-40B4-BE49-F238E27FC236}">
                <a16:creationId xmlns:a16="http://schemas.microsoft.com/office/drawing/2014/main" id="{AE1F6809-C671-42A2-8BB5-81669BF711B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8956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7" name="Line 30">
            <a:extLst>
              <a:ext uri="{FF2B5EF4-FFF2-40B4-BE49-F238E27FC236}">
                <a16:creationId xmlns:a16="http://schemas.microsoft.com/office/drawing/2014/main" id="{0FB66F0E-95D9-4E7D-AD13-C375AF709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9624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8" name="Line 31">
            <a:extLst>
              <a:ext uri="{FF2B5EF4-FFF2-40B4-BE49-F238E27FC236}">
                <a16:creationId xmlns:a16="http://schemas.microsoft.com/office/drawing/2014/main" id="{B24FD7BF-5249-437B-B2AD-63479D992A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2578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Line 32">
            <a:extLst>
              <a:ext uri="{FF2B5EF4-FFF2-40B4-BE49-F238E27FC236}">
                <a16:creationId xmlns:a16="http://schemas.microsoft.com/office/drawing/2014/main" id="{50F99A65-A481-44E1-9AFD-665C3E37CE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52578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0" name="Line 34">
            <a:extLst>
              <a:ext uri="{FF2B5EF4-FFF2-40B4-BE49-F238E27FC236}">
                <a16:creationId xmlns:a16="http://schemas.microsoft.com/office/drawing/2014/main" id="{A1A7736E-3E3E-4191-9A87-C8A64B8A9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8956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1" name="Line 37">
            <a:extLst>
              <a:ext uri="{FF2B5EF4-FFF2-40B4-BE49-F238E27FC236}">
                <a16:creationId xmlns:a16="http://schemas.microsoft.com/office/drawing/2014/main" id="{69BA9F11-17EB-455B-B0F3-E0588DB66A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953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2" name="Line 38">
            <a:extLst>
              <a:ext uri="{FF2B5EF4-FFF2-40B4-BE49-F238E27FC236}">
                <a16:creationId xmlns:a16="http://schemas.microsoft.com/office/drawing/2014/main" id="{9B5426E1-304E-42FA-B6B3-199D90A9B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956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3" name="Line 39">
            <a:extLst>
              <a:ext uri="{FF2B5EF4-FFF2-40B4-BE49-F238E27FC236}">
                <a16:creationId xmlns:a16="http://schemas.microsoft.com/office/drawing/2014/main" id="{BAAC992D-6120-4C63-9190-2FFB786C8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953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4" name="Line 40">
            <a:extLst>
              <a:ext uri="{FF2B5EF4-FFF2-40B4-BE49-F238E27FC236}">
                <a16:creationId xmlns:a16="http://schemas.microsoft.com/office/drawing/2014/main" id="{3161D01B-0303-49F8-B6FB-E5D903DE3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953000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5" name="Line 43">
            <a:extLst>
              <a:ext uri="{FF2B5EF4-FFF2-40B4-BE49-F238E27FC236}">
                <a16:creationId xmlns:a16="http://schemas.microsoft.com/office/drawing/2014/main" id="{F0D97E0B-8AFC-480A-BEC0-6FB9004D3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895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6" name="Line 44">
            <a:extLst>
              <a:ext uri="{FF2B5EF4-FFF2-40B4-BE49-F238E27FC236}">
                <a16:creationId xmlns:a16="http://schemas.microsoft.com/office/drawing/2014/main" id="{88AD3F56-6E82-4AC0-B1E9-A5F25202B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953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47" name="Object 51">
            <a:extLst>
              <a:ext uri="{FF2B5EF4-FFF2-40B4-BE49-F238E27FC236}">
                <a16:creationId xmlns:a16="http://schemas.microsoft.com/office/drawing/2014/main" id="{81674004-6866-4BE4-9022-08E5F6EB78FB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1981200" y="3733800"/>
          <a:ext cx="9144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2" name="Equation" r:id="rId7" imgW="393529" imgH="228501" progId="Equation.DSMT4">
                  <p:embed/>
                </p:oleObj>
              </mc:Choice>
              <mc:Fallback>
                <p:oleObj name="Equation" r:id="rId7" imgW="393529" imgH="228501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33800"/>
                        <a:ext cx="9144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8" name="Object 53">
            <a:extLst>
              <a:ext uri="{FF2B5EF4-FFF2-40B4-BE49-F238E27FC236}">
                <a16:creationId xmlns:a16="http://schemas.microsoft.com/office/drawing/2014/main" id="{243CA262-16C8-4037-A677-28456D4F8F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791200"/>
          <a:ext cx="9906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3" name="Equation" r:id="rId9" imgW="406224" imgH="228501" progId="Equation.DSMT4">
                  <p:embed/>
                </p:oleObj>
              </mc:Choice>
              <mc:Fallback>
                <p:oleObj name="Equation" r:id="rId9" imgW="406224" imgH="228501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791200"/>
                        <a:ext cx="99060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9" name="Object 54">
            <a:extLst>
              <a:ext uri="{FF2B5EF4-FFF2-40B4-BE49-F238E27FC236}">
                <a16:creationId xmlns:a16="http://schemas.microsoft.com/office/drawing/2014/main" id="{CC95C762-05DB-49AA-AFF7-9C81BC58E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3886200"/>
          <a:ext cx="2209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Equation" r:id="rId11" imgW="863225" imgH="228501" progId="Equation.DSMT4">
                  <p:embed/>
                </p:oleObj>
              </mc:Choice>
              <mc:Fallback>
                <p:oleObj name="Equation" r:id="rId11" imgW="863225" imgH="228501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86200"/>
                        <a:ext cx="2209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50" name="Object 55">
            <a:extLst>
              <a:ext uri="{FF2B5EF4-FFF2-40B4-BE49-F238E27FC236}">
                <a16:creationId xmlns:a16="http://schemas.microsoft.com/office/drawing/2014/main" id="{E7580792-F381-4745-9C6A-735E0F5277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32004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Equation" r:id="rId13" imgW="228501" imgH="203112" progId="Equation.DSMT4">
                  <p:embed/>
                </p:oleObj>
              </mc:Choice>
              <mc:Fallback>
                <p:oleObj name="Equation" r:id="rId13" imgW="228501" imgH="203112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200400"/>
                        <a:ext cx="685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51" name="Object 57">
            <a:extLst>
              <a:ext uri="{FF2B5EF4-FFF2-40B4-BE49-F238E27FC236}">
                <a16:creationId xmlns:a16="http://schemas.microsoft.com/office/drawing/2014/main" id="{2E43AC50-8011-4722-AC89-549FE810A7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5867400"/>
          <a:ext cx="23622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6" name="Equation" r:id="rId15" imgW="876300" imgH="228600" progId="Equation.DSMT4">
                  <p:embed/>
                </p:oleObj>
              </mc:Choice>
              <mc:Fallback>
                <p:oleObj name="Equation" r:id="rId15" imgW="876300" imgH="2286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867400"/>
                        <a:ext cx="23622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2" name="Text Box 59">
            <a:extLst>
              <a:ext uri="{FF2B5EF4-FFF2-40B4-BE49-F238E27FC236}">
                <a16:creationId xmlns:a16="http://schemas.microsoft.com/office/drawing/2014/main" id="{6F655D73-E47C-4D35-AE52-30D50C929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967288"/>
            <a:ext cx="8858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/>
              <a:t>m</a:t>
            </a:r>
            <a:r>
              <a:rPr lang="en-US" altLang="en-US" baseline="-25000"/>
              <a:t>k</a:t>
            </a:r>
            <a:r>
              <a:rPr lang="en-US" altLang="en-US"/>
              <a:t>(t)</a:t>
            </a:r>
          </a:p>
        </p:txBody>
      </p:sp>
    </p:spTree>
  </p:cSld>
  <p:clrMapOvr>
    <a:masterClrMapping/>
  </p:clrMapOvr>
  <p:transition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>
            <a:extLst>
              <a:ext uri="{FF2B5EF4-FFF2-40B4-BE49-F238E27FC236}">
                <a16:creationId xmlns:a16="http://schemas.microsoft.com/office/drawing/2014/main" id="{4727662E-66D2-48E0-A97F-419B5F6C2824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CDMA Receiver</a:t>
            </a:r>
            <a:r>
              <a:rPr lang="en-US" dirty="0"/>
              <a:t>	</a:t>
            </a:r>
          </a:p>
        </p:txBody>
      </p:sp>
      <p:graphicFrame>
        <p:nvGraphicFramePr>
          <p:cNvPr id="44035" name="Object 22">
            <a:extLst>
              <a:ext uri="{FF2B5EF4-FFF2-40B4-BE49-F238E27FC236}">
                <a16:creationId xmlns:a16="http://schemas.microsoft.com/office/drawing/2014/main" id="{9FE4112C-C9E9-4265-889C-E4608440EBF3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2819400" y="4343400"/>
          <a:ext cx="27432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1" name="Equation" r:id="rId3" imgW="876300" imgH="228600" progId="Equation.DSMT4">
                  <p:embed/>
                </p:oleObj>
              </mc:Choice>
              <mc:Fallback>
                <p:oleObj name="Equation" r:id="rId3" imgW="8763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343400"/>
                        <a:ext cx="27432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24">
            <a:extLst>
              <a:ext uri="{FF2B5EF4-FFF2-40B4-BE49-F238E27FC236}">
                <a16:creationId xmlns:a16="http://schemas.microsoft.com/office/drawing/2014/main" id="{AC23746B-91CA-43D3-ABA5-ED5ECF9651D0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762000" y="3048000"/>
          <a:ext cx="7620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5" imgW="228501" imgH="203112" progId="Equation.DSMT4">
                  <p:embed/>
                </p:oleObj>
              </mc:Choice>
              <mc:Fallback>
                <p:oleObj name="Equation" r:id="rId5" imgW="228501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7620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26">
            <a:extLst>
              <a:ext uri="{FF2B5EF4-FFF2-40B4-BE49-F238E27FC236}">
                <a16:creationId xmlns:a16="http://schemas.microsoft.com/office/drawing/2014/main" id="{FF312472-9AD0-4A2F-9F38-56309D985E7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6858000" y="3200400"/>
          <a:ext cx="99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7" imgW="330200" imgH="228600" progId="Equation.DSMT4">
                  <p:embed/>
                </p:oleObj>
              </mc:Choice>
              <mc:Fallback>
                <p:oleObj name="Equation" r:id="rId7" imgW="33020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200400"/>
                        <a:ext cx="990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5348" name="Rectangle 4">
            <a:extLst>
              <a:ext uri="{FF2B5EF4-FFF2-40B4-BE49-F238E27FC236}">
                <a16:creationId xmlns:a16="http://schemas.microsoft.com/office/drawing/2014/main" id="{E035B384-38CF-40B1-BE1C-922F4647B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362200"/>
            <a:ext cx="1295400" cy="14478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(.)dt</a:t>
            </a:r>
          </a:p>
        </p:txBody>
      </p:sp>
      <p:sp>
        <p:nvSpPr>
          <p:cNvPr id="825349" name="Rectangle 5">
            <a:extLst>
              <a:ext uri="{FF2B5EF4-FFF2-40B4-BE49-F238E27FC236}">
                <a16:creationId xmlns:a16="http://schemas.microsoft.com/office/drawing/2014/main" id="{68A6FD97-57E2-4C5C-BFAD-1D43391EB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590800"/>
            <a:ext cx="4572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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</a:t>
            </a:r>
          </a:p>
        </p:txBody>
      </p:sp>
      <p:sp>
        <p:nvSpPr>
          <p:cNvPr id="44040" name="Line 6">
            <a:extLst>
              <a:ext uri="{FF2B5EF4-FFF2-40B4-BE49-F238E27FC236}">
                <a16:creationId xmlns:a16="http://schemas.microsoft.com/office/drawing/2014/main" id="{F9E7769F-1BE5-4FFA-8673-947E32C4A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0480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7">
            <a:extLst>
              <a:ext uri="{FF2B5EF4-FFF2-40B4-BE49-F238E27FC236}">
                <a16:creationId xmlns:a16="http://schemas.microsoft.com/office/drawing/2014/main" id="{93A6CE22-0E5B-40B9-B6D6-D7F0E024F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0480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Oval 9">
            <a:extLst>
              <a:ext uri="{FF2B5EF4-FFF2-40B4-BE49-F238E27FC236}">
                <a16:creationId xmlns:a16="http://schemas.microsoft.com/office/drawing/2014/main" id="{AA1E4446-C810-409F-94A8-880829EE8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7432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043" name="Oval 10">
            <a:extLst>
              <a:ext uri="{FF2B5EF4-FFF2-40B4-BE49-F238E27FC236}">
                <a16:creationId xmlns:a16="http://schemas.microsoft.com/office/drawing/2014/main" id="{D1E90A24-0E5C-496F-99C6-ACC063356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044" name="Line 11">
            <a:extLst>
              <a:ext uri="{FF2B5EF4-FFF2-40B4-BE49-F238E27FC236}">
                <a16:creationId xmlns:a16="http://schemas.microsoft.com/office/drawing/2014/main" id="{01A43613-C09A-4B5A-AF09-6624A7AA64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0480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2">
            <a:extLst>
              <a:ext uri="{FF2B5EF4-FFF2-40B4-BE49-F238E27FC236}">
                <a16:creationId xmlns:a16="http://schemas.microsoft.com/office/drawing/2014/main" id="{D6D57517-C40C-4108-BAC8-820160F4D6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30480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3">
            <a:extLst>
              <a:ext uri="{FF2B5EF4-FFF2-40B4-BE49-F238E27FC236}">
                <a16:creationId xmlns:a16="http://schemas.microsoft.com/office/drawing/2014/main" id="{B3B59062-2EFB-48B9-BB1A-70728BC343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048000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4">
            <a:extLst>
              <a:ext uri="{FF2B5EF4-FFF2-40B4-BE49-F238E27FC236}">
                <a16:creationId xmlns:a16="http://schemas.microsoft.com/office/drawing/2014/main" id="{1B39EF9C-C6FB-4A79-B3AE-5D2183F652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0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5">
            <a:extLst>
              <a:ext uri="{FF2B5EF4-FFF2-40B4-BE49-F238E27FC236}">
                <a16:creationId xmlns:a16="http://schemas.microsoft.com/office/drawing/2014/main" id="{2D27A52D-E69D-4DFF-935A-6823FC2D4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048000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6">
            <a:extLst>
              <a:ext uri="{FF2B5EF4-FFF2-40B4-BE49-F238E27FC236}">
                <a16:creationId xmlns:a16="http://schemas.microsoft.com/office/drawing/2014/main" id="{4257D4F7-34D8-4E09-AC0E-0023350E78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33528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7">
            <a:extLst>
              <a:ext uri="{FF2B5EF4-FFF2-40B4-BE49-F238E27FC236}">
                <a16:creationId xmlns:a16="http://schemas.microsoft.com/office/drawing/2014/main" id="{17BB6DE8-FF85-4763-8858-B80676C595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33528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Line 18">
            <a:extLst>
              <a:ext uri="{FF2B5EF4-FFF2-40B4-BE49-F238E27FC236}">
                <a16:creationId xmlns:a16="http://schemas.microsoft.com/office/drawing/2014/main" id="{1343B671-4B33-4983-AA78-5D6A74A4C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048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20">
            <a:extLst>
              <a:ext uri="{FF2B5EF4-FFF2-40B4-BE49-F238E27FC236}">
                <a16:creationId xmlns:a16="http://schemas.microsoft.com/office/drawing/2014/main" id="{8C3FD1D1-33A3-4344-A4AD-4529B8C7F6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048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Line 21">
            <a:extLst>
              <a:ext uri="{FF2B5EF4-FFF2-40B4-BE49-F238E27FC236}">
                <a16:creationId xmlns:a16="http://schemas.microsoft.com/office/drawing/2014/main" id="{EA500761-8E27-4FF9-805B-331ABF5B5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4054" name="Object 28">
            <a:extLst>
              <a:ext uri="{FF2B5EF4-FFF2-40B4-BE49-F238E27FC236}">
                <a16:creationId xmlns:a16="http://schemas.microsoft.com/office/drawing/2014/main" id="{0D6950B4-EE4A-418B-838D-255DB85F228C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5715000" y="1924050"/>
          <a:ext cx="6858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Equation" r:id="rId9" imgW="330057" imgH="241195" progId="Equation.DSMT4">
                  <p:embed/>
                </p:oleObj>
              </mc:Choice>
              <mc:Fallback>
                <p:oleObj name="Equation" r:id="rId9" imgW="330057" imgH="241195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24050"/>
                        <a:ext cx="68580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30">
            <a:extLst>
              <a:ext uri="{FF2B5EF4-FFF2-40B4-BE49-F238E27FC236}">
                <a16:creationId xmlns:a16="http://schemas.microsoft.com/office/drawing/2014/main" id="{200745C4-FB31-4E1C-A98B-063A9E1107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419600"/>
          <a:ext cx="10668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5" name="Equation" r:id="rId11" imgW="406224" imgH="228501" progId="Equation.DSMT4">
                  <p:embed/>
                </p:oleObj>
              </mc:Choice>
              <mc:Fallback>
                <p:oleObj name="Equation" r:id="rId11" imgW="406224" imgH="228501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19600"/>
                        <a:ext cx="10668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>
            <a:extLst>
              <a:ext uri="{FF2B5EF4-FFF2-40B4-BE49-F238E27FC236}">
                <a16:creationId xmlns:a16="http://schemas.microsoft.com/office/drawing/2014/main" id="{4B48A832-AA14-4451-8251-92EECBA72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Parameters of DSSS</a:t>
            </a:r>
          </a:p>
        </p:txBody>
      </p:sp>
      <p:sp>
        <p:nvSpPr>
          <p:cNvPr id="839683" name="Rectangle 3">
            <a:extLst>
              <a:ext uri="{FF2B5EF4-FFF2-40B4-BE49-F238E27FC236}">
                <a16:creationId xmlns:a16="http://schemas.microsoft.com/office/drawing/2014/main" id="{F627F7EB-FDCA-4328-AC59-19FA8F51BA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17688"/>
            <a:ext cx="7620000" cy="4202112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Probability of bit error (BER)  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	</a:t>
            </a:r>
            <a:r>
              <a:rPr lang="en-US" b="0" dirty="0" err="1"/>
              <a:t>P</a:t>
            </a:r>
            <a:r>
              <a:rPr lang="en-US" b="0" baseline="-25000" dirty="0" err="1"/>
              <a:t>e</a:t>
            </a:r>
            <a:r>
              <a:rPr lang="en-US" b="0" dirty="0"/>
              <a:t>  = Q {1/ [(K –1)/3N + (N</a:t>
            </a:r>
            <a:r>
              <a:rPr lang="en-US" b="0" baseline="-25000" dirty="0"/>
              <a:t>0</a:t>
            </a:r>
            <a:r>
              <a:rPr lang="en-US" b="0" dirty="0"/>
              <a:t>/2E</a:t>
            </a:r>
            <a:r>
              <a:rPr lang="en-US" b="0" baseline="-25000" dirty="0"/>
              <a:t>b</a:t>
            </a:r>
            <a:r>
              <a:rPr lang="en-US" b="0" dirty="0"/>
              <a:t>)]</a:t>
            </a:r>
            <a:r>
              <a:rPr lang="en-US" b="0" baseline="30000" dirty="0"/>
              <a:t>1/2</a:t>
            </a:r>
            <a:r>
              <a:rPr lang="en-US" b="0" dirty="0"/>
              <a:t>}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K	= Number of users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N	= Number of chips/ symbol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>
            <a:extLst>
              <a:ext uri="{FF2B5EF4-FFF2-40B4-BE49-F238E27FC236}">
                <a16:creationId xmlns:a16="http://schemas.microsoft.com/office/drawing/2014/main" id="{DE6D37B1-D864-4589-845B-EF5EE9A86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Important Advantages of CDMA</a:t>
            </a:r>
          </a:p>
        </p:txBody>
      </p:sp>
      <p:sp>
        <p:nvSpPr>
          <p:cNvPr id="840707" name="Rectangle 3">
            <a:extLst>
              <a:ext uri="{FF2B5EF4-FFF2-40B4-BE49-F238E27FC236}">
                <a16:creationId xmlns:a16="http://schemas.microsoft.com/office/drawing/2014/main" id="{CF5CEA16-8A02-446B-B31A-196C4C88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36099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Many users of CDMA use the same frequency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Multipath fading may be substantially reduced because of large signal bandwidth.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There is no absolute limit on the number of users in CDMA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System performance gradually degrades for all users as the number of users is increased.</a:t>
            </a:r>
          </a:p>
        </p:txBody>
      </p:sp>
    </p:spTree>
  </p:cSld>
  <p:clrMapOvr>
    <a:masterClrMapping/>
  </p:clrMapOvr>
  <p:transition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>
            <a:extLst>
              <a:ext uri="{FF2B5EF4-FFF2-40B4-BE49-F238E27FC236}">
                <a16:creationId xmlns:a16="http://schemas.microsoft.com/office/drawing/2014/main" id="{05D4C845-A8BB-4874-BE27-B7A090466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Drawbacks of CDMA</a:t>
            </a:r>
          </a:p>
        </p:txBody>
      </p:sp>
      <p:sp>
        <p:nvSpPr>
          <p:cNvPr id="841731" name="Rectangle 3">
            <a:extLst>
              <a:ext uri="{FF2B5EF4-FFF2-40B4-BE49-F238E27FC236}">
                <a16:creationId xmlns:a16="http://schemas.microsoft.com/office/drawing/2014/main" id="{EF0DDAA9-85D3-4EAE-8D94-514DA5FF01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34131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Self-jamming is a problem in a CDMA system. Self-jamming occurs because the PN sequences are not exactly orthogonal.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near- far problem occurs at a CDMA receiver if an undesired user has high detected power as compared to the desired user.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>
            <a:extLst>
              <a:ext uri="{FF2B5EF4-FFF2-40B4-BE49-F238E27FC236}">
                <a16:creationId xmlns:a16="http://schemas.microsoft.com/office/drawing/2014/main" id="{1670E6C0-4868-4A76-A6E6-75476162B4C3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Balanced Modulator</a:t>
            </a:r>
          </a:p>
        </p:txBody>
      </p:sp>
      <p:graphicFrame>
        <p:nvGraphicFramePr>
          <p:cNvPr id="6147" name="Object 8">
            <a:extLst>
              <a:ext uri="{FF2B5EF4-FFF2-40B4-BE49-F238E27FC236}">
                <a16:creationId xmlns:a16="http://schemas.microsoft.com/office/drawing/2014/main" id="{00FC7946-B4F4-4388-8E62-B22FAA5F7D68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5257800" y="5029200"/>
          <a:ext cx="708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64814" imgH="177492" progId="Equation.DSMT4">
                  <p:embed/>
                </p:oleObj>
              </mc:Choice>
              <mc:Fallback>
                <p:oleObj name="Equation" r:id="rId3" imgW="164814" imgH="17749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029200"/>
                        <a:ext cx="708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6">
            <a:extLst>
              <a:ext uri="{FF2B5EF4-FFF2-40B4-BE49-F238E27FC236}">
                <a16:creationId xmlns:a16="http://schemas.microsoft.com/office/drawing/2014/main" id="{515E18DA-95C2-42B6-AFC9-9C780F64E73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572000" y="1676400"/>
          <a:ext cx="7096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164814" imgH="177492" progId="Equation.DSMT4">
                  <p:embed/>
                </p:oleObj>
              </mc:Choice>
              <mc:Fallback>
                <p:oleObj name="Equation" r:id="rId5" imgW="164814" imgH="17749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76400"/>
                        <a:ext cx="7096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8">
            <a:extLst>
              <a:ext uri="{FF2B5EF4-FFF2-40B4-BE49-F238E27FC236}">
                <a16:creationId xmlns:a16="http://schemas.microsoft.com/office/drawing/2014/main" id="{BD11A796-A49F-4E3F-B8AF-8EB06A9C0DE4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7124700" y="4343400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381000" imgH="228600" progId="Equation.DSMT4">
                  <p:embed/>
                </p:oleObj>
              </mc:Choice>
              <mc:Fallback>
                <p:oleObj name="Equation" r:id="rId6" imgW="3810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4343400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4">
            <a:extLst>
              <a:ext uri="{FF2B5EF4-FFF2-40B4-BE49-F238E27FC236}">
                <a16:creationId xmlns:a16="http://schemas.microsoft.com/office/drawing/2014/main" id="{912F40A3-0CE5-4979-9C15-969D4A265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657600"/>
            <a:ext cx="1676400" cy="685800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/>
              <a:t>Carrier f</a:t>
            </a:r>
            <a:r>
              <a:rPr lang="en-US" altLang="en-US" baseline="-25000"/>
              <a:t>c</a:t>
            </a:r>
          </a:p>
        </p:txBody>
      </p:sp>
      <p:sp>
        <p:nvSpPr>
          <p:cNvPr id="690181" name="Rectangle 5">
            <a:extLst>
              <a:ext uri="{FF2B5EF4-FFF2-40B4-BE49-F238E27FC236}">
                <a16:creationId xmlns:a16="http://schemas.microsoft.com/office/drawing/2014/main" id="{7535909C-C7D5-4FD0-8BA6-487FCFCD6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81600"/>
            <a:ext cx="2667000" cy="533400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-90</a:t>
            </a:r>
            <a:r>
              <a:rPr lang="en-US" baseline="4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phase shift</a:t>
            </a:r>
            <a:endParaRPr lang="en-US" baseline="40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90182" name="Rectangle 6">
            <a:extLst>
              <a:ext uri="{FF2B5EF4-FFF2-40B4-BE49-F238E27FC236}">
                <a16:creationId xmlns:a16="http://schemas.microsoft.com/office/drawing/2014/main" id="{6706459C-A9B2-4C53-B771-EE89AE6C1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191000"/>
            <a:ext cx="838200" cy="533400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90</a:t>
            </a:r>
            <a:r>
              <a:rPr lang="en-US" b="1" baseline="4000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690183" name="Rectangle 7">
            <a:extLst>
              <a:ext uri="{FF2B5EF4-FFF2-40B4-BE49-F238E27FC236}">
                <a16:creationId xmlns:a16="http://schemas.microsoft.com/office/drawing/2014/main" id="{1BDD971C-B809-4DA0-A054-55FCD3669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352800"/>
            <a:ext cx="762000" cy="533400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∑</a:t>
            </a:r>
          </a:p>
        </p:txBody>
      </p:sp>
      <p:sp>
        <p:nvSpPr>
          <p:cNvPr id="6154" name="Line 10">
            <a:extLst>
              <a:ext uri="{FF2B5EF4-FFF2-40B4-BE49-F238E27FC236}">
                <a16:creationId xmlns:a16="http://schemas.microsoft.com/office/drawing/2014/main" id="{492A6F23-B5F5-44B5-9FBA-449B25C78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86200"/>
            <a:ext cx="12192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FE0A0478-FED8-44C8-8E46-CC62DB38C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8862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>
            <a:extLst>
              <a:ext uri="{FF2B5EF4-FFF2-40B4-BE49-F238E27FC236}">
                <a16:creationId xmlns:a16="http://schemas.microsoft.com/office/drawing/2014/main" id="{B504956A-B3D9-4DC2-B812-DD8F5B834E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724400"/>
            <a:ext cx="0" cy="4572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3">
            <a:extLst>
              <a:ext uri="{FF2B5EF4-FFF2-40B4-BE49-F238E27FC236}">
                <a16:creationId xmlns:a16="http://schemas.microsoft.com/office/drawing/2014/main" id="{74B92231-8143-47E0-9F7E-8F5F1E495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886200"/>
            <a:ext cx="0" cy="15240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034C5E85-42CF-4EC7-AABD-379B07AA2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410200"/>
            <a:ext cx="9144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4C52D4F4-55D1-4D67-8352-811BEDF439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410200"/>
            <a:ext cx="5334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8">
            <a:extLst>
              <a:ext uri="{FF2B5EF4-FFF2-40B4-BE49-F238E27FC236}">
                <a16:creationId xmlns:a16="http://schemas.microsoft.com/office/drawing/2014/main" id="{FAD6A6D4-61C0-469D-89D6-7775F9997E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286000"/>
            <a:ext cx="0" cy="16002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19">
            <a:extLst>
              <a:ext uri="{FF2B5EF4-FFF2-40B4-BE49-F238E27FC236}">
                <a16:creationId xmlns:a16="http://schemas.microsoft.com/office/drawing/2014/main" id="{A6D25155-5AEC-4F34-997F-4D321F314E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057400"/>
            <a:ext cx="16002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20">
            <a:extLst>
              <a:ext uri="{FF2B5EF4-FFF2-40B4-BE49-F238E27FC236}">
                <a16:creationId xmlns:a16="http://schemas.microsoft.com/office/drawing/2014/main" id="{C328EB1E-5A7C-4CFF-B54C-D8F3EEE832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2057400"/>
            <a:ext cx="0" cy="12954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1">
            <a:extLst>
              <a:ext uri="{FF2B5EF4-FFF2-40B4-BE49-F238E27FC236}">
                <a16:creationId xmlns:a16="http://schemas.microsoft.com/office/drawing/2014/main" id="{4073C802-7DA0-4614-943E-A0D5621695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410200"/>
            <a:ext cx="3810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2">
            <a:extLst>
              <a:ext uri="{FF2B5EF4-FFF2-40B4-BE49-F238E27FC236}">
                <a16:creationId xmlns:a16="http://schemas.microsoft.com/office/drawing/2014/main" id="{7F1A871E-0A0B-4315-A16E-4DEAA46693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057400"/>
            <a:ext cx="0" cy="33528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3">
            <a:extLst>
              <a:ext uri="{FF2B5EF4-FFF2-40B4-BE49-F238E27FC236}">
                <a16:creationId xmlns:a16="http://schemas.microsoft.com/office/drawing/2014/main" id="{B7726C20-975C-4F75-BF0B-5C268C5804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2057400"/>
            <a:ext cx="28956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4">
            <a:extLst>
              <a:ext uri="{FF2B5EF4-FFF2-40B4-BE49-F238E27FC236}">
                <a16:creationId xmlns:a16="http://schemas.microsoft.com/office/drawing/2014/main" id="{35E09917-F510-4BFA-9806-C86D62B554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4495800"/>
            <a:ext cx="3810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25">
            <a:extLst>
              <a:ext uri="{FF2B5EF4-FFF2-40B4-BE49-F238E27FC236}">
                <a16:creationId xmlns:a16="http://schemas.microsoft.com/office/drawing/2014/main" id="{661B8444-1C1D-4119-B285-63DC96525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495800"/>
            <a:ext cx="0" cy="9906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Line 26">
            <a:extLst>
              <a:ext uri="{FF2B5EF4-FFF2-40B4-BE49-F238E27FC236}">
                <a16:creationId xmlns:a16="http://schemas.microsoft.com/office/drawing/2014/main" id="{12F4DF3B-0E41-4F90-B642-95E0C45E4A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3581400"/>
            <a:ext cx="381000" cy="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7">
            <a:extLst>
              <a:ext uri="{FF2B5EF4-FFF2-40B4-BE49-F238E27FC236}">
                <a16:creationId xmlns:a16="http://schemas.microsoft.com/office/drawing/2014/main" id="{0685407A-842E-4676-B711-17A522B95D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581400"/>
            <a:ext cx="0" cy="838200"/>
          </a:xfrm>
          <a:prstGeom prst="line">
            <a:avLst/>
          </a:prstGeom>
          <a:noFill/>
          <a:ln w="76200">
            <a:solidFill>
              <a:srgbClr val="F2F5F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70" name="Object 30">
            <a:extLst>
              <a:ext uri="{FF2B5EF4-FFF2-40B4-BE49-F238E27FC236}">
                <a16:creationId xmlns:a16="http://schemas.microsoft.com/office/drawing/2014/main" id="{BBBF074F-E9BF-4328-B0A3-C12308386449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1066800" y="54102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279279" imgH="203112" progId="Equation.DSMT4">
                  <p:embed/>
                </p:oleObj>
              </mc:Choice>
              <mc:Fallback>
                <p:oleObj name="Equation" r:id="rId8" imgW="279279" imgH="20311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102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 type="none" w="med" len="med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>
            <a:extLst>
              <a:ext uri="{FF2B5EF4-FFF2-40B4-BE49-F238E27FC236}">
                <a16:creationId xmlns:a16="http://schemas.microsoft.com/office/drawing/2014/main" id="{A062EC84-D4B1-49AD-903B-9107EE544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Properties of SSB</a:t>
            </a:r>
          </a:p>
        </p:txBody>
      </p:sp>
      <p:sp>
        <p:nvSpPr>
          <p:cNvPr id="695299" name="Rectangle 3">
            <a:extLst>
              <a:ext uri="{FF2B5EF4-FFF2-40B4-BE49-F238E27FC236}">
                <a16:creationId xmlns:a16="http://schemas.microsoft.com/office/drawing/2014/main" id="{D77979B6-F820-4967-9D1F-EC6377B75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865688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Bandwidth of SSB is very efficient = </a:t>
            </a:r>
            <a:r>
              <a:rPr lang="en-US" b="0" dirty="0" err="1"/>
              <a:t>f</a:t>
            </a:r>
            <a:r>
              <a:rPr lang="en-US" b="0" baseline="-25000" dirty="0" err="1"/>
              <a:t>m</a:t>
            </a:r>
            <a:r>
              <a:rPr lang="en-US" b="0" baseline="-25000" dirty="0"/>
              <a:t> </a:t>
            </a:r>
            <a:r>
              <a:rPr lang="en-US" b="0" dirty="0"/>
              <a:t>(half of AM bandwidth)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However, Doppler spreading and Rayleigh fading can shift the signal spectrum, causing distortion.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Frequency of the receiver oscillator must be exactly the same as that of the transmitted carrier f</a:t>
            </a:r>
            <a:r>
              <a:rPr lang="en-US" b="0" baseline="-25000" dirty="0"/>
              <a:t>c</a:t>
            </a:r>
            <a:r>
              <a:rPr lang="en-US" b="0" dirty="0"/>
              <a:t>. If not, this results in a frequency shift f</a:t>
            </a:r>
            <a:r>
              <a:rPr lang="en-US" b="0" baseline="-25000" dirty="0"/>
              <a:t>c</a:t>
            </a:r>
            <a:r>
              <a:rPr lang="en-US" b="0" dirty="0">
                <a:sym typeface="Symbol" pitchFamily="18" charset="2"/>
              </a:rPr>
              <a:t> </a:t>
            </a:r>
            <a:r>
              <a:rPr lang="en-US" b="0" dirty="0"/>
              <a:t>f, causing distortion.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>
            <a:extLst>
              <a:ext uri="{FF2B5EF4-FFF2-40B4-BE49-F238E27FC236}">
                <a16:creationId xmlns:a16="http://schemas.microsoft.com/office/drawing/2014/main" id="{D82BAC5C-F811-41EC-B61C-52040FD5A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Pilot Tone SSB </a:t>
            </a:r>
          </a:p>
        </p:txBody>
      </p:sp>
      <p:sp>
        <p:nvSpPr>
          <p:cNvPr id="696323" name="Rectangle 3">
            <a:extLst>
              <a:ext uri="{FF2B5EF4-FFF2-40B4-BE49-F238E27FC236}">
                <a16:creationId xmlns:a16="http://schemas.microsoft.com/office/drawing/2014/main" id="{7C43DBD1-DC67-456D-B331-AD8DBB9F4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08146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Transmit a low level pilot tone along with </a:t>
            </a:r>
            <a:br>
              <a:rPr lang="en-US" b="0" dirty="0"/>
            </a:br>
            <a:r>
              <a:rPr lang="en-US" b="0" dirty="0"/>
              <a:t>the SSB signal.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pilot tone has information on the frequency and amplitude of the carrier.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pilot tone can be tracked using signal processing FFSR - Feed Forward Signal Regeneration.</a:t>
            </a: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>
            <a:extLst>
              <a:ext uri="{FF2B5EF4-FFF2-40B4-BE49-F238E27FC236}">
                <a16:creationId xmlns:a16="http://schemas.microsoft.com/office/drawing/2014/main" id="{C4D5F249-E37E-43EC-BBAF-C68ECD874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Properties of TTIB system</a:t>
            </a:r>
          </a:p>
        </p:txBody>
      </p:sp>
      <p:sp>
        <p:nvSpPr>
          <p:cNvPr id="708611" name="Rectangle 3">
            <a:extLst>
              <a:ext uri="{FF2B5EF4-FFF2-40B4-BE49-F238E27FC236}">
                <a16:creationId xmlns:a16="http://schemas.microsoft.com/office/drawing/2014/main" id="{CE2D37C7-840D-4673-802B-9D134053B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8001000" cy="484187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Base band signal is split into two equal width segments.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0" dirty="0"/>
              <a:t>Small portion of audio spectrum is removed and  a low-level pilot tone is inserted in its place.</a:t>
            </a:r>
          </a:p>
          <a:p>
            <a:pPr marL="633413" indent="-633413">
              <a:spcBef>
                <a:spcPct val="20000"/>
              </a:spcBef>
              <a:defRPr/>
            </a:pPr>
            <a:r>
              <a:rPr lang="en-US" b="0" dirty="0"/>
              <a:t>This procedure maintains the low bandwidth of   the SSB signal.</a:t>
            </a:r>
          </a:p>
          <a:p>
            <a:pPr marL="457200" lvl="1" indent="-457200">
              <a:spcBef>
                <a:spcPct val="20000"/>
              </a:spcBef>
              <a:defRPr/>
            </a:pPr>
            <a:r>
              <a:rPr lang="en-US" b="0" dirty="0"/>
              <a:t>  Provides good adjacent channel protection.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>
            <a:extLst>
              <a:ext uri="{FF2B5EF4-FFF2-40B4-BE49-F238E27FC236}">
                <a16:creationId xmlns:a16="http://schemas.microsoft.com/office/drawing/2014/main" id="{1D7312CE-5CBB-4E9E-91B3-62D15386A0A5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990600" y="838200"/>
            <a:ext cx="7239000" cy="838200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u="sng" dirty="0"/>
              <a:t>Demodulation of AM signals</a:t>
            </a:r>
            <a:r>
              <a:rPr lang="en-US" sz="3200" u="sng" dirty="0"/>
              <a:t> </a:t>
            </a:r>
            <a:br>
              <a:rPr lang="en-US" sz="3200" u="sng" dirty="0"/>
            </a:br>
            <a:br>
              <a:rPr lang="en-US" sz="3200" u="sng" dirty="0"/>
            </a:br>
            <a:br>
              <a:rPr lang="en-US" sz="3200" u="sng" dirty="0"/>
            </a:br>
            <a:br>
              <a:rPr lang="en-US" sz="2800" u="sng" dirty="0">
                <a:solidFill>
                  <a:schemeClr val="tx1"/>
                </a:solidFill>
              </a:rPr>
            </a:br>
            <a:endParaRPr lang="en-US" sz="2800" u="sng" dirty="0">
              <a:solidFill>
                <a:schemeClr val="tx1"/>
              </a:solidFill>
            </a:endParaRPr>
          </a:p>
        </p:txBody>
      </p:sp>
      <p:sp>
        <p:nvSpPr>
          <p:cNvPr id="10243" name="Rectangle 16">
            <a:extLst>
              <a:ext uri="{FF2B5EF4-FFF2-40B4-BE49-F238E27FC236}">
                <a16:creationId xmlns:a16="http://schemas.microsoft.com/office/drawing/2014/main" id="{E067A4D8-F1F3-4005-96AA-E13676E92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981200"/>
            <a:ext cx="6553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>
              <a:buFont typeface="Arial" panose="020B0604020202020204" pitchFamily="34" charset="0"/>
              <a:buChar char="•"/>
            </a:pPr>
            <a:r>
              <a:rPr lang="en-US" altLang="en-US"/>
              <a:t> Coherent Modulation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altLang="en-US"/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/>
              <a:t> Non-coherent demodulation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altLang="en-US"/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/>
              <a:t> Envelope Detectors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10982</TotalTime>
  <Words>1880</Words>
  <Application>Microsoft Office PowerPoint</Application>
  <PresentationFormat>On-screen Show (4:3)</PresentationFormat>
  <Paragraphs>331</Paragraphs>
  <Slides>45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5" baseType="lpstr">
      <vt:lpstr>Arial</vt:lpstr>
      <vt:lpstr>Arial Narrow</vt:lpstr>
      <vt:lpstr>BD Symbols</vt:lpstr>
      <vt:lpstr>Cambria Math</vt:lpstr>
      <vt:lpstr>Courier New</vt:lpstr>
      <vt:lpstr>Monotype Sorts</vt:lpstr>
      <vt:lpstr>Symbol</vt:lpstr>
      <vt:lpstr>Times</vt:lpstr>
      <vt:lpstr>Kumar</vt:lpstr>
      <vt:lpstr>Equation</vt:lpstr>
      <vt:lpstr>Modulation Techniques for Mobile Radio</vt:lpstr>
      <vt:lpstr>Modulation Techniques</vt:lpstr>
      <vt:lpstr>Review of Analog Modulation Techniques</vt:lpstr>
      <vt:lpstr>Single Singleband AM Signal</vt:lpstr>
      <vt:lpstr>Balanced Modulator</vt:lpstr>
      <vt:lpstr>Properties of SSB</vt:lpstr>
      <vt:lpstr>Pilot Tone SSB </vt:lpstr>
      <vt:lpstr>Properties of TTIB system</vt:lpstr>
      <vt:lpstr>Demodulation of AM signals     </vt:lpstr>
      <vt:lpstr>Frequency Modulation</vt:lpstr>
      <vt:lpstr>FM methods </vt:lpstr>
      <vt:lpstr>Comparison between AM and FM </vt:lpstr>
      <vt:lpstr>Digital Modulation</vt:lpstr>
      <vt:lpstr>Basics of digital communications </vt:lpstr>
      <vt:lpstr>Shannon’s bandwidth theorem  </vt:lpstr>
      <vt:lpstr>PowerPoint Presentation</vt:lpstr>
      <vt:lpstr>Line Coding</vt:lpstr>
      <vt:lpstr>         Unipolar NRZ               1           0          1               1           0</vt:lpstr>
      <vt:lpstr>Pulse Shaping Techniques</vt:lpstr>
      <vt:lpstr>Pulse shaping filters</vt:lpstr>
      <vt:lpstr>Symbol rate with raised-cosine filter </vt:lpstr>
      <vt:lpstr>Types of Digital Modulation</vt:lpstr>
      <vt:lpstr>Linear digital modulation</vt:lpstr>
      <vt:lpstr>Properties of PSK</vt:lpstr>
      <vt:lpstr>Nonlinear digital modulation</vt:lpstr>
      <vt:lpstr>Properties of FSK </vt:lpstr>
      <vt:lpstr>Modulation performance in fading channels</vt:lpstr>
      <vt:lpstr>BER with noise and fading</vt:lpstr>
      <vt:lpstr>Spread Spectrum Modulation techniques </vt:lpstr>
      <vt:lpstr>Principle of Spread Spectrum</vt:lpstr>
      <vt:lpstr>Advantages of spread spectrum techniques</vt:lpstr>
      <vt:lpstr>PN Sequences </vt:lpstr>
      <vt:lpstr>Frequency Hopped Spread spectrum (FHSS)</vt:lpstr>
      <vt:lpstr>Methodology of FHSS</vt:lpstr>
      <vt:lpstr>Frequency Hopping Modulator</vt:lpstr>
      <vt:lpstr>Frequency hopping demodulator</vt:lpstr>
      <vt:lpstr>Parameters of FH-SS</vt:lpstr>
      <vt:lpstr>Direct Sequence Spread Spectrum (DSSS)</vt:lpstr>
      <vt:lpstr>Properties of DSSS signal</vt:lpstr>
      <vt:lpstr>Example:     </vt:lpstr>
      <vt:lpstr>DSSS Transmitter</vt:lpstr>
      <vt:lpstr>CDMA Receiver </vt:lpstr>
      <vt:lpstr>Parameters of DSSS</vt:lpstr>
      <vt:lpstr>Important Advantages of CDMA</vt:lpstr>
      <vt:lpstr>Drawbacks of CDMA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1129</cp:revision>
  <dcterms:created xsi:type="dcterms:W3CDTF">2001-03-23T18:50:20Z</dcterms:created>
  <dcterms:modified xsi:type="dcterms:W3CDTF">2022-11-04T18:50:11Z</dcterms:modified>
</cp:coreProperties>
</file>