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21"/>
  </p:notesMasterIdLst>
  <p:handoutMasterIdLst>
    <p:handoutMasterId r:id="rId22"/>
  </p:handoutMasterIdLst>
  <p:sldIdLst>
    <p:sldId id="353" r:id="rId2"/>
    <p:sldId id="386" r:id="rId3"/>
    <p:sldId id="355" r:id="rId4"/>
    <p:sldId id="356" r:id="rId5"/>
    <p:sldId id="367" r:id="rId6"/>
    <p:sldId id="357" r:id="rId7"/>
    <p:sldId id="358" r:id="rId8"/>
    <p:sldId id="360" r:id="rId9"/>
    <p:sldId id="361" r:id="rId10"/>
    <p:sldId id="362" r:id="rId11"/>
    <p:sldId id="373" r:id="rId12"/>
    <p:sldId id="389" r:id="rId13"/>
    <p:sldId id="377" r:id="rId14"/>
    <p:sldId id="375" r:id="rId15"/>
    <p:sldId id="376" r:id="rId16"/>
    <p:sldId id="390" r:id="rId17"/>
    <p:sldId id="363" r:id="rId18"/>
    <p:sldId id="365" r:id="rId19"/>
    <p:sldId id="38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E670"/>
    <a:srgbClr val="333333"/>
    <a:srgbClr val="682D99"/>
    <a:srgbClr val="277564"/>
    <a:srgbClr val="319580"/>
    <a:srgbClr val="8DE5B7"/>
    <a:srgbClr val="97D979"/>
    <a:srgbClr val="4CF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3" autoAdjust="0"/>
    <p:restoredTop sz="93689" autoAdjust="0"/>
  </p:normalViewPr>
  <p:slideViewPr>
    <p:cSldViewPr>
      <p:cViewPr varScale="1">
        <p:scale>
          <a:sx n="107" d="100"/>
          <a:sy n="107" d="100"/>
        </p:scale>
        <p:origin x="1620" y="78"/>
      </p:cViewPr>
      <p:guideLst>
        <p:guide orient="horz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656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376E0854-0FD8-4A51-AA88-51B5EA4F21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F4177EA4-0DFD-46AA-B73F-DE5AF56E96B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292D4142-B25F-4946-A865-FCAB6F6235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1AEBFEBA-66F4-44E0-B9DE-4B3DBEF8F78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13DD9EB-951B-4C4B-8B65-4399728B28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7B6D782-5A0E-473B-93CC-D8E3A64097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BD Symbols" pitchFamily="2" charset="2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D5FFD0A2-0513-40F2-A4D7-B97FEB4F796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BD Symbols" pitchFamily="2" charset="2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76C90778-26C1-4FE4-B77A-FFEA8ED7367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ED3DDA20-A3AE-41FF-8780-232DF75752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FA9496DA-E1E1-4DBE-BCDA-E0235D6F56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BD Symbols" pitchFamily="2" charset="2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5464CF45-9D5F-4CA1-B079-398EAC6EFA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BD Symbols"/>
              </a:defRPr>
            </a:lvl1pPr>
          </a:lstStyle>
          <a:p>
            <a:fld id="{90812C51-0853-4C25-BA9C-3819387D13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0798927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0513927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305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305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8011880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5837653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4572697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8644161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541656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384628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720132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3934936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6129638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613656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744487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940752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775536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A5B8E8E-AB9F-4506-AFB9-6FEAA1BD7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0" hangingPunct="0">
              <a:defRPr/>
            </a:pPr>
            <a:endParaRPr lang="en-US" altLang="en-US">
              <a:cs typeface="+mn-cs"/>
            </a:endParaRPr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0F7E1366-C231-4F33-9812-780A5CF99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DF70D411-4A50-40AA-8FE9-59F81C2E1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403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A0AB4BC3-1E30-498C-857C-B0C514958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fld id="{0BCAAC2A-F48E-4EE7-9FCF-D16FAD0593E0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/>
              <a:t>‹#›</a:t>
            </a:fld>
            <a:endParaRPr lang="en-US" altLang="en-US" sz="2800" b="1">
              <a:solidFill>
                <a:srgbClr val="AABAE6"/>
              </a:solidFill>
              <a:latin typeface="Monotype Sort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55A74F84-F202-4EA1-BA02-71E12A2B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Techniques to control noise and fading</a:t>
            </a:r>
            <a:endParaRPr lang="en-US" altLang="en-US" u="sng" dirty="0"/>
          </a:p>
        </p:txBody>
      </p:sp>
      <p:sp>
        <p:nvSpPr>
          <p:cNvPr id="545797" name="Rectangle 5">
            <a:extLst>
              <a:ext uri="{FF2B5EF4-FFF2-40B4-BE49-F238E27FC236}">
                <a16:creationId xmlns:a16="http://schemas.microsoft.com/office/drawing/2014/main" id="{130A08FB-D50A-41B6-B6F6-F096BFE470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391400" cy="4448175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i="1" dirty="0"/>
              <a:t>Noise</a:t>
            </a:r>
            <a:r>
              <a:rPr lang="en-US" altLang="en-US" b="0" dirty="0"/>
              <a:t> and </a:t>
            </a:r>
            <a:r>
              <a:rPr lang="en-US" altLang="en-US" b="0" i="1" dirty="0"/>
              <a:t>fading</a:t>
            </a:r>
            <a:r>
              <a:rPr lang="en-US" altLang="en-US" b="0" dirty="0"/>
              <a:t> are the primary sources of distortion in communication channels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Techniques to reduce noise and fading are usually implemented at the receiver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The most common mechanism is to have a receiver filter that can reduce the effects of noise and fading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Primary</a:t>
            </a:r>
            <a:r>
              <a:rPr lang="en-US" altLang="en-US" b="0" i="1" dirty="0"/>
              <a:t> </a:t>
            </a:r>
            <a:r>
              <a:rPr lang="en-US" altLang="en-US" b="0" dirty="0"/>
              <a:t>techniques are </a:t>
            </a:r>
            <a:r>
              <a:rPr lang="en-US" altLang="en-US" b="0" i="1" dirty="0"/>
              <a:t>equalization</a:t>
            </a:r>
            <a:r>
              <a:rPr lang="en-US" altLang="en-US" b="0" dirty="0"/>
              <a:t> and </a:t>
            </a:r>
            <a:r>
              <a:rPr lang="en-US" altLang="en-US" b="0" i="1" dirty="0"/>
              <a:t>diversity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>
            <a:extLst>
              <a:ext uri="{FF2B5EF4-FFF2-40B4-BE49-F238E27FC236}">
                <a16:creationId xmlns:a16="http://schemas.microsoft.com/office/drawing/2014/main" id="{F5D004FB-895A-404C-8733-FCDD9D8EB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Principle of diversity</a:t>
            </a:r>
          </a:p>
        </p:txBody>
      </p:sp>
      <p:sp>
        <p:nvSpPr>
          <p:cNvPr id="856067" name="Rectangle 3">
            <a:extLst>
              <a:ext uri="{FF2B5EF4-FFF2-40B4-BE49-F238E27FC236}">
                <a16:creationId xmlns:a16="http://schemas.microsoft.com/office/drawing/2014/main" id="{E8889E62-9DFA-46F6-A7E7-90DB166BF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349750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endParaRPr lang="en-US" dirty="0"/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If we space 2 antennas at 0.5 m, one may receive a null while the other receives a strong signal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By selecting the best signal at all times, a receiver can mitigate or reduce small-scale fading. This concept is  </a:t>
            </a:r>
            <a:r>
              <a:rPr lang="en-US" b="0" i="1" dirty="0"/>
              <a:t>Space diversity </a:t>
            </a:r>
            <a:r>
              <a:rPr lang="en-US" b="0" dirty="0"/>
              <a:t>or </a:t>
            </a:r>
            <a:r>
              <a:rPr lang="en-US" b="0" i="1" dirty="0"/>
              <a:t>Antenna Diversity</a:t>
            </a:r>
            <a:endParaRPr lang="en-US" b="0" dirty="0"/>
          </a:p>
          <a:p>
            <a:pPr>
              <a:buFont typeface="Monotype Sorts" pitchFamily="2" charset="2"/>
              <a:buChar char="l"/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>
            <a:extLst>
              <a:ext uri="{FF2B5EF4-FFF2-40B4-BE49-F238E27FC236}">
                <a16:creationId xmlns:a16="http://schemas.microsoft.com/office/drawing/2014/main" id="{CDF453C8-8B0F-4050-BCFE-7E0781AA9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Antenna Diversity</a:t>
            </a:r>
            <a:endParaRPr lang="en-US" sz="3200" u="sng" dirty="0"/>
          </a:p>
        </p:txBody>
      </p:sp>
      <p:sp>
        <p:nvSpPr>
          <p:cNvPr id="883715" name="Rectangle 3">
            <a:extLst>
              <a:ext uri="{FF2B5EF4-FFF2-40B4-BE49-F238E27FC236}">
                <a16:creationId xmlns:a16="http://schemas.microsoft.com/office/drawing/2014/main" id="{6991C3C7-BDC6-4B5E-B88B-2D17016447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524000"/>
            <a:ext cx="7162800" cy="461962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Concept of using </a:t>
            </a:r>
            <a:r>
              <a:rPr lang="en-US" b="0" i="1" dirty="0"/>
              <a:t>more</a:t>
            </a:r>
            <a:r>
              <a:rPr lang="en-US" b="0" dirty="0"/>
              <a:t> than one antenna (or branch )for reception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Two types of antenna diversity techniques</a:t>
            </a:r>
          </a:p>
          <a:p>
            <a:pPr marL="1009650" lvl="1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Space Diversity (SD)</a:t>
            </a:r>
          </a:p>
          <a:p>
            <a:pPr marL="1009650" lvl="1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Maximum ratio combining (MRC)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>
            <a:extLst>
              <a:ext uri="{FF2B5EF4-FFF2-40B4-BE49-F238E27FC236}">
                <a16:creationId xmlns:a16="http://schemas.microsoft.com/office/drawing/2014/main" id="{C45D52AD-A010-4BB7-B330-5A37D1C90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Space Diversity</a:t>
            </a:r>
            <a:r>
              <a:rPr lang="en-US" sz="3200" u="sng" dirty="0"/>
              <a:t>  (SD)</a:t>
            </a:r>
          </a:p>
        </p:txBody>
      </p:sp>
      <p:sp>
        <p:nvSpPr>
          <p:cNvPr id="883715" name="Rectangle 3">
            <a:extLst>
              <a:ext uri="{FF2B5EF4-FFF2-40B4-BE49-F238E27FC236}">
                <a16:creationId xmlns:a16="http://schemas.microsoft.com/office/drawing/2014/main" id="{72066721-4488-4348-8539-3F45A3FC36D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7696200" cy="3290888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Receiver uses M antennas and picks the strongest signal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     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Average SNR improvement using M branches: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 marL="609600" indent="-609600"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</p:txBody>
      </p:sp>
      <p:graphicFrame>
        <p:nvGraphicFramePr>
          <p:cNvPr id="13316" name="Object 1">
            <a:extLst>
              <a:ext uri="{FF2B5EF4-FFF2-40B4-BE49-F238E27FC236}">
                <a16:creationId xmlns:a16="http://schemas.microsoft.com/office/drawing/2014/main" id="{8C8613BA-541A-41D5-88D3-3A5CBD1B19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498975"/>
          <a:ext cx="2667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799753" imgH="431613" progId="Equation.DSMT4">
                  <p:embed/>
                </p:oleObj>
              </mc:Choice>
              <mc:Fallback>
                <p:oleObj name="Equation" r:id="rId3" imgW="799753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98975"/>
                        <a:ext cx="2667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>
            <a:extLst>
              <a:ext uri="{FF2B5EF4-FFF2-40B4-BE49-F238E27FC236}">
                <a16:creationId xmlns:a16="http://schemas.microsoft.com/office/drawing/2014/main" id="{258E9330-33E4-4323-901E-47BC4A225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Maximal Ratio Combining  (MRC)</a:t>
            </a:r>
          </a:p>
        </p:txBody>
      </p:sp>
      <p:sp>
        <p:nvSpPr>
          <p:cNvPr id="887811" name="Rectangle 3">
            <a:extLst>
              <a:ext uri="{FF2B5EF4-FFF2-40B4-BE49-F238E27FC236}">
                <a16:creationId xmlns:a16="http://schemas.microsoft.com/office/drawing/2014/main" id="{C32D4CD5-1CE4-4542-86BD-B9177D517ED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11313"/>
            <a:ext cx="7543800" cy="4113212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MRC also uses M antennas at receiver; however uses signals from all antennas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Average SNR improvement using M branches</a:t>
            </a:r>
          </a:p>
          <a:p>
            <a:pPr marL="801688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b="0" dirty="0"/>
              <a:t>             _</a:t>
            </a:r>
          </a:p>
          <a:p>
            <a:pPr marL="801688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b="0" dirty="0"/>
              <a:t>             </a:t>
            </a:r>
            <a:r>
              <a:rPr lang="en-US" b="0" dirty="0">
                <a:latin typeface="Symbol" panose="05050102010706020507" pitchFamily="18" charset="2"/>
              </a:rPr>
              <a:t>g </a:t>
            </a:r>
            <a:r>
              <a:rPr lang="en-US" b="0" dirty="0"/>
              <a:t>/ </a:t>
            </a:r>
            <a:r>
              <a:rPr lang="en-US" b="0" dirty="0">
                <a:latin typeface="Symbol" panose="05050102010706020507" pitchFamily="18" charset="2"/>
              </a:rPr>
              <a:t>G</a:t>
            </a:r>
            <a:r>
              <a:rPr lang="en-US" b="0" dirty="0"/>
              <a:t> = M</a:t>
            </a:r>
            <a:endParaRPr lang="en-US" b="0" dirty="0">
              <a:latin typeface="Symbol" panose="05050102010706020507" pitchFamily="18" charset="2"/>
            </a:endParaRPr>
          </a:p>
          <a:p>
            <a:pPr marL="609600" indent="-609600"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3" name="Rectangle 3">
            <a:extLst>
              <a:ext uri="{FF2B5EF4-FFF2-40B4-BE49-F238E27FC236}">
                <a16:creationId xmlns:a16="http://schemas.microsoft.com/office/drawing/2014/main" id="{2A2661A1-079D-4388-A541-35B407ADF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685800"/>
            <a:ext cx="7620000" cy="3044825"/>
          </a:xfrm>
        </p:spPr>
        <p:txBody>
          <a:bodyPr/>
          <a:lstStyle/>
          <a:p>
            <a:pPr marL="0" indent="0">
              <a:spcBef>
                <a:spcPct val="30000"/>
              </a:spcBef>
              <a:buFont typeface="Monotype Sorts" pitchFamily="2" charset="2"/>
              <a:buNone/>
              <a:defRPr/>
            </a:pPr>
            <a:r>
              <a:rPr lang="en-US" b="0" u="sng" dirty="0"/>
              <a:t>Example</a:t>
            </a:r>
            <a:r>
              <a:rPr lang="en-US" b="0" dirty="0"/>
              <a:t> :  </a:t>
            </a:r>
          </a:p>
          <a:p>
            <a:pPr marL="0" indent="0">
              <a:spcBef>
                <a:spcPct val="30000"/>
              </a:spcBef>
              <a:buFont typeface="Monotype Sorts" pitchFamily="2" charset="2"/>
              <a:buNone/>
              <a:defRPr/>
            </a:pPr>
            <a:r>
              <a:rPr lang="en-US" b="0" dirty="0"/>
              <a:t>Assume that 5 antennas  are used to provide space diversity. Determine the average SNR improvement using (a) SD (b) MRC</a:t>
            </a:r>
          </a:p>
          <a:p>
            <a:pPr>
              <a:buFont typeface="Monotype Sorts" pitchFamily="2" charset="2"/>
              <a:buNone/>
              <a:defRPr/>
            </a:pPr>
            <a:endParaRPr lang="en-US" u="sng" dirty="0"/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>
            <a:extLst>
              <a:ext uri="{FF2B5EF4-FFF2-40B4-BE49-F238E27FC236}">
                <a16:creationId xmlns:a16="http://schemas.microsoft.com/office/drawing/2014/main" id="{CFB32CD3-B665-412B-A961-0FFA24C59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0" u="sng" dirty="0"/>
              <a:t>Solution</a:t>
            </a:r>
            <a:r>
              <a:rPr lang="en-US" sz="3200" dirty="0"/>
              <a:t> :  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(a) </a:t>
            </a:r>
            <a:r>
              <a:rPr lang="en-US" sz="3200" b="0" dirty="0"/>
              <a:t>SD : M =5</a:t>
            </a:r>
            <a:br>
              <a:rPr lang="en-US" sz="3200" b="0" dirty="0"/>
            </a:br>
            <a:r>
              <a:rPr lang="en-US" sz="3200" b="0" dirty="0"/>
              <a:t>		</a:t>
            </a:r>
            <a:br>
              <a:rPr lang="en-US" sz="3200" b="0" dirty="0"/>
            </a:br>
            <a:r>
              <a:rPr lang="en-US" sz="3200" b="0" dirty="0"/>
              <a:t>     SNR improvement:</a:t>
            </a: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			=  1 + 1/2 + 1/3 + 1/4 + 1/5</a:t>
            </a:r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			=   2.28</a:t>
            </a:r>
            <a:br>
              <a:rPr lang="en-US" sz="3200" b="0" dirty="0"/>
            </a:br>
            <a:r>
              <a:rPr lang="en-US" sz="3200" b="0" dirty="0"/>
              <a:t>                    </a:t>
            </a:r>
          </a:p>
        </p:txBody>
      </p:sp>
      <p:graphicFrame>
        <p:nvGraphicFramePr>
          <p:cNvPr id="16387" name="Object 1">
            <a:extLst>
              <a:ext uri="{FF2B5EF4-FFF2-40B4-BE49-F238E27FC236}">
                <a16:creationId xmlns:a16="http://schemas.microsoft.com/office/drawing/2014/main" id="{6B4DCDFE-19D8-44BB-9660-E19F7AA820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3200400"/>
          <a:ext cx="2667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799753" imgH="431613" progId="Equation.DSMT4">
                  <p:embed/>
                </p:oleObj>
              </mc:Choice>
              <mc:Fallback>
                <p:oleObj name="Equation" r:id="rId3" imgW="799753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00400"/>
                        <a:ext cx="2667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>
            <a:extLst>
              <a:ext uri="{FF2B5EF4-FFF2-40B4-BE49-F238E27FC236}">
                <a16:creationId xmlns:a16="http://schemas.microsoft.com/office/drawing/2014/main" id="{0E694B76-3F38-4089-8AB3-0EE6F4861A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0" u="sng" dirty="0"/>
              <a:t>Solution</a:t>
            </a:r>
            <a:r>
              <a:rPr lang="en-US" sz="3200" dirty="0"/>
              <a:t> :  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(b) </a:t>
            </a:r>
            <a:r>
              <a:rPr lang="en-US" sz="3200" b="0" dirty="0"/>
              <a:t>MRC : M =5</a:t>
            </a:r>
            <a:br>
              <a:rPr lang="en-US" sz="3200" b="0" dirty="0"/>
            </a:br>
            <a:r>
              <a:rPr lang="en-US" sz="3200" b="0" dirty="0"/>
              <a:t>		</a:t>
            </a:r>
            <a:br>
              <a:rPr lang="en-US" sz="3200" b="0" dirty="0"/>
            </a:br>
            <a:r>
              <a:rPr lang="en-US" sz="3200" b="0" dirty="0"/>
              <a:t>     SNR improvement:</a:t>
            </a: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			=  5</a:t>
            </a:r>
            <a:br>
              <a:rPr lang="en-US" sz="3200" b="0" dirty="0"/>
            </a:br>
            <a:r>
              <a:rPr lang="en-US" sz="3200" b="0" dirty="0"/>
              <a:t>                    </a:t>
            </a: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D2852D87-4829-4BE0-B1FC-18CAAEFAB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971800"/>
            <a:ext cx="457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801688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algn="ctr" eaLnBrk="0" hangingPunct="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lvl="2"/>
            <a:r>
              <a:rPr lang="en-US" altLang="en-US"/>
              <a:t> _</a:t>
            </a:r>
          </a:p>
          <a:p>
            <a:pPr lvl="2"/>
            <a:r>
              <a:rPr lang="en-US" altLang="en-US"/>
              <a:t>             </a:t>
            </a:r>
            <a:r>
              <a:rPr lang="en-US" altLang="en-US">
                <a:latin typeface="Symbol" panose="05050102010706020507" pitchFamily="18" charset="2"/>
              </a:rPr>
              <a:t>g </a:t>
            </a:r>
            <a:r>
              <a:rPr lang="en-US" altLang="en-US"/>
              <a:t>/ </a:t>
            </a:r>
            <a:r>
              <a:rPr lang="en-US" altLang="en-US">
                <a:latin typeface="Symbol" panose="05050102010706020507" pitchFamily="18" charset="2"/>
              </a:rPr>
              <a:t>G</a:t>
            </a:r>
            <a:r>
              <a:rPr lang="en-US" altLang="en-US"/>
              <a:t> = M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090" name="Rectangle 2">
            <a:extLst>
              <a:ext uri="{FF2B5EF4-FFF2-40B4-BE49-F238E27FC236}">
                <a16:creationId xmlns:a16="http://schemas.microsoft.com/office/drawing/2014/main" id="{18F4F2FE-4179-4F9F-8E41-671EFB9B7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Types of diversity </a:t>
            </a:r>
          </a:p>
        </p:txBody>
      </p:sp>
      <p:sp>
        <p:nvSpPr>
          <p:cNvPr id="857091" name="Rectangle 3">
            <a:extLst>
              <a:ext uri="{FF2B5EF4-FFF2-40B4-BE49-F238E27FC236}">
                <a16:creationId xmlns:a16="http://schemas.microsoft.com/office/drawing/2014/main" id="{DD814459-F7D0-4A1B-96D8-E7DD0025FF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43242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Space Diversity            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Either at the mobile or base station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   Polarization Diversity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Orthogonal Polarization to exploit diversity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Frequency Diversity     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 More than one carrier frequency is used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Time Diversity :                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Information is sent at time </a:t>
            </a:r>
            <a:r>
              <a:rPr lang="en-US" b="0" dirty="0" err="1"/>
              <a:t>spacings</a:t>
            </a:r>
            <a:r>
              <a:rPr lang="en-US" b="0" dirty="0"/>
              <a:t> 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>
            <a:extLst>
              <a:ext uri="{FF2B5EF4-FFF2-40B4-BE49-F238E27FC236}">
                <a16:creationId xmlns:a16="http://schemas.microsoft.com/office/drawing/2014/main" id="{3D60BB1A-15E9-4D52-8CF3-0314D3F34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Practical diversity  – Rake  receiver</a:t>
            </a:r>
          </a:p>
        </p:txBody>
      </p:sp>
      <p:sp>
        <p:nvSpPr>
          <p:cNvPr id="859139" name="Rectangle 3">
            <a:extLst>
              <a:ext uri="{FF2B5EF4-FFF2-40B4-BE49-F238E27FC236}">
                <a16:creationId xmlns:a16="http://schemas.microsoft.com/office/drawing/2014/main" id="{EE04AE78-508F-48C6-ADE0-794149AE55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20000" cy="2995613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CDMA system uses RAKE Receiver to improve the signal to noise  ratio at the receiver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endParaRPr lang="en-US" b="0" dirty="0"/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Generally CDMA systems do not require equalization due to multi-path resolution.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06" name="Rectangle 2">
            <a:extLst>
              <a:ext uri="{FF2B5EF4-FFF2-40B4-BE49-F238E27FC236}">
                <a16:creationId xmlns:a16="http://schemas.microsoft.com/office/drawing/2014/main" id="{6A3B2C2B-1D32-4337-87DC-6E1EE36E5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Block Diagram Of Rake Receiver</a:t>
            </a:r>
          </a:p>
        </p:txBody>
      </p:sp>
      <p:sp>
        <p:nvSpPr>
          <p:cNvPr id="891907" name="Rectangle 3">
            <a:extLst>
              <a:ext uri="{FF2B5EF4-FFF2-40B4-BE49-F238E27FC236}">
                <a16:creationId xmlns:a16="http://schemas.microsoft.com/office/drawing/2014/main" id="{919A21C0-B555-41ED-8FDA-80ADD185AF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416050"/>
            <a:ext cx="8153400" cy="443388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sz="2800" dirty="0"/>
              <a:t>						    </a:t>
            </a:r>
            <a:r>
              <a:rPr lang="el-GR" sz="2800" dirty="0"/>
              <a:t>α</a:t>
            </a:r>
            <a:r>
              <a:rPr lang="en-US" sz="2800" baseline="-25000" dirty="0"/>
              <a:t>1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/>
              <a:t>M1 M2 M3</a:t>
            </a:r>
            <a:r>
              <a:rPr lang="en-US" dirty="0"/>
              <a:t> 							      					   </a:t>
            </a:r>
            <a:r>
              <a:rPr lang="el-GR" sz="2800" dirty="0"/>
              <a:t>α</a:t>
            </a:r>
            <a:r>
              <a:rPr lang="en-US" baseline="-25000" dirty="0"/>
              <a:t>2</a:t>
            </a:r>
            <a:r>
              <a:rPr lang="en-US" dirty="0"/>
              <a:t>	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							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r(t)					   </a:t>
            </a:r>
            <a:r>
              <a:rPr lang="el-GR" sz="2800" dirty="0"/>
              <a:t>α</a:t>
            </a:r>
            <a:r>
              <a:rPr lang="en-US" baseline="-25000" dirty="0"/>
              <a:t>M</a:t>
            </a:r>
            <a:r>
              <a:rPr lang="en-US" dirty="0"/>
              <a:t>	   Z’ 	       Z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				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FFB6BDA7-C6E8-4E63-8D73-A1B8ADF7E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514600"/>
            <a:ext cx="1981200" cy="6096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/>
              <a:t>Correlator 1</a:t>
            </a:r>
          </a:p>
        </p:txBody>
      </p:sp>
      <p:sp>
        <p:nvSpPr>
          <p:cNvPr id="20485" name="Rectangle 7">
            <a:extLst>
              <a:ext uri="{FF2B5EF4-FFF2-40B4-BE49-F238E27FC236}">
                <a16:creationId xmlns:a16="http://schemas.microsoft.com/office/drawing/2014/main" id="{853BECE4-F416-4670-BDE3-5066A9172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581400"/>
            <a:ext cx="1981200" cy="6096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/>
              <a:t>Correlator 2</a:t>
            </a:r>
          </a:p>
        </p:txBody>
      </p:sp>
      <p:sp>
        <p:nvSpPr>
          <p:cNvPr id="20486" name="Rectangle 8">
            <a:extLst>
              <a:ext uri="{FF2B5EF4-FFF2-40B4-BE49-F238E27FC236}">
                <a16:creationId xmlns:a16="http://schemas.microsoft.com/office/drawing/2014/main" id="{48EF30D6-D75E-415D-A35B-22DBB3E23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648200"/>
            <a:ext cx="1981200" cy="6096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/>
              <a:t>Correlator M</a:t>
            </a:r>
          </a:p>
        </p:txBody>
      </p:sp>
      <p:sp>
        <p:nvSpPr>
          <p:cNvPr id="20487" name="Rectangle 9">
            <a:extLst>
              <a:ext uri="{FF2B5EF4-FFF2-40B4-BE49-F238E27FC236}">
                <a16:creationId xmlns:a16="http://schemas.microsoft.com/office/drawing/2014/main" id="{D16958D7-2BD8-45F1-BFF2-7E1780248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581400"/>
            <a:ext cx="685800" cy="6096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l-GR" altLang="en-US"/>
              <a:t>Σ</a:t>
            </a:r>
          </a:p>
        </p:txBody>
      </p:sp>
      <p:sp>
        <p:nvSpPr>
          <p:cNvPr id="20488" name="Rectangle 10">
            <a:extLst>
              <a:ext uri="{FF2B5EF4-FFF2-40B4-BE49-F238E27FC236}">
                <a16:creationId xmlns:a16="http://schemas.microsoft.com/office/drawing/2014/main" id="{6A72D308-BB13-4A90-A7A3-CE075554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200400"/>
            <a:ext cx="1219200" cy="11430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</a:t>
            </a:r>
            <a:r>
              <a:rPr lang="en-US" altLang="en-US"/>
              <a:t>  (</a:t>
            </a:r>
            <a:r>
              <a:rPr lang="en-US" altLang="en-US">
                <a:sym typeface="Symbol" panose="05050102010706020507" pitchFamily="18" charset="2"/>
              </a:rPr>
              <a:t></a:t>
            </a:r>
            <a:r>
              <a:rPr lang="en-US" altLang="en-US"/>
              <a:t>)dt</a:t>
            </a:r>
            <a:r>
              <a:rPr lang="en-US" altLang="en-US" b="0"/>
              <a:t> </a:t>
            </a:r>
          </a:p>
        </p:txBody>
      </p:sp>
      <p:sp>
        <p:nvSpPr>
          <p:cNvPr id="20489" name="Rectangle 11">
            <a:extLst>
              <a:ext uri="{FF2B5EF4-FFF2-40B4-BE49-F238E27FC236}">
                <a16:creationId xmlns:a16="http://schemas.microsoft.com/office/drawing/2014/main" id="{7F0CBD7C-2E47-4CB5-84CD-EE461EDBA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876800"/>
            <a:ext cx="914400" cy="762000"/>
          </a:xfrm>
          <a:prstGeom prst="rect">
            <a:avLst/>
          </a:prstGeom>
          <a:solidFill>
            <a:srgbClr val="3366FF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/>
              <a:t>&gt;</a:t>
            </a:r>
          </a:p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/>
              <a:t>&lt;</a:t>
            </a:r>
          </a:p>
        </p:txBody>
      </p:sp>
      <p:sp>
        <p:nvSpPr>
          <p:cNvPr id="20490" name="Oval 12">
            <a:extLst>
              <a:ext uri="{FF2B5EF4-FFF2-40B4-BE49-F238E27FC236}">
                <a16:creationId xmlns:a16="http://schemas.microsoft.com/office/drawing/2014/main" id="{D89E1D90-CC99-43AF-8412-2927B138E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4384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endParaRPr lang="en-US" altLang="en-US" b="0"/>
          </a:p>
        </p:txBody>
      </p:sp>
      <p:sp>
        <p:nvSpPr>
          <p:cNvPr id="20491" name="Oval 13">
            <a:extLst>
              <a:ext uri="{FF2B5EF4-FFF2-40B4-BE49-F238E27FC236}">
                <a16:creationId xmlns:a16="http://schemas.microsoft.com/office/drawing/2014/main" id="{1B40A11B-83E0-4C90-A5B5-75F0D3A55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7244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endParaRPr lang="en-US" altLang="en-US" b="0"/>
          </a:p>
        </p:txBody>
      </p:sp>
      <p:sp>
        <p:nvSpPr>
          <p:cNvPr id="20492" name="Oval 14">
            <a:extLst>
              <a:ext uri="{FF2B5EF4-FFF2-40B4-BE49-F238E27FC236}">
                <a16:creationId xmlns:a16="http://schemas.microsoft.com/office/drawing/2014/main" id="{F70D4541-20FA-41F0-9BAD-C90A67927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581400"/>
            <a:ext cx="609600" cy="6096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endParaRPr lang="en-US" altLang="en-US" b="0"/>
          </a:p>
        </p:txBody>
      </p:sp>
      <p:sp>
        <p:nvSpPr>
          <p:cNvPr id="20493" name="Line 17">
            <a:extLst>
              <a:ext uri="{FF2B5EF4-FFF2-40B4-BE49-F238E27FC236}">
                <a16:creationId xmlns:a16="http://schemas.microsoft.com/office/drawing/2014/main" id="{221D6484-1906-44D9-B204-F3AD2C6153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362200"/>
            <a:ext cx="457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8">
            <a:extLst>
              <a:ext uri="{FF2B5EF4-FFF2-40B4-BE49-F238E27FC236}">
                <a16:creationId xmlns:a16="http://schemas.microsoft.com/office/drawing/2014/main" id="{5D27E852-4953-4866-AFB8-D2D2CC432C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648200"/>
            <a:ext cx="457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9">
            <a:extLst>
              <a:ext uri="{FF2B5EF4-FFF2-40B4-BE49-F238E27FC236}">
                <a16:creationId xmlns:a16="http://schemas.microsoft.com/office/drawing/2014/main" id="{92DCB4B5-6F85-4EB5-AD0F-402A568F61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3505200"/>
            <a:ext cx="457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20">
            <a:extLst>
              <a:ext uri="{FF2B5EF4-FFF2-40B4-BE49-F238E27FC236}">
                <a16:creationId xmlns:a16="http://schemas.microsoft.com/office/drawing/2014/main" id="{3B099AD4-E8D6-445F-8EA9-E28147675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895600"/>
            <a:ext cx="0" cy="2209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21">
            <a:extLst>
              <a:ext uri="{FF2B5EF4-FFF2-40B4-BE49-F238E27FC236}">
                <a16:creationId xmlns:a16="http://schemas.microsoft.com/office/drawing/2014/main" id="{6078168D-8515-4FCB-B3C4-7B9561A9E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1054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22">
            <a:extLst>
              <a:ext uri="{FF2B5EF4-FFF2-40B4-BE49-F238E27FC236}">
                <a16:creationId xmlns:a16="http://schemas.microsoft.com/office/drawing/2014/main" id="{9291FD68-993A-44E3-99AE-7B3D8389AA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2895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Line 23">
            <a:extLst>
              <a:ext uri="{FF2B5EF4-FFF2-40B4-BE49-F238E27FC236}">
                <a16:creationId xmlns:a16="http://schemas.microsoft.com/office/drawing/2014/main" id="{B2077A4E-1991-4F9A-AF35-90A99D123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962400"/>
            <a:ext cx="144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Line 24">
            <a:extLst>
              <a:ext uri="{FF2B5EF4-FFF2-40B4-BE49-F238E27FC236}">
                <a16:creationId xmlns:a16="http://schemas.microsoft.com/office/drawing/2014/main" id="{E1003056-CFF7-4130-BA55-37BE56BC8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Line 25">
            <a:extLst>
              <a:ext uri="{FF2B5EF4-FFF2-40B4-BE49-F238E27FC236}">
                <a16:creationId xmlns:a16="http://schemas.microsoft.com/office/drawing/2014/main" id="{C5B738F2-ABE4-4049-A7DB-D51759814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105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Line 26">
            <a:extLst>
              <a:ext uri="{FF2B5EF4-FFF2-40B4-BE49-F238E27FC236}">
                <a16:creationId xmlns:a16="http://schemas.microsoft.com/office/drawing/2014/main" id="{D05CA512-CA60-4D81-BAFF-D901D0AD5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CC459249-1E12-4873-9E55-FB00A43C2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667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08C208B5-E453-4BB7-ACCB-A8E86160C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6670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7A2CA684-D8D4-4AC9-9DA6-A28158EDDC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910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A6B65872-CE11-470C-9B97-069CE1226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51054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5B9746F2-4AA7-4396-AB4B-8EDBF43A3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8862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16E78D49-396E-4252-909B-7A682D7BE4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8862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5C5666CF-FC50-4322-952B-E90BEC0D7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43434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0" name="Line 34">
            <a:extLst>
              <a:ext uri="{FF2B5EF4-FFF2-40B4-BE49-F238E27FC236}">
                <a16:creationId xmlns:a16="http://schemas.microsoft.com/office/drawing/2014/main" id="{CDCE688D-52C6-4A99-A246-38D79DDC7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5638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1" name="Line 35">
            <a:extLst>
              <a:ext uri="{FF2B5EF4-FFF2-40B4-BE49-F238E27FC236}">
                <a16:creationId xmlns:a16="http://schemas.microsoft.com/office/drawing/2014/main" id="{75736706-2965-470F-86D6-49844D91A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810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2" name="Line 36">
            <a:extLst>
              <a:ext uri="{FF2B5EF4-FFF2-40B4-BE49-F238E27FC236}">
                <a16:creationId xmlns:a16="http://schemas.microsoft.com/office/drawing/2014/main" id="{04644889-AB9D-465D-BEAB-086B12BA4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429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3" name="Line 37">
            <a:extLst>
              <a:ext uri="{FF2B5EF4-FFF2-40B4-BE49-F238E27FC236}">
                <a16:creationId xmlns:a16="http://schemas.microsoft.com/office/drawing/2014/main" id="{3002FB2C-6052-413F-A973-1EC56320A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810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4" name="Line 38">
            <a:extLst>
              <a:ext uri="{FF2B5EF4-FFF2-40B4-BE49-F238E27FC236}">
                <a16:creationId xmlns:a16="http://schemas.microsoft.com/office/drawing/2014/main" id="{7A3ED8E8-8E0D-49C7-8005-C392A2939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429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5" name="Line 39">
            <a:extLst>
              <a:ext uri="{FF2B5EF4-FFF2-40B4-BE49-F238E27FC236}">
                <a16:creationId xmlns:a16="http://schemas.microsoft.com/office/drawing/2014/main" id="{CB617858-DB0B-474A-99A8-FA749921AB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10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6" name="Line 40">
            <a:extLst>
              <a:ext uri="{FF2B5EF4-FFF2-40B4-BE49-F238E27FC236}">
                <a16:creationId xmlns:a16="http://schemas.microsoft.com/office/drawing/2014/main" id="{06A86F29-6CEA-4D27-AAF4-78F1C3A99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429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7" name="Line 41">
            <a:extLst>
              <a:ext uri="{FF2B5EF4-FFF2-40B4-BE49-F238E27FC236}">
                <a16:creationId xmlns:a16="http://schemas.microsoft.com/office/drawing/2014/main" id="{95224660-B344-4974-832E-2ECDB63DE8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8" name="Line 42">
            <a:extLst>
              <a:ext uri="{FF2B5EF4-FFF2-40B4-BE49-F238E27FC236}">
                <a16:creationId xmlns:a16="http://schemas.microsoft.com/office/drawing/2014/main" id="{5B95165C-7D22-49B6-9693-9C143B3EBB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9" name="Line 43">
            <a:extLst>
              <a:ext uri="{FF2B5EF4-FFF2-40B4-BE49-F238E27FC236}">
                <a16:creationId xmlns:a16="http://schemas.microsoft.com/office/drawing/2014/main" id="{A573E182-6124-4673-969C-606367DA37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0" name="Line 44">
            <a:extLst>
              <a:ext uri="{FF2B5EF4-FFF2-40B4-BE49-F238E27FC236}">
                <a16:creationId xmlns:a16="http://schemas.microsoft.com/office/drawing/2014/main" id="{624CD772-D347-43CC-B6D2-90575CFAB8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1" name="Line 45">
            <a:extLst>
              <a:ext uri="{FF2B5EF4-FFF2-40B4-BE49-F238E27FC236}">
                <a16:creationId xmlns:a16="http://schemas.microsoft.com/office/drawing/2014/main" id="{DD1208B9-28BB-4A15-9DEC-92785D4F45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2" name="Line 46">
            <a:extLst>
              <a:ext uri="{FF2B5EF4-FFF2-40B4-BE49-F238E27FC236}">
                <a16:creationId xmlns:a16="http://schemas.microsoft.com/office/drawing/2014/main" id="{3F3C523C-7B40-4165-9574-D9F78D81C7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34290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3" name="Line 47">
            <a:extLst>
              <a:ext uri="{FF2B5EF4-FFF2-40B4-BE49-F238E27FC236}">
                <a16:creationId xmlns:a16="http://schemas.microsoft.com/office/drawing/2014/main" id="{48170EFA-8D11-44C5-89FC-4226E16F5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810000"/>
            <a:ext cx="15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4" name="Text Box 48">
            <a:extLst>
              <a:ext uri="{FF2B5EF4-FFF2-40B4-BE49-F238E27FC236}">
                <a16:creationId xmlns:a16="http://schemas.microsoft.com/office/drawing/2014/main" id="{7DB54F74-222B-4E3F-89EE-B91417742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638800"/>
            <a:ext cx="850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/>
              <a:buChar char="l"/>
              <a:defRPr sz="32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b="0"/>
              <a:t>m’(t)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141797B8-FF4B-42B6-99DD-28EA44C9E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Principle of Equalization</a:t>
            </a:r>
            <a:endParaRPr lang="en-US" altLang="en-US" u="sng" dirty="0"/>
          </a:p>
        </p:txBody>
      </p:sp>
      <p:sp>
        <p:nvSpPr>
          <p:cNvPr id="545797" name="Rectangle 5">
            <a:extLst>
              <a:ext uri="{FF2B5EF4-FFF2-40B4-BE49-F238E27FC236}">
                <a16:creationId xmlns:a16="http://schemas.microsoft.com/office/drawing/2014/main" id="{40E9A1A3-FE54-4E82-9146-7D8C6AE58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391400" cy="4865688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i="1" dirty="0"/>
              <a:t>Equalization</a:t>
            </a:r>
            <a:r>
              <a:rPr lang="en-US" altLang="en-US" b="0" dirty="0"/>
              <a:t> is the process of compensation at the receiver, to reduce noise effects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The channel is treated as a </a:t>
            </a:r>
            <a:r>
              <a:rPr lang="en-US" altLang="en-US" b="0" i="1" dirty="0"/>
              <a:t>filter</a:t>
            </a:r>
            <a:r>
              <a:rPr lang="en-US" altLang="en-US" b="0" dirty="0"/>
              <a:t> with transfer function </a:t>
            </a:r>
            <a:r>
              <a:rPr lang="en-US" altLang="en-US" b="0" dirty="0" err="1"/>
              <a:t>H</a:t>
            </a:r>
            <a:r>
              <a:rPr lang="en-US" altLang="en-US" b="0" i="1" baseline="-25000" dirty="0" err="1"/>
              <a:t>c</a:t>
            </a:r>
            <a:r>
              <a:rPr lang="en-US" altLang="en-US" b="0" dirty="0"/>
              <a:t>(f)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Equalization is the process of creating a filter with an </a:t>
            </a:r>
            <a:r>
              <a:rPr lang="en-US" altLang="en-US" b="0" i="1" dirty="0"/>
              <a:t>inverse</a:t>
            </a:r>
            <a:r>
              <a:rPr lang="en-US" altLang="en-US" b="0" dirty="0"/>
              <a:t> transfer function of the channel: H(f) = 1/ </a:t>
            </a:r>
            <a:r>
              <a:rPr lang="en-US" altLang="en-US" b="0" dirty="0" err="1"/>
              <a:t>H</a:t>
            </a:r>
            <a:r>
              <a:rPr lang="en-US" altLang="en-US" b="0" i="1" baseline="-25000" dirty="0" err="1"/>
              <a:t>c</a:t>
            </a:r>
            <a:r>
              <a:rPr lang="en-US" altLang="en-US" b="0" dirty="0"/>
              <a:t>(f)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altLang="en-US" b="0" dirty="0"/>
              <a:t>Since a wireless channel is changing (e.g. medium, vehicles) equalizer filter also has to change accordingly, hence the term </a:t>
            </a:r>
            <a:r>
              <a:rPr lang="en-US" altLang="en-US" b="0" i="1" dirty="0"/>
              <a:t>adaptive</a:t>
            </a:r>
            <a:r>
              <a:rPr lang="en-US" altLang="en-US" b="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778" name="Rectangle 2">
            <a:extLst>
              <a:ext uri="{FF2B5EF4-FFF2-40B4-BE49-F238E27FC236}">
                <a16:creationId xmlns:a16="http://schemas.microsoft.com/office/drawing/2014/main" id="{F5AFF014-B601-47FA-A899-C4B8DCFAAD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239000" cy="38100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Equalization Model-Signal detection</a:t>
            </a:r>
          </a:p>
        </p:txBody>
      </p:sp>
      <p:grpSp>
        <p:nvGrpSpPr>
          <p:cNvPr id="4099" name="Group 3">
            <a:extLst>
              <a:ext uri="{FF2B5EF4-FFF2-40B4-BE49-F238E27FC236}">
                <a16:creationId xmlns:a16="http://schemas.microsoft.com/office/drawing/2014/main" id="{2802045B-8306-4004-9E53-7EC3B83893D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524000"/>
            <a:ext cx="7116763" cy="4343400"/>
            <a:chOff x="533400" y="1524000"/>
            <a:chExt cx="7117278" cy="4343400"/>
          </a:xfrm>
        </p:grpSpPr>
        <p:sp>
          <p:nvSpPr>
            <p:cNvPr id="843780" name="Rectangle 4">
              <a:extLst>
                <a:ext uri="{FF2B5EF4-FFF2-40B4-BE49-F238E27FC236}">
                  <a16:creationId xmlns:a16="http://schemas.microsoft.com/office/drawing/2014/main" id="{0FFD4468-23D7-4B01-AB29-94723A6DE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83" y="2438400"/>
              <a:ext cx="2057549" cy="530225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 Transmitter	</a:t>
              </a:r>
            </a:p>
          </p:txBody>
        </p:sp>
        <p:sp>
          <p:nvSpPr>
            <p:cNvPr id="843781" name="Rectangle 5">
              <a:extLst>
                <a:ext uri="{FF2B5EF4-FFF2-40B4-BE49-F238E27FC236}">
                  <a16:creationId xmlns:a16="http://schemas.microsoft.com/office/drawing/2014/main" id="{7A5C0930-9FCC-486B-B1E4-A9F32E9DB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992" y="2438400"/>
              <a:ext cx="1676521" cy="627063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Receiver </a:t>
              </a:r>
            </a:p>
            <a:p>
              <a:pPr algn="ctr" eaLnBrk="0" hangingPunct="0">
                <a:defRPr/>
              </a:pPr>
              <a:r>
                <a:rPr lang="en-US" sz="20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Front End</a:t>
              </a:r>
            </a:p>
          </p:txBody>
        </p:sp>
        <p:sp>
          <p:nvSpPr>
            <p:cNvPr id="843782" name="Rectangle 6">
              <a:extLst>
                <a:ext uri="{FF2B5EF4-FFF2-40B4-BE49-F238E27FC236}">
                  <a16:creationId xmlns:a16="http://schemas.microsoft.com/office/drawing/2014/main" id="{DAD74606-9A14-47A0-8DD3-745CCD208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5059" y="2438400"/>
              <a:ext cx="1524110" cy="530225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Channel</a:t>
              </a:r>
            </a:p>
          </p:txBody>
        </p:sp>
        <p:sp>
          <p:nvSpPr>
            <p:cNvPr id="843783" name="Rectangle 7">
              <a:extLst>
                <a:ext uri="{FF2B5EF4-FFF2-40B4-BE49-F238E27FC236}">
                  <a16:creationId xmlns:a16="http://schemas.microsoft.com/office/drawing/2014/main" id="{DF10E0A0-D976-4AF4-B36B-7A5E55ED0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4157" y="3424238"/>
              <a:ext cx="1676521" cy="385762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IF Stage</a:t>
              </a:r>
            </a:p>
          </p:txBody>
        </p:sp>
        <p:sp>
          <p:nvSpPr>
            <p:cNvPr id="843784" name="Rectangle 8">
              <a:extLst>
                <a:ext uri="{FF2B5EF4-FFF2-40B4-BE49-F238E27FC236}">
                  <a16:creationId xmlns:a16="http://schemas.microsoft.com/office/drawing/2014/main" id="{3D749EB2-03B8-4CDF-80CE-D84E310CE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992" y="4267200"/>
              <a:ext cx="1676521" cy="385763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Detector</a:t>
              </a:r>
            </a:p>
          </p:txBody>
        </p:sp>
        <p:sp>
          <p:nvSpPr>
            <p:cNvPr id="4105" name="Line 10">
              <a:extLst>
                <a:ext uri="{FF2B5EF4-FFF2-40B4-BE49-F238E27FC236}">
                  <a16:creationId xmlns:a16="http://schemas.microsoft.com/office/drawing/2014/main" id="{B4093582-7F5C-42A7-8A23-554F54B84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3800" y="2819400"/>
              <a:ext cx="381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Line 11">
              <a:extLst>
                <a:ext uri="{FF2B5EF4-FFF2-40B4-BE49-F238E27FC236}">
                  <a16:creationId xmlns:a16="http://schemas.microsoft.com/office/drawing/2014/main" id="{663EC12E-70CC-428B-A6C8-F23DF217A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8800" y="2895600"/>
              <a:ext cx="3048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Line 12">
              <a:extLst>
                <a:ext uri="{FF2B5EF4-FFF2-40B4-BE49-F238E27FC236}">
                  <a16:creationId xmlns:a16="http://schemas.microsoft.com/office/drawing/2014/main" id="{51935AC1-66CF-4AC2-B3DE-B95860D24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3060278"/>
              <a:ext cx="0" cy="29252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Line 13">
              <a:extLst>
                <a:ext uri="{FF2B5EF4-FFF2-40B4-BE49-F238E27FC236}">
                  <a16:creationId xmlns:a16="http://schemas.microsoft.com/office/drawing/2014/main" id="{7131DDE6-BE57-48C8-AAC8-069BAFC954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3810000"/>
              <a:ext cx="0" cy="39327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15">
              <a:extLst>
                <a:ext uri="{FF2B5EF4-FFF2-40B4-BE49-F238E27FC236}">
                  <a16:creationId xmlns:a16="http://schemas.microsoft.com/office/drawing/2014/main" id="{7E5D8CAD-7A2F-423A-8BE6-01B8C8A4F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200" y="2895600"/>
              <a:ext cx="838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Line 16">
              <a:extLst>
                <a:ext uri="{FF2B5EF4-FFF2-40B4-BE49-F238E27FC236}">
                  <a16:creationId xmlns:a16="http://schemas.microsoft.com/office/drawing/2014/main" id="{43C1B138-3385-4AB0-86DB-B9A53B844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200" y="2895600"/>
              <a:ext cx="0" cy="9635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Line 20">
              <a:extLst>
                <a:ext uri="{FF2B5EF4-FFF2-40B4-BE49-F238E27FC236}">
                  <a16:creationId xmlns:a16="http://schemas.microsoft.com/office/drawing/2014/main" id="{89BB3FA2-394C-4A38-966D-EA7BB4A02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1956644"/>
              <a:ext cx="0" cy="4817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Line 21">
              <a:extLst>
                <a:ext uri="{FF2B5EF4-FFF2-40B4-BE49-F238E27FC236}">
                  <a16:creationId xmlns:a16="http://schemas.microsoft.com/office/drawing/2014/main" id="{9ED426EC-2A08-4C2E-AC39-CEBD3CD6E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4724400"/>
              <a:ext cx="0" cy="33722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22">
              <a:extLst>
                <a:ext uri="{FF2B5EF4-FFF2-40B4-BE49-F238E27FC236}">
                  <a16:creationId xmlns:a16="http://schemas.microsoft.com/office/drawing/2014/main" id="{CD9909E7-7E81-48D2-9B24-FB95FC74A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5105400"/>
              <a:ext cx="0" cy="28905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02" name="Rectangle 26">
              <a:extLst>
                <a:ext uri="{FF2B5EF4-FFF2-40B4-BE49-F238E27FC236}">
                  <a16:creationId xmlns:a16="http://schemas.microsoft.com/office/drawing/2014/main" id="{CF4ECC8F-356E-49B5-A7C6-FF4DD14CD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66" y="1524000"/>
              <a:ext cx="1371699" cy="385763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Carrier</a:t>
              </a:r>
            </a:p>
          </p:txBody>
        </p:sp>
        <p:sp>
          <p:nvSpPr>
            <p:cNvPr id="21" name="Rectangle 26">
              <a:extLst>
                <a:ext uri="{FF2B5EF4-FFF2-40B4-BE49-F238E27FC236}">
                  <a16:creationId xmlns:a16="http://schemas.microsoft.com/office/drawing/2014/main" id="{A0701A7C-43ED-45CC-B3EE-D5B24CB3F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3962400"/>
              <a:ext cx="1371699" cy="385763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Message signal x(t)</a:t>
              </a:r>
            </a:p>
          </p:txBody>
        </p:sp>
        <p:sp>
          <p:nvSpPr>
            <p:cNvPr id="23" name="Rectangle 26">
              <a:extLst>
                <a:ext uri="{FF2B5EF4-FFF2-40B4-BE49-F238E27FC236}">
                  <a16:creationId xmlns:a16="http://schemas.microsoft.com/office/drawing/2014/main" id="{7581AFFE-905B-459E-8B6B-62EBE1D05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608" y="5481638"/>
              <a:ext cx="1371699" cy="385762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Detected signal y(t)</a:t>
              </a:r>
            </a:p>
          </p:txBody>
        </p:sp>
      </p:grp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802" name="Rectangle 2">
            <a:extLst>
              <a:ext uri="{FF2B5EF4-FFF2-40B4-BE49-F238E27FC236}">
                <a16:creationId xmlns:a16="http://schemas.microsoft.com/office/drawing/2014/main" id="{9F529FAA-96AB-4FFB-B7BE-05DCDE5B0C2E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Equalization model-Correction</a:t>
            </a:r>
          </a:p>
        </p:txBody>
      </p:sp>
      <p:grpSp>
        <p:nvGrpSpPr>
          <p:cNvPr id="5123" name="Group 2">
            <a:extLst>
              <a:ext uri="{FF2B5EF4-FFF2-40B4-BE49-F238E27FC236}">
                <a16:creationId xmlns:a16="http://schemas.microsoft.com/office/drawing/2014/main" id="{ACBABC09-04AD-48AE-87DE-3EEC5DEEEAB6}"/>
              </a:ext>
            </a:extLst>
          </p:cNvPr>
          <p:cNvGrpSpPr>
            <a:grpSpLocks/>
          </p:cNvGrpSpPr>
          <p:nvPr/>
        </p:nvGrpSpPr>
        <p:grpSpPr bwMode="auto">
          <a:xfrm>
            <a:off x="1014413" y="2286000"/>
            <a:ext cx="7173912" cy="2438400"/>
            <a:chOff x="751114" y="1524000"/>
            <a:chExt cx="7173686" cy="2438400"/>
          </a:xfrm>
        </p:grpSpPr>
        <p:sp>
          <p:nvSpPr>
            <p:cNvPr id="5125" name="Line 11">
              <a:extLst>
                <a:ext uri="{FF2B5EF4-FFF2-40B4-BE49-F238E27FC236}">
                  <a16:creationId xmlns:a16="http://schemas.microsoft.com/office/drawing/2014/main" id="{498C7739-AFF6-4001-B469-C0ADCFCA0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" y="2590800"/>
              <a:ext cx="2362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4812" name="Rectangle 12">
              <a:extLst>
                <a:ext uri="{FF2B5EF4-FFF2-40B4-BE49-F238E27FC236}">
                  <a16:creationId xmlns:a16="http://schemas.microsoft.com/office/drawing/2014/main" id="{1FE82C84-62B6-47B7-8B01-A8174B289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226" y="1524000"/>
              <a:ext cx="2209730" cy="91440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10000"/>
                </a:spcBef>
                <a:defRPr/>
              </a:pPr>
              <a:r>
                <a:rPr lang="en-US" sz="28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Reconstructed</a:t>
              </a:r>
            </a:p>
            <a:p>
              <a:pPr algn="ctr" eaLnBrk="0" hangingPunct="0">
                <a:spcBef>
                  <a:spcPct val="10000"/>
                </a:spcBef>
                <a:defRPr/>
              </a:pPr>
              <a:r>
                <a:rPr lang="en-US" sz="2800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Signal</a:t>
              </a:r>
            </a:p>
          </p:txBody>
        </p:sp>
        <p:grpSp>
          <p:nvGrpSpPr>
            <p:cNvPr id="5127" name="Group 1">
              <a:extLst>
                <a:ext uri="{FF2B5EF4-FFF2-40B4-BE49-F238E27FC236}">
                  <a16:creationId xmlns:a16="http://schemas.microsoft.com/office/drawing/2014/main" id="{CA794EFC-8A0D-4444-A81C-A180BEC268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0" y="1524000"/>
              <a:ext cx="6400800" cy="2438400"/>
              <a:chOff x="1524000" y="1524000"/>
              <a:chExt cx="6400800" cy="2438400"/>
            </a:xfrm>
          </p:grpSpPr>
          <p:sp>
            <p:nvSpPr>
              <p:cNvPr id="5129" name="Line 4">
                <a:extLst>
                  <a:ext uri="{FF2B5EF4-FFF2-40B4-BE49-F238E27FC236}">
                    <a16:creationId xmlns:a16="http://schemas.microsoft.com/office/drawing/2014/main" id="{F9068D79-7490-4BF2-8D1C-9C76F648A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600200"/>
                <a:ext cx="0" cy="6858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0" name="Rectangle 5">
                <a:extLst>
                  <a:ext uri="{FF2B5EF4-FFF2-40B4-BE49-F238E27FC236}">
                    <a16:creationId xmlns:a16="http://schemas.microsoft.com/office/drawing/2014/main" id="{2DE6555C-2CC5-49E6-91A7-7D49B04D32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62800" y="2286000"/>
                <a:ext cx="762000" cy="609600"/>
              </a:xfrm>
              <a:prstGeom prst="rect">
                <a:avLst/>
              </a:prstGeom>
              <a:solidFill>
                <a:schemeClr val="bg2">
                  <a:alpha val="0"/>
                </a:schemeClr>
              </a:solidFill>
              <a:ln w="5715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lnSpc>
                    <a:spcPct val="85000"/>
                  </a:lnSpc>
                  <a:spcAft>
                    <a:spcPct val="20000"/>
                  </a:spcAft>
                  <a:buClr>
                    <a:schemeClr val="tx2"/>
                  </a:buClr>
                  <a:buSzPct val="65000"/>
                  <a:buFont typeface="Monotype Sorts"/>
                  <a:buChar char="l"/>
                  <a:defRPr sz="3200" b="1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lnSpc>
                    <a:spcPct val="85000"/>
                  </a:lnSpc>
                  <a:spcAft>
                    <a:spcPct val="20000"/>
                  </a:spcAft>
                  <a:buClr>
                    <a:schemeClr val="tx2"/>
                  </a:buClr>
                  <a:buSzPct val="55000"/>
                  <a:buFont typeface="Monotype Sorts"/>
                  <a:buChar char="l"/>
                  <a:defRPr sz="3200" b="1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lnSpc>
                    <a:spcPct val="85000"/>
                  </a:lnSpc>
                  <a:spcAft>
                    <a:spcPct val="10000"/>
                  </a:spcAft>
                  <a:buClr>
                    <a:schemeClr val="tx2"/>
                  </a:buClr>
                  <a:buSzPct val="55000"/>
                  <a:buFont typeface="Monotype Sorts"/>
                  <a:buChar char="l"/>
                  <a:defRPr sz="3200" b="1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lnSpc>
                    <a:spcPct val="85000"/>
                  </a:lnSpc>
                  <a:spcAft>
                    <a:spcPct val="10000"/>
                  </a:spcAft>
                  <a:buClr>
                    <a:schemeClr val="tx2"/>
                  </a:buClr>
                  <a:buSzPct val="55000"/>
                  <a:buFont typeface="Monotype Sorts"/>
                  <a:buChar char="l"/>
                  <a:defRPr sz="3200" b="1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lang="en-US" altLang="en-US" b="0"/>
                  <a:t>+</a:t>
                </a:r>
              </a:p>
            </p:txBody>
          </p:sp>
          <p:sp>
            <p:nvSpPr>
              <p:cNvPr id="844807" name="Rectangle 7">
                <a:extLst>
                  <a:ext uri="{FF2B5EF4-FFF2-40B4-BE49-F238E27FC236}">
                    <a16:creationId xmlns:a16="http://schemas.microsoft.com/office/drawing/2014/main" id="{B75D12C1-AC43-4D1E-A40F-51618BF83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7884" y="2286000"/>
                <a:ext cx="1600150" cy="609600"/>
              </a:xfrm>
              <a:prstGeom prst="rect">
                <a:avLst/>
              </a:prstGeom>
              <a:solidFill>
                <a:schemeClr val="bg2">
                  <a:alpha val="0"/>
                </a:schemeClr>
              </a:solidFill>
              <a:ln w="5715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+mn-cs"/>
                  </a:rPr>
                  <a:t>Equalizer</a:t>
                </a:r>
              </a:p>
            </p:txBody>
          </p:sp>
          <p:sp>
            <p:nvSpPr>
              <p:cNvPr id="844808" name="Rectangle 8">
                <a:extLst>
                  <a:ext uri="{FF2B5EF4-FFF2-40B4-BE49-F238E27FC236}">
                    <a16:creationId xmlns:a16="http://schemas.microsoft.com/office/drawing/2014/main" id="{CF147B82-3E5F-4CF2-A7E8-704379BA0F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0549" y="2209800"/>
                <a:ext cx="1752545" cy="990600"/>
              </a:xfrm>
              <a:prstGeom prst="rect">
                <a:avLst/>
              </a:prstGeom>
              <a:solidFill>
                <a:schemeClr val="bg2">
                  <a:alpha val="0"/>
                </a:schemeClr>
              </a:solidFill>
              <a:ln w="5715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10000"/>
                  </a:spcBef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+mn-cs"/>
                  </a:rPr>
                  <a:t>Decision </a:t>
                </a:r>
              </a:p>
              <a:p>
                <a:pPr algn="ctr" eaLnBrk="0" hangingPunct="0">
                  <a:spcBef>
                    <a:spcPct val="10000"/>
                  </a:spcBef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+mn-cs"/>
                  </a:rPr>
                  <a:t>Maker</a:t>
                </a:r>
              </a:p>
            </p:txBody>
          </p:sp>
          <p:sp>
            <p:nvSpPr>
              <p:cNvPr id="5133" name="Line 9">
                <a:extLst>
                  <a:ext uri="{FF2B5EF4-FFF2-40B4-BE49-F238E27FC236}">
                    <a16:creationId xmlns:a16="http://schemas.microsoft.com/office/drawing/2014/main" id="{98EE58BB-8951-40DE-A65F-DC4CD8ECB2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858000" y="2514600"/>
                <a:ext cx="3048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4" name="Line 10">
                <a:extLst>
                  <a:ext uri="{FF2B5EF4-FFF2-40B4-BE49-F238E27FC236}">
                    <a16:creationId xmlns:a16="http://schemas.microsoft.com/office/drawing/2014/main" id="{634D879F-3F2D-454E-94E9-F0F703FC52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53000" y="2514600"/>
                <a:ext cx="3048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5" name="Line 31">
                <a:extLst>
                  <a:ext uri="{FF2B5EF4-FFF2-40B4-BE49-F238E27FC236}">
                    <a16:creationId xmlns:a16="http://schemas.microsoft.com/office/drawing/2014/main" id="{B22AB936-1AAE-4440-9FBC-01E0E35A9A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4000" y="2590800"/>
                <a:ext cx="0" cy="13716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Line 32">
                <a:extLst>
                  <a:ext uri="{FF2B5EF4-FFF2-40B4-BE49-F238E27FC236}">
                    <a16:creationId xmlns:a16="http://schemas.microsoft.com/office/drawing/2014/main" id="{BBC2000A-5780-4BFF-A90A-06976E084F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4000" y="3962400"/>
                <a:ext cx="46482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Line 33">
                <a:extLst>
                  <a:ext uri="{FF2B5EF4-FFF2-40B4-BE49-F238E27FC236}">
                    <a16:creationId xmlns:a16="http://schemas.microsoft.com/office/drawing/2014/main" id="{2E4E7A75-A8F5-49E5-9F09-41037D6A1C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72200" y="2895600"/>
                <a:ext cx="0" cy="10668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5138" name="Object 47">
                <a:extLst>
                  <a:ext uri="{FF2B5EF4-FFF2-40B4-BE49-F238E27FC236}">
                    <a16:creationId xmlns:a16="http://schemas.microsoft.com/office/drawing/2014/main" id="{0AAE16E4-58B9-4551-A09E-CE0FC43FF73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629400" y="1524000"/>
              <a:ext cx="685800" cy="5778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9" name="Equation" r:id="rId3" imgW="241195" imgH="203112" progId="Equation.DSMT4">
                      <p:embed/>
                    </p:oleObj>
                  </mc:Choice>
                  <mc:Fallback>
                    <p:oleObj name="Equation" r:id="rId3" imgW="241195" imgH="203112" progId="Equation.DSMT4">
                      <p:embed/>
                      <p:pic>
                        <p:nvPicPr>
                          <p:cNvPr id="0" name="Object 4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29400" y="1524000"/>
                            <a:ext cx="685800" cy="5778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bg2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28575" algn="ctr">
                                <a:solidFill>
                                  <a:schemeClr val="hlink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5124" name="Object 40">
            <a:extLst>
              <a:ext uri="{FF2B5EF4-FFF2-40B4-BE49-F238E27FC236}">
                <a16:creationId xmlns:a16="http://schemas.microsoft.com/office/drawing/2014/main" id="{B53BB9DB-08BE-4557-B400-56C2A6325B6D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92393475" y="2147483647"/>
          <a:ext cx="1209675000" cy="1018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241195" imgH="203112" progId="Equation.DSMT4">
                  <p:embed/>
                </p:oleObj>
              </mc:Choice>
              <mc:Fallback>
                <p:oleObj name="Equation" r:id="rId5" imgW="241195" imgH="203112" progId="Equation.DSMT4">
                  <p:embed/>
                  <p:pic>
                    <p:nvPicPr>
                      <p:cNvPr id="0" name="Object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93475" y="2147483647"/>
                        <a:ext cx="1209675000" cy="101814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42">
            <a:extLst>
              <a:ext uri="{FF2B5EF4-FFF2-40B4-BE49-F238E27FC236}">
                <a16:creationId xmlns:a16="http://schemas.microsoft.com/office/drawing/2014/main" id="{A6A99290-BD95-48FA-B9C9-EA899B6667D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147483647" y="2147483647"/>
          <a:ext cx="1149191250" cy="120967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241195" imgH="253890" progId="Equation.DSMT4">
                  <p:embed/>
                </p:oleObj>
              </mc:Choice>
              <mc:Fallback>
                <p:oleObj name="Equation" r:id="rId7" imgW="241195" imgH="253890" progId="Equation.DSMT4">
                  <p:embed/>
                  <p:pic>
                    <p:nvPicPr>
                      <p:cNvPr id="0" name="Object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483647" y="2147483647"/>
                        <a:ext cx="1149191250" cy="120967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>
            <a:extLst>
              <a:ext uri="{FF2B5EF4-FFF2-40B4-BE49-F238E27FC236}">
                <a16:creationId xmlns:a16="http://schemas.microsoft.com/office/drawing/2014/main" id="{07EDE2AE-502B-4364-BC79-8B0D0B53F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System Equations</a:t>
            </a:r>
            <a:br>
              <a:rPr lang="en-US" dirty="0"/>
            </a:br>
            <a:endParaRPr lang="en-US" dirty="0"/>
          </a:p>
        </p:txBody>
      </p:sp>
      <p:sp>
        <p:nvSpPr>
          <p:cNvPr id="871427" name="Rectangle 3">
            <a:extLst>
              <a:ext uri="{FF2B5EF4-FFF2-40B4-BE49-F238E27FC236}">
                <a16:creationId xmlns:a16="http://schemas.microsoft.com/office/drawing/2014/main" id="{BA33E6A1-459F-4B4A-8FA4-988FD32335A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6781800" cy="30940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Error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MSE Error =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b="0" u="sng" dirty="0"/>
              <a:t>Aim of equalizer</a:t>
            </a:r>
            <a:r>
              <a:rPr lang="en-US" b="0" dirty="0"/>
              <a:t>: To minimize MSE error</a:t>
            </a:r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E76DDA56-543A-40B2-A990-E21F57B23750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09800" y="1828800"/>
          <a:ext cx="26670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926698" imgH="253890" progId="Equation.DSMT4">
                  <p:embed/>
                </p:oleObj>
              </mc:Choice>
              <mc:Fallback>
                <p:oleObj name="Equation" r:id="rId3" imgW="926698" imgH="253890" progId="Equation.DSMT4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26670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>
            <a:extLst>
              <a:ext uri="{FF2B5EF4-FFF2-40B4-BE49-F238E27FC236}">
                <a16:creationId xmlns:a16="http://schemas.microsoft.com/office/drawing/2014/main" id="{B9A676AB-F3BC-42F4-9F1A-11E41FA6859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124200" y="2819400"/>
          <a:ext cx="16764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571252" imgH="228501" progId="Equation.DSMT4">
                  <p:embed/>
                </p:oleObj>
              </mc:Choice>
              <mc:Fallback>
                <p:oleObj name="Equation" r:id="rId5" imgW="571252" imgH="228501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16764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>
            <a:extLst>
              <a:ext uri="{FF2B5EF4-FFF2-40B4-BE49-F238E27FC236}">
                <a16:creationId xmlns:a16="http://schemas.microsoft.com/office/drawing/2014/main" id="{2DD97228-D44A-4884-BDB7-6947FD898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Equalizer Operating Modes </a:t>
            </a:r>
          </a:p>
        </p:txBody>
      </p:sp>
      <p:sp>
        <p:nvSpPr>
          <p:cNvPr id="849923" name="Rectangle 3">
            <a:extLst>
              <a:ext uri="{FF2B5EF4-FFF2-40B4-BE49-F238E27FC236}">
                <a16:creationId xmlns:a16="http://schemas.microsoft.com/office/drawing/2014/main" id="{A0E7279E-222F-4AA5-968B-487629F4C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1123950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Training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Tracking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946" name="Rectangle 2">
            <a:extLst>
              <a:ext uri="{FF2B5EF4-FFF2-40B4-BE49-F238E27FC236}">
                <a16:creationId xmlns:a16="http://schemas.microsoft.com/office/drawing/2014/main" id="{996492E2-E330-4871-903A-4CD5B005A5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Training and Tracking functions</a:t>
            </a:r>
          </a:p>
        </p:txBody>
      </p:sp>
      <p:sp>
        <p:nvSpPr>
          <p:cNvPr id="850947" name="Rectangle 3">
            <a:extLst>
              <a:ext uri="{FF2B5EF4-FFF2-40B4-BE49-F238E27FC236}">
                <a16:creationId xmlns:a16="http://schemas.microsoft.com/office/drawing/2014/main" id="{D6E09D5F-8833-4A90-8E8D-E3B633537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448175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Training sequence is a known fixed bit pattern sent by the transmitter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The user data is sent immediately after  the training sequence 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The equalizer uses training sequence to adjust its frequency    response </a:t>
            </a:r>
            <a:r>
              <a:rPr lang="en-US" b="0" i="1" dirty="0" err="1"/>
              <a:t>H</a:t>
            </a:r>
            <a:r>
              <a:rPr lang="en-US" b="0" i="1" baseline="-25000" dirty="0" err="1"/>
              <a:t>eq</a:t>
            </a:r>
            <a:r>
              <a:rPr lang="en-US" b="0" i="1" dirty="0"/>
              <a:t> (f) </a:t>
            </a:r>
            <a:r>
              <a:rPr lang="en-US" b="0" dirty="0"/>
              <a:t>and is optimally ready for data sequence</a:t>
            </a:r>
          </a:p>
          <a:p>
            <a:pPr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Adjustment goes on dynamically, hence it is </a:t>
            </a:r>
            <a:r>
              <a:rPr lang="en-US" b="0" i="1" dirty="0"/>
              <a:t>adaptive equalizer</a:t>
            </a: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651D73ED-8723-430E-92E6-4F2A93450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Diversity techniques</a:t>
            </a:r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BE59EDA2-3971-466D-9A2A-3C97ADE12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76425"/>
            <a:ext cx="7620000" cy="3609975"/>
          </a:xfrm>
        </p:spPr>
        <p:txBody>
          <a:bodyPr/>
          <a:lstStyle/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Diversity is a powerful communications technique  for minimizing fading effects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It  provides wireless  link improvement at relatively low cost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Unlike equalization, diversity requires no training overhead</a:t>
            </a:r>
          </a:p>
          <a:p>
            <a:pPr marL="609600" indent="-6096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Practical version is the popular </a:t>
            </a:r>
            <a:r>
              <a:rPr lang="en-US" b="0" i="1" dirty="0"/>
              <a:t>Rake</a:t>
            </a:r>
            <a:r>
              <a:rPr lang="en-US" b="0" dirty="0"/>
              <a:t> </a:t>
            </a:r>
            <a:r>
              <a:rPr lang="en-US" b="0" i="1" dirty="0"/>
              <a:t>receiver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>
            <a:extLst>
              <a:ext uri="{FF2B5EF4-FFF2-40B4-BE49-F238E27FC236}">
                <a16:creationId xmlns:a16="http://schemas.microsoft.com/office/drawing/2014/main" id="{5862D49E-611E-45BC-B13C-A5216C5D1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Fading effects</a:t>
            </a:r>
          </a:p>
        </p:txBody>
      </p:sp>
      <p:sp>
        <p:nvSpPr>
          <p:cNvPr id="854019" name="Rectangle 3">
            <a:extLst>
              <a:ext uri="{FF2B5EF4-FFF2-40B4-BE49-F238E27FC236}">
                <a16:creationId xmlns:a16="http://schemas.microsoft.com/office/drawing/2014/main" id="{1EA0DC2F-CD6F-4525-8FC0-87372CB86C7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7391400" cy="2576513"/>
          </a:xfrm>
        </p:spPr>
        <p:txBody>
          <a:bodyPr/>
          <a:lstStyle/>
          <a:p>
            <a:pPr marL="533400" indent="-5334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Small Scale fading causes rapid amplitude fluctuations in received wireless signal</a:t>
            </a:r>
          </a:p>
          <a:p>
            <a:pPr marL="533400" indent="-533400">
              <a:spcBef>
                <a:spcPct val="20000"/>
              </a:spcBef>
              <a:buFont typeface="Monotype Sorts" pitchFamily="2" charset="2"/>
              <a:buChar char="l"/>
              <a:defRPr/>
            </a:pPr>
            <a:r>
              <a:rPr lang="en-US" b="0" dirty="0"/>
              <a:t>Fading results in signal loss and distortion</a:t>
            </a:r>
          </a:p>
          <a:p>
            <a:pPr marL="533400" indent="-533400">
              <a:buFont typeface="Monotype Sorts" pitchFamily="2" charset="2"/>
              <a:buChar char="l"/>
              <a:defRPr/>
            </a:pPr>
            <a:endParaRPr lang="en-US" dirty="0"/>
          </a:p>
          <a:p>
            <a:pPr marL="533400" indent="-533400">
              <a:buFont typeface="Monotype Sorts" pitchFamily="2" charset="2"/>
              <a:buChar char="l"/>
              <a:defRPr/>
            </a:pPr>
            <a:endParaRPr lang="en-US" dirty="0"/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4A341E33-601E-4661-BEC8-EFBC549396A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3505200"/>
            <a:ext cx="4419600" cy="2438400"/>
          </a:xfrm>
        </p:spPr>
      </p:pic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11658</TotalTime>
  <Words>714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 Narrow</vt:lpstr>
      <vt:lpstr>Arial</vt:lpstr>
      <vt:lpstr>Monotype Sorts</vt:lpstr>
      <vt:lpstr>Times</vt:lpstr>
      <vt:lpstr>BD Symbols</vt:lpstr>
      <vt:lpstr>Symbol</vt:lpstr>
      <vt:lpstr>Courier New</vt:lpstr>
      <vt:lpstr>Kumar</vt:lpstr>
      <vt:lpstr>Equation</vt:lpstr>
      <vt:lpstr>Techniques to control noise and fading</vt:lpstr>
      <vt:lpstr>Principle of Equalization</vt:lpstr>
      <vt:lpstr>Equalization Model-Signal detection</vt:lpstr>
      <vt:lpstr>Equalization model-Correction</vt:lpstr>
      <vt:lpstr>System Equations </vt:lpstr>
      <vt:lpstr>Equalizer Operating Modes </vt:lpstr>
      <vt:lpstr>Training and Tracking functions</vt:lpstr>
      <vt:lpstr>Diversity techniques</vt:lpstr>
      <vt:lpstr>Fading effects</vt:lpstr>
      <vt:lpstr>Principle of diversity</vt:lpstr>
      <vt:lpstr>Antenna Diversity</vt:lpstr>
      <vt:lpstr>Space Diversity  (SD)</vt:lpstr>
      <vt:lpstr>Maximal Ratio Combining  (MRC)</vt:lpstr>
      <vt:lpstr>PowerPoint Presentation</vt:lpstr>
      <vt:lpstr>Solution :    (a) SD : M =5         SNR improvement:        =  1 + 1/2 + 1/3 + 1/4 + 1/5     =   2.28                     </vt:lpstr>
      <vt:lpstr>Solution :    (b) MRC : M =5         SNR improvement:        =  5                     </vt:lpstr>
      <vt:lpstr>Types of diversity </vt:lpstr>
      <vt:lpstr>Practical diversity  – Rake  receiver</vt:lpstr>
      <vt:lpstr>Block Diagram Of Rake Receiver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1156</cp:revision>
  <dcterms:created xsi:type="dcterms:W3CDTF">2001-03-23T18:50:20Z</dcterms:created>
  <dcterms:modified xsi:type="dcterms:W3CDTF">2022-06-15T19:30:53Z</dcterms:modified>
</cp:coreProperties>
</file>