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7" r:id="rId4"/>
    <p:sldId id="268" r:id="rId5"/>
    <p:sldId id="269" r:id="rId6"/>
    <p:sldId id="270" r:id="rId7"/>
    <p:sldId id="271" r:id="rId8"/>
    <p:sldId id="259" r:id="rId9"/>
    <p:sldId id="272" r:id="rId10"/>
    <p:sldId id="282" r:id="rId11"/>
    <p:sldId id="275" r:id="rId12"/>
    <p:sldId id="273" r:id="rId13"/>
    <p:sldId id="274" r:id="rId14"/>
    <p:sldId id="261" r:id="rId15"/>
    <p:sldId id="262" r:id="rId16"/>
    <p:sldId id="276" r:id="rId17"/>
    <p:sldId id="277" r:id="rId18"/>
    <p:sldId id="278" r:id="rId19"/>
    <p:sldId id="263" r:id="rId20"/>
    <p:sldId id="264" r:id="rId21"/>
    <p:sldId id="279" r:id="rId22"/>
    <p:sldId id="281" r:id="rId23"/>
    <p:sldId id="28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74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mar, Preetham B" userId="128856e8-85bc-44e7-963a-b41065bd6e3f" providerId="ADAL" clId="{45988461-84F0-4B3B-B0BA-4644D9C62BAA}"/>
    <pc:docChg chg="undo custSel addSld delSld modSld sldOrd">
      <pc:chgData name="Kumar, Preetham B" userId="128856e8-85bc-44e7-963a-b41065bd6e3f" providerId="ADAL" clId="{45988461-84F0-4B3B-B0BA-4644D9C62BAA}" dt="2023-08-16T19:04:25.931" v="619" actId="20577"/>
      <pc:docMkLst>
        <pc:docMk/>
      </pc:docMkLst>
      <pc:sldChg chg="modSp mod">
        <pc:chgData name="Kumar, Preetham B" userId="128856e8-85bc-44e7-963a-b41065bd6e3f" providerId="ADAL" clId="{45988461-84F0-4B3B-B0BA-4644D9C62BAA}" dt="2023-08-16T19:04:25.931" v="619" actId="20577"/>
        <pc:sldMkLst>
          <pc:docMk/>
          <pc:sldMk cId="890171984" sldId="261"/>
        </pc:sldMkLst>
        <pc:spChg chg="mod">
          <ac:chgData name="Kumar, Preetham B" userId="128856e8-85bc-44e7-963a-b41065bd6e3f" providerId="ADAL" clId="{45988461-84F0-4B3B-B0BA-4644D9C62BAA}" dt="2023-08-16T19:04:25.931" v="619" actId="20577"/>
          <ac:spMkLst>
            <pc:docMk/>
            <pc:sldMk cId="890171984" sldId="261"/>
            <ac:spMk id="3" creationId="{00000000-0000-0000-0000-000000000000}"/>
          </ac:spMkLst>
        </pc:spChg>
      </pc:sldChg>
      <pc:sldChg chg="addSp delSp modSp mod">
        <pc:chgData name="Kumar, Preetham B" userId="128856e8-85bc-44e7-963a-b41065bd6e3f" providerId="ADAL" clId="{45988461-84F0-4B3B-B0BA-4644D9C62BAA}" dt="2023-08-16T18:19:40.633" v="25" actId="6549"/>
        <pc:sldMkLst>
          <pc:docMk/>
          <pc:sldMk cId="2497580323" sldId="268"/>
        </pc:sldMkLst>
        <pc:spChg chg="mod">
          <ac:chgData name="Kumar, Preetham B" userId="128856e8-85bc-44e7-963a-b41065bd6e3f" providerId="ADAL" clId="{45988461-84F0-4B3B-B0BA-4644D9C62BAA}" dt="2023-08-16T18:19:40.633" v="25" actId="6549"/>
          <ac:spMkLst>
            <pc:docMk/>
            <pc:sldMk cId="2497580323" sldId="268"/>
            <ac:spMk id="6" creationId="{00000000-0000-0000-0000-000000000000}"/>
          </ac:spMkLst>
        </pc:spChg>
        <pc:picChg chg="add del">
          <ac:chgData name="Kumar, Preetham B" userId="128856e8-85bc-44e7-963a-b41065bd6e3f" providerId="ADAL" clId="{45988461-84F0-4B3B-B0BA-4644D9C62BAA}" dt="2023-08-16T18:18:46.853" v="2" actId="478"/>
          <ac:picMkLst>
            <pc:docMk/>
            <pc:sldMk cId="2497580323" sldId="268"/>
            <ac:picMk id="4" creationId="{2009FC14-F7CD-4DB8-962E-7F627F673D47}"/>
          </ac:picMkLst>
        </pc:picChg>
        <pc:picChg chg="del">
          <ac:chgData name="Kumar, Preetham B" userId="128856e8-85bc-44e7-963a-b41065bd6e3f" providerId="ADAL" clId="{45988461-84F0-4B3B-B0BA-4644D9C62BAA}" dt="2023-08-16T18:16:51.221" v="0" actId="478"/>
          <ac:picMkLst>
            <pc:docMk/>
            <pc:sldMk cId="2497580323" sldId="268"/>
            <ac:picMk id="1026" creationId="{00000000-0000-0000-0000-000000000000}"/>
          </ac:picMkLst>
        </pc:picChg>
        <pc:picChg chg="add mod">
          <ac:chgData name="Kumar, Preetham B" userId="128856e8-85bc-44e7-963a-b41065bd6e3f" providerId="ADAL" clId="{45988461-84F0-4B3B-B0BA-4644D9C62BAA}" dt="2023-08-16T18:19:03.069" v="7" actId="14100"/>
          <ac:picMkLst>
            <pc:docMk/>
            <pc:sldMk cId="2497580323" sldId="268"/>
            <ac:picMk id="1028" creationId="{A7B6C5FE-124E-4D8C-B5C2-902F367402A8}"/>
          </ac:picMkLst>
        </pc:picChg>
      </pc:sldChg>
      <pc:sldChg chg="modSp mod">
        <pc:chgData name="Kumar, Preetham B" userId="128856e8-85bc-44e7-963a-b41065bd6e3f" providerId="ADAL" clId="{45988461-84F0-4B3B-B0BA-4644D9C62BAA}" dt="2023-08-16T18:21:06.058" v="28" actId="20577"/>
        <pc:sldMkLst>
          <pc:docMk/>
          <pc:sldMk cId="1427064131" sldId="270"/>
        </pc:sldMkLst>
        <pc:spChg chg="mod">
          <ac:chgData name="Kumar, Preetham B" userId="128856e8-85bc-44e7-963a-b41065bd6e3f" providerId="ADAL" clId="{45988461-84F0-4B3B-B0BA-4644D9C62BAA}" dt="2023-08-16T18:21:06.058" v="28" actId="20577"/>
          <ac:spMkLst>
            <pc:docMk/>
            <pc:sldMk cId="1427064131" sldId="270"/>
            <ac:spMk id="6" creationId="{00000000-0000-0000-0000-000000000000}"/>
          </ac:spMkLst>
        </pc:spChg>
      </pc:sldChg>
      <pc:sldChg chg="addSp delSp modSp mod">
        <pc:chgData name="Kumar, Preetham B" userId="128856e8-85bc-44e7-963a-b41065bd6e3f" providerId="ADAL" clId="{45988461-84F0-4B3B-B0BA-4644D9C62BAA}" dt="2023-08-16T18:24:31.181" v="37"/>
        <pc:sldMkLst>
          <pc:docMk/>
          <pc:sldMk cId="1427064131" sldId="271"/>
        </pc:sldMkLst>
        <pc:spChg chg="add del mod">
          <ac:chgData name="Kumar, Preetham B" userId="128856e8-85bc-44e7-963a-b41065bd6e3f" providerId="ADAL" clId="{45988461-84F0-4B3B-B0BA-4644D9C62BAA}" dt="2023-08-16T18:23:55.133" v="32"/>
          <ac:spMkLst>
            <pc:docMk/>
            <pc:sldMk cId="1427064131" sldId="271"/>
            <ac:spMk id="3" creationId="{CC011D40-6BF4-4CEB-B166-7F05E2EC5AA2}"/>
          </ac:spMkLst>
        </pc:spChg>
        <pc:spChg chg="mod">
          <ac:chgData name="Kumar, Preetham B" userId="128856e8-85bc-44e7-963a-b41065bd6e3f" providerId="ADAL" clId="{45988461-84F0-4B3B-B0BA-4644D9C62BAA}" dt="2023-08-16T18:24:31.181" v="37"/>
          <ac:spMkLst>
            <pc:docMk/>
            <pc:sldMk cId="1427064131" sldId="271"/>
            <ac:spMk id="6" creationId="{00000000-0000-0000-0000-000000000000}"/>
          </ac:spMkLst>
        </pc:spChg>
        <pc:picChg chg="add del">
          <ac:chgData name="Kumar, Preetham B" userId="128856e8-85bc-44e7-963a-b41065bd6e3f" providerId="ADAL" clId="{45988461-84F0-4B3B-B0BA-4644D9C62BAA}" dt="2023-08-16T18:22:36.950" v="31"/>
          <ac:picMkLst>
            <pc:docMk/>
            <pc:sldMk cId="1427064131" sldId="271"/>
            <ac:picMk id="2050" creationId="{83F83764-196A-45DF-B12E-61300F853878}"/>
          </ac:picMkLst>
        </pc:picChg>
        <pc:picChg chg="add mod">
          <ac:chgData name="Kumar, Preetham B" userId="128856e8-85bc-44e7-963a-b41065bd6e3f" providerId="ADAL" clId="{45988461-84F0-4B3B-B0BA-4644D9C62BAA}" dt="2023-08-16T18:24:07.644" v="36" actId="14100"/>
          <ac:picMkLst>
            <pc:docMk/>
            <pc:sldMk cId="1427064131" sldId="271"/>
            <ac:picMk id="2052" creationId="{E9A2D585-802E-464E-8A6A-243D8CCC4276}"/>
          </ac:picMkLst>
        </pc:picChg>
        <pc:picChg chg="del">
          <ac:chgData name="Kumar, Preetham B" userId="128856e8-85bc-44e7-963a-b41065bd6e3f" providerId="ADAL" clId="{45988461-84F0-4B3B-B0BA-4644D9C62BAA}" dt="2023-08-16T18:22:30.885" v="29" actId="478"/>
          <ac:picMkLst>
            <pc:docMk/>
            <pc:sldMk cId="1427064131" sldId="271"/>
            <ac:picMk id="3074" creationId="{00000000-0000-0000-0000-000000000000}"/>
          </ac:picMkLst>
        </pc:picChg>
      </pc:sldChg>
      <pc:sldChg chg="modSp mod ord">
        <pc:chgData name="Kumar, Preetham B" userId="128856e8-85bc-44e7-963a-b41065bd6e3f" providerId="ADAL" clId="{45988461-84F0-4B3B-B0BA-4644D9C62BAA}" dt="2023-08-16T18:34:05.396" v="466" actId="20577"/>
        <pc:sldMkLst>
          <pc:docMk/>
          <pc:sldMk cId="1031514446" sldId="272"/>
        </pc:sldMkLst>
        <pc:spChg chg="mod">
          <ac:chgData name="Kumar, Preetham B" userId="128856e8-85bc-44e7-963a-b41065bd6e3f" providerId="ADAL" clId="{45988461-84F0-4B3B-B0BA-4644D9C62BAA}" dt="2023-08-16T18:30:40.936" v="118" actId="20577"/>
          <ac:spMkLst>
            <pc:docMk/>
            <pc:sldMk cId="1031514446" sldId="272"/>
            <ac:spMk id="2" creationId="{00000000-0000-0000-0000-000000000000}"/>
          </ac:spMkLst>
        </pc:spChg>
        <pc:spChg chg="mod">
          <ac:chgData name="Kumar, Preetham B" userId="128856e8-85bc-44e7-963a-b41065bd6e3f" providerId="ADAL" clId="{45988461-84F0-4B3B-B0BA-4644D9C62BAA}" dt="2023-08-16T18:34:05.396" v="466" actId="20577"/>
          <ac:spMkLst>
            <pc:docMk/>
            <pc:sldMk cId="1031514446" sldId="272"/>
            <ac:spMk id="9" creationId="{00000000-0000-0000-0000-000000000000}"/>
          </ac:spMkLst>
        </pc:spChg>
      </pc:sldChg>
      <pc:sldChg chg="modSp mod">
        <pc:chgData name="Kumar, Preetham B" userId="128856e8-85bc-44e7-963a-b41065bd6e3f" providerId="ADAL" clId="{45988461-84F0-4B3B-B0BA-4644D9C62BAA}" dt="2023-08-16T19:04:03.222" v="618" actId="20577"/>
        <pc:sldMkLst>
          <pc:docMk/>
          <pc:sldMk cId="927008414" sldId="275"/>
        </pc:sldMkLst>
        <pc:spChg chg="mod">
          <ac:chgData name="Kumar, Preetham B" userId="128856e8-85bc-44e7-963a-b41065bd6e3f" providerId="ADAL" clId="{45988461-84F0-4B3B-B0BA-4644D9C62BAA}" dt="2023-08-16T19:04:03.222" v="618" actId="20577"/>
          <ac:spMkLst>
            <pc:docMk/>
            <pc:sldMk cId="927008414" sldId="275"/>
            <ac:spMk id="7" creationId="{00000000-0000-0000-0000-000000000000}"/>
          </ac:spMkLst>
        </pc:spChg>
        <pc:graphicFrameChg chg="mod">
          <ac:chgData name="Kumar, Preetham B" userId="128856e8-85bc-44e7-963a-b41065bd6e3f" providerId="ADAL" clId="{45988461-84F0-4B3B-B0BA-4644D9C62BAA}" dt="2023-08-16T19:03:26.603" v="589" actId="1076"/>
          <ac:graphicFrameMkLst>
            <pc:docMk/>
            <pc:sldMk cId="927008414" sldId="275"/>
            <ac:graphicFrameMk id="3" creationId="{00000000-0000-0000-0000-000000000000}"/>
          </ac:graphicFrameMkLst>
        </pc:graphicFrameChg>
      </pc:sldChg>
      <pc:sldChg chg="add del">
        <pc:chgData name="Kumar, Preetham B" userId="128856e8-85bc-44e7-963a-b41065bd6e3f" providerId="ADAL" clId="{45988461-84F0-4B3B-B0BA-4644D9C62BAA}" dt="2023-08-16T18:27:53.278" v="41" actId="47"/>
        <pc:sldMkLst>
          <pc:docMk/>
          <pc:sldMk cId="2402074876" sldId="282"/>
        </pc:sldMkLst>
      </pc:sldChg>
      <pc:sldChg chg="modSp add mod">
        <pc:chgData name="Kumar, Preetham B" userId="128856e8-85bc-44e7-963a-b41065bd6e3f" providerId="ADAL" clId="{45988461-84F0-4B3B-B0BA-4644D9C62BAA}" dt="2023-08-16T18:30:30.890" v="111" actId="20577"/>
        <pc:sldMkLst>
          <pc:docMk/>
          <pc:sldMk cId="4164593449" sldId="282"/>
        </pc:sldMkLst>
        <pc:spChg chg="mod">
          <ac:chgData name="Kumar, Preetham B" userId="128856e8-85bc-44e7-963a-b41065bd6e3f" providerId="ADAL" clId="{45988461-84F0-4B3B-B0BA-4644D9C62BAA}" dt="2023-08-16T18:30:30.890" v="111" actId="20577"/>
          <ac:spMkLst>
            <pc:docMk/>
            <pc:sldMk cId="4164593449" sldId="282"/>
            <ac:spMk id="2" creationId="{00000000-0000-0000-0000-000000000000}"/>
          </ac:spMkLst>
        </pc:spChg>
        <pc:spChg chg="mod">
          <ac:chgData name="Kumar, Preetham B" userId="128856e8-85bc-44e7-963a-b41065bd6e3f" providerId="ADAL" clId="{45988461-84F0-4B3B-B0BA-4644D9C62BAA}" dt="2023-08-16T18:30:28.870" v="110" actId="20577"/>
          <ac:spMkLst>
            <pc:docMk/>
            <pc:sldMk cId="4164593449" sldId="282"/>
            <ac:spMk id="9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8/16/2023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gradFill>
            <a:gsLst>
              <a:gs pos="66000">
                <a:srgbClr val="CCE7F2"/>
              </a:gs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0"/>
          </a:gradFill>
        </p:spPr>
        <p:txBody>
          <a:bodyPr rtlCol="0"/>
          <a:lstStyle/>
          <a:p>
            <a:r>
              <a:rPr kumimoji="0"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8/16/2023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8/16/2023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 dirty="0"/>
              <a:t>Chapter 1:</a:t>
            </a:r>
            <a:br>
              <a:rPr lang="en-US" b="1" dirty="0"/>
            </a:br>
            <a:r>
              <a:rPr lang="en-US" b="1" dirty="0"/>
              <a:t>Types of  Electronic Communication Systems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690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Path loss calculation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600" y="1828800"/>
            <a:ext cx="7924800" cy="392887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dirty="0"/>
              <a:t>Path loss (PL, magnitude) is defined as:</a:t>
            </a:r>
          </a:p>
          <a:p>
            <a:endParaRPr lang="en-US" sz="2400" dirty="0"/>
          </a:p>
          <a:p>
            <a:pPr marL="109728" indent="0" algn="ctr">
              <a:buNone/>
            </a:pPr>
            <a:r>
              <a:rPr lang="en-US" sz="2000" i="1" dirty="0"/>
              <a:t>PL, magnitude = </a:t>
            </a:r>
            <a:r>
              <a:rPr lang="en-US" sz="2000" i="1" u="sng" dirty="0"/>
              <a:t>Transmitted power,W</a:t>
            </a:r>
          </a:p>
          <a:p>
            <a:pPr marL="109728" indent="0">
              <a:buNone/>
            </a:pPr>
            <a:r>
              <a:rPr lang="en-US" sz="2000" i="1" dirty="0"/>
              <a:t>                                            Received power, W</a:t>
            </a:r>
            <a:endParaRPr lang="en-US" sz="2000" dirty="0"/>
          </a:p>
          <a:p>
            <a:endParaRPr lang="en-US" sz="2000" dirty="0"/>
          </a:p>
          <a:p>
            <a:r>
              <a:rPr lang="en-US" sz="2400" dirty="0"/>
              <a:t>Path loss (PL, dB) is defined as:</a:t>
            </a:r>
          </a:p>
          <a:p>
            <a:pPr>
              <a:spcBef>
                <a:spcPts val="0"/>
              </a:spcBef>
            </a:pPr>
            <a:endParaRPr lang="en-US" sz="2400" dirty="0"/>
          </a:p>
          <a:p>
            <a:pPr marL="109728" indent="0">
              <a:buNone/>
            </a:pPr>
            <a:r>
              <a:rPr lang="en-US" sz="2000" i="1" dirty="0"/>
              <a:t>PL, dB = Transmitted power, dBm – Received power, dBm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593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Power  calculation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828800"/>
            <a:ext cx="7924800" cy="3928871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dirty="0"/>
              <a:t>Power (dBm) = 10 log [Power (mW)]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dB is unit of path loss</a:t>
            </a:r>
          </a:p>
          <a:p>
            <a:endParaRPr lang="en-US" sz="2400" dirty="0"/>
          </a:p>
          <a:p>
            <a:r>
              <a:rPr lang="en-US" sz="2400" dirty="0"/>
              <a:t>For example, if Pt = 10 dBm; path loss = 30 dB </a:t>
            </a:r>
          </a:p>
          <a:p>
            <a:r>
              <a:rPr lang="en-US" sz="2400" dirty="0"/>
              <a:t>=&gt; Pr = 10 dBm – 30 dB = -20 dBm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852099"/>
              </p:ext>
            </p:extLst>
          </p:nvPr>
        </p:nvGraphicFramePr>
        <p:xfrm>
          <a:off x="1295400" y="2209800"/>
          <a:ext cx="6096000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Power (mW)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Power (dBm)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7008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Matlab and Simulink are widely used to design and simulate Communication Systems</a:t>
            </a:r>
          </a:p>
          <a:p>
            <a:endParaRPr lang="en-US" sz="2400" dirty="0"/>
          </a:p>
          <a:p>
            <a:r>
              <a:rPr lang="en-US" sz="2400" dirty="0"/>
              <a:t>Matlab is program based solution</a:t>
            </a:r>
          </a:p>
          <a:p>
            <a:pPr lvl="1"/>
            <a:r>
              <a:rPr lang="en-US" sz="2000" dirty="0"/>
              <a:t>Ideal for programming complex system formulae </a:t>
            </a:r>
          </a:p>
          <a:p>
            <a:pPr lvl="1"/>
            <a:r>
              <a:rPr lang="en-US" sz="2000" dirty="0"/>
              <a:t>Equation solving and optimization</a:t>
            </a:r>
          </a:p>
          <a:p>
            <a:endParaRPr lang="en-US" sz="2400" dirty="0"/>
          </a:p>
          <a:p>
            <a:r>
              <a:rPr lang="en-US" sz="2400" dirty="0"/>
              <a:t>Simulink is graphic based solution</a:t>
            </a:r>
          </a:p>
          <a:p>
            <a:pPr lvl="1"/>
            <a:r>
              <a:rPr lang="en-US" sz="2000" dirty="0"/>
              <a:t>Ideal for simulation of system models</a:t>
            </a:r>
          </a:p>
          <a:p>
            <a:pPr lvl="1"/>
            <a:r>
              <a:rPr lang="en-US" sz="2000" dirty="0"/>
              <a:t>System block based approach gives visual perspective</a:t>
            </a:r>
          </a:p>
          <a:p>
            <a:pPr lvl="1"/>
            <a:r>
              <a:rPr lang="en-US" sz="2000" dirty="0"/>
              <a:t>New blocks can be created from Matlab programs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 to Matlab/Simulink </a:t>
            </a:r>
          </a:p>
        </p:txBody>
      </p:sp>
    </p:spTree>
    <p:extLst>
      <p:ext uri="{BB962C8B-B14F-4D97-AF65-F5344CB8AC3E}">
        <p14:creationId xmlns:p14="http://schemas.microsoft.com/office/powerpoint/2010/main" val="583245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Mathematical symbols</a:t>
            </a:r>
          </a:p>
          <a:p>
            <a:pPr marL="393192" lvl="1" indent="0">
              <a:buNone/>
            </a:pPr>
            <a:r>
              <a:rPr lang="en-US" sz="2000" dirty="0"/>
              <a:t>+ Addition</a:t>
            </a:r>
          </a:p>
          <a:p>
            <a:pPr marL="393192" lvl="1" indent="0">
              <a:buNone/>
            </a:pPr>
            <a:r>
              <a:rPr lang="en-US" sz="2000" dirty="0"/>
              <a:t>-  Subtraction</a:t>
            </a:r>
          </a:p>
          <a:p>
            <a:pPr marL="393192" lvl="1" indent="0">
              <a:buNone/>
            </a:pPr>
            <a:r>
              <a:rPr lang="en-US" sz="2000" dirty="0"/>
              <a:t>*  Multiplication</a:t>
            </a:r>
          </a:p>
          <a:p>
            <a:pPr marL="393192" lvl="1" indent="0">
              <a:buNone/>
            </a:pPr>
            <a:r>
              <a:rPr lang="en-US" sz="2000" dirty="0"/>
              <a:t>/  Division</a:t>
            </a:r>
          </a:p>
          <a:p>
            <a:pPr marL="393192" lvl="1" indent="0">
              <a:buNone/>
            </a:pPr>
            <a:r>
              <a:rPr lang="en-US" sz="2000" dirty="0"/>
              <a:t>^  Exponent</a:t>
            </a:r>
          </a:p>
          <a:p>
            <a:pPr marL="393192" lvl="1" indent="0">
              <a:buNone/>
            </a:pPr>
            <a:r>
              <a:rPr lang="en-US" sz="2000" dirty="0"/>
              <a:t>’   Transpose of vector or matrix</a:t>
            </a:r>
            <a:endParaRPr lang="en-US" sz="2400" dirty="0"/>
          </a:p>
          <a:p>
            <a:r>
              <a:rPr lang="en-US" sz="2400" dirty="0"/>
              <a:t>Logical symbols</a:t>
            </a:r>
          </a:p>
          <a:p>
            <a:pPr marL="393192" lvl="1" indent="0">
              <a:buNone/>
            </a:pPr>
            <a:r>
              <a:rPr lang="en-US" sz="2000" dirty="0"/>
              <a:t>&amp; And</a:t>
            </a:r>
          </a:p>
          <a:p>
            <a:pPr marL="393192" lvl="1" indent="0">
              <a:buNone/>
            </a:pPr>
            <a:r>
              <a:rPr lang="en-US" sz="2000" dirty="0"/>
              <a:t>|  Or</a:t>
            </a:r>
          </a:p>
          <a:p>
            <a:pPr marL="393192" lvl="1" indent="0">
              <a:buNone/>
            </a:pPr>
            <a:r>
              <a:rPr lang="en-US" sz="2000" dirty="0"/>
              <a:t>&gt; (&gt;=)  Greater than (or equal)</a:t>
            </a:r>
          </a:p>
          <a:p>
            <a:pPr marL="393192" lvl="1" indent="0">
              <a:buNone/>
            </a:pPr>
            <a:r>
              <a:rPr lang="en-US" sz="2000" dirty="0"/>
              <a:t>&lt; (&lt;=) Less than (or equal)</a:t>
            </a:r>
          </a:p>
          <a:p>
            <a:pPr marL="393192" lvl="1" indent="0">
              <a:buNone/>
            </a:pPr>
            <a:endParaRPr lang="en-US" sz="2000" dirty="0"/>
          </a:p>
          <a:p>
            <a:pPr marL="393192" lvl="1" indent="0">
              <a:buNone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Basic Matlab command symbols</a:t>
            </a:r>
          </a:p>
        </p:txBody>
      </p:sp>
    </p:spTree>
    <p:extLst>
      <p:ext uri="{BB962C8B-B14F-4D97-AF65-F5344CB8AC3E}">
        <p14:creationId xmlns:p14="http://schemas.microsoft.com/office/powerpoint/2010/main" val="291646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Vector command</a:t>
            </a:r>
          </a:p>
          <a:p>
            <a:pPr marL="393192" lvl="1" indent="0">
              <a:buNone/>
            </a:pPr>
            <a:r>
              <a:rPr lang="en-US" dirty="0"/>
              <a:t>&gt;&gt;t=0:0.1:0.8</a:t>
            </a:r>
          </a:p>
          <a:p>
            <a:pPr marL="393192" lvl="1" indent="0">
              <a:buNone/>
            </a:pPr>
            <a:r>
              <a:rPr lang="en-US" dirty="0"/>
              <a:t>generates the vector t from 0 to 0.8 in steps of 0.1:</a:t>
            </a:r>
          </a:p>
          <a:p>
            <a:pPr marL="393192" lvl="1" indent="0">
              <a:buNone/>
            </a:pPr>
            <a:r>
              <a:rPr lang="en-US" dirty="0"/>
              <a:t>t = [0 0.1 0.2 0.3 0.4 0.5 0.6 0.7 0.8]</a:t>
            </a:r>
          </a:p>
          <a:p>
            <a:pPr marL="393192" lvl="1" indent="0">
              <a:buNone/>
            </a:pPr>
            <a:endParaRPr lang="en-US" dirty="0"/>
          </a:p>
          <a:p>
            <a:r>
              <a:rPr lang="en-US" dirty="0"/>
              <a:t>To generate a function y(t) = cos(2t) t</a:t>
            </a:r>
            <a:r>
              <a:rPr lang="en-US" baseline="30000" dirty="0"/>
              <a:t>2</a:t>
            </a:r>
            <a:r>
              <a:rPr lang="en-US" dirty="0"/>
              <a:t>, </a:t>
            </a:r>
          </a:p>
          <a:p>
            <a:pPr marL="365760" lvl="1" indent="0">
              <a:buNone/>
            </a:pPr>
            <a:r>
              <a:rPr lang="en-US" dirty="0"/>
              <a:t>t = 0,2 sec., use the following commands:</a:t>
            </a:r>
          </a:p>
          <a:p>
            <a:pPr marL="393192" lvl="1" indent="0">
              <a:buNone/>
            </a:pPr>
            <a:r>
              <a:rPr lang="en-US" dirty="0"/>
              <a:t>&gt;&gt; t = 0:0.1:2</a:t>
            </a:r>
          </a:p>
          <a:p>
            <a:pPr marL="393192" lvl="1" indent="0">
              <a:buNone/>
            </a:pPr>
            <a:r>
              <a:rPr lang="en-US" dirty="0"/>
              <a:t>&gt;&gt; y = cos(2*t).*t.^2</a:t>
            </a:r>
          </a:p>
          <a:p>
            <a:pPr marL="393192" lvl="1" indent="0">
              <a:buNone/>
            </a:pPr>
            <a:endParaRPr lang="en-US" dirty="0"/>
          </a:p>
          <a:p>
            <a:pPr marL="393192" lvl="1" indent="0">
              <a:buNone/>
            </a:pPr>
            <a:r>
              <a:rPr lang="en-US" dirty="0"/>
              <a:t>Note the “.”  symbol after vector commands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00" dirty="0"/>
              <a:t>Basic Matlab commands</a:t>
            </a:r>
          </a:p>
        </p:txBody>
      </p:sp>
    </p:spTree>
    <p:extLst>
      <p:ext uri="{BB962C8B-B14F-4D97-AF65-F5344CB8AC3E}">
        <p14:creationId xmlns:p14="http://schemas.microsoft.com/office/powerpoint/2010/main" val="890171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Simulink is based on assembling blocks to create a model</a:t>
            </a:r>
          </a:p>
          <a:p>
            <a:endParaRPr lang="en-US" dirty="0"/>
          </a:p>
          <a:p>
            <a:r>
              <a:rPr lang="en-US" dirty="0"/>
              <a:t>Simulink blocks are selected from the </a:t>
            </a:r>
            <a:r>
              <a:rPr lang="en-US" b="1" i="1" dirty="0"/>
              <a:t>Library Browser  </a:t>
            </a:r>
            <a:r>
              <a:rPr lang="en-US" dirty="0"/>
              <a:t>and copied into the </a:t>
            </a:r>
            <a:r>
              <a:rPr lang="en-US" b="1" i="1" dirty="0"/>
              <a:t>Model window</a:t>
            </a:r>
            <a:endParaRPr lang="en-US" dirty="0"/>
          </a:p>
          <a:p>
            <a:endParaRPr lang="en-US" dirty="0"/>
          </a:p>
          <a:p>
            <a:r>
              <a:rPr lang="en-US" dirty="0"/>
              <a:t>Different blocks are connected together by joining the input/output </a:t>
            </a:r>
            <a:r>
              <a:rPr lang="en-US" b="1" i="1" dirty="0"/>
              <a:t>block connectors</a:t>
            </a:r>
          </a:p>
          <a:p>
            <a:endParaRPr lang="en-US" b="1" i="1" dirty="0"/>
          </a:p>
          <a:p>
            <a:r>
              <a:rPr lang="en-US" dirty="0"/>
              <a:t>The full model is ready and ready for simulation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Simulink Basics</a:t>
            </a:r>
          </a:p>
        </p:txBody>
      </p:sp>
    </p:spTree>
    <p:extLst>
      <p:ext uri="{BB962C8B-B14F-4D97-AF65-F5344CB8AC3E}">
        <p14:creationId xmlns:p14="http://schemas.microsoft.com/office/powerpoint/2010/main" val="2449012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Simulink library is composed of many </a:t>
            </a:r>
            <a:r>
              <a:rPr lang="en-US" b="1" i="1" dirty="0"/>
              <a:t>sub-libraries</a:t>
            </a:r>
            <a:r>
              <a:rPr lang="en-US" dirty="0"/>
              <a:t> and </a:t>
            </a:r>
            <a:r>
              <a:rPr lang="en-US" b="1" i="1" dirty="0"/>
              <a:t>toolboxes</a:t>
            </a:r>
          </a:p>
          <a:p>
            <a:endParaRPr lang="en-US" b="1" i="1" dirty="0"/>
          </a:p>
          <a:p>
            <a:r>
              <a:rPr lang="en-US" dirty="0"/>
              <a:t>Sub-libraries are general blocks</a:t>
            </a:r>
          </a:p>
          <a:p>
            <a:pPr lvl="1"/>
            <a:r>
              <a:rPr lang="en-US" dirty="0"/>
              <a:t>Sinks and sources</a:t>
            </a:r>
          </a:p>
          <a:p>
            <a:pPr lvl="1"/>
            <a:r>
              <a:rPr lang="en-US" dirty="0"/>
              <a:t>Continuous and discrete</a:t>
            </a:r>
          </a:p>
          <a:p>
            <a:pPr lvl="1"/>
            <a:r>
              <a:rPr lang="en-US" dirty="0"/>
              <a:t>Math operations</a:t>
            </a:r>
          </a:p>
          <a:p>
            <a:pPr lvl="1"/>
            <a:endParaRPr lang="en-US" dirty="0"/>
          </a:p>
          <a:p>
            <a:r>
              <a:rPr lang="en-US" dirty="0"/>
              <a:t>Toolboxes are specialized blocks</a:t>
            </a:r>
          </a:p>
          <a:p>
            <a:pPr lvl="1"/>
            <a:r>
              <a:rPr lang="en-US" dirty="0"/>
              <a:t>DSP</a:t>
            </a:r>
          </a:p>
          <a:p>
            <a:pPr lvl="1"/>
            <a:r>
              <a:rPr lang="en-US" dirty="0"/>
              <a:t>Communications</a:t>
            </a:r>
          </a:p>
          <a:p>
            <a:pPr lvl="1"/>
            <a:r>
              <a:rPr lang="en-US" dirty="0"/>
              <a:t>Control systems</a:t>
            </a:r>
          </a:p>
          <a:p>
            <a:pPr lvl="1"/>
            <a:r>
              <a:rPr lang="en-US" dirty="0"/>
              <a:t>Simscape (Power systems)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Simulink Library</a:t>
            </a:r>
          </a:p>
        </p:txBody>
      </p:sp>
    </p:spTree>
    <p:extLst>
      <p:ext uri="{BB962C8B-B14F-4D97-AF65-F5344CB8AC3E}">
        <p14:creationId xmlns:p14="http://schemas.microsoft.com/office/powerpoint/2010/main" val="2294242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Simulink Example Model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59" y="1481138"/>
            <a:ext cx="7860881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443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Simulink output generation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Set Simulink parameters</a:t>
            </a:r>
          </a:p>
          <a:p>
            <a:pPr lvl="1"/>
            <a:r>
              <a:rPr lang="en-US" dirty="0"/>
              <a:t>Start time and stop time</a:t>
            </a:r>
          </a:p>
          <a:p>
            <a:pPr lvl="1"/>
            <a:r>
              <a:rPr lang="en-US" dirty="0"/>
              <a:t>Type of solver (fixed time or variable time)</a:t>
            </a:r>
          </a:p>
          <a:p>
            <a:pPr lvl="1"/>
            <a:r>
              <a:rPr lang="en-US" dirty="0"/>
              <a:t>Time step size (default is </a:t>
            </a:r>
            <a:r>
              <a:rPr lang="en-US" b="1" i="1" dirty="0"/>
              <a:t>auto</a:t>
            </a:r>
            <a:r>
              <a:rPr lang="en-US" dirty="0"/>
              <a:t>)</a:t>
            </a:r>
          </a:p>
          <a:p>
            <a:r>
              <a:rPr lang="en-US" dirty="0"/>
              <a:t>Run the simulation</a:t>
            </a:r>
          </a:p>
          <a:p>
            <a:r>
              <a:rPr lang="en-US" dirty="0"/>
              <a:t>Trouble shoot if error messages appear</a:t>
            </a:r>
          </a:p>
          <a:p>
            <a:r>
              <a:rPr lang="en-US" dirty="0"/>
              <a:t>Obtain output in different formats</a:t>
            </a:r>
          </a:p>
          <a:p>
            <a:pPr lvl="1"/>
            <a:r>
              <a:rPr lang="en-US" dirty="0"/>
              <a:t>Plots</a:t>
            </a:r>
          </a:p>
          <a:p>
            <a:pPr lvl="1"/>
            <a:r>
              <a:rPr lang="en-US" dirty="0"/>
              <a:t>Output files</a:t>
            </a:r>
          </a:p>
          <a:p>
            <a:pPr lvl="1"/>
            <a:r>
              <a:rPr lang="en-US" dirty="0"/>
              <a:t>Output code (C, Verilog) 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590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b="1" i="1" dirty="0"/>
              <a:t>Sources </a:t>
            </a:r>
            <a:r>
              <a:rPr lang="en-US" dirty="0"/>
              <a:t> are used to generate communication signals from the transmitter</a:t>
            </a:r>
          </a:p>
          <a:p>
            <a:endParaRPr lang="en-US" dirty="0"/>
          </a:p>
          <a:p>
            <a:r>
              <a:rPr lang="en-US" b="1" i="1" dirty="0"/>
              <a:t>Measurement  devices</a:t>
            </a:r>
            <a:r>
              <a:rPr lang="en-US" dirty="0"/>
              <a:t>  are used to monitor and record communication signals at both transmitter and receiver</a:t>
            </a:r>
          </a:p>
          <a:p>
            <a:endParaRPr lang="en-US" dirty="0"/>
          </a:p>
          <a:p>
            <a:r>
              <a:rPr lang="en-US" b="1" i="1" dirty="0"/>
              <a:t>Radio Frequency Integrated Circuits </a:t>
            </a:r>
            <a:r>
              <a:rPr lang="en-US" dirty="0"/>
              <a:t> are complete communication systems built on chips</a:t>
            </a:r>
            <a:r>
              <a:rPr lang="en-US" b="1" i="1" dirty="0"/>
              <a:t>- </a:t>
            </a:r>
            <a:r>
              <a:rPr lang="en-US" dirty="0"/>
              <a:t>also called as </a:t>
            </a:r>
            <a:r>
              <a:rPr lang="en-US" i="1" dirty="0"/>
              <a:t>System on Chips (SOCs)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Communication system equipment</a:t>
            </a:r>
            <a:br>
              <a:rPr lang="en-US" u="sng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861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Types of communication systems</a:t>
            </a:r>
          </a:p>
          <a:p>
            <a:endParaRPr lang="en-US" sz="2400" dirty="0"/>
          </a:p>
          <a:p>
            <a:pPr lvl="1"/>
            <a:r>
              <a:rPr lang="en-US" sz="2000" dirty="0"/>
              <a:t>Coaxial (Wired)</a:t>
            </a:r>
          </a:p>
          <a:p>
            <a:pPr lvl="1"/>
            <a:r>
              <a:rPr lang="en-US" sz="2000" dirty="0"/>
              <a:t>Microwave (Wireless)</a:t>
            </a:r>
          </a:p>
          <a:p>
            <a:pPr lvl="1"/>
            <a:r>
              <a:rPr lang="en-US" sz="2000" dirty="0"/>
              <a:t>Satellite (Wireless)</a:t>
            </a:r>
          </a:p>
          <a:p>
            <a:pPr lvl="1"/>
            <a:r>
              <a:rPr lang="en-US" sz="2000" dirty="0"/>
              <a:t>Cable (Wired)</a:t>
            </a:r>
          </a:p>
          <a:p>
            <a:pPr lvl="1"/>
            <a:r>
              <a:rPr lang="en-US" sz="2000" dirty="0"/>
              <a:t>Cellular (Wireless)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dirty="0"/>
              <a:t>Technology that links the world</a:t>
            </a:r>
          </a:p>
        </p:txBody>
      </p:sp>
    </p:spTree>
    <p:extLst>
      <p:ext uri="{BB962C8B-B14F-4D97-AF65-F5344CB8AC3E}">
        <p14:creationId xmlns:p14="http://schemas.microsoft.com/office/powerpoint/2010/main" val="4196323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 rtl="0">
              <a:spcBef>
                <a:spcPct val="0"/>
              </a:spcBef>
            </a:pPr>
            <a:r>
              <a:rPr lang="en-US" sz="4000" dirty="0">
                <a:latin typeface="+mj-lt"/>
              </a:rPr>
              <a:t>Sources</a:t>
            </a:r>
            <a:br>
              <a:rPr lang="en-US" b="1" u="sng" dirty="0"/>
            </a:b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6096000" cy="409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562600"/>
            <a:ext cx="8229600" cy="76200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None/>
            </a:pPr>
            <a:r>
              <a:rPr lang="en-US" dirty="0"/>
              <a:t>Keysight 33600A Waveform Generator</a:t>
            </a:r>
          </a:p>
          <a:p>
            <a:pPr marL="109728" indent="0" algn="ctr">
              <a:buNone/>
            </a:pPr>
            <a:r>
              <a:rPr lang="en-US" sz="2200" b="1" i="1" dirty="0"/>
              <a:t>(Courtesy: Keysight Technologies) </a:t>
            </a:r>
          </a:p>
        </p:txBody>
      </p:sp>
    </p:spTree>
    <p:extLst>
      <p:ext uri="{BB962C8B-B14F-4D97-AF65-F5344CB8AC3E}">
        <p14:creationId xmlns:p14="http://schemas.microsoft.com/office/powerpoint/2010/main" val="2612041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 rtl="0">
              <a:spcBef>
                <a:spcPct val="0"/>
              </a:spcBef>
            </a:pPr>
            <a:r>
              <a:rPr lang="en-US" sz="4000" dirty="0"/>
              <a:t>Measurement devices - Time</a:t>
            </a:r>
            <a:br>
              <a:rPr lang="en-US" b="1" u="sng" dirty="0"/>
            </a:b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562600"/>
            <a:ext cx="8229600" cy="762000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None/>
            </a:pPr>
            <a:r>
              <a:rPr lang="en-US" b="1" dirty="0"/>
              <a:t>Keysight DS090254A digital storage oscilloscope</a:t>
            </a:r>
          </a:p>
          <a:p>
            <a:pPr marL="109728" indent="0" algn="ctr">
              <a:buNone/>
            </a:pPr>
            <a:r>
              <a:rPr lang="en-US" sz="2800" i="1" dirty="0"/>
              <a:t>(Courtesy: Keysight Technologies) </a:t>
            </a:r>
          </a:p>
          <a:p>
            <a:pPr marL="109728" indent="0" algn="ctr">
              <a:buNone/>
            </a:pPr>
            <a:endParaRPr lang="en-US" b="1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81138"/>
            <a:ext cx="6070976" cy="396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97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 rtl="0">
              <a:spcBef>
                <a:spcPct val="0"/>
              </a:spcBef>
            </a:pPr>
            <a:r>
              <a:rPr lang="en-US" sz="4000" dirty="0"/>
              <a:t>Measurement devices - Frequency</a:t>
            </a:r>
            <a:br>
              <a:rPr lang="en-US" b="1" u="sng" dirty="0"/>
            </a:b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562600"/>
            <a:ext cx="8229600" cy="83820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None/>
            </a:pPr>
            <a:r>
              <a:rPr lang="en-US" dirty="0"/>
              <a:t>Keysight N9000A Signal Analyzer</a:t>
            </a:r>
          </a:p>
          <a:p>
            <a:pPr marL="109728" indent="0" algn="ctr">
              <a:buNone/>
            </a:pPr>
            <a:r>
              <a:rPr lang="en-US" sz="2200" i="1" dirty="0"/>
              <a:t>(Courtesy: Keysight Technologies) </a:t>
            </a:r>
          </a:p>
          <a:p>
            <a:pPr marL="109728" indent="0" algn="ctr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09" y="1479287"/>
            <a:ext cx="6884991" cy="390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92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2" algn="ctr" rtl="0">
              <a:spcBef>
                <a:spcPct val="0"/>
              </a:spcBef>
            </a:pPr>
            <a:br>
              <a:rPr lang="en-US" sz="4000" dirty="0"/>
            </a:br>
            <a:r>
              <a:rPr lang="en-US" sz="4000" dirty="0"/>
              <a:t>Radio Frequency Integrated Circuits (RFICs)</a:t>
            </a:r>
            <a:br>
              <a:rPr lang="en-US" sz="4000" b="1" u="sng" dirty="0"/>
            </a:br>
            <a:br>
              <a:rPr lang="en-US" b="1" u="sng" dirty="0"/>
            </a:b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562600"/>
            <a:ext cx="8229600" cy="76200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None/>
            </a:pPr>
            <a:r>
              <a:rPr lang="en-US" dirty="0"/>
              <a:t>TI CC2540 Bluetooth SOC (System on Chip)</a:t>
            </a:r>
          </a:p>
          <a:p>
            <a:pPr marL="109728" indent="0" algn="ctr">
              <a:buNone/>
            </a:pPr>
            <a:r>
              <a:rPr lang="en-US" sz="2400" i="1" dirty="0"/>
              <a:t>(Courtesy: Texas Instruments)</a:t>
            </a:r>
          </a:p>
          <a:p>
            <a:pPr marL="109728" indent="0" algn="ctr">
              <a:buNone/>
            </a:pPr>
            <a:endParaRPr lang="en-US" b="1" dirty="0"/>
          </a:p>
          <a:p>
            <a:pPr marL="109728" indent="0" algn="ctr">
              <a:buNone/>
            </a:pPr>
            <a:endParaRPr lang="en-US" b="1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81138"/>
            <a:ext cx="5486400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909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/>
              <a:t>Coaxial</a:t>
            </a: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343944"/>
            <a:ext cx="47625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33400" y="5181600"/>
            <a:ext cx="8229600" cy="381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1600" b="0" i="1" dirty="0">
                <a:solidFill>
                  <a:schemeClr val="tx1"/>
                </a:solidFill>
                <a:effectLst/>
              </a:rPr>
              <a:t>Courtesy: customer.xfinity.com</a:t>
            </a:r>
          </a:p>
        </p:txBody>
      </p:sp>
    </p:spTree>
    <p:extLst>
      <p:ext uri="{BB962C8B-B14F-4D97-AF65-F5344CB8AC3E}">
        <p14:creationId xmlns:p14="http://schemas.microsoft.com/office/powerpoint/2010/main" val="7212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/>
              <a:t>Microwave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5562600"/>
            <a:ext cx="8229600" cy="381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1600" b="0" i="1" dirty="0">
                <a:solidFill>
                  <a:schemeClr val="tx1"/>
                </a:solidFill>
                <a:effectLst/>
              </a:rPr>
              <a:t>Courtesy: https://www.smithandfisher.com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392887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8" name="Picture 4" descr="What The 5 Types of Microwave Antennas Are Used For | Smith and Fisher">
            <a:extLst>
              <a:ext uri="{FF2B5EF4-FFF2-40B4-BE49-F238E27FC236}">
                <a16:creationId xmlns:a16="http://schemas.microsoft.com/office/drawing/2014/main" id="{A7B6C5FE-124E-4D8C-B5C2-902F36740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61191"/>
            <a:ext cx="6172200" cy="331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580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/>
              <a:t>Satellite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05000"/>
            <a:ext cx="4371197" cy="356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3400" y="5562600"/>
            <a:ext cx="8229600" cy="381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1600" b="0" i="1" dirty="0">
                <a:solidFill>
                  <a:schemeClr val="tx1"/>
                </a:solidFill>
                <a:effectLst/>
              </a:rPr>
              <a:t>Courtesy: </a:t>
            </a:r>
            <a:r>
              <a:rPr lang="en-US" sz="1600" b="0" i="1" dirty="0">
                <a:effectLst/>
              </a:rPr>
              <a:t>www.airforce-technology.com</a:t>
            </a:r>
            <a:endParaRPr lang="en-US" sz="1600" b="0" i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97580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/>
              <a:t>Cable (undersea network)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5562600"/>
            <a:ext cx="8229600" cy="381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hangingPunct="0"/>
            <a:endParaRPr lang="en-US" sz="1600" b="0" i="1" dirty="0">
              <a:solidFill>
                <a:schemeClr val="tx1"/>
              </a:solidFill>
              <a:effectLst/>
            </a:endParaRPr>
          </a:p>
          <a:p>
            <a:pPr hangingPunct="0"/>
            <a:endParaRPr lang="en-US" sz="1600" b="0" i="1" dirty="0">
              <a:solidFill>
                <a:schemeClr val="tx1"/>
              </a:solidFill>
              <a:effectLst/>
            </a:endParaRPr>
          </a:p>
          <a:p>
            <a:pPr algn="ctr" hangingPunct="0"/>
            <a:r>
              <a:rPr lang="en-US" sz="1600" b="0" i="1" dirty="0">
                <a:solidFill>
                  <a:schemeClr val="tx1"/>
                </a:solidFill>
                <a:effectLst/>
              </a:rPr>
              <a:t>Courtesy: </a:t>
            </a:r>
            <a:r>
              <a:rPr lang="en-US" sz="1600" i="1" dirty="0">
                <a:effectLst/>
              </a:rPr>
              <a:t>TeleGeography:</a:t>
            </a:r>
            <a:endParaRPr lang="en-US" sz="1600" u="sng" dirty="0">
              <a:effectLst/>
            </a:endParaRPr>
          </a:p>
          <a:p>
            <a:pPr algn="ctr"/>
            <a:r>
              <a:rPr lang="en-US" sz="1600" i="1" dirty="0">
                <a:effectLst/>
              </a:rPr>
              <a:t>https://www.submarinecablemap.com/</a:t>
            </a:r>
            <a:endParaRPr lang="en-US" sz="1600" b="0" i="1" dirty="0">
              <a:solidFill>
                <a:schemeClr val="tx1"/>
              </a:solidFill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55040"/>
            <a:ext cx="5486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481329"/>
            <a:ext cx="7543800" cy="392887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064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/>
              <a:t>Cellular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5562600"/>
            <a:ext cx="8229600" cy="381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1600" b="0" i="1" dirty="0">
                <a:solidFill>
                  <a:schemeClr val="tx1"/>
                </a:solidFill>
                <a:effectLst/>
              </a:rPr>
              <a:t>Courtesy: </a:t>
            </a:r>
            <a:r>
              <a:rPr lang="en-US" sz="1600" b="0" i="1" dirty="0">
                <a:effectLst/>
              </a:rPr>
              <a:t>https://dgtlinfra.com/cell-tower-locations-4g-lte-5g-towers/</a:t>
            </a:r>
            <a:endParaRPr lang="en-US" sz="1600" b="0" i="1" dirty="0">
              <a:solidFill>
                <a:schemeClr val="tx1"/>
              </a:solidFill>
              <a:effectLst/>
            </a:endParaRPr>
          </a:p>
        </p:txBody>
      </p:sp>
      <p:pic>
        <p:nvPicPr>
          <p:cNvPr id="2052" name="Picture 4" descr="Cell Tower Locations: How to Find 4G LTE and 5G Towers - Dgtl Infra">
            <a:extLst>
              <a:ext uri="{FF2B5EF4-FFF2-40B4-BE49-F238E27FC236}">
                <a16:creationId xmlns:a16="http://schemas.microsoft.com/office/drawing/2014/main" id="{E9A2D585-802E-464E-8A6A-243D8CCC42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29" y="1776402"/>
            <a:ext cx="5623071" cy="377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064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Path loss in communication links</a:t>
            </a:r>
          </a:p>
        </p:txBody>
      </p:sp>
      <p:pic>
        <p:nvPicPr>
          <p:cNvPr id="5" name="Picture 6" descr="http://3.bp.blogspot.com/_KJwDL-8JQJI/SlweENwcBNI/AAAAAAAAAHk/W2srWz7HIGo/s400/l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2209800"/>
            <a:ext cx="61785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87500" y="4844534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Transmitter </a:t>
            </a:r>
            <a:r>
              <a:rPr lang="en-US" i="1" dirty="0"/>
              <a:t>P</a:t>
            </a:r>
            <a:r>
              <a:rPr lang="en-US" i="1" baseline="-25000" dirty="0"/>
              <a:t>t</a:t>
            </a:r>
            <a:r>
              <a:rPr lang="en-US" dirty="0"/>
              <a:t>, 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79162" y="4812268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Receiver </a:t>
            </a:r>
            <a:r>
              <a:rPr lang="en-US" i="1" dirty="0"/>
              <a:t>P</a:t>
            </a:r>
            <a:r>
              <a:rPr lang="en-US" i="1" baseline="-25000" dirty="0"/>
              <a:t>r</a:t>
            </a:r>
            <a:r>
              <a:rPr lang="en-US" dirty="0"/>
              <a:t>, W</a:t>
            </a:r>
          </a:p>
        </p:txBody>
      </p:sp>
    </p:spTree>
    <p:extLst>
      <p:ext uri="{BB962C8B-B14F-4D97-AF65-F5344CB8AC3E}">
        <p14:creationId xmlns:p14="http://schemas.microsoft.com/office/powerpoint/2010/main" val="435819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Path loss factors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600" y="1828800"/>
            <a:ext cx="7924800" cy="392887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dirty="0"/>
              <a:t>Path loss is the loss of power in the transmitted signal</a:t>
            </a:r>
            <a:endParaRPr lang="en-US" sz="2000" dirty="0"/>
          </a:p>
          <a:p>
            <a:endParaRPr lang="en-US" sz="2000" dirty="0"/>
          </a:p>
          <a:p>
            <a:r>
              <a:rPr lang="en-US" sz="2400" dirty="0"/>
              <a:t>Causes of path loss</a:t>
            </a:r>
          </a:p>
          <a:p>
            <a:pPr lvl="1"/>
            <a:r>
              <a:rPr lang="en-US" sz="2000" dirty="0"/>
              <a:t>Dispersion which causes power to spread out in all directions from transmitter</a:t>
            </a:r>
          </a:p>
          <a:p>
            <a:pPr lvl="1"/>
            <a:r>
              <a:rPr lang="en-US" sz="2000" dirty="0"/>
              <a:t>Objects such as buildings, trees, street lights, snow, rain </a:t>
            </a:r>
          </a:p>
          <a:p>
            <a:pPr>
              <a:spcBef>
                <a:spcPts val="0"/>
              </a:spcBef>
            </a:pPr>
            <a:endParaRPr lang="en-US" sz="2400" dirty="0"/>
          </a:p>
          <a:p>
            <a:r>
              <a:rPr lang="en-US" sz="2000" dirty="0"/>
              <a:t>Amplifiers can be used in path to boost the signal =&gt; repeaters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5144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752</TotalTime>
  <Words>720</Words>
  <Application>Microsoft Office PowerPoint</Application>
  <PresentationFormat>On-screen Show (4:3)</PresentationFormat>
  <Paragraphs>169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Lucida Sans Unicode</vt:lpstr>
      <vt:lpstr>Verdana</vt:lpstr>
      <vt:lpstr>Wingdings 2</vt:lpstr>
      <vt:lpstr>Wingdings 3</vt:lpstr>
      <vt:lpstr>Concourse</vt:lpstr>
      <vt:lpstr>Chapter 1: Types of  Electronic Communication Systems </vt:lpstr>
      <vt:lpstr>Technology that links the world</vt:lpstr>
      <vt:lpstr>Coaxial</vt:lpstr>
      <vt:lpstr>Microwave</vt:lpstr>
      <vt:lpstr>Satellite</vt:lpstr>
      <vt:lpstr>Cable (undersea network)</vt:lpstr>
      <vt:lpstr>Cellular</vt:lpstr>
      <vt:lpstr>Path loss in communication links</vt:lpstr>
      <vt:lpstr>Path loss factors</vt:lpstr>
      <vt:lpstr>Path loss calculation</vt:lpstr>
      <vt:lpstr>Power  calculation</vt:lpstr>
      <vt:lpstr>Introduction to Matlab/Simulink </vt:lpstr>
      <vt:lpstr>Basic Matlab command symbols</vt:lpstr>
      <vt:lpstr>Basic Matlab commands</vt:lpstr>
      <vt:lpstr>Simulink Basics</vt:lpstr>
      <vt:lpstr>Simulink Library</vt:lpstr>
      <vt:lpstr>Simulink Example Model</vt:lpstr>
      <vt:lpstr>Simulink output generation</vt:lpstr>
      <vt:lpstr>Communication system equipment </vt:lpstr>
      <vt:lpstr>Sources </vt:lpstr>
      <vt:lpstr>Measurement devices - Time </vt:lpstr>
      <vt:lpstr>Measurement devices - Frequency </vt:lpstr>
      <vt:lpstr> Radio Frequency Integrated Circuits (RFICs)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1: Types of  Electronic Communication Systems</dc:title>
  <dc:creator>kumar</dc:creator>
  <cp:lastModifiedBy>Kumar, Preetham B</cp:lastModifiedBy>
  <cp:revision>41</cp:revision>
  <dcterms:created xsi:type="dcterms:W3CDTF">2006-08-16T00:00:00Z</dcterms:created>
  <dcterms:modified xsi:type="dcterms:W3CDTF">2023-08-16T19:05:28Z</dcterms:modified>
</cp:coreProperties>
</file>