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sldIdLst>
    <p:sldId id="256" r:id="rId2"/>
    <p:sldId id="257" r:id="rId3"/>
    <p:sldId id="258" r:id="rId4"/>
    <p:sldId id="270" r:id="rId5"/>
    <p:sldId id="269" r:id="rId6"/>
    <p:sldId id="271" r:id="rId7"/>
    <p:sldId id="260" r:id="rId8"/>
    <p:sldId id="261" r:id="rId9"/>
    <p:sldId id="262" r:id="rId10"/>
    <p:sldId id="263" r:id="rId11"/>
    <p:sldId id="264" r:id="rId12"/>
    <p:sldId id="265" r:id="rId13"/>
    <p:sldId id="266" r:id="rId14"/>
    <p:sldId id="268" r:id="rId15"/>
    <p:sldId id="267" r:id="rId16"/>
    <p:sldId id="272" r:id="rId1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1746" y="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Kumar, Preetham B" userId="128856e8-85bc-44e7-963a-b41065bd6e3f" providerId="ADAL" clId="{7E59D389-1001-4ECD-BEAB-FE622743BE9C}"/>
    <pc:docChg chg="undo custSel addSld modSld">
      <pc:chgData name="Kumar, Preetham B" userId="128856e8-85bc-44e7-963a-b41065bd6e3f" providerId="ADAL" clId="{7E59D389-1001-4ECD-BEAB-FE622743BE9C}" dt="2023-08-16T19:30:14.958" v="406"/>
      <pc:docMkLst>
        <pc:docMk/>
      </pc:docMkLst>
      <pc:sldChg chg="modSp mod">
        <pc:chgData name="Kumar, Preetham B" userId="128856e8-85bc-44e7-963a-b41065bd6e3f" providerId="ADAL" clId="{7E59D389-1001-4ECD-BEAB-FE622743BE9C}" dt="2023-08-16T19:07:22.205" v="0" actId="6549"/>
        <pc:sldMkLst>
          <pc:docMk/>
          <pc:sldMk cId="3961227511" sldId="257"/>
        </pc:sldMkLst>
        <pc:spChg chg="mod">
          <ac:chgData name="Kumar, Preetham B" userId="128856e8-85bc-44e7-963a-b41065bd6e3f" providerId="ADAL" clId="{7E59D389-1001-4ECD-BEAB-FE622743BE9C}" dt="2023-08-16T19:07:22.205" v="0" actId="6549"/>
          <ac:spMkLst>
            <pc:docMk/>
            <pc:sldMk cId="3961227511" sldId="257"/>
            <ac:spMk id="3" creationId="{00000000-0000-0000-0000-000000000000}"/>
          </ac:spMkLst>
        </pc:spChg>
      </pc:sldChg>
      <pc:sldChg chg="modSp mod">
        <pc:chgData name="Kumar, Preetham B" userId="128856e8-85bc-44e7-963a-b41065bd6e3f" providerId="ADAL" clId="{7E59D389-1001-4ECD-BEAB-FE622743BE9C}" dt="2023-08-16T19:11:05.564" v="58" actId="120"/>
        <pc:sldMkLst>
          <pc:docMk/>
          <pc:sldMk cId="2621049186" sldId="258"/>
        </pc:sldMkLst>
        <pc:spChg chg="mod">
          <ac:chgData name="Kumar, Preetham B" userId="128856e8-85bc-44e7-963a-b41065bd6e3f" providerId="ADAL" clId="{7E59D389-1001-4ECD-BEAB-FE622743BE9C}" dt="2023-08-16T19:11:05.564" v="58" actId="120"/>
          <ac:spMkLst>
            <pc:docMk/>
            <pc:sldMk cId="2621049186" sldId="258"/>
            <ac:spMk id="3" creationId="{00000000-0000-0000-0000-000000000000}"/>
          </ac:spMkLst>
        </pc:spChg>
      </pc:sldChg>
      <pc:sldChg chg="addSp delSp modSp mod">
        <pc:chgData name="Kumar, Preetham B" userId="128856e8-85bc-44e7-963a-b41065bd6e3f" providerId="ADAL" clId="{7E59D389-1001-4ECD-BEAB-FE622743BE9C}" dt="2023-08-16T19:17:53.115" v="75" actId="1076"/>
        <pc:sldMkLst>
          <pc:docMk/>
          <pc:sldMk cId="2282094519" sldId="261"/>
        </pc:sldMkLst>
        <pc:spChg chg="mod">
          <ac:chgData name="Kumar, Preetham B" userId="128856e8-85bc-44e7-963a-b41065bd6e3f" providerId="ADAL" clId="{7E59D389-1001-4ECD-BEAB-FE622743BE9C}" dt="2023-08-16T19:13:14.837" v="67" actId="20577"/>
          <ac:spMkLst>
            <pc:docMk/>
            <pc:sldMk cId="2282094519" sldId="261"/>
            <ac:spMk id="2" creationId="{00000000-0000-0000-0000-000000000000}"/>
          </ac:spMkLst>
        </pc:spChg>
        <pc:spChg chg="add mod">
          <ac:chgData name="Kumar, Preetham B" userId="128856e8-85bc-44e7-963a-b41065bd6e3f" providerId="ADAL" clId="{7E59D389-1001-4ECD-BEAB-FE622743BE9C}" dt="2023-08-16T19:17:47.275" v="73" actId="478"/>
          <ac:spMkLst>
            <pc:docMk/>
            <pc:sldMk cId="2282094519" sldId="261"/>
            <ac:spMk id="6" creationId="{E67D55E1-F31D-4285-A77D-D02985C52C3A}"/>
          </ac:spMkLst>
        </pc:spChg>
        <pc:picChg chg="add mod">
          <ac:chgData name="Kumar, Preetham B" userId="128856e8-85bc-44e7-963a-b41065bd6e3f" providerId="ADAL" clId="{7E59D389-1001-4ECD-BEAB-FE622743BE9C}" dt="2023-08-16T19:16:02.787" v="72" actId="1076"/>
          <ac:picMkLst>
            <pc:docMk/>
            <pc:sldMk cId="2282094519" sldId="261"/>
            <ac:picMk id="4" creationId="{08B87B88-2E6E-41DF-9A51-6C1C109526AA}"/>
          </ac:picMkLst>
        </pc:picChg>
        <pc:picChg chg="add del mod">
          <ac:chgData name="Kumar, Preetham B" userId="128856e8-85bc-44e7-963a-b41065bd6e3f" providerId="ADAL" clId="{7E59D389-1001-4ECD-BEAB-FE622743BE9C}" dt="2023-08-16T19:15:54.366" v="70" actId="478"/>
          <ac:picMkLst>
            <pc:docMk/>
            <pc:sldMk cId="2282094519" sldId="261"/>
            <ac:picMk id="5" creationId="{EA388283-620A-4743-A03D-638344EDF343}"/>
          </ac:picMkLst>
        </pc:picChg>
        <pc:picChg chg="add mod">
          <ac:chgData name="Kumar, Preetham B" userId="128856e8-85bc-44e7-963a-b41065bd6e3f" providerId="ADAL" clId="{7E59D389-1001-4ECD-BEAB-FE622743BE9C}" dt="2023-08-16T19:17:53.115" v="75" actId="1076"/>
          <ac:picMkLst>
            <pc:docMk/>
            <pc:sldMk cId="2282094519" sldId="261"/>
            <ac:picMk id="8" creationId="{E710BCC2-2C81-4C80-9BC5-A9F3FAAA45F7}"/>
          </ac:picMkLst>
        </pc:picChg>
        <pc:picChg chg="del">
          <ac:chgData name="Kumar, Preetham B" userId="128856e8-85bc-44e7-963a-b41065bd6e3f" providerId="ADAL" clId="{7E59D389-1001-4ECD-BEAB-FE622743BE9C}" dt="2023-08-16T19:17:47.275" v="73" actId="478"/>
          <ac:picMkLst>
            <pc:docMk/>
            <pc:sldMk cId="2282094519" sldId="261"/>
            <ac:picMk id="3074" creationId="{00000000-0000-0000-0000-000000000000}"/>
          </ac:picMkLst>
        </pc:picChg>
        <pc:picChg chg="del">
          <ac:chgData name="Kumar, Preetham B" userId="128856e8-85bc-44e7-963a-b41065bd6e3f" providerId="ADAL" clId="{7E59D389-1001-4ECD-BEAB-FE622743BE9C}" dt="2023-08-16T19:15:39.606" v="68" actId="478"/>
          <ac:picMkLst>
            <pc:docMk/>
            <pc:sldMk cId="2282094519" sldId="261"/>
            <ac:picMk id="3075" creationId="{00000000-0000-0000-0000-000000000000}"/>
          </ac:picMkLst>
        </pc:picChg>
      </pc:sldChg>
      <pc:sldChg chg="addSp delSp modSp mod">
        <pc:chgData name="Kumar, Preetham B" userId="128856e8-85bc-44e7-963a-b41065bd6e3f" providerId="ADAL" clId="{7E59D389-1001-4ECD-BEAB-FE622743BE9C}" dt="2023-08-16T19:24:17.718" v="277" actId="20577"/>
        <pc:sldMkLst>
          <pc:docMk/>
          <pc:sldMk cId="3469233197" sldId="267"/>
        </pc:sldMkLst>
        <pc:spChg chg="mod">
          <ac:chgData name="Kumar, Preetham B" userId="128856e8-85bc-44e7-963a-b41065bd6e3f" providerId="ADAL" clId="{7E59D389-1001-4ECD-BEAB-FE622743BE9C}" dt="2023-08-16T19:24:17.718" v="277" actId="20577"/>
          <ac:spMkLst>
            <pc:docMk/>
            <pc:sldMk cId="3469233197" sldId="267"/>
            <ac:spMk id="3" creationId="{00000000-0000-0000-0000-000000000000}"/>
          </ac:spMkLst>
        </pc:spChg>
        <pc:picChg chg="add del">
          <ac:chgData name="Kumar, Preetham B" userId="128856e8-85bc-44e7-963a-b41065bd6e3f" providerId="ADAL" clId="{7E59D389-1001-4ECD-BEAB-FE622743BE9C}" dt="2023-08-16T19:19:32.278" v="78" actId="22"/>
          <ac:picMkLst>
            <pc:docMk/>
            <pc:sldMk cId="3469233197" sldId="267"/>
            <ac:picMk id="5" creationId="{49675C44-03B6-48E3-B024-1644CF652BD9}"/>
          </ac:picMkLst>
        </pc:picChg>
      </pc:sldChg>
      <pc:sldChg chg="modSp mod">
        <pc:chgData name="Kumar, Preetham B" userId="128856e8-85bc-44e7-963a-b41065bd6e3f" providerId="ADAL" clId="{7E59D389-1001-4ECD-BEAB-FE622743BE9C}" dt="2023-08-16T19:18:56.235" v="76" actId="1076"/>
        <pc:sldMkLst>
          <pc:docMk/>
          <pc:sldMk cId="1782694398" sldId="268"/>
        </pc:sldMkLst>
        <pc:spChg chg="mod">
          <ac:chgData name="Kumar, Preetham B" userId="128856e8-85bc-44e7-963a-b41065bd6e3f" providerId="ADAL" clId="{7E59D389-1001-4ECD-BEAB-FE622743BE9C}" dt="2023-08-16T19:18:56.235" v="76" actId="1076"/>
          <ac:spMkLst>
            <pc:docMk/>
            <pc:sldMk cId="1782694398" sldId="268"/>
            <ac:spMk id="3" creationId="{00000000-0000-0000-0000-000000000000}"/>
          </ac:spMkLst>
        </pc:spChg>
      </pc:sldChg>
      <pc:sldChg chg="modSp add mod">
        <pc:chgData name="Kumar, Preetham B" userId="128856e8-85bc-44e7-963a-b41065bd6e3f" providerId="ADAL" clId="{7E59D389-1001-4ECD-BEAB-FE622743BE9C}" dt="2023-08-16T19:30:14.958" v="406"/>
        <pc:sldMkLst>
          <pc:docMk/>
          <pc:sldMk cId="2807558172" sldId="272"/>
        </pc:sldMkLst>
        <pc:spChg chg="mod">
          <ac:chgData name="Kumar, Preetham B" userId="128856e8-85bc-44e7-963a-b41065bd6e3f" providerId="ADAL" clId="{7E59D389-1001-4ECD-BEAB-FE622743BE9C}" dt="2023-08-16T19:19:55.557" v="100" actId="20577"/>
          <ac:spMkLst>
            <pc:docMk/>
            <pc:sldMk cId="2807558172" sldId="272"/>
            <ac:spMk id="2" creationId="{00000000-0000-0000-0000-000000000000}"/>
          </ac:spMkLst>
        </pc:spChg>
        <pc:spChg chg="mod">
          <ac:chgData name="Kumar, Preetham B" userId="128856e8-85bc-44e7-963a-b41065bd6e3f" providerId="ADAL" clId="{7E59D389-1001-4ECD-BEAB-FE622743BE9C}" dt="2023-08-16T19:30:14.958" v="406"/>
          <ac:spMkLst>
            <pc:docMk/>
            <pc:sldMk cId="2807558172" sldId="272"/>
            <ac:spMk id="3" creationId="{00000000-0000-0000-0000-000000000000}"/>
          </ac:spMkLst>
        </pc:spChg>
      </pc:sld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ight Triangle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685800" y="1752601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/>
              <a:t>Click to edit Master subtitle style</a:t>
            </a:r>
          </a:p>
        </p:txBody>
      </p:sp>
      <p:grpSp>
        <p:nvGrpSpPr>
          <p:cNvPr id="2" name="Group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Freeform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Freeform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Freeform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Straight Connector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1481329"/>
            <a:ext cx="8229600" cy="4386071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844013" y="274640"/>
            <a:ext cx="1777470" cy="5592761"/>
          </a:xfrm>
        </p:spPr>
        <p:txBody>
          <a:bodyPr vert="eaVert"/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1"/>
            <a:ext cx="6324600" cy="5592760"/>
          </a:xfrm>
        </p:spPr>
        <p:txBody>
          <a:bodyPr vert="eaVert"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gradFill>
            <a:gsLst>
              <a:gs pos="66000">
                <a:srgbClr val="CCE7F2"/>
              </a:gs>
              <a:gs pos="0">
                <a:schemeClr val="accent1">
                  <a:tint val="66000"/>
                  <a:satMod val="160000"/>
                </a:schemeClr>
              </a:gs>
              <a:gs pos="100000">
                <a:schemeClr val="accent1">
                  <a:tint val="44500"/>
                  <a:satMod val="160000"/>
                </a:schemeClr>
              </a:gs>
              <a:gs pos="100000">
                <a:schemeClr val="accent1">
                  <a:tint val="23500"/>
                  <a:satMod val="160000"/>
                </a:schemeClr>
              </a:gs>
            </a:gsLst>
            <a:lin ang="16200000" scaled="0"/>
          </a:gradFill>
        </p:spPr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1059712"/>
            <a:ext cx="7772400" cy="1828800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buNone/>
              <a:defRPr sz="4800" b="1" cap="none" baseline="0"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922713" y="2931712"/>
            <a:ext cx="4572000" cy="1454888"/>
          </a:xfrm>
        </p:spPr>
        <p:txBody>
          <a:bodyPr lIns="91440" rIns="91440" anchor="t"/>
          <a:lstStyle>
            <a:lvl1pPr marL="0" indent="0" algn="l">
              <a:buNone/>
              <a:defRPr sz="23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7" name="Chevron 6"/>
          <p:cNvSpPr/>
          <p:nvPr/>
        </p:nvSpPr>
        <p:spPr>
          <a:xfrm>
            <a:off x="3636680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8" name="Chevron 7"/>
          <p:cNvSpPr/>
          <p:nvPr/>
        </p:nvSpPr>
        <p:spPr>
          <a:xfrm>
            <a:off x="3450264" y="3005472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481328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8229600" cy="1143000"/>
          </a:xfrm>
        </p:spPr>
        <p:txBody>
          <a:bodyPr anchor="ctr"/>
          <a:lstStyle>
            <a:lvl1pPr>
              <a:defRPr/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410200"/>
            <a:ext cx="4040188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6" y="5410200"/>
            <a:ext cx="4041775" cy="762000"/>
          </a:xfrm>
          <a:solidFill>
            <a:schemeClr val="accent1"/>
          </a:solidFill>
          <a:ln w="9652">
            <a:solidFill>
              <a:schemeClr val="accent1"/>
            </a:solidFill>
            <a:miter lim="800000"/>
          </a:ln>
        </p:spPr>
        <p:txBody>
          <a:bodyPr lIns="182880" anchor="ctr"/>
          <a:lstStyle>
            <a:lvl1pPr marL="0" indent="0">
              <a:buNone/>
              <a:defRPr sz="2400" b="0">
                <a:solidFill>
                  <a:schemeClr val="bg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444294"/>
            <a:ext cx="4040188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1444294"/>
            <a:ext cx="4041775" cy="3941763"/>
          </a:xfrm>
          <a:ln>
            <a:noFill/>
            <a:prstDash val="sysDash"/>
            <a:miter lim="800000"/>
          </a:ln>
        </p:spPr>
        <p:txBody>
          <a:bodyPr/>
          <a:lstStyle>
            <a:lvl1pPr>
              <a:spcBef>
                <a:spcPts val="0"/>
              </a:spcBef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en-US"/>
              <a:t>Click to edit Master title style</a:t>
            </a:r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4876800"/>
            <a:ext cx="7481776" cy="457200"/>
          </a:xfrm>
        </p:spPr>
        <p:txBody>
          <a:bodyPr vert="horz" anchor="t">
            <a:noAutofit/>
            <a:sp3d prstMaterial="softEdge">
              <a:bevelT w="0" h="0"/>
            </a:sp3d>
          </a:bodyPr>
          <a:lstStyle>
            <a:lvl1pPr algn="r">
              <a:buNone/>
              <a:defRPr sz="2500" b="0">
                <a:solidFill>
                  <a:schemeClr val="accent1"/>
                </a:solidFill>
                <a:effectLst/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419600" y="5355102"/>
            <a:ext cx="3974592" cy="914400"/>
          </a:xfrm>
        </p:spPr>
        <p:txBody>
          <a:bodyPr/>
          <a:lstStyle>
            <a:lvl1pPr marL="0" indent="0" algn="r">
              <a:buNone/>
              <a:defRPr sz="16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914400" y="274320"/>
            <a:ext cx="7479792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/>
              <a:t>Click to edit Master text styles</a:t>
            </a:r>
          </a:p>
          <a:p>
            <a:pPr lvl="1" eaLnBrk="1" latinLnBrk="0" hangingPunct="1"/>
            <a:r>
              <a:rPr lang="en-US"/>
              <a:t>Second level</a:t>
            </a:r>
          </a:p>
          <a:p>
            <a:pPr lvl="2" eaLnBrk="1" latinLnBrk="0" hangingPunct="1"/>
            <a:r>
              <a:rPr lang="en-US"/>
              <a:t>Third level</a:t>
            </a:r>
          </a:p>
          <a:p>
            <a:pPr lvl="3" eaLnBrk="1" latinLnBrk="0" hangingPunct="1"/>
            <a:r>
              <a:rPr lang="en-US"/>
              <a:t>Fourth level</a:t>
            </a:r>
          </a:p>
          <a:p>
            <a:pPr lvl="4" eaLnBrk="1" latinLnBrk="0" hangingPunct="1"/>
            <a:r>
              <a:rPr lang="en-US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727032" y="6407944"/>
            <a:ext cx="1920240" cy="365760"/>
          </a:xfrm>
        </p:spPr>
        <p:txBody>
          <a:bodyPr/>
          <a:lstStyle/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1232" y="5443402"/>
            <a:ext cx="7162800" cy="648232"/>
          </a:xfrm>
          <a:noFill/>
        </p:spPr>
        <p:txBody>
          <a:bodyPr lIns="91440" tIns="0" rIns="91440" anchor="t"/>
          <a:lstStyle>
            <a:lvl1pPr marL="0" marR="18288" indent="0" algn="r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/>
              <a:t>Click to edit Master text styles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28600" y="189968"/>
            <a:ext cx="8686800" cy="4389120"/>
          </a:xfrm>
          <a:prstGeom prst="rect">
            <a:avLst/>
          </a:prstGeom>
          <a:solidFill>
            <a:schemeClr val="bg2"/>
          </a:solidFill>
          <a:ln>
            <a:solidFill>
              <a:schemeClr val="bg1"/>
            </a:solidFill>
          </a:ln>
          <a:effectLst>
            <a:innerShdw blurRad="95250">
              <a:srgbClr val="000000"/>
            </a:innerShdw>
          </a:effectLst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dirty="0"/>
              <a:t>Click icon to add picture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380072" y="6407944"/>
            <a:ext cx="2350681" cy="3651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8600" y="4865122"/>
            <a:ext cx="8075432" cy="562672"/>
          </a:xfrm>
          <a:noFill/>
        </p:spPr>
        <p:txBody>
          <a:bodyPr anchor="t">
            <a:sp3d prstMaterial="softEdge"/>
          </a:bodyPr>
          <a:lstStyle>
            <a:lvl1pPr marR="0" algn="r">
              <a:buNone/>
              <a:defRPr sz="3000" b="0">
                <a:solidFill>
                  <a:schemeClr val="accent1"/>
                </a:solidFill>
                <a:effectLst>
                  <a:outerShdw blurRad="50800" dist="25000" dir="5400000" algn="t" rotWithShape="0">
                    <a:prstClr val="black">
                      <a:alpha val="45000"/>
                    </a:prstClr>
                  </a:outerShdw>
                </a:effectLst>
              </a:defRPr>
            </a:lvl1pPr>
            <a:extLst/>
          </a:lstStyle>
          <a:p>
            <a:r>
              <a:rPr kumimoji="0" lang="en-US"/>
              <a:t>Click to edit Master title style</a:t>
            </a: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Freeform 8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0" name="Right Triangle 9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2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1" name="Straight Connector 10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12" name="Chevron 11"/>
          <p:cNvSpPr/>
          <p:nvPr/>
        </p:nvSpPr>
        <p:spPr>
          <a:xfrm>
            <a:off x="8664112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  <p:sp>
        <p:nvSpPr>
          <p:cNvPr id="13" name="Chevron 12"/>
          <p:cNvSpPr/>
          <p:nvPr/>
        </p:nvSpPr>
        <p:spPr>
          <a:xfrm>
            <a:off x="8477696" y="4988440"/>
            <a:ext cx="182880" cy="228600"/>
          </a:xfrm>
          <a:prstGeom prst="chevron">
            <a:avLst>
              <a:gd name="adj" fmla="val 50000"/>
            </a:avLst>
          </a:prstGeom>
          <a:gradFill flip="none" rotWithShape="1">
            <a:gsLst>
              <a:gs pos="0">
                <a:schemeClr val="accent1">
                  <a:shade val="60000"/>
                  <a:satMod val="125000"/>
                </a:schemeClr>
              </a:gs>
              <a:gs pos="72000">
                <a:schemeClr val="accent1">
                  <a:tint val="90000"/>
                  <a:satMod val="138000"/>
                </a:schemeClr>
              </a:gs>
              <a:gs pos="100000">
                <a:schemeClr val="accent1">
                  <a:tint val="76000"/>
                  <a:satMod val="136000"/>
                </a:schemeClr>
              </a:gs>
            </a:gsLst>
            <a:lin ang="16200000" scaled="0"/>
          </a:gradFill>
          <a:ln w="3175" cap="rnd" cmpd="sng" algn="ctr">
            <a:solidFill>
              <a:schemeClr val="accent1">
                <a:shade val="50000"/>
              </a:schemeClr>
            </a:solidFill>
            <a:prstDash val="solid"/>
          </a:ln>
          <a:effectLst>
            <a:outerShdw blurRad="50800" dist="25400" dir="5400000">
              <a:srgbClr val="000000">
                <a:alpha val="46000"/>
              </a:srgbClr>
            </a:outerShdw>
          </a:effectLst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l" eaLnBrk="1" latinLnBrk="0" hangingPunct="1"/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Freeform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Freeform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Right Triangle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13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Straight Connector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en-US"/>
              <a:t>Click to edit Master title style</a:t>
            </a:r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/>
              <a:t>Click to edit Master text styles</a:t>
            </a:r>
          </a:p>
          <a:p>
            <a:pPr lvl="1" eaLnBrk="1" latinLnBrk="0" hangingPunct="1"/>
            <a:r>
              <a:rPr kumimoji="0" lang="en-US"/>
              <a:t>Second level</a:t>
            </a:r>
          </a:p>
          <a:p>
            <a:pPr lvl="2" eaLnBrk="1" latinLnBrk="0" hangingPunct="1"/>
            <a:r>
              <a:rPr kumimoji="0" lang="en-US"/>
              <a:t>Third level</a:t>
            </a:r>
          </a:p>
          <a:p>
            <a:pPr lvl="3" eaLnBrk="1" latinLnBrk="0" hangingPunct="1"/>
            <a:r>
              <a:rPr kumimoji="0" lang="en-US"/>
              <a:t>Fourth level</a:t>
            </a:r>
          </a:p>
          <a:p>
            <a:pPr lvl="4" eaLnBrk="1" latinLnBrk="0" hangingPunct="1"/>
            <a:r>
              <a:rPr kumimoji="0" lang="en-US"/>
              <a:t>Fifth level</a:t>
            </a:r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fld id="{1D8BD707-D9CF-40AE-B4C6-C98DA3205C09}" type="datetimeFigureOut">
              <a:rPr lang="en-US" smtClean="0"/>
              <a:pPr/>
              <a:t>8/16/2023</a:t>
            </a:fld>
            <a:endParaRPr lang="en-US" dirty="0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endParaRPr lang="en-US" dirty="0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1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 3"/>
        <a:buChar char="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Verdana"/>
        <a:buChar char="◦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2pPr>
      <a:lvl3pPr marL="859536" indent="-228600" algn="l" rtl="0" eaLnBrk="1" latinLnBrk="0" hangingPunct="1">
        <a:spcBef>
          <a:spcPts val="350"/>
        </a:spcBef>
        <a:buClr>
          <a:schemeClr val="accent2"/>
        </a:buClr>
        <a:buSzPct val="100000"/>
        <a:buFont typeface="Wingdings 2"/>
        <a:buChar char="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430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png"/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6.png"/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8.png"/><Relationship Id="rId2" Type="http://schemas.openxmlformats.org/officeDocument/2006/relationships/image" Target="../media/image17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285039"/>
            <a:ext cx="7772400" cy="1829761"/>
          </a:xfrm>
        </p:spPr>
        <p:txBody>
          <a:bodyPr>
            <a:normAutofit fontScale="90000"/>
          </a:bodyPr>
          <a:lstStyle/>
          <a:p>
            <a:pPr lvl="0"/>
            <a:br>
              <a:rPr lang="en-US" b="1" dirty="0"/>
            </a:br>
            <a:br>
              <a:rPr lang="en-US" dirty="0"/>
            </a:br>
            <a:r>
              <a:rPr lang="en-US" b="1" dirty="0"/>
              <a:t>Chapter 2:</a:t>
            </a:r>
            <a:br>
              <a:rPr lang="en-US" b="1" dirty="0"/>
            </a:br>
            <a:r>
              <a:rPr lang="en-US" b="1" dirty="0"/>
              <a:t>Time/Frequency analysis of communication signals and systems </a:t>
            </a:r>
            <a:br>
              <a:rPr lang="en-US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8518947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Linear systems obey the law of </a:t>
            </a:r>
            <a:r>
              <a:rPr lang="en-US" b="1" i="1" dirty="0"/>
              <a:t>superposition</a:t>
            </a:r>
          </a:p>
          <a:p>
            <a:endParaRPr lang="en-US" dirty="0"/>
          </a:p>
          <a:p>
            <a:r>
              <a:rPr lang="en-US" dirty="0"/>
              <a:t>Time domain input/output relation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Frequency domain input/output relation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en-US" sz="3700" dirty="0">
                <a:latin typeface="+mj-lt"/>
              </a:rPr>
            </a:br>
            <a:r>
              <a:rPr lang="en-US" sz="3700" dirty="0">
                <a:latin typeface="+mj-lt"/>
              </a:rPr>
              <a:t>Linear Systems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444658" y="3081338"/>
            <a:ext cx="1965542" cy="11957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512126" y="5006733"/>
            <a:ext cx="2438401" cy="419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077044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Nonlinear systems do not obey superposition</a:t>
            </a:r>
          </a:p>
          <a:p>
            <a:endParaRPr lang="en-US" dirty="0"/>
          </a:p>
          <a:p>
            <a:r>
              <a:rPr lang="en-US" dirty="0"/>
              <a:t>Time domain input/output relation (example)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Frequency domain input/output relation (above )example</a:t>
            </a:r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en-US" sz="3700" dirty="0">
                <a:latin typeface="+mj-lt"/>
              </a:rPr>
            </a:br>
            <a:r>
              <a:rPr lang="en-US" sz="3700" dirty="0">
                <a:latin typeface="+mj-lt"/>
              </a:rPr>
              <a:t>Nonlinear Systems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95599" y="3200400"/>
            <a:ext cx="2143125" cy="481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6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6813" y="5210243"/>
            <a:ext cx="1990987" cy="103815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10387587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 Fourier Transform (DFT)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Inverse Discrete Fourier Transform (IDFT)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Time-frequency relation in DFT</a:t>
            </a:r>
          </a:p>
          <a:p>
            <a:pPr marL="109728" indent="0">
              <a:buNone/>
            </a:pPr>
            <a:r>
              <a:rPr lang="en-US" dirty="0"/>
              <a:t>			</a:t>
            </a:r>
            <a:r>
              <a:rPr lang="en-US" sz="2000" dirty="0">
                <a:latin typeface="Symbol" panose="05050102010706020507" pitchFamily="18" charset="2"/>
              </a:rPr>
              <a:t>D</a:t>
            </a:r>
            <a:r>
              <a:rPr lang="en-US" sz="2000" i="1" dirty="0"/>
              <a:t>w = </a:t>
            </a:r>
            <a:r>
              <a:rPr lang="en-US" sz="2000" dirty="0"/>
              <a:t>2</a:t>
            </a:r>
            <a:r>
              <a:rPr lang="en-US" sz="2000" i="1" dirty="0">
                <a:latin typeface="Symbol" panose="05050102010706020507" pitchFamily="18" charset="2"/>
              </a:rPr>
              <a:t>p</a:t>
            </a:r>
            <a:r>
              <a:rPr lang="en-US" sz="2000" i="1" dirty="0"/>
              <a:t>/(N </a:t>
            </a:r>
            <a:r>
              <a:rPr lang="en-US" sz="2000" dirty="0">
                <a:latin typeface="Symbol" panose="05050102010706020507" pitchFamily="18" charset="2"/>
              </a:rPr>
              <a:t>D</a:t>
            </a:r>
            <a:r>
              <a:rPr lang="en-US" sz="2000" i="1" dirty="0"/>
              <a:t>t)</a:t>
            </a:r>
            <a:endParaRPr lang="en-US" sz="2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>
                <a:latin typeface="+mj-lt"/>
              </a:rPr>
              <a:t>Practical methods of Spectrum Analysis: DFT and IDFT</a:t>
            </a:r>
            <a:br>
              <a:rPr lang="en-US" sz="1200" dirty="0"/>
            </a:br>
            <a:endParaRPr lang="en-US" dirty="0"/>
          </a:p>
        </p:txBody>
      </p:sp>
      <p:pic>
        <p:nvPicPr>
          <p:cNvPr id="4099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07266" y="2362200"/>
            <a:ext cx="3841060" cy="6667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100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41983" y="3886200"/>
            <a:ext cx="2816086" cy="762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47385006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N point circular convolution</a:t>
            </a:r>
          </a:p>
          <a:p>
            <a:pPr marL="109728" indent="0">
              <a:buNone/>
            </a:pPr>
            <a:r>
              <a:rPr lang="en-US" i="1" dirty="0"/>
              <a:t>			y(n)</a:t>
            </a:r>
            <a:r>
              <a:rPr lang="en-US" dirty="0"/>
              <a:t> = </a:t>
            </a:r>
            <a:r>
              <a:rPr lang="en-US" i="1" dirty="0"/>
              <a:t>x(n)  N</a:t>
            </a:r>
            <a:r>
              <a:rPr lang="en-US" dirty="0"/>
              <a:t>  </a:t>
            </a:r>
            <a:r>
              <a:rPr lang="en-US" i="1" dirty="0"/>
              <a:t>h(n) </a:t>
            </a:r>
          </a:p>
          <a:p>
            <a:pPr marL="109728" indent="0">
              <a:buNone/>
            </a:pPr>
            <a:r>
              <a:rPr lang="en-US" i="1" dirty="0"/>
              <a:t>				</a:t>
            </a:r>
          </a:p>
          <a:p>
            <a:pPr marL="109728" indent="0">
              <a:buNone/>
            </a:pPr>
            <a:r>
              <a:rPr lang="en-US" i="1" dirty="0"/>
              <a:t>			   = </a:t>
            </a:r>
          </a:p>
          <a:p>
            <a:pPr marL="109728" indent="0">
              <a:buNone/>
            </a:pPr>
            <a:endParaRPr lang="en-US" i="1" dirty="0"/>
          </a:p>
          <a:p>
            <a:pPr marL="109728" indent="0">
              <a:buNone/>
            </a:pPr>
            <a:endParaRPr lang="en-US" i="1" dirty="0"/>
          </a:p>
          <a:p>
            <a:r>
              <a:rPr lang="en-US" dirty="0"/>
              <a:t>Shift is done circularly, not linearly</a:t>
            </a:r>
          </a:p>
          <a:p>
            <a:endParaRPr lang="en-US" dirty="0"/>
          </a:p>
          <a:p>
            <a:r>
              <a:rPr lang="en-US" dirty="0"/>
              <a:t>All sequences (</a:t>
            </a:r>
            <a:r>
              <a:rPr lang="en-US" i="1" dirty="0"/>
              <a:t>x,h,y</a:t>
            </a:r>
            <a:r>
              <a:rPr lang="en-US" dirty="0"/>
              <a:t>) are of length N</a:t>
            </a:r>
          </a:p>
          <a:p>
            <a:pPr lvl="1"/>
            <a:r>
              <a:rPr lang="en-US" dirty="0"/>
              <a:t>Very convenient for computer usage</a:t>
            </a:r>
          </a:p>
          <a:p>
            <a:pPr lvl="1"/>
            <a:r>
              <a:rPr lang="en-US" dirty="0"/>
              <a:t>N is usually a power of 2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>
                <a:latin typeface="+mj-lt"/>
              </a:rPr>
              <a:t>Discrete-time system analysis - Circular Convolution</a:t>
            </a:r>
            <a:br>
              <a:rPr lang="en-US" sz="1200" dirty="0"/>
            </a:br>
            <a:endParaRPr lang="en-US" dirty="0"/>
          </a:p>
        </p:txBody>
      </p:sp>
      <p:sp>
        <p:nvSpPr>
          <p:cNvPr id="4" name="Oval 3"/>
          <p:cNvSpPr/>
          <p:nvPr/>
        </p:nvSpPr>
        <p:spPr>
          <a:xfrm>
            <a:off x="5029200" y="1828800"/>
            <a:ext cx="457200" cy="457200"/>
          </a:xfrm>
          <a:prstGeom prst="ellipse">
            <a:avLst/>
          </a:prstGeom>
          <a:noFill/>
          <a:ln cmpd="sng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pic>
        <p:nvPicPr>
          <p:cNvPr id="2053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011079" y="2438400"/>
            <a:ext cx="2423492" cy="838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333426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752600"/>
            <a:ext cx="8229600" cy="4525963"/>
          </a:xfrm>
        </p:spPr>
        <p:txBody>
          <a:bodyPr/>
          <a:lstStyle/>
          <a:p>
            <a:pPr hangingPunct="0"/>
            <a:r>
              <a:rPr lang="x-none" u="sng" dirty="0"/>
              <a:t>Step1</a:t>
            </a:r>
            <a:r>
              <a:rPr lang="x-none" dirty="0"/>
              <a:t>:  Obtain the </a:t>
            </a:r>
            <a:r>
              <a:rPr lang="en-US" dirty="0"/>
              <a:t>N</a:t>
            </a:r>
            <a:r>
              <a:rPr lang="x-none" dirty="0"/>
              <a:t>-point DFTs of  the sequences </a:t>
            </a:r>
            <a:r>
              <a:rPr lang="x-none" i="1" dirty="0"/>
              <a:t>x(n)</a:t>
            </a:r>
            <a:r>
              <a:rPr lang="x-none" dirty="0"/>
              <a:t> and </a:t>
            </a:r>
            <a:r>
              <a:rPr lang="en-US" i="1" dirty="0"/>
              <a:t>h</a:t>
            </a:r>
            <a:r>
              <a:rPr lang="x-none" i="1" dirty="0"/>
              <a:t>(n)</a:t>
            </a:r>
            <a:endParaRPr lang="en-US" u="sng" dirty="0"/>
          </a:p>
          <a:p>
            <a:pPr hangingPunct="0"/>
            <a:endParaRPr lang="en-US" u="sng" dirty="0"/>
          </a:p>
          <a:p>
            <a:pPr hangingPunct="0"/>
            <a:r>
              <a:rPr lang="x-none" u="sng" dirty="0"/>
              <a:t>Step2</a:t>
            </a:r>
            <a:r>
              <a:rPr lang="x-none" dirty="0"/>
              <a:t>:  Multiply the two </a:t>
            </a:r>
            <a:r>
              <a:rPr lang="en-US" dirty="0"/>
              <a:t>DFTs </a:t>
            </a:r>
            <a:r>
              <a:rPr lang="x-none" i="1" dirty="0"/>
              <a:t>X(k)</a:t>
            </a:r>
            <a:r>
              <a:rPr lang="x-none" dirty="0"/>
              <a:t> and </a:t>
            </a:r>
            <a:r>
              <a:rPr lang="en-US" i="1" dirty="0"/>
              <a:t>H</a:t>
            </a:r>
            <a:r>
              <a:rPr lang="x-none" i="1" dirty="0"/>
              <a:t>(k)</a:t>
            </a:r>
            <a:r>
              <a:rPr lang="en-US" dirty="0"/>
              <a:t>, </a:t>
            </a:r>
            <a:r>
              <a:rPr lang="x-none" dirty="0"/>
              <a:t>for </a:t>
            </a:r>
            <a:r>
              <a:rPr lang="x-none" i="1" dirty="0"/>
              <a:t>k = </a:t>
            </a:r>
            <a:r>
              <a:rPr lang="x-none" dirty="0"/>
              <a:t>0, 1, 2……</a:t>
            </a:r>
            <a:r>
              <a:rPr lang="en-US" dirty="0"/>
              <a:t>N-1</a:t>
            </a:r>
            <a:endParaRPr lang="en-US" u="sng" dirty="0"/>
          </a:p>
          <a:p>
            <a:pPr hangingPunct="0"/>
            <a:endParaRPr lang="en-US" u="sng" dirty="0"/>
          </a:p>
          <a:p>
            <a:pPr hangingPunct="0"/>
            <a:r>
              <a:rPr lang="x-none" u="sng" dirty="0"/>
              <a:t>Step3</a:t>
            </a:r>
            <a:r>
              <a:rPr lang="x-none" dirty="0"/>
              <a:t>:  Obtain the </a:t>
            </a:r>
            <a:r>
              <a:rPr lang="en-US" dirty="0"/>
              <a:t>N</a:t>
            </a:r>
            <a:r>
              <a:rPr lang="x-none" dirty="0"/>
              <a:t>-point IDFT of  the sequence </a:t>
            </a:r>
            <a:r>
              <a:rPr lang="en-US" i="1" dirty="0"/>
              <a:t>Y</a:t>
            </a:r>
            <a:r>
              <a:rPr lang="x-none" i="1" dirty="0"/>
              <a:t>k), </a:t>
            </a:r>
            <a:r>
              <a:rPr lang="x-none" dirty="0"/>
              <a:t>to yield the fin</a:t>
            </a:r>
            <a:r>
              <a:rPr lang="en-US" dirty="0"/>
              <a:t>a</a:t>
            </a:r>
            <a:r>
              <a:rPr lang="x-none" dirty="0"/>
              <a:t>l output </a:t>
            </a:r>
            <a:r>
              <a:rPr lang="en-US" i="1" dirty="0"/>
              <a:t>y(</a:t>
            </a:r>
            <a:r>
              <a:rPr lang="x-none" i="1" dirty="0"/>
              <a:t>n)</a:t>
            </a:r>
            <a:r>
              <a:rPr lang="x-none" dirty="0"/>
              <a:t> </a:t>
            </a:r>
            <a:endParaRPr lang="en-US" u="sng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>
                <a:latin typeface="+mj-lt"/>
              </a:rPr>
              <a:t>Computation of circular convolution using FFT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2694398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81328"/>
            <a:ext cx="8382000" cy="4525963"/>
          </a:xfrm>
        </p:spPr>
        <p:txBody>
          <a:bodyPr>
            <a:normAutofit fontScale="92500" lnSpcReduction="20000"/>
          </a:bodyPr>
          <a:lstStyle/>
          <a:p>
            <a:endParaRPr lang="en-US" dirty="0"/>
          </a:p>
          <a:p>
            <a:r>
              <a:rPr lang="en-US" dirty="0"/>
              <a:t>FFT is a fast way to compute DFT</a:t>
            </a:r>
          </a:p>
          <a:p>
            <a:endParaRPr lang="en-US" dirty="0"/>
          </a:p>
          <a:p>
            <a:r>
              <a:rPr lang="en-US" dirty="0"/>
              <a:t>N-point DFT is slow to compute</a:t>
            </a:r>
          </a:p>
          <a:p>
            <a:pPr lvl="1"/>
            <a:r>
              <a:rPr lang="en-US" dirty="0"/>
              <a:t>Number of computations is N</a:t>
            </a:r>
            <a:r>
              <a:rPr lang="en-US" baseline="30000" dirty="0"/>
              <a:t>2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Radix-2 (N is power of 2) FFT is most efficient</a:t>
            </a:r>
          </a:p>
          <a:p>
            <a:pPr lvl="1"/>
            <a:r>
              <a:rPr lang="en-US" dirty="0"/>
              <a:t>Number of computations is N log</a:t>
            </a:r>
            <a:r>
              <a:rPr lang="en-US" baseline="-25000" dirty="0"/>
              <a:t>2</a:t>
            </a:r>
            <a:r>
              <a:rPr lang="en-US" dirty="0"/>
              <a:t>N</a:t>
            </a:r>
          </a:p>
          <a:p>
            <a:endParaRPr lang="en-US" dirty="0"/>
          </a:p>
          <a:p>
            <a:r>
              <a:rPr lang="en-US" dirty="0"/>
              <a:t>Example: For N = 64 =&gt; </a:t>
            </a:r>
          </a:p>
          <a:p>
            <a:pPr marL="109728" indent="0">
              <a:buNone/>
            </a:pPr>
            <a:r>
              <a:rPr lang="en-US" dirty="0"/>
              <a:t>  DFT requires 64 x 64 = 4096 computations</a:t>
            </a:r>
          </a:p>
          <a:p>
            <a:pPr marL="109728" indent="0">
              <a:buNone/>
            </a:pPr>
            <a:r>
              <a:rPr lang="en-US" dirty="0"/>
              <a:t>  FFT requires 64 x 6 = 384 computations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600" dirty="0">
                <a:latin typeface="+mj-lt"/>
              </a:rPr>
              <a:t>The Fast Fourier Transform (FFT)</a:t>
            </a:r>
            <a:br>
              <a:rPr lang="en-US" sz="1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6923319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/>
              <a:t>Number of computations using DFT</a:t>
            </a:r>
          </a:p>
          <a:p>
            <a:endParaRPr lang="en-US" baseline="30000" dirty="0"/>
          </a:p>
          <a:p>
            <a:pPr marL="109728" indent="0">
              <a:buNone/>
            </a:pPr>
            <a:r>
              <a:rPr lang="en-US" baseline="30000" dirty="0"/>
              <a:t>    </a:t>
            </a:r>
            <a:r>
              <a:rPr lang="en-US" dirty="0"/>
              <a:t>Step 1: 2N</a:t>
            </a:r>
            <a:r>
              <a:rPr lang="en-US" baseline="30000" dirty="0"/>
              <a:t>2</a:t>
            </a:r>
          </a:p>
          <a:p>
            <a:pPr marL="109728" indent="0">
              <a:buNone/>
            </a:pPr>
            <a:r>
              <a:rPr lang="en-US" dirty="0"/>
              <a:t>   Step 2: N</a:t>
            </a:r>
          </a:p>
          <a:p>
            <a:pPr marL="109728" indent="0">
              <a:buNone/>
            </a:pPr>
            <a:r>
              <a:rPr lang="en-US" dirty="0"/>
              <a:t>   Step 3: N</a:t>
            </a:r>
            <a:r>
              <a:rPr lang="en-US" baseline="30000" dirty="0"/>
              <a:t>2</a:t>
            </a:r>
          </a:p>
          <a:p>
            <a:pPr marL="109728" indent="0">
              <a:buNone/>
            </a:pPr>
            <a:r>
              <a:rPr lang="en-US" dirty="0"/>
              <a:t>   Total computations = 3N</a:t>
            </a:r>
            <a:r>
              <a:rPr lang="en-US" baseline="30000" dirty="0"/>
              <a:t>2</a:t>
            </a:r>
            <a:r>
              <a:rPr lang="en-US" dirty="0"/>
              <a:t> + N</a:t>
            </a:r>
          </a:p>
          <a:p>
            <a:pPr marL="109728" indent="0">
              <a:buNone/>
            </a:pPr>
            <a:r>
              <a:rPr lang="en-US" baseline="30000" dirty="0"/>
              <a:t>     T</a:t>
            </a:r>
          </a:p>
          <a:p>
            <a:pPr lvl="1"/>
            <a:endParaRPr lang="en-US" dirty="0"/>
          </a:p>
          <a:p>
            <a:r>
              <a:rPr lang="en-US" dirty="0"/>
              <a:t>Number of computations using FFT</a:t>
            </a:r>
          </a:p>
          <a:p>
            <a:endParaRPr lang="en-US" baseline="30000" dirty="0"/>
          </a:p>
          <a:p>
            <a:pPr marL="109728" indent="0">
              <a:buNone/>
            </a:pPr>
            <a:r>
              <a:rPr lang="en-US" baseline="30000" dirty="0"/>
              <a:t>    </a:t>
            </a:r>
            <a:r>
              <a:rPr lang="en-US" dirty="0"/>
              <a:t>Step 1: 2N log</a:t>
            </a:r>
            <a:r>
              <a:rPr lang="en-US" baseline="-25000" dirty="0"/>
              <a:t>2</a:t>
            </a:r>
            <a:r>
              <a:rPr lang="en-US" dirty="0"/>
              <a:t>N</a:t>
            </a:r>
            <a:endParaRPr lang="en-US" baseline="30000" dirty="0"/>
          </a:p>
          <a:p>
            <a:pPr marL="109728" indent="0">
              <a:buNone/>
            </a:pPr>
            <a:r>
              <a:rPr lang="en-US" dirty="0"/>
              <a:t>   Step 2: N</a:t>
            </a:r>
          </a:p>
          <a:p>
            <a:pPr marL="109728" indent="0">
              <a:buNone/>
            </a:pPr>
            <a:r>
              <a:rPr lang="en-US" dirty="0"/>
              <a:t>   Step 3: log</a:t>
            </a:r>
            <a:r>
              <a:rPr lang="en-US" baseline="-25000" dirty="0"/>
              <a:t>2</a:t>
            </a:r>
            <a:r>
              <a:rPr lang="en-US" dirty="0"/>
              <a:t>N   </a:t>
            </a:r>
          </a:p>
          <a:p>
            <a:pPr marL="109728" indent="0">
              <a:buNone/>
            </a:pPr>
            <a:r>
              <a:rPr lang="en-US" dirty="0"/>
              <a:t>   Total computations </a:t>
            </a:r>
            <a:r>
              <a:rPr lang="en-US"/>
              <a:t>= 3 log</a:t>
            </a:r>
            <a:r>
              <a:rPr lang="en-US" baseline="-25000"/>
              <a:t>2</a:t>
            </a:r>
            <a:r>
              <a:rPr lang="en-US"/>
              <a:t>N </a:t>
            </a:r>
            <a:r>
              <a:rPr lang="en-US" dirty="0"/>
              <a:t>+ N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 algn="ctr" rtl="0">
              <a:spcBef>
                <a:spcPct val="0"/>
              </a:spcBef>
            </a:pPr>
            <a:r>
              <a:rPr lang="en-US" sz="3600" dirty="0">
                <a:latin typeface="+mj-lt"/>
              </a:rPr>
              <a:t>FFT for convolution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0755817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i="1" dirty="0"/>
              <a:t>Carrier </a:t>
            </a:r>
            <a:r>
              <a:rPr lang="en-US" dirty="0"/>
              <a:t>is strong and stable sinusoidal signal </a:t>
            </a:r>
            <a:r>
              <a:rPr lang="en-US" i="1" dirty="0"/>
              <a:t>x(t) = A cos(</a:t>
            </a:r>
            <a:r>
              <a:rPr lang="en-US" i="1" dirty="0">
                <a:latin typeface="Symbol" panose="05050102010706020507" pitchFamily="18" charset="2"/>
              </a:rPr>
              <a:t>w</a:t>
            </a:r>
            <a:r>
              <a:rPr lang="en-US" i="1" baseline="-25000" dirty="0"/>
              <a:t>c </a:t>
            </a:r>
            <a:r>
              <a:rPr lang="en-US" i="1" dirty="0"/>
              <a:t>t + </a:t>
            </a:r>
            <a:r>
              <a:rPr lang="en-US" i="1" dirty="0">
                <a:latin typeface="Symbol" panose="05050102010706020507" pitchFamily="18" charset="2"/>
              </a:rPr>
              <a:t>q</a:t>
            </a:r>
            <a:r>
              <a:rPr lang="en-US" i="1" dirty="0"/>
              <a:t>)</a:t>
            </a:r>
          </a:p>
          <a:p>
            <a:endParaRPr lang="en-US" i="1" dirty="0"/>
          </a:p>
          <a:p>
            <a:r>
              <a:rPr lang="en-US" dirty="0"/>
              <a:t>Carrier transports </a:t>
            </a:r>
            <a:r>
              <a:rPr lang="en-US" b="1" i="1" dirty="0"/>
              <a:t>information</a:t>
            </a:r>
            <a:r>
              <a:rPr lang="en-US" dirty="0"/>
              <a:t> (audio, video, text, email) across the world</a:t>
            </a:r>
          </a:p>
          <a:p>
            <a:endParaRPr lang="en-US" dirty="0"/>
          </a:p>
          <a:p>
            <a:r>
              <a:rPr lang="en-US" dirty="0"/>
              <a:t>Why is the carrier required?</a:t>
            </a:r>
          </a:p>
          <a:p>
            <a:pPr lvl="1"/>
            <a:r>
              <a:rPr lang="en-US" dirty="0"/>
              <a:t>Audio and video signals cannot travel over large distances since they are weak</a:t>
            </a:r>
          </a:p>
          <a:p>
            <a:pPr lvl="1"/>
            <a:r>
              <a:rPr lang="en-US" dirty="0"/>
              <a:t>A carrier is like a plane which transports passengers over long distances</a:t>
            </a:r>
            <a:r>
              <a:rPr lang="en-US" i="1" dirty="0"/>
              <a:t>	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200" dirty="0">
                <a:latin typeface="+mj-lt"/>
              </a:rPr>
              <a:t>Concept of carrier signal in communication systems </a:t>
            </a:r>
            <a:br>
              <a:rPr lang="en-US" sz="1200" dirty="0"/>
            </a:b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6122751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General equation for </a:t>
            </a:r>
            <a:r>
              <a:rPr lang="en-US" b="1" i="1" dirty="0"/>
              <a:t>signal power</a:t>
            </a:r>
            <a:r>
              <a:rPr lang="en-US" dirty="0"/>
              <a:t> </a:t>
            </a:r>
            <a:r>
              <a:rPr lang="en-US" i="1" dirty="0"/>
              <a:t>P</a:t>
            </a:r>
            <a:r>
              <a:rPr lang="en-US" i="1" baseline="-25000" dirty="0"/>
              <a:t>x</a:t>
            </a:r>
          </a:p>
          <a:p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r>
              <a:rPr lang="en-US" dirty="0"/>
              <a:t>For periodic signals, integration is over one period:</a:t>
            </a:r>
          </a:p>
          <a:p>
            <a:endParaRPr lang="en-US" dirty="0"/>
          </a:p>
          <a:p>
            <a:endParaRPr lang="en-US" dirty="0"/>
          </a:p>
          <a:p>
            <a:r>
              <a:rPr lang="en-US" dirty="0"/>
              <a:t>For sinusoidal signals: </a:t>
            </a:r>
            <a:r>
              <a:rPr lang="en-US" sz="2200" i="1" dirty="0"/>
              <a:t>x(t) = A cos(</a:t>
            </a:r>
            <a:r>
              <a:rPr lang="en-US" sz="2200" i="1" dirty="0">
                <a:latin typeface="Symbol" panose="05050102010706020507" pitchFamily="18" charset="2"/>
              </a:rPr>
              <a:t>w</a:t>
            </a:r>
            <a:r>
              <a:rPr lang="en-US" sz="2200" i="1" baseline="-25000" dirty="0"/>
              <a:t>c </a:t>
            </a:r>
            <a:r>
              <a:rPr lang="en-US" sz="2200" i="1" dirty="0"/>
              <a:t>t + </a:t>
            </a:r>
            <a:r>
              <a:rPr lang="en-US" sz="2200" i="1" dirty="0">
                <a:latin typeface="Symbol" panose="05050102010706020507" pitchFamily="18" charset="2"/>
              </a:rPr>
              <a:t>q</a:t>
            </a:r>
            <a:r>
              <a:rPr lang="en-US" sz="2200" i="1" dirty="0"/>
              <a:t>) </a:t>
            </a:r>
          </a:p>
          <a:p>
            <a:pPr marL="109728" indent="0" algn="ctr">
              <a:buNone/>
            </a:pPr>
            <a:r>
              <a:rPr lang="en-US" sz="2200" i="1" dirty="0"/>
              <a:t>Power P</a:t>
            </a:r>
            <a:r>
              <a:rPr lang="en-US" sz="2200" i="1" baseline="-25000" dirty="0"/>
              <a:t>x</a:t>
            </a:r>
            <a:r>
              <a:rPr lang="en-US" sz="2200" i="1" dirty="0"/>
              <a:t> = A</a:t>
            </a:r>
            <a:r>
              <a:rPr lang="en-US" sz="2200" i="1" baseline="30000" dirty="0"/>
              <a:t>2</a:t>
            </a:r>
            <a:r>
              <a:rPr lang="en-US" sz="2200" i="1" dirty="0"/>
              <a:t>/2</a:t>
            </a:r>
          </a:p>
          <a:p>
            <a:pPr marL="109728" indent="0" algn="ctr">
              <a:buNone/>
            </a:pPr>
            <a:endParaRPr lang="en-US" sz="2200" i="1" dirty="0"/>
          </a:p>
          <a:p>
            <a:pPr algn="ctr"/>
            <a:endParaRPr lang="en-US" sz="2200" i="1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>
                <a:latin typeface="+mj-lt"/>
              </a:rPr>
              <a:t>Signal power</a:t>
            </a:r>
            <a:br>
              <a:rPr lang="en-US" sz="24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727082" y="2286000"/>
            <a:ext cx="2464044" cy="7239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06262" y="3962400"/>
            <a:ext cx="1784838" cy="800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62104918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i="1" dirty="0"/>
              <a:t>Signal bandwidth </a:t>
            </a:r>
            <a:r>
              <a:rPr lang="en-US" dirty="0"/>
              <a:t>is the difference between its maximum frequency and minimum frequency</a:t>
            </a:r>
          </a:p>
          <a:p>
            <a:pPr marL="393192" lvl="1" indent="0">
              <a:buNone/>
            </a:pPr>
            <a:r>
              <a:rPr lang="en-US" dirty="0"/>
              <a:t>Example : </a:t>
            </a:r>
            <a:r>
              <a:rPr lang="en-US" i="1" dirty="0"/>
              <a:t>x(t) = 5 cos(</a:t>
            </a:r>
            <a:r>
              <a:rPr lang="en-US" i="1" dirty="0">
                <a:latin typeface="Symbol" panose="05050102010706020507" pitchFamily="18" charset="2"/>
              </a:rPr>
              <a:t>1500</a:t>
            </a:r>
            <a:r>
              <a:rPr lang="en-US" i="1" dirty="0"/>
              <a:t>t + </a:t>
            </a:r>
            <a:r>
              <a:rPr lang="en-US" i="1" dirty="0">
                <a:latin typeface="Symbol" panose="05050102010706020507" pitchFamily="18" charset="2"/>
              </a:rPr>
              <a:t>46 </a:t>
            </a:r>
            <a:r>
              <a:rPr lang="en-US" i="1" baseline="30000" dirty="0">
                <a:latin typeface="Symbol" panose="05050102010706020507" pitchFamily="18" charset="2"/>
              </a:rPr>
              <a:t>o</a:t>
            </a:r>
            <a:r>
              <a:rPr lang="en-US" i="1" dirty="0"/>
              <a:t>) + 10 sin(</a:t>
            </a:r>
            <a:r>
              <a:rPr lang="en-US" i="1" dirty="0">
                <a:latin typeface="Symbol" panose="05050102010706020507" pitchFamily="18" charset="2"/>
              </a:rPr>
              <a:t>2400</a:t>
            </a:r>
            <a:r>
              <a:rPr lang="en-US" i="1" dirty="0"/>
              <a:t>t + </a:t>
            </a:r>
            <a:r>
              <a:rPr lang="en-US" i="1" dirty="0">
                <a:latin typeface="Symbol" panose="05050102010706020507" pitchFamily="18" charset="2"/>
              </a:rPr>
              <a:t>10 </a:t>
            </a:r>
            <a:r>
              <a:rPr lang="en-US" i="1" baseline="30000" dirty="0">
                <a:latin typeface="Symbol" panose="05050102010706020507" pitchFamily="18" charset="2"/>
              </a:rPr>
              <a:t>o</a:t>
            </a:r>
            <a:r>
              <a:rPr lang="en-US" i="1" dirty="0"/>
              <a:t>) </a:t>
            </a:r>
          </a:p>
          <a:p>
            <a:pPr marL="393192" lvl="1" indent="0">
              <a:buNone/>
            </a:pPr>
            <a:r>
              <a:rPr lang="en-US" dirty="0"/>
              <a:t>Maximum frequency= 2400 rad./s</a:t>
            </a:r>
          </a:p>
          <a:p>
            <a:pPr marL="393192" lvl="1" indent="0">
              <a:buNone/>
            </a:pPr>
            <a:r>
              <a:rPr lang="en-US" dirty="0"/>
              <a:t>Minimum frequency= 1500 rad./s</a:t>
            </a:r>
          </a:p>
          <a:p>
            <a:pPr marL="393192" lvl="1" indent="0">
              <a:buNone/>
            </a:pPr>
            <a:r>
              <a:rPr lang="en-US" dirty="0"/>
              <a:t>Hence, bandwidth = 2400-1500 = 900 rad./s</a:t>
            </a:r>
          </a:p>
          <a:p>
            <a:pPr marL="393192" lvl="1" indent="0">
              <a:buNone/>
            </a:pPr>
            <a:endParaRPr lang="en-US" dirty="0"/>
          </a:p>
          <a:p>
            <a:r>
              <a:rPr lang="en-US" dirty="0"/>
              <a:t>Commonly used signals</a:t>
            </a:r>
          </a:p>
          <a:p>
            <a:pPr lvl="1"/>
            <a:r>
              <a:rPr lang="en-US" dirty="0"/>
              <a:t>Audio (Speech, Music) has 20 KHz bandwidth</a:t>
            </a:r>
          </a:p>
          <a:p>
            <a:pPr lvl="1"/>
            <a:r>
              <a:rPr lang="en-US" dirty="0"/>
              <a:t>Video has 5 MHz bandwidth</a:t>
            </a:r>
          </a:p>
          <a:p>
            <a:pPr lvl="1"/>
            <a:endParaRPr lang="en-US" dirty="0"/>
          </a:p>
          <a:p>
            <a:pPr marL="109728" indent="0">
              <a:buNone/>
            </a:pPr>
            <a:endParaRPr lang="en-US" dirty="0"/>
          </a:p>
          <a:p>
            <a:pPr marL="109728" indent="0">
              <a:buNone/>
            </a:pPr>
            <a:endParaRPr lang="en-US" dirty="0"/>
          </a:p>
          <a:p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0480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700" dirty="0">
                <a:latin typeface="+mj-lt"/>
              </a:rPr>
            </a:br>
            <a:r>
              <a:rPr lang="en-US" sz="3700" dirty="0">
                <a:latin typeface="+mj-lt"/>
              </a:rPr>
              <a:t>Signal bandwidth</a:t>
            </a:r>
            <a:br>
              <a:rPr lang="en-US" sz="3700" dirty="0">
                <a:latin typeface="+mj-lt"/>
              </a:rPr>
            </a:br>
            <a:endParaRPr lang="en-US" sz="3700" dirty="0">
              <a:latin typeface="+mj-lt"/>
            </a:endParaRPr>
          </a:p>
        </p:txBody>
      </p:sp>
    </p:spTree>
    <p:extLst>
      <p:ext uri="{BB962C8B-B14F-4D97-AF65-F5344CB8AC3E}">
        <p14:creationId xmlns:p14="http://schemas.microsoft.com/office/powerpoint/2010/main" val="3638251997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/>
              <a:t>Frequency content or bandwidth of a signal x(t) is estimated by </a:t>
            </a:r>
            <a:r>
              <a:rPr lang="en-US" b="1" i="1" dirty="0"/>
              <a:t>Fourier Transform (FT)</a:t>
            </a:r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just"/>
            <a:r>
              <a:rPr lang="en-US" dirty="0"/>
              <a:t>The signal can be recovered from its spectrum by </a:t>
            </a:r>
            <a:r>
              <a:rPr lang="en-US" b="1" i="1" dirty="0"/>
              <a:t>Inverse</a:t>
            </a:r>
            <a:r>
              <a:rPr lang="en-US" dirty="0"/>
              <a:t> </a:t>
            </a:r>
            <a:r>
              <a:rPr lang="en-US" b="1" i="1" dirty="0"/>
              <a:t>Fourier Transform (IFT)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2192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600" dirty="0">
                <a:latin typeface="+mj-lt"/>
              </a:rPr>
            </a:br>
            <a:br>
              <a:rPr lang="en-US" sz="3600" dirty="0">
                <a:latin typeface="+mj-lt"/>
              </a:rPr>
            </a:br>
            <a:r>
              <a:rPr lang="en-US" sz="3700" dirty="0">
                <a:latin typeface="+mj-lt"/>
              </a:rPr>
              <a:t>Estimation of signal spectrum by Fourier Transform</a:t>
            </a:r>
            <a:br>
              <a:rPr lang="en-US" sz="3700" dirty="0">
                <a:latin typeface="+mj-lt"/>
              </a:rPr>
            </a:br>
            <a:r>
              <a:rPr lang="en-US" sz="3700" dirty="0">
                <a:latin typeface="+mj-lt"/>
              </a:rPr>
              <a:t> </a:t>
            </a:r>
            <a:br>
              <a:rPr lang="en-US" sz="24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r>
              <a:rPr lang="en-US" sz="2400" dirty="0">
                <a:latin typeface="+mj-lt"/>
              </a:rPr>
              <a:t>                                                                            </a:t>
            </a:r>
            <a:endParaRPr lang="en-US" sz="3600" dirty="0">
              <a:latin typeface="+mj-lt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71800" y="2849218"/>
            <a:ext cx="2257425" cy="8179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76956" y="5105400"/>
            <a:ext cx="2561844" cy="781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3775997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76400"/>
            <a:ext cx="8229600" cy="4525963"/>
          </a:xfrm>
        </p:spPr>
        <p:txBody>
          <a:bodyPr/>
          <a:lstStyle/>
          <a:p>
            <a:r>
              <a:rPr lang="en-US" dirty="0"/>
              <a:t>A periodic signal x(t) has </a:t>
            </a:r>
            <a:r>
              <a:rPr lang="en-US" b="1" i="1" dirty="0"/>
              <a:t>discrete spectrum</a:t>
            </a:r>
            <a:r>
              <a:rPr lang="en-US" dirty="0"/>
              <a:t>, existing only at frequencies of </a:t>
            </a:r>
            <a:r>
              <a:rPr lang="en-US" i="1" dirty="0"/>
              <a:t>n</a:t>
            </a:r>
            <a:r>
              <a:rPr lang="en-US" i="1" dirty="0">
                <a:latin typeface="Symbol" panose="05050102010706020507" pitchFamily="18" charset="2"/>
              </a:rPr>
              <a:t>w</a:t>
            </a:r>
            <a:r>
              <a:rPr lang="en-US" i="1" baseline="-25000" dirty="0"/>
              <a:t>0</a:t>
            </a:r>
            <a:r>
              <a:rPr lang="en-US" i="1" dirty="0"/>
              <a:t>, n an integer:</a:t>
            </a:r>
            <a:endParaRPr lang="en-US" b="1" i="1" baseline="-25000" dirty="0"/>
          </a:p>
          <a:p>
            <a:endParaRPr lang="en-US" dirty="0"/>
          </a:p>
          <a:p>
            <a:endParaRPr lang="en-US" dirty="0"/>
          </a:p>
          <a:p>
            <a:endParaRPr lang="en-US" dirty="0"/>
          </a:p>
          <a:p>
            <a:pPr algn="just"/>
            <a:r>
              <a:rPr lang="en-US" dirty="0"/>
              <a:t>The signal can be recovered from its spectrum by the </a:t>
            </a:r>
            <a:r>
              <a:rPr lang="en-US" b="1" i="1" dirty="0"/>
              <a:t>Fourier series</a:t>
            </a:r>
            <a:endParaRPr lang="en-US" dirty="0"/>
          </a:p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57200"/>
            <a:ext cx="8229600" cy="1143000"/>
          </a:xfrm>
        </p:spPr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600" dirty="0">
                <a:latin typeface="+mj-lt"/>
              </a:rPr>
            </a:br>
            <a:r>
              <a:rPr lang="en-US" sz="3600" dirty="0">
                <a:latin typeface="+mj-lt"/>
              </a:rPr>
              <a:t>Spectrum of periodic signals</a:t>
            </a:r>
            <a:br>
              <a:rPr lang="en-US" sz="2400" dirty="0">
                <a:latin typeface="+mj-lt"/>
              </a:rPr>
            </a:br>
            <a:br>
              <a:rPr lang="en-US" sz="2400" dirty="0">
                <a:latin typeface="+mj-lt"/>
              </a:rPr>
            </a:br>
            <a:endParaRPr lang="en-US" sz="3600" dirty="0">
              <a:latin typeface="+mj-lt"/>
            </a:endParaRPr>
          </a:p>
        </p:txBody>
      </p:sp>
      <p:pic>
        <p:nvPicPr>
          <p:cNvPr id="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83877" y="3028950"/>
            <a:ext cx="2373923" cy="85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n-US" dirty="0"/>
          </a:p>
        </p:txBody>
      </p:sp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41105" y="5124450"/>
            <a:ext cx="2335695" cy="895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898930064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en-US" b="0" dirty="0">
                <a:solidFill>
                  <a:schemeClr val="tx1"/>
                </a:solidFill>
                <a:effectLst/>
              </a:rPr>
              <a:t>Power and Energy relations in the Fourier domain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Parseval’s theorem </a:t>
            </a:r>
            <a:r>
              <a:rPr lang="en-US" dirty="0"/>
              <a:t>for signal energy </a:t>
            </a:r>
            <a:r>
              <a:rPr lang="en-US" i="1" dirty="0"/>
              <a:t>E</a:t>
            </a:r>
            <a:r>
              <a:rPr lang="en-US" i="1" baseline="-25000" dirty="0"/>
              <a:t>x</a:t>
            </a:r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Power relation for periodic signals</a:t>
            </a:r>
          </a:p>
          <a:p>
            <a:endParaRPr lang="en-US" dirty="0"/>
          </a:p>
          <a:p>
            <a:pPr lvl="1"/>
            <a:endParaRPr lang="en-US" dirty="0"/>
          </a:p>
        </p:txBody>
      </p:sp>
      <p:pic>
        <p:nvPicPr>
          <p:cNvPr id="2051" name="Picture 3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33600" y="2438400"/>
            <a:ext cx="4480560" cy="1000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0" y="4705350"/>
            <a:ext cx="3185013" cy="876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422898222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lvl="1" algn="ctr" rtl="0">
              <a:spcBef>
                <a:spcPct val="0"/>
              </a:spcBef>
            </a:pPr>
            <a:r>
              <a:rPr lang="en-US" sz="3600" dirty="0">
                <a:latin typeface="+mj-lt"/>
              </a:rPr>
              <a:t>Practical communication signals and their frequency spectra </a:t>
            </a:r>
            <a:br>
              <a:rPr lang="en-US" sz="1200" dirty="0"/>
            </a:br>
            <a:endParaRPr lang="en-US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08B87B88-2E6E-41DF-9A51-6C1C109526A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676400" y="1776159"/>
            <a:ext cx="5314950" cy="2295525"/>
          </a:xfrm>
          <a:prstGeom prst="rect">
            <a:avLst/>
          </a:prstGeom>
        </p:spPr>
      </p:pic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67D55E1-F31D-4285-A77D-D02985C52C3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E710BCC2-2C81-4C80-9BC5-A9F3FAAA45F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04925" y="3929248"/>
            <a:ext cx="6534150" cy="225742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209451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lvl="1" algn="ctr" rtl="0">
              <a:spcBef>
                <a:spcPct val="0"/>
              </a:spcBef>
            </a:pPr>
            <a:br>
              <a:rPr lang="en-US" sz="3700" dirty="0">
                <a:latin typeface="+mj-lt"/>
              </a:rPr>
            </a:br>
            <a:r>
              <a:rPr lang="en-US" sz="3700" dirty="0">
                <a:latin typeface="+mj-lt"/>
              </a:rPr>
              <a:t>Frequency analysis of communication systems</a:t>
            </a:r>
            <a:br>
              <a:rPr lang="en-US" sz="3700" dirty="0"/>
            </a:br>
            <a:endParaRPr lang="en-US" sz="3700" dirty="0"/>
          </a:p>
        </p:txBody>
      </p:sp>
      <p:pic>
        <p:nvPicPr>
          <p:cNvPr id="4098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286000" y="1790428"/>
            <a:ext cx="4257969" cy="177669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4" name="Content Placeholder 3"/>
          <p:cNvSpPr txBox="1">
            <a:spLocks/>
          </p:cNvSpPr>
          <p:nvPr/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>
            <a:lvl1pPr marL="365760" indent="-256032" algn="l" rtl="0" eaLnBrk="1" latinLnBrk="0" hangingPunct="1">
              <a:spcBef>
                <a:spcPts val="400"/>
              </a:spcBef>
              <a:spcAft>
                <a:spcPts val="0"/>
              </a:spcAft>
              <a:buClr>
                <a:schemeClr val="accent1"/>
              </a:buClr>
              <a:buSzPct val="68000"/>
              <a:buFont typeface="Wingdings 3"/>
              <a:buChar char=""/>
              <a:defRPr kumimoji="0" sz="27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21792" indent="-228600" algn="l" rtl="0" eaLnBrk="1" latinLnBrk="0" hangingPunct="1">
              <a:spcBef>
                <a:spcPts val="324"/>
              </a:spcBef>
              <a:buClr>
                <a:schemeClr val="accent1"/>
              </a:buClr>
              <a:buFont typeface="Verdana"/>
              <a:buChar char="◦"/>
              <a:defRPr kumimoji="0" sz="23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859536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SzPct val="100000"/>
              <a:buFont typeface="Wingdings 2"/>
              <a:buChar char=""/>
              <a:defRPr kumimoji="0" sz="21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1430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9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371600" indent="-228600" algn="l" rtl="0" eaLnBrk="1" latinLnBrk="0" hangingPunct="1">
              <a:spcBef>
                <a:spcPts val="350"/>
              </a:spcBef>
              <a:buClr>
                <a:schemeClr val="accent2"/>
              </a:buClr>
              <a:buFont typeface="Wingdings 2"/>
              <a:buChar char="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16002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18288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20574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2286000" indent="-228600" algn="l" rtl="0" eaLnBrk="1" latinLnBrk="0" hangingPunct="1">
              <a:spcBef>
                <a:spcPts val="350"/>
              </a:spcBef>
              <a:buClr>
                <a:schemeClr val="accent3"/>
              </a:buClr>
              <a:buFont typeface="Wingdings 2"/>
              <a:buChar char=""/>
              <a:defRPr kumimoji="0" sz="16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r>
              <a:rPr lang="en-US" dirty="0"/>
              <a:t>Input-output system</a:t>
            </a:r>
          </a:p>
          <a:p>
            <a:pPr lvl="1"/>
            <a:endParaRPr lang="en-US" baseline="-25000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endParaRPr lang="en-US" dirty="0"/>
          </a:p>
          <a:p>
            <a:r>
              <a:rPr lang="en-US" dirty="0"/>
              <a:t>Types of systems</a:t>
            </a:r>
          </a:p>
          <a:p>
            <a:pPr lvl="1"/>
            <a:r>
              <a:rPr lang="en-US" dirty="0"/>
              <a:t>Linear systems (ex. resistor)</a:t>
            </a:r>
          </a:p>
          <a:p>
            <a:pPr lvl="1"/>
            <a:r>
              <a:rPr lang="en-US" dirty="0"/>
              <a:t>Non-linear systems (ex. transistor)</a:t>
            </a:r>
          </a:p>
          <a:p>
            <a:endParaRPr lang="en-US" dirty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8883345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Concourse">
  <a:themeElements>
    <a:clrScheme name="Concours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Concourse">
      <a:maj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ajorFont>
      <a:minorFont>
        <a:latin typeface="Lucida Sans Unicode"/>
        <a:ea typeface=""/>
        <a:cs typeface=""/>
        <a:font script="Jpan" typeface="ＭＳ Ｐゴシック"/>
        <a:font script="Hang" typeface="맑은 고딕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Uigh" typeface="Microsoft Uighur"/>
        <a:font script="Geor" typeface="Sylfaen"/>
      </a:minorFont>
    </a:fontScheme>
    <a:fmtScheme name="Concourse">
      <a:fillStyleLst>
        <a:solidFill>
          <a:schemeClr val="phClr"/>
        </a:solidFill>
        <a:gradFill rotWithShape="1">
          <a:gsLst>
            <a:gs pos="0">
              <a:schemeClr val="phClr">
                <a:tint val="62000"/>
                <a:satMod val="180000"/>
              </a:schemeClr>
            </a:gs>
            <a:gs pos="65000">
              <a:schemeClr val="phClr">
                <a:tint val="32000"/>
                <a:satMod val="250000"/>
              </a:schemeClr>
            </a:gs>
            <a:gs pos="100000">
              <a:schemeClr val="phClr">
                <a:tint val="23000"/>
                <a:satMod val="300000"/>
              </a:schemeClr>
            </a:gs>
          </a:gsLst>
          <a:lin ang="16200000" scaled="0"/>
        </a:gradFill>
        <a:gradFill rotWithShape="1">
          <a:gsLst>
            <a:gs pos="0">
              <a:schemeClr val="phClr">
                <a:shade val="15000"/>
                <a:satMod val="180000"/>
              </a:schemeClr>
            </a:gs>
            <a:gs pos="50000">
              <a:schemeClr val="phClr">
                <a:shade val="45000"/>
                <a:satMod val="170000"/>
              </a:schemeClr>
            </a:gs>
            <a:gs pos="70000">
              <a:schemeClr val="phClr">
                <a:tint val="99000"/>
                <a:shade val="65000"/>
                <a:satMod val="155000"/>
              </a:schemeClr>
            </a:gs>
            <a:gs pos="100000">
              <a:schemeClr val="phClr">
                <a:tint val="95500"/>
                <a:shade val="100000"/>
                <a:satMod val="15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55000" cap="flat" cmpd="thickThin" algn="ctr">
          <a:solidFill>
            <a:schemeClr val="phClr"/>
          </a:solidFill>
          <a:prstDash val="solid"/>
        </a:ln>
        <a:ln w="63500" cap="flat" cmpd="thickThin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glow" dir="t">
              <a:rot lat="0" lon="0" rev="6360000"/>
            </a:lightRig>
          </a:scene3d>
          <a:sp3d contourW="1000" prstMaterial="flat">
            <a:bevelT w="95250" h="101600"/>
            <a:contourClr>
              <a:schemeClr val="phClr">
                <a:satMod val="3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Concourse</Template>
  <TotalTime>375</TotalTime>
  <Words>719</Words>
  <Application>Microsoft Office PowerPoint</Application>
  <PresentationFormat>On-screen Show (4:3)</PresentationFormat>
  <Paragraphs>141</Paragraphs>
  <Slides>16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23" baseType="lpstr">
      <vt:lpstr>Arial</vt:lpstr>
      <vt:lpstr>Lucida Sans Unicode</vt:lpstr>
      <vt:lpstr>Symbol</vt:lpstr>
      <vt:lpstr>Verdana</vt:lpstr>
      <vt:lpstr>Wingdings 2</vt:lpstr>
      <vt:lpstr>Wingdings 3</vt:lpstr>
      <vt:lpstr>Concourse</vt:lpstr>
      <vt:lpstr>  Chapter 2: Time/Frequency analysis of communication signals and systems  </vt:lpstr>
      <vt:lpstr>Concept of carrier signal in communication systems  </vt:lpstr>
      <vt:lpstr>Signal power </vt:lpstr>
      <vt:lpstr> Signal bandwidth </vt:lpstr>
      <vt:lpstr>  Estimation of signal spectrum by Fourier Transform                                                                                </vt:lpstr>
      <vt:lpstr> Spectrum of periodic signals  </vt:lpstr>
      <vt:lpstr>Power and Energy relations in the Fourier domain</vt:lpstr>
      <vt:lpstr>Practical communication signals and their frequency spectra  </vt:lpstr>
      <vt:lpstr> Frequency analysis of communication systems </vt:lpstr>
      <vt:lpstr> Linear Systems </vt:lpstr>
      <vt:lpstr> Nonlinear Systems </vt:lpstr>
      <vt:lpstr>Practical methods of Spectrum Analysis: DFT and IDFT </vt:lpstr>
      <vt:lpstr>Discrete-time system analysis - Circular Convolution </vt:lpstr>
      <vt:lpstr>Computation of circular convolution using FFT </vt:lpstr>
      <vt:lpstr>The Fast Fourier Transform (FFT) </vt:lpstr>
      <vt:lpstr>FFT for convolution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Chapter 2: Time/Frequency analysis of communication signals and systems</dc:title>
  <dc:creator>kumar</dc:creator>
  <cp:lastModifiedBy>Kumar, Preetham B</cp:lastModifiedBy>
  <cp:revision>29</cp:revision>
  <dcterms:created xsi:type="dcterms:W3CDTF">2006-08-16T00:00:00Z</dcterms:created>
  <dcterms:modified xsi:type="dcterms:W3CDTF">2023-08-16T19:30:24Z</dcterms:modified>
</cp:coreProperties>
</file>