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70" r:id="rId5"/>
    <p:sldId id="269" r:id="rId6"/>
    <p:sldId id="271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8" r:id="rId15"/>
    <p:sldId id="267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74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umar, Preetham B" userId="128856e8-85bc-44e7-963a-b41065bd6e3f" providerId="ADAL" clId="{7E59D389-1001-4ECD-BEAB-FE622743BE9C}"/>
    <pc:docChg chg="undo custSel addSld modSld">
      <pc:chgData name="Kumar, Preetham B" userId="128856e8-85bc-44e7-963a-b41065bd6e3f" providerId="ADAL" clId="{7E59D389-1001-4ECD-BEAB-FE622743BE9C}" dt="2023-08-16T19:30:14.958" v="406"/>
      <pc:docMkLst>
        <pc:docMk/>
      </pc:docMkLst>
      <pc:sldChg chg="modSp mod">
        <pc:chgData name="Kumar, Preetham B" userId="128856e8-85bc-44e7-963a-b41065bd6e3f" providerId="ADAL" clId="{7E59D389-1001-4ECD-BEAB-FE622743BE9C}" dt="2023-08-16T19:07:22.205" v="0" actId="6549"/>
        <pc:sldMkLst>
          <pc:docMk/>
          <pc:sldMk cId="3961227511" sldId="257"/>
        </pc:sldMkLst>
        <pc:spChg chg="mod">
          <ac:chgData name="Kumar, Preetham B" userId="128856e8-85bc-44e7-963a-b41065bd6e3f" providerId="ADAL" clId="{7E59D389-1001-4ECD-BEAB-FE622743BE9C}" dt="2023-08-16T19:07:22.205" v="0" actId="6549"/>
          <ac:spMkLst>
            <pc:docMk/>
            <pc:sldMk cId="3961227511" sldId="257"/>
            <ac:spMk id="3" creationId="{00000000-0000-0000-0000-000000000000}"/>
          </ac:spMkLst>
        </pc:spChg>
      </pc:sldChg>
      <pc:sldChg chg="modSp mod">
        <pc:chgData name="Kumar, Preetham B" userId="128856e8-85bc-44e7-963a-b41065bd6e3f" providerId="ADAL" clId="{7E59D389-1001-4ECD-BEAB-FE622743BE9C}" dt="2023-08-16T19:11:05.564" v="58" actId="120"/>
        <pc:sldMkLst>
          <pc:docMk/>
          <pc:sldMk cId="2621049186" sldId="258"/>
        </pc:sldMkLst>
        <pc:spChg chg="mod">
          <ac:chgData name="Kumar, Preetham B" userId="128856e8-85bc-44e7-963a-b41065bd6e3f" providerId="ADAL" clId="{7E59D389-1001-4ECD-BEAB-FE622743BE9C}" dt="2023-08-16T19:11:05.564" v="58" actId="120"/>
          <ac:spMkLst>
            <pc:docMk/>
            <pc:sldMk cId="2621049186" sldId="258"/>
            <ac:spMk id="3" creationId="{00000000-0000-0000-0000-000000000000}"/>
          </ac:spMkLst>
        </pc:spChg>
      </pc:sldChg>
      <pc:sldChg chg="addSp delSp modSp mod">
        <pc:chgData name="Kumar, Preetham B" userId="128856e8-85bc-44e7-963a-b41065bd6e3f" providerId="ADAL" clId="{7E59D389-1001-4ECD-BEAB-FE622743BE9C}" dt="2023-08-16T19:17:53.115" v="75" actId="1076"/>
        <pc:sldMkLst>
          <pc:docMk/>
          <pc:sldMk cId="2282094519" sldId="261"/>
        </pc:sldMkLst>
        <pc:spChg chg="mod">
          <ac:chgData name="Kumar, Preetham B" userId="128856e8-85bc-44e7-963a-b41065bd6e3f" providerId="ADAL" clId="{7E59D389-1001-4ECD-BEAB-FE622743BE9C}" dt="2023-08-16T19:13:14.837" v="67" actId="20577"/>
          <ac:spMkLst>
            <pc:docMk/>
            <pc:sldMk cId="2282094519" sldId="261"/>
            <ac:spMk id="2" creationId="{00000000-0000-0000-0000-000000000000}"/>
          </ac:spMkLst>
        </pc:spChg>
        <pc:spChg chg="add mod">
          <ac:chgData name="Kumar, Preetham B" userId="128856e8-85bc-44e7-963a-b41065bd6e3f" providerId="ADAL" clId="{7E59D389-1001-4ECD-BEAB-FE622743BE9C}" dt="2023-08-16T19:17:47.275" v="73" actId="478"/>
          <ac:spMkLst>
            <pc:docMk/>
            <pc:sldMk cId="2282094519" sldId="261"/>
            <ac:spMk id="6" creationId="{E67D55E1-F31D-4285-A77D-D02985C52C3A}"/>
          </ac:spMkLst>
        </pc:spChg>
        <pc:picChg chg="add mod">
          <ac:chgData name="Kumar, Preetham B" userId="128856e8-85bc-44e7-963a-b41065bd6e3f" providerId="ADAL" clId="{7E59D389-1001-4ECD-BEAB-FE622743BE9C}" dt="2023-08-16T19:16:02.787" v="72" actId="1076"/>
          <ac:picMkLst>
            <pc:docMk/>
            <pc:sldMk cId="2282094519" sldId="261"/>
            <ac:picMk id="4" creationId="{08B87B88-2E6E-41DF-9A51-6C1C109526AA}"/>
          </ac:picMkLst>
        </pc:picChg>
        <pc:picChg chg="add del mod">
          <ac:chgData name="Kumar, Preetham B" userId="128856e8-85bc-44e7-963a-b41065bd6e3f" providerId="ADAL" clId="{7E59D389-1001-4ECD-BEAB-FE622743BE9C}" dt="2023-08-16T19:15:54.366" v="70" actId="478"/>
          <ac:picMkLst>
            <pc:docMk/>
            <pc:sldMk cId="2282094519" sldId="261"/>
            <ac:picMk id="5" creationId="{EA388283-620A-4743-A03D-638344EDF343}"/>
          </ac:picMkLst>
        </pc:picChg>
        <pc:picChg chg="add mod">
          <ac:chgData name="Kumar, Preetham B" userId="128856e8-85bc-44e7-963a-b41065bd6e3f" providerId="ADAL" clId="{7E59D389-1001-4ECD-BEAB-FE622743BE9C}" dt="2023-08-16T19:17:53.115" v="75" actId="1076"/>
          <ac:picMkLst>
            <pc:docMk/>
            <pc:sldMk cId="2282094519" sldId="261"/>
            <ac:picMk id="8" creationId="{E710BCC2-2C81-4C80-9BC5-A9F3FAAA45F7}"/>
          </ac:picMkLst>
        </pc:picChg>
        <pc:picChg chg="del">
          <ac:chgData name="Kumar, Preetham B" userId="128856e8-85bc-44e7-963a-b41065bd6e3f" providerId="ADAL" clId="{7E59D389-1001-4ECD-BEAB-FE622743BE9C}" dt="2023-08-16T19:17:47.275" v="73" actId="478"/>
          <ac:picMkLst>
            <pc:docMk/>
            <pc:sldMk cId="2282094519" sldId="261"/>
            <ac:picMk id="3074" creationId="{00000000-0000-0000-0000-000000000000}"/>
          </ac:picMkLst>
        </pc:picChg>
        <pc:picChg chg="del">
          <ac:chgData name="Kumar, Preetham B" userId="128856e8-85bc-44e7-963a-b41065bd6e3f" providerId="ADAL" clId="{7E59D389-1001-4ECD-BEAB-FE622743BE9C}" dt="2023-08-16T19:15:39.606" v="68" actId="478"/>
          <ac:picMkLst>
            <pc:docMk/>
            <pc:sldMk cId="2282094519" sldId="261"/>
            <ac:picMk id="3075" creationId="{00000000-0000-0000-0000-000000000000}"/>
          </ac:picMkLst>
        </pc:picChg>
      </pc:sldChg>
      <pc:sldChg chg="addSp delSp modSp mod">
        <pc:chgData name="Kumar, Preetham B" userId="128856e8-85bc-44e7-963a-b41065bd6e3f" providerId="ADAL" clId="{7E59D389-1001-4ECD-BEAB-FE622743BE9C}" dt="2023-08-16T19:24:17.718" v="277" actId="20577"/>
        <pc:sldMkLst>
          <pc:docMk/>
          <pc:sldMk cId="3469233197" sldId="267"/>
        </pc:sldMkLst>
        <pc:spChg chg="mod">
          <ac:chgData name="Kumar, Preetham B" userId="128856e8-85bc-44e7-963a-b41065bd6e3f" providerId="ADAL" clId="{7E59D389-1001-4ECD-BEAB-FE622743BE9C}" dt="2023-08-16T19:24:17.718" v="277" actId="20577"/>
          <ac:spMkLst>
            <pc:docMk/>
            <pc:sldMk cId="3469233197" sldId="267"/>
            <ac:spMk id="3" creationId="{00000000-0000-0000-0000-000000000000}"/>
          </ac:spMkLst>
        </pc:spChg>
        <pc:picChg chg="add del">
          <ac:chgData name="Kumar, Preetham B" userId="128856e8-85bc-44e7-963a-b41065bd6e3f" providerId="ADAL" clId="{7E59D389-1001-4ECD-BEAB-FE622743BE9C}" dt="2023-08-16T19:19:32.278" v="78" actId="22"/>
          <ac:picMkLst>
            <pc:docMk/>
            <pc:sldMk cId="3469233197" sldId="267"/>
            <ac:picMk id="5" creationId="{49675C44-03B6-48E3-B024-1644CF652BD9}"/>
          </ac:picMkLst>
        </pc:picChg>
      </pc:sldChg>
      <pc:sldChg chg="modSp mod">
        <pc:chgData name="Kumar, Preetham B" userId="128856e8-85bc-44e7-963a-b41065bd6e3f" providerId="ADAL" clId="{7E59D389-1001-4ECD-BEAB-FE622743BE9C}" dt="2023-08-16T19:18:56.235" v="76" actId="1076"/>
        <pc:sldMkLst>
          <pc:docMk/>
          <pc:sldMk cId="1782694398" sldId="268"/>
        </pc:sldMkLst>
        <pc:spChg chg="mod">
          <ac:chgData name="Kumar, Preetham B" userId="128856e8-85bc-44e7-963a-b41065bd6e3f" providerId="ADAL" clId="{7E59D389-1001-4ECD-BEAB-FE622743BE9C}" dt="2023-08-16T19:18:56.235" v="76" actId="1076"/>
          <ac:spMkLst>
            <pc:docMk/>
            <pc:sldMk cId="1782694398" sldId="268"/>
            <ac:spMk id="3" creationId="{00000000-0000-0000-0000-000000000000}"/>
          </ac:spMkLst>
        </pc:spChg>
      </pc:sldChg>
      <pc:sldChg chg="modSp add mod">
        <pc:chgData name="Kumar, Preetham B" userId="128856e8-85bc-44e7-963a-b41065bd6e3f" providerId="ADAL" clId="{7E59D389-1001-4ECD-BEAB-FE622743BE9C}" dt="2023-08-16T19:30:14.958" v="406"/>
        <pc:sldMkLst>
          <pc:docMk/>
          <pc:sldMk cId="2807558172" sldId="272"/>
        </pc:sldMkLst>
        <pc:spChg chg="mod">
          <ac:chgData name="Kumar, Preetham B" userId="128856e8-85bc-44e7-963a-b41065bd6e3f" providerId="ADAL" clId="{7E59D389-1001-4ECD-BEAB-FE622743BE9C}" dt="2023-08-16T19:19:55.557" v="100" actId="20577"/>
          <ac:spMkLst>
            <pc:docMk/>
            <pc:sldMk cId="2807558172" sldId="272"/>
            <ac:spMk id="2" creationId="{00000000-0000-0000-0000-000000000000}"/>
          </ac:spMkLst>
        </pc:spChg>
        <pc:spChg chg="mod">
          <ac:chgData name="Kumar, Preetham B" userId="128856e8-85bc-44e7-963a-b41065bd6e3f" providerId="ADAL" clId="{7E59D389-1001-4ECD-BEAB-FE622743BE9C}" dt="2023-08-16T19:30:14.958" v="406"/>
          <ac:spMkLst>
            <pc:docMk/>
            <pc:sldMk cId="2807558172" sldId="272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8/16/2023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gradFill>
            <a:gsLst>
              <a:gs pos="66000">
                <a:srgbClr val="CCE7F2"/>
              </a:gs>
              <a:gs pos="0">
                <a:schemeClr val="accent1">
                  <a:tint val="66000"/>
                  <a:satMod val="160000"/>
                </a:schemeClr>
              </a:gs>
              <a:gs pos="10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0"/>
          </a:gradFill>
        </p:spPr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8/16/2023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8/16/2023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5039"/>
            <a:ext cx="7772400" cy="1829761"/>
          </a:xfrm>
        </p:spPr>
        <p:txBody>
          <a:bodyPr>
            <a:normAutofit fontScale="90000"/>
          </a:bodyPr>
          <a:lstStyle/>
          <a:p>
            <a:pPr lvl="0"/>
            <a:br>
              <a:rPr lang="en-US" b="1" dirty="0"/>
            </a:br>
            <a:br>
              <a:rPr lang="en-US" dirty="0"/>
            </a:br>
            <a:r>
              <a:rPr lang="en-US" b="1" dirty="0"/>
              <a:t>Chapter 2:</a:t>
            </a:r>
            <a:br>
              <a:rPr lang="en-US" b="1" dirty="0"/>
            </a:br>
            <a:r>
              <a:rPr lang="en-US" b="1" dirty="0"/>
              <a:t>Time/Frequency analysis of communication signals and systems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1894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Linear systems obey the law of </a:t>
            </a:r>
            <a:r>
              <a:rPr lang="en-US" b="1" i="1" dirty="0"/>
              <a:t>superposition</a:t>
            </a:r>
          </a:p>
          <a:p>
            <a:endParaRPr lang="en-US" dirty="0"/>
          </a:p>
          <a:p>
            <a:r>
              <a:rPr lang="en-US" dirty="0"/>
              <a:t>Time domain input/output relation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Frequency domain input/output relation</a:t>
            </a:r>
          </a:p>
          <a:p>
            <a:endParaRPr lang="en-US" dirty="0"/>
          </a:p>
          <a:p>
            <a:pPr marL="109728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2" algn="ctr" rtl="0">
              <a:spcBef>
                <a:spcPct val="0"/>
              </a:spcBef>
            </a:pPr>
            <a:br>
              <a:rPr lang="en-US" sz="3700" dirty="0">
                <a:latin typeface="+mj-lt"/>
              </a:rPr>
            </a:br>
            <a:r>
              <a:rPr lang="en-US" sz="3700" dirty="0">
                <a:latin typeface="+mj-lt"/>
              </a:rPr>
              <a:t>Linear Systems</a:t>
            </a:r>
            <a:br>
              <a:rPr lang="en-US" sz="3700" dirty="0"/>
            </a:br>
            <a:endParaRPr lang="en-US" sz="37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4658" y="3081338"/>
            <a:ext cx="1965542" cy="1195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2126" y="5006733"/>
            <a:ext cx="2438401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007704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Nonlinear systems do not obey superposition</a:t>
            </a:r>
          </a:p>
          <a:p>
            <a:endParaRPr lang="en-US" dirty="0"/>
          </a:p>
          <a:p>
            <a:r>
              <a:rPr lang="en-US" dirty="0"/>
              <a:t>Time domain input/output relation (example)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Frequency domain input/output relation (above )example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2" algn="ctr" rtl="0">
              <a:spcBef>
                <a:spcPct val="0"/>
              </a:spcBef>
            </a:pPr>
            <a:br>
              <a:rPr lang="en-US" sz="3700" dirty="0">
                <a:latin typeface="+mj-lt"/>
              </a:rPr>
            </a:br>
            <a:r>
              <a:rPr lang="en-US" sz="3700" dirty="0">
                <a:latin typeface="+mj-lt"/>
              </a:rPr>
              <a:t>Nonlinear Systems</a:t>
            </a:r>
            <a:br>
              <a:rPr lang="en-US" sz="3700" dirty="0"/>
            </a:br>
            <a:endParaRPr lang="en-US" sz="37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599" y="3200400"/>
            <a:ext cx="2143125" cy="481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6813" y="5210243"/>
            <a:ext cx="1990987" cy="1038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103875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Discrete Fourier Transform (DFT)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Inverse Discrete Fourier Transform (IDFT)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Time-frequency relation in DFT</a:t>
            </a:r>
          </a:p>
          <a:p>
            <a:pPr marL="109728" indent="0">
              <a:buNone/>
            </a:pPr>
            <a:r>
              <a:rPr lang="en-US" dirty="0"/>
              <a:t>			</a:t>
            </a:r>
            <a:r>
              <a:rPr lang="en-US" sz="2000" dirty="0">
                <a:latin typeface="Symbol" panose="05050102010706020507" pitchFamily="18" charset="2"/>
              </a:rPr>
              <a:t>D</a:t>
            </a:r>
            <a:r>
              <a:rPr lang="en-US" sz="2000" i="1" dirty="0"/>
              <a:t>w = </a:t>
            </a:r>
            <a:r>
              <a:rPr lang="en-US" sz="2000" dirty="0"/>
              <a:t>2</a:t>
            </a:r>
            <a:r>
              <a:rPr lang="en-US" sz="2000" i="1" dirty="0">
                <a:latin typeface="Symbol" panose="05050102010706020507" pitchFamily="18" charset="2"/>
              </a:rPr>
              <a:t>p</a:t>
            </a:r>
            <a:r>
              <a:rPr lang="en-US" sz="2000" i="1" dirty="0"/>
              <a:t>/(N </a:t>
            </a:r>
            <a:r>
              <a:rPr lang="en-US" sz="2000" dirty="0">
                <a:latin typeface="Symbol" panose="05050102010706020507" pitchFamily="18" charset="2"/>
              </a:rPr>
              <a:t>D</a:t>
            </a:r>
            <a:r>
              <a:rPr lang="en-US" sz="2000" i="1" dirty="0"/>
              <a:t>t)</a:t>
            </a:r>
            <a:endParaRPr lang="en-US" sz="2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en-US" sz="3600" dirty="0">
                <a:latin typeface="+mj-lt"/>
              </a:rPr>
              <a:t>Practical methods of Spectrum Analysis: DFT and IDFT</a:t>
            </a:r>
            <a:br>
              <a:rPr lang="en-US" sz="1200" dirty="0"/>
            </a:br>
            <a:endParaRPr 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7266" y="2362200"/>
            <a:ext cx="3841060" cy="66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1983" y="3886200"/>
            <a:ext cx="2816086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738500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N point circular convolution</a:t>
            </a:r>
          </a:p>
          <a:p>
            <a:pPr marL="109728" indent="0">
              <a:buNone/>
            </a:pPr>
            <a:r>
              <a:rPr lang="en-US" i="1" dirty="0"/>
              <a:t>			y(n)</a:t>
            </a:r>
            <a:r>
              <a:rPr lang="en-US" dirty="0"/>
              <a:t> = </a:t>
            </a:r>
            <a:r>
              <a:rPr lang="en-US" i="1" dirty="0"/>
              <a:t>x(n)  N</a:t>
            </a:r>
            <a:r>
              <a:rPr lang="en-US" dirty="0"/>
              <a:t>  </a:t>
            </a:r>
            <a:r>
              <a:rPr lang="en-US" i="1" dirty="0"/>
              <a:t>h(n) </a:t>
            </a:r>
          </a:p>
          <a:p>
            <a:pPr marL="109728" indent="0">
              <a:buNone/>
            </a:pPr>
            <a:r>
              <a:rPr lang="en-US" i="1" dirty="0"/>
              <a:t>				</a:t>
            </a:r>
          </a:p>
          <a:p>
            <a:pPr marL="109728" indent="0">
              <a:buNone/>
            </a:pPr>
            <a:r>
              <a:rPr lang="en-US" i="1" dirty="0"/>
              <a:t>			   = </a:t>
            </a:r>
          </a:p>
          <a:p>
            <a:pPr marL="109728" indent="0">
              <a:buNone/>
            </a:pPr>
            <a:endParaRPr lang="en-US" i="1" dirty="0"/>
          </a:p>
          <a:p>
            <a:pPr marL="109728" indent="0">
              <a:buNone/>
            </a:pPr>
            <a:endParaRPr lang="en-US" i="1" dirty="0"/>
          </a:p>
          <a:p>
            <a:r>
              <a:rPr lang="en-US" dirty="0"/>
              <a:t>Shift is done circularly, not linearly</a:t>
            </a:r>
          </a:p>
          <a:p>
            <a:endParaRPr lang="en-US" dirty="0"/>
          </a:p>
          <a:p>
            <a:r>
              <a:rPr lang="en-US" dirty="0"/>
              <a:t>All sequences (</a:t>
            </a:r>
            <a:r>
              <a:rPr lang="en-US" i="1" dirty="0"/>
              <a:t>x,h,y</a:t>
            </a:r>
            <a:r>
              <a:rPr lang="en-US" dirty="0"/>
              <a:t>) are of length N</a:t>
            </a:r>
          </a:p>
          <a:p>
            <a:pPr lvl="1"/>
            <a:r>
              <a:rPr lang="en-US" dirty="0"/>
              <a:t>Very convenient for computer usage</a:t>
            </a:r>
          </a:p>
          <a:p>
            <a:pPr lvl="1"/>
            <a:r>
              <a:rPr lang="en-US" dirty="0"/>
              <a:t>N is usually a power of 2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en-US" sz="3600" dirty="0">
                <a:latin typeface="+mj-lt"/>
              </a:rPr>
              <a:t>Discrete-time system analysis - Circular Convolution</a:t>
            </a:r>
            <a:br>
              <a:rPr lang="en-US" sz="1200" dirty="0"/>
            </a:b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5029200" y="1828800"/>
            <a:ext cx="457200" cy="457200"/>
          </a:xfrm>
          <a:prstGeom prst="ellipse">
            <a:avLst/>
          </a:prstGeom>
          <a:noFill/>
          <a:ln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1079" y="2438400"/>
            <a:ext cx="2423492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333426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/>
          <a:lstStyle/>
          <a:p>
            <a:pPr hangingPunct="0"/>
            <a:r>
              <a:rPr lang="x-none" u="sng" dirty="0"/>
              <a:t>Step1</a:t>
            </a:r>
            <a:r>
              <a:rPr lang="x-none" dirty="0"/>
              <a:t>:  Obtain the </a:t>
            </a:r>
            <a:r>
              <a:rPr lang="en-US" dirty="0"/>
              <a:t>N</a:t>
            </a:r>
            <a:r>
              <a:rPr lang="x-none" dirty="0"/>
              <a:t>-point DFTs of  the sequences </a:t>
            </a:r>
            <a:r>
              <a:rPr lang="x-none" i="1" dirty="0"/>
              <a:t>x(n)</a:t>
            </a:r>
            <a:r>
              <a:rPr lang="x-none" dirty="0"/>
              <a:t> and </a:t>
            </a:r>
            <a:r>
              <a:rPr lang="en-US" i="1" dirty="0"/>
              <a:t>h</a:t>
            </a:r>
            <a:r>
              <a:rPr lang="x-none" i="1" dirty="0"/>
              <a:t>(n)</a:t>
            </a:r>
            <a:endParaRPr lang="en-US" u="sng" dirty="0"/>
          </a:p>
          <a:p>
            <a:pPr hangingPunct="0"/>
            <a:endParaRPr lang="en-US" u="sng" dirty="0"/>
          </a:p>
          <a:p>
            <a:pPr hangingPunct="0"/>
            <a:r>
              <a:rPr lang="x-none" u="sng" dirty="0"/>
              <a:t>Step2</a:t>
            </a:r>
            <a:r>
              <a:rPr lang="x-none" dirty="0"/>
              <a:t>:  Multiply the two </a:t>
            </a:r>
            <a:r>
              <a:rPr lang="en-US" dirty="0"/>
              <a:t>DFTs </a:t>
            </a:r>
            <a:r>
              <a:rPr lang="x-none" i="1" dirty="0"/>
              <a:t>X(k)</a:t>
            </a:r>
            <a:r>
              <a:rPr lang="x-none" dirty="0"/>
              <a:t> and </a:t>
            </a:r>
            <a:r>
              <a:rPr lang="en-US" i="1" dirty="0"/>
              <a:t>H</a:t>
            </a:r>
            <a:r>
              <a:rPr lang="x-none" i="1" dirty="0"/>
              <a:t>(k)</a:t>
            </a:r>
            <a:r>
              <a:rPr lang="en-US" dirty="0"/>
              <a:t>, </a:t>
            </a:r>
            <a:r>
              <a:rPr lang="x-none" dirty="0"/>
              <a:t>for </a:t>
            </a:r>
            <a:r>
              <a:rPr lang="x-none" i="1" dirty="0"/>
              <a:t>k = </a:t>
            </a:r>
            <a:r>
              <a:rPr lang="x-none" dirty="0"/>
              <a:t>0, 1, 2……</a:t>
            </a:r>
            <a:r>
              <a:rPr lang="en-US" dirty="0"/>
              <a:t>N-1</a:t>
            </a:r>
            <a:endParaRPr lang="en-US" u="sng" dirty="0"/>
          </a:p>
          <a:p>
            <a:pPr hangingPunct="0"/>
            <a:endParaRPr lang="en-US" u="sng" dirty="0"/>
          </a:p>
          <a:p>
            <a:pPr hangingPunct="0"/>
            <a:r>
              <a:rPr lang="x-none" u="sng" dirty="0"/>
              <a:t>Step3</a:t>
            </a:r>
            <a:r>
              <a:rPr lang="x-none" dirty="0"/>
              <a:t>:  Obtain the </a:t>
            </a:r>
            <a:r>
              <a:rPr lang="en-US" dirty="0"/>
              <a:t>N</a:t>
            </a:r>
            <a:r>
              <a:rPr lang="x-none" dirty="0"/>
              <a:t>-point IDFT of  the sequence </a:t>
            </a:r>
            <a:r>
              <a:rPr lang="en-US" i="1" dirty="0"/>
              <a:t>Y</a:t>
            </a:r>
            <a:r>
              <a:rPr lang="x-none" i="1" dirty="0"/>
              <a:t>k), </a:t>
            </a:r>
            <a:r>
              <a:rPr lang="x-none" dirty="0"/>
              <a:t>to yield the fin</a:t>
            </a:r>
            <a:r>
              <a:rPr lang="en-US" dirty="0"/>
              <a:t>a</a:t>
            </a:r>
            <a:r>
              <a:rPr lang="x-none" dirty="0"/>
              <a:t>l output </a:t>
            </a:r>
            <a:r>
              <a:rPr lang="en-US" i="1" dirty="0"/>
              <a:t>y(</a:t>
            </a:r>
            <a:r>
              <a:rPr lang="x-none" i="1" dirty="0"/>
              <a:t>n)</a:t>
            </a:r>
            <a:r>
              <a:rPr lang="x-none" dirty="0"/>
              <a:t> </a:t>
            </a:r>
            <a:endParaRPr lang="en-US" u="sng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en-US" sz="3600" dirty="0">
                <a:latin typeface="+mj-lt"/>
              </a:rPr>
              <a:t>Computation of circular convolution using FFT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26943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8"/>
            <a:ext cx="8382000" cy="4525963"/>
          </a:xfrm>
        </p:spPr>
        <p:txBody>
          <a:bodyPr>
            <a:normAutofit fontScale="92500" lnSpcReduction="20000"/>
          </a:bodyPr>
          <a:lstStyle/>
          <a:p>
            <a:endParaRPr lang="en-US" dirty="0"/>
          </a:p>
          <a:p>
            <a:r>
              <a:rPr lang="en-US" dirty="0"/>
              <a:t>FFT is a fast way to compute DFT</a:t>
            </a:r>
          </a:p>
          <a:p>
            <a:endParaRPr lang="en-US" dirty="0"/>
          </a:p>
          <a:p>
            <a:r>
              <a:rPr lang="en-US" dirty="0"/>
              <a:t>N-point DFT is slow to compute</a:t>
            </a:r>
          </a:p>
          <a:p>
            <a:pPr lvl="1"/>
            <a:r>
              <a:rPr lang="en-US" dirty="0"/>
              <a:t>Number of computations is N</a:t>
            </a:r>
            <a:r>
              <a:rPr lang="en-US" baseline="30000" dirty="0"/>
              <a:t>2</a:t>
            </a:r>
          </a:p>
          <a:p>
            <a:pPr marL="393192" lvl="1" indent="0">
              <a:buNone/>
            </a:pPr>
            <a:endParaRPr lang="en-US" dirty="0"/>
          </a:p>
          <a:p>
            <a:r>
              <a:rPr lang="en-US" dirty="0"/>
              <a:t>Radix-2 (N is power of 2) FFT is most efficient</a:t>
            </a:r>
          </a:p>
          <a:p>
            <a:pPr lvl="1"/>
            <a:r>
              <a:rPr lang="en-US" dirty="0"/>
              <a:t>Number of computations is N log</a:t>
            </a:r>
            <a:r>
              <a:rPr lang="en-US" baseline="-25000" dirty="0"/>
              <a:t>2</a:t>
            </a:r>
            <a:r>
              <a:rPr lang="en-US" dirty="0"/>
              <a:t>N</a:t>
            </a:r>
          </a:p>
          <a:p>
            <a:endParaRPr lang="en-US" dirty="0"/>
          </a:p>
          <a:p>
            <a:r>
              <a:rPr lang="en-US" dirty="0"/>
              <a:t>Example: For N = 64 =&gt; </a:t>
            </a:r>
          </a:p>
          <a:p>
            <a:pPr marL="109728" indent="0">
              <a:buNone/>
            </a:pPr>
            <a:r>
              <a:rPr lang="en-US" dirty="0"/>
              <a:t>  DFT requires 64 x 64 = 4096 computations</a:t>
            </a:r>
          </a:p>
          <a:p>
            <a:pPr marL="109728" indent="0">
              <a:buNone/>
            </a:pPr>
            <a:r>
              <a:rPr lang="en-US" dirty="0"/>
              <a:t>  FFT requires 64 x 6 = 384 computations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ctr" rtl="0">
              <a:spcBef>
                <a:spcPct val="0"/>
              </a:spcBef>
            </a:pPr>
            <a:r>
              <a:rPr lang="en-US" sz="3600" dirty="0">
                <a:latin typeface="+mj-lt"/>
              </a:rPr>
              <a:t>The Fast Fourier Transform (FFT)</a:t>
            </a:r>
            <a:br>
              <a:rPr lang="en-US" sz="1200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92331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Number of computations using DFT</a:t>
            </a:r>
          </a:p>
          <a:p>
            <a:endParaRPr lang="en-US" baseline="30000" dirty="0"/>
          </a:p>
          <a:p>
            <a:pPr marL="109728" indent="0">
              <a:buNone/>
            </a:pPr>
            <a:r>
              <a:rPr lang="en-US" baseline="30000" dirty="0"/>
              <a:t>    </a:t>
            </a:r>
            <a:r>
              <a:rPr lang="en-US" dirty="0"/>
              <a:t>Step 1: 2N</a:t>
            </a:r>
            <a:r>
              <a:rPr lang="en-US" baseline="30000" dirty="0"/>
              <a:t>2</a:t>
            </a:r>
          </a:p>
          <a:p>
            <a:pPr marL="109728" indent="0">
              <a:buNone/>
            </a:pPr>
            <a:r>
              <a:rPr lang="en-US" dirty="0"/>
              <a:t>   Step 2: N</a:t>
            </a:r>
          </a:p>
          <a:p>
            <a:pPr marL="109728" indent="0">
              <a:buNone/>
            </a:pPr>
            <a:r>
              <a:rPr lang="en-US" dirty="0"/>
              <a:t>   Step 3: N</a:t>
            </a:r>
            <a:r>
              <a:rPr lang="en-US" baseline="30000" dirty="0"/>
              <a:t>2</a:t>
            </a:r>
          </a:p>
          <a:p>
            <a:pPr marL="109728" indent="0">
              <a:buNone/>
            </a:pPr>
            <a:r>
              <a:rPr lang="en-US" dirty="0"/>
              <a:t>   Total computations = 3N</a:t>
            </a:r>
            <a:r>
              <a:rPr lang="en-US" baseline="30000" dirty="0"/>
              <a:t>2</a:t>
            </a:r>
            <a:r>
              <a:rPr lang="en-US" dirty="0"/>
              <a:t> + N</a:t>
            </a:r>
          </a:p>
          <a:p>
            <a:pPr marL="109728" indent="0">
              <a:buNone/>
            </a:pPr>
            <a:r>
              <a:rPr lang="en-US" baseline="30000" dirty="0"/>
              <a:t>     T</a:t>
            </a:r>
          </a:p>
          <a:p>
            <a:pPr lvl="1"/>
            <a:endParaRPr lang="en-US" dirty="0"/>
          </a:p>
          <a:p>
            <a:r>
              <a:rPr lang="en-US" dirty="0"/>
              <a:t>Number of computations using FFT</a:t>
            </a:r>
          </a:p>
          <a:p>
            <a:endParaRPr lang="en-US" baseline="30000" dirty="0"/>
          </a:p>
          <a:p>
            <a:pPr marL="109728" indent="0">
              <a:buNone/>
            </a:pPr>
            <a:r>
              <a:rPr lang="en-US" baseline="30000" dirty="0"/>
              <a:t>    </a:t>
            </a:r>
            <a:r>
              <a:rPr lang="en-US" dirty="0"/>
              <a:t>Step 1: 2N log</a:t>
            </a:r>
            <a:r>
              <a:rPr lang="en-US" baseline="-25000" dirty="0"/>
              <a:t>2</a:t>
            </a:r>
            <a:r>
              <a:rPr lang="en-US" dirty="0"/>
              <a:t>N</a:t>
            </a:r>
            <a:endParaRPr lang="en-US" baseline="30000" dirty="0"/>
          </a:p>
          <a:p>
            <a:pPr marL="109728" indent="0">
              <a:buNone/>
            </a:pPr>
            <a:r>
              <a:rPr lang="en-US" dirty="0"/>
              <a:t>   Step 2: N</a:t>
            </a:r>
          </a:p>
          <a:p>
            <a:pPr marL="109728" indent="0">
              <a:buNone/>
            </a:pPr>
            <a:r>
              <a:rPr lang="en-US" dirty="0"/>
              <a:t>   Step 3: log</a:t>
            </a:r>
            <a:r>
              <a:rPr lang="en-US" baseline="-25000" dirty="0"/>
              <a:t>2</a:t>
            </a:r>
            <a:r>
              <a:rPr lang="en-US" dirty="0"/>
              <a:t>N   </a:t>
            </a:r>
          </a:p>
          <a:p>
            <a:pPr marL="109728" indent="0">
              <a:buNone/>
            </a:pPr>
            <a:r>
              <a:rPr lang="en-US" dirty="0"/>
              <a:t>   Total computations </a:t>
            </a:r>
            <a:r>
              <a:rPr lang="en-US"/>
              <a:t>= 3 log</a:t>
            </a:r>
            <a:r>
              <a:rPr lang="en-US" baseline="-25000"/>
              <a:t>2</a:t>
            </a:r>
            <a:r>
              <a:rPr lang="en-US"/>
              <a:t>N </a:t>
            </a:r>
            <a:r>
              <a:rPr lang="en-US" dirty="0"/>
              <a:t>+ 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ctr" rtl="0">
              <a:spcBef>
                <a:spcPct val="0"/>
              </a:spcBef>
            </a:pPr>
            <a:r>
              <a:rPr lang="en-US" sz="3600" dirty="0">
                <a:latin typeface="+mj-lt"/>
              </a:rPr>
              <a:t>FFT for convolution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7558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i="1" dirty="0"/>
              <a:t>Carrier </a:t>
            </a:r>
            <a:r>
              <a:rPr lang="en-US" dirty="0"/>
              <a:t>is strong and stable sinusoidal signal </a:t>
            </a:r>
            <a:r>
              <a:rPr lang="en-US" i="1" dirty="0"/>
              <a:t>x(t) = A cos(</a:t>
            </a:r>
            <a:r>
              <a:rPr lang="en-US" i="1" dirty="0">
                <a:latin typeface="Symbol" panose="05050102010706020507" pitchFamily="18" charset="2"/>
              </a:rPr>
              <a:t>w</a:t>
            </a:r>
            <a:r>
              <a:rPr lang="en-US" i="1" baseline="-25000" dirty="0"/>
              <a:t>c </a:t>
            </a:r>
            <a:r>
              <a:rPr lang="en-US" i="1" dirty="0"/>
              <a:t>t + </a:t>
            </a:r>
            <a:r>
              <a:rPr lang="en-US" i="1" dirty="0">
                <a:latin typeface="Symbol" panose="05050102010706020507" pitchFamily="18" charset="2"/>
              </a:rPr>
              <a:t>q</a:t>
            </a:r>
            <a:r>
              <a:rPr lang="en-US" i="1" dirty="0"/>
              <a:t>)</a:t>
            </a:r>
          </a:p>
          <a:p>
            <a:endParaRPr lang="en-US" i="1" dirty="0"/>
          </a:p>
          <a:p>
            <a:r>
              <a:rPr lang="en-US" dirty="0"/>
              <a:t>Carrier transports </a:t>
            </a:r>
            <a:r>
              <a:rPr lang="en-US" b="1" i="1" dirty="0"/>
              <a:t>information</a:t>
            </a:r>
            <a:r>
              <a:rPr lang="en-US" dirty="0"/>
              <a:t> (audio, video, text, email) across the world</a:t>
            </a:r>
          </a:p>
          <a:p>
            <a:endParaRPr lang="en-US" dirty="0"/>
          </a:p>
          <a:p>
            <a:r>
              <a:rPr lang="en-US" dirty="0"/>
              <a:t>Why is the carrier required?</a:t>
            </a:r>
          </a:p>
          <a:p>
            <a:pPr lvl="1"/>
            <a:r>
              <a:rPr lang="en-US" dirty="0"/>
              <a:t>Audio and video signals cannot travel over large distances since they are weak</a:t>
            </a:r>
          </a:p>
          <a:p>
            <a:pPr lvl="1"/>
            <a:r>
              <a:rPr lang="en-US" dirty="0"/>
              <a:t>A carrier is like a plane which transports passengers over long distances</a:t>
            </a:r>
            <a:r>
              <a:rPr lang="en-US" i="1" dirty="0"/>
              <a:t>	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en-US" sz="3200" dirty="0">
                <a:latin typeface="+mj-lt"/>
              </a:rPr>
              <a:t>Concept of carrier signal in communication systems </a:t>
            </a:r>
            <a:br>
              <a:rPr lang="en-US" sz="1200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1227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General equation for </a:t>
            </a:r>
            <a:r>
              <a:rPr lang="en-US" b="1" i="1" dirty="0"/>
              <a:t>signal power</a:t>
            </a:r>
            <a:r>
              <a:rPr lang="en-US" dirty="0"/>
              <a:t> </a:t>
            </a:r>
            <a:r>
              <a:rPr lang="en-US" i="1" dirty="0"/>
              <a:t>P</a:t>
            </a:r>
            <a:r>
              <a:rPr lang="en-US" i="1" baseline="-25000" dirty="0"/>
              <a:t>x</a:t>
            </a:r>
          </a:p>
          <a:p>
            <a:endParaRPr lang="en-US" dirty="0"/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endParaRPr lang="en-US" dirty="0"/>
          </a:p>
          <a:p>
            <a:r>
              <a:rPr lang="en-US" dirty="0"/>
              <a:t>For periodic signals, integration is over one period: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For sinusoidal signals: </a:t>
            </a:r>
            <a:r>
              <a:rPr lang="en-US" sz="2200" i="1" dirty="0"/>
              <a:t>x(t) = A cos(</a:t>
            </a:r>
            <a:r>
              <a:rPr lang="en-US" sz="2200" i="1" dirty="0">
                <a:latin typeface="Symbol" panose="05050102010706020507" pitchFamily="18" charset="2"/>
              </a:rPr>
              <a:t>w</a:t>
            </a:r>
            <a:r>
              <a:rPr lang="en-US" sz="2200" i="1" baseline="-25000" dirty="0"/>
              <a:t>c </a:t>
            </a:r>
            <a:r>
              <a:rPr lang="en-US" sz="2200" i="1" dirty="0"/>
              <a:t>t + </a:t>
            </a:r>
            <a:r>
              <a:rPr lang="en-US" sz="2200" i="1" dirty="0">
                <a:latin typeface="Symbol" panose="05050102010706020507" pitchFamily="18" charset="2"/>
              </a:rPr>
              <a:t>q</a:t>
            </a:r>
            <a:r>
              <a:rPr lang="en-US" sz="2200" i="1" dirty="0"/>
              <a:t>) </a:t>
            </a:r>
          </a:p>
          <a:p>
            <a:pPr marL="109728" indent="0" algn="ctr">
              <a:buNone/>
            </a:pPr>
            <a:r>
              <a:rPr lang="en-US" sz="2200" i="1" dirty="0"/>
              <a:t>Power P</a:t>
            </a:r>
            <a:r>
              <a:rPr lang="en-US" sz="2200" i="1" baseline="-25000" dirty="0"/>
              <a:t>x</a:t>
            </a:r>
            <a:r>
              <a:rPr lang="en-US" sz="2200" i="1" dirty="0"/>
              <a:t> = A</a:t>
            </a:r>
            <a:r>
              <a:rPr lang="en-US" sz="2200" i="1" baseline="30000" dirty="0"/>
              <a:t>2</a:t>
            </a:r>
            <a:r>
              <a:rPr lang="en-US" sz="2200" i="1" dirty="0"/>
              <a:t>/2</a:t>
            </a:r>
          </a:p>
          <a:p>
            <a:pPr marL="109728" indent="0" algn="ctr">
              <a:buNone/>
            </a:pPr>
            <a:endParaRPr lang="en-US" sz="2200" i="1" dirty="0"/>
          </a:p>
          <a:p>
            <a:pPr algn="ctr"/>
            <a:endParaRPr lang="en-US" sz="2200" i="1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3600" dirty="0">
                <a:latin typeface="+mj-lt"/>
              </a:rPr>
              <a:t>Signal power</a:t>
            </a:r>
            <a:br>
              <a:rPr lang="en-US" sz="2400" dirty="0">
                <a:latin typeface="+mj-lt"/>
              </a:rPr>
            </a:br>
            <a:endParaRPr lang="en-US" sz="3600" dirty="0">
              <a:latin typeface="+mj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7082" y="2286000"/>
            <a:ext cx="2464044" cy="72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6262" y="3962400"/>
            <a:ext cx="1784838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21049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i="1" dirty="0"/>
              <a:t>Signal bandwidth </a:t>
            </a:r>
            <a:r>
              <a:rPr lang="en-US" dirty="0"/>
              <a:t>is the difference between its maximum frequency and minimum frequency</a:t>
            </a:r>
          </a:p>
          <a:p>
            <a:pPr marL="393192" lvl="1" indent="0">
              <a:buNone/>
            </a:pPr>
            <a:r>
              <a:rPr lang="en-US" dirty="0"/>
              <a:t>Example : </a:t>
            </a:r>
            <a:r>
              <a:rPr lang="en-US" i="1" dirty="0"/>
              <a:t>x(t) = 5 cos(</a:t>
            </a:r>
            <a:r>
              <a:rPr lang="en-US" i="1" dirty="0">
                <a:latin typeface="Symbol" panose="05050102010706020507" pitchFamily="18" charset="2"/>
              </a:rPr>
              <a:t>1500</a:t>
            </a:r>
            <a:r>
              <a:rPr lang="en-US" i="1" dirty="0"/>
              <a:t>t + </a:t>
            </a:r>
            <a:r>
              <a:rPr lang="en-US" i="1" dirty="0">
                <a:latin typeface="Symbol" panose="05050102010706020507" pitchFamily="18" charset="2"/>
              </a:rPr>
              <a:t>46 </a:t>
            </a:r>
            <a:r>
              <a:rPr lang="en-US" i="1" baseline="30000" dirty="0">
                <a:latin typeface="Symbol" panose="05050102010706020507" pitchFamily="18" charset="2"/>
              </a:rPr>
              <a:t>o</a:t>
            </a:r>
            <a:r>
              <a:rPr lang="en-US" i="1" dirty="0"/>
              <a:t>) + 10 sin(</a:t>
            </a:r>
            <a:r>
              <a:rPr lang="en-US" i="1" dirty="0">
                <a:latin typeface="Symbol" panose="05050102010706020507" pitchFamily="18" charset="2"/>
              </a:rPr>
              <a:t>2400</a:t>
            </a:r>
            <a:r>
              <a:rPr lang="en-US" i="1" dirty="0"/>
              <a:t>t + </a:t>
            </a:r>
            <a:r>
              <a:rPr lang="en-US" i="1" dirty="0">
                <a:latin typeface="Symbol" panose="05050102010706020507" pitchFamily="18" charset="2"/>
              </a:rPr>
              <a:t>10 </a:t>
            </a:r>
            <a:r>
              <a:rPr lang="en-US" i="1" baseline="30000" dirty="0">
                <a:latin typeface="Symbol" panose="05050102010706020507" pitchFamily="18" charset="2"/>
              </a:rPr>
              <a:t>o</a:t>
            </a:r>
            <a:r>
              <a:rPr lang="en-US" i="1" dirty="0"/>
              <a:t>) </a:t>
            </a:r>
          </a:p>
          <a:p>
            <a:pPr marL="393192" lvl="1" indent="0">
              <a:buNone/>
            </a:pPr>
            <a:r>
              <a:rPr lang="en-US" dirty="0"/>
              <a:t>Maximum frequency= 2400 rad./s</a:t>
            </a:r>
          </a:p>
          <a:p>
            <a:pPr marL="393192" lvl="1" indent="0">
              <a:buNone/>
            </a:pPr>
            <a:r>
              <a:rPr lang="en-US" dirty="0"/>
              <a:t>Minimum frequency= 1500 rad./s</a:t>
            </a:r>
          </a:p>
          <a:p>
            <a:pPr marL="393192" lvl="1" indent="0">
              <a:buNone/>
            </a:pPr>
            <a:r>
              <a:rPr lang="en-US" dirty="0"/>
              <a:t>Hence, bandwidth = 2400-1500 = 900 rad./s</a:t>
            </a:r>
          </a:p>
          <a:p>
            <a:pPr marL="393192" lvl="1" indent="0">
              <a:buNone/>
            </a:pPr>
            <a:endParaRPr lang="en-US" dirty="0"/>
          </a:p>
          <a:p>
            <a:r>
              <a:rPr lang="en-US" dirty="0"/>
              <a:t>Commonly used signals</a:t>
            </a:r>
          </a:p>
          <a:p>
            <a:pPr lvl="1"/>
            <a:r>
              <a:rPr lang="en-US" dirty="0"/>
              <a:t>Audio (Speech, Music) has 20 KHz bandwidth</a:t>
            </a:r>
          </a:p>
          <a:p>
            <a:pPr lvl="1"/>
            <a:r>
              <a:rPr lang="en-US" dirty="0"/>
              <a:t>Video has 5 MHz bandwidth</a:t>
            </a:r>
          </a:p>
          <a:p>
            <a:pPr lvl="1"/>
            <a:endParaRPr lang="en-US" dirty="0"/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br>
              <a:rPr lang="en-US" sz="3700" dirty="0">
                <a:latin typeface="+mj-lt"/>
              </a:rPr>
            </a:br>
            <a:r>
              <a:rPr lang="en-US" sz="3700" dirty="0">
                <a:latin typeface="+mj-lt"/>
              </a:rPr>
              <a:t>Signal bandwidth</a:t>
            </a:r>
            <a:br>
              <a:rPr lang="en-US" sz="3700" dirty="0">
                <a:latin typeface="+mj-lt"/>
              </a:rPr>
            </a:br>
            <a:endParaRPr lang="en-US" sz="37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38251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25963"/>
          </a:xfrm>
        </p:spPr>
        <p:txBody>
          <a:bodyPr/>
          <a:lstStyle/>
          <a:p>
            <a:r>
              <a:rPr lang="en-US" dirty="0"/>
              <a:t>Frequency content or bandwidth of a signal x(t) is estimated by </a:t>
            </a:r>
            <a:r>
              <a:rPr lang="en-US" b="1" i="1" dirty="0"/>
              <a:t>Fourier Transform (FT)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algn="just"/>
            <a:r>
              <a:rPr lang="en-US" dirty="0"/>
              <a:t>The signal can be recovered from its spectrum by </a:t>
            </a:r>
            <a:r>
              <a:rPr lang="en-US" b="1" i="1" dirty="0"/>
              <a:t>Inverse</a:t>
            </a:r>
            <a:r>
              <a:rPr lang="en-US" dirty="0"/>
              <a:t> </a:t>
            </a:r>
            <a:r>
              <a:rPr lang="en-US" b="1" i="1" dirty="0"/>
              <a:t>Fourier Transform (IFT)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219200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br>
              <a:rPr lang="en-US" sz="3600" dirty="0">
                <a:latin typeface="+mj-lt"/>
              </a:rPr>
            </a:br>
            <a:br>
              <a:rPr lang="en-US" sz="3600" dirty="0">
                <a:latin typeface="+mj-lt"/>
              </a:rPr>
            </a:br>
            <a:r>
              <a:rPr lang="en-US" sz="3700" dirty="0">
                <a:latin typeface="+mj-lt"/>
              </a:rPr>
              <a:t>Estimation of signal spectrum by Fourier Transform</a:t>
            </a:r>
            <a:br>
              <a:rPr lang="en-US" sz="3700" dirty="0">
                <a:latin typeface="+mj-lt"/>
              </a:rPr>
            </a:br>
            <a:r>
              <a:rPr lang="en-US" sz="3700" dirty="0">
                <a:latin typeface="+mj-lt"/>
              </a:rPr>
              <a:t> </a:t>
            </a:r>
            <a:br>
              <a:rPr lang="en-US" sz="2400" dirty="0">
                <a:latin typeface="+mj-lt"/>
              </a:rPr>
            </a:br>
            <a:br>
              <a:rPr lang="en-US" sz="2400" dirty="0">
                <a:latin typeface="+mj-lt"/>
              </a:rPr>
            </a:br>
            <a:r>
              <a:rPr lang="en-US" sz="2400" dirty="0">
                <a:latin typeface="+mj-lt"/>
              </a:rPr>
              <a:t>                                                                            </a:t>
            </a:r>
            <a:endParaRPr lang="en-US" sz="3600" dirty="0">
              <a:latin typeface="+mj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2849218"/>
            <a:ext cx="2257425" cy="817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6956" y="5105400"/>
            <a:ext cx="2561844" cy="78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7759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25963"/>
          </a:xfrm>
        </p:spPr>
        <p:txBody>
          <a:bodyPr/>
          <a:lstStyle/>
          <a:p>
            <a:r>
              <a:rPr lang="en-US" dirty="0"/>
              <a:t>A periodic signal x(t) has </a:t>
            </a:r>
            <a:r>
              <a:rPr lang="en-US" b="1" i="1" dirty="0"/>
              <a:t>discrete spectrum</a:t>
            </a:r>
            <a:r>
              <a:rPr lang="en-US" dirty="0"/>
              <a:t>, existing only at frequencies of </a:t>
            </a:r>
            <a:r>
              <a:rPr lang="en-US" i="1" dirty="0"/>
              <a:t>n</a:t>
            </a:r>
            <a:r>
              <a:rPr lang="en-US" i="1" dirty="0">
                <a:latin typeface="Symbol" panose="05050102010706020507" pitchFamily="18" charset="2"/>
              </a:rPr>
              <a:t>w</a:t>
            </a:r>
            <a:r>
              <a:rPr lang="en-US" i="1" baseline="-25000" dirty="0"/>
              <a:t>0</a:t>
            </a:r>
            <a:r>
              <a:rPr lang="en-US" i="1" dirty="0"/>
              <a:t>, n an integer:</a:t>
            </a:r>
            <a:endParaRPr lang="en-US" b="1" i="1" baseline="-250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algn="just"/>
            <a:r>
              <a:rPr lang="en-US" dirty="0"/>
              <a:t>The signal can be recovered from its spectrum by the </a:t>
            </a:r>
            <a:r>
              <a:rPr lang="en-US" b="1" i="1" dirty="0"/>
              <a:t>Fourier series</a:t>
            </a: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br>
              <a:rPr lang="en-US" sz="3600" dirty="0">
                <a:latin typeface="+mj-lt"/>
              </a:rPr>
            </a:br>
            <a:r>
              <a:rPr lang="en-US" sz="3600" dirty="0">
                <a:latin typeface="+mj-lt"/>
              </a:rPr>
              <a:t>Spectrum of periodic signals</a:t>
            </a:r>
            <a:br>
              <a:rPr lang="en-US" sz="2400" dirty="0">
                <a:latin typeface="+mj-lt"/>
              </a:rPr>
            </a:br>
            <a:br>
              <a:rPr lang="en-US" sz="2400" dirty="0">
                <a:latin typeface="+mj-lt"/>
              </a:rPr>
            </a:br>
            <a:endParaRPr lang="en-US" sz="3600" dirty="0">
              <a:latin typeface="+mj-lt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3877" y="3028950"/>
            <a:ext cx="2373923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1105" y="5124450"/>
            <a:ext cx="2335695" cy="895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989300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0" dirty="0">
                <a:solidFill>
                  <a:schemeClr val="tx1"/>
                </a:solidFill>
                <a:effectLst/>
              </a:rPr>
              <a:t>Power and Energy relations in the Fourier domain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/>
              <a:t>Parseval’s theorem </a:t>
            </a:r>
            <a:r>
              <a:rPr lang="en-US" dirty="0"/>
              <a:t>for signal energy </a:t>
            </a:r>
            <a:r>
              <a:rPr lang="en-US" i="1" dirty="0"/>
              <a:t>E</a:t>
            </a:r>
            <a:r>
              <a:rPr lang="en-US" i="1" baseline="-25000" dirty="0"/>
              <a:t>x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Power relation for periodic signals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2438400"/>
            <a:ext cx="4480560" cy="100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4705350"/>
            <a:ext cx="3185013" cy="87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289822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en-US" sz="3600" dirty="0">
                <a:latin typeface="+mj-lt"/>
              </a:rPr>
              <a:t>Practical communication signals and their frequency spectra </a:t>
            </a:r>
            <a:br>
              <a:rPr lang="en-US" sz="1200" dirty="0"/>
            </a:b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8B87B88-2E6E-41DF-9A51-6C1C109526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1776159"/>
            <a:ext cx="5314950" cy="2295525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7D55E1-F31D-4285-A77D-D02985C52C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710BCC2-2C81-4C80-9BC5-A9F3FAAA45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4925" y="3929248"/>
            <a:ext cx="6534150" cy="2257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20945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br>
              <a:rPr lang="en-US" sz="3700" dirty="0">
                <a:latin typeface="+mj-lt"/>
              </a:rPr>
            </a:br>
            <a:r>
              <a:rPr lang="en-US" sz="3700" dirty="0">
                <a:latin typeface="+mj-lt"/>
              </a:rPr>
              <a:t>Frequency analysis of communication systems</a:t>
            </a:r>
            <a:br>
              <a:rPr lang="en-US" sz="3700" dirty="0"/>
            </a:br>
            <a:endParaRPr lang="en-US" sz="3700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790428"/>
            <a:ext cx="4257969" cy="17766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ontent Placeholder 3"/>
          <p:cNvSpPr txBox="1">
            <a:spLocks/>
          </p:cNvSpPr>
          <p:nvPr/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/>
              <a:t>Input-output system</a:t>
            </a:r>
          </a:p>
          <a:p>
            <a:pPr lvl="1"/>
            <a:endParaRPr lang="en-US" baseline="-25000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Types of systems</a:t>
            </a:r>
          </a:p>
          <a:p>
            <a:pPr lvl="1"/>
            <a:r>
              <a:rPr lang="en-US" dirty="0"/>
              <a:t>Linear systems (ex. resistor)</a:t>
            </a:r>
          </a:p>
          <a:p>
            <a:pPr lvl="1"/>
            <a:r>
              <a:rPr lang="en-US" dirty="0"/>
              <a:t>Non-linear systems (ex. transistor)</a:t>
            </a:r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8334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375</TotalTime>
  <Words>719</Words>
  <Application>Microsoft Office PowerPoint</Application>
  <PresentationFormat>On-screen Show (4:3)</PresentationFormat>
  <Paragraphs>141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Lucida Sans Unicode</vt:lpstr>
      <vt:lpstr>Symbol</vt:lpstr>
      <vt:lpstr>Verdana</vt:lpstr>
      <vt:lpstr>Wingdings 2</vt:lpstr>
      <vt:lpstr>Wingdings 3</vt:lpstr>
      <vt:lpstr>Concourse</vt:lpstr>
      <vt:lpstr>  Chapter 2: Time/Frequency analysis of communication signals and systems  </vt:lpstr>
      <vt:lpstr>Concept of carrier signal in communication systems  </vt:lpstr>
      <vt:lpstr>Signal power </vt:lpstr>
      <vt:lpstr> Signal bandwidth </vt:lpstr>
      <vt:lpstr>  Estimation of signal spectrum by Fourier Transform                                                                                </vt:lpstr>
      <vt:lpstr> Spectrum of periodic signals  </vt:lpstr>
      <vt:lpstr>Power and Energy relations in the Fourier domain</vt:lpstr>
      <vt:lpstr>Practical communication signals and their frequency spectra  </vt:lpstr>
      <vt:lpstr> Frequency analysis of communication systems </vt:lpstr>
      <vt:lpstr> Linear Systems </vt:lpstr>
      <vt:lpstr> Nonlinear Systems </vt:lpstr>
      <vt:lpstr>Practical methods of Spectrum Analysis: DFT and IDFT </vt:lpstr>
      <vt:lpstr>Discrete-time system analysis - Circular Convolution </vt:lpstr>
      <vt:lpstr>Computation of circular convolution using FFT </vt:lpstr>
      <vt:lpstr>The Fast Fourier Transform (FFT) </vt:lpstr>
      <vt:lpstr>FFT for convolution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2: Time/Frequency analysis of communication signals and systems</dc:title>
  <dc:creator>kumar</dc:creator>
  <cp:lastModifiedBy>Kumar, Preetham B</cp:lastModifiedBy>
  <cp:revision>29</cp:revision>
  <dcterms:created xsi:type="dcterms:W3CDTF">2006-08-16T00:00:00Z</dcterms:created>
  <dcterms:modified xsi:type="dcterms:W3CDTF">2023-08-16T19:30:24Z</dcterms:modified>
</cp:coreProperties>
</file>