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8" r:id="rId5"/>
    <p:sldId id="267" r:id="rId6"/>
    <p:sldId id="269" r:id="rId7"/>
    <p:sldId id="259" r:id="rId8"/>
    <p:sldId id="271" r:id="rId9"/>
    <p:sldId id="270" r:id="rId10"/>
    <p:sldId id="260" r:id="rId11"/>
    <p:sldId id="261" r:id="rId12"/>
    <p:sldId id="268" r:id="rId13"/>
    <p:sldId id="263" r:id="rId14"/>
    <p:sldId id="265" r:id="rId15"/>
    <p:sldId id="272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8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mar, Preetham B" userId="128856e8-85bc-44e7-963a-b41065bd6e3f" providerId="ADAL" clId="{A0C6F664-AD3F-4E8D-A0A1-E0DBF2DF5E20}"/>
    <pc:docChg chg="undo custSel addSld delSld modSld">
      <pc:chgData name="Kumar, Preetham B" userId="128856e8-85bc-44e7-963a-b41065bd6e3f" providerId="ADAL" clId="{A0C6F664-AD3F-4E8D-A0A1-E0DBF2DF5E20}" dt="2023-08-16T19:51:04.091" v="540" actId="113"/>
      <pc:docMkLst>
        <pc:docMk/>
      </pc:docMkLst>
      <pc:sldChg chg="addSp delSp modSp mod">
        <pc:chgData name="Kumar, Preetham B" userId="128856e8-85bc-44e7-963a-b41065bd6e3f" providerId="ADAL" clId="{A0C6F664-AD3F-4E8D-A0A1-E0DBF2DF5E20}" dt="2023-08-16T19:44:14.544" v="316" actId="6549"/>
        <pc:sldMkLst>
          <pc:docMk/>
          <pc:sldMk cId="1269231136" sldId="257"/>
        </pc:sldMkLst>
        <pc:spChg chg="mod">
          <ac:chgData name="Kumar, Preetham B" userId="128856e8-85bc-44e7-963a-b41065bd6e3f" providerId="ADAL" clId="{A0C6F664-AD3F-4E8D-A0A1-E0DBF2DF5E20}" dt="2023-08-16T19:41:01.686" v="18" actId="20577"/>
          <ac:spMkLst>
            <pc:docMk/>
            <pc:sldMk cId="1269231136" sldId="257"/>
            <ac:spMk id="2" creationId="{00000000-0000-0000-0000-000000000000}"/>
          </ac:spMkLst>
        </pc:spChg>
        <pc:spChg chg="add mod">
          <ac:chgData name="Kumar, Preetham B" userId="128856e8-85bc-44e7-963a-b41065bd6e3f" providerId="ADAL" clId="{A0C6F664-AD3F-4E8D-A0A1-E0DBF2DF5E20}" dt="2023-08-16T19:44:14.544" v="316" actId="6549"/>
          <ac:spMkLst>
            <pc:docMk/>
            <pc:sldMk cId="1269231136" sldId="257"/>
            <ac:spMk id="3" creationId="{E524EC4C-C41F-4F4F-8398-20F90CCBDBB0}"/>
          </ac:spMkLst>
        </pc:spChg>
        <pc:picChg chg="del">
          <ac:chgData name="Kumar, Preetham B" userId="128856e8-85bc-44e7-963a-b41065bd6e3f" providerId="ADAL" clId="{A0C6F664-AD3F-4E8D-A0A1-E0DBF2DF5E20}" dt="2023-08-16T19:41:04.971" v="19" actId="478"/>
          <ac:picMkLst>
            <pc:docMk/>
            <pc:sldMk cId="1269231136" sldId="257"/>
            <ac:picMk id="1026" creationId="{00000000-0000-0000-0000-000000000000}"/>
          </ac:picMkLst>
        </pc:picChg>
      </pc:sldChg>
      <pc:sldChg chg="addSp delSp modSp mod">
        <pc:chgData name="Kumar, Preetham B" userId="128856e8-85bc-44e7-963a-b41065bd6e3f" providerId="ADAL" clId="{A0C6F664-AD3F-4E8D-A0A1-E0DBF2DF5E20}" dt="2023-08-16T19:51:04.091" v="540" actId="113"/>
        <pc:sldMkLst>
          <pc:docMk/>
          <pc:sldMk cId="1659502539" sldId="270"/>
        </pc:sldMkLst>
        <pc:spChg chg="mod">
          <ac:chgData name="Kumar, Preetham B" userId="128856e8-85bc-44e7-963a-b41065bd6e3f" providerId="ADAL" clId="{A0C6F664-AD3F-4E8D-A0A1-E0DBF2DF5E20}" dt="2023-08-16T19:45:17.850" v="332" actId="20577"/>
          <ac:spMkLst>
            <pc:docMk/>
            <pc:sldMk cId="1659502539" sldId="270"/>
            <ac:spMk id="3" creationId="{00000000-0000-0000-0000-000000000000}"/>
          </ac:spMkLst>
        </pc:spChg>
        <pc:spChg chg="add del mod">
          <ac:chgData name="Kumar, Preetham B" userId="128856e8-85bc-44e7-963a-b41065bd6e3f" providerId="ADAL" clId="{A0C6F664-AD3F-4E8D-A0A1-E0DBF2DF5E20}" dt="2023-08-16T19:50:01.152" v="537" actId="478"/>
          <ac:spMkLst>
            <pc:docMk/>
            <pc:sldMk cId="1659502539" sldId="270"/>
            <ac:spMk id="5" creationId="{8A08FDFA-1AF2-4A00-8B56-8D4F8D43A52C}"/>
          </ac:spMkLst>
        </pc:spChg>
        <pc:spChg chg="add mod">
          <ac:chgData name="Kumar, Preetham B" userId="128856e8-85bc-44e7-963a-b41065bd6e3f" providerId="ADAL" clId="{A0C6F664-AD3F-4E8D-A0A1-E0DBF2DF5E20}" dt="2023-08-16T19:51:04.091" v="540" actId="113"/>
          <ac:spMkLst>
            <pc:docMk/>
            <pc:sldMk cId="1659502539" sldId="270"/>
            <ac:spMk id="6" creationId="{6F69F29D-BAB3-493B-9187-D288753142A0}"/>
          </ac:spMkLst>
        </pc:spChg>
        <pc:picChg chg="mod">
          <ac:chgData name="Kumar, Preetham B" userId="128856e8-85bc-44e7-963a-b41065bd6e3f" providerId="ADAL" clId="{A0C6F664-AD3F-4E8D-A0A1-E0DBF2DF5E20}" dt="2023-08-16T19:45:25.095" v="333" actId="1076"/>
          <ac:picMkLst>
            <pc:docMk/>
            <pc:sldMk cId="1659502539" sldId="270"/>
            <ac:picMk id="8" creationId="{00000000-0000-0000-0000-000000000000}"/>
          </ac:picMkLst>
        </pc:picChg>
      </pc:sldChg>
      <pc:sldChg chg="add">
        <pc:chgData name="Kumar, Preetham B" userId="128856e8-85bc-44e7-963a-b41065bd6e3f" providerId="ADAL" clId="{A0C6F664-AD3F-4E8D-A0A1-E0DBF2DF5E20}" dt="2023-08-16T19:40:45.157" v="0"/>
        <pc:sldMkLst>
          <pc:docMk/>
          <pc:sldMk cId="2474366001" sldId="273"/>
        </pc:sldMkLst>
      </pc:sldChg>
      <pc:sldChg chg="add del">
        <pc:chgData name="Kumar, Preetham B" userId="128856e8-85bc-44e7-963a-b41065bd6e3f" providerId="ADAL" clId="{A0C6F664-AD3F-4E8D-A0A1-E0DBF2DF5E20}" dt="2023-08-16T19:45:46.971" v="335"/>
        <pc:sldMkLst>
          <pc:docMk/>
          <pc:sldMk cId="113930942" sldId="27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44162"/>
          </a:xfrm>
          <a:noFill/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Chapter 3:</a:t>
            </a:r>
            <a:br>
              <a:rPr lang="en-US" b="1" dirty="0"/>
            </a:br>
            <a:r>
              <a:rPr lang="en-US" b="1" dirty="0"/>
              <a:t>First generation systems-Analog Modulation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663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en-US" sz="3700" dirty="0">
                <a:latin typeface="+mj-lt"/>
              </a:rPr>
            </a:br>
            <a:r>
              <a:rPr lang="en-US" sz="3700" dirty="0">
                <a:latin typeface="+mj-lt"/>
              </a:rPr>
              <a:t>Angle Modulation</a:t>
            </a:r>
            <a:br>
              <a:rPr lang="en-US" sz="3700" dirty="0"/>
            </a:br>
            <a:endParaRPr lang="en-US" sz="37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7577137" cy="3439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3788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700" b="0" dirty="0">
                <a:solidFill>
                  <a:schemeClr val="tx1"/>
                </a:solidFill>
                <a:effectLst/>
              </a:rPr>
              <a:t>Types of Angle Modulation</a:t>
            </a:r>
            <a:endParaRPr lang="en-US" sz="3700" b="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33600"/>
            <a:ext cx="3430409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32113" y="1219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/>
          </a:p>
          <a:p>
            <a:r>
              <a:rPr lang="en-US" dirty="0"/>
              <a:t>Frequency Modulation (FM)</a:t>
            </a:r>
          </a:p>
          <a:p>
            <a:pPr marL="603504" lvl="2" indent="0">
              <a:buFont typeface="Wingdings 2"/>
              <a:buNone/>
            </a:pPr>
            <a:r>
              <a:rPr lang="en-US" i="1" dirty="0"/>
              <a:t>               </a:t>
            </a:r>
          </a:p>
          <a:p>
            <a:pPr marL="603504" lvl="2" indent="0">
              <a:buFont typeface="Wingdings 2"/>
              <a:buNone/>
            </a:pPr>
            <a:endParaRPr lang="en-US" i="1" dirty="0"/>
          </a:p>
          <a:p>
            <a:pPr marL="603504" lvl="2" indent="0">
              <a:buFont typeface="Wingdings 2"/>
              <a:buNone/>
            </a:pPr>
            <a:endParaRPr lang="en-US" dirty="0"/>
          </a:p>
          <a:p>
            <a:pPr marL="452628" indent="-342900"/>
            <a:endParaRPr lang="en-US" dirty="0"/>
          </a:p>
          <a:p>
            <a:pPr marL="452628" indent="-342900"/>
            <a:r>
              <a:rPr lang="en-US" dirty="0"/>
              <a:t>Phase Modulation (PM)</a:t>
            </a:r>
          </a:p>
          <a:p>
            <a:pPr marL="452628" indent="-342900"/>
            <a:endParaRPr lang="en-US" dirty="0"/>
          </a:p>
          <a:p>
            <a:pPr marL="109728" indent="0">
              <a:buFont typeface="Wingdings 3"/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419600"/>
            <a:ext cx="3245426" cy="449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5332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700" b="0" dirty="0">
                <a:solidFill>
                  <a:schemeClr val="tx1"/>
                </a:solidFill>
                <a:effectLst/>
              </a:rPr>
              <a:t>FM/PM power and bandwidth</a:t>
            </a:r>
            <a:endParaRPr lang="en-US" sz="3700" b="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Power in FM/PM signal</a:t>
            </a:r>
          </a:p>
          <a:p>
            <a:pPr marL="603504" lvl="2" indent="0">
              <a:buFont typeface="Wingdings 2"/>
              <a:buNone/>
            </a:pPr>
            <a:r>
              <a:rPr lang="en-US" i="1" dirty="0"/>
              <a:t>               </a:t>
            </a:r>
          </a:p>
          <a:p>
            <a:pPr marL="603504" lvl="2" indent="0">
              <a:buFont typeface="Wingdings 2"/>
              <a:buNone/>
            </a:pPr>
            <a:endParaRPr lang="en-US" i="1" dirty="0"/>
          </a:p>
          <a:p>
            <a:pPr marL="603504" lvl="2" indent="0">
              <a:buFont typeface="Wingdings 2"/>
              <a:buNone/>
            </a:pPr>
            <a:endParaRPr lang="en-US" dirty="0"/>
          </a:p>
          <a:p>
            <a:pPr marL="452628" indent="-342900"/>
            <a:r>
              <a:rPr lang="en-US" dirty="0"/>
              <a:t>Bandwidth of FM/PM signal</a:t>
            </a:r>
          </a:p>
          <a:p>
            <a:pPr marL="109728" indent="0">
              <a:buNone/>
            </a:pPr>
            <a:r>
              <a:rPr lang="en-US" sz="2000" i="1" dirty="0"/>
              <a:t>		</a:t>
            </a:r>
          </a:p>
          <a:p>
            <a:pPr marL="109728" indent="0">
              <a:buNone/>
            </a:pPr>
            <a:r>
              <a:rPr lang="en-US" sz="2000" i="1" dirty="0"/>
              <a:t>			B</a:t>
            </a:r>
            <a:r>
              <a:rPr lang="en-US" sz="2000" i="1" baseline="-25000" dirty="0"/>
              <a:t>FM/PM</a:t>
            </a:r>
            <a:r>
              <a:rPr lang="en-US" sz="2000" i="1" dirty="0"/>
              <a:t> = 2B (</a:t>
            </a:r>
            <a:r>
              <a:rPr lang="en-US" sz="2000" i="1" dirty="0">
                <a:latin typeface="Symbol" panose="05050102010706020507" pitchFamily="18" charset="2"/>
              </a:rPr>
              <a:t>1</a:t>
            </a:r>
            <a:r>
              <a:rPr lang="en-US" sz="2000" i="1" dirty="0"/>
              <a:t>+</a:t>
            </a:r>
            <a:r>
              <a:rPr lang="en-US" sz="2000" i="1" dirty="0">
                <a:latin typeface="Symbol" panose="05050102010706020507" pitchFamily="18" charset="2"/>
              </a:rPr>
              <a:t>b</a:t>
            </a:r>
            <a:r>
              <a:rPr lang="en-US" sz="2000" i="1" dirty="0"/>
              <a:t>)</a:t>
            </a:r>
            <a:r>
              <a:rPr lang="en-US" sz="2000" dirty="0"/>
              <a:t> </a:t>
            </a:r>
          </a:p>
          <a:p>
            <a:pPr marL="109728" indent="0">
              <a:buNone/>
            </a:pPr>
            <a:endParaRPr lang="en-US" sz="2000" dirty="0"/>
          </a:p>
          <a:p>
            <a:r>
              <a:rPr lang="en-US" dirty="0"/>
              <a:t>Modulation index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040" y="2133600"/>
            <a:ext cx="1343552" cy="657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143" y="4648199"/>
            <a:ext cx="2609457" cy="1359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3957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hangingPunct="0"/>
            <a:r>
              <a:rPr lang="en-US" dirty="0"/>
              <a:t>FM is less susceptible to noise as compared to AM</a:t>
            </a:r>
          </a:p>
          <a:p>
            <a:pPr marL="109728" lvl="0" indent="0" hangingPunct="0">
              <a:buNone/>
            </a:pPr>
            <a:r>
              <a:rPr lang="en-US" dirty="0"/>
              <a:t> </a:t>
            </a:r>
          </a:p>
          <a:p>
            <a:pPr hangingPunct="0"/>
            <a:r>
              <a:rPr lang="en-US" dirty="0"/>
              <a:t>FM has better sound quality than AM; however, this also requires higher bandwidth than AM. </a:t>
            </a:r>
          </a:p>
          <a:p>
            <a:pPr hangingPunct="0"/>
            <a:endParaRPr lang="en-US" dirty="0"/>
          </a:p>
          <a:p>
            <a:pPr hangingPunct="0"/>
            <a:r>
              <a:rPr lang="en-US" dirty="0"/>
              <a:t>Power requirement is less in FM as compared to AM</a:t>
            </a:r>
          </a:p>
          <a:p>
            <a:pPr hangingPunct="0"/>
            <a:endParaRPr lang="en-US" dirty="0"/>
          </a:p>
          <a:p>
            <a:pPr lvl="0" hangingPunct="0"/>
            <a:r>
              <a:rPr lang="en-US" dirty="0"/>
              <a:t>FM has shorter range of transmission, requiring Line of Sight (LOS) propagation. 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Comparison of AM and FM modulation systems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912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Channel interference is estimated by </a:t>
            </a:r>
            <a:r>
              <a:rPr lang="en-US" b="1" i="1" dirty="0"/>
              <a:t>Signal to Noise ratio</a:t>
            </a:r>
            <a:r>
              <a:rPr lang="en-US" dirty="0"/>
              <a:t>  (</a:t>
            </a:r>
            <a:r>
              <a:rPr lang="en-US" b="1" i="1" dirty="0"/>
              <a:t>SNR)</a:t>
            </a:r>
          </a:p>
          <a:p>
            <a:endParaRPr lang="en-US" dirty="0"/>
          </a:p>
          <a:p>
            <a:endParaRPr lang="en-US" dirty="0"/>
          </a:p>
          <a:p>
            <a:pPr hangingPunct="0"/>
            <a:r>
              <a:rPr lang="en-US" i="1" dirty="0"/>
              <a:t>SNR</a:t>
            </a:r>
            <a:r>
              <a:rPr lang="en-US" dirty="0"/>
              <a:t> in AM is constant</a:t>
            </a:r>
          </a:p>
          <a:p>
            <a:pPr marL="109728" indent="0" hangingPunct="0">
              <a:buNone/>
            </a:pPr>
            <a:r>
              <a:rPr lang="en-US" dirty="0"/>
              <a:t> </a:t>
            </a:r>
          </a:p>
          <a:p>
            <a:pPr marL="109728" indent="0" hangingPunct="0">
              <a:buNone/>
            </a:pPr>
            <a:r>
              <a:rPr lang="en-US" i="1" dirty="0"/>
              <a:t>		</a:t>
            </a:r>
            <a:r>
              <a:rPr lang="en-US" sz="2400" i="1" dirty="0"/>
              <a:t>SNR</a:t>
            </a:r>
            <a:r>
              <a:rPr lang="en-US" sz="2400" i="1" baseline="-25000" dirty="0"/>
              <a:t>AM </a:t>
            </a:r>
            <a:r>
              <a:rPr lang="en-US" sz="2400" i="1" dirty="0"/>
              <a:t>= SNR</a:t>
            </a:r>
            <a:r>
              <a:rPr lang="en-US" sz="2400" i="1" baseline="-25000" dirty="0"/>
              <a:t>baseband</a:t>
            </a:r>
          </a:p>
          <a:p>
            <a:pPr marL="109728" indent="0" hangingPunct="0">
              <a:buNone/>
            </a:pPr>
            <a:endParaRPr lang="en-US" sz="2400" i="1" baseline="-25000" dirty="0"/>
          </a:p>
          <a:p>
            <a:pPr hangingPunct="0"/>
            <a:r>
              <a:rPr lang="en-US" sz="2400" i="1" dirty="0"/>
              <a:t>SNR </a:t>
            </a:r>
            <a:r>
              <a:rPr lang="en-US" sz="2400" dirty="0"/>
              <a:t>in FM can be improved by increasing the modulation index </a:t>
            </a:r>
            <a:r>
              <a:rPr lang="en-US" sz="2400" i="1" dirty="0">
                <a:latin typeface="Symbol" panose="05050102010706020507" pitchFamily="18" charset="2"/>
              </a:rPr>
              <a:t>b</a:t>
            </a:r>
            <a:endParaRPr lang="en-US" sz="2400" i="1" dirty="0"/>
          </a:p>
          <a:p>
            <a:pPr marL="109728" indent="0" hangingPunct="0">
              <a:buNone/>
            </a:pPr>
            <a:endParaRPr lang="en-US" sz="2400" dirty="0"/>
          </a:p>
          <a:p>
            <a:pPr marL="109728" indent="0">
              <a:buNone/>
            </a:pPr>
            <a:r>
              <a:rPr lang="en-US" sz="2400" i="1" dirty="0"/>
              <a:t>		SNR</a:t>
            </a:r>
            <a:r>
              <a:rPr lang="en-US" sz="2400" i="1" baseline="-25000" dirty="0"/>
              <a:t>FM </a:t>
            </a:r>
            <a:r>
              <a:rPr lang="en-US" sz="2400" i="1" dirty="0"/>
              <a:t>= 1.5 </a:t>
            </a:r>
            <a:r>
              <a:rPr lang="en-US" sz="2400" i="1" dirty="0">
                <a:latin typeface="Symbol" panose="05050102010706020507" pitchFamily="18" charset="2"/>
              </a:rPr>
              <a:t>b</a:t>
            </a:r>
            <a:r>
              <a:rPr lang="en-US" sz="2400" i="1" baseline="30000" dirty="0"/>
              <a:t>2</a:t>
            </a:r>
            <a:r>
              <a:rPr lang="en-US" sz="2400" i="1" dirty="0"/>
              <a:t>SNR</a:t>
            </a:r>
            <a:r>
              <a:rPr lang="en-US" sz="2400" i="1" baseline="-25000" dirty="0"/>
              <a:t>baseband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Noise performance of  AM and FM circuits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294" y="2381250"/>
            <a:ext cx="2161631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347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Output SNR of AM/PM systems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05000"/>
            <a:ext cx="53340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010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Filters can minimize noise in AM/FM systems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Weiner Filter can </a:t>
            </a:r>
            <a:r>
              <a:rPr lang="en-US" i="1" dirty="0"/>
              <a:t>adapt</a:t>
            </a:r>
            <a:r>
              <a:rPr lang="en-US" dirty="0"/>
              <a:t> to signal power (</a:t>
            </a:r>
            <a:r>
              <a:rPr lang="en-US" i="1" dirty="0"/>
              <a:t>S</a:t>
            </a:r>
            <a:r>
              <a:rPr lang="en-US" i="1" baseline="-25000" dirty="0"/>
              <a:t>x</a:t>
            </a:r>
            <a:r>
              <a:rPr lang="en-US" dirty="0"/>
              <a:t>) and channel noise power (</a:t>
            </a:r>
            <a:r>
              <a:rPr lang="en-US" i="1" dirty="0"/>
              <a:t>S</a:t>
            </a:r>
            <a:r>
              <a:rPr lang="en-US" i="1" baseline="-25000" dirty="0"/>
              <a:t>n</a:t>
            </a:r>
            <a:r>
              <a:rPr lang="en-US" dirty="0"/>
              <a:t>) densities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0" dirty="0">
                <a:solidFill>
                  <a:schemeClr val="tx1"/>
                </a:solidFill>
                <a:effectLst/>
              </a:rPr>
              <a:t>Filtering techniques in AM/FM systems</a:t>
            </a:r>
            <a:endParaRPr lang="en-US" sz="3200" b="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2209800"/>
            <a:ext cx="58959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012" y="5172075"/>
            <a:ext cx="2099388" cy="879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095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en-US" sz="3700" dirty="0">
                <a:latin typeface="+mj-lt"/>
              </a:rPr>
            </a:br>
            <a:r>
              <a:rPr lang="en-US" sz="3700" dirty="0">
                <a:latin typeface="+mj-lt"/>
              </a:rPr>
              <a:t>What is modulation</a:t>
            </a:r>
            <a:endParaRPr lang="en-US" sz="3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4EC4C-C41F-4F4F-8398-20F90CCBD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Message signals such as audio, video, text, email are weak power signals</a:t>
            </a:r>
          </a:p>
          <a:p>
            <a:endParaRPr lang="en-US" dirty="0"/>
          </a:p>
          <a:p>
            <a:r>
              <a:rPr lang="en-US" dirty="0"/>
              <a:t>Message signals need a carrier signal to travel long distances</a:t>
            </a:r>
          </a:p>
          <a:p>
            <a:endParaRPr lang="en-US" dirty="0"/>
          </a:p>
          <a:p>
            <a:r>
              <a:rPr lang="en-US" dirty="0"/>
              <a:t>The process of combining message and carrier signals is called </a:t>
            </a:r>
            <a:r>
              <a:rPr lang="en-US" b="1" i="1" dirty="0"/>
              <a:t>modulation</a:t>
            </a:r>
          </a:p>
          <a:p>
            <a:endParaRPr lang="en-US" b="1" i="1" dirty="0"/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269231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en-US" sz="3700" dirty="0">
                <a:latin typeface="+mj-lt"/>
              </a:rPr>
            </a:br>
            <a:r>
              <a:rPr lang="en-US" sz="3700" dirty="0">
                <a:latin typeface="+mj-lt"/>
              </a:rPr>
              <a:t>Amplitude Modulation (AM)</a:t>
            </a:r>
            <a:br>
              <a:rPr lang="en-US" sz="3700" dirty="0"/>
            </a:br>
            <a:endParaRPr lang="en-US" sz="37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07" y="2133600"/>
            <a:ext cx="7936305" cy="308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436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domain equation</a:t>
            </a:r>
          </a:p>
          <a:p>
            <a:pPr marL="603504" lvl="2" indent="0">
              <a:buNone/>
            </a:pPr>
            <a:r>
              <a:rPr lang="en-US" i="1" dirty="0"/>
              <a:t>               y</a:t>
            </a:r>
            <a:r>
              <a:rPr lang="en-US" i="1" baseline="-25000" dirty="0"/>
              <a:t>AM</a:t>
            </a:r>
            <a:r>
              <a:rPr lang="en-US" i="1" dirty="0"/>
              <a:t>(t) = Information or message x carrier</a:t>
            </a:r>
          </a:p>
          <a:p>
            <a:pPr marL="603504" lvl="2" indent="0">
              <a:buNone/>
            </a:pPr>
            <a:r>
              <a:rPr lang="en-US" i="1" dirty="0"/>
              <a:t>			= m(t)  x A cos(w</a:t>
            </a:r>
            <a:r>
              <a:rPr lang="en-US" i="1" baseline="-25000" dirty="0"/>
              <a:t>c</a:t>
            </a:r>
            <a:r>
              <a:rPr lang="en-US" i="1" dirty="0"/>
              <a:t>t)</a:t>
            </a:r>
            <a:r>
              <a:rPr lang="en-US" dirty="0"/>
              <a:t> </a:t>
            </a:r>
          </a:p>
          <a:p>
            <a:pPr marL="603504" lvl="2" indent="0">
              <a:buNone/>
            </a:pPr>
            <a:endParaRPr lang="en-US" dirty="0"/>
          </a:p>
          <a:p>
            <a:pPr marL="452628" indent="-342900"/>
            <a:r>
              <a:rPr lang="en-US" dirty="0"/>
              <a:t>Frequency domain equation</a:t>
            </a:r>
          </a:p>
          <a:p>
            <a:pPr marL="452628" indent="-342900"/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en-US" sz="3700" dirty="0">
                <a:latin typeface="+mj-lt"/>
              </a:rPr>
            </a:br>
            <a:r>
              <a:rPr lang="en-US" sz="3700" dirty="0">
                <a:latin typeface="+mj-lt"/>
              </a:rPr>
              <a:t>Double sideband modulation (DSB)</a:t>
            </a:r>
            <a:br>
              <a:rPr lang="en-US" sz="3700" dirty="0"/>
            </a:br>
            <a:endParaRPr lang="en-US" sz="37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161" y="3657599"/>
            <a:ext cx="3711889" cy="11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560" y="3338302"/>
            <a:ext cx="2819400" cy="1420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876800"/>
            <a:ext cx="39528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910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Power in DSB signal </a:t>
            </a:r>
          </a:p>
          <a:p>
            <a:pPr lvl="1"/>
            <a:r>
              <a:rPr lang="en-US" dirty="0"/>
              <a:t>DSB-C (with carrier)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93192" lvl="1" indent="0">
              <a:buNone/>
            </a:pPr>
            <a:r>
              <a:rPr lang="en-US" dirty="0"/>
              <a:t>                 </a:t>
            </a:r>
          </a:p>
          <a:p>
            <a:pPr marL="393192" lvl="1" indent="0">
              <a:buNone/>
            </a:pPr>
            <a:r>
              <a:rPr lang="en-US" sz="1900" dirty="0"/>
              <a:t>                          = </a:t>
            </a:r>
            <a:r>
              <a:rPr lang="en-US" sz="1900" i="1" dirty="0"/>
              <a:t>Carrier Power + Carrier Power x Message power</a:t>
            </a:r>
          </a:p>
          <a:p>
            <a:pPr lvl="1"/>
            <a:r>
              <a:rPr lang="en-US" dirty="0"/>
              <a:t>DSB-SC (suppressed carrier)</a:t>
            </a:r>
          </a:p>
          <a:p>
            <a:pPr lvl="1"/>
            <a:endParaRPr lang="en-US" dirty="0"/>
          </a:p>
          <a:p>
            <a:pPr marL="603504" lvl="2" indent="0">
              <a:buNone/>
            </a:pPr>
            <a:r>
              <a:rPr lang="en-US" i="1" dirty="0"/>
              <a:t>               </a:t>
            </a:r>
          </a:p>
          <a:p>
            <a:pPr marL="603504" lvl="2" indent="0">
              <a:buNone/>
            </a:pPr>
            <a:endParaRPr lang="en-US" dirty="0"/>
          </a:p>
          <a:p>
            <a:pPr marL="1545336" lvl="7" indent="0">
              <a:spcBef>
                <a:spcPts val="400"/>
              </a:spcBef>
              <a:buSzPct val="68000"/>
              <a:buNone/>
            </a:pPr>
            <a:r>
              <a:rPr lang="en-US" sz="1900" dirty="0"/>
              <a:t>	                </a:t>
            </a:r>
          </a:p>
          <a:p>
            <a:pPr marL="1545336" lvl="7" indent="0">
              <a:spcBef>
                <a:spcPts val="400"/>
              </a:spcBef>
              <a:buSzPct val="68000"/>
              <a:buNone/>
            </a:pPr>
            <a:r>
              <a:rPr lang="en-US" sz="1900" dirty="0"/>
              <a:t>              = </a:t>
            </a:r>
            <a:r>
              <a:rPr lang="en-US" sz="1900" i="1" dirty="0"/>
              <a:t>Carrier Power x Message power</a:t>
            </a:r>
          </a:p>
          <a:p>
            <a:pPr marL="452628" indent="-342900"/>
            <a:endParaRPr lang="en-US" dirty="0"/>
          </a:p>
          <a:p>
            <a:r>
              <a:rPr lang="en-US" dirty="0"/>
              <a:t>Bandwidth of DSB signal = </a:t>
            </a:r>
            <a:r>
              <a:rPr lang="en-US" sz="2800" dirty="0">
                <a:latin typeface="Times New Roman"/>
                <a:ea typeface="Times New Roman"/>
              </a:rPr>
              <a:t>2</a:t>
            </a:r>
            <a:r>
              <a:rPr lang="en-US" sz="2800" dirty="0">
                <a:latin typeface="Symbol"/>
                <a:ea typeface="Times New Roman"/>
                <a:cs typeface="Times New Roman"/>
              </a:rPr>
              <a:t>w</a:t>
            </a:r>
            <a:r>
              <a:rPr lang="en-US" sz="2800" baseline="-25000" dirty="0">
                <a:latin typeface="Times New Roman"/>
                <a:ea typeface="Times New Roman"/>
              </a:rPr>
              <a:t>m</a:t>
            </a:r>
            <a:endParaRPr lang="en-US" dirty="0"/>
          </a:p>
          <a:p>
            <a:pPr marL="452628" indent="-342900"/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700" dirty="0">
                <a:latin typeface="+mj-lt"/>
              </a:rPr>
              <a:t>DSB power and bandwidth</a:t>
            </a:r>
            <a:endParaRPr lang="en-US" sz="3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768" y="2209800"/>
            <a:ext cx="2508815" cy="1014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310" y="3733800"/>
            <a:ext cx="1981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0913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Balanced Modulator SSB generation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i="1" dirty="0"/>
              <a:t>	</a:t>
            </a:r>
            <a:r>
              <a:rPr lang="en-US" sz="2100" i="1" dirty="0"/>
              <a:t>y</a:t>
            </a:r>
            <a:r>
              <a:rPr lang="en-US" sz="2100" i="1" baseline="-25000" dirty="0"/>
              <a:t>SSB</a:t>
            </a:r>
            <a:r>
              <a:rPr lang="en-US" sz="2100" i="1" dirty="0"/>
              <a:t>(t)=0.5m(t)cos(w</a:t>
            </a:r>
            <a:r>
              <a:rPr lang="en-US" sz="2100" i="1" baseline="-25000" dirty="0"/>
              <a:t>c</a:t>
            </a:r>
            <a:r>
              <a:rPr lang="en-US" sz="2100" i="1" dirty="0"/>
              <a:t>t)±0.5       sin(w</a:t>
            </a:r>
            <a:r>
              <a:rPr lang="en-US" sz="2100" i="1" baseline="-25000" dirty="0"/>
              <a:t>c</a:t>
            </a:r>
            <a:r>
              <a:rPr lang="en-US" sz="2100" i="1" dirty="0"/>
              <a:t>t)</a:t>
            </a:r>
          </a:p>
          <a:p>
            <a:pPr marL="109728" indent="0">
              <a:buNone/>
            </a:pPr>
            <a:endParaRPr lang="en-US" sz="2100" i="1" dirty="0"/>
          </a:p>
          <a:p>
            <a:r>
              <a:rPr lang="en-US" dirty="0"/>
              <a:t>SSB power and bandwidth</a:t>
            </a:r>
          </a:p>
          <a:p>
            <a:endParaRPr lang="en-US" dirty="0"/>
          </a:p>
          <a:p>
            <a:pPr lvl="1"/>
            <a:r>
              <a:rPr lang="en-US" dirty="0"/>
              <a:t>SSB power = DSB power/2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SSB bandwidth = DSB bandwidth/2</a:t>
            </a:r>
          </a:p>
          <a:p>
            <a:pPr marL="109728" indent="0">
              <a:buNone/>
            </a:pPr>
            <a:endParaRPr lang="en-US" sz="2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Single Sideband Modulation (SSB)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457450"/>
            <a:ext cx="642503" cy="41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606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Balanced modulator for SSB generation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1026" name="Picture 2" descr="Pictur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09800"/>
            <a:ext cx="5943600" cy="3601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7021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AM Parameters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3251" y="1600200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Modulation index </a:t>
            </a:r>
            <a:r>
              <a:rPr lang="en-US" i="1" dirty="0">
                <a:latin typeface="Symbol" panose="05050102010706020507" pitchFamily="18" charset="2"/>
              </a:rPr>
              <a:t>m</a:t>
            </a:r>
          </a:p>
          <a:p>
            <a:endParaRPr lang="en-US" i="1" dirty="0">
              <a:latin typeface="Symbol" panose="05050102010706020507" pitchFamily="18" charset="2"/>
            </a:endParaRPr>
          </a:p>
          <a:p>
            <a:endParaRPr lang="en-US" i="1" dirty="0">
              <a:latin typeface="Symbol" panose="05050102010706020507" pitchFamily="18" charset="2"/>
            </a:endParaRPr>
          </a:p>
          <a:p>
            <a:pPr marL="452628" indent="-342900" algn="ctr"/>
            <a:endParaRPr lang="en-US" dirty="0"/>
          </a:p>
          <a:p>
            <a:pPr marL="452628" indent="-342900" algn="ctr"/>
            <a:endParaRPr lang="en-US" dirty="0"/>
          </a:p>
          <a:p>
            <a:r>
              <a:rPr lang="en-US" dirty="0"/>
              <a:t>Modulation efficiency </a:t>
            </a:r>
            <a:r>
              <a:rPr lang="en-US" i="1" dirty="0">
                <a:latin typeface="Symbol" panose="05050102010706020507" pitchFamily="18" charset="2"/>
              </a:rPr>
              <a:t>h</a:t>
            </a:r>
          </a:p>
          <a:p>
            <a:pPr marL="452628" indent="-342900"/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2944238"/>
            <a:ext cx="1438219" cy="70380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876800" y="3111476"/>
            <a:ext cx="1398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-1 &lt; </a:t>
            </a:r>
            <a:r>
              <a:rPr lang="en-US" i="1" dirty="0"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&lt; 1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5159323"/>
            <a:ext cx="4186183" cy="63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667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AM Receiver or demodulation</a:t>
            </a: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19" y="2590800"/>
            <a:ext cx="6704762" cy="2828571"/>
          </a:xfrm>
          <a:prstGeom prst="rect">
            <a:avLst/>
          </a:prstGeom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6F69F29D-BAB3-493B-9187-D28875314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US" b="1" i="1" dirty="0"/>
              <a:t>Demodulation</a:t>
            </a:r>
            <a:r>
              <a:rPr lang="en-US" dirty="0"/>
              <a:t> is the process of extracting the message from the AM signal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i="1" dirty="0"/>
              <a:t>	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659502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372</TotalTime>
  <Words>430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Lucida Sans Unicode</vt:lpstr>
      <vt:lpstr>Symbol</vt:lpstr>
      <vt:lpstr>Times New Roman</vt:lpstr>
      <vt:lpstr>Verdana</vt:lpstr>
      <vt:lpstr>Wingdings 2</vt:lpstr>
      <vt:lpstr>Wingdings 3</vt:lpstr>
      <vt:lpstr>Concourse</vt:lpstr>
      <vt:lpstr>Chapter 3: First generation systems-Analog Modulation </vt:lpstr>
      <vt:lpstr> What is modulation</vt:lpstr>
      <vt:lpstr> Amplitude Modulation (AM) </vt:lpstr>
      <vt:lpstr> Double sideband modulation (DSB) </vt:lpstr>
      <vt:lpstr>DSB power and bandwidth</vt:lpstr>
      <vt:lpstr>Single Sideband Modulation (SSB)</vt:lpstr>
      <vt:lpstr>Balanced modulator for SSB generation</vt:lpstr>
      <vt:lpstr>AM Parameters</vt:lpstr>
      <vt:lpstr>AM Receiver or demodulation</vt:lpstr>
      <vt:lpstr> Angle Modulation </vt:lpstr>
      <vt:lpstr>Types of Angle Modulation</vt:lpstr>
      <vt:lpstr>FM/PM power and bandwidth</vt:lpstr>
      <vt:lpstr>Comparison of AM and FM modulation systems</vt:lpstr>
      <vt:lpstr>Noise performance of  AM and FM circuits</vt:lpstr>
      <vt:lpstr>Output SNR of AM/PM systems</vt:lpstr>
      <vt:lpstr>Filtering techniques in AM/FM systems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First generation systems-Analog Modulation</dc:title>
  <dc:creator>kumar</dc:creator>
  <cp:lastModifiedBy>Kumar, Preetham B</cp:lastModifiedBy>
  <cp:revision>30</cp:revision>
  <dcterms:created xsi:type="dcterms:W3CDTF">2006-08-16T00:00:00Z</dcterms:created>
  <dcterms:modified xsi:type="dcterms:W3CDTF">2023-08-16T19:59:25Z</dcterms:modified>
</cp:coreProperties>
</file>