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3" r:id="rId6"/>
    <p:sldId id="259" r:id="rId7"/>
    <p:sldId id="272" r:id="rId8"/>
    <p:sldId id="281" r:id="rId9"/>
    <p:sldId id="271" r:id="rId10"/>
    <p:sldId id="260" r:id="rId11"/>
    <p:sldId id="261" r:id="rId12"/>
    <p:sldId id="262" r:id="rId13"/>
    <p:sldId id="282" r:id="rId14"/>
    <p:sldId id="278" r:id="rId15"/>
    <p:sldId id="279" r:id="rId16"/>
    <p:sldId id="263" r:id="rId17"/>
    <p:sldId id="264" r:id="rId18"/>
    <p:sldId id="274" r:id="rId19"/>
    <p:sldId id="265" r:id="rId20"/>
    <p:sldId id="266" r:id="rId21"/>
    <p:sldId id="267" r:id="rId22"/>
    <p:sldId id="280" r:id="rId23"/>
    <p:sldId id="276" r:id="rId24"/>
    <p:sldId id="277" r:id="rId25"/>
    <p:sldId id="268" r:id="rId26"/>
    <p:sldId id="269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8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mar, Preetham B" userId="128856e8-85bc-44e7-963a-b41065bd6e3f" providerId="ADAL" clId="{D091DB2B-4C5A-4E5B-9B5B-928AE9F938FC}"/>
    <pc:docChg chg="custSel addSld modSld">
      <pc:chgData name="Kumar, Preetham B" userId="128856e8-85bc-44e7-963a-b41065bd6e3f" providerId="ADAL" clId="{D091DB2B-4C5A-4E5B-9B5B-928AE9F938FC}" dt="2023-08-16T21:05:56.406" v="428" actId="313"/>
      <pc:docMkLst>
        <pc:docMk/>
      </pc:docMkLst>
      <pc:sldChg chg="modSp mod">
        <pc:chgData name="Kumar, Preetham B" userId="128856e8-85bc-44e7-963a-b41065bd6e3f" providerId="ADAL" clId="{D091DB2B-4C5A-4E5B-9B5B-928AE9F938FC}" dt="2023-08-16T20:54:02.328" v="329" actId="20577"/>
        <pc:sldMkLst>
          <pc:docMk/>
          <pc:sldMk cId="790161158" sldId="260"/>
        </pc:sldMkLst>
        <pc:spChg chg="mod">
          <ac:chgData name="Kumar, Preetham B" userId="128856e8-85bc-44e7-963a-b41065bd6e3f" providerId="ADAL" clId="{D091DB2B-4C5A-4E5B-9B5B-928AE9F938FC}" dt="2023-08-16T20:54:02.328" v="329" actId="20577"/>
          <ac:spMkLst>
            <pc:docMk/>
            <pc:sldMk cId="790161158" sldId="260"/>
            <ac:spMk id="2" creationId="{00000000-0000-0000-0000-000000000000}"/>
          </ac:spMkLst>
        </pc:spChg>
        <pc:graphicFrameChg chg="mod">
          <ac:chgData name="Kumar, Preetham B" userId="128856e8-85bc-44e7-963a-b41065bd6e3f" providerId="ADAL" clId="{D091DB2B-4C5A-4E5B-9B5B-928AE9F938FC}" dt="2023-08-16T20:53:57.700" v="328" actId="1076"/>
          <ac:graphicFrameMkLst>
            <pc:docMk/>
            <pc:sldMk cId="790161158" sldId="260"/>
            <ac:graphicFrameMk id="5" creationId="{00000000-0000-0000-0000-000000000000}"/>
          </ac:graphicFrameMkLst>
        </pc:graphicFrameChg>
        <pc:picChg chg="mod">
          <ac:chgData name="Kumar, Preetham B" userId="128856e8-85bc-44e7-963a-b41065bd6e3f" providerId="ADAL" clId="{D091DB2B-4C5A-4E5B-9B5B-928AE9F938FC}" dt="2023-08-16T20:53:47.572" v="327" actId="1076"/>
          <ac:picMkLst>
            <pc:docMk/>
            <pc:sldMk cId="790161158" sldId="260"/>
            <ac:picMk id="4099" creationId="{00000000-0000-0000-0000-000000000000}"/>
          </ac:picMkLst>
        </pc:picChg>
      </pc:sldChg>
      <pc:sldChg chg="addSp delSp modSp mod">
        <pc:chgData name="Kumar, Preetham B" userId="128856e8-85bc-44e7-963a-b41065bd6e3f" providerId="ADAL" clId="{D091DB2B-4C5A-4E5B-9B5B-928AE9F938FC}" dt="2023-08-16T21:02:32.339" v="402" actId="14100"/>
        <pc:sldMkLst>
          <pc:docMk/>
          <pc:sldMk cId="3169300702" sldId="262"/>
        </pc:sldMkLst>
        <pc:spChg chg="del mod">
          <ac:chgData name="Kumar, Preetham B" userId="128856e8-85bc-44e7-963a-b41065bd6e3f" providerId="ADAL" clId="{D091DB2B-4C5A-4E5B-9B5B-928AE9F938FC}" dt="2023-08-16T21:01:30.291" v="373" actId="478"/>
          <ac:spMkLst>
            <pc:docMk/>
            <pc:sldMk cId="3169300702" sldId="262"/>
            <ac:spMk id="2" creationId="{00000000-0000-0000-0000-000000000000}"/>
          </ac:spMkLst>
        </pc:spChg>
        <pc:spChg chg="mod">
          <ac:chgData name="Kumar, Preetham B" userId="128856e8-85bc-44e7-963a-b41065bd6e3f" providerId="ADAL" clId="{D091DB2B-4C5A-4E5B-9B5B-928AE9F938FC}" dt="2023-08-16T20:55:28.872" v="331" actId="6549"/>
          <ac:spMkLst>
            <pc:docMk/>
            <pc:sldMk cId="3169300702" sldId="262"/>
            <ac:spMk id="3" creationId="{00000000-0000-0000-0000-000000000000}"/>
          </ac:spMkLst>
        </pc:spChg>
        <pc:spChg chg="add mod">
          <ac:chgData name="Kumar, Preetham B" userId="128856e8-85bc-44e7-963a-b41065bd6e3f" providerId="ADAL" clId="{D091DB2B-4C5A-4E5B-9B5B-928AE9F938FC}" dt="2023-08-16T21:02:19.789" v="400" actId="6549"/>
          <ac:spMkLst>
            <pc:docMk/>
            <pc:sldMk cId="3169300702" sldId="262"/>
            <ac:spMk id="5" creationId="{FF978088-288C-4582-A2DD-171D6392BCD7}"/>
          </ac:spMkLst>
        </pc:spChg>
        <pc:picChg chg="add del mod">
          <ac:chgData name="Kumar, Preetham B" userId="128856e8-85bc-44e7-963a-b41065bd6e3f" providerId="ADAL" clId="{D091DB2B-4C5A-4E5B-9B5B-928AE9F938FC}" dt="2023-08-16T20:59:52.633" v="344"/>
          <ac:picMkLst>
            <pc:docMk/>
            <pc:sldMk cId="3169300702" sldId="262"/>
            <ac:picMk id="4098" creationId="{7059922B-7777-448E-9518-B46068DF8AF9}"/>
          </ac:picMkLst>
        </pc:picChg>
        <pc:picChg chg="add del mod">
          <ac:chgData name="Kumar, Preetham B" userId="128856e8-85bc-44e7-963a-b41065bd6e3f" providerId="ADAL" clId="{D091DB2B-4C5A-4E5B-9B5B-928AE9F938FC}" dt="2023-08-16T21:00:31.106" v="355"/>
          <ac:picMkLst>
            <pc:docMk/>
            <pc:sldMk cId="3169300702" sldId="262"/>
            <ac:picMk id="4100" creationId="{EDC7DDFC-701C-442B-8A5F-C3855FA4AA65}"/>
          </ac:picMkLst>
        </pc:picChg>
        <pc:picChg chg="add del mod">
          <ac:chgData name="Kumar, Preetham B" userId="128856e8-85bc-44e7-963a-b41065bd6e3f" providerId="ADAL" clId="{D091DB2B-4C5A-4E5B-9B5B-928AE9F938FC}" dt="2023-08-16T21:01:05.897" v="367"/>
          <ac:picMkLst>
            <pc:docMk/>
            <pc:sldMk cId="3169300702" sldId="262"/>
            <ac:picMk id="4102" creationId="{AC4D849C-AA02-43C1-95EC-77BF1E09A206}"/>
          </ac:picMkLst>
        </pc:picChg>
        <pc:picChg chg="add del mod">
          <ac:chgData name="Kumar, Preetham B" userId="128856e8-85bc-44e7-963a-b41065bd6e3f" providerId="ADAL" clId="{D091DB2B-4C5A-4E5B-9B5B-928AE9F938FC}" dt="2023-08-16T21:01:23.880" v="372"/>
          <ac:picMkLst>
            <pc:docMk/>
            <pc:sldMk cId="3169300702" sldId="262"/>
            <ac:picMk id="4104" creationId="{5C00BBB7-4572-4CAF-8854-DE0A1F16EED2}"/>
          </ac:picMkLst>
        </pc:picChg>
        <pc:picChg chg="add mod">
          <ac:chgData name="Kumar, Preetham B" userId="128856e8-85bc-44e7-963a-b41065bd6e3f" providerId="ADAL" clId="{D091DB2B-4C5A-4E5B-9B5B-928AE9F938FC}" dt="2023-08-16T21:02:32.339" v="402" actId="14100"/>
          <ac:picMkLst>
            <pc:docMk/>
            <pc:sldMk cId="3169300702" sldId="262"/>
            <ac:picMk id="4106" creationId="{65759033-1D05-4222-96E7-E55F29EE9DD3}"/>
          </ac:picMkLst>
        </pc:picChg>
      </pc:sldChg>
      <pc:sldChg chg="modSp mod">
        <pc:chgData name="Kumar, Preetham B" userId="128856e8-85bc-44e7-963a-b41065bd6e3f" providerId="ADAL" clId="{D091DB2B-4C5A-4E5B-9B5B-928AE9F938FC}" dt="2023-08-16T21:05:53.982" v="427" actId="313"/>
        <pc:sldMkLst>
          <pc:docMk/>
          <pc:sldMk cId="813200575" sldId="278"/>
        </pc:sldMkLst>
        <pc:spChg chg="mod">
          <ac:chgData name="Kumar, Preetham B" userId="128856e8-85bc-44e7-963a-b41065bd6e3f" providerId="ADAL" clId="{D091DB2B-4C5A-4E5B-9B5B-928AE9F938FC}" dt="2023-08-16T21:05:53.982" v="427" actId="313"/>
          <ac:spMkLst>
            <pc:docMk/>
            <pc:sldMk cId="813200575" sldId="278"/>
            <ac:spMk id="7" creationId="{00000000-0000-0000-0000-000000000000}"/>
          </ac:spMkLst>
        </pc:spChg>
      </pc:sldChg>
      <pc:sldChg chg="modSp mod">
        <pc:chgData name="Kumar, Preetham B" userId="128856e8-85bc-44e7-963a-b41065bd6e3f" providerId="ADAL" clId="{D091DB2B-4C5A-4E5B-9B5B-928AE9F938FC}" dt="2023-08-16T21:05:56.406" v="428" actId="313"/>
        <pc:sldMkLst>
          <pc:docMk/>
          <pc:sldMk cId="1529986723" sldId="279"/>
        </pc:sldMkLst>
        <pc:spChg chg="mod">
          <ac:chgData name="Kumar, Preetham B" userId="128856e8-85bc-44e7-963a-b41065bd6e3f" providerId="ADAL" clId="{D091DB2B-4C5A-4E5B-9B5B-928AE9F938FC}" dt="2023-08-16T21:05:56.406" v="428" actId="313"/>
          <ac:spMkLst>
            <pc:docMk/>
            <pc:sldMk cId="1529986723" sldId="279"/>
            <ac:spMk id="7" creationId="{00000000-0000-0000-0000-000000000000}"/>
          </ac:spMkLst>
        </pc:spChg>
      </pc:sldChg>
      <pc:sldChg chg="modSp mod">
        <pc:chgData name="Kumar, Preetham B" userId="128856e8-85bc-44e7-963a-b41065bd6e3f" providerId="ADAL" clId="{D091DB2B-4C5A-4E5B-9B5B-928AE9F938FC}" dt="2023-08-16T20:50:45.897" v="148" actId="20577"/>
        <pc:sldMkLst>
          <pc:docMk/>
          <pc:sldMk cId="1600305080" sldId="281"/>
        </pc:sldMkLst>
        <pc:spChg chg="mod">
          <ac:chgData name="Kumar, Preetham B" userId="128856e8-85bc-44e7-963a-b41065bd6e3f" providerId="ADAL" clId="{D091DB2B-4C5A-4E5B-9B5B-928AE9F938FC}" dt="2023-08-16T20:50:45.897" v="148" actId="20577"/>
          <ac:spMkLst>
            <pc:docMk/>
            <pc:sldMk cId="1600305080" sldId="281"/>
            <ac:spMk id="2" creationId="{00000000-0000-0000-0000-000000000000}"/>
          </ac:spMkLst>
        </pc:spChg>
        <pc:picChg chg="mod">
          <ac:chgData name="Kumar, Preetham B" userId="128856e8-85bc-44e7-963a-b41065bd6e3f" providerId="ADAL" clId="{D091DB2B-4C5A-4E5B-9B5B-928AE9F938FC}" dt="2023-08-16T20:29:49.313" v="3" actId="1076"/>
          <ac:picMkLst>
            <pc:docMk/>
            <pc:sldMk cId="1600305080" sldId="281"/>
            <ac:picMk id="3074" creationId="{00000000-0000-0000-0000-000000000000}"/>
          </ac:picMkLst>
        </pc:picChg>
      </pc:sldChg>
      <pc:sldChg chg="addSp modSp add mod">
        <pc:chgData name="Kumar, Preetham B" userId="128856e8-85bc-44e7-963a-b41065bd6e3f" providerId="ADAL" clId="{D091DB2B-4C5A-4E5B-9B5B-928AE9F938FC}" dt="2023-08-16T21:03:56.916" v="426" actId="14100"/>
        <pc:sldMkLst>
          <pc:docMk/>
          <pc:sldMk cId="3117347412" sldId="282"/>
        </pc:sldMkLst>
        <pc:spChg chg="mod">
          <ac:chgData name="Kumar, Preetham B" userId="128856e8-85bc-44e7-963a-b41065bd6e3f" providerId="ADAL" clId="{D091DB2B-4C5A-4E5B-9B5B-928AE9F938FC}" dt="2023-08-16T21:03:47.166" v="424" actId="20577"/>
          <ac:spMkLst>
            <pc:docMk/>
            <pc:sldMk cId="3117347412" sldId="282"/>
            <ac:spMk id="2" creationId="{00000000-0000-0000-0000-000000000000}"/>
          </ac:spMkLst>
        </pc:spChg>
        <pc:spChg chg="mod">
          <ac:chgData name="Kumar, Preetham B" userId="128856e8-85bc-44e7-963a-b41065bd6e3f" providerId="ADAL" clId="{D091DB2B-4C5A-4E5B-9B5B-928AE9F938FC}" dt="2023-08-16T21:02:44.385" v="418" actId="20577"/>
          <ac:spMkLst>
            <pc:docMk/>
            <pc:sldMk cId="3117347412" sldId="282"/>
            <ac:spMk id="3" creationId="{00000000-0000-0000-0000-000000000000}"/>
          </ac:spMkLst>
        </pc:spChg>
        <pc:picChg chg="add mod">
          <ac:chgData name="Kumar, Preetham B" userId="128856e8-85bc-44e7-963a-b41065bd6e3f" providerId="ADAL" clId="{D091DB2B-4C5A-4E5B-9B5B-928AE9F938FC}" dt="2023-08-16T21:03:56.916" v="426" actId="14100"/>
          <ac:picMkLst>
            <pc:docMk/>
            <pc:sldMk cId="3117347412" sldId="282"/>
            <ac:picMk id="5122" creationId="{8B3EAE9D-3189-4794-8442-445579F7E4A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/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 dirty="0">
                <a:effectLst/>
              </a:rPr>
            </a:br>
            <a:r>
              <a:rPr lang="en-US" dirty="0">
                <a:effectLst/>
              </a:rPr>
              <a:t>Chapter 4: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Second generation Systems-Digital Modulation</a:t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12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Digital encoding converts </a:t>
            </a:r>
            <a:r>
              <a:rPr lang="en-US" i="1" dirty="0"/>
              <a:t>L </a:t>
            </a:r>
            <a:r>
              <a:rPr lang="en-US" dirty="0"/>
              <a:t>quantizer levels to binary format (</a:t>
            </a:r>
            <a:r>
              <a:rPr lang="en-US" i="1" dirty="0"/>
              <a:t>p</a:t>
            </a:r>
            <a:r>
              <a:rPr lang="en-US" dirty="0"/>
              <a:t> bits)</a:t>
            </a:r>
          </a:p>
          <a:p>
            <a:endParaRPr lang="en-US" dirty="0"/>
          </a:p>
          <a:p>
            <a:r>
              <a:rPr lang="en-US" dirty="0"/>
              <a:t>Normal Binary Code (NBC) goes from 000..  to 111…</a:t>
            </a:r>
          </a:p>
          <a:p>
            <a:endParaRPr lang="en-US" dirty="0"/>
          </a:p>
          <a:p>
            <a:r>
              <a:rPr lang="en-US" dirty="0"/>
              <a:t>2’s complement code can be obtained by complementing left-most bit in NBC</a:t>
            </a:r>
          </a:p>
          <a:p>
            <a:pPr marL="109728" indent="0">
              <a:buNone/>
            </a:pPr>
            <a:r>
              <a:rPr lang="en-US" b="1" i="1" dirty="0"/>
              <a:t>		</a:t>
            </a:r>
            <a:endParaRPr lang="en-US" baseline="30000" dirty="0"/>
          </a:p>
          <a:p>
            <a:r>
              <a:rPr lang="en-US" dirty="0"/>
              <a:t>2’s complement can include ± levels</a:t>
            </a:r>
          </a:p>
          <a:p>
            <a:endParaRPr lang="en-US" dirty="0"/>
          </a:p>
          <a:p>
            <a:r>
              <a:rPr lang="en-US" dirty="0"/>
              <a:t>Reconstruction of levels from binary level </a:t>
            </a:r>
          </a:p>
          <a:p>
            <a:pPr marL="393192" lvl="1" indent="0">
              <a:buNone/>
            </a:pPr>
            <a:r>
              <a:rPr lang="en-US" dirty="0"/>
              <a:t>                    </a:t>
            </a:r>
          </a:p>
          <a:p>
            <a:pPr marL="393192" lvl="1" indent="0">
              <a:buNone/>
            </a:pPr>
            <a:r>
              <a:rPr lang="en-US" dirty="0"/>
              <a:t>Decimal value = </a:t>
            </a:r>
          </a:p>
          <a:p>
            <a:pPr marL="109728" indent="0">
              <a:buNone/>
            </a:pPr>
            <a:r>
              <a:rPr lang="en-US" dirty="0"/>
              <a:t>		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br>
              <a:rPr lang="en-US" sz="3700" dirty="0">
                <a:latin typeface="+mj-lt"/>
              </a:rPr>
            </a:br>
            <a:r>
              <a:rPr lang="x-none" sz="3700">
                <a:latin typeface="+mj-lt"/>
              </a:rPr>
              <a:t>Digital Encoding</a:t>
            </a:r>
            <a:br>
              <a:rPr lang="en-US" sz="3700" b="1" u="sng" dirty="0"/>
            </a:br>
            <a:endParaRPr lang="en-US" sz="37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72905"/>
            <a:ext cx="3511062" cy="40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270955"/>
              </p:ext>
            </p:extLst>
          </p:nvPr>
        </p:nvGraphicFramePr>
        <p:xfrm>
          <a:off x="6787662" y="4718150"/>
          <a:ext cx="1752600" cy="26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4000" imgH="228600" progId="Equation.3">
                  <p:embed/>
                </p:oleObj>
              </mc:Choice>
              <mc:Fallback>
                <p:oleObj name="Equation" r:id="rId3" imgW="152400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7662" y="4718150"/>
                        <a:ext cx="1752600" cy="262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161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hangingPunct="0"/>
            <a:r>
              <a:rPr lang="en-US" b="1" i="1" dirty="0"/>
              <a:t>Data rate </a:t>
            </a:r>
            <a:r>
              <a:rPr lang="en-US" dirty="0"/>
              <a:t>or bit rate (bps)</a:t>
            </a:r>
          </a:p>
          <a:p>
            <a:pPr marL="109728" indent="0" hangingPunct="0">
              <a:buNone/>
            </a:pPr>
            <a:r>
              <a:rPr lang="en-US" i="1" dirty="0"/>
              <a:t>    </a:t>
            </a:r>
          </a:p>
          <a:p>
            <a:pPr marL="109728" indent="0" hangingPunct="0">
              <a:buNone/>
            </a:pPr>
            <a:r>
              <a:rPr lang="en-US" i="1" dirty="0"/>
              <a:t>        </a:t>
            </a:r>
            <a:r>
              <a:rPr lang="x-none" i="1"/>
              <a:t>R</a:t>
            </a:r>
            <a:r>
              <a:rPr lang="x-none" i="1" baseline="-25000"/>
              <a:t>b</a:t>
            </a:r>
            <a:r>
              <a:rPr lang="x-none"/>
              <a:t> = Sampling Rate</a:t>
            </a:r>
            <a:r>
              <a:rPr lang="en-US" dirty="0"/>
              <a:t> (</a:t>
            </a:r>
            <a:r>
              <a:rPr lang="en-US" i="1" dirty="0"/>
              <a:t>f</a:t>
            </a:r>
            <a:r>
              <a:rPr lang="en-US" i="1" baseline="-25000" dirty="0"/>
              <a:t>s</a:t>
            </a:r>
            <a:r>
              <a:rPr lang="en-US" dirty="0"/>
              <a:t>)</a:t>
            </a:r>
            <a:r>
              <a:rPr lang="x-none"/>
              <a:t> x </a:t>
            </a:r>
            <a:r>
              <a:rPr lang="en-US" dirty="0"/>
              <a:t>Bits</a:t>
            </a:r>
            <a:r>
              <a:rPr lang="x-none"/>
              <a:t>/symbol</a:t>
            </a:r>
            <a:r>
              <a:rPr lang="en-US" dirty="0"/>
              <a:t> (</a:t>
            </a:r>
            <a:r>
              <a:rPr lang="en-US" i="1" dirty="0"/>
              <a:t>p</a:t>
            </a:r>
            <a:r>
              <a:rPr lang="en-US" dirty="0"/>
              <a:t>)</a:t>
            </a:r>
          </a:p>
          <a:p>
            <a:pPr marL="109728" indent="0" hangingPunct="0">
              <a:buNone/>
            </a:pPr>
            <a:endParaRPr lang="en-US" b="1" u="sng" dirty="0"/>
          </a:p>
          <a:p>
            <a:pPr hangingPunct="0"/>
            <a:r>
              <a:rPr lang="en-US" b="1" i="1" dirty="0"/>
              <a:t>Channel Capacity  C </a:t>
            </a:r>
            <a:r>
              <a:rPr lang="en-US" dirty="0"/>
              <a:t>or </a:t>
            </a:r>
            <a:r>
              <a:rPr lang="en-US" i="1" dirty="0"/>
              <a:t>maximum bit rate</a:t>
            </a:r>
          </a:p>
          <a:p>
            <a:pPr hangingPunct="0"/>
            <a:endParaRPr lang="en-US" dirty="0"/>
          </a:p>
          <a:p>
            <a:pPr marL="109728" indent="0" hangingPunct="0">
              <a:buNone/>
            </a:pPr>
            <a:r>
              <a:rPr lang="en-US" dirty="0"/>
              <a:t>                 </a:t>
            </a:r>
            <a:r>
              <a:rPr lang="en-US" i="1" dirty="0"/>
              <a:t>C = B log</a:t>
            </a:r>
            <a:r>
              <a:rPr lang="en-US" i="1" baseline="-25000" dirty="0"/>
              <a:t>2</a:t>
            </a:r>
            <a:r>
              <a:rPr lang="en-US" i="1" dirty="0"/>
              <a:t>(1 + SNR)</a:t>
            </a:r>
          </a:p>
          <a:p>
            <a:pPr marL="109728" indent="0" hangingPunct="0">
              <a:buNone/>
            </a:pPr>
            <a:endParaRPr lang="en-US" i="1" dirty="0"/>
          </a:p>
          <a:p>
            <a:pPr hangingPunct="0"/>
            <a:r>
              <a:rPr lang="en-US" dirty="0"/>
              <a:t>This is </a:t>
            </a:r>
            <a:r>
              <a:rPr lang="en-US" b="1" i="1" dirty="0"/>
              <a:t>Shannon’s theorem</a:t>
            </a:r>
          </a:p>
          <a:p>
            <a:pPr marL="109728" indent="0" hangingPunct="0">
              <a:buNone/>
            </a:pPr>
            <a:endParaRPr lang="en-US" sz="2400" i="1" u="sng" dirty="0"/>
          </a:p>
          <a:p>
            <a:pPr marL="109728" indent="0" hangingPunct="0">
              <a:buNone/>
            </a:pPr>
            <a:endParaRPr lang="en-US" sz="24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br>
              <a:rPr lang="en-US" sz="3700" dirty="0">
                <a:latin typeface="+mj-lt"/>
              </a:rPr>
            </a:br>
            <a:r>
              <a:rPr lang="en-US" sz="3700" dirty="0">
                <a:latin typeface="+mj-lt"/>
              </a:rPr>
              <a:t>Data Transmission</a:t>
            </a:r>
            <a:br>
              <a:rPr lang="en-US" sz="3700" b="1" u="sng" dirty="0"/>
            </a:b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37443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br>
              <a:rPr lang="en-US" sz="3600" dirty="0">
                <a:latin typeface="+mj-lt"/>
              </a:rPr>
            </a:br>
            <a:r>
              <a:rPr lang="x-none" sz="3600" dirty="0">
                <a:latin typeface="+mj-lt"/>
              </a:rPr>
              <a:t>Line Coding</a:t>
            </a:r>
            <a:br>
              <a:rPr lang="en-US" sz="3600" b="1" u="sng" dirty="0"/>
            </a:b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978088-288C-4582-A2DD-171D6392B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 Coding converts 0s and 1s to voltages</a:t>
            </a:r>
          </a:p>
        </p:txBody>
      </p:sp>
      <p:pic>
        <p:nvPicPr>
          <p:cNvPr id="4106" name="Picture 10" descr="Solved Question 1) (CLO 3) List three examples of line codes | Chegg.com">
            <a:extLst>
              <a:ext uri="{FF2B5EF4-FFF2-40B4-BE49-F238E27FC236}">
                <a16:creationId xmlns:a16="http://schemas.microsoft.com/office/drawing/2014/main" id="{65759033-1D05-4222-96E7-E55F29EE9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981200"/>
            <a:ext cx="6076950" cy="408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0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r>
              <a:rPr lang="en-US" dirty="0"/>
              <a:t>Rectangular pulses are not practical due to sharp edges =&gt; leads to </a:t>
            </a:r>
            <a:r>
              <a:rPr lang="en-US" b="1" i="1" dirty="0"/>
              <a:t>Inter Symbol Interference (ISI)</a:t>
            </a:r>
          </a:p>
          <a:p>
            <a:endParaRPr lang="en-US" b="1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Pulse is </a:t>
            </a:r>
            <a:r>
              <a:rPr lang="en-US" i="1" dirty="0"/>
              <a:t>shaped</a:t>
            </a:r>
            <a:r>
              <a:rPr lang="en-US" dirty="0"/>
              <a:t> using Nyquist criterion for zero ISI – </a:t>
            </a:r>
            <a:r>
              <a:rPr lang="en-US" b="1" i="1" dirty="0"/>
              <a:t>Raised Cosine filter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br>
              <a:rPr lang="en-US" sz="3600" dirty="0">
                <a:latin typeface="+mj-lt"/>
              </a:rPr>
            </a:br>
            <a:r>
              <a:rPr lang="x-none" sz="3600" dirty="0">
                <a:latin typeface="+mj-lt"/>
              </a:rPr>
              <a:t>Pulse Shaping technique</a:t>
            </a:r>
            <a:br>
              <a:rPr lang="en-US" sz="3600" b="1" u="sng" dirty="0"/>
            </a:br>
            <a:endParaRPr lang="en-US" sz="3600" dirty="0"/>
          </a:p>
        </p:txBody>
      </p:sp>
      <p:pic>
        <p:nvPicPr>
          <p:cNvPr id="5122" name="Picture 2" descr="The effects of Inter Symbol Interference (ISI) and FIR Pulse Shaping  Filters: A survey">
            <a:extLst>
              <a:ext uri="{FF2B5EF4-FFF2-40B4-BE49-F238E27FC236}">
                <a16:creationId xmlns:a16="http://schemas.microsoft.com/office/drawing/2014/main" id="{8B3EAE9D-3189-4794-8442-445579F7E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38100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347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Raised Cosine Filter- Frequency response</a:t>
            </a:r>
            <a:br>
              <a:rPr lang="en-US" sz="3600" b="1" u="sng" dirty="0"/>
            </a:b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27" y="2057400"/>
            <a:ext cx="787137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533400" y="4800600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lvl="2" algn="ctr" rtl="0">
              <a:spcBef>
                <a:spcPct val="0"/>
              </a:spcBef>
            </a:pPr>
            <a:r>
              <a:rPr lang="en-US" sz="2000" i="1" kern="0" dirty="0">
                <a:solidFill>
                  <a:sysClr val="windowText" lastClr="000000"/>
                </a:solidFill>
              </a:rPr>
              <a:t>r</a:t>
            </a:r>
            <a:r>
              <a:rPr lang="en-US" sz="2000" kern="0" dirty="0">
                <a:solidFill>
                  <a:sysClr val="windowText" lastClr="000000"/>
                </a:solidFill>
              </a:rPr>
              <a:t> = Filter roll off factor</a:t>
            </a:r>
          </a:p>
          <a:p>
            <a:pPr marL="0" lvl="2" algn="ctr" rtl="0">
              <a:spcBef>
                <a:spcPct val="0"/>
              </a:spcBef>
            </a:pPr>
            <a:r>
              <a:rPr lang="en-US" sz="2000" i="1" kern="0" dirty="0">
                <a:solidFill>
                  <a:sysClr val="windowText" lastClr="000000"/>
                </a:solidFill>
              </a:rPr>
              <a:t>T</a:t>
            </a:r>
            <a:r>
              <a:rPr lang="en-US" sz="2000" i="1" kern="0" baseline="-25000" dirty="0">
                <a:solidFill>
                  <a:sysClr val="windowText" lastClr="000000"/>
                </a:solidFill>
              </a:rPr>
              <a:t>s</a:t>
            </a:r>
            <a:r>
              <a:rPr lang="en-US" sz="2000" kern="0" dirty="0">
                <a:solidFill>
                  <a:sysClr val="windowText" lastClr="000000"/>
                </a:solidFill>
              </a:rPr>
              <a:t> = Symbol period</a:t>
            </a:r>
          </a:p>
        </p:txBody>
      </p:sp>
    </p:spTree>
    <p:extLst>
      <p:ext uri="{BB962C8B-B14F-4D97-AF65-F5344CB8AC3E}">
        <p14:creationId xmlns:p14="http://schemas.microsoft.com/office/powerpoint/2010/main" val="81320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Data rate with Raised Cosine Filter</a:t>
            </a:r>
            <a:br>
              <a:rPr lang="en-US" sz="3600" b="1" u="sng" dirty="0"/>
            </a:br>
            <a:endParaRPr lang="en-US" sz="36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653947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lvl="2" algn="ctr" rtl="0">
              <a:spcBef>
                <a:spcPct val="0"/>
              </a:spcBef>
            </a:pPr>
            <a:r>
              <a:rPr lang="en-US" sz="2000" i="1" kern="0" dirty="0">
                <a:solidFill>
                  <a:sysClr val="windowText" lastClr="000000"/>
                </a:solidFill>
              </a:rPr>
              <a:t>r</a:t>
            </a:r>
            <a:r>
              <a:rPr lang="en-US" sz="2000" kern="0" dirty="0">
                <a:solidFill>
                  <a:sysClr val="windowText" lastClr="000000"/>
                </a:solidFill>
              </a:rPr>
              <a:t> = Filter roll off factor</a:t>
            </a:r>
          </a:p>
          <a:p>
            <a:pPr marL="0" lvl="2" algn="ctr" rtl="0">
              <a:spcBef>
                <a:spcPct val="0"/>
              </a:spcBef>
            </a:pPr>
            <a:r>
              <a:rPr lang="en-US" sz="2000" i="1" kern="0" dirty="0">
                <a:solidFill>
                  <a:sysClr val="windowText" lastClr="000000"/>
                </a:solidFill>
              </a:rPr>
              <a:t>B</a:t>
            </a:r>
            <a:r>
              <a:rPr lang="en-US" sz="2000" kern="0" dirty="0">
                <a:solidFill>
                  <a:sysClr val="windowText" lastClr="000000"/>
                </a:solidFill>
              </a:rPr>
              <a:t> = Filter bandwidth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94767"/>
            <a:ext cx="2095500" cy="1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86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modulation combines sinusoid carrier (analog)  and information (digital)</a:t>
            </a:r>
          </a:p>
          <a:p>
            <a:endParaRPr lang="en-US" dirty="0"/>
          </a:p>
          <a:p>
            <a:r>
              <a:rPr lang="en-US" dirty="0"/>
              <a:t>Digital AM – Examples: BPSK, QPSK, OPSK</a:t>
            </a:r>
          </a:p>
          <a:p>
            <a:endParaRPr lang="en-US" dirty="0"/>
          </a:p>
          <a:p>
            <a:r>
              <a:rPr lang="en-US" dirty="0"/>
              <a:t>Differential AM – Example DPSK</a:t>
            </a:r>
          </a:p>
          <a:p>
            <a:endParaRPr lang="en-US" dirty="0"/>
          </a:p>
          <a:p>
            <a:r>
              <a:rPr lang="en-US" dirty="0"/>
              <a:t>Digital FM – Examples: FSK, GMSK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br>
              <a:rPr lang="en-US" sz="3700" dirty="0">
                <a:latin typeface="+mj-lt"/>
              </a:rPr>
            </a:br>
            <a:r>
              <a:rPr lang="en-US" sz="3700" dirty="0">
                <a:latin typeface="+mj-lt"/>
              </a:rPr>
              <a:t>Digital modulation systems</a:t>
            </a:r>
            <a:br>
              <a:rPr lang="en-US" sz="3700" dirty="0"/>
            </a:b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14933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PSK generates levels by shifting </a:t>
            </a:r>
            <a:r>
              <a:rPr lang="en-US" b="1" i="1" dirty="0"/>
              <a:t>carrier phase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i="1" dirty="0"/>
              <a:t>           A cos(w</a:t>
            </a:r>
            <a:r>
              <a:rPr lang="en-US" i="1" baseline="-25000" dirty="0"/>
              <a:t>c</a:t>
            </a:r>
            <a:r>
              <a:rPr lang="en-US" i="1" dirty="0"/>
              <a:t>t + </a:t>
            </a:r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i="1" baseline="-25000" dirty="0"/>
              <a:t>k</a:t>
            </a:r>
            <a:r>
              <a:rPr lang="en-US" i="1" dirty="0"/>
              <a:t>), </a:t>
            </a:r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i="1" baseline="-25000" dirty="0"/>
              <a:t>k </a:t>
            </a:r>
            <a:r>
              <a:rPr lang="en-US" i="1" dirty="0"/>
              <a:t>= 2</a:t>
            </a:r>
            <a:r>
              <a:rPr lang="en-US" i="1" dirty="0">
                <a:latin typeface="Symbol" panose="05050102010706020507" pitchFamily="18" charset="2"/>
              </a:rPr>
              <a:t>p</a:t>
            </a:r>
            <a:r>
              <a:rPr lang="en-US" i="1" dirty="0"/>
              <a:t>k/N</a:t>
            </a:r>
          </a:p>
          <a:p>
            <a:pPr marL="109728" indent="0">
              <a:buNone/>
            </a:pPr>
            <a:endParaRPr lang="en-US" i="1" dirty="0"/>
          </a:p>
          <a:p>
            <a:r>
              <a:rPr lang="en-US" dirty="0"/>
              <a:t>Binary PSK (BPSK): </a:t>
            </a:r>
            <a:r>
              <a:rPr lang="en-US" i="1" dirty="0"/>
              <a:t>N=2</a:t>
            </a:r>
          </a:p>
          <a:p>
            <a:endParaRPr lang="en-US" i="1" dirty="0"/>
          </a:p>
          <a:p>
            <a:r>
              <a:rPr lang="en-US" dirty="0"/>
              <a:t>Quadrature PSK (QPSK): </a:t>
            </a:r>
            <a:r>
              <a:rPr lang="en-US" i="1" dirty="0"/>
              <a:t>N=4</a:t>
            </a:r>
          </a:p>
          <a:p>
            <a:endParaRPr lang="en-US" i="1" dirty="0"/>
          </a:p>
          <a:p>
            <a:r>
              <a:rPr lang="en-US" dirty="0"/>
              <a:t>Octal PSK (OPSK): </a:t>
            </a:r>
            <a:r>
              <a:rPr lang="en-US" i="1" dirty="0"/>
              <a:t>N=8</a:t>
            </a:r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Digital AM or Phase Shift Keying (PSK)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3745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700" dirty="0">
                <a:latin typeface="+mj-lt"/>
              </a:rPr>
              <a:t>PSK waveforms</a:t>
            </a:r>
            <a:endParaRPr lang="en-US" sz="37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0211"/>
            <a:ext cx="8229600" cy="406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448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br>
              <a:rPr lang="en-US" sz="3700" dirty="0">
                <a:latin typeface="+mj-lt"/>
              </a:rPr>
            </a:br>
            <a:r>
              <a:rPr lang="en-US" sz="3700" dirty="0">
                <a:latin typeface="+mj-lt"/>
              </a:rPr>
              <a:t>Digital FM or Frequency Shift Keying (FSK)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FSK generates levels by shifting </a:t>
            </a:r>
            <a:r>
              <a:rPr lang="en-US" b="1" i="1" dirty="0"/>
              <a:t>carrier frequency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i="1" dirty="0"/>
              <a:t>           A cos[(</a:t>
            </a:r>
            <a:r>
              <a:rPr lang="en-US" i="1" dirty="0">
                <a:latin typeface="Symbol" panose="05050102010706020507" pitchFamily="18" charset="2"/>
              </a:rPr>
              <a:t>w</a:t>
            </a:r>
            <a:r>
              <a:rPr lang="en-US" i="1" baseline="-25000" dirty="0"/>
              <a:t>c </a:t>
            </a:r>
            <a:r>
              <a:rPr lang="en-US" i="1" dirty="0"/>
              <a:t>± </a:t>
            </a:r>
            <a:r>
              <a:rPr lang="en-US" i="1" dirty="0">
                <a:latin typeface="Symbol" panose="05050102010706020507" pitchFamily="18" charset="2"/>
              </a:rPr>
              <a:t>Dw</a:t>
            </a:r>
            <a:r>
              <a:rPr lang="en-US" i="1" dirty="0"/>
              <a:t>)t + </a:t>
            </a:r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i="1" dirty="0"/>
              <a:t>)</a:t>
            </a:r>
          </a:p>
          <a:p>
            <a:pPr marL="109728" indent="0">
              <a:buNone/>
            </a:pPr>
            <a:endParaRPr lang="en-US" i="1" dirty="0"/>
          </a:p>
          <a:p>
            <a:r>
              <a:rPr lang="en-US" i="1" dirty="0">
                <a:latin typeface="Symbol" panose="05050102010706020507" pitchFamily="18" charset="2"/>
              </a:rPr>
              <a:t>w</a:t>
            </a:r>
            <a:r>
              <a:rPr lang="en-US" i="1" baseline="-25000" dirty="0"/>
              <a:t>c </a:t>
            </a:r>
            <a:r>
              <a:rPr lang="en-US" i="1" dirty="0"/>
              <a:t>+ </a:t>
            </a:r>
            <a:r>
              <a:rPr lang="en-US" i="1" dirty="0">
                <a:latin typeface="Symbol" panose="05050102010706020507" pitchFamily="18" charset="2"/>
              </a:rPr>
              <a:t>Dw (1) </a:t>
            </a:r>
            <a:r>
              <a:rPr lang="en-US" dirty="0">
                <a:latin typeface="+mj-lt"/>
              </a:rPr>
              <a:t>and</a:t>
            </a:r>
            <a:r>
              <a:rPr lang="en-US" i="1" dirty="0">
                <a:latin typeface="+mj-lt"/>
              </a:rPr>
              <a:t> </a:t>
            </a:r>
            <a:r>
              <a:rPr lang="en-US" i="1" dirty="0">
                <a:latin typeface="Symbol" panose="05050102010706020507" pitchFamily="18" charset="2"/>
              </a:rPr>
              <a:t>w</a:t>
            </a:r>
            <a:r>
              <a:rPr lang="en-US" i="1" baseline="-25000" dirty="0"/>
              <a:t>c </a:t>
            </a:r>
            <a:r>
              <a:rPr lang="en-US" i="1" dirty="0"/>
              <a:t>– </a:t>
            </a:r>
            <a:r>
              <a:rPr lang="en-US" i="1" dirty="0">
                <a:latin typeface="Symbol" panose="05050102010706020507" pitchFamily="18" charset="2"/>
              </a:rPr>
              <a:t>Dw (0)</a:t>
            </a:r>
            <a:endParaRPr lang="en-US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49815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65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Audio/video signals are </a:t>
            </a:r>
            <a:r>
              <a:rPr lang="en-US" b="1" i="1" dirty="0"/>
              <a:t>analog</a:t>
            </a:r>
            <a:r>
              <a:rPr lang="en-US" dirty="0"/>
              <a:t> in nature</a:t>
            </a:r>
          </a:p>
          <a:p>
            <a:pPr lvl="1"/>
            <a:r>
              <a:rPr lang="en-US" dirty="0"/>
              <a:t>Analog signals can take </a:t>
            </a:r>
            <a:r>
              <a:rPr lang="en-US" b="1" i="1" dirty="0"/>
              <a:t>infinite</a:t>
            </a:r>
            <a:r>
              <a:rPr lang="en-US" dirty="0"/>
              <a:t> number of values</a:t>
            </a:r>
          </a:p>
          <a:p>
            <a:pPr lvl="1"/>
            <a:r>
              <a:rPr lang="en-US" dirty="0"/>
              <a:t>Hence more difficult to detect at receiver after noise corruption</a:t>
            </a:r>
          </a:p>
          <a:p>
            <a:endParaRPr lang="en-US" dirty="0"/>
          </a:p>
          <a:p>
            <a:r>
              <a:rPr lang="en-US" dirty="0"/>
              <a:t>PCM converts analog signals to digital pulses</a:t>
            </a:r>
          </a:p>
          <a:p>
            <a:pPr lvl="1"/>
            <a:r>
              <a:rPr lang="en-US" dirty="0"/>
              <a:t>3-step process: </a:t>
            </a:r>
            <a:r>
              <a:rPr lang="en-US" b="1" i="1" dirty="0"/>
              <a:t>sampling</a:t>
            </a:r>
            <a:r>
              <a:rPr lang="en-US" dirty="0"/>
              <a:t>, </a:t>
            </a:r>
            <a:r>
              <a:rPr lang="en-US" b="1" i="1" dirty="0"/>
              <a:t>quantization</a:t>
            </a:r>
            <a:r>
              <a:rPr lang="en-US" dirty="0"/>
              <a:t>, </a:t>
            </a:r>
            <a:r>
              <a:rPr lang="en-US" b="1" i="1" dirty="0"/>
              <a:t>encoding</a:t>
            </a:r>
          </a:p>
          <a:p>
            <a:pPr lvl="1"/>
            <a:r>
              <a:rPr lang="en-US" dirty="0"/>
              <a:t>Extensions of PCM include DPCM and ADPCM</a:t>
            </a:r>
          </a:p>
          <a:p>
            <a:pPr lvl="1"/>
            <a:endParaRPr lang="en-US" dirty="0"/>
          </a:p>
          <a:p>
            <a:r>
              <a:rPr lang="en-US" dirty="0"/>
              <a:t>Pulses can take  only </a:t>
            </a:r>
            <a:r>
              <a:rPr lang="en-US" b="1" i="1" dirty="0"/>
              <a:t>finite</a:t>
            </a:r>
            <a:r>
              <a:rPr lang="en-US" dirty="0"/>
              <a:t> number of values</a:t>
            </a:r>
          </a:p>
          <a:p>
            <a:pPr lvl="1"/>
            <a:r>
              <a:rPr lang="en-US" dirty="0"/>
              <a:t>For example, binary pulses can be either 0 or 1</a:t>
            </a:r>
          </a:p>
          <a:p>
            <a:pPr lvl="1"/>
            <a:r>
              <a:rPr lang="en-US" dirty="0"/>
              <a:t>Easier to detect at receiver (50% chance!)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br>
              <a:rPr lang="en-US" sz="3700" dirty="0">
                <a:solidFill>
                  <a:schemeClr val="tx1"/>
                </a:solidFill>
                <a:latin typeface="+mj-lt"/>
              </a:rPr>
            </a:br>
            <a:r>
              <a:rPr lang="x-none" sz="3700">
                <a:solidFill>
                  <a:schemeClr val="tx1"/>
                </a:solidFill>
                <a:latin typeface="+mj-lt"/>
              </a:rPr>
              <a:t>Pulse Code Modulation (PCM)</a:t>
            </a:r>
            <a:br>
              <a:rPr lang="en-US" sz="3700" u="sng" dirty="0"/>
            </a:b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3093275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PSK technique with data transition (0-1 or 1-0) causing carrier phase shift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DPSK improves noise performance compared to PSK and FSK</a:t>
            </a:r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br>
              <a:rPr lang="en-US" sz="3700" dirty="0">
                <a:latin typeface="+mj-lt"/>
              </a:rPr>
            </a:br>
            <a:r>
              <a:rPr lang="en-US" sz="3700" dirty="0">
                <a:latin typeface="+mj-lt"/>
              </a:rPr>
              <a:t>Differential Phase Shift Keying (DPSK)</a:t>
            </a:r>
            <a:br>
              <a:rPr lang="en-US" sz="3700" dirty="0"/>
            </a:br>
            <a:endParaRPr lang="en-US" sz="37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286000"/>
            <a:ext cx="60864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136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BER (Bit Error Rate)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b="0" dirty="0">
                <a:solidFill>
                  <a:schemeClr val="tx1"/>
                </a:solidFill>
                <a:effectLst/>
              </a:rPr>
              <a:t>BER of Digital Modulation systems</a:t>
            </a:r>
            <a:endParaRPr lang="en-US" sz="3700" b="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08633"/>
            <a:ext cx="2743200" cy="295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907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Bandwidth</a:t>
            </a:r>
          </a:p>
          <a:p>
            <a:pPr marL="109728" indent="0" hangingPunct="0">
              <a:buNone/>
            </a:pPr>
            <a:r>
              <a:rPr lang="en-US" i="1" dirty="0"/>
              <a:t>        </a:t>
            </a:r>
            <a:r>
              <a:rPr lang="en-US" sz="2600" i="1" dirty="0"/>
              <a:t>B</a:t>
            </a:r>
            <a:r>
              <a:rPr lang="en-US" sz="2600" i="1" baseline="-25000" dirty="0"/>
              <a:t> BPSK</a:t>
            </a:r>
            <a:r>
              <a:rPr lang="en-US" sz="2600" i="1" dirty="0"/>
              <a:t> = R</a:t>
            </a:r>
            <a:r>
              <a:rPr lang="en-US" sz="2600" i="1" baseline="-25000" dirty="0"/>
              <a:t>b</a:t>
            </a:r>
            <a:endParaRPr lang="en-US" sz="2600" dirty="0"/>
          </a:p>
          <a:p>
            <a:pPr marL="109728" indent="0" hangingPunct="0">
              <a:buNone/>
            </a:pPr>
            <a:r>
              <a:rPr lang="en-US" sz="2600" i="1" dirty="0"/>
              <a:t>	B</a:t>
            </a:r>
            <a:r>
              <a:rPr lang="en-US" sz="2600" i="1" baseline="-25000" dirty="0"/>
              <a:t>FSK</a:t>
            </a:r>
            <a:r>
              <a:rPr lang="en-US" sz="2600" i="1" dirty="0"/>
              <a:t>   = R</a:t>
            </a:r>
            <a:r>
              <a:rPr lang="en-US" sz="2600" i="1" baseline="-25000" dirty="0"/>
              <a:t>b				</a:t>
            </a:r>
            <a:endParaRPr lang="en-US" sz="2600" dirty="0"/>
          </a:p>
          <a:p>
            <a:pPr marL="109728" indent="0">
              <a:buNone/>
            </a:pPr>
            <a:r>
              <a:rPr lang="en-US" sz="2600" i="1" dirty="0"/>
              <a:t>	B</a:t>
            </a:r>
            <a:r>
              <a:rPr lang="en-US" sz="2600" i="1" baseline="-25000" dirty="0"/>
              <a:t>DPSK</a:t>
            </a:r>
            <a:r>
              <a:rPr lang="en-US" sz="2600" i="1" dirty="0"/>
              <a:t> = R</a:t>
            </a:r>
            <a:r>
              <a:rPr lang="en-US" sz="2600" i="1" baseline="-25000" dirty="0"/>
              <a:t>b</a:t>
            </a:r>
            <a:r>
              <a:rPr lang="en-US" sz="2600" i="1" dirty="0"/>
              <a:t> /2</a:t>
            </a:r>
            <a:r>
              <a:rPr lang="en-US" sz="2600" dirty="0"/>
              <a:t> </a:t>
            </a:r>
          </a:p>
          <a:p>
            <a:pPr marL="109728" indent="0">
              <a:buNone/>
            </a:pPr>
            <a:endParaRPr lang="en-US" sz="2600" dirty="0"/>
          </a:p>
          <a:p>
            <a:pPr marL="109728" indent="0">
              <a:buNone/>
            </a:pPr>
            <a:r>
              <a:rPr lang="en-US" sz="2600" dirty="0"/>
              <a:t> </a:t>
            </a:r>
            <a:r>
              <a:rPr lang="en-US" sz="2600" i="1" dirty="0"/>
              <a:t>R</a:t>
            </a:r>
            <a:r>
              <a:rPr lang="en-US" sz="2600" i="1" baseline="-25000" dirty="0"/>
              <a:t>b </a:t>
            </a:r>
            <a:r>
              <a:rPr lang="en-US" sz="2600" i="1" dirty="0"/>
              <a:t>= Data rate of system (bps)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DPSK can have </a:t>
            </a:r>
            <a:r>
              <a:rPr lang="en-US" sz="2600" i="1" dirty="0"/>
              <a:t>twice</a:t>
            </a:r>
            <a:r>
              <a:rPr lang="en-US" sz="2600" dirty="0"/>
              <a:t> the data rate of BPSK or FSK, for the same available bandwidth</a:t>
            </a:r>
          </a:p>
          <a:p>
            <a:pPr marL="109728" indent="0">
              <a:buNone/>
            </a:pP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b="0" dirty="0">
                <a:solidFill>
                  <a:schemeClr val="tx1"/>
                </a:solidFill>
                <a:effectLst/>
              </a:rPr>
              <a:t>Bandwidth of Digital Modulation systems</a:t>
            </a:r>
            <a:endParaRPr lang="en-US" sz="3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42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b="0" dirty="0">
                <a:solidFill>
                  <a:schemeClr val="tx1"/>
                </a:solidFill>
                <a:effectLst/>
              </a:rPr>
              <a:t>Q Function</a:t>
            </a:r>
            <a:endParaRPr lang="en-US" sz="3700" b="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Q 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Approximation of Q function (</a:t>
            </a:r>
            <a:r>
              <a:rPr lang="en-US" i="1" dirty="0"/>
              <a:t>z</a:t>
            </a:r>
            <a:r>
              <a:rPr lang="en-US" dirty="0"/>
              <a:t> &gt; 3.0)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2362200"/>
            <a:ext cx="3805238" cy="80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6" y="4648200"/>
            <a:ext cx="2781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506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b="0" dirty="0">
                <a:solidFill>
                  <a:schemeClr val="tx1"/>
                </a:solidFill>
                <a:effectLst/>
              </a:rPr>
              <a:t>Q Function Table and approximation</a:t>
            </a:r>
            <a:endParaRPr lang="en-US" sz="3700" b="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488720"/>
            <a:ext cx="5991225" cy="500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347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Error detecting codes (EDCs)</a:t>
            </a:r>
          </a:p>
          <a:p>
            <a:pPr lvl="1"/>
            <a:r>
              <a:rPr lang="x-none"/>
              <a:t>Cyclic Redundancy Checks</a:t>
            </a:r>
            <a:endParaRPr lang="en-US" dirty="0"/>
          </a:p>
          <a:p>
            <a:pPr lvl="1"/>
            <a:r>
              <a:rPr lang="x-none"/>
              <a:t>Checksums </a:t>
            </a:r>
            <a:endParaRPr lang="en-US" dirty="0"/>
          </a:p>
          <a:p>
            <a:pPr lvl="1"/>
            <a:r>
              <a:rPr lang="x-none"/>
              <a:t>Cryptographic Hash Functions</a:t>
            </a:r>
            <a:endParaRPr lang="en-US" u="sng" dirty="0"/>
          </a:p>
          <a:p>
            <a:pPr lvl="1"/>
            <a:endParaRPr lang="en-US" dirty="0"/>
          </a:p>
          <a:p>
            <a:r>
              <a:rPr lang="en-US" dirty="0"/>
              <a:t>Error correcting codes (ECCs)</a:t>
            </a:r>
          </a:p>
          <a:p>
            <a:pPr lvl="1"/>
            <a:r>
              <a:rPr lang="en-US" dirty="0"/>
              <a:t>Convolutional Codes</a:t>
            </a:r>
          </a:p>
          <a:p>
            <a:pPr lvl="1"/>
            <a:r>
              <a:rPr lang="en-US" dirty="0"/>
              <a:t>Block Codes</a:t>
            </a:r>
          </a:p>
          <a:p>
            <a:pPr lvl="1"/>
            <a:r>
              <a:rPr lang="en-US" dirty="0"/>
              <a:t>Turbo codes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Low Density Parity Check codes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0" dirty="0">
                <a:solidFill>
                  <a:schemeClr val="tx1"/>
                </a:solidFill>
                <a:effectLst/>
              </a:rPr>
            </a:br>
            <a:r>
              <a:rPr lang="en-US" sz="4000" b="0" dirty="0">
                <a:solidFill>
                  <a:schemeClr val="tx1"/>
                </a:solidFill>
                <a:effectLst/>
              </a:rPr>
              <a:t>Noise Correction and Filtering in  Digital Modulation systems</a:t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02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Equalization is an </a:t>
            </a:r>
            <a:r>
              <a:rPr lang="en-US" b="1" i="1" dirty="0"/>
              <a:t>adaptive</a:t>
            </a:r>
            <a:r>
              <a:rPr lang="en-US" dirty="0"/>
              <a:t> filtering process to minimize channel interference</a:t>
            </a:r>
          </a:p>
          <a:p>
            <a:endParaRPr lang="en-US" dirty="0"/>
          </a:p>
          <a:p>
            <a:r>
              <a:rPr lang="en-US" dirty="0"/>
              <a:t>Two-step process</a:t>
            </a:r>
          </a:p>
          <a:p>
            <a:pPr lvl="1"/>
            <a:r>
              <a:rPr lang="en-US" i="1" dirty="0"/>
              <a:t>Training</a:t>
            </a:r>
            <a:r>
              <a:rPr lang="en-US" dirty="0"/>
              <a:t>-Fixed sequence pulse is sent from T-R to estimate frequency response of channel</a:t>
            </a:r>
          </a:p>
          <a:p>
            <a:pPr lvl="1"/>
            <a:r>
              <a:rPr lang="en-US" i="1" dirty="0"/>
              <a:t>Tracking</a:t>
            </a:r>
            <a:r>
              <a:rPr lang="en-US" dirty="0"/>
              <a:t> – Receiver filter adapts frequency response to compensate channel response</a:t>
            </a:r>
          </a:p>
          <a:p>
            <a:endParaRPr lang="en-US" dirty="0"/>
          </a:p>
          <a:p>
            <a:r>
              <a:rPr lang="en-US" dirty="0"/>
              <a:t>Equalization data sequence</a:t>
            </a:r>
          </a:p>
          <a:p>
            <a:pPr marL="109728" indent="0">
              <a:buNone/>
            </a:pPr>
            <a:r>
              <a:rPr lang="en-US" sz="2300" dirty="0"/>
              <a:t>	</a:t>
            </a:r>
            <a:r>
              <a:rPr lang="x-none" sz="2300"/>
              <a:t>Training pulse - Data - Training pulse - Data-</a:t>
            </a:r>
            <a:r>
              <a:rPr lang="en-US" sz="2300" dirty="0"/>
              <a:t>..</a:t>
            </a:r>
            <a:endParaRPr lang="en-US" sz="2300" u="sng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b="0" dirty="0">
                <a:solidFill>
                  <a:schemeClr val="tx1"/>
                </a:solidFill>
                <a:effectLst/>
              </a:rPr>
              <a:t>Equalization and channel compensation</a:t>
            </a:r>
            <a:endParaRPr lang="en-US" sz="3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4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b="0" dirty="0">
                <a:solidFill>
                  <a:schemeClr val="tx1"/>
                </a:solidFill>
                <a:effectLst/>
              </a:rPr>
              <a:t>Equalization filter</a:t>
            </a:r>
            <a:endParaRPr lang="en-US" sz="3700" b="0" dirty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6523"/>
            <a:ext cx="8229600" cy="345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93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hangingPunct="0"/>
            <a:r>
              <a:rPr lang="x-none" sz="3700">
                <a:latin typeface="+mj-lt"/>
              </a:rPr>
              <a:t>Time sampling</a:t>
            </a:r>
            <a:r>
              <a:rPr lang="en-US" sz="3700" dirty="0">
                <a:latin typeface="+mj-lt"/>
              </a:rPr>
              <a:t>-Ideal</a:t>
            </a:r>
            <a:endParaRPr lang="en-US" sz="3700" u="sng" dirty="0"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61" y="1744119"/>
            <a:ext cx="5790477" cy="40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48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hangingPunct="0"/>
            <a:r>
              <a:rPr lang="x-none" sz="3700">
                <a:latin typeface="+mj-lt"/>
              </a:rPr>
              <a:t>Time sampling</a:t>
            </a:r>
            <a:r>
              <a:rPr lang="en-US" sz="3700" dirty="0">
                <a:latin typeface="+mj-lt"/>
              </a:rPr>
              <a:t>-Practical</a:t>
            </a:r>
            <a:endParaRPr lang="en-US" sz="3700" u="sng" dirty="0">
              <a:latin typeface="+mj-lt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82214"/>
            <a:ext cx="3552381" cy="272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44" y="2409825"/>
            <a:ext cx="3062632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hangingPunct="0"/>
            <a:r>
              <a:rPr lang="en-US" sz="3700" dirty="0">
                <a:latin typeface="+mj-lt"/>
              </a:rPr>
              <a:t>Signal reconstruction</a:t>
            </a:r>
            <a:endParaRPr lang="en-US" sz="3700" u="sng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386072"/>
          </a:xfrm>
        </p:spPr>
        <p:txBody>
          <a:bodyPr/>
          <a:lstStyle/>
          <a:p>
            <a:r>
              <a:rPr lang="en-US" b="1" i="1" dirty="0"/>
              <a:t>Nyquist law </a:t>
            </a:r>
            <a:r>
              <a:rPr lang="en-US" dirty="0"/>
              <a:t>specifies sampling conditions</a:t>
            </a:r>
          </a:p>
          <a:p>
            <a:pPr marL="109728" indent="0">
              <a:spcBef>
                <a:spcPts val="0"/>
              </a:spcBef>
              <a:buNone/>
            </a:pPr>
            <a:endParaRPr lang="en-US" dirty="0"/>
          </a:p>
          <a:p>
            <a:pPr lvl="1"/>
            <a:r>
              <a:rPr lang="en-US" dirty="0"/>
              <a:t>Sampling interval </a:t>
            </a:r>
            <a:r>
              <a:rPr lang="en-US" sz="2400" i="1" dirty="0"/>
              <a:t>T,sec </a:t>
            </a:r>
            <a:r>
              <a:rPr lang="en-US" sz="2400" i="1" dirty="0">
                <a:sym typeface="Symbol"/>
              </a:rPr>
              <a:t></a:t>
            </a:r>
            <a:r>
              <a:rPr lang="en-US" sz="2400" i="1" dirty="0"/>
              <a:t> </a:t>
            </a:r>
            <a:r>
              <a:rPr lang="en-US" sz="2400" i="1" dirty="0">
                <a:latin typeface="Symbol" panose="05050102010706020507" pitchFamily="18" charset="2"/>
              </a:rPr>
              <a:t>1</a:t>
            </a:r>
            <a:r>
              <a:rPr lang="en-US" sz="2400" i="1" dirty="0"/>
              <a:t>/(2xsignal bandwidth,Hz)</a:t>
            </a:r>
          </a:p>
          <a:p>
            <a:pPr lvl="1"/>
            <a:r>
              <a:rPr lang="en-US" sz="2400" dirty="0"/>
              <a:t>Sampling frequency </a:t>
            </a:r>
            <a:r>
              <a:rPr lang="en-US" sz="2400" i="1" dirty="0"/>
              <a:t>f</a:t>
            </a:r>
            <a:r>
              <a:rPr lang="en-US" sz="2400" i="1" baseline="-25000" dirty="0"/>
              <a:t>s</a:t>
            </a:r>
            <a:r>
              <a:rPr lang="en-US" sz="2400" i="1" dirty="0"/>
              <a:t>, Hz</a:t>
            </a:r>
            <a:r>
              <a:rPr lang="en-US" sz="2400" i="1" baseline="-25000" dirty="0"/>
              <a:t> </a:t>
            </a:r>
            <a:r>
              <a:rPr lang="en-US" sz="2400" i="1" dirty="0">
                <a:sym typeface="Symbol"/>
              </a:rPr>
              <a:t> </a:t>
            </a:r>
            <a:r>
              <a:rPr lang="en-US" sz="2400" i="1" dirty="0"/>
              <a:t>2xsignal bandwidth,Hz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Signal can be reconstructed from samples (at or higher than Nyquist frequency)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30833"/>
            <a:ext cx="37719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92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br>
              <a:rPr lang="en-US" sz="3700" dirty="0">
                <a:latin typeface="+mj-lt"/>
              </a:rPr>
            </a:br>
            <a:r>
              <a:rPr lang="x-none" sz="3700">
                <a:latin typeface="+mj-lt"/>
              </a:rPr>
              <a:t>Amplitude Quantization</a:t>
            </a:r>
            <a:r>
              <a:rPr lang="en-US" sz="3700" dirty="0">
                <a:latin typeface="+mj-lt"/>
              </a:rPr>
              <a:t>- Uniform</a:t>
            </a:r>
            <a:br>
              <a:rPr lang="en-US" sz="3700" u="sng" dirty="0"/>
            </a:br>
            <a:endParaRPr lang="en-US" sz="37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1481137"/>
            <a:ext cx="3468610" cy="5020047"/>
          </a:xfrm>
        </p:spPr>
      </p:pic>
    </p:spTree>
    <p:extLst>
      <p:ext uri="{BB962C8B-B14F-4D97-AF65-F5344CB8AC3E}">
        <p14:creationId xmlns:p14="http://schemas.microsoft.com/office/powerpoint/2010/main" val="63636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br>
              <a:rPr lang="en-US" sz="3700" dirty="0">
                <a:latin typeface="+mj-lt"/>
              </a:rPr>
            </a:br>
            <a:r>
              <a:rPr lang="en-US" sz="3700" dirty="0">
                <a:latin typeface="+mj-lt"/>
              </a:rPr>
              <a:t>Quantizer Design</a:t>
            </a:r>
            <a:br>
              <a:rPr lang="en-US" sz="3700" b="1" u="sng" dirty="0"/>
            </a:br>
            <a:endParaRPr lang="en-US" sz="37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2796" y="1769546"/>
            <a:ext cx="8229600" cy="4525963"/>
          </a:xfrm>
        </p:spPr>
        <p:txBody>
          <a:bodyPr/>
          <a:lstStyle/>
          <a:p>
            <a:r>
              <a:rPr lang="en-US" dirty="0"/>
              <a:t>Design</a:t>
            </a:r>
            <a:r>
              <a:rPr lang="en-US" b="1" i="1" dirty="0"/>
              <a:t> step size </a:t>
            </a:r>
            <a:r>
              <a:rPr lang="en-US" b="1" i="1" dirty="0">
                <a:latin typeface="Symbol" panose="05050102010706020507" pitchFamily="18" charset="2"/>
              </a:rPr>
              <a:t>D</a:t>
            </a:r>
            <a:r>
              <a:rPr lang="en-US" dirty="0"/>
              <a:t>, for signal dynamic range              </a:t>
            </a:r>
          </a:p>
          <a:p>
            <a:pPr marL="109728" indent="0">
              <a:buNone/>
            </a:pPr>
            <a:r>
              <a:rPr lang="en-US" dirty="0"/>
              <a:t>                    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Construct quantizer input-output diagram with number of levels </a:t>
            </a:r>
            <a:r>
              <a:rPr lang="en-US" i="1" dirty="0"/>
              <a:t>L = </a:t>
            </a:r>
            <a:r>
              <a:rPr lang="en-US" dirty="0"/>
              <a:t>2</a:t>
            </a:r>
            <a:r>
              <a:rPr lang="en-US" baseline="30000" dirty="0"/>
              <a:t>p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Determine quantizer output 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985816"/>
              </p:ext>
            </p:extLst>
          </p:nvPr>
        </p:nvGraphicFramePr>
        <p:xfrm>
          <a:off x="3609975" y="2819400"/>
          <a:ext cx="9620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393480" progId="Equation.3">
                  <p:embed/>
                </p:oleObj>
              </mc:Choice>
              <mc:Fallback>
                <p:oleObj name="Equation" r:id="rId2" imgW="583920" imgH="3934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2819400"/>
                        <a:ext cx="962025" cy="639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85596" y="28821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340855"/>
              </p:ext>
            </p:extLst>
          </p:nvPr>
        </p:nvGraphicFramePr>
        <p:xfrm>
          <a:off x="1219200" y="2264807"/>
          <a:ext cx="1784978" cy="353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421" imgH="215806" progId="Equation.3">
                  <p:embed/>
                </p:oleObj>
              </mc:Choice>
              <mc:Fallback>
                <p:oleObj name="Equation" r:id="rId4" imgW="1104421" imgH="215806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64807"/>
                        <a:ext cx="1784978" cy="3539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082518"/>
              </p:ext>
            </p:extLst>
          </p:nvPr>
        </p:nvGraphicFramePr>
        <p:xfrm>
          <a:off x="5867400" y="5437910"/>
          <a:ext cx="609600" cy="38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225" imgH="203024" progId="Equation.3">
                  <p:embed/>
                </p:oleObj>
              </mc:Choice>
              <mc:Fallback>
                <p:oleObj name="Equation" r:id="rId6" imgW="317225" imgH="203024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37910"/>
                        <a:ext cx="609600" cy="387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23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br>
              <a:rPr lang="en-US" sz="3700" dirty="0">
                <a:latin typeface="+mj-lt"/>
              </a:rPr>
            </a:br>
            <a:r>
              <a:rPr lang="en-US" sz="3700" dirty="0">
                <a:latin typeface="+mj-lt"/>
              </a:rPr>
              <a:t>Quantizer SNR</a:t>
            </a:r>
            <a:br>
              <a:rPr lang="en-US" sz="3700" b="1" u="sng" dirty="0"/>
            </a:br>
            <a:endParaRPr lang="en-US" sz="37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/>
              <a:t>Rounding off </a:t>
            </a:r>
            <a:r>
              <a:rPr lang="en-US" dirty="0"/>
              <a:t>signal amplitude creates Quantizer error 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SNR varies with signal </a:t>
            </a:r>
            <a:r>
              <a:rPr lang="en-US" i="1" dirty="0"/>
              <a:t>x(n)</a:t>
            </a:r>
            <a:r>
              <a:rPr lang="en-US" dirty="0"/>
              <a:t> and error </a:t>
            </a:r>
            <a:r>
              <a:rPr lang="en-US" i="1" dirty="0"/>
              <a:t>e(n)</a:t>
            </a:r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  </a:t>
            </a:r>
          </a:p>
          <a:p>
            <a:pPr marL="109728" indent="0">
              <a:buNone/>
            </a:pPr>
            <a:r>
              <a:rPr lang="en-US" dirty="0">
                <a:latin typeface="Symbol" panose="05050102010706020507" pitchFamily="18" charset="2"/>
              </a:rPr>
              <a:t>   s</a:t>
            </a:r>
            <a:r>
              <a:rPr lang="en-US" baseline="-25000" dirty="0"/>
              <a:t>x</a:t>
            </a:r>
            <a:r>
              <a:rPr lang="en-US" baseline="30000" dirty="0"/>
              <a:t>2 </a:t>
            </a:r>
            <a:r>
              <a:rPr lang="en-US" dirty="0"/>
              <a:t>= Average signal power (W)</a:t>
            </a:r>
          </a:p>
          <a:p>
            <a:pPr marL="109728" indent="0">
              <a:buNone/>
            </a:pPr>
            <a:r>
              <a:rPr lang="en-US" dirty="0"/>
              <a:t> 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baseline="-25000" dirty="0"/>
              <a:t>e</a:t>
            </a:r>
            <a:r>
              <a:rPr lang="en-US" baseline="30000" dirty="0"/>
              <a:t>2 </a:t>
            </a:r>
            <a:r>
              <a:rPr lang="en-US" dirty="0"/>
              <a:t>= Average noise power (quantizer error)</a:t>
            </a:r>
          </a:p>
          <a:p>
            <a:pPr marL="109728" indent="0">
              <a:buNone/>
            </a:pPr>
            <a:r>
              <a:rPr lang="en-US" dirty="0"/>
              <a:t>       ~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baseline="30000" dirty="0"/>
              <a:t>2</a:t>
            </a:r>
            <a:r>
              <a:rPr lang="en-US" dirty="0"/>
              <a:t>/12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25259"/>
            <a:ext cx="230293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18" y="2590800"/>
            <a:ext cx="207818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305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br>
              <a:rPr lang="en-US" sz="3700" dirty="0">
                <a:latin typeface="+mj-lt"/>
              </a:rPr>
            </a:br>
            <a:r>
              <a:rPr lang="x-none" sz="3700">
                <a:latin typeface="+mj-lt"/>
              </a:rPr>
              <a:t>Amplitude Quantization</a:t>
            </a:r>
            <a:r>
              <a:rPr lang="en-US" sz="3700" dirty="0">
                <a:latin typeface="+mj-lt"/>
              </a:rPr>
              <a:t>-Nonuniform</a:t>
            </a:r>
            <a:br>
              <a:rPr lang="en-US" sz="3700" b="1" u="sng" dirty="0"/>
            </a:br>
            <a:endParaRPr lang="en-US" sz="37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 is compressed (before quantizing)</a:t>
            </a:r>
          </a:p>
          <a:p>
            <a:pPr marL="109728" indent="0">
              <a:buNone/>
            </a:pPr>
            <a:r>
              <a:rPr lang="en-US" dirty="0"/>
              <a:t>  and expanded (after quantizing) – </a:t>
            </a:r>
            <a:r>
              <a:rPr lang="en-US" b="1" i="1" dirty="0"/>
              <a:t>compander</a:t>
            </a:r>
          </a:p>
          <a:p>
            <a:pPr marL="109728" indent="0">
              <a:buNone/>
            </a:pPr>
            <a:endParaRPr lang="en-US" i="1" dirty="0"/>
          </a:p>
          <a:p>
            <a:pPr marL="109728" indent="0">
              <a:buNone/>
            </a:pPr>
            <a:endParaRPr lang="en-US" i="1" dirty="0"/>
          </a:p>
          <a:p>
            <a:pPr marL="109728" indent="0">
              <a:buNone/>
            </a:pPr>
            <a:endParaRPr lang="en-US" i="1" dirty="0"/>
          </a:p>
          <a:p>
            <a:pPr marL="109728" indent="0">
              <a:buNone/>
            </a:pPr>
            <a:endParaRPr lang="en-US" i="1" dirty="0"/>
          </a:p>
          <a:p>
            <a:pPr marL="109728" indent="0">
              <a:buNone/>
            </a:pPr>
            <a:endParaRPr lang="en-US" i="1" dirty="0"/>
          </a:p>
          <a:p>
            <a:pPr marL="109728" indent="0">
              <a:buNone/>
            </a:pPr>
            <a:endParaRPr lang="en-US" i="1" dirty="0"/>
          </a:p>
          <a:p>
            <a:r>
              <a:rPr lang="en-US" dirty="0"/>
              <a:t>Companding improves quantizer </a:t>
            </a:r>
            <a:r>
              <a:rPr lang="en-US" i="1" dirty="0"/>
              <a:t>SNR</a:t>
            </a:r>
          </a:p>
          <a:p>
            <a:pPr marL="109728" indent="0">
              <a:buNone/>
            </a:pPr>
            <a:endParaRPr lang="en-US" i="1" dirty="0"/>
          </a:p>
          <a:p>
            <a:pPr marL="109728" indent="0">
              <a:buNone/>
            </a:pPr>
            <a:endParaRPr lang="en-US" i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2371725"/>
            <a:ext cx="73056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568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347</TotalTime>
  <Words>798</Words>
  <Application>Microsoft Office PowerPoint</Application>
  <PresentationFormat>On-screen Show (4:3)</PresentationFormat>
  <Paragraphs>189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Lucida Sans Unicode</vt:lpstr>
      <vt:lpstr>Symbol</vt:lpstr>
      <vt:lpstr>Verdana</vt:lpstr>
      <vt:lpstr>Wingdings 2</vt:lpstr>
      <vt:lpstr>Wingdings 3</vt:lpstr>
      <vt:lpstr>Concourse</vt:lpstr>
      <vt:lpstr>Equation</vt:lpstr>
      <vt:lpstr> Chapter 4: Second generation Systems-Digital Modulation </vt:lpstr>
      <vt:lpstr> Pulse Code Modulation (PCM) </vt:lpstr>
      <vt:lpstr>Time sampling-Ideal</vt:lpstr>
      <vt:lpstr>Time sampling-Practical</vt:lpstr>
      <vt:lpstr>Signal reconstruction</vt:lpstr>
      <vt:lpstr> Amplitude Quantization- Uniform </vt:lpstr>
      <vt:lpstr> Quantizer Design </vt:lpstr>
      <vt:lpstr> Quantizer SNR </vt:lpstr>
      <vt:lpstr> Amplitude Quantization-Nonuniform </vt:lpstr>
      <vt:lpstr> Digital Encoding </vt:lpstr>
      <vt:lpstr> Data Transmission </vt:lpstr>
      <vt:lpstr> Line Coding </vt:lpstr>
      <vt:lpstr> Pulse Shaping technique </vt:lpstr>
      <vt:lpstr> Raised Cosine Filter- Frequency response </vt:lpstr>
      <vt:lpstr> Data rate with Raised Cosine Filter </vt:lpstr>
      <vt:lpstr> Digital modulation systems </vt:lpstr>
      <vt:lpstr> Digital AM or Phase Shift Keying (PSK) </vt:lpstr>
      <vt:lpstr>PSK waveforms</vt:lpstr>
      <vt:lpstr> Digital FM or Frequency Shift Keying (FSK) </vt:lpstr>
      <vt:lpstr> Differential Phase Shift Keying (DPSK) </vt:lpstr>
      <vt:lpstr>BER of Digital Modulation systems</vt:lpstr>
      <vt:lpstr>Bandwidth of Digital Modulation systems</vt:lpstr>
      <vt:lpstr>Q Function</vt:lpstr>
      <vt:lpstr>Q Function Table and approximation</vt:lpstr>
      <vt:lpstr> Noise Correction and Filtering in  Digital Modulation systems </vt:lpstr>
      <vt:lpstr>Equalization and channel compensation</vt:lpstr>
      <vt:lpstr>Equalization filter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Second generation Systems-Digital Modulation</dc:title>
  <dc:creator>kumar</dc:creator>
  <cp:lastModifiedBy>Kumar, Preetham B</cp:lastModifiedBy>
  <cp:revision>30</cp:revision>
  <dcterms:created xsi:type="dcterms:W3CDTF">2006-08-16T00:00:00Z</dcterms:created>
  <dcterms:modified xsi:type="dcterms:W3CDTF">2023-08-16T21:06:05Z</dcterms:modified>
</cp:coreProperties>
</file>