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9" r:id="rId5"/>
    <p:sldId id="270" r:id="rId6"/>
    <p:sldId id="259" r:id="rId7"/>
    <p:sldId id="258" r:id="rId8"/>
    <p:sldId id="266" r:id="rId9"/>
    <p:sldId id="260" r:id="rId10"/>
    <p:sldId id="261" r:id="rId11"/>
    <p:sldId id="262" r:id="rId12"/>
    <p:sldId id="267" r:id="rId13"/>
    <p:sldId id="268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effectLst/>
              </a:rPr>
              <a:t>Chapter 5: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Third </a:t>
            </a:r>
            <a:r>
              <a:rPr lang="en-US" dirty="0">
                <a:effectLst/>
              </a:rPr>
              <a:t>generation systems-Wideband Digital Modulation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DSSS is simpler type of Spread Spectrum using PN coding</a:t>
            </a:r>
          </a:p>
          <a:p>
            <a:endParaRPr lang="en-US" dirty="0"/>
          </a:p>
          <a:p>
            <a:r>
              <a:rPr lang="en-US" dirty="0" smtClean="0"/>
              <a:t>Developed by Qualcomm in 1995 as </a:t>
            </a:r>
            <a:r>
              <a:rPr lang="en-US" b="1" i="1" dirty="0" smtClean="0"/>
              <a:t>CDMA (Code Division Multiple Access)</a:t>
            </a:r>
          </a:p>
          <a:p>
            <a:endParaRPr lang="en-US" dirty="0"/>
          </a:p>
          <a:p>
            <a:r>
              <a:rPr lang="en-US" dirty="0" smtClean="0"/>
              <a:t>Initial system was called IS-95 which led on to CDMA2000 and W-CDMA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3600" dirty="0" smtClean="0">
                <a:latin typeface="+mj-lt"/>
              </a:rPr>
              <a:t>Direct </a:t>
            </a:r>
            <a:r>
              <a:rPr lang="en-US" sz="3600" dirty="0">
                <a:latin typeface="+mj-lt"/>
              </a:rPr>
              <a:t>Sequence Spread Spectrum (DSSS)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82702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DSSS transmission and reception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dirty="0" smtClean="0"/>
              <a:t>DSSS coding multiplies the </a:t>
            </a:r>
            <a:r>
              <a:rPr lang="en-US" sz="2400" b="1" i="1" dirty="0" smtClean="0"/>
              <a:t>data</a:t>
            </a:r>
            <a:r>
              <a:rPr lang="en-US" sz="2400" dirty="0" smtClean="0"/>
              <a:t> with the </a:t>
            </a:r>
            <a:r>
              <a:rPr lang="en-US" sz="2400" b="1" i="1" dirty="0" smtClean="0"/>
              <a:t>PN code</a:t>
            </a:r>
          </a:p>
          <a:p>
            <a:endParaRPr lang="en-US" sz="2400" i="1" dirty="0" smtClean="0"/>
          </a:p>
          <a:p>
            <a:r>
              <a:rPr lang="en-US" sz="2400" dirty="0" smtClean="0"/>
              <a:t>Data is random (</a:t>
            </a:r>
            <a:r>
              <a:rPr lang="en-US" sz="2400" b="1" i="1" dirty="0" smtClean="0"/>
              <a:t>bits</a:t>
            </a:r>
            <a:r>
              <a:rPr lang="en-US" sz="2400" dirty="0" smtClean="0"/>
              <a:t>) but PN code is repeating sequence (</a:t>
            </a:r>
            <a:r>
              <a:rPr lang="en-US" sz="2400" b="1" i="1" dirty="0" smtClean="0"/>
              <a:t>chips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Each user has a </a:t>
            </a:r>
            <a:r>
              <a:rPr lang="en-US" sz="2400" b="1" i="1" dirty="0" smtClean="0"/>
              <a:t>distinct</a:t>
            </a:r>
            <a:r>
              <a:rPr lang="en-US" sz="2400" dirty="0" smtClean="0"/>
              <a:t> PN code</a:t>
            </a:r>
          </a:p>
          <a:p>
            <a:endParaRPr lang="en-US" sz="2400" i="1" dirty="0"/>
          </a:p>
          <a:p>
            <a:endParaRPr lang="en-US" sz="2400" i="1" dirty="0" smtClean="0"/>
          </a:p>
          <a:p>
            <a:endParaRPr lang="en-US" i="1" dirty="0" smtClean="0"/>
          </a:p>
          <a:p>
            <a:endParaRPr lang="en-US" dirty="0" smtClean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12" y="4084791"/>
            <a:ext cx="4176992" cy="1706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240" y="4034481"/>
            <a:ext cx="3769360" cy="168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8435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DSSS transmission and reception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56" y="1481138"/>
            <a:ext cx="7530687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823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Processing Gain</a:t>
            </a:r>
          </a:p>
          <a:p>
            <a:pPr marL="109728" indent="0">
              <a:buNone/>
            </a:pPr>
            <a:r>
              <a:rPr lang="en-US" i="1" dirty="0" smtClean="0"/>
              <a:t>     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G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Data period/Chip period</a:t>
            </a:r>
          </a:p>
          <a:p>
            <a:pPr marL="109728" indent="0"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      = T</a:t>
            </a:r>
            <a:r>
              <a:rPr lang="en-US" sz="2400" dirty="0" smtClean="0"/>
              <a:t>/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c</a:t>
            </a:r>
            <a:endParaRPr lang="en-US" sz="2400" dirty="0" smtClean="0"/>
          </a:p>
          <a:p>
            <a:endParaRPr lang="en-US" dirty="0"/>
          </a:p>
          <a:p>
            <a:r>
              <a:rPr lang="en-US" dirty="0" smtClean="0"/>
              <a:t>DSSS bandwidth</a:t>
            </a:r>
          </a:p>
          <a:p>
            <a:pPr marL="109728" indent="0">
              <a:buNone/>
            </a:pPr>
            <a:r>
              <a:rPr lang="en-US" i="1" dirty="0" smtClean="0"/>
              <a:t>		</a:t>
            </a:r>
            <a:r>
              <a:rPr lang="en-US" sz="2400" i="1" dirty="0" smtClean="0"/>
              <a:t>BW</a:t>
            </a:r>
            <a:r>
              <a:rPr lang="en-US" sz="2400" i="1" baseline="-25000" dirty="0" smtClean="0"/>
              <a:t>DSSS </a:t>
            </a:r>
            <a:r>
              <a:rPr lang="en-US" sz="2400" i="1" dirty="0"/>
              <a:t>= P</a:t>
            </a:r>
            <a:r>
              <a:rPr lang="en-US" sz="2400" i="1" baseline="-25000" dirty="0"/>
              <a:t>G</a:t>
            </a:r>
            <a:r>
              <a:rPr lang="en-US" sz="2400" i="1" dirty="0"/>
              <a:t> </a:t>
            </a:r>
            <a:r>
              <a:rPr lang="en-US" sz="2400" i="1" dirty="0" smtClean="0"/>
              <a:t>B</a:t>
            </a:r>
            <a:r>
              <a:rPr lang="en-US" sz="2400" i="1" baseline="-25000" dirty="0"/>
              <a:t>P</a:t>
            </a:r>
            <a:r>
              <a:rPr lang="en-US" sz="2400" i="1" baseline="-25000" dirty="0" smtClean="0"/>
              <a:t>SK</a:t>
            </a:r>
          </a:p>
          <a:p>
            <a:pPr marL="109728" indent="0">
              <a:buNone/>
            </a:pPr>
            <a:endParaRPr lang="en-US" sz="2400" i="1" baseline="-25000" dirty="0"/>
          </a:p>
          <a:p>
            <a:r>
              <a:rPr lang="en-US" dirty="0" smtClean="0"/>
              <a:t>DSSS BER for M users </a:t>
            </a:r>
            <a:endParaRPr lang="en-US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</a:rPr>
              <a:t>DSSS </a:t>
            </a:r>
            <a:r>
              <a:rPr lang="en-US" b="0" dirty="0">
                <a:solidFill>
                  <a:schemeClr val="tx1"/>
                </a:solidFill>
                <a:effectLst/>
              </a:rPr>
              <a:t>bandwidth and BER performance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359" y="5029200"/>
            <a:ext cx="19716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665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Spread spectrum systems have higher </a:t>
            </a:r>
            <a:r>
              <a:rPr lang="en-US" b="1" i="1" dirty="0" smtClean="0"/>
              <a:t>noise immunity </a:t>
            </a:r>
            <a:r>
              <a:rPr lang="en-US" dirty="0" smtClean="0"/>
              <a:t>and fading due to large bandwidth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Pseudo-random </a:t>
            </a:r>
            <a:r>
              <a:rPr lang="en-US" dirty="0"/>
              <a:t>nature of the PN sequence </a:t>
            </a:r>
            <a:r>
              <a:rPr lang="en-US" dirty="0" smtClean="0"/>
              <a:t>provides increased </a:t>
            </a:r>
            <a:r>
              <a:rPr lang="en-US" b="1" i="1" dirty="0" smtClean="0"/>
              <a:t>signal </a:t>
            </a:r>
            <a:r>
              <a:rPr lang="en-US" b="1" i="1" dirty="0"/>
              <a:t>security </a:t>
            </a:r>
            <a:endParaRPr lang="en-US" b="1" i="1" dirty="0" smtClean="0"/>
          </a:p>
          <a:p>
            <a:pPr lvl="0"/>
            <a:endParaRPr lang="en-US" i="1" dirty="0" smtClean="0"/>
          </a:p>
          <a:p>
            <a:pPr lvl="0"/>
            <a:r>
              <a:rPr lang="en-US" b="1" i="1" dirty="0" smtClean="0"/>
              <a:t>Lower jamming </a:t>
            </a:r>
            <a:r>
              <a:rPr lang="en-US" dirty="0" smtClean="0"/>
              <a:t>effects  </a:t>
            </a:r>
            <a:r>
              <a:rPr lang="en-US" dirty="0"/>
              <a:t>on </a:t>
            </a:r>
            <a:r>
              <a:rPr lang="en-US" dirty="0" smtClean="0"/>
              <a:t>system due to lower power density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High  bandwidth requires</a:t>
            </a:r>
            <a:r>
              <a:rPr lang="en-US" b="1" i="1" dirty="0" smtClean="0"/>
              <a:t> wideband circuitry </a:t>
            </a:r>
            <a:r>
              <a:rPr lang="en-US" dirty="0" smtClean="0"/>
              <a:t>and </a:t>
            </a:r>
            <a:r>
              <a:rPr lang="en-US" b="1" i="1" dirty="0" smtClean="0"/>
              <a:t>wideband system models</a:t>
            </a:r>
          </a:p>
          <a:p>
            <a:pPr lvl="0"/>
            <a:endParaRPr lang="en-US" i="1" dirty="0"/>
          </a:p>
          <a:p>
            <a:pPr lvl="0"/>
            <a:r>
              <a:rPr lang="en-US" dirty="0" smtClean="0"/>
              <a:t>Spread </a:t>
            </a:r>
            <a:r>
              <a:rPr lang="en-US" dirty="0"/>
              <a:t>Spectrum systems </a:t>
            </a:r>
            <a:r>
              <a:rPr lang="en-US" dirty="0" smtClean="0"/>
              <a:t>are more </a:t>
            </a:r>
            <a:r>
              <a:rPr lang="en-US" b="1" i="1" dirty="0" smtClean="0"/>
              <a:t>complex</a:t>
            </a:r>
            <a:r>
              <a:rPr lang="en-US" dirty="0" smtClean="0"/>
              <a:t> due to  </a:t>
            </a:r>
            <a:r>
              <a:rPr lang="en-US" dirty="0"/>
              <a:t>2-stage modulation systems;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Advantages and disadvantages of Spread Spectrum systems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33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and second generation communication systems </a:t>
            </a:r>
            <a:r>
              <a:rPr lang="en-US" b="1" i="1" dirty="0" smtClean="0"/>
              <a:t>divide</a:t>
            </a:r>
            <a:r>
              <a:rPr lang="en-US" dirty="0" smtClean="0"/>
              <a:t> the total available bandwidth into smaller bandwidth channels </a:t>
            </a:r>
          </a:p>
          <a:p>
            <a:endParaRPr lang="en-US" dirty="0"/>
          </a:p>
          <a:p>
            <a:r>
              <a:rPr lang="en-US" dirty="0" smtClean="0"/>
              <a:t>However, third generation systems </a:t>
            </a:r>
            <a:r>
              <a:rPr lang="en-US" b="1" i="1" dirty="0" smtClean="0"/>
              <a:t>share</a:t>
            </a:r>
            <a:r>
              <a:rPr lang="en-US" dirty="0" smtClean="0"/>
              <a:t> the entire bandwidth without mutual interference</a:t>
            </a:r>
          </a:p>
          <a:p>
            <a:endParaRPr lang="en-US" dirty="0"/>
          </a:p>
          <a:p>
            <a:r>
              <a:rPr lang="en-US" dirty="0" smtClean="0"/>
              <a:t>This is possible through the use of </a:t>
            </a:r>
            <a:r>
              <a:rPr lang="en-US" b="1" i="1" dirty="0"/>
              <a:t>Pseudo-Noise (</a:t>
            </a:r>
            <a:r>
              <a:rPr lang="en-US" b="1" i="1" dirty="0" smtClean="0"/>
              <a:t>PN) codes</a:t>
            </a:r>
            <a:endParaRPr lang="en-US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700" dirty="0" smtClean="0">
                <a:latin typeface="+mj-lt"/>
              </a:rPr>
              <a:t/>
            </a:r>
            <a:br>
              <a:rPr lang="en-US" sz="3700" dirty="0" smtClean="0">
                <a:latin typeface="+mj-lt"/>
              </a:rPr>
            </a:br>
            <a:r>
              <a:rPr lang="en-US" sz="3700" dirty="0" smtClean="0">
                <a:latin typeface="+mj-lt"/>
              </a:rPr>
              <a:t>Principle </a:t>
            </a:r>
            <a:r>
              <a:rPr lang="en-US" sz="3700" dirty="0">
                <a:latin typeface="+mj-lt"/>
              </a:rPr>
              <a:t>of  Spread Spectrum Communications </a:t>
            </a:r>
            <a:r>
              <a:rPr lang="en-US" sz="3700" dirty="0"/>
              <a:t/>
            </a:r>
            <a:br>
              <a:rPr lang="en-US" sz="3700" dirty="0"/>
            </a:b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799697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PN codes are vectors with a combination of 1s and -1s: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Example: [1 1 -1 -1] an [1 -1 1 -1]</a:t>
            </a:r>
          </a:p>
          <a:p>
            <a:endParaRPr lang="en-US" dirty="0"/>
          </a:p>
          <a:p>
            <a:r>
              <a:rPr lang="en-US" dirty="0" smtClean="0"/>
              <a:t>PN codes are </a:t>
            </a:r>
            <a:r>
              <a:rPr lang="en-US" b="1" i="1" dirty="0" smtClean="0"/>
              <a:t>orthogonal</a:t>
            </a:r>
            <a:r>
              <a:rPr lang="en-US" dirty="0" smtClean="0"/>
              <a:t> to each other, i.e. dot product of two different codes is </a:t>
            </a:r>
            <a:r>
              <a:rPr lang="en-US" i="1" dirty="0" smtClean="0"/>
              <a:t>zero</a:t>
            </a:r>
          </a:p>
          <a:p>
            <a:endParaRPr lang="en-US" i="1" dirty="0"/>
          </a:p>
          <a:p>
            <a:pPr marL="109728" indent="0">
              <a:buNone/>
            </a:pPr>
            <a:r>
              <a:rPr lang="en-US" dirty="0" smtClean="0"/>
              <a:t>  Example:  [1 1 -1 -1] . [1 -1 1 -1]</a:t>
            </a:r>
          </a:p>
          <a:p>
            <a:pPr marL="109728" indent="0">
              <a:buNone/>
            </a:pPr>
            <a:r>
              <a:rPr lang="en-US" dirty="0"/>
              <a:t>	 </a:t>
            </a:r>
            <a:r>
              <a:rPr lang="en-US" dirty="0" smtClean="0"/>
              <a:t>       = (1)(1) + (1)(-1) + (-1)(1) + (-1)(-1)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= 0</a:t>
            </a:r>
          </a:p>
          <a:p>
            <a:endParaRPr lang="en-US" dirty="0"/>
          </a:p>
          <a:p>
            <a:r>
              <a:rPr lang="en-US" dirty="0" smtClean="0"/>
              <a:t>Dot product of two identical codes is equal to the </a:t>
            </a:r>
            <a:r>
              <a:rPr lang="en-US" b="1" i="1" dirty="0" smtClean="0"/>
              <a:t>length</a:t>
            </a:r>
            <a:r>
              <a:rPr lang="en-US" dirty="0" smtClean="0"/>
              <a:t> of the code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  Example</a:t>
            </a:r>
            <a:r>
              <a:rPr lang="en-US" dirty="0"/>
              <a:t>:  [1 1 -1 -1] . [1 </a:t>
            </a:r>
            <a:r>
              <a:rPr lang="en-US" dirty="0" smtClean="0"/>
              <a:t>1 -1 </a:t>
            </a:r>
            <a:r>
              <a:rPr lang="en-US" dirty="0"/>
              <a:t>-1]</a:t>
            </a:r>
          </a:p>
          <a:p>
            <a:pPr marL="109728" indent="0">
              <a:buNone/>
            </a:pPr>
            <a:r>
              <a:rPr lang="en-US" dirty="0"/>
              <a:t>	        = (1)(1) + (1</a:t>
            </a:r>
            <a:r>
              <a:rPr lang="en-US" dirty="0" smtClean="0"/>
              <a:t>)(1</a:t>
            </a:r>
            <a:r>
              <a:rPr lang="en-US" dirty="0"/>
              <a:t>) + (-1</a:t>
            </a:r>
            <a:r>
              <a:rPr lang="en-US" dirty="0" smtClean="0"/>
              <a:t>)(-1</a:t>
            </a:r>
            <a:r>
              <a:rPr lang="en-US" dirty="0"/>
              <a:t>) + (-1)(-1)</a:t>
            </a:r>
          </a:p>
          <a:p>
            <a:pPr marL="109728" indent="0">
              <a:buNone/>
            </a:pPr>
            <a:r>
              <a:rPr lang="en-US" dirty="0"/>
              <a:t>                  = </a:t>
            </a:r>
            <a:r>
              <a:rPr lang="en-US" dirty="0" smtClean="0"/>
              <a:t>4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700" dirty="0" smtClean="0">
                <a:latin typeface="+mj-lt"/>
              </a:rPr>
              <a:t/>
            </a:r>
            <a:br>
              <a:rPr lang="en-US" sz="3700" dirty="0" smtClean="0">
                <a:latin typeface="+mj-lt"/>
              </a:rPr>
            </a:br>
            <a:r>
              <a:rPr lang="en-US" sz="3700" dirty="0" smtClean="0">
                <a:latin typeface="+mj-lt"/>
              </a:rPr>
              <a:t>Properties of PN codes</a:t>
            </a:r>
            <a:r>
              <a:rPr lang="en-US" sz="3700" dirty="0"/>
              <a:t/>
            </a:r>
            <a:br>
              <a:rPr lang="en-US" sz="3700" dirty="0"/>
            </a:b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286260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User Data</a:t>
            </a:r>
          </a:p>
          <a:p>
            <a:pPr marL="109728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365760" lvl="1" indent="0" hangingPunct="0">
              <a:buNone/>
            </a:pPr>
            <a:r>
              <a:rPr lang="en-US" dirty="0"/>
              <a:t>User A data: 12</a:t>
            </a:r>
          </a:p>
          <a:p>
            <a:pPr marL="365760" lvl="1" indent="0" hangingPunct="0">
              <a:buNone/>
            </a:pPr>
            <a:r>
              <a:rPr lang="en-US" dirty="0"/>
              <a:t>User B data: 7</a:t>
            </a:r>
          </a:p>
          <a:p>
            <a:pPr marL="365760" lvl="1" indent="0" hangingPunct="0">
              <a:buNone/>
            </a:pPr>
            <a:r>
              <a:rPr lang="en-US" dirty="0"/>
              <a:t>User C data: -</a:t>
            </a:r>
            <a:r>
              <a:rPr lang="en-US" dirty="0" smtClean="0"/>
              <a:t>10</a:t>
            </a:r>
          </a:p>
          <a:p>
            <a:endParaRPr lang="en-US" dirty="0" smtClean="0"/>
          </a:p>
          <a:p>
            <a:r>
              <a:rPr lang="en-US" dirty="0" smtClean="0"/>
              <a:t>PN </a:t>
            </a:r>
            <a:r>
              <a:rPr lang="en-US" dirty="0" smtClean="0"/>
              <a:t>codes</a:t>
            </a:r>
          </a:p>
          <a:p>
            <a:pPr marL="365760" lvl="1" indent="0" hangingPunct="0">
              <a:buNone/>
            </a:pPr>
            <a:r>
              <a:rPr lang="en-US" dirty="0" smtClean="0"/>
              <a:t>A</a:t>
            </a:r>
            <a:r>
              <a:rPr lang="en-US" dirty="0"/>
              <a:t>: 	[1 1 1 1]</a:t>
            </a:r>
          </a:p>
          <a:p>
            <a:pPr marL="365760" lvl="1" indent="0" hangingPunct="0">
              <a:buNone/>
            </a:pPr>
            <a:r>
              <a:rPr lang="en-US" dirty="0"/>
              <a:t>B: 	[1 -1 1 -1]</a:t>
            </a:r>
          </a:p>
          <a:p>
            <a:pPr marL="365760" lvl="1" indent="0" hangingPunct="0">
              <a:buNone/>
            </a:pPr>
            <a:r>
              <a:rPr lang="en-US" dirty="0"/>
              <a:t>C: 	[1 1 -1 -1]</a:t>
            </a:r>
          </a:p>
          <a:p>
            <a:endParaRPr lang="en-US" dirty="0"/>
          </a:p>
          <a:p>
            <a:pPr hangingPunct="0"/>
            <a:r>
              <a:rPr lang="en-US" dirty="0"/>
              <a:t>Transmission coding</a:t>
            </a:r>
          </a:p>
          <a:p>
            <a:pPr marL="365760" lvl="1" indent="0" hangingPunct="0">
              <a:buNone/>
            </a:pPr>
            <a:r>
              <a:rPr lang="en-US" dirty="0"/>
              <a:t>User 1 : User 1 Data x User 1 code  = 12 x  [1 1 1 1] = [12 12 12 12]</a:t>
            </a:r>
          </a:p>
          <a:p>
            <a:pPr marL="365760" lvl="1" indent="0" hangingPunct="0">
              <a:buNone/>
            </a:pPr>
            <a:r>
              <a:rPr lang="en-US" dirty="0"/>
              <a:t>User 2 : User 2 Data x User 2 code  = 7 x  [1 -1 1 -1] = [7 -7 7 -7]</a:t>
            </a:r>
          </a:p>
          <a:p>
            <a:pPr marL="365760" lvl="1" indent="0" hangingPunct="0">
              <a:buNone/>
            </a:pPr>
            <a:r>
              <a:rPr lang="en-US" dirty="0"/>
              <a:t>User 3 : User 3 Data x User 3 code  = -10 x  [1 1 -1 -1] = [-10 -10 10 10</a:t>
            </a:r>
            <a:r>
              <a:rPr lang="en-US" dirty="0" smtClean="0"/>
              <a:t>]</a:t>
            </a:r>
          </a:p>
          <a:p>
            <a:pPr marL="365760" lvl="1" indent="0" hangingPunct="0">
              <a:buNone/>
            </a:pPr>
            <a:endParaRPr lang="en-US" dirty="0"/>
          </a:p>
          <a:p>
            <a:pPr hangingPunct="0"/>
            <a:r>
              <a:rPr lang="en-US" dirty="0"/>
              <a:t>Transmitted data =  Sum of user data </a:t>
            </a:r>
          </a:p>
          <a:p>
            <a:pPr marL="365760" lvl="1" indent="0" hangingPunct="0">
              <a:buNone/>
            </a:pPr>
            <a:r>
              <a:rPr lang="en-US" dirty="0"/>
              <a:t>= [12 12 12 12] + [7 -7 7 -7] + [-10 -10 10 10]</a:t>
            </a:r>
          </a:p>
          <a:p>
            <a:pPr marL="365760" lvl="1" indent="0" hangingPunct="0">
              <a:buNone/>
            </a:pPr>
            <a:r>
              <a:rPr lang="en-US" dirty="0"/>
              <a:t>= [9 -5 29 15]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700" dirty="0" smtClean="0">
                <a:latin typeface="+mj-lt"/>
              </a:rPr>
              <a:t/>
            </a:r>
            <a:br>
              <a:rPr lang="en-US" sz="3700" dirty="0" smtClean="0">
                <a:latin typeface="+mj-lt"/>
              </a:rPr>
            </a:br>
            <a:r>
              <a:rPr lang="en-US" sz="3700" dirty="0" smtClean="0">
                <a:latin typeface="+mj-lt"/>
              </a:rPr>
              <a:t>PN code detection</a:t>
            </a:r>
            <a:br>
              <a:rPr lang="en-US" sz="3700" dirty="0" smtClean="0">
                <a:latin typeface="+mj-lt"/>
              </a:rPr>
            </a:br>
            <a:r>
              <a:rPr lang="en-US" sz="3700" dirty="0">
                <a:latin typeface="+mj-lt"/>
              </a:rPr>
              <a:t/>
            </a:r>
            <a:br>
              <a:rPr lang="en-US" sz="3700" dirty="0">
                <a:latin typeface="+mj-lt"/>
              </a:rPr>
            </a:br>
            <a:r>
              <a:rPr lang="en-US" sz="3700" dirty="0" smtClean="0">
                <a:latin typeface="+mj-lt"/>
              </a:rPr>
              <a:t>PN Coding</a:t>
            </a:r>
            <a:br>
              <a:rPr lang="en-US" sz="3700" dirty="0" smtClean="0">
                <a:latin typeface="+mj-lt"/>
              </a:rPr>
            </a:br>
            <a:r>
              <a:rPr lang="en-US" sz="3700" dirty="0">
                <a:latin typeface="+mj-lt"/>
              </a:rPr>
              <a:t/>
            </a:r>
            <a:br>
              <a:rPr lang="en-US" sz="3700" dirty="0">
                <a:latin typeface="+mj-lt"/>
              </a:rPr>
            </a:br>
            <a:r>
              <a:rPr lang="en-US" sz="3700" dirty="0"/>
              <a:t/>
            </a:r>
            <a:br>
              <a:rPr lang="en-US" sz="3700" dirty="0"/>
            </a:b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64115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r>
              <a:rPr lang="en-US" dirty="0"/>
              <a:t>Received  User 1 data = </a:t>
            </a:r>
            <a:r>
              <a:rPr lang="en-US" u="sng" dirty="0"/>
              <a:t>Combined data </a:t>
            </a:r>
            <a:r>
              <a:rPr lang="en-US" b="1" u="sng" dirty="0"/>
              <a:t>. </a:t>
            </a:r>
            <a:r>
              <a:rPr lang="en-US" u="sng" dirty="0"/>
              <a:t>User 1 </a:t>
            </a:r>
            <a:r>
              <a:rPr lang="en-US" u="sng" dirty="0" smtClean="0"/>
              <a:t>code</a:t>
            </a:r>
            <a:endParaRPr lang="en-US" u="sng" dirty="0"/>
          </a:p>
          <a:p>
            <a:pPr marL="109728" indent="0" hangingPunct="0">
              <a:buNone/>
            </a:pPr>
            <a:r>
              <a:rPr lang="en-US" dirty="0" smtClean="0"/>
              <a:t> 				Code Length</a:t>
            </a:r>
          </a:p>
          <a:p>
            <a:pPr marL="109728" indent="0" hangingPunct="0">
              <a:buNone/>
            </a:pPr>
            <a:endParaRPr lang="en-US" dirty="0"/>
          </a:p>
          <a:p>
            <a:pPr marL="109728" indent="0" hangingPunct="0">
              <a:buNone/>
            </a:pPr>
            <a:r>
              <a:rPr lang="en-US" dirty="0"/>
              <a:t>			</a:t>
            </a:r>
            <a:r>
              <a:rPr lang="en-US" dirty="0" smtClean="0"/>
              <a:t>= </a:t>
            </a:r>
            <a:r>
              <a:rPr lang="en-US" dirty="0"/>
              <a:t>[9 -5 29 15]</a:t>
            </a:r>
            <a:r>
              <a:rPr lang="en-US" b="1" dirty="0"/>
              <a:t> .</a:t>
            </a:r>
            <a:r>
              <a:rPr lang="en-US" dirty="0"/>
              <a:t> [1 1 1 1] /4</a:t>
            </a:r>
          </a:p>
          <a:p>
            <a:pPr marL="109728" indent="0" hangingPunct="0">
              <a:buNone/>
            </a:pPr>
            <a:r>
              <a:rPr lang="en-US" dirty="0"/>
              <a:t>			= 48/4 = </a:t>
            </a:r>
            <a:r>
              <a:rPr lang="en-US" dirty="0" smtClean="0"/>
              <a:t>12</a:t>
            </a:r>
          </a:p>
          <a:p>
            <a:pPr marL="109728" indent="0" hangingPunct="0">
              <a:buNone/>
            </a:pPr>
            <a:endParaRPr lang="en-US" dirty="0"/>
          </a:p>
          <a:p>
            <a:pPr hangingPunct="0"/>
            <a:r>
              <a:rPr lang="en-US" dirty="0"/>
              <a:t>Received  User 2 data = </a:t>
            </a:r>
            <a:r>
              <a:rPr lang="en-US" u="sng" dirty="0"/>
              <a:t>Combined data </a:t>
            </a:r>
            <a:r>
              <a:rPr lang="en-US" b="1" u="sng" dirty="0"/>
              <a:t>. </a:t>
            </a:r>
            <a:r>
              <a:rPr lang="en-US" u="sng" dirty="0"/>
              <a:t>User 2 </a:t>
            </a:r>
            <a:r>
              <a:rPr lang="en-US" u="sng" dirty="0" smtClean="0"/>
              <a:t>code</a:t>
            </a:r>
          </a:p>
          <a:p>
            <a:pPr marL="109728" indent="0" hangingPunc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Code Length</a:t>
            </a:r>
          </a:p>
          <a:p>
            <a:pPr marL="109728" indent="0" hangingPunct="0">
              <a:buNone/>
            </a:pPr>
            <a:endParaRPr lang="en-US" dirty="0"/>
          </a:p>
          <a:p>
            <a:pPr marL="109728" indent="0" hangingPunct="0">
              <a:buNone/>
            </a:pPr>
            <a:r>
              <a:rPr lang="en-US" dirty="0" smtClean="0"/>
              <a:t>			= </a:t>
            </a:r>
            <a:r>
              <a:rPr lang="en-US" dirty="0"/>
              <a:t>[9 -5 29 15]</a:t>
            </a:r>
            <a:r>
              <a:rPr lang="en-US" b="1" dirty="0"/>
              <a:t> .</a:t>
            </a:r>
            <a:r>
              <a:rPr lang="en-US" dirty="0"/>
              <a:t> [1 -1 1 -1]/4</a:t>
            </a:r>
          </a:p>
          <a:p>
            <a:pPr marL="109728" indent="0" hangingPunct="0">
              <a:buNone/>
            </a:pPr>
            <a:r>
              <a:rPr lang="en-US" dirty="0" smtClean="0"/>
              <a:t>			= </a:t>
            </a:r>
            <a:r>
              <a:rPr lang="en-US" dirty="0"/>
              <a:t>28/4 =</a:t>
            </a:r>
            <a:r>
              <a:rPr lang="en-US" dirty="0" smtClean="0"/>
              <a:t>7</a:t>
            </a:r>
          </a:p>
          <a:p>
            <a:pPr marL="109728" indent="0" hangingPunct="0">
              <a:buNone/>
            </a:pPr>
            <a:endParaRPr lang="en-US" dirty="0"/>
          </a:p>
          <a:p>
            <a:pPr hangingPunct="0"/>
            <a:r>
              <a:rPr lang="en-US" dirty="0"/>
              <a:t>Received  User 3 data = </a:t>
            </a:r>
            <a:r>
              <a:rPr lang="en-US" u="sng" dirty="0"/>
              <a:t>Combined data </a:t>
            </a:r>
            <a:r>
              <a:rPr lang="en-US" b="1" u="sng" dirty="0"/>
              <a:t>. </a:t>
            </a:r>
            <a:r>
              <a:rPr lang="en-US" u="sng" dirty="0"/>
              <a:t>User 3 </a:t>
            </a:r>
            <a:r>
              <a:rPr lang="en-US" u="sng" dirty="0" smtClean="0"/>
              <a:t>code</a:t>
            </a:r>
          </a:p>
          <a:p>
            <a:pPr marL="109728" indent="0" hangingPunc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Code </a:t>
            </a:r>
            <a:r>
              <a:rPr lang="en-US" dirty="0"/>
              <a:t>Length</a:t>
            </a:r>
          </a:p>
          <a:p>
            <a:pPr marL="109728" indent="0" hangingPunct="0">
              <a:buNone/>
            </a:pPr>
            <a:r>
              <a:rPr lang="en-US" dirty="0"/>
              <a:t>			</a:t>
            </a:r>
            <a:r>
              <a:rPr lang="en-US" dirty="0" smtClean="0"/>
              <a:t>= </a:t>
            </a:r>
            <a:r>
              <a:rPr lang="en-US" dirty="0"/>
              <a:t>[9 -5 29 15]</a:t>
            </a:r>
            <a:r>
              <a:rPr lang="en-US" b="1" dirty="0"/>
              <a:t> .</a:t>
            </a:r>
            <a:r>
              <a:rPr lang="en-US" dirty="0"/>
              <a:t> [1 1 -1 -1]/4</a:t>
            </a:r>
          </a:p>
          <a:p>
            <a:pPr marL="109728" indent="0" hangingPunct="0">
              <a:buNone/>
            </a:pPr>
            <a:r>
              <a:rPr lang="en-US" dirty="0"/>
              <a:t> </a:t>
            </a:r>
          </a:p>
          <a:p>
            <a:pPr marL="109728" indent="0" hangingPunct="0">
              <a:buNone/>
            </a:pPr>
            <a:r>
              <a:rPr lang="en-US" dirty="0"/>
              <a:t> 	</a:t>
            </a:r>
            <a:r>
              <a:rPr lang="en-US" dirty="0" smtClean="0"/>
              <a:t>		= </a:t>
            </a:r>
            <a:r>
              <a:rPr lang="en-US" dirty="0"/>
              <a:t>-40/4 =-</a:t>
            </a:r>
            <a:r>
              <a:rPr lang="en-US" dirty="0" smtClean="0"/>
              <a:t>10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700" dirty="0" smtClean="0">
                <a:latin typeface="+mj-lt"/>
              </a:rPr>
              <a:t/>
            </a:r>
            <a:br>
              <a:rPr lang="en-US" sz="3700" dirty="0" smtClean="0">
                <a:latin typeface="+mj-lt"/>
              </a:rPr>
            </a:br>
            <a:r>
              <a:rPr lang="en-US" sz="3700" dirty="0" smtClean="0">
                <a:latin typeface="+mj-lt"/>
              </a:rPr>
              <a:t>PN code detection</a:t>
            </a:r>
            <a:br>
              <a:rPr lang="en-US" sz="3700" dirty="0" smtClean="0">
                <a:latin typeface="+mj-lt"/>
              </a:rPr>
            </a:br>
            <a:r>
              <a:rPr lang="en-US" sz="3700" dirty="0">
                <a:latin typeface="+mj-lt"/>
              </a:rPr>
              <a:t/>
            </a:r>
            <a:br>
              <a:rPr lang="en-US" sz="3700" dirty="0">
                <a:latin typeface="+mj-lt"/>
              </a:rPr>
            </a:br>
            <a:r>
              <a:rPr lang="en-US" sz="3700" dirty="0" smtClean="0">
                <a:latin typeface="+mj-lt"/>
              </a:rPr>
              <a:t>PN Decoding</a:t>
            </a:r>
            <a:br>
              <a:rPr lang="en-US" sz="3700" dirty="0" smtClean="0">
                <a:latin typeface="+mj-lt"/>
              </a:rPr>
            </a:br>
            <a:r>
              <a:rPr lang="en-US" sz="3700" dirty="0">
                <a:latin typeface="+mj-lt"/>
              </a:rPr>
              <a:t/>
            </a:r>
            <a:br>
              <a:rPr lang="en-US" sz="3700" dirty="0">
                <a:latin typeface="+mj-lt"/>
              </a:rPr>
            </a:br>
            <a:r>
              <a:rPr lang="en-US" sz="3700" dirty="0"/>
              <a:t/>
            </a:r>
            <a:br>
              <a:rPr lang="en-US" sz="3700" dirty="0"/>
            </a:b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57032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 spectrum systems have </a:t>
            </a:r>
            <a:r>
              <a:rPr lang="en-US" b="1" i="1" dirty="0" smtClean="0"/>
              <a:t>two</a:t>
            </a:r>
            <a:r>
              <a:rPr lang="en-US" dirty="0" smtClean="0"/>
              <a:t> stages of modulation (at transmitter) and demodulation (at receiver)</a:t>
            </a:r>
          </a:p>
          <a:p>
            <a:endParaRPr lang="en-US" dirty="0"/>
          </a:p>
          <a:p>
            <a:r>
              <a:rPr lang="en-US" dirty="0" smtClean="0"/>
              <a:t>First stage is carrier modulation /demodulation as in 1G and 2G systems</a:t>
            </a:r>
          </a:p>
          <a:p>
            <a:endParaRPr lang="en-US" dirty="0"/>
          </a:p>
          <a:p>
            <a:r>
              <a:rPr lang="en-US" dirty="0" smtClean="0"/>
              <a:t>Second stage is PN modulation/demodulation which </a:t>
            </a:r>
            <a:r>
              <a:rPr lang="en-US" b="1" i="1" dirty="0" smtClean="0"/>
              <a:t>increases</a:t>
            </a:r>
            <a:r>
              <a:rPr lang="en-US" dirty="0" smtClean="0"/>
              <a:t> the bandwidth of the 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effectLst/>
              </a:rPr>
              <a:t>Spread Spectrum transmission </a:t>
            </a:r>
            <a:r>
              <a:rPr lang="en-US" b="0" dirty="0">
                <a:solidFill>
                  <a:schemeClr val="tx1"/>
                </a:solidFill>
                <a:effectLst/>
              </a:rPr>
              <a:t>and reception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4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FHSS evolved </a:t>
            </a:r>
            <a:r>
              <a:rPr lang="en-US" dirty="0"/>
              <a:t>during World War II, primarily as a technique for naval ships to avoid detection by enemy </a:t>
            </a:r>
            <a:r>
              <a:rPr lang="en-US" dirty="0" smtClean="0"/>
              <a:t>submarines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Ships would keep </a:t>
            </a:r>
            <a:r>
              <a:rPr lang="en-US" dirty="0"/>
              <a:t>changing the radio signal </a:t>
            </a:r>
            <a:r>
              <a:rPr lang="en-US" dirty="0" smtClean="0"/>
              <a:t>frequency</a:t>
            </a:r>
            <a:r>
              <a:rPr lang="en-US" i="1" dirty="0" smtClean="0"/>
              <a:t> </a:t>
            </a:r>
            <a:r>
              <a:rPr lang="en-US" dirty="0" smtClean="0"/>
              <a:t>or </a:t>
            </a:r>
            <a:r>
              <a:rPr lang="en-US" b="1" i="1" dirty="0" smtClean="0"/>
              <a:t>hopping</a:t>
            </a:r>
            <a:r>
              <a:rPr lang="en-US" dirty="0" smtClean="0"/>
              <a:t> through a set of frequencies</a:t>
            </a:r>
            <a:r>
              <a:rPr lang="en-US" i="1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PN Codes would help design orthogonal frequency sets to avoid interference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3700" dirty="0" smtClean="0">
                <a:latin typeface="+mj-lt"/>
              </a:rPr>
              <a:t>Frequency </a:t>
            </a:r>
            <a:r>
              <a:rPr lang="en-US" sz="3700" dirty="0">
                <a:latin typeface="+mj-lt"/>
              </a:rPr>
              <a:t>Hopping Spread Spectrum (FHSS)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8967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3600" dirty="0" smtClean="0">
                <a:latin typeface="+mj-lt"/>
              </a:rPr>
              <a:t>FHSS transmission and reception</a:t>
            </a:r>
            <a:br>
              <a:rPr lang="en-US" sz="3600" dirty="0" smtClean="0">
                <a:latin typeface="+mj-lt"/>
              </a:rPr>
            </a:br>
            <a:endParaRPr lang="en-US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42869"/>
            <a:ext cx="7696199" cy="380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235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Processing Gain</a:t>
            </a:r>
          </a:p>
          <a:p>
            <a:pPr marL="109728" indent="0">
              <a:buNone/>
            </a:pPr>
            <a:r>
              <a:rPr lang="en-US" i="1" dirty="0" smtClean="0"/>
              <a:t>     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G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System bandwidth/Channel bandwidth</a:t>
            </a:r>
          </a:p>
          <a:p>
            <a:pPr marL="109728" indent="0"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      = W</a:t>
            </a:r>
            <a:r>
              <a:rPr lang="en-US" sz="2400" dirty="0" smtClean="0"/>
              <a:t>/</a:t>
            </a:r>
            <a:r>
              <a:rPr lang="en-US" sz="2400" i="1" dirty="0" smtClean="0"/>
              <a:t>B</a:t>
            </a:r>
            <a:endParaRPr lang="en-US" sz="2400" dirty="0" smtClean="0"/>
          </a:p>
          <a:p>
            <a:endParaRPr lang="en-US" dirty="0"/>
          </a:p>
          <a:p>
            <a:r>
              <a:rPr lang="en-US" dirty="0" smtClean="0"/>
              <a:t>FHSS bandwidth</a:t>
            </a:r>
          </a:p>
          <a:p>
            <a:pPr marL="109728" indent="0">
              <a:buNone/>
            </a:pPr>
            <a:r>
              <a:rPr lang="en-US" i="1" dirty="0" smtClean="0"/>
              <a:t>		</a:t>
            </a:r>
            <a:r>
              <a:rPr lang="en-US" sz="2400" i="1" dirty="0" smtClean="0"/>
              <a:t>BW</a:t>
            </a:r>
            <a:r>
              <a:rPr lang="en-US" sz="2400" i="1" baseline="-25000" dirty="0" smtClean="0"/>
              <a:t>FHSS </a:t>
            </a:r>
            <a:r>
              <a:rPr lang="en-US" sz="2400" i="1" dirty="0"/>
              <a:t>= P</a:t>
            </a:r>
            <a:r>
              <a:rPr lang="en-US" sz="2400" i="1" baseline="-25000" dirty="0"/>
              <a:t>G</a:t>
            </a:r>
            <a:r>
              <a:rPr lang="en-US" sz="2400" i="1" dirty="0"/>
              <a:t> </a:t>
            </a:r>
            <a:r>
              <a:rPr lang="en-US" sz="2400" i="1" dirty="0" smtClean="0"/>
              <a:t>B</a:t>
            </a:r>
            <a:r>
              <a:rPr lang="en-US" sz="2400" i="1" baseline="-25000" dirty="0" smtClean="0"/>
              <a:t>FSK</a:t>
            </a:r>
          </a:p>
          <a:p>
            <a:pPr marL="109728" indent="0">
              <a:buNone/>
            </a:pPr>
            <a:endParaRPr lang="en-US" sz="2400" i="1" baseline="-25000" dirty="0"/>
          </a:p>
          <a:p>
            <a:r>
              <a:rPr lang="en-US" dirty="0" smtClean="0"/>
              <a:t>FHSS BER for M users </a:t>
            </a:r>
            <a:endParaRPr lang="en-US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FHSS bandwidth and BER performance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005" y="4876800"/>
            <a:ext cx="357939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765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392</Words>
  <Application>Microsoft Office PowerPoint</Application>
  <PresentationFormat>On-screen Show (4:3)</PresentationFormat>
  <Paragraphs>122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Concourse</vt:lpstr>
      <vt:lpstr>Chapter 5: Third generation systems-Wideband Digital Modulation </vt:lpstr>
      <vt:lpstr> Principle of  Spread Spectrum Communications  </vt:lpstr>
      <vt:lpstr> Properties of PN codes </vt:lpstr>
      <vt:lpstr> PN code detection  PN Coding   </vt:lpstr>
      <vt:lpstr> PN code detection  PN Decoding   </vt:lpstr>
      <vt:lpstr>Spread Spectrum transmission and reception</vt:lpstr>
      <vt:lpstr> Frequency Hopping Spread Spectrum (FHSS)  </vt:lpstr>
      <vt:lpstr> FHSS transmission and reception </vt:lpstr>
      <vt:lpstr>FHSS bandwidth and BER performance</vt:lpstr>
      <vt:lpstr> Direct Sequence Spread Spectrum (DSSS)  </vt:lpstr>
      <vt:lpstr>DSSS transmission and reception</vt:lpstr>
      <vt:lpstr>DSSS transmission and reception</vt:lpstr>
      <vt:lpstr>DSSS bandwidth and BER performance</vt:lpstr>
      <vt:lpstr>Advantages and disadvantages of Spread Spectrum systems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Third generation systems-Wideband Digital Modulation</dc:title>
  <dc:creator>kumar</dc:creator>
  <cp:lastModifiedBy>Kumar, Preetham</cp:lastModifiedBy>
  <cp:revision>18</cp:revision>
  <dcterms:created xsi:type="dcterms:W3CDTF">2006-08-16T00:00:00Z</dcterms:created>
  <dcterms:modified xsi:type="dcterms:W3CDTF">2017-10-31T19:10:30Z</dcterms:modified>
</cp:coreProperties>
</file>