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48" r:id="rId4"/>
    <p:sldId id="259" r:id="rId5"/>
    <p:sldId id="345" r:id="rId6"/>
    <p:sldId id="346" r:id="rId7"/>
    <p:sldId id="342" r:id="rId8"/>
    <p:sldId id="354" r:id="rId9"/>
    <p:sldId id="355" r:id="rId10"/>
    <p:sldId id="356" r:id="rId11"/>
    <p:sldId id="349" r:id="rId12"/>
    <p:sldId id="350" r:id="rId13"/>
    <p:sldId id="351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Preetham B" userId="128856e8-85bc-44e7-963a-b41065bd6e3f" providerId="ADAL" clId="{FEAB408A-E43E-4682-90B8-1C332F3DB562}"/>
    <pc:docChg chg="modSld">
      <pc:chgData name="Kumar, Preetham B" userId="128856e8-85bc-44e7-963a-b41065bd6e3f" providerId="ADAL" clId="{FEAB408A-E43E-4682-90B8-1C332F3DB562}" dt="2024-01-10T22:08:41.516" v="139" actId="5793"/>
      <pc:docMkLst>
        <pc:docMk/>
      </pc:docMkLst>
      <pc:sldChg chg="modSp mod">
        <pc:chgData name="Kumar, Preetham B" userId="128856e8-85bc-44e7-963a-b41065bd6e3f" providerId="ADAL" clId="{FEAB408A-E43E-4682-90B8-1C332F3DB562}" dt="2024-01-10T22:03:10.778" v="77" actId="20577"/>
        <pc:sldMkLst>
          <pc:docMk/>
          <pc:sldMk cId="3512702070" sldId="349"/>
        </pc:sldMkLst>
        <pc:spChg chg="mod">
          <ac:chgData name="Kumar, Preetham B" userId="128856e8-85bc-44e7-963a-b41065bd6e3f" providerId="ADAL" clId="{FEAB408A-E43E-4682-90B8-1C332F3DB562}" dt="2024-01-10T22:03:10.778" v="77" actId="20577"/>
          <ac:spMkLst>
            <pc:docMk/>
            <pc:sldMk cId="3512702070" sldId="349"/>
            <ac:spMk id="5" creationId="{00000000-0000-0000-0000-000000000000}"/>
          </ac:spMkLst>
        </pc:spChg>
      </pc:sldChg>
      <pc:sldChg chg="modSp mod">
        <pc:chgData name="Kumar, Preetham B" userId="128856e8-85bc-44e7-963a-b41065bd6e3f" providerId="ADAL" clId="{FEAB408A-E43E-4682-90B8-1C332F3DB562}" dt="2024-01-10T21:59:12.812" v="15" actId="20577"/>
        <pc:sldMkLst>
          <pc:docMk/>
          <pc:sldMk cId="3512702070" sldId="350"/>
        </pc:sldMkLst>
        <pc:spChg chg="mod">
          <ac:chgData name="Kumar, Preetham B" userId="128856e8-85bc-44e7-963a-b41065bd6e3f" providerId="ADAL" clId="{FEAB408A-E43E-4682-90B8-1C332F3DB562}" dt="2024-01-10T21:59:12.812" v="15" actId="20577"/>
          <ac:spMkLst>
            <pc:docMk/>
            <pc:sldMk cId="3512702070" sldId="350"/>
            <ac:spMk id="5" creationId="{00000000-0000-0000-0000-000000000000}"/>
          </ac:spMkLst>
        </pc:spChg>
      </pc:sldChg>
      <pc:sldChg chg="modSp mod">
        <pc:chgData name="Kumar, Preetham B" userId="128856e8-85bc-44e7-963a-b41065bd6e3f" providerId="ADAL" clId="{FEAB408A-E43E-4682-90B8-1C332F3DB562}" dt="2024-01-10T22:08:41.516" v="139" actId="5793"/>
        <pc:sldMkLst>
          <pc:docMk/>
          <pc:sldMk cId="2179213255" sldId="351"/>
        </pc:sldMkLst>
        <pc:spChg chg="mod">
          <ac:chgData name="Kumar, Preetham B" userId="128856e8-85bc-44e7-963a-b41065bd6e3f" providerId="ADAL" clId="{FEAB408A-E43E-4682-90B8-1C332F3DB562}" dt="2024-01-10T22:04:33.525" v="106" actId="20577"/>
          <ac:spMkLst>
            <pc:docMk/>
            <pc:sldMk cId="2179213255" sldId="351"/>
            <ac:spMk id="2" creationId="{00000000-0000-0000-0000-000000000000}"/>
          </ac:spMkLst>
        </pc:spChg>
        <pc:spChg chg="mod">
          <ac:chgData name="Kumar, Preetham B" userId="128856e8-85bc-44e7-963a-b41065bd6e3f" providerId="ADAL" clId="{FEAB408A-E43E-4682-90B8-1C332F3DB562}" dt="2024-01-10T22:08:41.516" v="139" actId="5793"/>
          <ac:spMkLst>
            <pc:docMk/>
            <pc:sldMk cId="2179213255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78B6B-CE76-4455-A106-44F3A7B67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5F2B-0B1B-490F-925D-F2820925D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7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05E3-1914-43B2-9F43-FA1FE3EC77B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682-EFF3-4C7B-9F50-229649A36518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4AE2-D6EC-428A-885B-EEAB399379B8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2E37-DA36-4DA1-8C7A-5335C2FF024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712-15AD-4CB9-86A8-73FEE63F51F7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085-B88E-480B-8D43-74A862150051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8E7D-2A6C-4F23-A1E0-65C2AEA766FD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88B7-757F-454D-B10C-63B22D52D280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EDA0-0B4A-4BC4-A809-A173C24A26D0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F838-0064-4993-98E9-2ABC7E1BE4BD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DCF4-DBFE-4531-BBC8-FAC7A5A32BE2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3342-425D-4F50-9789-7B732C27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s.edu/college/engineering-computer-science/computing-services/_internal/_documents/globalprotect-vpn.pdf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cpress.com/downloads/K12515/978439854297_examples_v2.zip" TargetMode="External"/><Relationship Id="rId2" Type="http://schemas.openxmlformats.org/officeDocument/2006/relationships/hyperlink" Target="http://www.crcpress.com/product/isbn/9781439854297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syntax.asp" TargetMode="External"/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matlab-vs-python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matlab-vs-python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yzo.org/python_vs_matlab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244-1: INTRODUCTION TO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dirty="0" err="1"/>
              <a:t>Matlab</a:t>
            </a:r>
            <a:r>
              <a:rPr lang="en-US" dirty="0"/>
              <a:t>/Python uses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is primarily a free programming language – hence, more flexibility but more work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primarily a numerical solver – hence, less flexibility, but less work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GUI apps, toolboxes and Simulink for immediate 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is a general programming language – using it, you can develop apps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82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Access to MATLAB/Python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391483"/>
            <a:ext cx="7391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ECS Labs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You can access MATLAB by clicking on the desktop icon, or from START button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home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You can access MATLAB via VPN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https://www.csus.edu/college/engineering-computer-science/computing-services/_internal/_documents/globalprotect-vpn.pdf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AutoNum type="alphaLcPeriod"/>
            </a:pPr>
            <a:endParaRPr lang="en-US" dirty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0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Access to </a:t>
            </a:r>
            <a:r>
              <a:rPr lang="en-US" dirty="0" err="1"/>
              <a:t>Matlab</a:t>
            </a:r>
            <a:r>
              <a:rPr lang="en-US" dirty="0"/>
              <a:t>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391483"/>
            <a:ext cx="7391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examples can be obtained 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hlinkClick r:id="rId2"/>
              </a:rPr>
              <a:t>http://www.crcpress.com/product/isbn/9781439854297</a:t>
            </a:r>
            <a:endParaRPr lang="en-US" sz="2400" dirty="0"/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“Support material” and download the file:</a:t>
            </a:r>
          </a:p>
          <a:p>
            <a:r>
              <a:rPr lang="en-US" sz="2400" u="sng" dirty="0">
                <a:hlinkClick r:id="rId3"/>
              </a:rPr>
              <a:t>978439854297_examples_v2.zip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can run examples on their computers and check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AutoNum type="alphaLcPeriod"/>
            </a:pPr>
            <a:endParaRPr lang="en-US" dirty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Free Access to Python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391483"/>
            <a:ext cx="7391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download Python 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hlinkClick r:id="rId2"/>
              </a:rPr>
              <a:t>Download Python | Python.org</a:t>
            </a:r>
            <a:endParaRPr lang="en-US" sz="2400" dirty="0"/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Python examples:</a:t>
            </a:r>
          </a:p>
          <a:p>
            <a:r>
              <a:rPr lang="en-US" sz="3200" dirty="0">
                <a:hlinkClick r:id="rId3"/>
              </a:rPr>
              <a:t>Python Syntax (w3schools.com)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like learning a new language, more practice makes you better!</a:t>
            </a:r>
          </a:p>
          <a:p>
            <a:pPr marL="800100" lvl="1" indent="-342900">
              <a:buAutoNum type="alphaLcPeriod"/>
            </a:pPr>
            <a:endParaRPr lang="en-US" dirty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1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/>
              <a:t>Typical applications </a:t>
            </a:r>
            <a:r>
              <a:rPr lang="en-US" dirty="0" err="1"/>
              <a:t>Matlab</a:t>
            </a:r>
            <a:r>
              <a:rPr lang="en-US" dirty="0"/>
              <a:t>/Python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396878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to generate a sphere</a:t>
            </a:r>
          </a:p>
          <a:p>
            <a:r>
              <a:rPr lang="en-US" sz="2400" dirty="0"/>
              <a:t>sphere(20) % generates a sphere with 20x20x20 points</a:t>
            </a:r>
          </a:p>
          <a:p>
            <a:r>
              <a:rPr lang="en-US" sz="2400" dirty="0"/>
              <a:t>sphere(200) % generates a sphere with 200x200x200 points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Python program to move a point</a:t>
            </a:r>
            <a:r>
              <a:rPr lang="pt-BR" sz="3200" dirty="0"/>
              <a:t> </a:t>
            </a:r>
          </a:p>
          <a:p>
            <a:r>
              <a:rPr lang="en-US" sz="2400" dirty="0"/>
              <a:t>import turtle</a:t>
            </a:r>
          </a:p>
          <a:p>
            <a:r>
              <a:rPr lang="en-US" sz="2400" dirty="0" err="1"/>
              <a:t>turtle.position</a:t>
            </a:r>
            <a:r>
              <a:rPr lang="en-US" sz="2400" dirty="0"/>
              <a:t>()</a:t>
            </a:r>
          </a:p>
          <a:p>
            <a:r>
              <a:rPr lang="en-US" sz="2400" dirty="0"/>
              <a:t>(0.00,0.00)</a:t>
            </a:r>
          </a:p>
          <a:p>
            <a:r>
              <a:rPr lang="en-US" sz="2400" dirty="0" err="1"/>
              <a:t>turtle.backward</a:t>
            </a:r>
            <a:r>
              <a:rPr lang="en-US" sz="2400" dirty="0"/>
              <a:t>(30)</a:t>
            </a:r>
            <a:endParaRPr lang="en-US" dirty="0"/>
          </a:p>
          <a:p>
            <a:r>
              <a:rPr lang="en-US" sz="2400" dirty="0" err="1"/>
              <a:t>turtle.right</a:t>
            </a:r>
            <a:r>
              <a:rPr lang="en-US" sz="2400" dirty="0"/>
              <a:t>(45)</a:t>
            </a:r>
          </a:p>
          <a:p>
            <a:endParaRPr lang="en-US" sz="2400" dirty="0"/>
          </a:p>
          <a:p>
            <a:r>
              <a:rPr lang="en-US" sz="2400" dirty="0"/>
              <a:t>Hence, </a:t>
            </a:r>
            <a:r>
              <a:rPr lang="en-US" sz="2400" dirty="0" err="1"/>
              <a:t>Matlab</a:t>
            </a:r>
            <a:r>
              <a:rPr lang="en-US" sz="2400" dirty="0"/>
              <a:t> is more applied and easier to use; however Python gives you more programming power</a:t>
            </a:r>
          </a:p>
        </p:txBody>
      </p:sp>
    </p:spTree>
    <p:extLst>
      <p:ext uri="{BB962C8B-B14F-4D97-AF65-F5344CB8AC3E}">
        <p14:creationId xmlns:p14="http://schemas.microsoft.com/office/powerpoint/2010/main" val="232042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programming skills in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logical thinking and problem solving skills in individual areas of specialization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 design and synthesis, in addition to just analysis of Electrical Engineering systems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/>
              <a:t>Computer Aided Design (CAD)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 is the creation and improvement of   software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 is especially useful to model the complex mathematical equations in Electrical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analytical solution may be solved in a simple manner through numerical method</a:t>
            </a:r>
          </a:p>
        </p:txBody>
      </p:sp>
    </p:spTree>
    <p:extLst>
      <p:ext uri="{BB962C8B-B14F-4D97-AF65-F5344CB8AC3E}">
        <p14:creationId xmlns:p14="http://schemas.microsoft.com/office/powerpoint/2010/main" val="379647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Numerical 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9050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solution uses the computer to program the complex model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should be exact or within close approximation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solution should be programmed accurately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RL circuit example</a:t>
            </a:r>
          </a:p>
        </p:txBody>
      </p:sp>
      <p:pic>
        <p:nvPicPr>
          <p:cNvPr id="6146" name="Picture 2" descr="Series RL circui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5561"/>
            <a:ext cx="3238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61327"/>
            <a:ext cx="1219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5561"/>
            <a:ext cx="16573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40594"/>
            <a:ext cx="3429000" cy="233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32649" y="4681345"/>
            <a:ext cx="212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Differential equation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1981200"/>
            <a:ext cx="294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Differential equation solution</a:t>
            </a:r>
          </a:p>
        </p:txBody>
      </p:sp>
    </p:spTree>
    <p:extLst>
      <p:ext uri="{BB962C8B-B14F-4D97-AF65-F5344CB8AC3E}">
        <p14:creationId xmlns:p14="http://schemas.microsoft.com/office/powerpoint/2010/main" val="159923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solution of RL circuit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8800" y="1524000"/>
          <a:ext cx="572293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1726920" progId="Equation.3">
                  <p:embed/>
                </p:oleObj>
              </mc:Choice>
              <mc:Fallback>
                <p:oleObj name="Equation" r:id="rId2" imgW="2412720" imgH="1726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5722937" cy="405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522893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know the current at time </a:t>
            </a:r>
            <a:r>
              <a:rPr lang="en-US" sz="2800" dirty="0" err="1"/>
              <a:t>t</a:t>
            </a:r>
            <a:r>
              <a:rPr lang="en-US" sz="2800" baseline="-25000" dirty="0" err="1"/>
              <a:t>j</a:t>
            </a:r>
            <a:r>
              <a:rPr lang="en-US" sz="2800" dirty="0"/>
              <a:t> , you can calculate current at time t</a:t>
            </a:r>
            <a:r>
              <a:rPr lang="en-US" sz="2800" baseline="-25000" dirty="0"/>
              <a:t>j+1 </a:t>
            </a:r>
            <a:r>
              <a:rPr lang="en-US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37581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Advantages of using computers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905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speeds are very high and measured in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teraflops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(trillions of floating point operations per second)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programming of computer solution is called an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Algorithms can be written or available in packages like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MATLAB®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Python ®</a:t>
            </a:r>
          </a:p>
        </p:txBody>
      </p:sp>
    </p:spTree>
    <p:extLst>
      <p:ext uri="{BB962C8B-B14F-4D97-AF65-F5344CB8AC3E}">
        <p14:creationId xmlns:p14="http://schemas.microsoft.com/office/powerpoint/2010/main" val="189309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dirty="0" err="1"/>
              <a:t>Matlab</a:t>
            </a:r>
            <a:r>
              <a:rPr lang="en-US" dirty="0"/>
              <a:t>/Python </a:t>
            </a:r>
          </a:p>
        </p:txBody>
      </p:sp>
      <p:pic>
        <p:nvPicPr>
          <p:cNvPr id="1026" name="Picture 2" descr="MATLAB vs Python: Why and How to Make the Swi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721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3600" y="6248400"/>
            <a:ext cx="5171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hlinkClick r:id="rId3"/>
              </a:rPr>
              <a:t>Courtesy: https://realpython.com/matlab-vs-python/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510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dirty="0"/>
              <a:t>Why </a:t>
            </a:r>
            <a:r>
              <a:rPr lang="en-US" dirty="0" err="1"/>
              <a:t>Matlab</a:t>
            </a:r>
            <a:r>
              <a:rPr lang="en-US" dirty="0"/>
              <a:t>/Python ?</a:t>
            </a:r>
          </a:p>
        </p:txBody>
      </p:sp>
      <p:pic>
        <p:nvPicPr>
          <p:cNvPr id="10242" name="Picture 2" descr="https://pyzo.org/pythonvsmatl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215" y="2286000"/>
            <a:ext cx="656492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3600" y="6081267"/>
            <a:ext cx="4965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hlinkClick r:id="rId3"/>
              </a:rPr>
              <a:t>Courtesy: </a:t>
            </a:r>
            <a:r>
              <a:rPr lang="en-US" i="1" dirty="0">
                <a:hlinkClick r:id="rId4"/>
              </a:rPr>
              <a:t>https://pyzo.org/python_vs_matlab.html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91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909</TotalTime>
  <Words>500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244-1: INTRODUCTION TO PROGRAMMING</vt:lpstr>
      <vt:lpstr>Course Goals</vt:lpstr>
      <vt:lpstr>Computer Aided Design (CAD)</vt:lpstr>
      <vt:lpstr>Numerical solutions</vt:lpstr>
      <vt:lpstr>Electrical RL circuit example</vt:lpstr>
      <vt:lpstr>Numerical solution of RL circuit</vt:lpstr>
      <vt:lpstr>Advantages of using computers</vt:lpstr>
      <vt:lpstr>Matlab/Python </vt:lpstr>
      <vt:lpstr>Why Matlab/Python ?</vt:lpstr>
      <vt:lpstr>Matlab/Python uses</vt:lpstr>
      <vt:lpstr>Access to MATLAB/Python</vt:lpstr>
      <vt:lpstr>Access to Matlab examples</vt:lpstr>
      <vt:lpstr>Free Access to Python</vt:lpstr>
      <vt:lpstr>Typical applications Matlab/Python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Sasha Jeremic</dc:creator>
  <cp:lastModifiedBy>Kumar, Preetham B</cp:lastModifiedBy>
  <cp:revision>82</cp:revision>
  <dcterms:created xsi:type="dcterms:W3CDTF">2010-01-26T18:54:11Z</dcterms:created>
  <dcterms:modified xsi:type="dcterms:W3CDTF">2024-01-10T22:09:12Z</dcterms:modified>
</cp:coreProperties>
</file>