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348" r:id="rId4"/>
    <p:sldId id="259" r:id="rId5"/>
    <p:sldId id="345" r:id="rId6"/>
    <p:sldId id="346" r:id="rId7"/>
    <p:sldId id="342" r:id="rId8"/>
    <p:sldId id="354" r:id="rId9"/>
    <p:sldId id="355" r:id="rId10"/>
    <p:sldId id="356" r:id="rId11"/>
    <p:sldId id="349" r:id="rId12"/>
    <p:sldId id="350" r:id="rId13"/>
    <p:sldId id="351" r:id="rId14"/>
    <p:sldId id="35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umar, Preetham B" userId="128856e8-85bc-44e7-963a-b41065bd6e3f" providerId="ADAL" clId="{FEAB408A-E43E-4682-90B8-1C332F3DB562}"/>
    <pc:docChg chg="modSld">
      <pc:chgData name="Kumar, Preetham B" userId="128856e8-85bc-44e7-963a-b41065bd6e3f" providerId="ADAL" clId="{FEAB408A-E43E-4682-90B8-1C332F3DB562}" dt="2024-01-10T22:08:41.516" v="139" actId="5793"/>
      <pc:docMkLst>
        <pc:docMk/>
      </pc:docMkLst>
      <pc:sldChg chg="modSp mod">
        <pc:chgData name="Kumar, Preetham B" userId="128856e8-85bc-44e7-963a-b41065bd6e3f" providerId="ADAL" clId="{FEAB408A-E43E-4682-90B8-1C332F3DB562}" dt="2024-01-10T22:03:10.778" v="77" actId="20577"/>
        <pc:sldMkLst>
          <pc:docMk/>
          <pc:sldMk cId="3512702070" sldId="349"/>
        </pc:sldMkLst>
        <pc:spChg chg="mod">
          <ac:chgData name="Kumar, Preetham B" userId="128856e8-85bc-44e7-963a-b41065bd6e3f" providerId="ADAL" clId="{FEAB408A-E43E-4682-90B8-1C332F3DB562}" dt="2024-01-10T22:03:10.778" v="77" actId="20577"/>
          <ac:spMkLst>
            <pc:docMk/>
            <pc:sldMk cId="3512702070" sldId="349"/>
            <ac:spMk id="5" creationId="{00000000-0000-0000-0000-000000000000}"/>
          </ac:spMkLst>
        </pc:spChg>
      </pc:sldChg>
      <pc:sldChg chg="modSp mod">
        <pc:chgData name="Kumar, Preetham B" userId="128856e8-85bc-44e7-963a-b41065bd6e3f" providerId="ADAL" clId="{FEAB408A-E43E-4682-90B8-1C332F3DB562}" dt="2024-01-10T21:59:12.812" v="15" actId="20577"/>
        <pc:sldMkLst>
          <pc:docMk/>
          <pc:sldMk cId="3512702070" sldId="350"/>
        </pc:sldMkLst>
        <pc:spChg chg="mod">
          <ac:chgData name="Kumar, Preetham B" userId="128856e8-85bc-44e7-963a-b41065bd6e3f" providerId="ADAL" clId="{FEAB408A-E43E-4682-90B8-1C332F3DB562}" dt="2024-01-10T21:59:12.812" v="15" actId="20577"/>
          <ac:spMkLst>
            <pc:docMk/>
            <pc:sldMk cId="3512702070" sldId="350"/>
            <ac:spMk id="5" creationId="{00000000-0000-0000-0000-000000000000}"/>
          </ac:spMkLst>
        </pc:spChg>
      </pc:sldChg>
      <pc:sldChg chg="modSp mod">
        <pc:chgData name="Kumar, Preetham B" userId="128856e8-85bc-44e7-963a-b41065bd6e3f" providerId="ADAL" clId="{FEAB408A-E43E-4682-90B8-1C332F3DB562}" dt="2024-01-10T22:08:41.516" v="139" actId="5793"/>
        <pc:sldMkLst>
          <pc:docMk/>
          <pc:sldMk cId="2179213255" sldId="351"/>
        </pc:sldMkLst>
        <pc:spChg chg="mod">
          <ac:chgData name="Kumar, Preetham B" userId="128856e8-85bc-44e7-963a-b41065bd6e3f" providerId="ADAL" clId="{FEAB408A-E43E-4682-90B8-1C332F3DB562}" dt="2024-01-10T22:04:33.525" v="106" actId="20577"/>
          <ac:spMkLst>
            <pc:docMk/>
            <pc:sldMk cId="2179213255" sldId="351"/>
            <ac:spMk id="2" creationId="{00000000-0000-0000-0000-000000000000}"/>
          </ac:spMkLst>
        </pc:spChg>
        <pc:spChg chg="mod">
          <ac:chgData name="Kumar, Preetham B" userId="128856e8-85bc-44e7-963a-b41065bd6e3f" providerId="ADAL" clId="{FEAB408A-E43E-4682-90B8-1C332F3DB562}" dt="2024-01-10T22:08:41.516" v="139" actId="5793"/>
          <ac:spMkLst>
            <pc:docMk/>
            <pc:sldMk cId="2179213255" sldId="351"/>
            <ac:spMk id="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978B6B-CE76-4455-A106-44F3A7B67736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195F2B-0B1B-490F-925D-F2820925DC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571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805E3-1914-43B2-9F43-FA1FE3EC77B5}" type="datetime1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3342-425D-4F50-9789-7B732C270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14682-EFF3-4C7B-9F50-229649A36518}" type="datetime1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3342-425D-4F50-9789-7B732C270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74AE2-D6EC-428A-885B-EEAB399379B8}" type="datetime1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3342-425D-4F50-9789-7B732C270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82E37-DA36-4DA1-8C7A-5335C2FF0245}" type="datetime1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3342-425D-4F50-9789-7B732C270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E5712-15AD-4CB9-86A8-73FEE63F51F7}" type="datetime1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3342-425D-4F50-9789-7B732C270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A2085-B88E-480B-8D43-74A862150051}" type="datetime1">
              <a:rPr lang="en-US" smtClean="0"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3342-425D-4F50-9789-7B732C270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D8E7D-2A6C-4F23-A1E0-65C2AEA766FD}" type="datetime1">
              <a:rPr lang="en-US" smtClean="0"/>
              <a:t>1/10/2024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3342-425D-4F50-9789-7B732C270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3342-425D-4F50-9789-7B732C270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588B7-757F-454D-B10C-63B22D52D280}" type="datetime1">
              <a:rPr lang="en-US" smtClean="0"/>
              <a:t>1/10/2024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3342-425D-4F50-9789-7B732C270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EDA0-0B4A-4BC4-A809-A173C24A26D0}" type="datetime1">
              <a:rPr lang="en-US" smtClean="0"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3342-425D-4F50-9789-7B732C270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DF838-0064-4993-98E9-2ABC7E1BE4BD}" type="datetime1">
              <a:rPr lang="en-US" smtClean="0"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03342-425D-4F50-9789-7B732C270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BDCF4-DBFE-4531-BBC8-FAC7A5A32BE2}" type="datetime1">
              <a:rPr lang="en-US" smtClean="0"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03342-425D-4F50-9789-7B732C270AC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us.edu/college/engineering-computer-science/computing-services/_internal/_documents/globalprotect-vpn.pdf" TargetMode="Externa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rcpress.com/downloads/K12515/978439854297_examples_v2.zip" TargetMode="External"/><Relationship Id="rId2" Type="http://schemas.openxmlformats.org/officeDocument/2006/relationships/hyperlink" Target="http://www.crcpress.com/product/isbn/9781439854297" TargetMode="Externa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schools.com/python/python_syntax.asp" TargetMode="External"/><Relationship Id="rId2" Type="http://schemas.openxmlformats.org/officeDocument/2006/relationships/hyperlink" Target="https://www.python.org/downloads/" TargetMode="Externa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realpython.com/matlab-vs-python/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realpython.com/matlab-vs-python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pyzo.org/python_vs_matlab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en-US" dirty="0"/>
              <a:t>244-1: INTRODUCTION TO PROGRAMMING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458200" cy="114300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r>
              <a:rPr lang="en-US" dirty="0" err="1"/>
              <a:t>Matlab</a:t>
            </a:r>
            <a:r>
              <a:rPr lang="en-US" dirty="0"/>
              <a:t>/Python uses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66800" y="1905000"/>
            <a:ext cx="7543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Python is primarily a free programming language – hence, more flexibility but more work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Matlab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primarily a numerical solver – hence, less flexibility, but less work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Matlab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has GUI apps, toolboxes and Simulink for immediate use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Python is a general programming language – using it, you can develop apps</a:t>
            </a:r>
            <a:endParaRPr lang="en-US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508263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Access to MATLAB/Python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" y="1391483"/>
            <a:ext cx="73914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ECS Labs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You can access MATLAB by clicking on the desktop icon, or from START button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home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You can access MATLAB via VPN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https://www.csus.edu/college/engineering-computer-science/computing-services/_internal/_documents/globalprotect-vpn.pdf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00100" lvl="1" indent="-342900">
              <a:buAutoNum type="alphaLcPeriod"/>
            </a:pPr>
            <a:endParaRPr lang="en-US" dirty="0"/>
          </a:p>
          <a:p>
            <a:pPr marL="800100" lvl="1" indent="-342900"/>
            <a:endParaRPr lang="en-US" dirty="0"/>
          </a:p>
          <a:p>
            <a:pPr marL="800100" lvl="1" indent="-3429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7020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Access to </a:t>
            </a:r>
            <a:r>
              <a:rPr lang="en-US" dirty="0" err="1"/>
              <a:t>Matlab</a:t>
            </a:r>
            <a:r>
              <a:rPr lang="en-US" dirty="0"/>
              <a:t> examples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" y="1391483"/>
            <a:ext cx="73914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Matlab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examples can be obtained at: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>
                <a:hlinkClick r:id="rId2"/>
              </a:rPr>
              <a:t>http://www.crcpress.com/product/isbn/9781439854297</a:t>
            </a:r>
            <a:endParaRPr lang="en-US" sz="2400" dirty="0"/>
          </a:p>
          <a:p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 “Support material” and download the file:</a:t>
            </a:r>
          </a:p>
          <a:p>
            <a:r>
              <a:rPr lang="en-US" sz="2400" u="sng" dirty="0">
                <a:hlinkClick r:id="rId3"/>
              </a:rPr>
              <a:t>978439854297_examples_v2.zip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Students can run examples on their computers and check results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00100" lvl="1" indent="-342900">
              <a:buAutoNum type="alphaLcPeriod"/>
            </a:pPr>
            <a:endParaRPr lang="en-US" dirty="0"/>
          </a:p>
          <a:p>
            <a:pPr marL="800100" lvl="1" indent="-342900"/>
            <a:endParaRPr lang="en-US" dirty="0"/>
          </a:p>
          <a:p>
            <a:pPr marL="800100" lvl="1" indent="-3429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7020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Free Access to Python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" y="1391483"/>
            <a:ext cx="7391400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can download Python at: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>
                <a:hlinkClick r:id="rId2"/>
              </a:rPr>
              <a:t>Download Python | Python.org</a:t>
            </a:r>
            <a:endParaRPr lang="en-US" sz="2400" dirty="0"/>
          </a:p>
          <a:p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Simple Python examples:</a:t>
            </a:r>
          </a:p>
          <a:p>
            <a:r>
              <a:rPr lang="en-US" sz="3200" dirty="0">
                <a:hlinkClick r:id="rId3"/>
              </a:rPr>
              <a:t>Python Syntax (w3schools.com)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 like learning a new language, more practice makes you better!</a:t>
            </a:r>
          </a:p>
          <a:p>
            <a:pPr marL="800100" lvl="1" indent="-342900">
              <a:buAutoNum type="alphaLcPeriod"/>
            </a:pPr>
            <a:endParaRPr lang="en-US" dirty="0"/>
          </a:p>
          <a:p>
            <a:pPr marL="800100" lvl="1" indent="-342900"/>
            <a:endParaRPr lang="en-US" dirty="0"/>
          </a:p>
          <a:p>
            <a:pPr marL="800100" lvl="1" indent="-3429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2132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0"/>
            <a:ext cx="9067800" cy="1143000"/>
          </a:xfrm>
        </p:spPr>
        <p:txBody>
          <a:bodyPr>
            <a:normAutofit/>
          </a:bodyPr>
          <a:lstStyle/>
          <a:p>
            <a:r>
              <a:rPr lang="en-US" dirty="0"/>
              <a:t>Typical applications </a:t>
            </a:r>
            <a:r>
              <a:rPr lang="en-US" dirty="0" err="1"/>
              <a:t>Matlab</a:t>
            </a:r>
            <a:r>
              <a:rPr lang="en-US" dirty="0"/>
              <a:t>/Python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1396878"/>
            <a:ext cx="79248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Matlab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program to generate a sphere</a:t>
            </a:r>
          </a:p>
          <a:p>
            <a:r>
              <a:rPr lang="en-US" sz="2400" dirty="0"/>
              <a:t>sphere(20) % generates a sphere with 20x20x20 points</a:t>
            </a:r>
          </a:p>
          <a:p>
            <a:r>
              <a:rPr lang="en-US" sz="2400" dirty="0"/>
              <a:t>sphere(200) % generates a sphere with 200x200x200 points</a:t>
            </a:r>
          </a:p>
          <a:p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 Python program to move a point</a:t>
            </a:r>
            <a:r>
              <a:rPr lang="pt-BR" sz="3200" dirty="0"/>
              <a:t> </a:t>
            </a:r>
          </a:p>
          <a:p>
            <a:r>
              <a:rPr lang="en-US" sz="2400" dirty="0"/>
              <a:t>import turtle</a:t>
            </a:r>
          </a:p>
          <a:p>
            <a:r>
              <a:rPr lang="en-US" sz="2400" dirty="0" err="1"/>
              <a:t>turtle.position</a:t>
            </a:r>
            <a:r>
              <a:rPr lang="en-US" sz="2400" dirty="0"/>
              <a:t>()</a:t>
            </a:r>
          </a:p>
          <a:p>
            <a:r>
              <a:rPr lang="en-US" sz="2400" dirty="0"/>
              <a:t>(0.00,0.00)</a:t>
            </a:r>
          </a:p>
          <a:p>
            <a:r>
              <a:rPr lang="en-US" sz="2400" dirty="0" err="1"/>
              <a:t>turtle.backward</a:t>
            </a:r>
            <a:r>
              <a:rPr lang="en-US" sz="2400" dirty="0"/>
              <a:t>(30)</a:t>
            </a:r>
            <a:endParaRPr lang="en-US" dirty="0"/>
          </a:p>
          <a:p>
            <a:r>
              <a:rPr lang="en-US" sz="2400" dirty="0" err="1"/>
              <a:t>turtle.right</a:t>
            </a:r>
            <a:r>
              <a:rPr lang="en-US" sz="2400" dirty="0"/>
              <a:t>(45)</a:t>
            </a:r>
          </a:p>
          <a:p>
            <a:endParaRPr lang="en-US" sz="2400" dirty="0"/>
          </a:p>
          <a:p>
            <a:r>
              <a:rPr lang="en-US" sz="2400" dirty="0"/>
              <a:t>Hence, </a:t>
            </a:r>
            <a:r>
              <a:rPr lang="en-US" sz="2400" dirty="0" err="1"/>
              <a:t>Matlab</a:t>
            </a:r>
            <a:r>
              <a:rPr lang="en-US" sz="2400" dirty="0"/>
              <a:t> is more applied and easier to use; however Python gives you more programming power</a:t>
            </a:r>
          </a:p>
        </p:txBody>
      </p:sp>
    </p:spTree>
    <p:extLst>
      <p:ext uri="{BB962C8B-B14F-4D97-AF65-F5344CB8AC3E}">
        <p14:creationId xmlns:p14="http://schemas.microsoft.com/office/powerpoint/2010/main" val="2320427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229600" cy="1143000"/>
          </a:xfrm>
        </p:spPr>
        <p:txBody>
          <a:bodyPr/>
          <a:lstStyle/>
          <a:p>
            <a:r>
              <a:rPr lang="en-US" dirty="0"/>
              <a:t>Course Goals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1676400"/>
            <a:ext cx="83058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Improve programming skills in general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Encourage logical thinking and problem solving skills in individual areas of specialization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Enhance design and synthesis, in addition to just analysis of Electrical Engineering systems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229600" cy="1143000"/>
          </a:xfrm>
        </p:spPr>
        <p:txBody>
          <a:bodyPr/>
          <a:lstStyle/>
          <a:p>
            <a:r>
              <a:rPr lang="en-US" dirty="0"/>
              <a:t>Computer Aided Design (CAD)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1676400"/>
            <a:ext cx="8305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CAD is the creation and improvement of   software tools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CAD is especially useful to model the complex mathematical equations in Electrical Engineering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Complex analytical solution may be solved in a simple manner through numerical method</a:t>
            </a:r>
          </a:p>
        </p:txBody>
      </p:sp>
    </p:spTree>
    <p:extLst>
      <p:ext uri="{BB962C8B-B14F-4D97-AF65-F5344CB8AC3E}">
        <p14:creationId xmlns:p14="http://schemas.microsoft.com/office/powerpoint/2010/main" val="3796472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458200" cy="1143000"/>
          </a:xfrm>
        </p:spPr>
        <p:txBody>
          <a:bodyPr>
            <a:normAutofit/>
          </a:bodyPr>
          <a:lstStyle/>
          <a:p>
            <a:r>
              <a:rPr lang="en-US" dirty="0"/>
              <a:t>Numerical solutions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66800" y="1905000"/>
            <a:ext cx="73914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Numerical solution uses the computer to program the complex model equations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 should be exact or within close approximation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Numerical solution should be programmed accurately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Electrical RL circuit example</a:t>
            </a:r>
          </a:p>
        </p:txBody>
      </p:sp>
      <p:pic>
        <p:nvPicPr>
          <p:cNvPr id="6146" name="Picture 2" descr="Series RL circuit diagr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595561"/>
            <a:ext cx="3238500" cy="1895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5161327"/>
            <a:ext cx="12192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595561"/>
            <a:ext cx="165735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640594"/>
            <a:ext cx="3429000" cy="2333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232649" y="4681345"/>
            <a:ext cx="2128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Differential equation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257800" y="1981200"/>
            <a:ext cx="2940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Differential equation solution</a:t>
            </a:r>
          </a:p>
        </p:txBody>
      </p:sp>
    </p:spTree>
    <p:extLst>
      <p:ext uri="{BB962C8B-B14F-4D97-AF65-F5344CB8AC3E}">
        <p14:creationId xmlns:p14="http://schemas.microsoft.com/office/powerpoint/2010/main" val="1599236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Numerical solution of RL circuit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828800" y="1524000"/>
          <a:ext cx="5722937" cy="405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412720" imgH="1726920" progId="Equation.3">
                  <p:embed/>
                </p:oleObj>
              </mc:Choice>
              <mc:Fallback>
                <p:oleObj name="Equation" r:id="rId2" imgW="2412720" imgH="172692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524000"/>
                        <a:ext cx="5722937" cy="4052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62000" y="5522893"/>
            <a:ext cx="7924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know the current at time </a:t>
            </a:r>
            <a:r>
              <a:rPr lang="en-US" sz="2800" dirty="0" err="1"/>
              <a:t>t</a:t>
            </a:r>
            <a:r>
              <a:rPr lang="en-US" sz="2800" baseline="-25000" dirty="0" err="1"/>
              <a:t>j</a:t>
            </a:r>
            <a:r>
              <a:rPr lang="en-US" sz="2800" dirty="0"/>
              <a:t> , you can calculate current at time t</a:t>
            </a:r>
            <a:r>
              <a:rPr lang="en-US" sz="2800" baseline="-25000" dirty="0"/>
              <a:t>j+1 </a:t>
            </a:r>
            <a:r>
              <a:rPr lang="en-US" sz="2800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3375813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458200" cy="1143000"/>
          </a:xfrm>
        </p:spPr>
        <p:txBody>
          <a:bodyPr>
            <a:normAutofit/>
          </a:bodyPr>
          <a:lstStyle/>
          <a:p>
            <a:r>
              <a:rPr lang="en-US" dirty="0"/>
              <a:t>Advantages of using computers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66800" y="1905000"/>
            <a:ext cx="7543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Computer speeds are very high and measured in </a:t>
            </a:r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teraflops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(trillions of floating point operations per second)</a:t>
            </a:r>
            <a:endParaRPr lang="en-US" sz="3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programming of computer solution is called an </a:t>
            </a:r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algorithm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Algorithms can be written or available in packages like </a:t>
            </a:r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MATLAB® 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</a:t>
            </a:r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Python ®</a:t>
            </a:r>
          </a:p>
        </p:txBody>
      </p:sp>
    </p:spTree>
    <p:extLst>
      <p:ext uri="{BB962C8B-B14F-4D97-AF65-F5344CB8AC3E}">
        <p14:creationId xmlns:p14="http://schemas.microsoft.com/office/powerpoint/2010/main" val="1893099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458200" cy="114300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r>
              <a:rPr lang="en-US" dirty="0" err="1"/>
              <a:t>Matlab</a:t>
            </a:r>
            <a:r>
              <a:rPr lang="en-US" dirty="0"/>
              <a:t>/Python </a:t>
            </a:r>
          </a:p>
        </p:txBody>
      </p:sp>
      <p:pic>
        <p:nvPicPr>
          <p:cNvPr id="1026" name="Picture 2" descr="MATLAB vs Python: Why and How to Make the Switch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752600"/>
            <a:ext cx="7721600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2133600" y="6248400"/>
            <a:ext cx="51711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hlinkClick r:id="rId3"/>
              </a:rPr>
              <a:t>Courtesy: https://realpython.com/matlab-vs-python/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515101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458200" cy="114300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r>
              <a:rPr lang="en-US" dirty="0"/>
              <a:t>Why </a:t>
            </a:r>
            <a:r>
              <a:rPr lang="en-US" dirty="0" err="1"/>
              <a:t>Matlab</a:t>
            </a:r>
            <a:r>
              <a:rPr lang="en-US" dirty="0"/>
              <a:t>/Python ?</a:t>
            </a:r>
          </a:p>
        </p:txBody>
      </p:sp>
      <p:pic>
        <p:nvPicPr>
          <p:cNvPr id="10242" name="Picture 2" descr="https://pyzo.org/pythonvsmatlab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3215" y="2286000"/>
            <a:ext cx="6564923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2133600" y="6081267"/>
            <a:ext cx="49657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hlinkClick r:id="rId3"/>
              </a:rPr>
              <a:t>Courtesy: </a:t>
            </a:r>
            <a:r>
              <a:rPr lang="en-US" i="1" dirty="0">
                <a:hlinkClick r:id="rId4"/>
              </a:rPr>
              <a:t>https://pyzo.org/python_vs_matlab.html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769160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909</TotalTime>
  <Words>500</Words>
  <Application>Microsoft Office PowerPoint</Application>
  <PresentationFormat>On-screen Show (4:3)</PresentationFormat>
  <Paragraphs>77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Office Theme</vt:lpstr>
      <vt:lpstr>Equation</vt:lpstr>
      <vt:lpstr>244-1: INTRODUCTION TO PROGRAMMING</vt:lpstr>
      <vt:lpstr>Course Goals</vt:lpstr>
      <vt:lpstr>Computer Aided Design (CAD)</vt:lpstr>
      <vt:lpstr>Numerical solutions</vt:lpstr>
      <vt:lpstr>Electrical RL circuit example</vt:lpstr>
      <vt:lpstr>Numerical solution of RL circuit</vt:lpstr>
      <vt:lpstr>Advantages of using computers</vt:lpstr>
      <vt:lpstr>Matlab/Python </vt:lpstr>
      <vt:lpstr>Why Matlab/Python ?</vt:lpstr>
      <vt:lpstr>Matlab/Python uses</vt:lpstr>
      <vt:lpstr>Access to MATLAB/Python</vt:lpstr>
      <vt:lpstr>Access to Matlab examples</vt:lpstr>
      <vt:lpstr>Free Access to Python</vt:lpstr>
      <vt:lpstr>Typical applications Matlab/Python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Sasha Jeremic</dc:creator>
  <cp:lastModifiedBy>Kumar, Preetham B</cp:lastModifiedBy>
  <cp:revision>82</cp:revision>
  <dcterms:created xsi:type="dcterms:W3CDTF">2010-01-26T18:54:11Z</dcterms:created>
  <dcterms:modified xsi:type="dcterms:W3CDTF">2024-01-10T22:09:12Z</dcterms:modified>
</cp:coreProperties>
</file>