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6" r:id="rId3"/>
    <p:sldId id="337" r:id="rId4"/>
    <p:sldId id="347" r:id="rId5"/>
    <p:sldId id="338" r:id="rId6"/>
    <p:sldId id="340" r:id="rId7"/>
    <p:sldId id="341" r:id="rId8"/>
    <p:sldId id="342" r:id="rId9"/>
    <p:sldId id="343" r:id="rId10"/>
    <p:sldId id="346" r:id="rId11"/>
    <p:sldId id="348" r:id="rId12"/>
    <p:sldId id="261" r:id="rId13"/>
    <p:sldId id="264" r:id="rId14"/>
    <p:sldId id="309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43" autoAdjust="0"/>
    <p:restoredTop sz="94660"/>
  </p:normalViewPr>
  <p:slideViewPr>
    <p:cSldViewPr>
      <p:cViewPr varScale="1">
        <p:scale>
          <a:sx n="110" d="100"/>
          <a:sy n="110" d="100"/>
        </p:scale>
        <p:origin x="-207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6852-D9D6-4F0B-97AC-E0DEBA90E3B4}" type="datetimeFigureOut">
              <a:rPr lang="en-US" smtClean="0"/>
              <a:pPr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4623A-E4F5-4C57-84C4-5B632ECF49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244-2: MATLAB/python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Other Matlab Plotting Commands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hold on and hold off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old 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will keep the current plot active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Enables the user to superimpose plots on each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other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old off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will release the current plot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subplot(m, n, p)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ubplot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command enables multiple plots on a single page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Divides the page into m x n sections</a:t>
            </a:r>
          </a:p>
        </p:txBody>
      </p:sp>
    </p:spTree>
    <p:extLst>
      <p:ext uri="{BB962C8B-B14F-4D97-AF65-F5344CB8AC3E}">
        <p14:creationId xmlns:p14="http://schemas.microsoft.com/office/powerpoint/2010/main" val="375188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Loops in </a:t>
            </a:r>
            <a:r>
              <a:rPr lang="en-US" dirty="0" err="1" smtClean="0"/>
              <a:t>Matlab</a:t>
            </a:r>
            <a:r>
              <a:rPr lang="en-US" dirty="0" smtClean="0"/>
              <a:t>/Python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and FOR loops in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Matlab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are completed with an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command to complete the loop operation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Python, there is no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command, hence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indentation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or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spacing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is used to complete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</a:t>
            </a:r>
            <a:r>
              <a:rPr lang="en-US" dirty="0" smtClean="0"/>
              <a:t>tatements </a:t>
            </a:r>
            <a:r>
              <a:rPr lang="en-US" dirty="0"/>
              <a:t>with the same indentation belong to the same group called a </a:t>
            </a:r>
            <a:r>
              <a:rPr lang="en-US" b="1" i="1" dirty="0" smtClean="0"/>
              <a:t>suite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amount of indentation is </a:t>
            </a:r>
            <a:r>
              <a:rPr lang="en-US" dirty="0" smtClean="0"/>
              <a:t>optional, </a:t>
            </a:r>
            <a:r>
              <a:rPr lang="en-US" dirty="0"/>
              <a:t>but it must be consistent throughout that </a:t>
            </a:r>
            <a:r>
              <a:rPr lang="en-US" dirty="0" smtClean="0"/>
              <a:t>group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71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Conditional IF Loops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905000"/>
            <a:ext cx="6400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1460242"/>
            <a:ext cx="3429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% IF loop in </a:t>
            </a:r>
            <a:r>
              <a:rPr lang="en-US" sz="2000" dirty="0" err="1" smtClean="0"/>
              <a:t>Matlab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class = 20</a:t>
            </a:r>
          </a:p>
          <a:p>
            <a:r>
              <a:rPr lang="en-US" sz="2000" dirty="0" smtClean="0"/>
              <a:t>x= 5</a:t>
            </a:r>
          </a:p>
          <a:p>
            <a:r>
              <a:rPr lang="en-US" sz="2000" dirty="0" smtClean="0"/>
              <a:t>if class ==1 x=x+8;</a:t>
            </a:r>
          </a:p>
          <a:p>
            <a:r>
              <a:rPr lang="en-US" sz="2000" dirty="0" err="1" smtClean="0"/>
              <a:t>elseif</a:t>
            </a:r>
            <a:r>
              <a:rPr lang="en-US" sz="2000" dirty="0" smtClean="0"/>
              <a:t> class&lt;1 x=x-8;</a:t>
            </a:r>
          </a:p>
          <a:p>
            <a:r>
              <a:rPr lang="en-US" sz="2000" dirty="0" err="1"/>
              <a:t>elseif</a:t>
            </a:r>
            <a:r>
              <a:rPr lang="en-US" sz="2000" dirty="0"/>
              <a:t> </a:t>
            </a:r>
            <a:r>
              <a:rPr lang="en-US" sz="2000" dirty="0" smtClean="0"/>
              <a:t>class&lt;10 x=x-32;</a:t>
            </a:r>
            <a:endParaRPr lang="en-US" sz="2000" dirty="0"/>
          </a:p>
          <a:p>
            <a:r>
              <a:rPr lang="en-US" sz="2000" dirty="0" smtClean="0"/>
              <a:t>else x=x-64</a:t>
            </a:r>
            <a:endParaRPr lang="en-US" sz="2000" dirty="0"/>
          </a:p>
          <a:p>
            <a:r>
              <a:rPr lang="en-US" sz="2000" dirty="0" smtClean="0"/>
              <a:t>end</a:t>
            </a:r>
          </a:p>
          <a:p>
            <a:endParaRPr lang="en-US" sz="2000" dirty="0"/>
          </a:p>
          <a:p>
            <a:r>
              <a:rPr lang="en-US" sz="2000" dirty="0" smtClean="0"/>
              <a:t># IF loop in Python</a:t>
            </a:r>
            <a:endParaRPr lang="en-US" sz="2000" dirty="0"/>
          </a:p>
          <a:p>
            <a:r>
              <a:rPr lang="en-US" sz="2000" dirty="0" smtClean="0"/>
              <a:t>x = 5</a:t>
            </a:r>
          </a:p>
          <a:p>
            <a:r>
              <a:rPr lang="en-US" sz="2000" dirty="0" smtClean="0"/>
              <a:t>if x &gt; 15: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print(“x &gt; 15”)</a:t>
            </a:r>
          </a:p>
          <a:p>
            <a:r>
              <a:rPr lang="en-US" sz="2000" dirty="0" err="1" smtClean="0"/>
              <a:t>elif</a:t>
            </a:r>
            <a:r>
              <a:rPr lang="en-US" sz="2000" dirty="0" smtClean="0"/>
              <a:t> x &lt; 15: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print(“x &lt; 15”)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2181" y="2514600"/>
            <a:ext cx="40005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676400"/>
            <a:ext cx="3429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% Matlab </a:t>
            </a:r>
          </a:p>
          <a:p>
            <a:r>
              <a:rPr lang="en-US" sz="2400" dirty="0" smtClean="0"/>
              <a:t>x=0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or i = 1:10;</a:t>
            </a:r>
          </a:p>
          <a:p>
            <a:r>
              <a:rPr lang="en-US" sz="2400" dirty="0" smtClean="0"/>
              <a:t>x=</a:t>
            </a:r>
            <a:r>
              <a:rPr lang="en-US" sz="2400" dirty="0" err="1" smtClean="0"/>
              <a:t>x+i</a:t>
            </a:r>
            <a:endParaRPr lang="en-US" sz="2400" dirty="0" smtClean="0"/>
          </a:p>
          <a:p>
            <a:r>
              <a:rPr lang="en-US" sz="2400" dirty="0" smtClean="0"/>
              <a:t>end</a:t>
            </a:r>
          </a:p>
          <a:p>
            <a:endParaRPr lang="en-US" sz="2400" dirty="0"/>
          </a:p>
          <a:p>
            <a:r>
              <a:rPr lang="en-US" sz="2400" dirty="0" smtClean="0"/>
              <a:t># Python</a:t>
            </a:r>
          </a:p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0 </a:t>
            </a:r>
            <a:endParaRPr lang="en-US" sz="2400" dirty="0" smtClean="0"/>
          </a:p>
          <a:p>
            <a:r>
              <a:rPr lang="en-US" sz="2400" dirty="0" smtClean="0"/>
              <a:t>for i </a:t>
            </a:r>
            <a:r>
              <a:rPr lang="en-US" sz="2400" dirty="0"/>
              <a:t>in </a:t>
            </a:r>
            <a:r>
              <a:rPr lang="en-US" sz="2400" dirty="0" smtClean="0"/>
              <a:t>range(1,10):</a:t>
            </a:r>
          </a:p>
          <a:p>
            <a:r>
              <a:rPr lang="en-US" sz="2400" dirty="0" smtClean="0"/>
              <a:t>   x </a:t>
            </a:r>
            <a:r>
              <a:rPr lang="en-US" sz="2400" dirty="0"/>
              <a:t>= x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print(x)</a:t>
            </a:r>
          </a:p>
          <a:p>
            <a:endParaRPr lang="en-US" sz="2400" dirty="0" smtClean="0"/>
          </a:p>
          <a:p>
            <a:r>
              <a:rPr lang="en-US" sz="1600" b="1" i="1" u="sng" dirty="0" smtClean="0"/>
              <a:t>Note</a:t>
            </a:r>
            <a:r>
              <a:rPr lang="en-US" sz="1600" i="1" dirty="0" smtClean="0"/>
              <a:t>: Range (1,10) goes from 1-9</a:t>
            </a:r>
            <a:endParaRPr lang="en-US" sz="1600" i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Input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to enter today’s date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clear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month = input(‘enter month,1-12  ’)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 =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input(‘enter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day, 1-31  ’)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year =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input(‘enter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year,20xx  ’)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today_date=[month day year]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relational operators in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MATLAB/Python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0482" name="Group 66"/>
          <p:cNvGraphicFramePr>
            <a:graphicFrameLocks noGrp="1"/>
          </p:cNvGraphicFramePr>
          <p:nvPr/>
        </p:nvGraphicFramePr>
        <p:xfrm>
          <a:off x="533400" y="2667000"/>
          <a:ext cx="8305800" cy="3200400"/>
        </p:xfrm>
        <a:graphic>
          <a:graphicData uri="http://schemas.openxmlformats.org/drawingml/2006/table">
            <a:tbl>
              <a:tblPr/>
              <a:tblGrid>
                <a:gridCol w="2595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3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46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Example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Operator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Relationship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x ==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==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Equal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unit ~= ‘m’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~=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Not equal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a &lt;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&lt;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Less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s &gt;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Greater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3.9 &lt;= a/3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&lt;=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Less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r &gt;=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20" charset="0"/>
                          <a:ea typeface="ＭＳ Ｐゴシック" pitchFamily="20" charset="-128"/>
                        </a:rPr>
                        <a:t>&gt;=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Greater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dirty="0" smtClean="0"/>
              <a:t>Scalars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To assign a single value to a variable, simply type the variable name, the = sign, and the value: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&gt;&gt; a = 4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a =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 4</a:t>
            </a:r>
          </a:p>
          <a:p>
            <a:pPr eaLnBrk="1" hangingPunct="1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Note that variable names must start with a letter, though they can contain letters, numbers, and the underscore (_) symbol</a:t>
            </a:r>
          </a:p>
        </p:txBody>
      </p:sp>
    </p:spTree>
    <p:extLst>
      <p:ext uri="{BB962C8B-B14F-4D97-AF65-F5344CB8AC3E}">
        <p14:creationId xmlns:p14="http://schemas.microsoft.com/office/powerpoint/2010/main" val="17585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 Creation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%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Matlab command to create a vector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&gt;&gt;x = [ 1 2 3 4 5]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ans =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1 2 3 4 5 </a:t>
            </a:r>
          </a:p>
          <a:p>
            <a:pPr marL="0" indent="0" eaLnBrk="1" hangingPunct="1"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# Python command to create a vector</a:t>
            </a: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Import numpy as np</a:t>
            </a: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x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=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np.array([1,2,3,4,5])</a:t>
            </a: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x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60513" y="3268663"/>
            <a:ext cx="160337" cy="0"/>
          </a:xfrm>
          <a:prstGeom prst="rect">
            <a:avLst/>
          </a:prstGeom>
          <a:solidFill>
            <a:srgbClr val="BCBC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inherit"/>
                <a:cs typeface="Arial" pitchFamily="34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inherit"/>
                <a:cs typeface="Arial" pitchFamily="34" charset="0"/>
              </a:rPr>
            </a:b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Matrix creation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%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 command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x=[1 2 3; 4 5 6; 7 8 9];</a:t>
            </a:r>
          </a:p>
          <a:p>
            <a:pPr marL="0" indent="0" eaLnBrk="1" hangingPunct="1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ns =</a:t>
            </a:r>
          </a:p>
          <a:p>
            <a:pPr marL="0" indent="0" eaLnBrk="1" hangingPunct="1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1 2 3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 4 5 6</a:t>
            </a:r>
          </a:p>
          <a:p>
            <a:pPr marL="0" indent="0" eaLnBrk="1" hangingPunct="1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 7 8 9</a:t>
            </a:r>
          </a:p>
          <a:p>
            <a:pPr marL="0" indent="0" eaLnBrk="1" hangingPunct="1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# Python command</a:t>
            </a: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import numpy as np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=np.array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([[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1,2,3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], [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4,5,6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], [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7,8,9]])</a:t>
            </a: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8075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Mathematical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Mathematical operations in MATLAB/Python can be performed on both scalars and arrays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graphicFrame>
        <p:nvGraphicFramePr>
          <p:cNvPr id="3487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774930"/>
              </p:ext>
            </p:extLst>
          </p:nvPr>
        </p:nvGraphicFramePr>
        <p:xfrm>
          <a:off x="914400" y="2286000"/>
          <a:ext cx="7748587" cy="4358640"/>
        </p:xfrm>
        <a:graphic>
          <a:graphicData uri="http://schemas.openxmlformats.org/drawingml/2006/table">
            <a:tbl>
              <a:tblPr/>
              <a:tblGrid>
                <a:gridCol w="2086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08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30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2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Matlab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Python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Exponent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4^2 = 16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4**2 =16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Multiplication and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Division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2*8 = 16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32/4 =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2*8 = 16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32/4 =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2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7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Generate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ea typeface="ＭＳ Ｐゴシック" pitchFamily="20" charset="-128"/>
                        </a:rPr>
                        <a:t>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  <a:ea typeface="ＭＳ Ｐゴシック" pitchFamily="2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Import numpy as 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2*np.pi = 6.2832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np.pi/4 = 0.7854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2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Addition and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Subtraction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3+5 = 8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3-5 = 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3+5 = 8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0" charset="-128"/>
                        </a:rPr>
                        <a:t>3-5 = -2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2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5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Complex Numbers in Matlab/Python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All operations can be used with complex quantities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x*y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x/y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x+y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x-y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alues containing an imaginary part are entered using: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x = 2+4j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</a:b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326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Matrix Calculations in Matlab/Python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MATLAB/Python can also perform operations on vectors and matrices. For example, multiply the two matrices: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=   3 6 7             B = 1  1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5 -3 0                   2 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3 -3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999424"/>
              </p:ext>
            </p:extLst>
          </p:nvPr>
        </p:nvGraphicFramePr>
        <p:xfrm>
          <a:off x="1066800" y="3886200"/>
          <a:ext cx="6934200" cy="231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Matlab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Python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A = [ 3 6 7; 5 -3 0]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B = [1 1; 2 1; 3 -3]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C = A*B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numpy as np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np.array([[3, 6, 7], [5, -3, 0]])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= np.array([[1, 1], [2, 1], [3, -3]])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= A.dot(B)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print(C)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7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Element-by-Element Calculations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times, you will want to carry out calculations item by item in a matrix or vector. They are also often referred to as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element-by-element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operations.  </a:t>
            </a:r>
          </a:p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array operations, both matrices must be the same size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=   3 6 7             B = 1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    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5 -3 0                   2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1 3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</a:t>
            </a:r>
          </a:p>
          <a:p>
            <a:pPr eaLnBrk="1" hangingPunct="1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02378"/>
              </p:ext>
            </p:extLst>
          </p:nvPr>
        </p:nvGraphicFramePr>
        <p:xfrm>
          <a:off x="914400" y="4114800"/>
          <a:ext cx="6934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Matlab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Python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A = [ 3 6 7; 5 -3 0]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B = [1 1 1; 2 1 3]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C = A.*B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numpy as np</a:t>
                      </a:r>
                    </a:p>
                    <a:p>
                      <a:pPr fontAlgn="base"/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np.array([[3, 6, 7], [5, -3, 0]])</a:t>
                      </a:r>
                    </a:p>
                    <a:p>
                      <a:pPr fontAlgn="base"/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= np.array([[1, 1, 1], [2, 1, 3 ]])</a:t>
                      </a:r>
                    </a:p>
                    <a:p>
                      <a:pPr fontAlgn="base"/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= A*B</a:t>
                      </a:r>
                    </a:p>
                    <a:p>
                      <a:pPr fontAlgn="base"/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print(C)</a:t>
                      </a:r>
                      <a:endParaRPr lang="en-US" sz="24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6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Graphics in Matlab/Python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MATLAB/Python have a common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command to graph vectors </a:t>
            </a:r>
          </a:p>
          <a:p>
            <a:pPr eaLnBrk="1" hangingPunct="1"/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52193"/>
              </p:ext>
            </p:extLst>
          </p:nvPr>
        </p:nvGraphicFramePr>
        <p:xfrm>
          <a:off x="1104900" y="2590800"/>
          <a:ext cx="73533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Matlab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Python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x = [ 3 6 7]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y = [1 2 3]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plot(x,y)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dirty="0" smtClean="0"/>
                        <a:t>import numpy as np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import matplotlib.pyplot as plt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  <a:cs typeface="Courier New" panose="02070309020205020404" pitchFamily="49" charset="0"/>
                        </a:rPr>
                        <a:t>x = np.array([3,6,7])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  <a:cs typeface="Courier New" panose="02070309020205020404" pitchFamily="49" charset="0"/>
                        </a:rPr>
                        <a:t>y = np.array([1,2,3])</a:t>
                      </a:r>
                    </a:p>
                    <a:p>
                      <a:pPr fontAlgn="base"/>
                      <a:r>
                        <a:rPr lang="en-US" sz="2400" dirty="0" err="1" smtClean="0"/>
                        <a:t>plt.plot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x,y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plt.xlabel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('x')</a:t>
                      </a:r>
                    </a:p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plt.ylabel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('some numbers')</a:t>
                      </a:r>
                      <a:endParaRPr lang="en-US" sz="2400" dirty="0" smtClean="0"/>
                    </a:p>
                    <a:p>
                      <a:pPr fontAlgn="base"/>
                      <a:r>
                        <a:rPr lang="en-US" sz="2400" dirty="0" err="1" smtClean="0"/>
                        <a:t>plt.show</a:t>
                      </a:r>
                      <a:r>
                        <a:rPr lang="en-US" sz="2400" dirty="0" smtClean="0"/>
                        <a:t>()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0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771</Words>
  <Application>Microsoft Office PowerPoint</Application>
  <PresentationFormat>On-screen Show (4:3)</PresentationFormat>
  <Paragraphs>180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244-2: MATLAB/python FUNDAMENTALS</vt:lpstr>
      <vt:lpstr>Scalars</vt:lpstr>
      <vt:lpstr>Array Creation</vt:lpstr>
      <vt:lpstr>Matrix creation</vt:lpstr>
      <vt:lpstr>Mathematical Operations</vt:lpstr>
      <vt:lpstr>Complex Numbers in Matlab/Python</vt:lpstr>
      <vt:lpstr>Matrix Calculations in Matlab/Python</vt:lpstr>
      <vt:lpstr>Element-by-Element Calculations</vt:lpstr>
      <vt:lpstr>Graphics in Matlab/Python</vt:lpstr>
      <vt:lpstr>Other Matlab Plotting Commands</vt:lpstr>
      <vt:lpstr>Loops in Matlab/Python</vt:lpstr>
      <vt:lpstr>Conditional IF Loops</vt:lpstr>
      <vt:lpstr>For Loops</vt:lpstr>
      <vt:lpstr>Example of Input command</vt:lpstr>
      <vt:lpstr>Relational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 244 Numerical Analysis</dc:title>
  <dc:creator>Sasha Jeremic</dc:creator>
  <cp:lastModifiedBy>Kumar, Preetham</cp:lastModifiedBy>
  <cp:revision>97</cp:revision>
  <dcterms:created xsi:type="dcterms:W3CDTF">2010-01-29T20:01:53Z</dcterms:created>
  <dcterms:modified xsi:type="dcterms:W3CDTF">2020-02-05T21:30:58Z</dcterms:modified>
</cp:coreProperties>
</file>