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48" r:id="rId3"/>
    <p:sldId id="356" r:id="rId4"/>
    <p:sldId id="349" r:id="rId5"/>
    <p:sldId id="350" r:id="rId6"/>
    <p:sldId id="353" r:id="rId7"/>
    <p:sldId id="387" r:id="rId8"/>
    <p:sldId id="354" r:id="rId9"/>
    <p:sldId id="357" r:id="rId10"/>
    <p:sldId id="389" r:id="rId11"/>
    <p:sldId id="358" r:id="rId12"/>
    <p:sldId id="359" r:id="rId13"/>
    <p:sldId id="361" r:id="rId14"/>
    <p:sldId id="390" r:id="rId15"/>
    <p:sldId id="363" r:id="rId16"/>
    <p:sldId id="384" r:id="rId17"/>
    <p:sldId id="364" r:id="rId18"/>
    <p:sldId id="365" r:id="rId19"/>
    <p:sldId id="366" r:id="rId20"/>
    <p:sldId id="367" r:id="rId21"/>
    <p:sldId id="377" r:id="rId22"/>
    <p:sldId id="381" r:id="rId23"/>
    <p:sldId id="386" r:id="rId24"/>
    <p:sldId id="38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43" autoAdjust="0"/>
    <p:restoredTop sz="94660"/>
  </p:normalViewPr>
  <p:slideViewPr>
    <p:cSldViewPr>
      <p:cViewPr varScale="1">
        <p:scale>
          <a:sx n="105" d="100"/>
          <a:sy n="105" d="100"/>
        </p:scale>
        <p:origin x="15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570" units="in"/>
          <inkml:channel name="Y" type="integer" max="21430" units="in"/>
          <inkml:channel name="F" type="integer" max="255" units="dev"/>
        </inkml:traceFormat>
        <inkml:channelProperties>
          <inkml:channelProperty channel="X" name="resolution" value="3463.03027" units="1/in"/>
          <inkml:channelProperty channel="Y" name="resolution" value="3463.15454" units="1/in"/>
          <inkml:channelProperty channel="F" name="resolution" value="INF" units="1/dev"/>
        </inkml:channelProperties>
      </inkml:inkSource>
      <inkml:timestamp xml:id="ts0" timeString="2010-02-09T20:34:59.181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6 0 41,'7'12'15,"-4"-4"-3,-3-8-2,5 13-7,-5-13-11,-2 11-11,-10-12-4,5 10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570" units="in"/>
          <inkml:channel name="Y" type="integer" max="21430" units="in"/>
          <inkml:channel name="F" type="integer" max="255" units="dev"/>
        </inkml:traceFormat>
        <inkml:channelProperties>
          <inkml:channelProperty channel="X" name="resolution" value="3463.03027" units="1/in"/>
          <inkml:channelProperty channel="Y" name="resolution" value="3463.15454" units="1/in"/>
          <inkml:channelProperty channel="F" name="resolution" value="INF" units="1/dev"/>
        </inkml:channelProperties>
      </inkml:inkSource>
      <inkml:timestamp xml:id="ts0" timeString="2010-02-09T20:34:59.181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6 0 41,'7'12'15,"-4"-4"-3,-3-8-2,5 13-7,-5-13-11,-2 11-11,-10-12-4,5 10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852-D9D6-4F0B-97AC-E0DEBA90E3B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623A-E4F5-4C57-84C4-5B632ECF4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852-D9D6-4F0B-97AC-E0DEBA90E3B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623A-E4F5-4C57-84C4-5B632ECF4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852-D9D6-4F0B-97AC-E0DEBA90E3B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623A-E4F5-4C57-84C4-5B632ECF4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852-D9D6-4F0B-97AC-E0DEBA90E3B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623A-E4F5-4C57-84C4-5B632ECF4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852-D9D6-4F0B-97AC-E0DEBA90E3B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623A-E4F5-4C57-84C4-5B632ECF4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852-D9D6-4F0B-97AC-E0DEBA90E3B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623A-E4F5-4C57-84C4-5B632ECF4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852-D9D6-4F0B-97AC-E0DEBA90E3B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623A-E4F5-4C57-84C4-5B632ECF4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852-D9D6-4F0B-97AC-E0DEBA90E3B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623A-E4F5-4C57-84C4-5B632ECF4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852-D9D6-4F0B-97AC-E0DEBA90E3B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623A-E4F5-4C57-84C4-5B632ECF4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B6852-D9D6-4F0B-97AC-E0DEBA90E3B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4623A-E4F5-4C57-84C4-5B632ECF4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B6852-D9D6-4F0B-97AC-E0DEBA90E3B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4623A-E4F5-4C57-84C4-5B632ECF4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8" Type="http://schemas.openxmlformats.org/officeDocument/2006/relationships/image" Target="../media/image4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38" Type="http://schemas.openxmlformats.org/officeDocument/2006/relationships/image" Target="../media/image42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2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EEE 244-3: MATRICES AND EQUATION SOLVING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With MATLAB/Python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MATLAB/Python can solve system </a:t>
            </a:r>
            <a:r>
              <a:rPr lang="en-US" dirty="0"/>
              <a:t>of linear algebraic equations 		</a:t>
            </a:r>
          </a:p>
          <a:p>
            <a:pPr marL="0" indent="0" algn="ctr">
              <a:buNone/>
            </a:pPr>
            <a:r>
              <a:rPr lang="en-US" b="1" dirty="0"/>
              <a:t>AX = C</a:t>
            </a:r>
          </a:p>
          <a:p>
            <a:pPr marL="457200" lvl="1" indent="0">
              <a:buNone/>
            </a:pPr>
            <a:r>
              <a:rPr lang="en-US" dirty="0"/>
              <a:t>		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121F7CF-8C09-4187-BCB5-B7DF223AD5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491559"/>
              </p:ext>
            </p:extLst>
          </p:nvPr>
        </p:nvGraphicFramePr>
        <p:xfrm>
          <a:off x="1143000" y="3429000"/>
          <a:ext cx="6934200" cy="2798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333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Matlab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Python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2667">
                <a:tc>
                  <a:txBody>
                    <a:bodyPr/>
                    <a:lstStyle/>
                    <a:p>
                      <a:pPr marL="457200" lvl="1" indent="0">
                        <a:lnSpc>
                          <a:spcPct val="90000"/>
                        </a:lnSpc>
                        <a:buNone/>
                      </a:pPr>
                      <a:r>
                        <a:rPr lang="en-US" baseline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dirty="0" smtClean="0">
                          <a:latin typeface="+mj-lt"/>
                        </a:rPr>
                        <a:t>%	Matrix inversion</a:t>
                      </a:r>
                    </a:p>
                    <a:p>
                      <a:pPr marL="457200" lvl="1" indent="0">
                        <a:lnSpc>
                          <a:spcPct val="90000"/>
                        </a:lnSpc>
                        <a:buNone/>
                      </a:pPr>
                      <a:r>
                        <a:rPr lang="en-US" dirty="0" smtClean="0">
                          <a:latin typeface="+mj-lt"/>
                        </a:rPr>
                        <a:t>         A = […]</a:t>
                      </a:r>
                    </a:p>
                    <a:p>
                      <a:pPr marL="457200" lvl="1" indent="0">
                        <a:lnSpc>
                          <a:spcPct val="90000"/>
                        </a:lnSpc>
                        <a:buNone/>
                      </a:pPr>
                      <a:r>
                        <a:rPr lang="en-US" dirty="0" smtClean="0">
                          <a:latin typeface="+mj-lt"/>
                        </a:rPr>
                        <a:t>         C =  […]</a:t>
                      </a:r>
                      <a:br>
                        <a:rPr lang="en-US" dirty="0" smtClean="0">
                          <a:latin typeface="+mj-lt"/>
                        </a:rPr>
                      </a:br>
                      <a:r>
                        <a:rPr lang="en-US" dirty="0" smtClean="0">
                          <a:latin typeface="+mj-lt"/>
                        </a:rPr>
                        <a:t>	X = </a:t>
                      </a:r>
                      <a:r>
                        <a:rPr lang="en-US" dirty="0" err="1" smtClean="0">
                          <a:latin typeface="+mj-lt"/>
                        </a:rPr>
                        <a:t>inv</a:t>
                      </a:r>
                      <a:r>
                        <a:rPr lang="en-US" dirty="0" smtClean="0">
                          <a:latin typeface="+mj-lt"/>
                        </a:rPr>
                        <a:t>(A)*C</a:t>
                      </a:r>
                    </a:p>
                    <a:p>
                      <a:pPr marL="457200" lvl="1" indent="0">
                        <a:lnSpc>
                          <a:spcPct val="90000"/>
                        </a:lnSpc>
                        <a:buNone/>
                      </a:pPr>
                      <a:r>
                        <a:rPr lang="en-US" dirty="0" smtClean="0"/>
                        <a:t>%	Gaussian elimination </a:t>
                      </a:r>
                    </a:p>
                    <a:p>
                      <a:pPr marL="457200" lvl="1" indent="0">
                        <a:lnSpc>
                          <a:spcPct val="90000"/>
                        </a:lnSpc>
                        <a:buNone/>
                      </a:pPr>
                      <a:r>
                        <a:rPr lang="en-US" dirty="0" smtClean="0"/>
                        <a:t>% </a:t>
                      </a:r>
                      <a:r>
                        <a:rPr lang="en-US" baseline="0" dirty="0" smtClean="0"/>
                        <a:t>     or </a:t>
                      </a:r>
                      <a:r>
                        <a:rPr lang="en-US" dirty="0" smtClean="0"/>
                        <a:t>Left division</a:t>
                      </a:r>
                    </a:p>
                    <a:p>
                      <a:pPr marL="457200" lvl="1" indent="0">
                        <a:lnSpc>
                          <a:spcPct val="90000"/>
                        </a:lnSpc>
                        <a:buNone/>
                      </a:pP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	</a:t>
                      </a:r>
                      <a:r>
                        <a:rPr lang="en-US" dirty="0" smtClean="0">
                          <a:latin typeface="+mj-lt"/>
                        </a:rPr>
                        <a:t>X = A\C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numpy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np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=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np.array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([[…..]) 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 =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np.array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([[…..]) </a:t>
                      </a:r>
                    </a:p>
                    <a:p>
                      <a:pPr fontAlgn="base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=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np.linalg.inv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(A) </a:t>
                      </a:r>
                    </a:p>
                    <a:p>
                      <a:pPr fontAlgn="base"/>
                      <a:r>
                        <a:rPr lang="en-US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= X.dot(C)</a:t>
                      </a:r>
                    </a:p>
                    <a:p>
                      <a:pPr fontAlgn="base"/>
                      <a:r>
                        <a:rPr lang="en-US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print(X)</a:t>
                      </a:r>
                    </a:p>
                    <a:p>
                      <a:pPr fontAlgn="base"/>
                      <a:endParaRPr lang="en-US" sz="18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92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electric circuit problem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Find the resistor currents in the circuit below: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841" y="2318100"/>
            <a:ext cx="7812318" cy="438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07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KVL equations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676400"/>
            <a:ext cx="5888121" cy="3306846"/>
          </a:xfrm>
          <a:prstGeom prst="rect">
            <a:avLst/>
          </a:prstGeom>
        </p:spPr>
      </p:pic>
      <p:sp>
        <p:nvSpPr>
          <p:cNvPr id="6" name="Curved Down Arrow 5"/>
          <p:cNvSpPr/>
          <p:nvPr/>
        </p:nvSpPr>
        <p:spPr>
          <a:xfrm>
            <a:off x="1752600" y="2057125"/>
            <a:ext cx="1216152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>
            <a:off x="4343400" y="2964064"/>
            <a:ext cx="1216152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1314" y="2362200"/>
            <a:ext cx="458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I</a:t>
            </a:r>
            <a:r>
              <a:rPr lang="en-US" sz="2400" b="1" i="1" baseline="-25000" dirty="0"/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24400" y="3200400"/>
            <a:ext cx="458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I</a:t>
            </a:r>
            <a:r>
              <a:rPr lang="en-US" sz="2400" b="1" i="1" baseline="-25000" dirty="0"/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84671" y="5169983"/>
            <a:ext cx="65293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-10 + (I</a:t>
            </a:r>
            <a:r>
              <a:rPr lang="en-US" sz="2400" b="1" i="1" baseline="-25000" dirty="0"/>
              <a:t>1</a:t>
            </a:r>
            <a:r>
              <a:rPr lang="en-US" sz="2400" b="1" i="1" dirty="0"/>
              <a:t>-I</a:t>
            </a:r>
            <a:r>
              <a:rPr lang="en-US" sz="2400" b="1" i="1" baseline="-25000" dirty="0"/>
              <a:t>2</a:t>
            </a:r>
            <a:r>
              <a:rPr lang="en-US" sz="2400" b="1" i="1" dirty="0"/>
              <a:t>) x 100  = 0  =&gt; 100 I</a:t>
            </a:r>
            <a:r>
              <a:rPr lang="en-US" sz="2400" b="1" i="1" baseline="-25000" dirty="0"/>
              <a:t>1 </a:t>
            </a:r>
            <a:r>
              <a:rPr lang="en-US" sz="2400" b="1" i="1" dirty="0"/>
              <a:t>-100 I</a:t>
            </a:r>
            <a:r>
              <a:rPr lang="en-US" sz="2400" b="1" i="1" baseline="-25000" dirty="0"/>
              <a:t>2</a:t>
            </a:r>
            <a:r>
              <a:rPr lang="en-US" sz="2400" b="1" i="1" dirty="0"/>
              <a:t> = 10</a:t>
            </a:r>
          </a:p>
          <a:p>
            <a:endParaRPr lang="en-US" sz="2400" b="1" i="1" dirty="0"/>
          </a:p>
          <a:p>
            <a:endParaRPr lang="en-US" sz="2400" b="1" i="1" dirty="0"/>
          </a:p>
          <a:p>
            <a:r>
              <a:rPr lang="en-US" sz="2400" b="1" i="1" dirty="0"/>
              <a:t>(I</a:t>
            </a:r>
            <a:r>
              <a:rPr lang="en-US" sz="2400" b="1" i="1" baseline="-25000" dirty="0"/>
              <a:t>2</a:t>
            </a:r>
            <a:r>
              <a:rPr lang="en-US" sz="2400" b="1" i="1" dirty="0"/>
              <a:t>-I</a:t>
            </a:r>
            <a:r>
              <a:rPr lang="en-US" sz="2400" b="1" i="1" baseline="-25000" dirty="0"/>
              <a:t>1</a:t>
            </a:r>
            <a:r>
              <a:rPr lang="en-US" sz="2400" b="1" i="1" dirty="0"/>
              <a:t>) x 100 + I</a:t>
            </a:r>
            <a:r>
              <a:rPr lang="en-US" sz="2400" b="1" i="1" baseline="-25000" dirty="0"/>
              <a:t>2</a:t>
            </a:r>
            <a:r>
              <a:rPr lang="en-US" sz="2400" b="1" i="1" dirty="0"/>
              <a:t> x 100 -10 = 0  =&gt; -100 I</a:t>
            </a:r>
            <a:r>
              <a:rPr lang="en-US" sz="2400" b="1" i="1" baseline="-25000" dirty="0"/>
              <a:t>1 </a:t>
            </a:r>
            <a:r>
              <a:rPr lang="en-US" sz="2400" b="1" i="1" dirty="0"/>
              <a:t>+200 I</a:t>
            </a:r>
            <a:r>
              <a:rPr lang="en-US" sz="2400" b="1" i="1" baseline="-25000" dirty="0"/>
              <a:t>2</a:t>
            </a:r>
            <a:r>
              <a:rPr lang="en-US" sz="2400" b="1" i="1" dirty="0"/>
              <a:t> = 10</a:t>
            </a:r>
          </a:p>
          <a:p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247899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equation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950338"/>
              </p:ext>
            </p:extLst>
          </p:nvPr>
        </p:nvGraphicFramePr>
        <p:xfrm>
          <a:off x="1752600" y="2667000"/>
          <a:ext cx="5289550" cy="168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3" imgW="1511280" imgH="482400" progId="Equation.3">
                  <p:embed/>
                </p:oleObj>
              </mc:Choice>
              <mc:Fallback>
                <p:oleObj name="Equation" r:id="rId3" imgW="151128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2667000"/>
                        <a:ext cx="5289550" cy="168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789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MATLAB/Python solution</a:t>
            </a:r>
            <a:endParaRPr lang="en-US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MATLAB/Python can solve system </a:t>
            </a:r>
            <a:r>
              <a:rPr lang="en-US" dirty="0"/>
              <a:t>of linear algebraic equations 		</a:t>
            </a:r>
          </a:p>
          <a:p>
            <a:pPr marL="0" indent="0" algn="ctr">
              <a:buNone/>
            </a:pPr>
            <a:r>
              <a:rPr lang="en-US" b="1" dirty="0"/>
              <a:t>AX = C</a:t>
            </a:r>
          </a:p>
          <a:p>
            <a:pPr marL="457200" lvl="1" indent="0">
              <a:buNone/>
            </a:pPr>
            <a:r>
              <a:rPr lang="en-US" dirty="0"/>
              <a:t>		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121F7CF-8C09-4187-BCB5-B7DF223AD5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531338"/>
              </p:ext>
            </p:extLst>
          </p:nvPr>
        </p:nvGraphicFramePr>
        <p:xfrm>
          <a:off x="1143000" y="3429000"/>
          <a:ext cx="75438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333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Matlab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Python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2667">
                <a:tc>
                  <a:txBody>
                    <a:bodyPr/>
                    <a:lstStyle/>
                    <a:p>
                      <a:pPr marL="457200" lvl="1" indent="0">
                        <a:lnSpc>
                          <a:spcPct val="90000"/>
                        </a:lnSpc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dirty="0" smtClean="0">
                          <a:latin typeface="+mj-lt"/>
                        </a:rPr>
                        <a:t>	</a:t>
                      </a:r>
                    </a:p>
                    <a:p>
                      <a:pPr marL="457200" lvl="1" indent="0">
                        <a:lnSpc>
                          <a:spcPct val="90000"/>
                        </a:lnSpc>
                        <a:buNone/>
                      </a:pPr>
                      <a:r>
                        <a:rPr lang="en-US" dirty="0" smtClean="0">
                          <a:latin typeface="+mj-lt"/>
                        </a:rPr>
                        <a:t>         clear</a:t>
                      </a:r>
                    </a:p>
                    <a:p>
                      <a:pPr marL="457200" lvl="1" indent="0">
                        <a:lnSpc>
                          <a:spcPct val="90000"/>
                        </a:lnSpc>
                        <a:buNone/>
                      </a:pPr>
                      <a:r>
                        <a:rPr lang="en-US" dirty="0" smtClean="0">
                          <a:latin typeface="+mj-lt"/>
                        </a:rPr>
                        <a:t>         A = [</a:t>
                      </a:r>
                      <a:r>
                        <a:rPr lang="en-US" sz="1800" b="0" i="0" dirty="0" smtClean="0"/>
                        <a:t>100  -100; -100  200</a:t>
                      </a:r>
                      <a:r>
                        <a:rPr lang="en-US" dirty="0" smtClean="0">
                          <a:latin typeface="+mj-lt"/>
                        </a:rPr>
                        <a:t>]</a:t>
                      </a:r>
                    </a:p>
                    <a:p>
                      <a:pPr marL="457200" lvl="1" indent="0">
                        <a:lnSpc>
                          <a:spcPct val="90000"/>
                        </a:lnSpc>
                        <a:buNone/>
                      </a:pPr>
                      <a:r>
                        <a:rPr lang="en-US" dirty="0" smtClean="0">
                          <a:latin typeface="+mj-lt"/>
                        </a:rPr>
                        <a:t>         C =  [</a:t>
                      </a:r>
                      <a:r>
                        <a:rPr lang="en-US" sz="1800" b="0" i="0" dirty="0" smtClean="0"/>
                        <a:t>10; 10</a:t>
                      </a:r>
                      <a:r>
                        <a:rPr lang="en-US" dirty="0" smtClean="0">
                          <a:latin typeface="+mj-lt"/>
                        </a:rPr>
                        <a:t>]</a:t>
                      </a:r>
                      <a:br>
                        <a:rPr lang="en-US" dirty="0" smtClean="0">
                          <a:latin typeface="+mj-lt"/>
                        </a:rPr>
                      </a:br>
                      <a:r>
                        <a:rPr lang="en-US" dirty="0" smtClean="0">
                          <a:latin typeface="+mj-lt"/>
                        </a:rPr>
                        <a:t>	X = </a:t>
                      </a:r>
                      <a:r>
                        <a:rPr lang="en-US" dirty="0" err="1" smtClean="0">
                          <a:latin typeface="+mj-lt"/>
                        </a:rPr>
                        <a:t>inv</a:t>
                      </a:r>
                      <a:r>
                        <a:rPr lang="en-US" dirty="0" smtClean="0">
                          <a:latin typeface="+mj-lt"/>
                        </a:rPr>
                        <a:t>(A)*C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numpy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np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=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np.array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([[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-100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],[-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200]]) 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 =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np.array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([[10],[10]]) </a:t>
                      </a:r>
                    </a:p>
                    <a:p>
                      <a:pPr fontAlgn="base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=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np.linalg.inv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(A)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en-US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 = X.dot(C)</a:t>
                      </a:r>
                    </a:p>
                    <a:p>
                      <a:pPr fontAlgn="base"/>
                      <a:r>
                        <a:rPr lang="en-US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print(X)</a:t>
                      </a:r>
                    </a:p>
                    <a:p>
                      <a:pPr fontAlgn="base"/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endParaRPr lang="en-US" sz="18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96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Roots of equations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7924800" cy="4724400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2800" dirty="0"/>
              <a:t>Engineering problems involve finding roots of complex equations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2800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dirty="0"/>
              <a:t>Equations can be of different types:</a:t>
            </a:r>
          </a:p>
          <a:p>
            <a:pPr marL="1009650" lvl="1" indent="-609600">
              <a:lnSpc>
                <a:spcPct val="90000"/>
              </a:lnSpc>
            </a:pPr>
            <a:r>
              <a:rPr lang="en-US" sz="2400" dirty="0"/>
              <a:t>Polynomials with powers of x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sz="2400" dirty="0"/>
              <a:t>	Example: x</a:t>
            </a:r>
            <a:r>
              <a:rPr lang="en-US" sz="2400" baseline="30000" dirty="0"/>
              <a:t>3</a:t>
            </a:r>
            <a:r>
              <a:rPr lang="en-US" sz="2400" dirty="0"/>
              <a:t> + 2x</a:t>
            </a:r>
            <a:r>
              <a:rPr lang="en-US" sz="2400" baseline="30000" dirty="0"/>
              <a:t>2</a:t>
            </a:r>
            <a:r>
              <a:rPr lang="en-US" sz="2400" dirty="0"/>
              <a:t> – 4x +1 = 0</a:t>
            </a:r>
          </a:p>
          <a:p>
            <a:pPr marL="1009650" lvl="1" indent="-609600">
              <a:lnSpc>
                <a:spcPct val="90000"/>
              </a:lnSpc>
            </a:pPr>
            <a:r>
              <a:rPr lang="en-US" sz="2400" dirty="0"/>
              <a:t>Transcendental functions containing sin(x), e</a:t>
            </a:r>
            <a:r>
              <a:rPr lang="en-US" sz="2400" baseline="30000" dirty="0"/>
              <a:t>x</a:t>
            </a:r>
            <a:r>
              <a:rPr lang="en-US" sz="2400" dirty="0"/>
              <a:t>, log(x)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en-US" sz="2400" dirty="0"/>
              <a:t>	Example: sin(x) – 4x +1 = 0</a:t>
            </a:r>
          </a:p>
          <a:p>
            <a:pPr marL="400050" lvl="1" indent="0">
              <a:lnSpc>
                <a:spcPct val="90000"/>
              </a:lnSpc>
              <a:buNone/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dirty="0"/>
              <a:t>    </a:t>
            </a:r>
            <a:r>
              <a:rPr lang="en-US" sz="2800" dirty="0"/>
              <a:t>Solution of complex equations require           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        numerical techniques</a:t>
            </a:r>
          </a:p>
          <a:p>
            <a:pPr marL="400050" lvl="1" indent="0">
              <a:lnSpc>
                <a:spcPct val="90000"/>
              </a:lnSpc>
              <a:buNone/>
            </a:pPr>
            <a:endParaRPr lang="en-US" sz="2400" dirty="0"/>
          </a:p>
          <a:p>
            <a:pPr marL="1009650" lvl="1" indent="-609600">
              <a:lnSpc>
                <a:spcPct val="90000"/>
              </a:lnSpc>
            </a:pPr>
            <a:endParaRPr lang="en-US" sz="2400" dirty="0"/>
          </a:p>
          <a:p>
            <a:pPr marL="609600" indent="-609600" eaLnBrk="1" hangingPunct="1">
              <a:lnSpc>
                <a:spcPct val="90000"/>
              </a:lnSpc>
            </a:pPr>
            <a:endParaRPr lang="en-US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307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18350" y="1781175"/>
              <a:ext cx="6350" cy="19050"/>
            </p14:xfrm>
          </p:contentPart>
        </mc:Choice>
        <mc:Fallback xmlns="">
          <p:pic>
            <p:nvPicPr>
              <p:cNvPr id="12307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8" cstate="print"/>
              <a:stretch>
                <a:fillRect/>
              </a:stretch>
            </p:blipFill>
            <p:spPr>
              <a:xfrm>
                <a:off x="7115528" y="1776502"/>
                <a:ext cx="15875" cy="2659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9811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Graphical Methods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6324600" cy="4724400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2800" b="1" i="1" dirty="0"/>
              <a:t>Zero crossing </a:t>
            </a:r>
            <a:r>
              <a:rPr lang="en-US" sz="2800" dirty="0"/>
              <a:t>is a simple method for obtaining the estimate of the root of the equation </a:t>
            </a:r>
            <a:r>
              <a:rPr lang="en-US" sz="2800" i="1" dirty="0"/>
              <a:t>f(x)</a:t>
            </a:r>
            <a:r>
              <a:rPr lang="en-US" sz="2800" dirty="0"/>
              <a:t>=0 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sz="2800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dirty="0"/>
              <a:t>Graphing the function can also indicate types of roots: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lphaLcParenR"/>
            </a:pPr>
            <a:r>
              <a:rPr lang="en-US" sz="2400" dirty="0"/>
              <a:t>Same sign, no roots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lphaLcParenR"/>
            </a:pPr>
            <a:r>
              <a:rPr lang="en-US" sz="2400" dirty="0"/>
              <a:t>Different sign, one root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lphaLcParenR"/>
            </a:pPr>
            <a:r>
              <a:rPr lang="en-US" sz="2400" dirty="0"/>
              <a:t>Same sign, two roots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lphaLcParenR"/>
            </a:pPr>
            <a:r>
              <a:rPr lang="en-US" sz="2400" dirty="0"/>
              <a:t>Different sign, three roots </a:t>
            </a:r>
          </a:p>
        </p:txBody>
      </p:sp>
      <p:pic>
        <p:nvPicPr>
          <p:cNvPr id="8196" name="Picture 4" descr="fig05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09600"/>
            <a:ext cx="1544638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2307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18350" y="1781175"/>
              <a:ext cx="6350" cy="19050"/>
            </p14:xfrm>
          </p:contentPart>
        </mc:Choice>
        <mc:Fallback xmlns="">
          <p:pic>
            <p:nvPicPr>
              <p:cNvPr id="12307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8" cstate="print"/>
              <a:stretch>
                <a:fillRect/>
              </a:stretch>
            </p:blipFill>
            <p:spPr>
              <a:xfrm>
                <a:off x="7115528" y="1776502"/>
                <a:ext cx="15875" cy="2659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42483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Search Method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sz="3600" dirty="0"/>
              <a:t>Make two initial guesses that bracket the root:</a:t>
            </a:r>
          </a:p>
          <a:p>
            <a:pPr marL="0" indent="0" algn="ctr">
              <a:buNone/>
            </a:pPr>
            <a:endParaRPr lang="en-US" sz="3600" i="1" dirty="0"/>
          </a:p>
          <a:p>
            <a:pPr marL="0" indent="0" algn="ctr">
              <a:buNone/>
            </a:pPr>
            <a:endParaRPr lang="en-US" sz="3600" i="1" dirty="0"/>
          </a:p>
          <a:p>
            <a:pPr marL="0" indent="0" algn="ctr">
              <a:buNone/>
            </a:pPr>
            <a:r>
              <a:rPr lang="en-US" sz="3600" i="1" dirty="0"/>
              <a:t>f(x)</a:t>
            </a:r>
            <a:r>
              <a:rPr lang="en-US" sz="3600" dirty="0"/>
              <a:t>=0</a:t>
            </a:r>
          </a:p>
          <a:p>
            <a:pPr eaLnBrk="1" hangingPunct="1"/>
            <a:endParaRPr lang="en-US" sz="3600" dirty="0"/>
          </a:p>
          <a:p>
            <a:pPr eaLnBrk="1" hangingPunct="1"/>
            <a:endParaRPr lang="en-US" sz="3600" dirty="0"/>
          </a:p>
          <a:p>
            <a:pPr eaLnBrk="1" hangingPunct="1"/>
            <a:endParaRPr lang="en-US" sz="3600" dirty="0"/>
          </a:p>
          <a:p>
            <a:pPr eaLnBrk="1" hangingPunct="1"/>
            <a:r>
              <a:rPr lang="en-US" sz="3600" dirty="0"/>
              <a:t>Find two guesses </a:t>
            </a:r>
            <a:r>
              <a:rPr lang="en-US" sz="3600" i="1" dirty="0"/>
              <a:t>x</a:t>
            </a:r>
            <a:r>
              <a:rPr lang="en-US" sz="3600" i="1" baseline="-25000" dirty="0"/>
              <a:t>i</a:t>
            </a:r>
            <a:r>
              <a:rPr lang="en-US" sz="3600" dirty="0"/>
              <a:t> and </a:t>
            </a:r>
            <a:r>
              <a:rPr lang="en-US" sz="3600" i="1" dirty="0"/>
              <a:t>x</a:t>
            </a:r>
            <a:r>
              <a:rPr lang="en-US" sz="3600" i="1" baseline="-25000" dirty="0"/>
              <a:t>i+1</a:t>
            </a:r>
            <a:r>
              <a:rPr lang="en-US" sz="3600" dirty="0"/>
              <a:t> where </a:t>
            </a:r>
            <a:r>
              <a:rPr lang="en-US" sz="3600" b="1" dirty="0"/>
              <a:t>the sign of the function changes</a:t>
            </a:r>
            <a:r>
              <a:rPr lang="en-US" sz="3600" dirty="0"/>
              <a:t>; that is, where </a:t>
            </a:r>
            <a:r>
              <a:rPr lang="en-US" sz="3600" i="1" dirty="0"/>
              <a:t>f</a:t>
            </a:r>
            <a:r>
              <a:rPr lang="en-US" sz="3600" dirty="0"/>
              <a:t>(</a:t>
            </a:r>
            <a:r>
              <a:rPr lang="en-US" sz="3600" i="1" dirty="0"/>
              <a:t>x</a:t>
            </a:r>
            <a:r>
              <a:rPr lang="en-US" sz="3600" i="1" baseline="-25000" dirty="0"/>
              <a:t>i</a:t>
            </a:r>
            <a:r>
              <a:rPr lang="en-US" sz="3600" dirty="0"/>
              <a:t> ) </a:t>
            </a:r>
            <a:r>
              <a:rPr lang="en-US" sz="3600" i="1" dirty="0"/>
              <a:t>f</a:t>
            </a:r>
            <a:r>
              <a:rPr lang="en-US" sz="3600" dirty="0"/>
              <a:t>(</a:t>
            </a:r>
            <a:r>
              <a:rPr lang="en-US" sz="3600" i="1" dirty="0"/>
              <a:t>x</a:t>
            </a:r>
            <a:r>
              <a:rPr lang="en-US" sz="3600" i="1" baseline="-25000" dirty="0"/>
              <a:t>I+1</a:t>
            </a:r>
            <a:r>
              <a:rPr lang="en-US" sz="3600" dirty="0"/>
              <a:t> ) &lt; 0</a:t>
            </a:r>
          </a:p>
          <a:p>
            <a:pPr eaLnBrk="1" hangingPunct="1"/>
            <a:endParaRPr lang="en-US" sz="2800" dirty="0"/>
          </a:p>
          <a:p>
            <a:pPr eaLnBrk="1" hangingPunct="1">
              <a:buNone/>
            </a:pP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31512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igure 5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2999" y="1751413"/>
            <a:ext cx="3800953" cy="464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3400" y="274638"/>
            <a:ext cx="8229600" cy="1143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Incremental Search Method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2209800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Tests the value of the function at evenly spaced intervals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 Finds brackets by identifying function sign changes between neighboring points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0765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fig05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668714"/>
            <a:ext cx="5927725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Incremental Search Hazards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/>
              <a:t>If the spacing between the points of an incremental search are too far apart, brackets may be missed</a:t>
            </a:r>
          </a:p>
          <a:p>
            <a:pPr eaLnBrk="1" hangingPunct="1"/>
            <a:r>
              <a:rPr lang="en-US" sz="2800" dirty="0"/>
              <a:t>Incremental searches cannot find brackets containing even-multiplicity roots regardless of spacing.</a:t>
            </a:r>
          </a:p>
        </p:txBody>
      </p:sp>
    </p:spTree>
    <p:extLst>
      <p:ext uri="{BB962C8B-B14F-4D97-AF65-F5344CB8AC3E}">
        <p14:creationId xmlns:p14="http://schemas.microsoft.com/office/powerpoint/2010/main" val="1932459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of Matrices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Matrices occur in solution of linear equations</a:t>
            </a:r>
          </a:p>
          <a:p>
            <a:pPr marL="0" indent="0">
              <a:buNone/>
            </a:pPr>
            <a:r>
              <a:rPr lang="en-US" dirty="0"/>
              <a:t>    for Electrical Engineering problems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Example of linear equations: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u="sng" dirty="0"/>
              <a:t>Voltage-current relation</a:t>
            </a:r>
          </a:p>
          <a:p>
            <a:pPr marL="457200" lvl="1" indent="0">
              <a:buNone/>
            </a:pPr>
            <a:r>
              <a:rPr lang="en-US" dirty="0"/>
              <a:t>	V</a:t>
            </a:r>
            <a:r>
              <a:rPr lang="en-US" baseline="-25000" dirty="0"/>
              <a:t>1 </a:t>
            </a:r>
            <a:r>
              <a:rPr lang="en-US" dirty="0"/>
              <a:t>= Z</a:t>
            </a:r>
            <a:r>
              <a:rPr lang="en-US" baseline="-25000" dirty="0"/>
              <a:t>11</a:t>
            </a:r>
            <a:r>
              <a:rPr lang="en-US" dirty="0"/>
              <a:t> I</a:t>
            </a:r>
            <a:r>
              <a:rPr lang="en-US" baseline="-25000" dirty="0"/>
              <a:t>1</a:t>
            </a:r>
            <a:r>
              <a:rPr lang="en-US" dirty="0"/>
              <a:t> + Z</a:t>
            </a:r>
            <a:r>
              <a:rPr lang="en-US" baseline="-25000" dirty="0"/>
              <a:t>12</a:t>
            </a:r>
            <a:r>
              <a:rPr lang="en-US" dirty="0"/>
              <a:t> I</a:t>
            </a:r>
            <a:r>
              <a:rPr lang="en-US" baseline="-25000" dirty="0"/>
              <a:t>2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en-US" dirty="0"/>
              <a:t>	V</a:t>
            </a:r>
            <a:r>
              <a:rPr lang="en-US" baseline="-25000" dirty="0"/>
              <a:t>2 </a:t>
            </a:r>
            <a:r>
              <a:rPr lang="en-US" dirty="0"/>
              <a:t>= Z</a:t>
            </a:r>
            <a:r>
              <a:rPr lang="en-US" baseline="-25000" dirty="0"/>
              <a:t>21</a:t>
            </a:r>
            <a:r>
              <a:rPr lang="en-US" dirty="0"/>
              <a:t> I</a:t>
            </a:r>
            <a:r>
              <a:rPr lang="en-US" baseline="-25000" dirty="0"/>
              <a:t>1</a:t>
            </a:r>
            <a:r>
              <a:rPr lang="en-US" dirty="0"/>
              <a:t> + Z</a:t>
            </a:r>
            <a:r>
              <a:rPr lang="en-US" baseline="-25000" dirty="0"/>
              <a:t>22</a:t>
            </a:r>
            <a:r>
              <a:rPr lang="en-US" dirty="0"/>
              <a:t> I</a:t>
            </a:r>
            <a:r>
              <a:rPr lang="en-US" baseline="-25000" dirty="0"/>
              <a:t>2</a:t>
            </a:r>
            <a:r>
              <a:rPr lang="en-US" dirty="0"/>
              <a:t> </a:t>
            </a:r>
            <a:endParaRPr lang="en-US" baseline="-25000" dirty="0"/>
          </a:p>
          <a:p>
            <a:pPr marL="457200" lvl="1" indent="0">
              <a:buNone/>
            </a:pP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06674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Bisection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3733800" cy="5334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/>
              <a:t>The </a:t>
            </a:r>
            <a:r>
              <a:rPr lang="en-US" sz="2800" i="1" dirty="0"/>
              <a:t>bisection method</a:t>
            </a:r>
            <a:r>
              <a:rPr lang="en-US" sz="2800" dirty="0"/>
              <a:t> is the incremental search method in which the interval is always divided in half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800" dirty="0"/>
              <a:t>If a function changes sign over an interval, the function value at the midpoint is evaluated</a:t>
            </a:r>
          </a:p>
          <a:p>
            <a:pPr eaLnBrk="1" hangingPunct="1"/>
            <a:endParaRPr lang="en-US" sz="2000" dirty="0"/>
          </a:p>
        </p:txBody>
      </p:sp>
      <p:pic>
        <p:nvPicPr>
          <p:cNvPr id="11268" name="Picture 4" descr="fig05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562100"/>
            <a:ext cx="5257800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4771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fig06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3036888"/>
            <a:ext cx="4402138" cy="382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Newton-</a:t>
            </a:r>
            <a:r>
              <a:rPr lang="en-US" dirty="0" err="1"/>
              <a:t>Raphson</a:t>
            </a:r>
            <a:r>
              <a:rPr lang="en-US" dirty="0"/>
              <a:t> Method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/>
              <a:t>Form the tangent line to the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curve at some guess </a:t>
            </a:r>
            <a:r>
              <a:rPr lang="en-US" i="1" dirty="0"/>
              <a:t>x</a:t>
            </a:r>
            <a:r>
              <a:rPr lang="en-US" dirty="0"/>
              <a:t>, </a:t>
            </a:r>
          </a:p>
          <a:p>
            <a:pPr eaLnBrk="1" hangingPunct="1"/>
            <a:r>
              <a:rPr lang="en-US" dirty="0"/>
              <a:t>then follow the tangent line to where it crosses the </a:t>
            </a:r>
            <a:r>
              <a:rPr lang="en-US" i="1" dirty="0"/>
              <a:t>x</a:t>
            </a:r>
            <a:r>
              <a:rPr lang="en-US" dirty="0"/>
              <a:t>-axis.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85750" y="3503613"/>
          <a:ext cx="3468688" cy="272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4" imgW="1130300" imgH="889000" progId="Equation.3">
                  <p:embed/>
                </p:oleObj>
              </mc:Choice>
              <mc:Fallback>
                <p:oleObj name="Equation" r:id="rId4" imgW="1130300" imgH="889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3503613"/>
                        <a:ext cx="3468688" cy="272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71050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Transcendental Functions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MATLAB/Python use </a:t>
            </a:r>
            <a:r>
              <a:rPr lang="en-US" sz="3000" b="1" i="1" dirty="0" err="1" smtClean="0"/>
              <a:t>fsolve</a:t>
            </a:r>
            <a:r>
              <a:rPr lang="en-US" sz="3000" dirty="0" smtClean="0"/>
              <a:t> </a:t>
            </a:r>
            <a:r>
              <a:rPr lang="en-US" sz="3000" dirty="0"/>
              <a:t>command </a:t>
            </a:r>
            <a:r>
              <a:rPr lang="en-US" sz="3000" dirty="0" smtClean="0"/>
              <a:t>to find roots of transcendental function</a:t>
            </a:r>
            <a:endParaRPr lang="en-US" sz="3000" dirty="0"/>
          </a:p>
          <a:p>
            <a:pPr eaLnBrk="1" hangingPunct="1">
              <a:lnSpc>
                <a:spcPct val="90000"/>
              </a:lnSpc>
            </a:pPr>
            <a:r>
              <a:rPr lang="en-US" sz="3000" dirty="0"/>
              <a:t>Step 1: Define the </a:t>
            </a:r>
            <a:r>
              <a:rPr lang="en-US" sz="3000" dirty="0" smtClean="0"/>
              <a:t>function, for example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000" dirty="0"/>
              <a:t>	</a:t>
            </a:r>
            <a:r>
              <a:rPr lang="en-US" sz="3000" dirty="0" smtClean="0"/>
              <a:t>	f(x) = 2x+cos(x) = 0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 smtClean="0"/>
              <a:t>Step </a:t>
            </a:r>
            <a:r>
              <a:rPr lang="en-US" sz="2800" dirty="0"/>
              <a:t>2: Use the </a:t>
            </a:r>
            <a:r>
              <a:rPr lang="en-US" sz="2800" b="1" i="1" dirty="0" err="1" smtClean="0"/>
              <a:t>fsolve</a:t>
            </a:r>
            <a:r>
              <a:rPr lang="en-US" sz="2800" dirty="0" smtClean="0"/>
              <a:t> command (initial guess x0)</a:t>
            </a:r>
            <a:endParaRPr lang="en-US" sz="2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184057"/>
              </p:ext>
            </p:extLst>
          </p:nvPr>
        </p:nvGraphicFramePr>
        <p:xfrm>
          <a:off x="990600" y="4419600"/>
          <a:ext cx="73152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3945667894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998010464"/>
                    </a:ext>
                  </a:extLst>
                </a:gridCol>
              </a:tblGrid>
              <a:tr h="423333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Matlab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Python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97571"/>
                  </a:ext>
                </a:extLst>
              </a:tr>
              <a:tr h="1862667">
                <a:tc>
                  <a:txBody>
                    <a:bodyPr/>
                    <a:lstStyle/>
                    <a:p>
                      <a:pPr marL="457200" lvl="1" indent="0">
                        <a:lnSpc>
                          <a:spcPct val="90000"/>
                        </a:lnSpc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dirty="0" smtClean="0">
                          <a:latin typeface="+mj-lt"/>
                        </a:rPr>
                        <a:t>	</a:t>
                      </a:r>
                    </a:p>
                    <a:p>
                      <a:pPr marL="457200" lvl="1" indent="0">
                        <a:lnSpc>
                          <a:spcPct val="90000"/>
                        </a:lnSpc>
                        <a:buNone/>
                      </a:pPr>
                      <a:r>
                        <a:rPr lang="en-US" dirty="0" smtClean="0">
                          <a:latin typeface="+mj-lt"/>
                        </a:rPr>
                        <a:t>         clear</a:t>
                      </a:r>
                    </a:p>
                    <a:p>
                      <a:pPr marL="457200" lvl="1" indent="0">
                        <a:lnSpc>
                          <a:spcPct val="90000"/>
                        </a:lnSpc>
                        <a:buNone/>
                      </a:pPr>
                      <a:r>
                        <a:rPr lang="en-US" dirty="0" smtClean="0">
                          <a:latin typeface="+mj-lt"/>
                        </a:rPr>
                        <a:t>         f=@(x) 2*</a:t>
                      </a:r>
                      <a:r>
                        <a:rPr lang="en-US" dirty="0" err="1" smtClean="0">
                          <a:latin typeface="+mj-lt"/>
                        </a:rPr>
                        <a:t>x+cos</a:t>
                      </a:r>
                      <a:r>
                        <a:rPr lang="en-US" dirty="0" smtClean="0">
                          <a:latin typeface="+mj-lt"/>
                        </a:rPr>
                        <a:t>(x)</a:t>
                      </a:r>
                    </a:p>
                    <a:p>
                      <a:pPr marL="457200" lvl="1" indent="0">
                        <a:lnSpc>
                          <a:spcPct val="90000"/>
                        </a:lnSpc>
                        <a:buNone/>
                      </a:pPr>
                      <a:r>
                        <a:rPr lang="en-US" dirty="0" smtClean="0">
                          <a:latin typeface="+mj-lt"/>
                        </a:rPr>
                        <a:t>         x0=0.01</a:t>
                      </a:r>
                    </a:p>
                    <a:p>
                      <a:pPr marL="457200" lvl="1" indent="0">
                        <a:lnSpc>
                          <a:spcPct val="90000"/>
                        </a:lnSpc>
                        <a:buNone/>
                      </a:pPr>
                      <a:r>
                        <a:rPr lang="en-US" dirty="0" smtClean="0">
                          <a:latin typeface="+mj-lt"/>
                        </a:rPr>
                        <a:t>         x =  </a:t>
                      </a:r>
                      <a:r>
                        <a:rPr lang="en-US" dirty="0" err="1" smtClean="0">
                          <a:latin typeface="+mj-lt"/>
                        </a:rPr>
                        <a:t>fsolve</a:t>
                      </a:r>
                      <a:r>
                        <a:rPr lang="en-US" dirty="0" smtClean="0">
                          <a:latin typeface="+mj-lt"/>
                        </a:rPr>
                        <a:t>(f,x0)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numpy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np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scipy.optimize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import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fsolve</a:t>
                      </a:r>
                      <a:endParaRPr lang="en-US" dirty="0" smtClean="0"/>
                    </a:p>
                    <a:p>
                      <a:pPr fontAlgn="base"/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fun(x):</a:t>
                      </a:r>
                    </a:p>
                    <a:p>
                      <a:pPr fontAlgn="base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return 2*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x+np.cos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(x)</a:t>
                      </a:r>
                    </a:p>
                    <a:p>
                      <a:pPr fontAlgn="base"/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x=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fsolve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(fun,0.01)</a:t>
                      </a:r>
                    </a:p>
                    <a:p>
                      <a:pPr fontAlgn="base"/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331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943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Polynomials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MATLAB/Python have  </a:t>
            </a:r>
            <a:r>
              <a:rPr lang="en-US" sz="2800" dirty="0"/>
              <a:t>built in program called </a:t>
            </a:r>
            <a:r>
              <a:rPr lang="en-US" sz="2800" b="1" i="1" dirty="0"/>
              <a:t>roots</a:t>
            </a:r>
            <a:r>
              <a:rPr lang="en-US" sz="2800" dirty="0"/>
              <a:t> to determine all the roots of a polynomial 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Step </a:t>
            </a:r>
            <a:r>
              <a:rPr lang="en-US" sz="2800" dirty="0"/>
              <a:t>1: Define the </a:t>
            </a:r>
            <a:r>
              <a:rPr lang="en-US" sz="2800" dirty="0" smtClean="0"/>
              <a:t>vector c </a:t>
            </a:r>
            <a:r>
              <a:rPr lang="en-US" sz="2800" dirty="0"/>
              <a:t>with polynomial </a:t>
            </a:r>
            <a:r>
              <a:rPr lang="en-US" sz="2800" dirty="0" smtClean="0"/>
              <a:t>coefficients. Example:  For x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+2x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+4x+1=0</a:t>
            </a:r>
          </a:p>
          <a:p>
            <a:pPr marL="0" indent="0" eaLnBrk="1" hangingPunct="1">
              <a:buNone/>
            </a:pPr>
            <a:r>
              <a:rPr lang="en-US" sz="2800" dirty="0"/>
              <a:t>	</a:t>
            </a:r>
            <a:r>
              <a:rPr lang="en-US" sz="2800" dirty="0" smtClean="0"/>
              <a:t>	c = [1 2 4 1]</a:t>
            </a:r>
            <a:endParaRPr lang="en-US" sz="2800" dirty="0"/>
          </a:p>
          <a:p>
            <a:pPr eaLnBrk="1" hangingPunct="1"/>
            <a:r>
              <a:rPr lang="en-US" sz="2800" dirty="0"/>
              <a:t>Step 2: Use the </a:t>
            </a:r>
            <a:r>
              <a:rPr lang="en-US" sz="2800" b="1" i="1" dirty="0"/>
              <a:t>roots</a:t>
            </a:r>
            <a:r>
              <a:rPr lang="en-US" sz="2800" dirty="0"/>
              <a:t> </a:t>
            </a:r>
            <a:r>
              <a:rPr lang="en-US" sz="2800" dirty="0" smtClean="0"/>
              <a:t>command</a:t>
            </a:r>
            <a:endParaRPr lang="en-US" sz="28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688841"/>
              </p:ext>
            </p:extLst>
          </p:nvPr>
        </p:nvGraphicFramePr>
        <p:xfrm>
          <a:off x="685800" y="4538133"/>
          <a:ext cx="7315200" cy="2319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3945667894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998010464"/>
                    </a:ext>
                  </a:extLst>
                </a:gridCol>
              </a:tblGrid>
              <a:tr h="423333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Matlab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Python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97571"/>
                  </a:ext>
                </a:extLst>
              </a:tr>
              <a:tr h="1862667">
                <a:tc>
                  <a:txBody>
                    <a:bodyPr/>
                    <a:lstStyle/>
                    <a:p>
                      <a:pPr marL="457200" lvl="1" indent="0">
                        <a:lnSpc>
                          <a:spcPct val="90000"/>
                        </a:lnSpc>
                        <a:buNone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dirty="0" smtClean="0">
                          <a:latin typeface="+mj-lt"/>
                        </a:rPr>
                        <a:t>	</a:t>
                      </a:r>
                    </a:p>
                    <a:p>
                      <a:pPr marL="457200" lvl="1" indent="0">
                        <a:lnSpc>
                          <a:spcPct val="90000"/>
                        </a:lnSpc>
                        <a:buNone/>
                      </a:pPr>
                      <a:r>
                        <a:rPr lang="en-US" dirty="0" smtClean="0">
                          <a:latin typeface="+mj-lt"/>
                        </a:rPr>
                        <a:t>         clear</a:t>
                      </a:r>
                    </a:p>
                    <a:p>
                      <a:pPr marL="457200" lvl="1" indent="0">
                        <a:lnSpc>
                          <a:spcPct val="90000"/>
                        </a:lnSpc>
                        <a:buNone/>
                      </a:pPr>
                      <a:r>
                        <a:rPr lang="en-US" dirty="0" smtClean="0">
                          <a:latin typeface="+mj-lt"/>
                        </a:rPr>
                        <a:t>         c = [</a:t>
                      </a:r>
                      <a:r>
                        <a:rPr lang="en-US" sz="1800" b="0" i="0" dirty="0" smtClean="0"/>
                        <a:t>1</a:t>
                      </a:r>
                      <a:r>
                        <a:rPr lang="en-US" sz="1800" b="0" i="0" baseline="0" dirty="0" smtClean="0"/>
                        <a:t> 2 4 1</a:t>
                      </a:r>
                      <a:r>
                        <a:rPr lang="en-US" dirty="0" smtClean="0">
                          <a:latin typeface="+mj-lt"/>
                        </a:rPr>
                        <a:t>]</a:t>
                      </a:r>
                    </a:p>
                    <a:p>
                      <a:pPr marL="457200" lvl="1" indent="0">
                        <a:lnSpc>
                          <a:spcPct val="90000"/>
                        </a:lnSpc>
                        <a:buNone/>
                      </a:pPr>
                      <a:r>
                        <a:rPr lang="en-US" dirty="0" smtClean="0">
                          <a:latin typeface="+mj-lt"/>
                        </a:rPr>
                        <a:t>         x =  roots(c)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numpy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np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dirty="0" smtClean="0"/>
                        <a:t> [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2,4,1</a:t>
                      </a:r>
                      <a:r>
                        <a:rPr lang="en-US" dirty="0" smtClean="0"/>
                        <a:t>] 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dirty="0" err="1" smtClean="0"/>
                        <a:t>np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dirty="0" err="1" smtClean="0"/>
                        <a:t>roots</a:t>
                      </a:r>
                      <a:r>
                        <a:rPr lang="en-US" dirty="0" smtClean="0"/>
                        <a:t>(c)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print(x)</a:t>
                      </a:r>
                      <a:endParaRPr lang="en-US" sz="18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331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8268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Polynomial commands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MATLAB/Python have </a:t>
            </a:r>
            <a:r>
              <a:rPr lang="en-US" sz="2800" b="1" i="1" dirty="0"/>
              <a:t>poly</a:t>
            </a:r>
            <a:r>
              <a:rPr lang="en-US" sz="2800" dirty="0"/>
              <a:t> function </a:t>
            </a:r>
            <a:r>
              <a:rPr lang="en-US" sz="2800" dirty="0" smtClean="0"/>
              <a:t>which can </a:t>
            </a:r>
            <a:r>
              <a:rPr lang="en-US" sz="2800" dirty="0"/>
              <a:t>be used to determine polynomial coefficients if roots are given: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sz="2400" dirty="0">
                <a:latin typeface="Courier" pitchFamily="20" charset="0"/>
              </a:rPr>
              <a:t>		</a:t>
            </a:r>
            <a:r>
              <a:rPr lang="en-US" dirty="0"/>
              <a:t>b = poly([v])</a:t>
            </a:r>
          </a:p>
          <a:p>
            <a:pPr lvl="2" eaLnBrk="1" hangingPunct="1">
              <a:lnSpc>
                <a:spcPct val="90000"/>
              </a:lnSpc>
              <a:buFont typeface="Calibri" panose="020F0502020204030204" pitchFamily="34" charset="0"/>
              <a:buChar char="₋"/>
            </a:pPr>
            <a:r>
              <a:rPr lang="en-US" sz="2000" i="1" dirty="0"/>
              <a:t>v</a:t>
            </a:r>
            <a:r>
              <a:rPr lang="en-US" sz="2000" dirty="0"/>
              <a:t> is the vector containing roots of the polynomial</a:t>
            </a:r>
          </a:p>
          <a:p>
            <a:pPr lvl="2">
              <a:lnSpc>
                <a:spcPct val="90000"/>
              </a:lnSpc>
              <a:buFont typeface="Calibri" panose="020F0502020204030204" pitchFamily="34" charset="0"/>
              <a:buChar char="₋"/>
            </a:pPr>
            <a:r>
              <a:rPr lang="en-US" sz="2000" i="1" dirty="0"/>
              <a:t>b</a:t>
            </a:r>
            <a:r>
              <a:rPr lang="en-US" sz="2000" dirty="0"/>
              <a:t> is the vector with polynomial coefficients</a:t>
            </a:r>
          </a:p>
          <a:p>
            <a:pPr lvl="2">
              <a:lnSpc>
                <a:spcPct val="90000"/>
              </a:lnSpc>
              <a:buFont typeface="Calibri" panose="020F0502020204030204" pitchFamily="34" charset="0"/>
              <a:buChar char="₋"/>
            </a:pP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MATLAB/Python have </a:t>
            </a:r>
            <a:r>
              <a:rPr lang="en-US" sz="2800" b="1" i="1" dirty="0" err="1"/>
              <a:t>polyval</a:t>
            </a:r>
            <a:r>
              <a:rPr lang="en-US" sz="2800" dirty="0"/>
              <a:t> function </a:t>
            </a:r>
            <a:r>
              <a:rPr lang="en-US" sz="2800" dirty="0" smtClean="0"/>
              <a:t>which can </a:t>
            </a:r>
            <a:r>
              <a:rPr lang="en-US" sz="2800" dirty="0"/>
              <a:t>evaluate a polynomial at one or more points: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sz="2400" dirty="0">
                <a:latin typeface="Courier" pitchFamily="20" charset="0"/>
              </a:rPr>
              <a:t>		</a:t>
            </a:r>
            <a:r>
              <a:rPr lang="en-US" dirty="0" err="1" smtClean="0"/>
              <a:t>polyval</a:t>
            </a:r>
            <a:r>
              <a:rPr lang="en-US" dirty="0" smtClean="0"/>
              <a:t>(b, </a:t>
            </a:r>
            <a:r>
              <a:rPr lang="en-US" dirty="0"/>
              <a:t>1)</a:t>
            </a:r>
          </a:p>
          <a:p>
            <a:pPr lvl="2" eaLnBrk="1" hangingPunct="1">
              <a:lnSpc>
                <a:spcPct val="90000"/>
              </a:lnSpc>
            </a:pPr>
            <a:endParaRPr lang="en-US" sz="2000" dirty="0"/>
          </a:p>
          <a:p>
            <a:pPr lvl="2" eaLnBrk="1" hangingPunct="1">
              <a:lnSpc>
                <a:spcPct val="90000"/>
              </a:lnSpc>
              <a:buFont typeface="Calibri" panose="020F0502020204030204" pitchFamily="34" charset="0"/>
              <a:buChar char="₋"/>
            </a:pPr>
            <a:r>
              <a:rPr lang="en-US" sz="2800" dirty="0"/>
              <a:t>This calculates the value of the polynomial at x=1</a:t>
            </a:r>
          </a:p>
        </p:txBody>
      </p:sp>
    </p:spTree>
    <p:extLst>
      <p:ext uri="{BB962C8B-B14F-4D97-AF65-F5344CB8AC3E}">
        <p14:creationId xmlns:p14="http://schemas.microsoft.com/office/powerpoint/2010/main" val="71268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structure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matrix</a:t>
            </a:r>
            <a:r>
              <a:rPr lang="en-US" dirty="0"/>
              <a:t> consists of a rectangular array of elements represented by a single symbol (example: </a:t>
            </a:r>
            <a:r>
              <a:rPr lang="en-US" b="1" dirty="0"/>
              <a:t>A</a:t>
            </a:r>
            <a:r>
              <a:rPr lang="en-US" dirty="0"/>
              <a:t>).</a:t>
            </a:r>
          </a:p>
          <a:p>
            <a:r>
              <a:rPr lang="en-US" dirty="0"/>
              <a:t>An individual entry of a matrix is an </a:t>
            </a:r>
            <a:r>
              <a:rPr lang="en-US" i="1" dirty="0"/>
              <a:t>element</a:t>
            </a:r>
            <a:r>
              <a:rPr lang="en-US" dirty="0"/>
              <a:t> (example: </a:t>
            </a:r>
            <a:r>
              <a:rPr lang="en-US" i="1" dirty="0"/>
              <a:t>a</a:t>
            </a:r>
            <a:r>
              <a:rPr lang="en-US" baseline="-25000" dirty="0"/>
              <a:t>23</a:t>
            </a:r>
            <a:r>
              <a:rPr lang="en-US" dirty="0"/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67000" y="5334000"/>
            <a:ext cx="669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</a:t>
            </a:r>
            <a:r>
              <a:rPr lang="en-US" sz="2000" b="1" i="1" dirty="0"/>
              <a:t> =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0900" y="3962400"/>
            <a:ext cx="3543300" cy="24574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50610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elements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 horizontal set of elements is called a </a:t>
            </a:r>
            <a:r>
              <a:rPr lang="en-US" sz="2800" b="1" i="1" dirty="0"/>
              <a:t>row</a:t>
            </a:r>
            <a:r>
              <a:rPr lang="en-US" sz="2800" dirty="0"/>
              <a:t> and a vertical set of elements is called a </a:t>
            </a:r>
            <a:r>
              <a:rPr lang="en-US" sz="2800" b="1" i="1" dirty="0"/>
              <a:t>column</a:t>
            </a:r>
          </a:p>
          <a:p>
            <a:endParaRPr lang="en-US" sz="2800" dirty="0"/>
          </a:p>
          <a:p>
            <a:r>
              <a:rPr lang="en-US" sz="2800" dirty="0"/>
              <a:t>The first subscript of an element indicates the row while the second indicates the column</a:t>
            </a:r>
          </a:p>
          <a:p>
            <a:endParaRPr lang="en-US" sz="2800" dirty="0"/>
          </a:p>
          <a:p>
            <a:r>
              <a:rPr lang="en-US" sz="2800" dirty="0"/>
              <a:t>The size of a matrix is given as </a:t>
            </a:r>
            <a:r>
              <a:rPr lang="en-US" sz="2800" i="1" dirty="0"/>
              <a:t>m</a:t>
            </a:r>
            <a:r>
              <a:rPr lang="en-US" sz="2800" dirty="0"/>
              <a:t> rows by </a:t>
            </a:r>
            <a:r>
              <a:rPr lang="en-US" sz="2800" i="1" dirty="0"/>
              <a:t>n</a:t>
            </a:r>
            <a:r>
              <a:rPr lang="en-US" sz="2800" dirty="0"/>
              <a:t> columns, or simply </a:t>
            </a:r>
            <a:r>
              <a:rPr lang="en-US" sz="2800" i="1" dirty="0"/>
              <a:t>m</a:t>
            </a:r>
            <a:r>
              <a:rPr lang="en-US" sz="2800" dirty="0"/>
              <a:t> by </a:t>
            </a:r>
            <a:r>
              <a:rPr lang="en-US" sz="2800" i="1" dirty="0"/>
              <a:t>n</a:t>
            </a:r>
            <a:r>
              <a:rPr lang="en-US" sz="2800" dirty="0"/>
              <a:t> (or </a:t>
            </a:r>
            <a:r>
              <a:rPr lang="en-US" sz="2800" i="1" dirty="0"/>
              <a:t>m</a:t>
            </a:r>
            <a:r>
              <a:rPr lang="en-US" sz="2800" dirty="0"/>
              <a:t> x </a:t>
            </a:r>
            <a:r>
              <a:rPr lang="en-US" sz="2800" i="1" dirty="0"/>
              <a:t>n</a:t>
            </a:r>
            <a:r>
              <a:rPr lang="en-US" sz="2800" dirty="0"/>
              <a:t>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5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Special Matrices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Matrices where </a:t>
            </a:r>
            <a:r>
              <a:rPr lang="en-US" sz="2800" i="1" dirty="0"/>
              <a:t>m</a:t>
            </a:r>
            <a:r>
              <a:rPr lang="en-US" sz="2800" dirty="0"/>
              <a:t>=</a:t>
            </a:r>
            <a:r>
              <a:rPr lang="en-US" sz="2800" i="1" dirty="0"/>
              <a:t>n</a:t>
            </a:r>
            <a:r>
              <a:rPr lang="en-US" sz="2800" dirty="0"/>
              <a:t> are called </a:t>
            </a:r>
            <a:r>
              <a:rPr lang="en-US" sz="2800" b="1" i="1" dirty="0"/>
              <a:t>square matrices</a:t>
            </a:r>
            <a:endParaRPr lang="en-US" sz="2800" dirty="0"/>
          </a:p>
          <a:p>
            <a:r>
              <a:rPr lang="en-US" sz="2800" dirty="0"/>
              <a:t>There are a number of special forms of square matrices: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275" y="3048000"/>
            <a:ext cx="779145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46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Inverse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i="1" dirty="0"/>
              <a:t>inverse</a:t>
            </a:r>
            <a:r>
              <a:rPr lang="en-US" dirty="0"/>
              <a:t> of a square, nonsingular matrix </a:t>
            </a:r>
            <a:r>
              <a:rPr lang="en-US" b="1" dirty="0"/>
              <a:t>A</a:t>
            </a:r>
            <a:r>
              <a:rPr lang="en-US" dirty="0"/>
              <a:t> is that matrix which, when multiplied by </a:t>
            </a:r>
            <a:r>
              <a:rPr lang="en-US" b="1" dirty="0"/>
              <a:t>A</a:t>
            </a:r>
            <a:r>
              <a:rPr lang="en-US" dirty="0"/>
              <a:t>, yields the identity matrix.</a:t>
            </a:r>
          </a:p>
          <a:p>
            <a:pPr marL="457200" lvl="1" indent="0">
              <a:buNone/>
            </a:pPr>
            <a:r>
              <a:rPr lang="en-US" b="1" i="1" dirty="0"/>
              <a:t>		</a:t>
            </a:r>
            <a:r>
              <a:rPr lang="en-US" b="1" dirty="0"/>
              <a:t>A A</a:t>
            </a:r>
            <a:r>
              <a:rPr lang="en-US" b="1" baseline="30000" dirty="0"/>
              <a:t>-1</a:t>
            </a:r>
            <a:r>
              <a:rPr lang="en-US" dirty="0"/>
              <a:t>= </a:t>
            </a:r>
            <a:r>
              <a:rPr lang="en-US" b="1" dirty="0"/>
              <a:t>A A</a:t>
            </a:r>
            <a:r>
              <a:rPr lang="en-US" b="1" baseline="30000" dirty="0"/>
              <a:t>-1 </a:t>
            </a:r>
            <a:r>
              <a:rPr lang="en-US" i="1" dirty="0"/>
              <a:t> </a:t>
            </a:r>
            <a:r>
              <a:rPr lang="en-US" dirty="0"/>
              <a:t>=</a:t>
            </a:r>
            <a:r>
              <a:rPr lang="en-US" b="1" dirty="0"/>
              <a:t> I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689C831-1B25-428F-8789-4C344D254D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877206"/>
              </p:ext>
            </p:extLst>
          </p:nvPr>
        </p:nvGraphicFramePr>
        <p:xfrm>
          <a:off x="1066800" y="3886200"/>
          <a:ext cx="7620000" cy="2319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333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Matlab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Python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2667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A = [ 3 6 7; 5 -3 0;1 1 1]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B = inv(A)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numpy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np </a:t>
                      </a:r>
                    </a:p>
                    <a:p>
                      <a:pPr fontAlgn="base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=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np.array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([[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3,6,7],[5 -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0],[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1, 1,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]])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 =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np.linalg.inv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(A)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print(B)</a:t>
                      </a:r>
                      <a:endParaRPr lang="en-US" sz="18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81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Transpose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i="1" dirty="0"/>
              <a:t>transpose</a:t>
            </a:r>
            <a:r>
              <a:rPr lang="en-US" dirty="0"/>
              <a:t> of a matrix involves transforming its rows into columns and its columns into rows.</a:t>
            </a:r>
          </a:p>
          <a:p>
            <a:pPr marL="457200" lvl="1" indent="0">
              <a:buNone/>
            </a:pPr>
            <a:r>
              <a:rPr lang="en-US" dirty="0"/>
              <a:t>		(</a:t>
            </a:r>
            <a:r>
              <a:rPr lang="en-US" i="1" dirty="0" err="1"/>
              <a:t>a</a:t>
            </a:r>
            <a:r>
              <a:rPr lang="en-US" i="1" baseline="-25000" dirty="0" err="1"/>
              <a:t>ij</a:t>
            </a:r>
            <a:r>
              <a:rPr lang="en-US" dirty="0"/>
              <a:t>)</a:t>
            </a:r>
            <a:r>
              <a:rPr lang="en-US" baseline="30000" dirty="0"/>
              <a:t>T</a:t>
            </a:r>
            <a:r>
              <a:rPr lang="en-US" dirty="0"/>
              <a:t>=</a:t>
            </a:r>
            <a:r>
              <a:rPr lang="en-US" i="1" dirty="0" err="1"/>
              <a:t>a</a:t>
            </a:r>
            <a:r>
              <a:rPr lang="en-US" i="1" baseline="-25000" dirty="0" err="1"/>
              <a:t>ji</a:t>
            </a:r>
            <a:endParaRPr lang="en-US" i="1" baseline="-25000" dirty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121F7CF-8C09-4187-BCB5-B7DF223AD5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986607"/>
              </p:ext>
            </p:extLst>
          </p:nvPr>
        </p:nvGraphicFramePr>
        <p:xfrm>
          <a:off x="1066800" y="3886200"/>
          <a:ext cx="6934200" cy="2319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333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Matlab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Python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2667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A = [ 3 6 7; 5 -3 0]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B = A’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 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 numpy as np</a:t>
                      </a:r>
                    </a:p>
                    <a:p>
                      <a:pPr fontAlgn="base"/>
                      <a:r>
                        <a:rPr lang="en-US" sz="1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= np.array([[3, 6, 7], [5, -3, 0]])</a:t>
                      </a:r>
                    </a:p>
                    <a:p>
                      <a:pPr fontAlgn="base"/>
                      <a:r>
                        <a:rPr lang="en-US" sz="1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 = </a:t>
                      </a:r>
                      <a:r>
                        <a:rPr lang="en-US" sz="1800" b="0" i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np.transpose</a:t>
                      </a:r>
                      <a:r>
                        <a:rPr lang="en-US" sz="1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fontAlgn="base"/>
                      <a:r>
                        <a:rPr lang="en-US" sz="18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print(B)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84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of linear equations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i="1" dirty="0"/>
              <a:t>a</a:t>
            </a:r>
            <a:r>
              <a:rPr lang="en-US" i="1" baseline="-25000" dirty="0"/>
              <a:t>11</a:t>
            </a:r>
            <a:r>
              <a:rPr lang="en-US" i="1" dirty="0"/>
              <a:t> x</a:t>
            </a:r>
            <a:r>
              <a:rPr lang="en-US" i="1" baseline="-25000" dirty="0"/>
              <a:t>1</a:t>
            </a:r>
            <a:r>
              <a:rPr lang="en-US" i="1" dirty="0"/>
              <a:t> + a</a:t>
            </a:r>
            <a:r>
              <a:rPr lang="en-US" i="1" baseline="-25000" dirty="0"/>
              <a:t>12</a:t>
            </a:r>
            <a:r>
              <a:rPr lang="en-US" i="1" dirty="0"/>
              <a:t> x</a:t>
            </a:r>
            <a:r>
              <a:rPr lang="en-US" i="1" baseline="-25000" dirty="0"/>
              <a:t>2</a:t>
            </a:r>
            <a:r>
              <a:rPr lang="en-US" i="1" dirty="0"/>
              <a:t> + a</a:t>
            </a:r>
            <a:r>
              <a:rPr lang="en-US" i="1" baseline="-25000" dirty="0"/>
              <a:t>13</a:t>
            </a:r>
            <a:r>
              <a:rPr lang="en-US" i="1" dirty="0"/>
              <a:t> x</a:t>
            </a:r>
            <a:r>
              <a:rPr lang="en-US" i="1" baseline="-25000" dirty="0"/>
              <a:t>3</a:t>
            </a:r>
            <a:r>
              <a:rPr lang="en-US" i="1" dirty="0"/>
              <a:t> ……… a</a:t>
            </a:r>
            <a:r>
              <a:rPr lang="en-US" i="1" baseline="-25000" dirty="0"/>
              <a:t>1n</a:t>
            </a:r>
            <a:r>
              <a:rPr lang="en-US" i="1" dirty="0"/>
              <a:t> </a:t>
            </a:r>
            <a:r>
              <a:rPr lang="en-US" i="1" dirty="0" err="1"/>
              <a:t>x</a:t>
            </a:r>
            <a:r>
              <a:rPr lang="en-US" i="1" baseline="-25000" dirty="0" err="1"/>
              <a:t>n</a:t>
            </a:r>
            <a:r>
              <a:rPr lang="en-US" i="1" dirty="0"/>
              <a:t> = c</a:t>
            </a:r>
            <a:r>
              <a:rPr lang="en-US" i="1" baseline="-25000" dirty="0"/>
              <a:t>1</a:t>
            </a:r>
            <a:r>
              <a:rPr lang="en-US" i="1" dirty="0"/>
              <a:t>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i="1" dirty="0"/>
              <a:t>a</a:t>
            </a:r>
            <a:r>
              <a:rPr lang="en-US" i="1" baseline="-25000" dirty="0"/>
              <a:t>21</a:t>
            </a:r>
            <a:r>
              <a:rPr lang="en-US" i="1" dirty="0"/>
              <a:t> x</a:t>
            </a:r>
            <a:r>
              <a:rPr lang="en-US" i="1" baseline="-25000" dirty="0"/>
              <a:t>1</a:t>
            </a:r>
            <a:r>
              <a:rPr lang="en-US" i="1" dirty="0"/>
              <a:t> + a</a:t>
            </a:r>
            <a:r>
              <a:rPr lang="en-US" i="1" baseline="-25000" dirty="0"/>
              <a:t>22</a:t>
            </a:r>
            <a:r>
              <a:rPr lang="en-US" i="1" dirty="0"/>
              <a:t> x</a:t>
            </a:r>
            <a:r>
              <a:rPr lang="en-US" i="1" baseline="-25000" dirty="0"/>
              <a:t>2</a:t>
            </a:r>
            <a:r>
              <a:rPr lang="en-US" i="1" dirty="0"/>
              <a:t> + a</a:t>
            </a:r>
            <a:r>
              <a:rPr lang="en-US" i="1" baseline="-25000" dirty="0"/>
              <a:t>23</a:t>
            </a:r>
            <a:r>
              <a:rPr lang="en-US" i="1" dirty="0"/>
              <a:t> x</a:t>
            </a:r>
            <a:r>
              <a:rPr lang="en-US" i="1" baseline="-25000" dirty="0"/>
              <a:t>3</a:t>
            </a:r>
            <a:r>
              <a:rPr lang="en-US" i="1" dirty="0"/>
              <a:t> ……… a</a:t>
            </a:r>
            <a:r>
              <a:rPr lang="en-US" i="1" baseline="-25000" dirty="0"/>
              <a:t>2n</a:t>
            </a:r>
            <a:r>
              <a:rPr lang="en-US" i="1" dirty="0"/>
              <a:t> </a:t>
            </a:r>
            <a:r>
              <a:rPr lang="en-US" i="1" dirty="0" err="1"/>
              <a:t>x</a:t>
            </a:r>
            <a:r>
              <a:rPr lang="en-US" i="1" baseline="-25000" dirty="0" err="1"/>
              <a:t>n</a:t>
            </a:r>
            <a:r>
              <a:rPr lang="en-US" i="1" dirty="0"/>
              <a:t> = c</a:t>
            </a:r>
            <a:r>
              <a:rPr lang="en-US" i="1" baseline="-25000" dirty="0"/>
              <a:t>2</a:t>
            </a:r>
            <a:r>
              <a:rPr lang="en-US" i="1" dirty="0"/>
              <a:t> </a:t>
            </a:r>
          </a:p>
          <a:p>
            <a:pPr marL="457200" lvl="1" indent="0">
              <a:buNone/>
            </a:pPr>
            <a:r>
              <a:rPr lang="en-US" i="1" dirty="0"/>
              <a:t>		.</a:t>
            </a:r>
          </a:p>
          <a:p>
            <a:pPr marL="457200" lvl="1" indent="0">
              <a:buNone/>
            </a:pPr>
            <a:r>
              <a:rPr lang="en-US" i="1" dirty="0"/>
              <a:t>		.</a:t>
            </a:r>
          </a:p>
          <a:p>
            <a:pPr marL="457200" lvl="1" indent="0">
              <a:buNone/>
            </a:pPr>
            <a:r>
              <a:rPr lang="en-US" i="1" dirty="0"/>
              <a:t>		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i="1" dirty="0"/>
              <a:t>a</a:t>
            </a:r>
            <a:r>
              <a:rPr lang="en-US" i="1" baseline="-25000" dirty="0"/>
              <a:t>n1</a:t>
            </a:r>
            <a:r>
              <a:rPr lang="en-US" i="1" dirty="0"/>
              <a:t> x</a:t>
            </a:r>
            <a:r>
              <a:rPr lang="en-US" i="1" baseline="-25000" dirty="0"/>
              <a:t>1</a:t>
            </a:r>
            <a:r>
              <a:rPr lang="en-US" i="1" dirty="0"/>
              <a:t> + a</a:t>
            </a:r>
            <a:r>
              <a:rPr lang="en-US" i="1" baseline="-25000" dirty="0"/>
              <a:t>n2</a:t>
            </a:r>
            <a:r>
              <a:rPr lang="en-US" i="1" dirty="0"/>
              <a:t> x</a:t>
            </a:r>
            <a:r>
              <a:rPr lang="en-US" i="1" baseline="-25000" dirty="0"/>
              <a:t>2</a:t>
            </a:r>
            <a:r>
              <a:rPr lang="en-US" i="1" dirty="0"/>
              <a:t> + a</a:t>
            </a:r>
            <a:r>
              <a:rPr lang="en-US" i="1" baseline="-25000" dirty="0"/>
              <a:t>n3</a:t>
            </a:r>
            <a:r>
              <a:rPr lang="en-US" i="1" dirty="0"/>
              <a:t> x</a:t>
            </a:r>
            <a:r>
              <a:rPr lang="en-US" i="1" baseline="-25000" dirty="0"/>
              <a:t>3</a:t>
            </a:r>
            <a:r>
              <a:rPr lang="en-US" i="1" dirty="0"/>
              <a:t> ……… </a:t>
            </a:r>
            <a:r>
              <a:rPr lang="en-US" i="1" dirty="0" err="1"/>
              <a:t>a</a:t>
            </a:r>
            <a:r>
              <a:rPr lang="en-US" i="1" baseline="-25000" dirty="0" err="1"/>
              <a:t>nn</a:t>
            </a:r>
            <a:r>
              <a:rPr lang="en-US" i="1" dirty="0"/>
              <a:t> </a:t>
            </a:r>
            <a:r>
              <a:rPr lang="en-US" i="1" dirty="0" err="1"/>
              <a:t>x</a:t>
            </a:r>
            <a:r>
              <a:rPr lang="en-US" i="1" baseline="-25000" dirty="0" err="1"/>
              <a:t>n</a:t>
            </a:r>
            <a:r>
              <a:rPr lang="en-US" i="1" dirty="0"/>
              <a:t> = </a:t>
            </a:r>
            <a:r>
              <a:rPr lang="en-US" i="1" dirty="0" err="1"/>
              <a:t>c</a:t>
            </a:r>
            <a:r>
              <a:rPr lang="en-US" i="1" baseline="-25000" dirty="0" err="1"/>
              <a:t>n</a:t>
            </a:r>
            <a:r>
              <a:rPr lang="en-US" i="1" dirty="0"/>
              <a:t> </a:t>
            </a:r>
          </a:p>
          <a:p>
            <a:pPr marL="457200" lvl="1" indent="0">
              <a:buNone/>
            </a:pP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61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equation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	</a:t>
            </a:r>
            <a:endParaRPr lang="en-US" i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b="1" dirty="0"/>
              <a:t>AX = C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677" y="2057400"/>
            <a:ext cx="5965723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49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1901</TotalTime>
  <Words>1119</Words>
  <Application>Microsoft Office PowerPoint</Application>
  <PresentationFormat>On-screen Show (4:3)</PresentationFormat>
  <Paragraphs>200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Courier</vt:lpstr>
      <vt:lpstr>Office Theme</vt:lpstr>
      <vt:lpstr>Equation</vt:lpstr>
      <vt:lpstr>EEE 244-3: MATRICES AND EQUATION SOLVING</vt:lpstr>
      <vt:lpstr>Application of Matrices</vt:lpstr>
      <vt:lpstr>Matrix structure</vt:lpstr>
      <vt:lpstr>Matrix elements</vt:lpstr>
      <vt:lpstr>Special Matrices</vt:lpstr>
      <vt:lpstr>Matrix Inverse</vt:lpstr>
      <vt:lpstr>Matrix Transpose</vt:lpstr>
      <vt:lpstr>System of linear equations</vt:lpstr>
      <vt:lpstr>Matrix equation</vt:lpstr>
      <vt:lpstr>Solving With MATLAB/Python</vt:lpstr>
      <vt:lpstr>Example electric circuit problem</vt:lpstr>
      <vt:lpstr>KVL equations</vt:lpstr>
      <vt:lpstr>Matrix equation</vt:lpstr>
      <vt:lpstr>MATLAB/Python solution</vt:lpstr>
      <vt:lpstr>Roots of equations</vt:lpstr>
      <vt:lpstr>Graphical Methods</vt:lpstr>
      <vt:lpstr>Search Method</vt:lpstr>
      <vt:lpstr>PowerPoint Presentation</vt:lpstr>
      <vt:lpstr>Incremental Search Hazards</vt:lpstr>
      <vt:lpstr>Bisection</vt:lpstr>
      <vt:lpstr>Newton-Raphson Method</vt:lpstr>
      <vt:lpstr>Transcendental Functions</vt:lpstr>
      <vt:lpstr>Polynomials</vt:lpstr>
      <vt:lpstr>Polynomial commands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EEE 244 Numerical Analysis</dc:title>
  <dc:creator>Sasha Jeremic</dc:creator>
  <cp:lastModifiedBy>Windows User</cp:lastModifiedBy>
  <cp:revision>97</cp:revision>
  <dcterms:created xsi:type="dcterms:W3CDTF">2010-01-29T20:01:53Z</dcterms:created>
  <dcterms:modified xsi:type="dcterms:W3CDTF">2020-03-03T18:55:39Z</dcterms:modified>
</cp:coreProperties>
</file>