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80" r:id="rId4"/>
    <p:sldId id="290" r:id="rId5"/>
    <p:sldId id="281" r:id="rId6"/>
    <p:sldId id="284" r:id="rId7"/>
    <p:sldId id="285" r:id="rId8"/>
    <p:sldId id="288" r:id="rId9"/>
    <p:sldId id="292" r:id="rId10"/>
    <p:sldId id="289" r:id="rId11"/>
    <p:sldId id="291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B9592-1B66-46C6-8CD6-B3008E516343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980C-0EFF-4A58-9219-938D948BD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03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6F7E-EC6D-43AC-86F2-7A49CF0C7F6A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DEC26-7F66-491C-A481-80E1A61A3A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45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7DA56-E2A3-4713-B127-FF311898EB4B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4AA76-0214-453B-A17E-6CA7D234E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28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BD1A-098E-41B3-8142-01A172B1A2BE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CE1D0-0DC6-4A8D-B8B2-3703D6F54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91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64110-572F-4EE3-9217-AB0826F9747B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A126D-590B-4499-A5C8-5A1883D46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47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5BF6-46AC-484E-A9A5-4958E0630FE1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0FE5F-8D5F-45A7-8C9A-90770DB4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77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8C74-8749-4441-93DE-B2767BB087B5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6609B-9748-4FE9-B901-67B9A202D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34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B362F-6E57-4EFA-A49A-D0F0B37CBC58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E85D-91FB-48D5-8E1A-D5A756FAD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765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41A05-EF63-420F-90AD-CF67E0CF7488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FA15-2564-4387-98BB-E6C48C4125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046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363B-C8DD-4BFA-A43C-CFB79F72AC4E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49293-2231-4B24-A9D6-8EF1552CEE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60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375AA-8BAE-48AF-82FE-4ADCC4BB91E5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F2A00-8779-4984-91EB-C52F19E9F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85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C0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389527-5CB3-486E-89E4-1C9D7E412ACC}" type="datetimeFigureOut">
              <a:rPr lang="en-US"/>
              <a:pPr>
                <a:defRPr/>
              </a:pPr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0962D0-18B6-4A22-99B7-103FD7129C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jpe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244-4:Numerical Integration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Multiple Integrals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876800" cy="2514600"/>
          </a:xfrm>
        </p:spPr>
        <p:txBody>
          <a:bodyPr/>
          <a:lstStyle/>
          <a:p>
            <a:pPr eaLnBrk="1" hangingPunct="1"/>
            <a:r>
              <a:rPr lang="en-US" altLang="en-US" sz="2400"/>
              <a:t>Multiple integrals can be determined numerically by first integrating in one dimension, then a second, and so on for all dimensions of the problem.</a:t>
            </a:r>
            <a:endParaRPr lang="en-US" altLang="en-US" sz="2800"/>
          </a:p>
        </p:txBody>
      </p:sp>
      <p:pic>
        <p:nvPicPr>
          <p:cNvPr id="10244" name="Picture 4" descr="fig17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95400"/>
            <a:ext cx="3505200" cy="269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fig1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962400"/>
            <a:ext cx="6232525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MATLAB/Python multiple integral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latin typeface="+mj-lt"/>
              </a:rPr>
              <a:t>MATLAB/Python also have built-in functions to evaluate the </a:t>
            </a:r>
            <a:r>
              <a:rPr lang="en-US" i="1" dirty="0">
                <a:latin typeface="+mj-lt"/>
              </a:rPr>
              <a:t>multiple</a:t>
            </a:r>
            <a:r>
              <a:rPr lang="en-US" dirty="0">
                <a:latin typeface="+mj-lt"/>
              </a:rPr>
              <a:t> integral </a:t>
            </a:r>
            <a:r>
              <a:rPr lang="en-US" dirty="0"/>
              <a:t>of the function z(</a:t>
            </a:r>
            <a:r>
              <a:rPr lang="en-US" dirty="0" err="1"/>
              <a:t>x,y</a:t>
            </a:r>
            <a:r>
              <a:rPr lang="en-US" dirty="0"/>
              <a:t>) between the limits(</a:t>
            </a:r>
            <a:r>
              <a:rPr lang="en-US" dirty="0" err="1"/>
              <a:t>xmin,xmax,ymin,ymax</a:t>
            </a:r>
            <a:r>
              <a:rPr lang="en-US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>
                <a:latin typeface="+mj-lt"/>
              </a:rPr>
              <a:t>	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>
                <a:latin typeface="+mj-lt"/>
              </a:rPr>
              <a:t>		z = f(</a:t>
            </a:r>
            <a:r>
              <a:rPr lang="en-US" sz="3600" dirty="0" err="1">
                <a:latin typeface="+mj-lt"/>
              </a:rPr>
              <a:t>x,y</a:t>
            </a:r>
            <a:r>
              <a:rPr lang="en-US" sz="3600" dirty="0">
                <a:latin typeface="+mj-lt"/>
              </a:rPr>
              <a:t>)</a:t>
            </a:r>
          </a:p>
          <a:p>
            <a:pPr marL="11430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>
                <a:latin typeface="+mj-lt"/>
              </a:rPr>
              <a:t>	where [x y] is a matrix </a:t>
            </a:r>
            <a:r>
              <a:rPr lang="en-US" sz="3600" dirty="0" err="1">
                <a:latin typeface="+mj-lt"/>
              </a:rPr>
              <a:t>meshgrid</a:t>
            </a:r>
            <a:endParaRPr lang="en-US" sz="3600" dirty="0">
              <a:latin typeface="+mj-lt"/>
            </a:endParaRP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>
              <a:latin typeface="+mj-lt"/>
            </a:endParaRP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091258A-324B-4162-A1EC-828F7B238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898558"/>
              </p:ext>
            </p:extLst>
          </p:nvPr>
        </p:nvGraphicFramePr>
        <p:xfrm>
          <a:off x="762000" y="3581400"/>
          <a:ext cx="7620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clear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 @(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x,y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f(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x,y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=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dblquad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z,xmin,xmax,ymin,ymax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numpy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np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scipy.integrate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z(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y,x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):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return x**2+y**2+x*y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I=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scipy.integrate.dblquad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(z,-2,2,-5,5)</a:t>
                      </a:r>
                    </a:p>
                    <a:p>
                      <a:r>
                        <a:rPr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print(I)</a:t>
                      </a:r>
                      <a:endParaRPr lang="en-US" sz="1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Numerical Integration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Integration:</a:t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>is the total value, or summation, of </a:t>
            </a:r>
            <a:r>
              <a:rPr lang="en-US" altLang="en-US" sz="2400" i="1"/>
              <a:t>f</a:t>
            </a:r>
            <a:r>
              <a:rPr lang="en-US" altLang="en-US" sz="2400"/>
              <a:t>(</a:t>
            </a:r>
            <a:r>
              <a:rPr lang="en-US" altLang="en-US" sz="2400" i="1"/>
              <a:t>x</a:t>
            </a:r>
            <a:r>
              <a:rPr lang="en-US" altLang="en-US" sz="2400"/>
              <a:t>) </a:t>
            </a:r>
            <a:r>
              <a:rPr lang="en-US" altLang="en-US" sz="2400" i="1"/>
              <a:t>dx</a:t>
            </a:r>
            <a:r>
              <a:rPr lang="en-US" altLang="en-US" sz="2400"/>
              <a:t> over the range from </a:t>
            </a:r>
            <a:r>
              <a:rPr lang="en-US" altLang="en-US" sz="2400" i="1"/>
              <a:t>A</a:t>
            </a:r>
            <a:r>
              <a:rPr lang="en-US" altLang="en-US" sz="2400"/>
              <a:t> to </a:t>
            </a:r>
            <a:r>
              <a:rPr lang="en-US" altLang="en-US" sz="2400" i="1"/>
              <a:t>B</a:t>
            </a:r>
            <a:r>
              <a:rPr lang="en-US" altLang="en-US" sz="2400"/>
              <a:t>: </a:t>
            </a:r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3783013" y="1790700"/>
          <a:ext cx="17303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863225" imgH="330057" progId="Equation.3">
                  <p:embed/>
                </p:oleObj>
              </mc:Choice>
              <mc:Fallback>
                <p:oleObj name="Equation" r:id="rId3" imgW="863225" imgH="3300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3" y="1790700"/>
                        <a:ext cx="17303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3429000"/>
            <a:ext cx="38862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Simpson’s Rule -Method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2971800"/>
          </a:xfrm>
        </p:spPr>
        <p:txBody>
          <a:bodyPr/>
          <a:lstStyle/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Simpson’s rule consists of dividing the range (A,B) into N subdivisions, where N is an even integer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Connect 3 points using second degree polynomials (</a:t>
            </a:r>
            <a:r>
              <a:rPr lang="en-US" altLang="en-US" sz="2400" i="1"/>
              <a:t>parabolas</a:t>
            </a:r>
            <a:r>
              <a:rPr lang="en-US" altLang="en-US" sz="2400"/>
              <a:t>), or even higher order polynomials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Sum all the areas under the parabols to obtain approximation to the total integral:</a:t>
            </a:r>
          </a:p>
          <a:p>
            <a:pPr eaLnBrk="1" hangingPunct="1"/>
            <a:endParaRPr lang="en-US" alt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3352800" y="5089525"/>
          <a:ext cx="17303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863225" imgH="330057" progId="Equation.3">
                  <p:embed/>
                </p:oleObj>
              </mc:Choice>
              <mc:Fallback>
                <p:oleObj name="Equation" r:id="rId3" imgW="863225" imgH="3300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089525"/>
                        <a:ext cx="17303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Simpson’s Rule –Graphical view</a:t>
            </a:r>
          </a:p>
        </p:txBody>
      </p:sp>
      <p:pic>
        <p:nvPicPr>
          <p:cNvPr id="512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3" y="2287588"/>
            <a:ext cx="4624387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Simpson’s Rule -Formulation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Simpson’s 1/3 rule corresponds to using second-order polynomials.  Using the Lagrange form for a quadratic fit of three points:</a:t>
            </a:r>
            <a:br>
              <a:rPr lang="en-US" altLang="en-US" sz="2800" dirty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Integration over the three points simplifies to</a:t>
            </a:r>
            <a:r>
              <a:rPr lang="en-US" altLang="en-US" dirty="0"/>
              <a:t>: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82877"/>
              </p:ext>
            </p:extLst>
          </p:nvPr>
        </p:nvGraphicFramePr>
        <p:xfrm>
          <a:off x="2963862" y="4648200"/>
          <a:ext cx="3216275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1803400" imgH="711200" progId="Equation.3">
                  <p:embed/>
                </p:oleObj>
              </mc:Choice>
              <mc:Fallback>
                <p:oleObj name="Equation" r:id="rId3" imgW="1803400" imgH="7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2" y="4648200"/>
                        <a:ext cx="3216275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551814"/>
              </p:ext>
            </p:extLst>
          </p:nvPr>
        </p:nvGraphicFramePr>
        <p:xfrm>
          <a:off x="685800" y="3121558"/>
          <a:ext cx="80772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4927600" imgH="444500" progId="Equation.3">
                  <p:embed/>
                </p:oleObj>
              </mc:Choice>
              <mc:Fallback>
                <p:oleObj name="Equation" r:id="rId5" imgW="4927600" imgH="444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21558"/>
                        <a:ext cx="80772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Simpson’s 3/8 Rule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4724400"/>
          </a:xfrm>
        </p:spPr>
        <p:txBody>
          <a:bodyPr/>
          <a:lstStyle/>
          <a:p>
            <a:pPr eaLnBrk="1" hangingPunct="1"/>
            <a:r>
              <a:rPr lang="en-US" altLang="en-US" sz="2400"/>
              <a:t>Simpson’s 3/8 rule corresponds to using third-order polynomials to fit four points. Integration over the four points simplifies to:</a:t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r>
              <a:rPr lang="en-US" altLang="en-US" sz="2400"/>
              <a:t/>
            </a:r>
            <a:br>
              <a:rPr lang="en-US" altLang="en-US" sz="2400"/>
            </a:br>
            <a:endParaRPr lang="en-US" altLang="en-US" sz="2400"/>
          </a:p>
          <a:p>
            <a:pPr eaLnBrk="1" hangingPunct="1"/>
            <a:r>
              <a:rPr lang="en-US" altLang="en-US" sz="2400"/>
              <a:t>Simpson’s 3/8 rule is generally used in concert with Simpson’s 1/3 rule when the number of segments is odd.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85800" y="2997200"/>
          <a:ext cx="42799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2400300" imgH="711200" progId="Equation.3">
                  <p:embed/>
                </p:oleObj>
              </mc:Choice>
              <mc:Fallback>
                <p:oleObj name="Equation" r:id="rId3" imgW="2400300" imgH="7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97200"/>
                        <a:ext cx="42799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3" name="Picture 6" descr="fig17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1524000"/>
            <a:ext cx="3878262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Higher-Order Formulas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Higher-order Newton-Cotes formulas may also be used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 In general, the higher the order of the polynomial used, the higher the derivative of the function in the error estimate and the higher the power of the step size.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601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MATLAB/Python integration functions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MATLAB/Python have built-in functions to evaluate the integral of the function y between the limits (A,B)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/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endParaRPr lang="en-US" sz="3600" dirty="0"/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endParaRPr lang="en-US" sz="3600" dirty="0">
              <a:latin typeface="+mj-lt"/>
            </a:endParaRPr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endParaRPr lang="en-US" sz="3600" dirty="0">
              <a:latin typeface="+mj-lt"/>
            </a:endParaRPr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endParaRPr lang="en-US" sz="3600" dirty="0">
              <a:latin typeface="+mj-lt"/>
            </a:endParaRPr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endParaRPr lang="en-US" sz="2800" dirty="0">
              <a:latin typeface="+mj-lt"/>
            </a:endParaRP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5506CEA-240D-46CB-9A6F-F76D4509F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65496"/>
              </p:ext>
            </p:extLst>
          </p:nvPr>
        </p:nvGraphicFramePr>
        <p:xfrm>
          <a:off x="990600" y="3581400"/>
          <a:ext cx="7620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clear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 = @(x) f(x)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= quad(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y,A,B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scipy.integrate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dirty="0" smtClean="0"/>
                        <a:t>quad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numpy</a:t>
                      </a:r>
                      <a:r>
                        <a:rPr lang="en-US" dirty="0" smtClean="0"/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r>
                        <a:rPr lang="en-US" dirty="0" smtClean="0"/>
                        <a:t> np </a:t>
                      </a:r>
                    </a:p>
                    <a:p>
                      <a:pPr fontAlgn="base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(x):</a:t>
                      </a: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return f(x)</a:t>
                      </a:r>
                    </a:p>
                    <a:p>
                      <a:pPr fontAlgn="base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dirty="0" smtClean="0"/>
                        <a:t>I=quad(</a:t>
                      </a:r>
                      <a:r>
                        <a:rPr lang="en-US" dirty="0" err="1" smtClean="0"/>
                        <a:t>y,A,B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en-US" dirty="0" smtClean="0"/>
                        <a:t> I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Integration over vectors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+mj-lt"/>
              </a:rPr>
              <a:t>If the curve is given in terms of a vector set (</a:t>
            </a:r>
            <a:r>
              <a:rPr lang="en-US" sz="3600" dirty="0" err="1">
                <a:latin typeface="+mj-lt"/>
              </a:rPr>
              <a:t>x,y</a:t>
            </a:r>
            <a:r>
              <a:rPr lang="en-US" sz="3600" dirty="0">
                <a:latin typeface="+mj-lt"/>
              </a:rPr>
              <a:t>), then quad can also be used to calculate the integral I as follows: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>
                <a:latin typeface="+mj-lt"/>
              </a:rPr>
              <a:t>	            F = </a:t>
            </a:r>
            <a:r>
              <a:rPr lang="en-US" sz="3600" dirty="0" err="1">
                <a:latin typeface="+mj-lt"/>
              </a:rPr>
              <a:t>griddedInterpolant</a:t>
            </a:r>
            <a:r>
              <a:rPr lang="en-US" sz="3600" dirty="0">
                <a:latin typeface="+mj-lt"/>
              </a:rPr>
              <a:t>(</a:t>
            </a:r>
            <a:r>
              <a:rPr lang="en-US" sz="3600" dirty="0" err="1">
                <a:latin typeface="+mj-lt"/>
              </a:rPr>
              <a:t>x,y</a:t>
            </a:r>
            <a:r>
              <a:rPr lang="en-US" sz="3600" dirty="0">
                <a:latin typeface="+mj-lt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600" dirty="0">
                <a:latin typeface="+mj-lt"/>
              </a:rPr>
              <a:t>		    f=@(x) F(x)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600" dirty="0">
                <a:latin typeface="+mj-lt"/>
              </a:rPr>
              <a:t>                      I = quad(</a:t>
            </a:r>
            <a:r>
              <a:rPr lang="en-US" sz="3600" dirty="0" err="1">
                <a:latin typeface="+mj-lt"/>
              </a:rPr>
              <a:t>f,xl,xu</a:t>
            </a:r>
            <a:r>
              <a:rPr lang="en-US" sz="3600" dirty="0">
                <a:latin typeface="+mj-lt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600" dirty="0">
                <a:latin typeface="+mj-lt"/>
              </a:rPr>
              <a:t>where xl and </a:t>
            </a:r>
            <a:r>
              <a:rPr lang="en-US" sz="3600" dirty="0" err="1">
                <a:latin typeface="+mj-lt"/>
              </a:rPr>
              <a:t>xu</a:t>
            </a:r>
            <a:r>
              <a:rPr lang="en-US" sz="3600" dirty="0">
                <a:latin typeface="+mj-lt"/>
              </a:rPr>
              <a:t> are lower and upper limits of x respectively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+mj-lt"/>
              </a:rPr>
              <a:t>Hence, quad can be used over a given function (for regular surfaces) or over a vector (for irregular surfaces)</a:t>
            </a: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>
              <a:latin typeface="+mj-lt"/>
            </a:endParaRPr>
          </a:p>
          <a:p>
            <a:pPr marL="1371600" lvl="3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1297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330</Words>
  <Application>Microsoft Office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244-4:Numerical Integration </vt:lpstr>
      <vt:lpstr>Numerical Integration</vt:lpstr>
      <vt:lpstr>Simpson’s Rule -Method</vt:lpstr>
      <vt:lpstr>Simpson’s Rule –Graphical view</vt:lpstr>
      <vt:lpstr>Simpson’s Rule -Formulation</vt:lpstr>
      <vt:lpstr>Simpson’s 3/8 Rule</vt:lpstr>
      <vt:lpstr>Higher-Order Formulas</vt:lpstr>
      <vt:lpstr>MATLAB/Python integration functions</vt:lpstr>
      <vt:lpstr>Integration over vectors</vt:lpstr>
      <vt:lpstr>Multiple Integrals</vt:lpstr>
      <vt:lpstr>MATLAB/Python multiple integral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 244</dc:title>
  <dc:creator>Sasha Jeremic</dc:creator>
  <cp:lastModifiedBy>Kumar, Preetham</cp:lastModifiedBy>
  <cp:revision>25</cp:revision>
  <dcterms:created xsi:type="dcterms:W3CDTF">2010-04-08T17:56:23Z</dcterms:created>
  <dcterms:modified xsi:type="dcterms:W3CDTF">2021-02-24T21:17:02Z</dcterms:modified>
</cp:coreProperties>
</file>