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258" r:id="rId4"/>
    <p:sldId id="304" r:id="rId5"/>
    <p:sldId id="265" r:id="rId6"/>
    <p:sldId id="306" r:id="rId7"/>
    <p:sldId id="264" r:id="rId8"/>
    <p:sldId id="307" r:id="rId9"/>
    <p:sldId id="308" r:id="rId10"/>
    <p:sldId id="309" r:id="rId11"/>
    <p:sldId id="31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4660"/>
  </p:normalViewPr>
  <p:slideViewPr>
    <p:cSldViewPr>
      <p:cViewPr varScale="1">
        <p:scale>
          <a:sx n="108" d="100"/>
          <a:sy n="108" d="100"/>
        </p:scale>
        <p:origin x="2022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Preetham B" userId="128856e8-85bc-44e7-963a-b41065bd6e3f" providerId="ADAL" clId="{782CEE24-3377-4C92-B8E9-F72B13074093}"/>
    <pc:docChg chg="modSld">
      <pc:chgData name="Kumar, Preetham B" userId="128856e8-85bc-44e7-963a-b41065bd6e3f" providerId="ADAL" clId="{782CEE24-3377-4C92-B8E9-F72B13074093}" dt="2022-05-01T00:39:38.178" v="0" actId="20577"/>
      <pc:docMkLst>
        <pc:docMk/>
      </pc:docMkLst>
      <pc:sldChg chg="modSp mod">
        <pc:chgData name="Kumar, Preetham B" userId="128856e8-85bc-44e7-963a-b41065bd6e3f" providerId="ADAL" clId="{782CEE24-3377-4C92-B8E9-F72B13074093}" dt="2022-05-01T00:39:38.178" v="0" actId="20577"/>
        <pc:sldMkLst>
          <pc:docMk/>
          <pc:sldMk cId="3222167663" sldId="310"/>
        </pc:sldMkLst>
        <pc:graphicFrameChg chg="modGraphic">
          <ac:chgData name="Kumar, Preetham B" userId="128856e8-85bc-44e7-963a-b41065bd6e3f" providerId="ADAL" clId="{782CEE24-3377-4C92-B8E9-F72B13074093}" dt="2022-05-01T00:39:38.178" v="0" actId="20577"/>
          <ac:graphicFrameMkLst>
            <pc:docMk/>
            <pc:sldMk cId="3222167663" sldId="310"/>
            <ac:graphicFrameMk id="7" creationId="{28836FD4-7041-49F1-9354-E819D1BE53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A098A-EE57-4B1C-8555-242310D2E420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766B-5560-47D8-8933-09DA5AF2F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3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7ED8FD-0D21-4579-880D-08EA3BD2A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357A18-19C9-433D-9E26-94AA0BD9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F3E3-14BC-48B3-B0D6-A3352FF0A0CE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82000" cy="14700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/>
              <a:t>EEE 244-5: Numerical solution of Ordinary Differential Equations (ODEs)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17A-09CB-40F3-9168-0D60CE3FA13F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Solution of second order ODE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solve the second order ODE: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Taylor’s series (first 3 terms)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i-1</a:t>
            </a:r>
            <a:r>
              <a:rPr lang="en-US" dirty="0"/>
              <a:t> ; </a:t>
            </a:r>
            <a:r>
              <a:rPr lang="en-US"/>
              <a:t>we obtain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675203"/>
              </p:ext>
            </p:extLst>
          </p:nvPr>
        </p:nvGraphicFramePr>
        <p:xfrm>
          <a:off x="1601788" y="2260600"/>
          <a:ext cx="50514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660240" progId="Equation.DSMT4">
                  <p:embed/>
                </p:oleObj>
              </mc:Choice>
              <mc:Fallback>
                <p:oleObj name="Equation" r:id="rId2" imgW="2476440" imgH="66024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260600"/>
                        <a:ext cx="5051425" cy="1346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94762"/>
              </p:ext>
            </p:extLst>
          </p:nvPr>
        </p:nvGraphicFramePr>
        <p:xfrm>
          <a:off x="2430462" y="5029200"/>
          <a:ext cx="3817938" cy="104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457200" progId="Equation.3">
                  <p:embed/>
                </p:oleObj>
              </mc:Choice>
              <mc:Fallback>
                <p:oleObj name="Equation" r:id="rId4" imgW="166356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2" y="5029200"/>
                        <a:ext cx="3817938" cy="10482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3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/Python commands so solve ODEs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Matlab</a:t>
            </a:r>
            <a:r>
              <a:rPr lang="en-US" dirty="0"/>
              <a:t>/Python commands to solve the second order ODE: (for Python define the function f(</a:t>
            </a:r>
            <a:r>
              <a:rPr lang="en-US" dirty="0" err="1"/>
              <a:t>x,y</a:t>
            </a:r>
            <a:r>
              <a:rPr lang="en-US" dirty="0"/>
              <a:t>) as f(</a:t>
            </a:r>
            <a:r>
              <a:rPr lang="en-US" dirty="0" err="1"/>
              <a:t>x,y</a:t>
            </a:r>
            <a:r>
              <a:rPr lang="en-US" dirty="0"/>
              <a:t>[0])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836FD4-7041-49F1-9354-E819D1BE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97974"/>
              </p:ext>
            </p:extLst>
          </p:nvPr>
        </p:nvGraphicFramePr>
        <p:xfrm>
          <a:off x="1524000" y="3048000"/>
          <a:ext cx="6400800" cy="55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75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325">
                <a:tc>
                  <a:txBody>
                    <a:bodyPr/>
                    <a:lstStyle/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syms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y(x) 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dx=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y0=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y1=</a:t>
                      </a:r>
                    </a:p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eqn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diff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(y,x,2) == f(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Dy = 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diff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y,x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=(y1-y0)/dx;</a:t>
                      </a:r>
                    </a:p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cond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= [y(0)==y0, Dy(0)==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];</a:t>
                      </a:r>
                    </a:p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ysol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(x)= 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dsolve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eqn,cond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x=0:dx:xlimit;</a:t>
                      </a:r>
                    </a:p>
                    <a:p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y=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subs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ysol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baseline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import </a:t>
                      </a:r>
                      <a:r>
                        <a:rPr lang="en-US" dirty="0" err="1"/>
                        <a:t>matplotlib.pyplot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plt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from </a:t>
                      </a:r>
                      <a:r>
                        <a:rPr lang="en-US" dirty="0" err="1"/>
                        <a:t>scipy.integrate</a:t>
                      </a:r>
                      <a:r>
                        <a:rPr lang="en-US" dirty="0"/>
                        <a:t> import </a:t>
                      </a:r>
                      <a:r>
                        <a:rPr lang="en-US" dirty="0" err="1"/>
                        <a:t>odeint</a:t>
                      </a:r>
                      <a:endParaRPr lang="en-US" dirty="0"/>
                    </a:p>
                    <a:p>
                      <a:r>
                        <a:rPr lang="en-US" dirty="0"/>
                        <a:t>import </a:t>
                      </a:r>
                      <a:r>
                        <a:rPr lang="en-US" dirty="0" err="1"/>
                        <a:t>numpy</a:t>
                      </a:r>
                      <a:r>
                        <a:rPr lang="en-US" dirty="0"/>
                        <a:t> as np</a:t>
                      </a:r>
                    </a:p>
                    <a:p>
                      <a:r>
                        <a:rPr lang="en-US" dirty="0" err="1"/>
                        <a:t>def</a:t>
                      </a:r>
                      <a:r>
                        <a:rPr lang="en-US" dirty="0"/>
                        <a:t> f(</a:t>
                      </a:r>
                      <a:r>
                        <a:rPr lang="en-US" dirty="0" err="1"/>
                        <a:t>y,x</a:t>
                      </a:r>
                      <a:r>
                        <a:rPr lang="en-US" dirty="0"/>
                        <a:t>):</a:t>
                      </a:r>
                    </a:p>
                    <a:p>
                      <a:r>
                        <a:rPr lang="en-US" dirty="0"/>
                        <a:t>   return(y[1],f(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y0=</a:t>
                      </a:r>
                    </a:p>
                    <a:p>
                      <a:r>
                        <a:rPr lang="en-US" dirty="0"/>
                        <a:t>y1=</a:t>
                      </a:r>
                    </a:p>
                    <a:p>
                      <a:r>
                        <a:rPr lang="en-US" dirty="0"/>
                        <a:t>dx=</a:t>
                      </a:r>
                    </a:p>
                    <a:p>
                      <a:r>
                        <a:rPr lang="en-US" dirty="0" err="1"/>
                        <a:t>dd</a:t>
                      </a:r>
                      <a:r>
                        <a:rPr lang="en-US" dirty="0"/>
                        <a:t>=(y1-y0)/dx</a:t>
                      </a:r>
                    </a:p>
                    <a:p>
                      <a:r>
                        <a:rPr lang="en-US" dirty="0"/>
                        <a:t>y00=[y0,dd]</a:t>
                      </a:r>
                    </a:p>
                    <a:p>
                      <a:r>
                        <a:rPr lang="en-US" dirty="0" err="1"/>
                        <a:t>xs</a:t>
                      </a:r>
                      <a:r>
                        <a:rPr lang="en-US" dirty="0"/>
                        <a:t>=</a:t>
                      </a:r>
                      <a:r>
                        <a:rPr lang="en-US" dirty="0" err="1"/>
                        <a:t>np.linspace</a:t>
                      </a:r>
                      <a:r>
                        <a:rPr lang="en-US" dirty="0"/>
                        <a:t>(0,xlimit,no. of points)</a:t>
                      </a:r>
                    </a:p>
                    <a:p>
                      <a:r>
                        <a:rPr lang="en-US" dirty="0" err="1"/>
                        <a:t>yss</a:t>
                      </a:r>
                      <a:r>
                        <a:rPr lang="en-US" dirty="0"/>
                        <a:t>=</a:t>
                      </a:r>
                      <a:r>
                        <a:rPr lang="en-US" dirty="0" err="1"/>
                        <a:t>odeint</a:t>
                      </a:r>
                      <a:r>
                        <a:rPr lang="en-US" dirty="0"/>
                        <a:t>(f,y00,xs)</a:t>
                      </a:r>
                    </a:p>
                    <a:p>
                      <a:r>
                        <a:rPr lang="en-US" dirty="0" err="1"/>
                        <a:t>ys</a:t>
                      </a:r>
                      <a:r>
                        <a:rPr lang="en-US" dirty="0"/>
                        <a:t>=</a:t>
                      </a:r>
                      <a:r>
                        <a:rPr lang="en-US"/>
                        <a:t>yss[:,</a:t>
                      </a:r>
                      <a:r>
                        <a:rPr lang="en-US" dirty="0"/>
                        <a:t>0]</a:t>
                      </a:r>
                    </a:p>
                    <a:p>
                      <a:r>
                        <a:rPr lang="en-US" dirty="0" err="1"/>
                        <a:t>plt.plot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xs,ys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 err="1"/>
                        <a:t>plt.show</a:t>
                      </a:r>
                      <a:r>
                        <a:rPr lang="en-US" dirty="0"/>
                        <a:t>()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6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Engineering Problem 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Start with physical laws (Faraday’s, Ohm’s, KVL, KCL, Maxwell’s equations) </a:t>
            </a:r>
          </a:p>
          <a:p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 Generation of differential equation for the specific problem</a:t>
            </a:r>
          </a:p>
          <a:p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Numerical or analytical solution of differential equation to obtain the unknown variables, such as current, voltage, power.</a:t>
            </a:r>
          </a:p>
        </p:txBody>
      </p:sp>
    </p:spTree>
    <p:extLst>
      <p:ext uri="{BB962C8B-B14F-4D97-AF65-F5344CB8AC3E}">
        <p14:creationId xmlns:p14="http://schemas.microsoft.com/office/powerpoint/2010/main" val="79233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3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ODE – Initial value problem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First order ODE with initial condition </a:t>
            </a: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Several techniques are available to solve for the function </a:t>
            </a:r>
            <a:r>
              <a:rPr lang="en-US" sz="2800" i="1" dirty="0">
                <a:latin typeface="Times New Roman" pitchFamily="18" charset="0"/>
              </a:rPr>
              <a:t>y(x)</a:t>
            </a: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2389972"/>
              </p:ext>
            </p:extLst>
          </p:nvPr>
        </p:nvGraphicFramePr>
        <p:xfrm>
          <a:off x="1917295" y="2514600"/>
          <a:ext cx="383394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634680" progId="Equation.3">
                  <p:embed/>
                </p:oleObj>
              </mc:Choice>
              <mc:Fallback>
                <p:oleObj name="Equation" r:id="rId2" imgW="1879560" imgH="634680" progId="Equation.3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295" y="2514600"/>
                        <a:ext cx="3833945" cy="1295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4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ODE - Example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To solve an RL circuit, we apply KVL around the loop and obtain a differential equation: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The aim is to solve for the unknown current </a:t>
            </a:r>
            <a:r>
              <a:rPr lang="en-US" sz="2800" i="1" dirty="0" err="1">
                <a:latin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</a:rPr>
              <a:t>(t), </a:t>
            </a:r>
            <a:r>
              <a:rPr lang="en-US" sz="2800" dirty="0">
                <a:latin typeface="Times New Roman" pitchFamily="18" charset="0"/>
              </a:rPr>
              <a:t>given the initial condition </a:t>
            </a:r>
            <a:r>
              <a:rPr lang="en-US" sz="2800" i="1" dirty="0" err="1">
                <a:latin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</a:rPr>
              <a:t>(t=0)= </a:t>
            </a:r>
            <a:r>
              <a:rPr lang="en-US" sz="2800" i="1" dirty="0" err="1">
                <a:latin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</a:rPr>
              <a:t>(0) </a:t>
            </a:r>
          </a:p>
          <a:p>
            <a:r>
              <a:rPr lang="en-US" sz="2800" dirty="0">
                <a:latin typeface="Times New Roman" pitchFamily="18" charset="0"/>
              </a:rPr>
              <a:t>Numerical solution is practical to solve higher order ODEs</a:t>
            </a: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3754493"/>
              </p:ext>
            </p:extLst>
          </p:nvPr>
        </p:nvGraphicFramePr>
        <p:xfrm>
          <a:off x="2971800" y="2742406"/>
          <a:ext cx="22129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393480" progId="Equation.3">
                  <p:embed/>
                </p:oleObj>
              </mc:Choice>
              <mc:Fallback>
                <p:oleObj name="Equation" r:id="rId2" imgW="799920" imgH="393480" progId="Equation.3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2406"/>
                        <a:ext cx="2212975" cy="1089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8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Taylor’s Series</a:t>
            </a:r>
            <a:endParaRPr lang="en-US" sz="4000" dirty="0"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87940"/>
            <a:ext cx="5807413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43" y="3004734"/>
            <a:ext cx="6791325" cy="34722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22437"/>
            <a:ext cx="8229600" cy="4602163"/>
          </a:xfrm>
        </p:spPr>
        <p:txBody>
          <a:bodyPr>
            <a:normAutofit/>
          </a:bodyPr>
          <a:lstStyle/>
          <a:p>
            <a:endParaRPr lang="en-US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Euler’s method of solving first order ODE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To solve the ODE:</a:t>
            </a:r>
          </a:p>
          <a:p>
            <a:endParaRPr lang="en-US" sz="3200" dirty="0"/>
          </a:p>
          <a:p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We use the first two terms of the Euler series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    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/>
              <a:t> =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x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200" dirty="0"/>
              <a:t>is the step 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Solve for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values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=0,1,2….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graphicFrame>
        <p:nvGraphicFramePr>
          <p:cNvPr id="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4035348"/>
              </p:ext>
            </p:extLst>
          </p:nvPr>
        </p:nvGraphicFramePr>
        <p:xfrm>
          <a:off x="2209800" y="2133600"/>
          <a:ext cx="360841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634680" progId="Equation.3">
                  <p:embed/>
                </p:oleObj>
              </mc:Choice>
              <mc:Fallback>
                <p:oleObj name="Equation" r:id="rId2" imgW="1879560" imgH="634680" progId="Equation.3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608417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4114800"/>
            <a:ext cx="3108686" cy="73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6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17A-09CB-40F3-9168-0D60CE3FA13F}" type="slidenum">
              <a:rPr lang="en-US"/>
              <a:pPr/>
              <a:t>7</a:t>
            </a:fld>
            <a:endParaRPr lang="en-US"/>
          </a:p>
        </p:txBody>
      </p:sp>
      <p:pic>
        <p:nvPicPr>
          <p:cNvPr id="39940" name="Picture 4" descr="Fig25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524000"/>
            <a:ext cx="7848600" cy="4800600"/>
          </a:xfrm>
          <a:noFill/>
          <a:ln/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Error in Euler’s method</a:t>
            </a: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B817A-09CB-40F3-9168-0D60CE3FA13F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Modified Euler’s method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Predictor-corrector algorithm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Reduces error in Euler’s method</a:t>
            </a:r>
          </a:p>
          <a:p>
            <a:endParaRPr lang="en-US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816296"/>
              </p:ext>
            </p:extLst>
          </p:nvPr>
        </p:nvGraphicFramePr>
        <p:xfrm>
          <a:off x="762000" y="2697163"/>
          <a:ext cx="7162800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84400" imgH="634680" progId="Equation.3">
                  <p:embed/>
                </p:oleObj>
              </mc:Choice>
              <mc:Fallback>
                <p:oleObj name="Equation" r:id="rId2" imgW="2984400" imgH="63468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97163"/>
                        <a:ext cx="7162800" cy="1525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65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/Python commands so solve ODEs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Matlab</a:t>
            </a:r>
            <a:r>
              <a:rPr lang="en-US" dirty="0"/>
              <a:t>/Python have the command </a:t>
            </a:r>
            <a:r>
              <a:rPr lang="en-US" b="1" dirty="0"/>
              <a:t>ode </a:t>
            </a:r>
            <a:r>
              <a:rPr lang="en-US" dirty="0"/>
              <a:t>to solve the first order 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7"/>
              <p:cNvSpPr txBox="1"/>
              <p:nvPr/>
            </p:nvSpPr>
            <p:spPr bwMode="auto">
              <a:xfrm>
                <a:off x="2425700" y="2651919"/>
                <a:ext cx="4292600" cy="12954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en-US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2) ,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initial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condition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5700" y="2651919"/>
                <a:ext cx="4292600" cy="1295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836FD4-7041-49F1-9354-E819D1BE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1236"/>
              </p:ext>
            </p:extLst>
          </p:nvPr>
        </p:nvGraphicFramePr>
        <p:xfrm>
          <a:off x="762000" y="3252566"/>
          <a:ext cx="7620000" cy="360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75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325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clear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f=@(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) f(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x =[xl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xu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]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[x </a:t>
                      </a:r>
                      <a:r>
                        <a:rPr lang="en-US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y]</a:t>
                      </a:r>
                      <a:r>
                        <a:rPr lang="en-US" dirty="0"/>
                        <a:t> = ode45( </a:t>
                      </a:r>
                      <a:r>
                        <a:rPr lang="en-US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f,</a:t>
                      </a:r>
                      <a:r>
                        <a:rPr lang="en-US" dirty="0"/>
                        <a:t> x,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i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   plot(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numpy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np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matplotlib.pyplot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scipy.integrate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import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xspan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np.linspace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xmin,xmax,points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y,x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return f(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y=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(f,y0,xspan)</a:t>
                      </a: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plt.plot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xspan,y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plt.show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fontAlgn="base"/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9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629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Equation</vt:lpstr>
      <vt:lpstr>EEE 244-5: Numerical solution of Ordinary Differential Equations (ODEs)</vt:lpstr>
      <vt:lpstr>Engineering Problem Solution</vt:lpstr>
      <vt:lpstr> ODE – Initial value problem</vt:lpstr>
      <vt:lpstr> ODE - Example</vt:lpstr>
      <vt:lpstr> Taylor’s Series</vt:lpstr>
      <vt:lpstr> Euler’s method of solving first order ODE</vt:lpstr>
      <vt:lpstr> Error in Euler’s method</vt:lpstr>
      <vt:lpstr> Modified Euler’s method</vt:lpstr>
      <vt:lpstr> Matlab/Python commands so solve ODEs</vt:lpstr>
      <vt:lpstr> Solution of second order ODE</vt:lpstr>
      <vt:lpstr> Matlab/Python commands so solve 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Equations and Boundary Value Problems</dc:title>
  <dc:creator>Sasha Jeremic</dc:creator>
  <cp:lastModifiedBy>Kumar, Preetham B</cp:lastModifiedBy>
  <cp:revision>49</cp:revision>
  <dcterms:created xsi:type="dcterms:W3CDTF">2010-04-27T17:55:06Z</dcterms:created>
  <dcterms:modified xsi:type="dcterms:W3CDTF">2022-05-01T00:39:47Z</dcterms:modified>
</cp:coreProperties>
</file>