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05" r:id="rId3"/>
    <p:sldId id="258" r:id="rId4"/>
    <p:sldId id="304" r:id="rId5"/>
    <p:sldId id="265" r:id="rId6"/>
    <p:sldId id="306" r:id="rId7"/>
    <p:sldId id="264" r:id="rId8"/>
    <p:sldId id="307" r:id="rId9"/>
    <p:sldId id="308" r:id="rId10"/>
    <p:sldId id="309" r:id="rId11"/>
    <p:sldId id="31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5" autoAdjust="0"/>
    <p:restoredTop sz="94660"/>
  </p:normalViewPr>
  <p:slideViewPr>
    <p:cSldViewPr>
      <p:cViewPr varScale="1">
        <p:scale>
          <a:sx n="100" d="100"/>
          <a:sy n="100" d="100"/>
        </p:scale>
        <p:origin x="214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A098A-EE57-4B1C-8555-242310D2E420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2766B-5560-47D8-8933-09DA5AF2F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332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6F3E3-14BC-48B3-B0D6-A3352FF0A0CE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FB79-BE4C-40A8-BD85-9E8EA00668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6F3E3-14BC-48B3-B0D6-A3352FF0A0CE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FB79-BE4C-40A8-BD85-9E8EA00668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6F3E3-14BC-48B3-B0D6-A3352FF0A0CE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FB79-BE4C-40A8-BD85-9E8EA00668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07ED8FD-0D21-4579-880D-08EA3BD2AB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C357A18-19C9-433D-9E26-94AA0BD9CF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6F3E3-14BC-48B3-B0D6-A3352FF0A0CE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FB79-BE4C-40A8-BD85-9E8EA00668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6F3E3-14BC-48B3-B0D6-A3352FF0A0CE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FB79-BE4C-40A8-BD85-9E8EA00668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6F3E3-14BC-48B3-B0D6-A3352FF0A0CE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FB79-BE4C-40A8-BD85-9E8EA00668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6F3E3-14BC-48B3-B0D6-A3352FF0A0CE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FB79-BE4C-40A8-BD85-9E8EA00668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6F3E3-14BC-48B3-B0D6-A3352FF0A0CE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FB79-BE4C-40A8-BD85-9E8EA00668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6F3E3-14BC-48B3-B0D6-A3352FF0A0CE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FB79-BE4C-40A8-BD85-9E8EA00668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6F3E3-14BC-48B3-B0D6-A3352FF0A0CE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FB79-BE4C-40A8-BD85-9E8EA00668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6F3E3-14BC-48B3-B0D6-A3352FF0A0CE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FB79-BE4C-40A8-BD85-9E8EA00668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6F3E3-14BC-48B3-B0D6-A3352FF0A0CE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CFB79-BE4C-40A8-BD85-9E8EA00668D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png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382000" cy="147002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r>
              <a:rPr lang="en-US" dirty="0"/>
              <a:t>EEE 244-5: Numerical solution of Ordinary Differential Equations (ODEs)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B817A-09CB-40F3-9168-0D60CE3FA13F}" type="slidenum">
              <a:rPr lang="en-US"/>
              <a:pPr/>
              <a:t>10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br>
              <a:rPr lang="en-US" sz="3200" b="1" dirty="0">
                <a:latin typeface="Times New Roman" pitchFamily="18" charset="0"/>
              </a:rPr>
            </a:br>
            <a:r>
              <a:rPr lang="en-US" sz="3200" dirty="0">
                <a:latin typeface="Times New Roman" pitchFamily="18" charset="0"/>
              </a:rPr>
              <a:t>Solution of second order ODE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solve the second order ODE: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Consider Taylor’s series (first 3 terms) for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i+1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/>
              <a:t>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i-1</a:t>
            </a:r>
            <a:r>
              <a:rPr lang="en-US" dirty="0"/>
              <a:t> ; </a:t>
            </a:r>
            <a:r>
              <a:rPr lang="en-US"/>
              <a:t>we obtain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/>
              <a:t> as follows: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675203"/>
              </p:ext>
            </p:extLst>
          </p:nvPr>
        </p:nvGraphicFramePr>
        <p:xfrm>
          <a:off x="1601788" y="2260600"/>
          <a:ext cx="5051425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2476440" imgH="660240" progId="Equation.DSMT4">
                  <p:embed/>
                </p:oleObj>
              </mc:Choice>
              <mc:Fallback>
                <p:oleObj name="Equation" r:id="rId3" imgW="2476440" imgH="660240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1788" y="2260600"/>
                        <a:ext cx="5051425" cy="1346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294762"/>
              </p:ext>
            </p:extLst>
          </p:nvPr>
        </p:nvGraphicFramePr>
        <p:xfrm>
          <a:off x="2430462" y="5029200"/>
          <a:ext cx="3817938" cy="1048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5" imgW="1663560" imgH="457200" progId="Equation.3">
                  <p:embed/>
                </p:oleObj>
              </mc:Choice>
              <mc:Fallback>
                <p:oleObj name="Equation" r:id="rId5" imgW="1663560" imgH="457200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462" y="5029200"/>
                        <a:ext cx="3817938" cy="10482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831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br>
              <a:rPr lang="en-US" sz="3200" b="1" dirty="0">
                <a:latin typeface="Times New Roman" pitchFamily="18" charset="0"/>
              </a:rPr>
            </a:br>
            <a:r>
              <a:rPr lang="en-US" sz="3200" dirty="0" err="1">
                <a:latin typeface="Times New Roman" pitchFamily="18" charset="0"/>
              </a:rPr>
              <a:t>Matlab</a:t>
            </a:r>
            <a:r>
              <a:rPr lang="en-US" sz="3200" dirty="0">
                <a:latin typeface="Times New Roman" pitchFamily="18" charset="0"/>
              </a:rPr>
              <a:t>/Python 2-d ODEs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8836FD4-7041-49F1-9354-E819D1BE53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328794"/>
              </p:ext>
            </p:extLst>
          </p:nvPr>
        </p:nvGraphicFramePr>
        <p:xfrm>
          <a:off x="990600" y="1524000"/>
          <a:ext cx="792480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>
                          <a:solidFill>
                            <a:schemeClr val="tx1"/>
                          </a:solidFill>
                        </a:rPr>
                        <a:t>Matlab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>
                          <a:solidFill>
                            <a:schemeClr val="tx1"/>
                          </a:solidFill>
                        </a:rPr>
                        <a:t>Python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9800">
                <a:tc>
                  <a:txBody>
                    <a:bodyPr/>
                    <a:lstStyle/>
                    <a:p>
                      <a:r>
                        <a:rPr lang="es-ES" baseline="0" dirty="0" err="1">
                          <a:solidFill>
                            <a:schemeClr val="tx1"/>
                          </a:solidFill>
                        </a:rPr>
                        <a:t>syms</a:t>
                      </a:r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 y(x) </a:t>
                      </a:r>
                    </a:p>
                    <a:p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dx=</a:t>
                      </a:r>
                    </a:p>
                    <a:p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y0=</a:t>
                      </a:r>
                    </a:p>
                    <a:p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y1=</a:t>
                      </a:r>
                    </a:p>
                    <a:p>
                      <a:r>
                        <a:rPr lang="es-ES" baseline="0" dirty="0" err="1">
                          <a:solidFill>
                            <a:schemeClr val="tx1"/>
                          </a:solidFill>
                        </a:rPr>
                        <a:t>eqn</a:t>
                      </a:r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 = </a:t>
                      </a:r>
                      <a:r>
                        <a:rPr lang="es-ES" baseline="0" dirty="0" err="1">
                          <a:solidFill>
                            <a:schemeClr val="tx1"/>
                          </a:solidFill>
                        </a:rPr>
                        <a:t>diff</a:t>
                      </a:r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(y,x,2) == f(</a:t>
                      </a:r>
                      <a:r>
                        <a:rPr lang="es-ES" baseline="0" dirty="0" err="1">
                          <a:solidFill>
                            <a:schemeClr val="tx1"/>
                          </a:solidFill>
                        </a:rPr>
                        <a:t>x,y</a:t>
                      </a:r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);</a:t>
                      </a:r>
                    </a:p>
                    <a:p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Dy = </a:t>
                      </a:r>
                      <a:r>
                        <a:rPr lang="es-ES" baseline="0" dirty="0" err="1">
                          <a:solidFill>
                            <a:schemeClr val="tx1"/>
                          </a:solidFill>
                        </a:rPr>
                        <a:t>diff</a:t>
                      </a:r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s-ES" baseline="0" dirty="0" err="1">
                          <a:solidFill>
                            <a:schemeClr val="tx1"/>
                          </a:solidFill>
                        </a:rPr>
                        <a:t>y,x</a:t>
                      </a:r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r>
                        <a:rPr lang="es-ES" baseline="0" dirty="0" err="1">
                          <a:solidFill>
                            <a:schemeClr val="tx1"/>
                          </a:solidFill>
                        </a:rPr>
                        <a:t>dd</a:t>
                      </a:r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=(y1-y0)/dx;</a:t>
                      </a:r>
                    </a:p>
                    <a:p>
                      <a:r>
                        <a:rPr lang="es-ES" baseline="0" dirty="0" err="1">
                          <a:solidFill>
                            <a:schemeClr val="tx1"/>
                          </a:solidFill>
                        </a:rPr>
                        <a:t>cond</a:t>
                      </a:r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 = [y(0)==y0, Dy(0)==</a:t>
                      </a:r>
                      <a:r>
                        <a:rPr lang="es-ES" baseline="0" dirty="0" err="1">
                          <a:solidFill>
                            <a:schemeClr val="tx1"/>
                          </a:solidFill>
                        </a:rPr>
                        <a:t>dd</a:t>
                      </a:r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];</a:t>
                      </a:r>
                    </a:p>
                    <a:p>
                      <a:r>
                        <a:rPr lang="es-ES" baseline="0" dirty="0" err="1">
                          <a:solidFill>
                            <a:schemeClr val="tx1"/>
                          </a:solidFill>
                        </a:rPr>
                        <a:t>ysol</a:t>
                      </a:r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(x)= </a:t>
                      </a:r>
                      <a:r>
                        <a:rPr lang="es-ES" baseline="0" dirty="0" err="1">
                          <a:solidFill>
                            <a:schemeClr val="tx1"/>
                          </a:solidFill>
                        </a:rPr>
                        <a:t>dsolve</a:t>
                      </a:r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s-ES" baseline="0" dirty="0" err="1">
                          <a:solidFill>
                            <a:schemeClr val="tx1"/>
                          </a:solidFill>
                        </a:rPr>
                        <a:t>eqn,cond</a:t>
                      </a:r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x=0:dx:xlimit;</a:t>
                      </a:r>
                    </a:p>
                    <a:p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y=</a:t>
                      </a:r>
                      <a:r>
                        <a:rPr lang="es-ES" baseline="0" dirty="0" err="1">
                          <a:solidFill>
                            <a:schemeClr val="tx1"/>
                          </a:solidFill>
                        </a:rPr>
                        <a:t>subs</a:t>
                      </a:r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s-ES" baseline="0" dirty="0" err="1">
                          <a:solidFill>
                            <a:schemeClr val="tx1"/>
                          </a:solidFill>
                        </a:rPr>
                        <a:t>ysol</a:t>
                      </a:r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);</a:t>
                      </a:r>
                    </a:p>
                    <a:p>
                      <a:r>
                        <a:rPr lang="es-ES" baseline="0" dirty="0" err="1">
                          <a:solidFill>
                            <a:schemeClr val="tx1"/>
                          </a:solidFill>
                        </a:rPr>
                        <a:t>plot</a:t>
                      </a:r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s-ES" baseline="0" dirty="0" err="1">
                          <a:solidFill>
                            <a:schemeClr val="tx1"/>
                          </a:solidFill>
                        </a:rPr>
                        <a:t>x,y</a:t>
                      </a:r>
                      <a:r>
                        <a:rPr lang="es-ES" baseline="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import </a:t>
                      </a:r>
                      <a:r>
                        <a:rPr lang="en-US" dirty="0" err="1"/>
                        <a:t>matplotlib.pyplot</a:t>
                      </a:r>
                      <a:r>
                        <a:rPr lang="en-US" dirty="0"/>
                        <a:t> as </a:t>
                      </a:r>
                      <a:r>
                        <a:rPr lang="en-US" dirty="0" err="1"/>
                        <a:t>plt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/>
                        <a:t>from </a:t>
                      </a:r>
                      <a:r>
                        <a:rPr lang="en-US" dirty="0" err="1"/>
                        <a:t>scipy.integrate</a:t>
                      </a:r>
                      <a:r>
                        <a:rPr lang="en-US" dirty="0"/>
                        <a:t> import </a:t>
                      </a:r>
                      <a:r>
                        <a:rPr lang="en-US" dirty="0" err="1"/>
                        <a:t>odeint</a:t>
                      </a:r>
                      <a:endParaRPr lang="en-US" dirty="0"/>
                    </a:p>
                    <a:p>
                      <a:r>
                        <a:rPr lang="en-US" dirty="0"/>
                        <a:t>import </a:t>
                      </a:r>
                      <a:r>
                        <a:rPr lang="en-US" dirty="0" err="1"/>
                        <a:t>numpy</a:t>
                      </a:r>
                      <a:r>
                        <a:rPr lang="en-US" dirty="0"/>
                        <a:t> as np</a:t>
                      </a:r>
                    </a:p>
                    <a:p>
                      <a:r>
                        <a:rPr lang="en-US" dirty="0" err="1"/>
                        <a:t>def</a:t>
                      </a:r>
                      <a:r>
                        <a:rPr lang="en-US" dirty="0"/>
                        <a:t> f(</a:t>
                      </a:r>
                      <a:r>
                        <a:rPr lang="en-US" dirty="0" err="1"/>
                        <a:t>y,x</a:t>
                      </a:r>
                      <a:r>
                        <a:rPr lang="en-US" dirty="0"/>
                        <a:t>):</a:t>
                      </a:r>
                    </a:p>
                    <a:p>
                      <a:r>
                        <a:rPr lang="en-US" dirty="0"/>
                        <a:t>   return(y[1],f(</a:t>
                      </a:r>
                      <a:r>
                        <a:rPr lang="en-US" dirty="0" err="1"/>
                        <a:t>x,y</a:t>
                      </a:r>
                      <a:r>
                        <a:rPr lang="en-US" dirty="0"/>
                        <a:t>))</a:t>
                      </a:r>
                    </a:p>
                    <a:p>
                      <a:r>
                        <a:rPr lang="en-US" dirty="0"/>
                        <a:t>y0=</a:t>
                      </a:r>
                    </a:p>
                    <a:p>
                      <a:r>
                        <a:rPr lang="en-US" dirty="0"/>
                        <a:t>y1=</a:t>
                      </a:r>
                    </a:p>
                    <a:p>
                      <a:r>
                        <a:rPr lang="en-US" dirty="0"/>
                        <a:t>dx=</a:t>
                      </a:r>
                    </a:p>
                    <a:p>
                      <a:r>
                        <a:rPr lang="en-US" dirty="0" err="1"/>
                        <a:t>dd</a:t>
                      </a:r>
                      <a:r>
                        <a:rPr lang="en-US" dirty="0"/>
                        <a:t>=(y1-y0)/dx</a:t>
                      </a:r>
                    </a:p>
                    <a:p>
                      <a:r>
                        <a:rPr lang="en-US" dirty="0"/>
                        <a:t>y00=[y0,dd]</a:t>
                      </a:r>
                    </a:p>
                    <a:p>
                      <a:r>
                        <a:rPr lang="en-US" dirty="0" err="1"/>
                        <a:t>xs</a:t>
                      </a:r>
                      <a:r>
                        <a:rPr lang="en-US" dirty="0"/>
                        <a:t>=</a:t>
                      </a:r>
                      <a:r>
                        <a:rPr lang="en-US" dirty="0" err="1"/>
                        <a:t>np.linspace</a:t>
                      </a:r>
                      <a:r>
                        <a:rPr lang="en-US" dirty="0"/>
                        <a:t>(0,xlimit,no. of points)</a:t>
                      </a:r>
                    </a:p>
                    <a:p>
                      <a:r>
                        <a:rPr lang="en-US" dirty="0" err="1"/>
                        <a:t>yss</a:t>
                      </a:r>
                      <a:r>
                        <a:rPr lang="en-US" dirty="0"/>
                        <a:t>=</a:t>
                      </a:r>
                      <a:r>
                        <a:rPr lang="en-US" dirty="0" err="1"/>
                        <a:t>odeint</a:t>
                      </a:r>
                      <a:r>
                        <a:rPr lang="en-US" dirty="0"/>
                        <a:t>(f,y00,xs)</a:t>
                      </a:r>
                    </a:p>
                    <a:p>
                      <a:r>
                        <a:rPr lang="en-US" dirty="0" err="1"/>
                        <a:t>ys</a:t>
                      </a:r>
                      <a:r>
                        <a:rPr lang="en-US" dirty="0"/>
                        <a:t>=</a:t>
                      </a:r>
                      <a:r>
                        <a:rPr lang="en-US" dirty="0" err="1"/>
                        <a:t>yss</a:t>
                      </a:r>
                      <a:r>
                        <a:rPr lang="en-US" dirty="0"/>
                        <a:t>[:,0]</a:t>
                      </a:r>
                    </a:p>
                    <a:p>
                      <a:r>
                        <a:rPr lang="en-US" dirty="0" err="1"/>
                        <a:t>plt.plot</a:t>
                      </a:r>
                      <a:r>
                        <a:rPr lang="en-US" dirty="0"/>
                        <a:t>(</a:t>
                      </a:r>
                      <a:r>
                        <a:rPr lang="en-US" dirty="0" err="1"/>
                        <a:t>xs,ys</a:t>
                      </a:r>
                      <a:r>
                        <a:rPr lang="en-US" dirty="0"/>
                        <a:t>)</a:t>
                      </a:r>
                    </a:p>
                    <a:p>
                      <a:r>
                        <a:rPr lang="en-US" dirty="0" err="1"/>
                        <a:t>plt.show</a:t>
                      </a:r>
                      <a:r>
                        <a:rPr lang="en-US" dirty="0"/>
                        <a:t>()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u="sng" dirty="0"/>
                        <a:t>Note</a:t>
                      </a:r>
                      <a:r>
                        <a:rPr lang="en-US" dirty="0"/>
                        <a:t> Define y = y[0],</a:t>
                      </a:r>
                      <a:r>
                        <a:rPr lang="en-US" dirty="0" err="1"/>
                        <a:t>dy</a:t>
                      </a:r>
                      <a:r>
                        <a:rPr lang="en-US" dirty="0"/>
                        <a:t>/dx = y[1] </a:t>
                      </a:r>
                      <a:r>
                        <a:rPr lang="en-US"/>
                        <a:t>in return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2167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n-US" dirty="0"/>
              <a:t>Engineering Problem Solution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524000"/>
            <a:ext cx="8458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Start with physical laws (Faraday’s, Ohm’s, KVL, KCL, Maxwell’s equations) </a:t>
            </a:r>
          </a:p>
          <a:p>
            <a:endParaRPr lang="en-US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 Generation of differential equation for the specific problem</a:t>
            </a:r>
          </a:p>
          <a:p>
            <a:endParaRPr lang="en-US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Numerical or analytical solution of differential equation to obtain the unknown variables, such as current, voltage, power.</a:t>
            </a:r>
          </a:p>
        </p:txBody>
      </p:sp>
    </p:spTree>
    <p:extLst>
      <p:ext uri="{BB962C8B-B14F-4D97-AF65-F5344CB8AC3E}">
        <p14:creationId xmlns:p14="http://schemas.microsoft.com/office/powerpoint/2010/main" val="792334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BE0B-2C5F-49D1-B847-4EA6E0E00069}" type="slidenum">
              <a:rPr lang="en-US"/>
              <a:pPr/>
              <a:t>3</a:t>
            </a:fld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br>
              <a:rPr lang="en-US" sz="3200" b="1" dirty="0">
                <a:latin typeface="Times New Roman" pitchFamily="18" charset="0"/>
              </a:rPr>
            </a:br>
            <a:r>
              <a:rPr lang="en-US" sz="3200" dirty="0">
                <a:latin typeface="Times New Roman" pitchFamily="18" charset="0"/>
              </a:rPr>
              <a:t>ODE – Initial value problem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/>
          <a:lstStyle/>
          <a:p>
            <a:r>
              <a:rPr lang="en-US" sz="2800" dirty="0">
                <a:latin typeface="Times New Roman" pitchFamily="18" charset="0"/>
              </a:rPr>
              <a:t>First order ODE with initial condition </a:t>
            </a:r>
          </a:p>
          <a:p>
            <a:pPr marL="0" indent="0" algn="ctr">
              <a:buNone/>
            </a:pPr>
            <a:endParaRPr lang="en-US" sz="2800" dirty="0">
              <a:latin typeface="Times New Roman" pitchFamily="18" charset="0"/>
            </a:endParaRPr>
          </a:p>
          <a:p>
            <a:pPr marL="0" indent="0" algn="ctr">
              <a:buNone/>
            </a:pPr>
            <a:endParaRPr lang="en-US" sz="2800" dirty="0">
              <a:latin typeface="Times New Roman" pitchFamily="18" charset="0"/>
            </a:endParaRPr>
          </a:p>
          <a:p>
            <a:endParaRPr lang="en-US" sz="2800" dirty="0">
              <a:latin typeface="Times New Roman" pitchFamily="18" charset="0"/>
            </a:endParaRPr>
          </a:p>
          <a:p>
            <a:endParaRPr lang="en-US" sz="2800" dirty="0">
              <a:latin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</a:rPr>
              <a:t>Several techniques are available to solve for the function </a:t>
            </a:r>
            <a:r>
              <a:rPr lang="en-US" sz="2800" i="1" dirty="0">
                <a:latin typeface="Times New Roman" pitchFamily="18" charset="0"/>
              </a:rPr>
              <a:t>y(x)</a:t>
            </a:r>
          </a:p>
          <a:p>
            <a:pPr>
              <a:buFontTx/>
              <a:buNone/>
            </a:pPr>
            <a:endParaRPr lang="en-US" sz="2800" dirty="0">
              <a:latin typeface="Times New Roman" pitchFamily="18" charset="0"/>
            </a:endParaRPr>
          </a:p>
          <a:p>
            <a:endParaRPr lang="en-US" sz="2800" dirty="0">
              <a:latin typeface="Times New Roman" pitchFamily="18" charset="0"/>
            </a:endParaRPr>
          </a:p>
        </p:txBody>
      </p:sp>
      <p:graphicFrame>
        <p:nvGraphicFramePr>
          <p:cNvPr id="2055" name="Object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22389972"/>
              </p:ext>
            </p:extLst>
          </p:nvPr>
        </p:nvGraphicFramePr>
        <p:xfrm>
          <a:off x="1917295" y="2514600"/>
          <a:ext cx="383394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1879560" imgH="634680" progId="Equation.3">
                  <p:embed/>
                </p:oleObj>
              </mc:Choice>
              <mc:Fallback>
                <p:oleObj name="Equation" r:id="rId3" imgW="1879560" imgH="634680" progId="Equation.3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295" y="2514600"/>
                        <a:ext cx="3833945" cy="1295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BE0B-2C5F-49D1-B847-4EA6E0E00069}" type="slidenum">
              <a:rPr lang="en-US"/>
              <a:pPr/>
              <a:t>4</a:t>
            </a:fld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br>
              <a:rPr lang="en-US" sz="3200" b="1" dirty="0">
                <a:latin typeface="Times New Roman" pitchFamily="18" charset="0"/>
              </a:rPr>
            </a:br>
            <a:r>
              <a:rPr lang="en-US" sz="3200" dirty="0">
                <a:latin typeface="Times New Roman" pitchFamily="18" charset="0"/>
              </a:rPr>
              <a:t>ODE - Example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/>
          <a:lstStyle/>
          <a:p>
            <a:r>
              <a:rPr lang="en-US" sz="2800" dirty="0">
                <a:latin typeface="Times New Roman" pitchFamily="18" charset="0"/>
              </a:rPr>
              <a:t>To solve an RL circuit, we apply KVL around the loop and obtain a differential equation:</a:t>
            </a:r>
          </a:p>
          <a:p>
            <a:endParaRPr lang="en-US" sz="2800" dirty="0">
              <a:latin typeface="Times New Roman" pitchFamily="18" charset="0"/>
            </a:endParaRPr>
          </a:p>
          <a:p>
            <a:endParaRPr lang="en-US" sz="2800" dirty="0">
              <a:latin typeface="Times New Roman" pitchFamily="18" charset="0"/>
            </a:endParaRPr>
          </a:p>
          <a:p>
            <a:endParaRPr lang="en-US" sz="2800" dirty="0">
              <a:latin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</a:rPr>
              <a:t>The aim is to solve for the unknown current </a:t>
            </a:r>
            <a:r>
              <a:rPr lang="en-US" sz="2800" i="1" dirty="0" err="1">
                <a:latin typeface="Times New Roman" pitchFamily="18" charset="0"/>
              </a:rPr>
              <a:t>i</a:t>
            </a:r>
            <a:r>
              <a:rPr lang="en-US" sz="2800" i="1" dirty="0">
                <a:latin typeface="Times New Roman" pitchFamily="18" charset="0"/>
              </a:rPr>
              <a:t>(t), </a:t>
            </a:r>
            <a:r>
              <a:rPr lang="en-US" sz="2800" dirty="0">
                <a:latin typeface="Times New Roman" pitchFamily="18" charset="0"/>
              </a:rPr>
              <a:t>given the initial condition </a:t>
            </a:r>
            <a:r>
              <a:rPr lang="en-US" sz="2800" i="1" dirty="0" err="1">
                <a:latin typeface="Times New Roman" pitchFamily="18" charset="0"/>
              </a:rPr>
              <a:t>i</a:t>
            </a:r>
            <a:r>
              <a:rPr lang="en-US" sz="2800" i="1" dirty="0">
                <a:latin typeface="Times New Roman" pitchFamily="18" charset="0"/>
              </a:rPr>
              <a:t>(t=0)= </a:t>
            </a:r>
            <a:r>
              <a:rPr lang="en-US" sz="2800" i="1" dirty="0" err="1">
                <a:latin typeface="Times New Roman" pitchFamily="18" charset="0"/>
              </a:rPr>
              <a:t>i</a:t>
            </a:r>
            <a:r>
              <a:rPr lang="en-US" sz="2800" i="1" dirty="0">
                <a:latin typeface="Times New Roman" pitchFamily="18" charset="0"/>
              </a:rPr>
              <a:t>(0) </a:t>
            </a:r>
          </a:p>
          <a:p>
            <a:r>
              <a:rPr lang="en-US" sz="2800" dirty="0">
                <a:latin typeface="Times New Roman" pitchFamily="18" charset="0"/>
              </a:rPr>
              <a:t>Numerical solution is practical to solve higher order ODEs</a:t>
            </a:r>
          </a:p>
          <a:p>
            <a:pPr>
              <a:buFontTx/>
              <a:buNone/>
            </a:pPr>
            <a:endParaRPr lang="en-US" sz="2800" dirty="0">
              <a:latin typeface="Times New Roman" pitchFamily="18" charset="0"/>
            </a:endParaRPr>
          </a:p>
          <a:p>
            <a:endParaRPr lang="en-US" sz="2800" dirty="0">
              <a:latin typeface="Times New Roman" pitchFamily="18" charset="0"/>
            </a:endParaRPr>
          </a:p>
        </p:txBody>
      </p:sp>
      <p:graphicFrame>
        <p:nvGraphicFramePr>
          <p:cNvPr id="2055" name="Object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63754493"/>
              </p:ext>
            </p:extLst>
          </p:nvPr>
        </p:nvGraphicFramePr>
        <p:xfrm>
          <a:off x="2971800" y="2742406"/>
          <a:ext cx="2212975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799920" imgH="393480" progId="Equation.3">
                  <p:embed/>
                </p:oleObj>
              </mc:Choice>
              <mc:Fallback>
                <p:oleObj name="Equation" r:id="rId3" imgW="799920" imgH="393480" progId="Equation.3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742406"/>
                        <a:ext cx="2212975" cy="10890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0889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endParaRPr lang="en-US" sz="2800" dirty="0">
              <a:latin typeface="Times New Roman" pitchFamily="18" charset="0"/>
            </a:endParaRPr>
          </a:p>
          <a:p>
            <a:endParaRPr lang="en-US" sz="2800" dirty="0">
              <a:latin typeface="Times New Roman" pitchFamily="18" charset="0"/>
            </a:endParaRP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br>
              <a:rPr lang="en-US" sz="3200" b="1" dirty="0">
                <a:latin typeface="Times New Roman" pitchFamily="18" charset="0"/>
              </a:rPr>
            </a:br>
            <a:r>
              <a:rPr lang="en-US" sz="3200" dirty="0">
                <a:latin typeface="Times New Roman" pitchFamily="18" charset="0"/>
              </a:rPr>
              <a:t>Taylor’s Series</a:t>
            </a:r>
            <a:endParaRPr lang="en-US" sz="4000" dirty="0">
              <a:latin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887940"/>
            <a:ext cx="5807413" cy="685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843" y="3004734"/>
            <a:ext cx="6791325" cy="347226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22437"/>
            <a:ext cx="8229600" cy="4602163"/>
          </a:xfrm>
        </p:spPr>
        <p:txBody>
          <a:bodyPr>
            <a:normAutofit/>
          </a:bodyPr>
          <a:lstStyle/>
          <a:p>
            <a:endParaRPr lang="en-US" sz="2800" dirty="0">
              <a:latin typeface="Times New Roman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itchFamily="18" charset="0"/>
            </a:endParaRP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br>
              <a:rPr lang="en-US" sz="3200" b="1" dirty="0">
                <a:latin typeface="Times New Roman" pitchFamily="18" charset="0"/>
              </a:rPr>
            </a:br>
            <a:r>
              <a:rPr lang="en-US" sz="3200" dirty="0">
                <a:latin typeface="Times New Roman" pitchFamily="18" charset="0"/>
              </a:rPr>
              <a:t>Euler’s method of solving first order ODE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1524000"/>
            <a:ext cx="8458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To solve the ODE:</a:t>
            </a:r>
          </a:p>
          <a:p>
            <a:endParaRPr lang="en-US" sz="3200" dirty="0"/>
          </a:p>
          <a:p>
            <a:endParaRPr lang="en-US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We use the first two terms of the Euler series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     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/>
              <a:t> =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i+1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x</a:t>
            </a:r>
            <a:r>
              <a:rPr lang="en-US" sz="3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n-US" sz="3200" dirty="0"/>
              <a:t>is the step size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Solve for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values of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=0,1,2….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graphicFrame>
        <p:nvGraphicFramePr>
          <p:cNvPr id="9" name="Object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24035348"/>
              </p:ext>
            </p:extLst>
          </p:nvPr>
        </p:nvGraphicFramePr>
        <p:xfrm>
          <a:off x="2209800" y="2133600"/>
          <a:ext cx="3608417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1879560" imgH="634680" progId="Equation.3">
                  <p:embed/>
                </p:oleObj>
              </mc:Choice>
              <mc:Fallback>
                <p:oleObj name="Equation" r:id="rId3" imgW="1879560" imgH="634680" progId="Equation.3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133600"/>
                        <a:ext cx="3608417" cy="1219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8400" y="4114800"/>
            <a:ext cx="3108686" cy="73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865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B817A-09CB-40F3-9168-0D60CE3FA13F}" type="slidenum">
              <a:rPr lang="en-US"/>
              <a:pPr/>
              <a:t>7</a:t>
            </a:fld>
            <a:endParaRPr lang="en-US"/>
          </a:p>
        </p:txBody>
      </p:sp>
      <p:pic>
        <p:nvPicPr>
          <p:cNvPr id="39940" name="Picture 4" descr="Fig250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09600" y="1524000"/>
            <a:ext cx="7848600" cy="4800600"/>
          </a:xfrm>
          <a:noFill/>
          <a:ln/>
        </p:spPr>
      </p:pic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br>
              <a:rPr lang="en-US" sz="3200" b="1" dirty="0">
                <a:latin typeface="Times New Roman" pitchFamily="18" charset="0"/>
              </a:rPr>
            </a:br>
            <a:r>
              <a:rPr lang="en-US" sz="3200" dirty="0">
                <a:latin typeface="Times New Roman" pitchFamily="18" charset="0"/>
              </a:rPr>
              <a:t>Error in Euler’s method</a:t>
            </a:r>
            <a:endParaRPr lang="en-US" sz="40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B817A-09CB-40F3-9168-0D60CE3FA13F}" type="slidenum">
              <a:rPr lang="en-US"/>
              <a:pPr/>
              <a:t>8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br>
              <a:rPr lang="en-US" sz="3200" b="1" dirty="0">
                <a:latin typeface="Times New Roman" pitchFamily="18" charset="0"/>
              </a:rPr>
            </a:br>
            <a:r>
              <a:rPr lang="en-US" sz="3200" dirty="0">
                <a:latin typeface="Times New Roman" pitchFamily="18" charset="0"/>
              </a:rPr>
              <a:t>Modified Euler’s method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Predictor-corrector algorithm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Reduces error in Euler’s method</a:t>
            </a:r>
          </a:p>
          <a:p>
            <a:endParaRPr lang="en-US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1816296"/>
              </p:ext>
            </p:extLst>
          </p:nvPr>
        </p:nvGraphicFramePr>
        <p:xfrm>
          <a:off x="762000" y="2697163"/>
          <a:ext cx="7162800" cy="1525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2984400" imgH="634680" progId="Equation.3">
                  <p:embed/>
                </p:oleObj>
              </mc:Choice>
              <mc:Fallback>
                <p:oleObj name="Equation" r:id="rId3" imgW="2984400" imgH="634680" progId="Equation.3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697163"/>
                        <a:ext cx="7162800" cy="15255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3657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br>
              <a:rPr lang="en-US" sz="3200" b="1" dirty="0">
                <a:latin typeface="Times New Roman" pitchFamily="18" charset="0"/>
              </a:rPr>
            </a:br>
            <a:r>
              <a:rPr lang="en-US" sz="3200" dirty="0" err="1">
                <a:latin typeface="Times New Roman" pitchFamily="18" charset="0"/>
              </a:rPr>
              <a:t>Matlab</a:t>
            </a:r>
            <a:r>
              <a:rPr lang="en-US" sz="3200" dirty="0">
                <a:latin typeface="Times New Roman" pitchFamily="18" charset="0"/>
              </a:rPr>
              <a:t>/Python commands 1-d ODEs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Matlab</a:t>
            </a:r>
            <a:r>
              <a:rPr lang="en-US" dirty="0"/>
              <a:t>/Python have the command </a:t>
            </a:r>
            <a:r>
              <a:rPr lang="en-US" b="1" dirty="0"/>
              <a:t>ode </a:t>
            </a:r>
            <a:r>
              <a:rPr lang="en-US" dirty="0"/>
              <a:t>to solve the first order ODE: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7"/>
              <p:cNvSpPr txBox="1"/>
              <p:nvPr/>
            </p:nvSpPr>
            <p:spPr bwMode="auto">
              <a:xfrm>
                <a:off x="2425700" y="2651919"/>
                <a:ext cx="4292600" cy="129540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br>
                  <a:rPr lang="en-US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:endParaRPr lang="en-US" i="0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endParaRPr lang="en-US" i="0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or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1,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2) , 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initial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condition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Object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25700" y="2651919"/>
                <a:ext cx="4292600" cy="12954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8836FD4-7041-49F1-9354-E819D1BE53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41236"/>
              </p:ext>
            </p:extLst>
          </p:nvPr>
        </p:nvGraphicFramePr>
        <p:xfrm>
          <a:off x="762000" y="3252566"/>
          <a:ext cx="7620000" cy="3605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475"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>
                          <a:solidFill>
                            <a:schemeClr val="tx1"/>
                          </a:solidFill>
                        </a:rPr>
                        <a:t>Matlab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>
                          <a:solidFill>
                            <a:schemeClr val="tx1"/>
                          </a:solidFill>
                        </a:rPr>
                        <a:t>Python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6325"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  clear</a:t>
                      </a:r>
                    </a:p>
                    <a:p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  f=@(</a:t>
                      </a:r>
                      <a:r>
                        <a:rPr lang="en-US" baseline="0" dirty="0" err="1">
                          <a:solidFill>
                            <a:schemeClr val="tx1"/>
                          </a:solidFill>
                        </a:rPr>
                        <a:t>x,y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) f(</a:t>
                      </a:r>
                      <a:r>
                        <a:rPr lang="en-US" baseline="0" dirty="0" err="1">
                          <a:solidFill>
                            <a:schemeClr val="tx1"/>
                          </a:solidFill>
                        </a:rPr>
                        <a:t>x,y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  x =[xl </a:t>
                      </a:r>
                      <a:r>
                        <a:rPr lang="en-US" baseline="0" dirty="0" err="1">
                          <a:solidFill>
                            <a:schemeClr val="tx1"/>
                          </a:solidFill>
                        </a:rPr>
                        <a:t>xu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] </a:t>
                      </a:r>
                    </a:p>
                    <a:p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  [x </a:t>
                      </a:r>
                      <a:r>
                        <a:rPr lang="en-US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y]</a:t>
                      </a:r>
                      <a:r>
                        <a:rPr lang="en-US" dirty="0"/>
                        <a:t> = ode45( </a:t>
                      </a:r>
                      <a:r>
                        <a:rPr lang="en-US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f,</a:t>
                      </a:r>
                      <a:r>
                        <a:rPr lang="en-US" dirty="0"/>
                        <a:t> x,</a:t>
                      </a:r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i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dirty="0"/>
                        <a:t>)</a:t>
                      </a:r>
                    </a:p>
                    <a:p>
                      <a:r>
                        <a:rPr lang="en-US" dirty="0"/>
                        <a:t>   plot(</a:t>
                      </a:r>
                      <a:r>
                        <a:rPr lang="en-US" dirty="0" err="1"/>
                        <a:t>x,y</a:t>
                      </a:r>
                      <a:r>
                        <a:rPr lang="en-US" dirty="0"/>
                        <a:t>)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numpy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 np 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matplotlib.pyplot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scipy.integrate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import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odeint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xspan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np.linspace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xmin,xmax,points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f(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y,x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): 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return f(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x,y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y=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odeint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(f,y0,xspan)</a:t>
                      </a: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plt.plot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xspan,y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plt.show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</a:p>
                    <a:p>
                      <a:pPr fontAlgn="base"/>
                      <a:endParaRPr lang="en-US" sz="1800" b="0" i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0391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612</Words>
  <Application>Microsoft Office PowerPoint</Application>
  <PresentationFormat>On-screen Show (4:3)</PresentationFormat>
  <Paragraphs>112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Office Theme</vt:lpstr>
      <vt:lpstr>Equation</vt:lpstr>
      <vt:lpstr>EEE 244-5: Numerical solution of Ordinary Differential Equations (ODEs)</vt:lpstr>
      <vt:lpstr>Engineering Problem Solution</vt:lpstr>
      <vt:lpstr> ODE – Initial value problem</vt:lpstr>
      <vt:lpstr> ODE - Example</vt:lpstr>
      <vt:lpstr> Taylor’s Series</vt:lpstr>
      <vt:lpstr> Euler’s method of solving first order ODE</vt:lpstr>
      <vt:lpstr> Error in Euler’s method</vt:lpstr>
      <vt:lpstr> Modified Euler’s method</vt:lpstr>
      <vt:lpstr> Matlab/Python commands 1-d ODEs</vt:lpstr>
      <vt:lpstr> Solution of second order ODE</vt:lpstr>
      <vt:lpstr> Matlab/Python 2-d ODEs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Differential Equations and Boundary Value Problems</dc:title>
  <dc:creator>Sasha Jeremic</dc:creator>
  <cp:lastModifiedBy>Kumar, Preetham B</cp:lastModifiedBy>
  <cp:revision>50</cp:revision>
  <dcterms:created xsi:type="dcterms:W3CDTF">2010-04-27T17:55:06Z</dcterms:created>
  <dcterms:modified xsi:type="dcterms:W3CDTF">2025-03-24T22:41:06Z</dcterms:modified>
</cp:coreProperties>
</file>