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5" r:id="rId3"/>
    <p:sldId id="320" r:id="rId4"/>
    <p:sldId id="321" r:id="rId5"/>
    <p:sldId id="322" r:id="rId6"/>
    <p:sldId id="323" r:id="rId7"/>
    <p:sldId id="258" r:id="rId8"/>
    <p:sldId id="328" r:id="rId9"/>
    <p:sldId id="324" r:id="rId10"/>
    <p:sldId id="325" r:id="rId11"/>
    <p:sldId id="327" r:id="rId12"/>
    <p:sldId id="32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4660"/>
  </p:normalViewPr>
  <p:slideViewPr>
    <p:cSldViewPr>
      <p:cViewPr varScale="1">
        <p:scale>
          <a:sx n="100" d="100"/>
          <a:sy n="100" d="100"/>
        </p:scale>
        <p:origin x="21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ar, Preetham B" userId="128856e8-85bc-44e7-963a-b41065bd6e3f" providerId="ADAL" clId="{0CF839F9-BC85-4016-9AE2-0465250624C3}"/>
    <pc:docChg chg="modSld">
      <pc:chgData name="Kumar, Preetham B" userId="128856e8-85bc-44e7-963a-b41065bd6e3f" providerId="ADAL" clId="{0CF839F9-BC85-4016-9AE2-0465250624C3}" dt="2024-01-02T21:23:00.952" v="28" actId="20577"/>
      <pc:docMkLst>
        <pc:docMk/>
      </pc:docMkLst>
      <pc:sldChg chg="modSp mod">
        <pc:chgData name="Kumar, Preetham B" userId="128856e8-85bc-44e7-963a-b41065bd6e3f" providerId="ADAL" clId="{0CF839F9-BC85-4016-9AE2-0465250624C3}" dt="2024-01-02T21:23:00.952" v="28" actId="20577"/>
        <pc:sldMkLst>
          <pc:docMk/>
          <pc:sldMk cId="0" sldId="256"/>
        </pc:sldMkLst>
        <pc:spChg chg="mod">
          <ac:chgData name="Kumar, Preetham B" userId="128856e8-85bc-44e7-963a-b41065bd6e3f" providerId="ADAL" clId="{0CF839F9-BC85-4016-9AE2-0465250624C3}" dt="2024-01-02T21:23:00.952" v="28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Kumar, Preetham B" userId="128856e8-85bc-44e7-963a-b41065bd6e3f" providerId="ADAL" clId="{A7576473-28F7-4D94-AA40-497EF0BEAA23}"/>
    <pc:docChg chg="modSld">
      <pc:chgData name="Kumar, Preetham B" userId="128856e8-85bc-44e7-963a-b41065bd6e3f" providerId="ADAL" clId="{A7576473-28F7-4D94-AA40-497EF0BEAA23}" dt="2024-04-26T23:08:31.939" v="30" actId="20577"/>
      <pc:docMkLst>
        <pc:docMk/>
      </pc:docMkLst>
      <pc:sldChg chg="modSp mod">
        <pc:chgData name="Kumar, Preetham B" userId="128856e8-85bc-44e7-963a-b41065bd6e3f" providerId="ADAL" clId="{A7576473-28F7-4D94-AA40-497EF0BEAA23}" dt="2024-04-26T23:08:31.939" v="30" actId="20577"/>
        <pc:sldMkLst>
          <pc:docMk/>
          <pc:sldMk cId="1853392901" sldId="328"/>
        </pc:sldMkLst>
        <pc:spChg chg="mod">
          <ac:chgData name="Kumar, Preetham B" userId="128856e8-85bc-44e7-963a-b41065bd6e3f" providerId="ADAL" clId="{A7576473-28F7-4D94-AA40-497EF0BEAA23}" dt="2024-04-26T23:07:03.642" v="8" actId="20577"/>
          <ac:spMkLst>
            <pc:docMk/>
            <pc:sldMk cId="1853392901" sldId="328"/>
            <ac:spMk id="2053" creationId="{00000000-0000-0000-0000-000000000000}"/>
          </ac:spMkLst>
        </pc:spChg>
        <pc:graphicFrameChg chg="modGraphic">
          <ac:chgData name="Kumar, Preetham B" userId="128856e8-85bc-44e7-963a-b41065bd6e3f" providerId="ADAL" clId="{A7576473-28F7-4D94-AA40-497EF0BEAA23}" dt="2024-04-26T23:08:31.939" v="30" actId="20577"/>
          <ac:graphicFrameMkLst>
            <pc:docMk/>
            <pc:sldMk cId="1853392901" sldId="328"/>
            <ac:graphicFrameMk id="8" creationId="{2A421C72-9CD6-4876-8007-98DB1C99B6D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A098A-EE57-4B1C-8555-242310D2E420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2766B-5560-47D8-8933-09DA5AF2F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32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07ED8FD-0D21-4579-880D-08EA3BD2AB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F3E3-14BC-48B3-B0D6-A3352FF0A0CE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CFB79-BE4C-40A8-BD85-9E8EA00668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382000" cy="147002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dirty="0"/>
              <a:t>EEE 244-8: Optimization techniques for System Design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10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>
                <a:latin typeface="Times New Roman" pitchFamily="18" charset="0"/>
              </a:rPr>
              <a:t>Conditions for constrained optimization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Given an object function </a:t>
            </a:r>
            <a:r>
              <a:rPr lang="en-US" sz="2800" i="1" dirty="0">
                <a:latin typeface="Times New Roman" pitchFamily="18" charset="0"/>
              </a:rPr>
              <a:t>f</a:t>
            </a:r>
            <a:r>
              <a:rPr lang="en-US" sz="2800" dirty="0">
                <a:latin typeface="Times New Roman" pitchFamily="18" charset="0"/>
              </a:rPr>
              <a:t> that is dependent on control variables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</a:rPr>
              <a:t>….</a:t>
            </a:r>
            <a:r>
              <a:rPr lang="en-US" sz="2800" i="1" dirty="0" err="1">
                <a:latin typeface="Times New Roman" pitchFamily="18" charset="0"/>
              </a:rPr>
              <a:t>x</a:t>
            </a:r>
            <a:r>
              <a:rPr lang="en-US" sz="2800" i="1" baseline="-25000" dirty="0" err="1">
                <a:latin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</a:rPr>
              <a:t>; find the minimum or maximum at point P</a:t>
            </a:r>
          </a:p>
          <a:p>
            <a:r>
              <a:rPr lang="en-US" sz="2800" b="1" i="1" dirty="0">
                <a:latin typeface="Times New Roman" pitchFamily="18" charset="0"/>
              </a:rPr>
              <a:t>In addition</a:t>
            </a:r>
            <a:r>
              <a:rPr lang="en-US" sz="2800" dirty="0">
                <a:latin typeface="Times New Roman" pitchFamily="18" charset="0"/>
              </a:rPr>
              <a:t>, we have the inequality constraints</a:t>
            </a: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		or,   A*X &lt;= B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416106" cy="146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8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11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</a:rPr>
              <a:t>Matlab</a:t>
            </a:r>
            <a:r>
              <a:rPr lang="en-US" sz="3200" dirty="0">
                <a:latin typeface="Times New Roman" pitchFamily="18" charset="0"/>
              </a:rPr>
              <a:t>/Python commands for constrained optimization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Given an object function f(x), and starting value x0, the point at which the function reaches a minimum, with the inequality constraints are A*x &lt;=B</a:t>
            </a:r>
            <a:r>
              <a:rPr lang="en-US" sz="2800" i="1" baseline="-25000" dirty="0">
                <a:latin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</a:rPr>
              <a:t>is given by the following commands (</a:t>
            </a:r>
            <a:r>
              <a:rPr lang="en-US" sz="2800" b="1" i="1" dirty="0">
                <a:latin typeface="Times New Roman" pitchFamily="18" charset="0"/>
              </a:rPr>
              <a:t>Note: for Python use A*x &gt;=B</a:t>
            </a:r>
            <a:r>
              <a:rPr lang="en-US" sz="2800" dirty="0">
                <a:latin typeface="Times New Roman" pitchFamily="18" charset="0"/>
              </a:rPr>
              <a:t>):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	</a:t>
            </a: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8ECED7-E3C6-4FD6-B97C-CC6113B0F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058460"/>
              </p:ext>
            </p:extLst>
          </p:nvPr>
        </p:nvGraphicFramePr>
        <p:xfrm>
          <a:off x="838200" y="3837781"/>
          <a:ext cx="80772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clear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  f=@(x) f(x)</a:t>
                      </a:r>
                      <a:endParaRPr lang="en-US" sz="2000" dirty="0"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xmin</a:t>
                      </a:r>
                      <a:r>
                        <a:rPr lang="en-US" sz="2000" dirty="0">
                          <a:latin typeface="Times New Roman" pitchFamily="18" charset="0"/>
                        </a:rPr>
                        <a:t> = 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fmincon</a:t>
                      </a:r>
                      <a:r>
                        <a:rPr lang="en-US" sz="2000" dirty="0">
                          <a:latin typeface="Times New Roman" pitchFamily="18" charset="0"/>
                        </a:rPr>
                        <a:t>(f,x0,A,B)</a:t>
                      </a:r>
                    </a:p>
                    <a:p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numpy</a:t>
                      </a:r>
                      <a:r>
                        <a:rPr lang="en-US" sz="2000" dirty="0"/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sz="2000" dirty="0"/>
                        <a:t> np </a:t>
                      </a:r>
                    </a:p>
                    <a:p>
                      <a:pPr fontAlgn="base"/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n-US" sz="2400" b="0" dirty="0"/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</a:t>
                      </a:r>
                      <a:r>
                        <a:rPr lang="en-US" sz="2400" b="0" dirty="0"/>
                        <a:t>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/>
                        <a:t>optimize</a:t>
                      </a:r>
                      <a:b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sz="2000" b="0" dirty="0"/>
                        <a:t>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2000" b="0" dirty="0"/>
                        <a:t>(x): 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return</a:t>
                      </a:r>
                      <a:r>
                        <a:rPr lang="en-US" sz="2000" b="0" dirty="0"/>
                        <a:t> f(x)</a:t>
                      </a:r>
                    </a:p>
                    <a:p>
                      <a:pPr fontAlgn="base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 = ({'type': '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ineq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',         </a:t>
                      </a:r>
                    </a:p>
                    <a:p>
                      <a:pPr fontAlgn="base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'fun' :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lambda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()},        </a:t>
                      </a:r>
                    </a:p>
                    <a:p>
                      <a:pPr fontAlgn="base"/>
                      <a:r>
                        <a:rPr lang="en-US" sz="2000" dirty="0" err="1"/>
                        <a:t>xmin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optimize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.minimize</a:t>
                      </a:r>
                      <a:r>
                        <a:rPr lang="en-US" sz="2000" dirty="0"/>
                        <a:t>(f</a:t>
                      </a:r>
                      <a:r>
                        <a:rPr lang="en-US" sz="2000"/>
                        <a:t>, </a:t>
                      </a:r>
                      <a:r>
                        <a:rPr lang="en-US" sz="2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x0,constraints =cons</a:t>
                      </a:r>
                      <a:r>
                        <a:rPr lang="en-US" sz="2000" dirty="0"/>
                        <a:t>)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22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12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</a:rPr>
              <a:t>Matlab</a:t>
            </a:r>
            <a:r>
              <a:rPr lang="en-US" sz="3200" dirty="0">
                <a:latin typeface="Times New Roman" pitchFamily="18" charset="0"/>
              </a:rPr>
              <a:t> example for constrained optimization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Minimize the function f(</a:t>
            </a:r>
            <a:r>
              <a:rPr lang="en-US" sz="2800" dirty="0" err="1">
                <a:latin typeface="Times New Roman" pitchFamily="18" charset="0"/>
              </a:rPr>
              <a:t>x,y</a:t>
            </a:r>
            <a:r>
              <a:rPr lang="en-US" sz="2800" dirty="0">
                <a:latin typeface="Times New Roman" pitchFamily="18" charset="0"/>
              </a:rPr>
              <a:t>) = 2x +3y + x</a:t>
            </a:r>
            <a:r>
              <a:rPr lang="en-US" sz="2800" baseline="30000" dirty="0">
                <a:latin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</a:rPr>
              <a:t>+ y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-9, given the initial condition x0 = 2, y0 = 3, and the constraints: x +y &lt;= 3; 2x – 3y &lt;= -5</a:t>
            </a:r>
          </a:p>
          <a:p>
            <a:endParaRPr lang="en-US" sz="2800" baseline="30000" dirty="0">
              <a:latin typeface="Times New Roman" pitchFamily="18" charset="0"/>
            </a:endParaRP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clear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f = @ (x) 2*x(1) + 3*x(2) + x(1)^2 + x(2)^2 -9;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A=[1 1; 2 -3];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B=[3;-5];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x0 = [2   3];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[</a:t>
            </a:r>
            <a:r>
              <a:rPr lang="en-US" sz="2400" dirty="0" err="1">
                <a:latin typeface="Times New Roman" pitchFamily="18" charset="0"/>
              </a:rPr>
              <a:t>xmin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fmin</a:t>
            </a:r>
            <a:r>
              <a:rPr lang="en-US" sz="2400" dirty="0">
                <a:latin typeface="Times New Roman" pitchFamily="18" charset="0"/>
              </a:rPr>
              <a:t>] = </a:t>
            </a:r>
            <a:r>
              <a:rPr lang="en-US" sz="2400" dirty="0" err="1">
                <a:latin typeface="Times New Roman" pitchFamily="18" charset="0"/>
              </a:rPr>
              <a:t>fmincon</a:t>
            </a:r>
            <a:r>
              <a:rPr lang="en-US" sz="2400" dirty="0">
                <a:latin typeface="Times New Roman" pitchFamily="18" charset="0"/>
              </a:rPr>
              <a:t>(f,x0,A,B)</a:t>
            </a:r>
          </a:p>
          <a:p>
            <a:pPr marL="400050" lvl="1" indent="0">
              <a:buNone/>
            </a:pPr>
            <a:endParaRPr lang="en-US" sz="2400" dirty="0">
              <a:latin typeface="Times New Roman" pitchFamily="18" charset="0"/>
            </a:endParaRPr>
          </a:p>
          <a:p>
            <a:pPr marL="400050" lvl="1" indent="0">
              <a:buNone/>
            </a:pPr>
            <a:endParaRPr lang="en-US" sz="2400" baseline="300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4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Introduction to optimization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600200"/>
            <a:ext cx="80772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itchFamily="18" charset="0"/>
              </a:rPr>
              <a:t>Objective of optimization is to maximize or minimize some function, called the </a:t>
            </a:r>
            <a:r>
              <a:rPr lang="en-US" sz="2800" b="1" i="1" dirty="0">
                <a:latin typeface="Times New Roman" pitchFamily="18" charset="0"/>
              </a:rPr>
              <a:t>object function f</a:t>
            </a:r>
          </a:p>
          <a:p>
            <a:r>
              <a:rPr lang="en-US" sz="2800" dirty="0">
                <a:latin typeface="Times New Roman" pitchFamily="18" charset="0"/>
              </a:rPr>
              <a:t>General examples of optimization are: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Maximize profit for a company (object function: profit)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Minimize production costs of a company (object function: production costs)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Engineering examples of optimization are: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Maximize gain of an amplifier (object function: gain)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Minimize resistive loss in power line from generator to load (object function: resistive loss)</a:t>
            </a:r>
          </a:p>
          <a:p>
            <a:pPr marL="57150" indent="0">
              <a:buNone/>
            </a:pPr>
            <a:endParaRPr lang="en-US" dirty="0">
              <a:latin typeface="Times New Roman" pitchFamily="1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33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Types of optimization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600200"/>
            <a:ext cx="80772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itchFamily="18" charset="0"/>
              </a:rPr>
              <a:t>Optimization is mainly of two types: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Unconstrained optimization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Constrained optimization</a:t>
            </a:r>
          </a:p>
          <a:p>
            <a:r>
              <a:rPr lang="en-US" sz="2800" dirty="0">
                <a:latin typeface="Times New Roman" pitchFamily="18" charset="0"/>
              </a:rPr>
              <a:t>Example of </a:t>
            </a:r>
            <a:r>
              <a:rPr lang="en-US" sz="2800" b="1" i="1" dirty="0">
                <a:latin typeface="Times New Roman" pitchFamily="18" charset="0"/>
              </a:rPr>
              <a:t>unconstrained</a:t>
            </a:r>
            <a:r>
              <a:rPr lang="en-US" sz="2800" dirty="0">
                <a:latin typeface="Times New Roman" pitchFamily="18" charset="0"/>
              </a:rPr>
              <a:t> optimization: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Minimize or maximize y = 2x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– 3x </a:t>
            </a:r>
          </a:p>
          <a:p>
            <a:pPr marL="457200" lvl="1" indent="0">
              <a:buNone/>
            </a:pPr>
            <a:r>
              <a:rPr lang="en-US" sz="2400" dirty="0">
                <a:latin typeface="Times New Roman" pitchFamily="18" charset="0"/>
              </a:rPr>
              <a:t>	=&gt; </a:t>
            </a:r>
            <a:r>
              <a:rPr lang="en-US" sz="2400" dirty="0" err="1">
                <a:latin typeface="Times New Roman" pitchFamily="18" charset="0"/>
              </a:rPr>
              <a:t>dy</a:t>
            </a:r>
            <a:r>
              <a:rPr lang="en-US" sz="2400" dirty="0">
                <a:latin typeface="Times New Roman" pitchFamily="18" charset="0"/>
              </a:rPr>
              <a:t>/dx = 4x – 3 = 0</a:t>
            </a:r>
          </a:p>
          <a:p>
            <a:pPr marL="457200" lvl="1" indent="0">
              <a:buNone/>
            </a:pPr>
            <a:r>
              <a:rPr lang="en-US" sz="2400" dirty="0">
                <a:latin typeface="Times New Roman" pitchFamily="18" charset="0"/>
              </a:rPr>
              <a:t>	=&gt; x = 3/4 gives position of minimum or maximum</a:t>
            </a:r>
          </a:p>
          <a:p>
            <a:r>
              <a:rPr lang="en-US" sz="2800" dirty="0">
                <a:latin typeface="Times New Roman" pitchFamily="18" charset="0"/>
              </a:rPr>
              <a:t>Example of </a:t>
            </a:r>
            <a:r>
              <a:rPr lang="en-US" sz="2800" b="1" i="1" dirty="0">
                <a:latin typeface="Times New Roman" pitchFamily="18" charset="0"/>
              </a:rPr>
              <a:t>constrained</a:t>
            </a:r>
            <a:r>
              <a:rPr lang="en-US" sz="2800" dirty="0">
                <a:latin typeface="Times New Roman" pitchFamily="18" charset="0"/>
              </a:rPr>
              <a:t> optimization: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Minimize or maximize y = 2x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– 3x in the range of x = 3,5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Solution x = 3/4 will </a:t>
            </a:r>
            <a:r>
              <a:rPr lang="en-US" sz="2400" b="1" i="1" dirty="0">
                <a:latin typeface="Times New Roman" pitchFamily="18" charset="0"/>
              </a:rPr>
              <a:t>not</a:t>
            </a:r>
            <a:r>
              <a:rPr lang="en-US" sz="2400" dirty="0">
                <a:latin typeface="Times New Roman" pitchFamily="18" charset="0"/>
              </a:rPr>
              <a:t> satisfy this constraint</a:t>
            </a:r>
            <a:endParaRPr lang="en-US" dirty="0">
              <a:latin typeface="Times New Roman" pitchFamily="1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84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Practical optimization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600200"/>
            <a:ext cx="80772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itchFamily="18" charset="0"/>
              </a:rPr>
              <a:t>The object function </a:t>
            </a:r>
            <a:r>
              <a:rPr lang="en-US" sz="2800" i="1" dirty="0">
                <a:latin typeface="Times New Roman" pitchFamily="18" charset="0"/>
              </a:rPr>
              <a:t>f</a:t>
            </a:r>
            <a:r>
              <a:rPr lang="en-US" sz="2800" dirty="0">
                <a:latin typeface="Times New Roman" pitchFamily="18" charset="0"/>
              </a:rPr>
              <a:t> may be dependent of many </a:t>
            </a:r>
            <a:r>
              <a:rPr lang="en-US" sz="2800" b="1" i="1" dirty="0">
                <a:latin typeface="Times New Roman" pitchFamily="18" charset="0"/>
              </a:rPr>
              <a:t>control variables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</a:rPr>
              <a:t>….</a:t>
            </a:r>
            <a:r>
              <a:rPr lang="en-US" sz="2800" i="1" dirty="0" err="1">
                <a:latin typeface="Times New Roman" pitchFamily="18" charset="0"/>
              </a:rPr>
              <a:t>x</a:t>
            </a:r>
            <a:r>
              <a:rPr lang="en-US" sz="2800" i="1" baseline="-25000" dirty="0" err="1">
                <a:latin typeface="Times New Roman" pitchFamily="18" charset="0"/>
              </a:rPr>
              <a:t>n</a:t>
            </a:r>
            <a:endParaRPr lang="en-US" sz="2800" i="1" baseline="-25000" dirty="0">
              <a:latin typeface="Times New Roman" pitchFamily="18" charset="0"/>
            </a:endParaRPr>
          </a:p>
          <a:p>
            <a:pPr marL="0" indent="0">
              <a:buNone/>
            </a:pPr>
            <a:endParaRPr lang="en-US" sz="2800" i="1" baseline="-250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Constrained optimization is generally more complex than unconstrained optimization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Computational methods are very useful in solving constrained optimization problems</a:t>
            </a: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68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n-US" dirty="0" err="1"/>
              <a:t>Matlab</a:t>
            </a:r>
            <a:r>
              <a:rPr lang="en-US" dirty="0"/>
              <a:t> solution by plotting function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600200"/>
            <a:ext cx="8077200" cy="4525963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latin typeface="Times New Roman" pitchFamily="18" charset="0"/>
              </a:rPr>
              <a:t>Solve the constrained optimization below :</a:t>
            </a:r>
          </a:p>
          <a:p>
            <a:pPr marL="457200" lvl="1" indent="0">
              <a:buNone/>
            </a:pPr>
            <a:r>
              <a:rPr lang="en-US" sz="3000" dirty="0">
                <a:latin typeface="Times New Roman" pitchFamily="18" charset="0"/>
              </a:rPr>
              <a:t>Minimize or maximize y = 2x</a:t>
            </a:r>
            <a:r>
              <a:rPr lang="en-US" sz="3000" baseline="30000" dirty="0">
                <a:latin typeface="Times New Roman" pitchFamily="18" charset="0"/>
              </a:rPr>
              <a:t>2</a:t>
            </a:r>
            <a:r>
              <a:rPr lang="en-US" sz="3000" dirty="0">
                <a:latin typeface="Times New Roman" pitchFamily="18" charset="0"/>
              </a:rPr>
              <a:t> – 3x in the range of x = 3,5;</a:t>
            </a:r>
          </a:p>
          <a:p>
            <a:pPr marL="457200" lvl="1" indent="0">
              <a:buNone/>
            </a:pPr>
            <a:endParaRPr lang="en-US" sz="2400" i="1" baseline="-25000" dirty="0">
              <a:latin typeface="Times New Roman" pitchFamily="18" charset="0"/>
            </a:endParaRPr>
          </a:p>
          <a:p>
            <a:pPr marL="457200" lvl="1" indent="0">
              <a:buNone/>
            </a:pPr>
            <a:endParaRPr lang="en-US" sz="2400" i="1" baseline="-25000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% </a:t>
            </a:r>
            <a:r>
              <a:rPr lang="en-US" sz="2800" dirty="0" err="1">
                <a:latin typeface="Times New Roman" pitchFamily="18" charset="0"/>
              </a:rPr>
              <a:t>Matlab</a:t>
            </a:r>
            <a:r>
              <a:rPr lang="en-US" sz="2800" dirty="0">
                <a:latin typeface="Times New Roman" pitchFamily="18" charset="0"/>
              </a:rPr>
              <a:t> program to plot function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clear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x=3:.01:5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y=2*x.^2-3*x;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</a:rPr>
              <a:t>plot(</a:t>
            </a:r>
            <a:r>
              <a:rPr lang="en-US" sz="2800" dirty="0" err="1">
                <a:latin typeface="Times New Roman" pitchFamily="18" charset="0"/>
              </a:rPr>
              <a:t>x,y</a:t>
            </a:r>
            <a:r>
              <a:rPr lang="en-US" sz="2800" dirty="0">
                <a:latin typeface="Times New Roman" pitchFamily="18" charset="0"/>
              </a:rPr>
              <a:t>); verify maximum and minimum values from plot</a:t>
            </a: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5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Unconstrained optimization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57200" y="1600200"/>
            <a:ext cx="80772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imes New Roman" pitchFamily="18" charset="0"/>
              </a:rPr>
              <a:t>Given an object function </a:t>
            </a:r>
            <a:r>
              <a:rPr lang="en-US" sz="2800" i="1" dirty="0">
                <a:latin typeface="Times New Roman" pitchFamily="18" charset="0"/>
              </a:rPr>
              <a:t>f</a:t>
            </a:r>
            <a:r>
              <a:rPr lang="en-US" sz="2800" dirty="0">
                <a:latin typeface="Times New Roman" pitchFamily="18" charset="0"/>
              </a:rPr>
              <a:t> that is dependent on control variables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i="1" baseline="-25000" dirty="0">
                <a:latin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</a:rPr>
              <a:t>….</a:t>
            </a:r>
            <a:r>
              <a:rPr lang="en-US" sz="2800" i="1" dirty="0" err="1">
                <a:latin typeface="Times New Roman" pitchFamily="18" charset="0"/>
              </a:rPr>
              <a:t>x</a:t>
            </a:r>
            <a:r>
              <a:rPr lang="en-US" sz="2800" i="1" baseline="-25000" dirty="0" err="1">
                <a:latin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</a:rPr>
              <a:t>; the minimum or maximum at point P is given by the condition:</a:t>
            </a:r>
            <a:endParaRPr lang="en-US" sz="2800" i="1" baseline="-25000" dirty="0">
              <a:latin typeface="Times New Roman" pitchFamily="18" charset="0"/>
            </a:endParaRPr>
          </a:p>
          <a:p>
            <a:endParaRPr lang="en-US" sz="2800" i="1" baseline="-250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i="1" baseline="-25000" dirty="0">
              <a:latin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Practical implementation of this formula is called </a:t>
            </a:r>
            <a:r>
              <a:rPr lang="en-US" sz="2800" b="1" i="1" dirty="0">
                <a:latin typeface="Times New Roman" pitchFamily="18" charset="0"/>
              </a:rPr>
              <a:t>Method of Steepest Descent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</a:rPr>
              <a:t>Solution moves iteratively from point to point until optimum point is reached</a:t>
            </a: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042" y="3276600"/>
            <a:ext cx="431495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4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7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</a:rPr>
              <a:t>Matlab</a:t>
            </a:r>
            <a:r>
              <a:rPr lang="en-US" sz="3200" dirty="0">
                <a:latin typeface="Times New Roman" pitchFamily="18" charset="0"/>
              </a:rPr>
              <a:t>/Python commands for unconstrained optimization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Given an object function f(x), and starting value x0, the point at which the function reaches a minimum is given by the following commands:</a:t>
            </a: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x can be vector of variables x = [x1 x2 …….</a:t>
            </a:r>
            <a:r>
              <a:rPr lang="en-US" sz="2800" dirty="0" err="1">
                <a:latin typeface="Times New Roman" pitchFamily="18" charset="0"/>
              </a:rPr>
              <a:t>xn</a:t>
            </a:r>
            <a:r>
              <a:rPr lang="en-US" sz="2800" dirty="0">
                <a:latin typeface="Times New Roman" pitchFamily="18" charset="0"/>
              </a:rPr>
              <a:t>]</a:t>
            </a:r>
            <a:endParaRPr lang="en-US" sz="2800" i="1" baseline="-250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962E77-A9A3-457E-A65D-E6E747946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28200"/>
              </p:ext>
            </p:extLst>
          </p:nvPr>
        </p:nvGraphicFramePr>
        <p:xfrm>
          <a:off x="762000" y="3124200"/>
          <a:ext cx="7620000" cy="231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clear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  f=@(x)  f(x)</a:t>
                      </a:r>
                      <a:endParaRPr lang="en-US" sz="2000" dirty="0">
                        <a:latin typeface="Times New Roman" pitchFamily="18" charset="0"/>
                      </a:endParaRP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  [</a:t>
                      </a:r>
                      <a:r>
                        <a:rPr lang="en-US" sz="2000" dirty="0" err="1"/>
                        <a:t>xmin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fmin</a:t>
                      </a:r>
                      <a:r>
                        <a:rPr lang="en-US" sz="2000" dirty="0"/>
                        <a:t>]=</a:t>
                      </a:r>
                      <a:r>
                        <a:rPr lang="en-US" sz="2000" dirty="0" err="1"/>
                        <a:t>fminunc</a:t>
                      </a:r>
                      <a:r>
                        <a:rPr lang="en-US" sz="2000" dirty="0"/>
                        <a:t>(f,x0)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numpy</a:t>
                      </a:r>
                      <a:r>
                        <a:rPr lang="en-US" sz="2000" dirty="0"/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sz="2000" dirty="0"/>
                        <a:t> np </a:t>
                      </a:r>
                    </a:p>
                    <a:p>
                      <a:pPr fontAlgn="base"/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n-US" sz="2000" b="0" dirty="0"/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</a:t>
                      </a:r>
                      <a:r>
                        <a:rPr lang="en-US" sz="2000" b="0" dirty="0"/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/>
                        <a:t>optimize</a:t>
                      </a:r>
                      <a:b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b="0" dirty="0"/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b="0" dirty="0"/>
                        <a:t>(x):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return</a:t>
                      </a:r>
                      <a:r>
                        <a:rPr lang="en-US" b="0" dirty="0"/>
                        <a:t> f(x)</a:t>
                      </a:r>
                      <a:endParaRPr lang="es-ES" b="0" dirty="0"/>
                    </a:p>
                    <a:p>
                      <a:pPr fontAlgn="base"/>
                      <a:r>
                        <a:rPr lang="en-US" dirty="0"/>
                        <a:t>[x1,x2,]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optimize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dirty="0" err="1"/>
                        <a:t>fmin</a:t>
                      </a:r>
                      <a:r>
                        <a:rPr lang="en-US" dirty="0"/>
                        <a:t>(f,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x0</a:t>
                      </a:r>
                      <a:r>
                        <a:rPr lang="en-US" dirty="0"/>
                        <a:t>)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8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 err="1">
                <a:latin typeface="Times New Roman" pitchFamily="18" charset="0"/>
              </a:rPr>
              <a:t>Matlab</a:t>
            </a:r>
            <a:r>
              <a:rPr lang="en-US" sz="3200" dirty="0">
                <a:latin typeface="Times New Roman" pitchFamily="18" charset="0"/>
              </a:rPr>
              <a:t>/Python commands for unconstrained maximization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Given an object function f(x), and starting value x0, the point at which the function reaches a maximum is given by the following commands:</a:t>
            </a: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A421C72-9CD6-4876-8007-98DB1C99B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63389"/>
              </p:ext>
            </p:extLst>
          </p:nvPr>
        </p:nvGraphicFramePr>
        <p:xfrm>
          <a:off x="762000" y="3459480"/>
          <a:ext cx="7620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clear</a:t>
                      </a:r>
                    </a:p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  f1=@(x)  -f(x)</a:t>
                      </a:r>
                      <a:endParaRPr lang="en-US" sz="2000" dirty="0">
                        <a:latin typeface="Times New Roman" pitchFamily="18" charset="0"/>
                      </a:endParaRPr>
                    </a:p>
                    <a:p>
                      <a:r>
                        <a:rPr lang="en-US" sz="2000" dirty="0">
                          <a:latin typeface="Times New Roman" pitchFamily="18" charset="0"/>
                        </a:rPr>
                        <a:t>  [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xmax</a:t>
                      </a:r>
                      <a:r>
                        <a:rPr lang="en-US" sz="2000" dirty="0">
                          <a:latin typeface="Times New Roman" pitchFamily="18" charset="0"/>
                        </a:rPr>
                        <a:t> fmax] = 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fminunc</a:t>
                      </a:r>
                      <a:r>
                        <a:rPr lang="en-US" sz="2000" dirty="0">
                          <a:latin typeface="Times New Roman" pitchFamily="18" charset="0"/>
                        </a:rPr>
                        <a:t>(f1,x0)</a:t>
                      </a:r>
                    </a:p>
                    <a:p>
                      <a:r>
                        <a:rPr lang="en-US" sz="2000" dirty="0">
                          <a:latin typeface="Times New Roman" pitchFamily="18" charset="0"/>
                        </a:rPr>
                        <a:t>  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fmax</a:t>
                      </a:r>
                      <a:r>
                        <a:rPr lang="en-US" sz="2000" dirty="0">
                          <a:latin typeface="Times New Roman" pitchFamily="18" charset="0"/>
                        </a:rPr>
                        <a:t>=-</a:t>
                      </a:r>
                      <a:r>
                        <a:rPr lang="en-US" sz="2000" dirty="0" err="1">
                          <a:latin typeface="Times New Roman" pitchFamily="18" charset="0"/>
                        </a:rPr>
                        <a:t>fmax</a:t>
                      </a:r>
                      <a:endParaRPr lang="en-US" sz="2000" dirty="0">
                        <a:latin typeface="Times New Roman" pitchFamily="18" charset="0"/>
                      </a:endParaRPr>
                    </a:p>
                    <a:p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numpy</a:t>
                      </a:r>
                      <a:r>
                        <a:rPr lang="en-US" sz="2000" dirty="0"/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sz="2000" dirty="0"/>
                        <a:t> np </a:t>
                      </a:r>
                    </a:p>
                    <a:p>
                      <a:pPr fontAlgn="base"/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n-US" sz="2400" b="0" dirty="0"/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</a:t>
                      </a:r>
                      <a:r>
                        <a:rPr lang="en-US" sz="2400" b="0" dirty="0"/>
                        <a:t>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dirty="0"/>
                        <a:t>optimize</a:t>
                      </a:r>
                      <a:br>
                        <a:rPr lang="en-US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sz="2000" b="0" dirty="0"/>
                        <a:t>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</a:t>
                      </a:r>
                      <a:r>
                        <a:rPr lang="en-US" sz="2000" b="0" dirty="0"/>
                        <a:t>(x): </a:t>
                      </a:r>
                      <a:endParaRPr lang="en-US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return</a:t>
                      </a:r>
                      <a:r>
                        <a:rPr lang="en-US" sz="2000" b="0" dirty="0"/>
                        <a:t> -f(x)</a:t>
                      </a:r>
                      <a:endParaRPr lang="es-ES" sz="2000" b="0" dirty="0"/>
                    </a:p>
                    <a:p>
                      <a:pPr fontAlgn="base"/>
                      <a:r>
                        <a:rPr lang="en-US" sz="2000" dirty="0" err="1"/>
                        <a:t>xmax</a:t>
                      </a:r>
                      <a:r>
                        <a:rPr lang="en-US" sz="2000" dirty="0"/>
                        <a:t>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optimize</a:t>
                      </a:r>
                      <a:r>
                        <a:rPr lang="en-US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000" dirty="0" err="1"/>
                        <a:t>fmin</a:t>
                      </a:r>
                      <a:r>
                        <a:rPr lang="en-US" sz="2000" dirty="0"/>
                        <a:t>(f1,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x0</a:t>
                      </a:r>
                      <a:r>
                        <a:rPr lang="en-US" sz="2000" dirty="0"/>
                        <a:t>)</a:t>
                      </a:r>
                    </a:p>
                    <a:p>
                      <a:pPr fontAlgn="base"/>
                      <a:r>
                        <a:rPr lang="en-US" sz="2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fmax=-fmax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9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BE0B-2C5F-49D1-B847-4EA6E0E00069}" type="slidenum">
              <a:rPr lang="en-US"/>
              <a:pPr/>
              <a:t>9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br>
              <a:rPr lang="en-US" sz="3200" b="1" dirty="0">
                <a:latin typeface="Times New Roman" pitchFamily="18" charset="0"/>
              </a:rPr>
            </a:br>
            <a:r>
              <a:rPr lang="en-US" sz="3200" dirty="0">
                <a:latin typeface="Times New Roman" pitchFamily="18" charset="0"/>
              </a:rPr>
              <a:t>Unconstrained optimization with 2 variables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Minimize the function f(</a:t>
            </a:r>
            <a:r>
              <a:rPr lang="en-US" sz="2800" dirty="0" err="1">
                <a:latin typeface="Times New Roman" pitchFamily="18" charset="0"/>
              </a:rPr>
              <a:t>x,y</a:t>
            </a:r>
            <a:r>
              <a:rPr lang="en-US" sz="2800" dirty="0">
                <a:latin typeface="Times New Roman" pitchFamily="18" charset="0"/>
              </a:rPr>
              <a:t>) = 2x +3y + x</a:t>
            </a:r>
            <a:r>
              <a:rPr lang="en-US" sz="2800" baseline="30000" dirty="0">
                <a:latin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</a:rPr>
              <a:t>+ y</a:t>
            </a:r>
            <a:r>
              <a:rPr lang="en-US" sz="2800" baseline="30000" dirty="0">
                <a:latin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</a:rPr>
              <a:t> -9, given the initial condition x0 = 2, y0 = 3</a:t>
            </a:r>
          </a:p>
          <a:p>
            <a:endParaRPr lang="en-US" sz="2800" baseline="30000" dirty="0">
              <a:latin typeface="Times New Roman" pitchFamily="18" charset="0"/>
            </a:endParaRP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clear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f = @ (x) 2*x(1) + 3*x(2) + x(1)^2 + x(2)^2 -9;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x0 = [2   3];</a:t>
            </a:r>
          </a:p>
          <a:p>
            <a:pPr marL="400050" lvl="1" indent="0">
              <a:buNone/>
            </a:pPr>
            <a:r>
              <a:rPr lang="en-US" sz="2400" dirty="0">
                <a:latin typeface="Times New Roman" pitchFamily="18" charset="0"/>
              </a:rPr>
              <a:t>[</a:t>
            </a:r>
            <a:r>
              <a:rPr lang="en-US" sz="2400" dirty="0" err="1">
                <a:latin typeface="Times New Roman" pitchFamily="18" charset="0"/>
              </a:rPr>
              <a:t>xmin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fmin</a:t>
            </a:r>
            <a:r>
              <a:rPr lang="en-US" sz="2400" dirty="0">
                <a:latin typeface="Times New Roman" pitchFamily="18" charset="0"/>
              </a:rPr>
              <a:t>] = </a:t>
            </a:r>
            <a:r>
              <a:rPr lang="en-US" sz="2400" dirty="0" err="1">
                <a:latin typeface="Times New Roman" pitchFamily="18" charset="0"/>
              </a:rPr>
              <a:t>fminunc</a:t>
            </a:r>
            <a:r>
              <a:rPr lang="en-US" sz="2400" dirty="0">
                <a:latin typeface="Times New Roman" pitchFamily="18" charset="0"/>
              </a:rPr>
              <a:t>(f,x0)</a:t>
            </a:r>
          </a:p>
          <a:p>
            <a:pPr marL="400050" lvl="1" indent="0">
              <a:buNone/>
            </a:pPr>
            <a:endParaRPr lang="en-US" sz="2400" dirty="0">
              <a:latin typeface="Times New Roman" pitchFamily="18" charset="0"/>
            </a:endParaRPr>
          </a:p>
          <a:p>
            <a:pPr marL="400050" lvl="1" indent="0">
              <a:buNone/>
            </a:pPr>
            <a:endParaRPr lang="en-US" sz="2400" baseline="300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36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945</Words>
  <Application>Microsoft Office PowerPoint</Application>
  <PresentationFormat>On-screen Show (4:3)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Office Theme</vt:lpstr>
      <vt:lpstr>EEE 244-8: Optimization techniques for System Design</vt:lpstr>
      <vt:lpstr>Introduction to optimization</vt:lpstr>
      <vt:lpstr>Types of optimization</vt:lpstr>
      <vt:lpstr>Practical optimization</vt:lpstr>
      <vt:lpstr>Matlab solution by plotting function</vt:lpstr>
      <vt:lpstr>Unconstrained optimization</vt:lpstr>
      <vt:lpstr> Matlab/Python commands for unconstrained optimization</vt:lpstr>
      <vt:lpstr> Matlab/Python commands for unconstrained maximization</vt:lpstr>
      <vt:lpstr> Unconstrained optimization with 2 variables</vt:lpstr>
      <vt:lpstr> Conditions for constrained optimization</vt:lpstr>
      <vt:lpstr> Matlab/Python commands for constrained optimization</vt:lpstr>
      <vt:lpstr> Matlab example for constrained optimization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Equations and Boundary Value Problems</dc:title>
  <dc:creator>Sasha Jeremic</dc:creator>
  <cp:lastModifiedBy>Kumar, Preetham B</cp:lastModifiedBy>
  <cp:revision>97</cp:revision>
  <dcterms:created xsi:type="dcterms:W3CDTF">2010-04-27T17:55:06Z</dcterms:created>
  <dcterms:modified xsi:type="dcterms:W3CDTF">2024-04-26T23:08:57Z</dcterms:modified>
</cp:coreProperties>
</file>