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  <p:sldMasterId id="2147483782" r:id="rId2"/>
  </p:sldMasterIdLst>
  <p:notesMasterIdLst>
    <p:notesMasterId r:id="rId13"/>
  </p:notesMasterIdLst>
  <p:handoutMasterIdLst>
    <p:handoutMasterId r:id="rId14"/>
  </p:handoutMasterIdLst>
  <p:sldIdLst>
    <p:sldId id="256" r:id="rId3"/>
    <p:sldId id="382" r:id="rId4"/>
    <p:sldId id="393" r:id="rId5"/>
    <p:sldId id="394" r:id="rId6"/>
    <p:sldId id="390" r:id="rId7"/>
    <p:sldId id="395" r:id="rId8"/>
    <p:sldId id="383" r:id="rId9"/>
    <p:sldId id="385" r:id="rId10"/>
    <p:sldId id="396" r:id="rId11"/>
    <p:sldId id="397" r:id="rId12"/>
  </p:sldIdLst>
  <p:sldSz cx="9144000" cy="6858000" type="letter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61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  <a:srgbClr val="3366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766" y="-102"/>
      </p:cViewPr>
      <p:guideLst>
        <p:guide orient="horz" pos="2861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6389688" y="8691563"/>
            <a:ext cx="3968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20" tIns="44269" rIns="90120" bIns="44269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60E771F0-4E81-46DE-8F57-2F9AE2E7F481}" type="slidenum">
              <a:rPr lang="en-US" altLang="en-US" sz="1400">
                <a:latin typeface="Arial" pitchFamily="34" charset="0"/>
              </a:rPr>
              <a:pPr algn="r"/>
              <a:t>‹#›</a:t>
            </a:fld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2976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14825"/>
            <a:ext cx="5030787" cy="4087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120" tIns="44269" rIns="90120" bIns="442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5225" y="688975"/>
            <a:ext cx="4527550" cy="3394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9850" y="92075"/>
            <a:ext cx="334645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20" tIns="44269" rIns="90120" bIns="44269" anchor="ctr">
            <a:spAutoFit/>
          </a:bodyPr>
          <a:lstStyle>
            <a:lvl1pPr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11225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University of California, Davis/California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389688" y="8691563"/>
            <a:ext cx="39687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120" tIns="44269" rIns="90120" bIns="44269" anchor="ctr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/>
            <a:fld id="{296A0422-5FB0-4628-B32B-BD9F2F85CFAD}" type="slidenum">
              <a:rPr lang="en-US" altLang="en-US" sz="1400">
                <a:latin typeface="Arial" pitchFamily="34" charset="0"/>
              </a:rPr>
              <a:pPr algn="r"/>
              <a:t>‹#›</a:t>
            </a:fld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2339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523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46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76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80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88975"/>
            <a:ext cx="4524375" cy="3394075"/>
          </a:xfrm>
          <a:ln cap="flat"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5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394 w 5184"/>
                  <a:gd name="T3" fmla="*/ 3159 h 3159"/>
                  <a:gd name="T4" fmla="*/ 5394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82 w 556"/>
                  <a:gd name="T5" fmla="*/ 3159 h 3159"/>
                  <a:gd name="T6" fmla="*/ 58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4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4 w 251"/>
                <a:gd name="T7" fmla="*/ 12 h 12"/>
                <a:gd name="T8" fmla="*/ 264 w 251"/>
                <a:gd name="T9" fmla="*/ 0 h 12"/>
                <a:gd name="T10" fmla="*/ 264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9652 w 251"/>
                <a:gd name="T5" fmla="*/ 12 h 12"/>
                <a:gd name="T6" fmla="*/ 19652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4884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4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477000" y="6248400"/>
            <a:ext cx="2362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</p:spTree>
    <p:extLst>
      <p:ext uri="{BB962C8B-B14F-4D97-AF65-F5344CB8AC3E}">
        <p14:creationId xmlns:p14="http://schemas.microsoft.com/office/powerpoint/2010/main" val="33831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6D99BF-1AB1-43EF-945D-A70F2C1A473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25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8B8323-41C8-4C3A-81F2-6D09908C350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043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9A88E-B029-4774-ACA7-41D8A2F980F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</p:spTree>
    <p:extLst>
      <p:ext uri="{BB962C8B-B14F-4D97-AF65-F5344CB8AC3E}">
        <p14:creationId xmlns:p14="http://schemas.microsoft.com/office/powerpoint/2010/main" val="2513149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A00144-478B-4382-996F-E735E3603AE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498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8D4C9-BAFF-4DB1-9A5C-0FBF88677C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988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AF9C-87EA-4886-87EC-14CD08011A2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116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4C1E-0688-40D9-89CD-0602BC299B6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0033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97972F8-B380-4A0C-84AE-E2B469C731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0091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167B4-DC93-41D6-8229-E8C0DA3FD3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45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CDE0E-DD1D-4770-85BD-407DA23DF59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992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726FEE-FEE7-471F-82AB-C93410C2A0C2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</p:spTree>
    <p:extLst>
      <p:ext uri="{BB962C8B-B14F-4D97-AF65-F5344CB8AC3E}">
        <p14:creationId xmlns:p14="http://schemas.microsoft.com/office/powerpoint/2010/main" val="167962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33C8A-F202-4FF2-8FD5-72D343A9FE4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41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483E8-2BFD-4F6C-92E4-09BC2450564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3497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0B685-93F7-4DDC-B0A4-1FF99DDED3C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6377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536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23AC2E-9CBD-417E-9B43-C2CD9D84B94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</p:spTree>
    <p:extLst>
      <p:ext uri="{BB962C8B-B14F-4D97-AF65-F5344CB8AC3E}">
        <p14:creationId xmlns:p14="http://schemas.microsoft.com/office/powerpoint/2010/main" val="340484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9B173-5A49-4380-B05C-9EF02291749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</p:spTree>
    <p:extLst>
      <p:ext uri="{BB962C8B-B14F-4D97-AF65-F5344CB8AC3E}">
        <p14:creationId xmlns:p14="http://schemas.microsoft.com/office/powerpoint/2010/main" val="87861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EF6D06-F3BE-4F88-B204-A751866F500E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</p:spTree>
    <p:extLst>
      <p:ext uri="{BB962C8B-B14F-4D97-AF65-F5344CB8AC3E}">
        <p14:creationId xmlns:p14="http://schemas.microsoft.com/office/powerpoint/2010/main" val="258784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B23BB-1D59-4F92-B867-FE7EF0AAF4DB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</p:spTree>
    <p:extLst>
      <p:ext uri="{BB962C8B-B14F-4D97-AF65-F5344CB8AC3E}">
        <p14:creationId xmlns:p14="http://schemas.microsoft.com/office/powerpoint/2010/main" val="289970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C54C9F-016A-45D8-B9DD-73AC6853722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3598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638812-21EC-4405-8B7A-1CAF3993A2C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707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81B94E-4B5B-44A4-8F96-103DCDB44C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552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394 w 5184"/>
                <a:gd name="T3" fmla="*/ 3159 h 3159"/>
                <a:gd name="T4" fmla="*/ 5394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82 w 556"/>
                <a:gd name="T5" fmla="*/ 3159 h 3159"/>
                <a:gd name="T6" fmla="*/ 58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03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92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921 w 4724"/>
                  <a:gd name="T7" fmla="*/ 12 h 12"/>
                  <a:gd name="T8" fmla="*/ 4921 w 4724"/>
                  <a:gd name="T9" fmla="*/ 0 h 12"/>
                  <a:gd name="T10" fmla="*/ 492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781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9652 w 251"/>
                  <a:gd name="T5" fmla="*/ 12 h 12"/>
                  <a:gd name="T6" fmla="*/ 19652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4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4 w 251"/>
                  <a:gd name="T7" fmla="*/ 12 h 12"/>
                  <a:gd name="T8" fmla="*/ 264 w 251"/>
                  <a:gd name="T9" fmla="*/ 0 h 12"/>
                  <a:gd name="T10" fmla="*/ 264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782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24782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782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782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9BC0992-BD24-49CC-8D17-AD9473A9B9B4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3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44" r:id="rId7"/>
    <p:sldLayoutId id="2147484445" r:id="rId8"/>
    <p:sldLayoutId id="2147484446" r:id="rId9"/>
    <p:sldLayoutId id="2147484447" r:id="rId10"/>
    <p:sldLayoutId id="2147484448" r:id="rId11"/>
    <p:sldLayoutId id="21474844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RCA-2010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RCA 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25D9916-A9AC-4302-92B4-FDC39B2377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4" r:id="rId1"/>
    <p:sldLayoutId id="2147484435" r:id="rId2"/>
    <p:sldLayoutId id="2147484436" r:id="rId3"/>
    <p:sldLayoutId id="2147484437" r:id="rId4"/>
    <p:sldLayoutId id="2147484449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5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447800"/>
            <a:ext cx="6694488" cy="896938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sz="2400" b="0">
                <a:cs typeface="Times New Roman" pitchFamily="18" charset="0"/>
              </a:rPr>
              <a:t/>
            </a:r>
            <a:br>
              <a:rPr lang="en-US" sz="2400" b="0">
                <a:cs typeface="Times New Roman" pitchFamily="18" charset="0"/>
              </a:rPr>
            </a:br>
            <a:r>
              <a:rPr lang="en-US" sz="2400" b="0"/>
              <a:t>PROFESSIONAL </a:t>
            </a:r>
            <a:r>
              <a:rPr lang="en-US" sz="2400" b="0" dirty="0"/>
              <a:t>COMMUNICATION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066800"/>
            <a:ext cx="7456488" cy="896938"/>
          </a:xfrm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pic>
        <p:nvPicPr>
          <p:cNvPr id="6146" name="Picture 2" descr="Why is it so hard in life to communicate with people, and how do I master communication  skills? - Quora">
            <a:extLst>
              <a:ext uri="{FF2B5EF4-FFF2-40B4-BE49-F238E27FC236}">
                <a16:creationId xmlns:a16="http://schemas.microsoft.com/office/drawing/2014/main" xmlns="" id="{2CEB572C-F318-4CBE-B141-35FDB6373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0338"/>
            <a:ext cx="6400800" cy="2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581521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447800"/>
            <a:ext cx="6934200" cy="896938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WHAT IS PROFESSIONAL COMMUNICATION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7086600" cy="1752600"/>
          </a:xfrm>
        </p:spPr>
        <p:txBody>
          <a:bodyPr lIns="90488" tIns="44450" rIns="90488" bIns="44450"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Professional communication is the process of conveying information in the workplace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Examples or professional communication: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Engineer submitting a work update to the manager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Professor teaching a class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Student submitting a project report for a class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Company CEO addressing the employees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u="sng" dirty="0">
              <a:effectLst/>
            </a:endParaRP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endParaRPr lang="en-US" sz="12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447800"/>
            <a:ext cx="6934200" cy="896938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BENEFITS OF GOOD PROFESSIONAL COMMUNICATION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7086600" cy="1752600"/>
          </a:xfrm>
        </p:spPr>
        <p:txBody>
          <a:bodyPr lIns="90488" tIns="44450" rIns="90488" bIns="44450"/>
          <a:lstStyle/>
          <a:p>
            <a:pPr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Improves chances of success in your profession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Improves your image in the workplace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Improves professional relationships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Decreases chances of conflict or confusion in a group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Any other benefits?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2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u="sng" dirty="0">
              <a:effectLst/>
            </a:endParaRP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endParaRPr lang="en-US" sz="12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23558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447800"/>
            <a:ext cx="6934200" cy="896938"/>
          </a:xfrm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TYPES OF PROFESSIONAL COMMUNICATION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7086600" cy="1752600"/>
          </a:xfrm>
        </p:spPr>
        <p:txBody>
          <a:bodyPr lIns="90488" tIns="44450" rIns="90488" bIns="44450"/>
          <a:lstStyle/>
          <a:p>
            <a:pPr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Verbal</a:t>
            </a:r>
          </a:p>
          <a:p>
            <a:pPr marL="1428750" lvl="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Usage of oral or written methods</a:t>
            </a:r>
          </a:p>
          <a:p>
            <a:pPr marL="1428750" lvl="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Examples, speaking, writing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Non-verbal</a:t>
            </a:r>
          </a:p>
          <a:p>
            <a:pPr marL="1428750" lvl="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Usage of silent methods</a:t>
            </a:r>
          </a:p>
          <a:p>
            <a:pPr marL="1428750" lvl="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Examples, body language, tone 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effectLst/>
              </a:rPr>
              <a:t>Visual</a:t>
            </a:r>
          </a:p>
          <a:p>
            <a:pPr marL="1428750" lvl="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Usage of images and symbols</a:t>
            </a:r>
          </a:p>
          <a:p>
            <a:pPr marL="1428750" lvl="2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effectLst/>
              </a:rPr>
              <a:t>Examples, signs, pictures, videos</a:t>
            </a: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1028700" lvl="1">
              <a:buFont typeface="Arial" panose="020B0604020202020204" pitchFamily="34" charset="0"/>
              <a:buChar char="•"/>
              <a:defRPr/>
            </a:pPr>
            <a:endParaRPr lang="en-US" sz="12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u="sng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200" u="sng" dirty="0">
              <a:effectLst/>
            </a:endParaRPr>
          </a:p>
          <a:p>
            <a:pPr marL="1028700" lvl="1">
              <a:buFont typeface="Courier New" panose="02070309020205020404" pitchFamily="49" charset="0"/>
              <a:buChar char="o"/>
              <a:defRPr/>
            </a:pPr>
            <a:endParaRPr lang="en-US" sz="120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effectLst/>
            </a:endParaRPr>
          </a:p>
          <a:p>
            <a:pPr marL="342900" indent="-342900" eaLnBrk="1" hangingPunct="1">
              <a:lnSpc>
                <a:spcPct val="80000"/>
              </a:lnSpc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022931"/>
      </p:ext>
    </p:extLst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447800"/>
            <a:ext cx="6934200" cy="896938"/>
          </a:xfrm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VERBAL AND NON-VERBAL COMMUNICATION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pic>
        <p:nvPicPr>
          <p:cNvPr id="1026" name="Picture 2" descr="Verbal Communication">
            <a:extLst>
              <a:ext uri="{FF2B5EF4-FFF2-40B4-BE49-F238E27FC236}">
                <a16:creationId xmlns:a16="http://schemas.microsoft.com/office/drawing/2014/main" xmlns="" id="{42BD85EE-83D7-4CCD-920D-C62FAD932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904" y="1916871"/>
            <a:ext cx="6749248" cy="349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81A0BD-5A52-437B-B8CA-F0B9C0C3632E}"/>
              </a:ext>
            </a:extLst>
          </p:cNvPr>
          <p:cNvSpPr txBox="1"/>
          <p:nvPr/>
        </p:nvSpPr>
        <p:spPr>
          <a:xfrm>
            <a:off x="2514600" y="56388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http://bconsi.blogspot.com/2013/04/definition-of-verbal-communication.html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447800"/>
            <a:ext cx="6934200" cy="896938"/>
          </a:xfrm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VISUAL COMMUNICATION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81A0BD-5A52-437B-B8CA-F0B9C0C3632E}"/>
              </a:ext>
            </a:extLst>
          </p:cNvPr>
          <p:cNvSpPr txBox="1"/>
          <p:nvPr/>
        </p:nvSpPr>
        <p:spPr>
          <a:xfrm>
            <a:off x="2514600" y="56388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https://www.easel.ly/blog/visual-communication-important-skill/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2B5B6D-1D07-4FC8-A132-12C533CEF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81200"/>
            <a:ext cx="54864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09071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447800"/>
            <a:ext cx="7685088" cy="896938"/>
          </a:xfrm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ASPECTS OF VERBAL AND VISUAL COMMUNICATION </a:t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pic>
        <p:nvPicPr>
          <p:cNvPr id="2050" name="Picture 2" descr="visuals v text anne mccoll">
            <a:extLst>
              <a:ext uri="{FF2B5EF4-FFF2-40B4-BE49-F238E27FC236}">
                <a16:creationId xmlns:a16="http://schemas.microsoft.com/office/drawing/2014/main" xmlns="" id="{17AF6E55-582E-4E75-B370-A0D1BF2EC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52387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A9D86E-76C5-4A4E-8A9B-E51EC743B6A1}"/>
              </a:ext>
            </a:extLst>
          </p:cNvPr>
          <p:cNvSpPr txBox="1"/>
          <p:nvPr/>
        </p:nvSpPr>
        <p:spPr>
          <a:xfrm>
            <a:off x="2743200" y="592455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https://www.easel.ly/blog/visual-communication-important-skill/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7456488" cy="896938"/>
          </a:xfrm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VERBAL/NON-VERBAL COMMUNICATION TIPS</a:t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3A9CAB-D0E2-4BDD-BD78-193CD4A8D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57400"/>
            <a:ext cx="6028925" cy="40171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765969-D288-49FD-A060-3556EEF5B380}"/>
              </a:ext>
            </a:extLst>
          </p:cNvPr>
          <p:cNvSpPr txBox="1"/>
          <p:nvPr/>
        </p:nvSpPr>
        <p:spPr>
          <a:xfrm>
            <a:off x="2438400" y="611266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https://www.thebalancecareers.com/communication-skills-list-2063779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066800"/>
            <a:ext cx="7456488" cy="896938"/>
          </a:xfrm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>VISUAL COMMUNICATION TIPS</a:t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r>
              <a:rPr lang="en-US" sz="2400" b="0" dirty="0">
                <a:cs typeface="Times New Roman" pitchFamily="18" charset="0"/>
              </a:rPr>
              <a:t/>
            </a:r>
            <a:br>
              <a:rPr lang="en-US" sz="2400" b="0" dirty="0">
                <a:cs typeface="Times New Roman" pitchFamily="18" charset="0"/>
              </a:rPr>
            </a:br>
            <a:endParaRPr lang="en-US" sz="2400" b="0" dirty="0"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9765969-D288-49FD-A060-3556EEF5B380}"/>
              </a:ext>
            </a:extLst>
          </p:cNvPr>
          <p:cNvSpPr txBox="1"/>
          <p:nvPr/>
        </p:nvSpPr>
        <p:spPr>
          <a:xfrm>
            <a:off x="6629400" y="3876620"/>
            <a:ext cx="2514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https://www.ucreative.com/resources/infographic-10-tips-for-effective-visual-communication/</a:t>
            </a:r>
          </a:p>
        </p:txBody>
      </p:sp>
      <p:pic>
        <p:nvPicPr>
          <p:cNvPr id="5122" name="Picture 2" descr="140409_10tips_ra1">
            <a:extLst>
              <a:ext uri="{FF2B5EF4-FFF2-40B4-BE49-F238E27FC236}">
                <a16:creationId xmlns:a16="http://schemas.microsoft.com/office/drawing/2014/main" xmlns="" id="{995EDF56-3A94-42AD-9497-874EFF23E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87632"/>
            <a:ext cx="5257800" cy="48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98357"/>
      </p:ext>
    </p:extLst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7274</TotalTime>
  <Pages>7</Pages>
  <Words>124</Words>
  <Application>Microsoft Office PowerPoint</Application>
  <PresentationFormat>Letter Paper (8.5x11 in)</PresentationFormat>
  <Paragraphs>69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Shimmer</vt:lpstr>
      <vt:lpstr>Custom Design</vt:lpstr>
      <vt:lpstr> PROFESSIONAL COMMUNICATION      </vt:lpstr>
      <vt:lpstr> WHAT IS PROFESSIONAL COMMUNICATION      </vt:lpstr>
      <vt:lpstr> BENEFITS OF GOOD PROFESSIONAL COMMUNICATION      </vt:lpstr>
      <vt:lpstr> TYPES OF PROFESSIONAL COMMUNICATION      </vt:lpstr>
      <vt:lpstr> VERBAL AND NON-VERBAL COMMUNICATION      </vt:lpstr>
      <vt:lpstr> VISUAL COMMUNICATION      </vt:lpstr>
      <vt:lpstr> ASPECTS OF VERBAL AND VISUAL COMMUNICATION      </vt:lpstr>
      <vt:lpstr> VERBAL/NON-VERBAL COMMUNICATION TIPS   </vt:lpstr>
      <vt:lpstr> VISUAL COMMUNICATION TIPS   </vt:lpstr>
      <vt:lpstr>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Microwave Array Hypethermia System</dc:title>
  <dc:creator>PREETHAM KUMAR</dc:creator>
  <cp:lastModifiedBy>Kumar, Preetham</cp:lastModifiedBy>
  <cp:revision>444</cp:revision>
  <cp:lastPrinted>1601-01-01T00:00:00Z</cp:lastPrinted>
  <dcterms:created xsi:type="dcterms:W3CDTF">2002-01-01T13:31:42Z</dcterms:created>
  <dcterms:modified xsi:type="dcterms:W3CDTF">2021-08-20T19:04:34Z</dcterms:modified>
</cp:coreProperties>
</file>