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82" r:id="rId2"/>
  </p:sldMasterIdLst>
  <p:notesMasterIdLst>
    <p:notesMasterId r:id="rId9"/>
  </p:notesMasterIdLst>
  <p:handoutMasterIdLst>
    <p:handoutMasterId r:id="rId10"/>
  </p:handoutMasterIdLst>
  <p:sldIdLst>
    <p:sldId id="256" r:id="rId3"/>
    <p:sldId id="382" r:id="rId4"/>
    <p:sldId id="390" r:id="rId5"/>
    <p:sldId id="383" r:id="rId6"/>
    <p:sldId id="392" r:id="rId7"/>
    <p:sldId id="393" r:id="rId8"/>
  </p:sldIdLst>
  <p:sldSz cx="9144000" cy="6858000" type="letter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33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6" y="-102"/>
      </p:cViewPr>
      <p:guideLst>
        <p:guide orient="horz" pos="286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60E771F0-4E81-46DE-8F57-2F9AE2E7F481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976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14825"/>
            <a:ext cx="5030787" cy="408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20" tIns="44269" rIns="90120" bIns="44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8975"/>
            <a:ext cx="4527550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9850" y="92075"/>
            <a:ext cx="33464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400" dirty="0" smtClean="0">
                <a:latin typeface="Arial" panose="020B0604020202020204" pitchFamily="34" charset="0"/>
              </a:rPr>
              <a:t>University of California, Davis/California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96A0422-5FB0-4628-B32B-BD9F2F85CFAD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3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88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477000" y="6248400"/>
            <a:ext cx="2362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</p:spTree>
    <p:extLst>
      <p:ext uri="{BB962C8B-B14F-4D97-AF65-F5344CB8AC3E}">
        <p14:creationId xmlns:p14="http://schemas.microsoft.com/office/powerpoint/2010/main" val="338315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D99BF-1AB1-43EF-945D-A70F2C1A47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2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B8323-41C8-4C3A-81F2-6D09908C35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4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9A88E-B029-4774-ACA7-41D8A2F980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1314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00144-478B-4382-996F-E735E3603A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98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D4C9-BAFF-4DB1-9A5C-0FBF88677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698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AF9C-87EA-4886-87EC-14CD08011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16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4C1E-0688-40D9-89CD-0602BC299B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03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972F8-B380-4A0C-84AE-E2B469C731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091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67B4-DC93-41D6-8229-E8C0DA3FD3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5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DE0E-DD1D-4770-85BD-407DA23DF5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92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26FEE-FEE7-471F-82AB-C93410C2A0C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167962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3C8A-F202-4FF2-8FD5-72D343A9FE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4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83E8-2BFD-4F6C-92E4-09BC24505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349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B685-93F7-4DDC-B0A4-1FF99DDED3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377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AC2E-9CBD-417E-9B43-C2CD9D84B9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34048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B173-5A49-4380-B05C-9EF0229174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87861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F6D06-F3BE-4F88-B204-A751866F500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8784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B23BB-1D59-4F92-B867-FE7EF0AAF4D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89970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54C9F-016A-45D8-B9DD-73AC68537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359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638812-21EC-4405-8B7A-1CAF3993A2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7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1B94E-4B5B-44A4-8F96-103DCDB44C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552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78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78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8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BC0992-BD24-49CC-8D17-AD9473A9B9B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3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3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5D9916-A9AC-4302-92B4-FDC39B2377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49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Xplore/home.j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ubmed.ncbi.nlm.nih.go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/>
              <a:t>CRITICAL LITERATURE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WHAT IS LITERATURE REVIEW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Literature Review is the process of identifying and evaluating many sources in the specific topic of your choice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Examples of topics to do literature review: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Smart Grid Power Systems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Nanoscale analog circuits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Machine learning for drone application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Latest digital processor techniques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Importance of  Literature Review</a:t>
            </a:r>
          </a:p>
          <a:p>
            <a:pPr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Makes you familiar with recent research in your field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Helps you to identify what has already been done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Helps you to identify what may be a good topic for future work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Increases your knowledge in your field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HOW TO START A LITERATURE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Begin by  </a:t>
            </a:r>
            <a:r>
              <a:rPr lang="en-US" sz="1600" dirty="0">
                <a:effectLst/>
              </a:rPr>
              <a:t>writing down terms that are related to your </a:t>
            </a:r>
            <a:r>
              <a:rPr lang="en-US" sz="1600" dirty="0" smtClean="0">
                <a:effectLst/>
              </a:rPr>
              <a:t>topic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smart grid power systems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nanoscale systems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4G antenna systems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Identify databases that are relevant to your field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IEEE Xplore </a:t>
            </a:r>
            <a:r>
              <a:rPr lang="en-US" sz="1200" dirty="0" smtClean="0">
                <a:hlinkClick r:id="rId3"/>
              </a:rPr>
              <a:t>https</a:t>
            </a:r>
            <a:r>
              <a:rPr lang="en-US" sz="1200" dirty="0">
                <a:hlinkClick r:id="rId3"/>
              </a:rPr>
              <a:t>://ieeexplore.ieee.org/Xplore/home.jsp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  <a:cs typeface="Times New Roman" pitchFamily="18" charset="0"/>
              </a:rPr>
              <a:t>Pubmed </a:t>
            </a:r>
            <a:r>
              <a:rPr lang="en-US" sz="1200" dirty="0">
                <a:hlinkClick r:id="rId4"/>
              </a:rPr>
              <a:t>https://pubmed.ncbi.nlm.nih.gov/</a:t>
            </a:r>
            <a:endParaRPr lang="en-US" sz="1200" dirty="0" smtClean="0">
              <a:effectLst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  <a:cs typeface="Times New Roman" pitchFamily="18" charset="0"/>
              </a:rPr>
              <a:t>Limit time limit of search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  <a:cs typeface="Times New Roman" pitchFamily="18" charset="0"/>
              </a:rPr>
              <a:t>Past 5 years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  <a:cs typeface="Times New Roman" pitchFamily="18" charset="0"/>
              </a:rPr>
              <a:t>Past 10 years (if required)</a:t>
            </a:r>
          </a:p>
          <a:p>
            <a:pPr>
              <a:defRPr/>
            </a:pPr>
            <a:r>
              <a:rPr lang="en-US" sz="2000" dirty="0">
                <a:cs typeface="Times New Roman" pitchFamily="18" charset="0"/>
              </a:rPr>
              <a:t/>
            </a:r>
            <a:br>
              <a:rPr lang="en-US" sz="2000" dirty="0">
                <a:cs typeface="Times New Roman" pitchFamily="18" charset="0"/>
              </a:rPr>
            </a:br>
            <a:endParaRPr lang="en-US" sz="1400" dirty="0" smtClean="0"/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LITERATURE REVIEW PROCESS</a:t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Go through the source title, abstract</a:t>
            </a:r>
            <a:r>
              <a:rPr lang="en-US" sz="1600" dirty="0">
                <a:effectLst/>
              </a:rPr>
              <a:t>, </a:t>
            </a:r>
            <a:r>
              <a:rPr lang="en-US" sz="1600" dirty="0" smtClean="0">
                <a:effectLst/>
              </a:rPr>
              <a:t>introduction, heading of each section and conclusion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Focus on the </a:t>
            </a:r>
            <a:r>
              <a:rPr lang="en-US" sz="1600" dirty="0" smtClean="0">
                <a:effectLst/>
              </a:rPr>
              <a:t>main goals of the paper</a:t>
            </a:r>
            <a:endParaRPr lang="en-US" sz="1600" dirty="0">
              <a:effectLst/>
            </a:endParaRPr>
          </a:p>
          <a:p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Take </a:t>
            </a:r>
            <a:r>
              <a:rPr lang="en-US" sz="1600" dirty="0">
                <a:effectLst/>
              </a:rPr>
              <a:t>notes as you </a:t>
            </a:r>
            <a:r>
              <a:rPr lang="en-US" sz="1600" dirty="0" smtClean="0">
                <a:effectLst/>
              </a:rPr>
              <a:t>read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Note ~ 5 points  </a:t>
            </a:r>
            <a:r>
              <a:rPr lang="en-US" sz="1600" dirty="0">
                <a:effectLst/>
              </a:rPr>
              <a:t>for each study that </a:t>
            </a:r>
            <a:r>
              <a:rPr lang="en-US" sz="1600" dirty="0" smtClean="0">
                <a:effectLst/>
              </a:rPr>
              <a:t>summarizes </a:t>
            </a:r>
            <a:r>
              <a:rPr lang="en-US" sz="1600" dirty="0">
                <a:effectLst/>
              </a:rPr>
              <a:t>the main points and </a:t>
            </a:r>
            <a:r>
              <a:rPr lang="en-US" sz="1600" dirty="0" smtClean="0">
                <a:effectLst/>
              </a:rPr>
              <a:t>conclusions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Make a table to include summaries from different sources</a:t>
            </a: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SAMPLE TABLE OF LITERATURE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631774"/>
              </p:ext>
            </p:extLst>
          </p:nvPr>
        </p:nvGraphicFramePr>
        <p:xfrm>
          <a:off x="1524000" y="2667000"/>
          <a:ext cx="6858000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164265"/>
                <a:gridCol w="1674628"/>
                <a:gridCol w="12759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Source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Goals of paper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Theory (T), Simulation (S), Measurement (M)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Conclusions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EXAMPLE TABLE OF LITERATURE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600375"/>
              </p:ext>
            </p:extLst>
          </p:nvPr>
        </p:nvGraphicFramePr>
        <p:xfrm>
          <a:off x="1524000" y="2667000"/>
          <a:ext cx="6858000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164265"/>
                <a:gridCol w="1674628"/>
                <a:gridCol w="12759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Source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Goals of paper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Theory (T), Simulation (S), Measurement (M)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Conclusions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Paper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31709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7227</TotalTime>
  <Pages>7</Pages>
  <Words>244</Words>
  <Application>Microsoft Office PowerPoint</Application>
  <PresentationFormat>Letter Paper (8.5x11 in)</PresentationFormat>
  <Paragraphs>70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Shimmer</vt:lpstr>
      <vt:lpstr>Custom Design</vt:lpstr>
      <vt:lpstr> CRITICAL LITERATURE REVIEW      </vt:lpstr>
      <vt:lpstr> WHAT IS LITERATURE REVIEW       </vt:lpstr>
      <vt:lpstr> HOW TO START A LITERATURE REVIEW      </vt:lpstr>
      <vt:lpstr> LITERATURE REVIEW PROCESS     </vt:lpstr>
      <vt:lpstr> SAMPLE TABLE OF LITERATURE REVIEW      </vt:lpstr>
      <vt:lpstr> EXAMPLE TABLE OF LITERATURE REVIEW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Array Hypethermia System</dc:title>
  <dc:creator>PREETHAM KUMAR</dc:creator>
  <cp:lastModifiedBy>Kumar, Preetham</cp:lastModifiedBy>
  <cp:revision>449</cp:revision>
  <cp:lastPrinted>1601-01-01T00:00:00Z</cp:lastPrinted>
  <dcterms:created xsi:type="dcterms:W3CDTF">2002-01-01T13:31:42Z</dcterms:created>
  <dcterms:modified xsi:type="dcterms:W3CDTF">2021-08-06T20:18:16Z</dcterms:modified>
</cp:coreProperties>
</file>