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9"/>
  </p:notesMasterIdLst>
  <p:handoutMasterIdLst>
    <p:handoutMasterId r:id="rId10"/>
  </p:handoutMasterIdLst>
  <p:sldIdLst>
    <p:sldId id="256" r:id="rId3"/>
    <p:sldId id="382" r:id="rId4"/>
    <p:sldId id="390" r:id="rId5"/>
    <p:sldId id="383" r:id="rId6"/>
    <p:sldId id="392" r:id="rId7"/>
    <p:sldId id="393" r:id="rId8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Xplore/home.j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ubmed.ncbi.nlm.nih.go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CRITICAL LITERATURE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LITERATURE REVIEW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Literature Review is the process of identifying and evaluating many sources in the specific topic of your choice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Examples of topics to do literature review: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Smart Grid Power Systems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Nanoscale analog circuits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Machine learning for drone application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Latest digital processor techniques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Literature Review</a:t>
            </a:r>
          </a:p>
          <a:p>
            <a:pPr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Makes you familiar with recent research in your field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Helps you to identify what has already been done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Helps you to identify what may be a good topic for future work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Increases your knowledge in your field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HOW TO START A LITERATURE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Begin by  </a:t>
            </a:r>
            <a:r>
              <a:rPr lang="en-US" sz="1600" dirty="0">
                <a:effectLst/>
              </a:rPr>
              <a:t>writing down terms that are related to your </a:t>
            </a:r>
            <a:r>
              <a:rPr lang="en-US" sz="1600" dirty="0" smtClean="0">
                <a:effectLst/>
              </a:rPr>
              <a:t>topic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smart grid power systems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nanoscale systems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4G antenna systems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Identify databases that are relevant to your field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IEEE Xplore </a:t>
            </a:r>
            <a:r>
              <a:rPr lang="en-US" sz="1200" dirty="0" smtClean="0">
                <a:hlinkClick r:id="rId3"/>
              </a:rPr>
              <a:t>https</a:t>
            </a:r>
            <a:r>
              <a:rPr lang="en-US" sz="1200" dirty="0">
                <a:hlinkClick r:id="rId3"/>
              </a:rPr>
              <a:t>://ieeexplore.ieee.org/Xplore/home.jsp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  <a:cs typeface="Times New Roman" pitchFamily="18" charset="0"/>
              </a:rPr>
              <a:t>Pubmed </a:t>
            </a:r>
            <a:r>
              <a:rPr lang="en-US" sz="1200" dirty="0">
                <a:hlinkClick r:id="rId4"/>
              </a:rPr>
              <a:t>https://pubmed.ncbi.nlm.nih.gov/</a:t>
            </a:r>
            <a:endParaRPr lang="en-US" sz="1200" dirty="0" smtClean="0">
              <a:effectLst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  <a:cs typeface="Times New Roman" pitchFamily="18" charset="0"/>
              </a:rPr>
              <a:t>Limit time limit of search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  <a:cs typeface="Times New Roman" pitchFamily="18" charset="0"/>
              </a:rPr>
              <a:t>Past 5 years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  <a:cs typeface="Times New Roman" pitchFamily="18" charset="0"/>
              </a:rPr>
              <a:t>Past 10 years (if required)</a:t>
            </a:r>
          </a:p>
          <a:p>
            <a:pPr>
              <a:defRPr/>
            </a:pPr>
            <a:r>
              <a:rPr lang="en-US" sz="2000" dirty="0">
                <a:cs typeface="Times New Roman" pitchFamily="18" charset="0"/>
              </a:rPr>
              <a:t/>
            </a:r>
            <a:br>
              <a:rPr lang="en-US" sz="2000" dirty="0">
                <a:cs typeface="Times New Roman" pitchFamily="18" charset="0"/>
              </a:rPr>
            </a:br>
            <a:endParaRPr lang="en-US" sz="1400" dirty="0" smtClean="0"/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LITERATURE REVIEW PROCESS</a:t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Go through the source title, abstract</a:t>
            </a:r>
            <a:r>
              <a:rPr lang="en-US" sz="1600" dirty="0">
                <a:effectLst/>
              </a:rPr>
              <a:t>, </a:t>
            </a:r>
            <a:r>
              <a:rPr lang="en-US" sz="1600" dirty="0" smtClean="0">
                <a:effectLst/>
              </a:rPr>
              <a:t>introduction, heading of each section and conclusion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</a:rPr>
              <a:t>Focus on the </a:t>
            </a:r>
            <a:r>
              <a:rPr lang="en-US" sz="1600" dirty="0" smtClean="0">
                <a:effectLst/>
              </a:rPr>
              <a:t>main goals of the paper</a:t>
            </a:r>
            <a:endParaRPr lang="en-US" sz="1600" dirty="0">
              <a:effectLst/>
            </a:endParaRPr>
          </a:p>
          <a:p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Take </a:t>
            </a:r>
            <a:r>
              <a:rPr lang="en-US" sz="1600" dirty="0">
                <a:effectLst/>
              </a:rPr>
              <a:t>notes as you </a:t>
            </a:r>
            <a:r>
              <a:rPr lang="en-US" sz="1600" dirty="0" smtClean="0">
                <a:effectLst/>
              </a:rPr>
              <a:t>read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Note ~ 5 points  </a:t>
            </a:r>
            <a:r>
              <a:rPr lang="en-US" sz="1600" dirty="0">
                <a:effectLst/>
              </a:rPr>
              <a:t>for each study that </a:t>
            </a:r>
            <a:r>
              <a:rPr lang="en-US" sz="1600" dirty="0" smtClean="0">
                <a:effectLst/>
              </a:rPr>
              <a:t>summarizes </a:t>
            </a:r>
            <a:r>
              <a:rPr lang="en-US" sz="1600" dirty="0">
                <a:effectLst/>
              </a:rPr>
              <a:t>the main points and </a:t>
            </a:r>
            <a:r>
              <a:rPr lang="en-US" sz="1600" dirty="0" smtClean="0">
                <a:effectLst/>
              </a:rPr>
              <a:t>conclusions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effectLst/>
              </a:rPr>
              <a:t>Make a table to include summaries from different sources</a:t>
            </a:r>
            <a:endParaRPr lang="en-US" sz="16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SAMPLE TABLE OF LITERATURE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31774"/>
              </p:ext>
            </p:extLst>
          </p:nvPr>
        </p:nvGraphicFramePr>
        <p:xfrm>
          <a:off x="1524000" y="2667000"/>
          <a:ext cx="68580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164265"/>
                <a:gridCol w="1674628"/>
                <a:gridCol w="1275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Goals of paper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Theory (T), Simulation (S), Measurement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Conclusions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EXAMPLE TABLE OF LITERATURE REVIEW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600375"/>
              </p:ext>
            </p:extLst>
          </p:nvPr>
        </p:nvGraphicFramePr>
        <p:xfrm>
          <a:off x="1524000" y="2667000"/>
          <a:ext cx="68580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164265"/>
                <a:gridCol w="1674628"/>
                <a:gridCol w="1275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Goals of paper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Theory (T), Simulation (S), Measurement (M)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Conclusions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Paper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31709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7227</TotalTime>
  <Pages>7</Pages>
  <Words>244</Words>
  <Application>Microsoft Office PowerPoint</Application>
  <PresentationFormat>Letter Paper (8.5x11 in)</PresentationFormat>
  <Paragraphs>70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Shimmer</vt:lpstr>
      <vt:lpstr>Custom Design</vt:lpstr>
      <vt:lpstr> CRITICAL LITERATURE REVIEW      </vt:lpstr>
      <vt:lpstr> WHAT IS LITERATURE REVIEW       </vt:lpstr>
      <vt:lpstr> HOW TO START A LITERATURE REVIEW      </vt:lpstr>
      <vt:lpstr> LITERATURE REVIEW PROCESS     </vt:lpstr>
      <vt:lpstr> SAMPLE TABLE OF LITERATURE REVIEW      </vt:lpstr>
      <vt:lpstr> EXAMPLE TABLE OF LITERATURE REVIEW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449</cp:revision>
  <cp:lastPrinted>1601-01-01T00:00:00Z</cp:lastPrinted>
  <dcterms:created xsi:type="dcterms:W3CDTF">2002-01-01T13:31:42Z</dcterms:created>
  <dcterms:modified xsi:type="dcterms:W3CDTF">2021-08-06T20:18:16Z</dcterms:modified>
</cp:coreProperties>
</file>