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8"/>
  </p:notesMasterIdLst>
  <p:handoutMasterIdLst>
    <p:handoutMasterId r:id="rId9"/>
  </p:handoutMasterIdLst>
  <p:sldIdLst>
    <p:sldId id="256" r:id="rId3"/>
    <p:sldId id="382" r:id="rId4"/>
    <p:sldId id="390" r:id="rId5"/>
    <p:sldId id="383" r:id="rId6"/>
    <p:sldId id="391" r:id="rId7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BIBLIOGRAPHY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BIBLIOGRAPHY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</a:rPr>
              <a:t>B</a:t>
            </a:r>
            <a:r>
              <a:rPr lang="en-US" sz="1600" dirty="0" smtClean="0">
                <a:effectLst/>
              </a:rPr>
              <a:t>ibliography </a:t>
            </a:r>
            <a:r>
              <a:rPr lang="en-US" sz="1600" dirty="0">
                <a:effectLst/>
              </a:rPr>
              <a:t>is a list of all of the </a:t>
            </a:r>
            <a:r>
              <a:rPr lang="en-US" sz="1600" dirty="0" smtClean="0">
                <a:effectLst/>
              </a:rPr>
              <a:t>literature sources </a:t>
            </a:r>
            <a:r>
              <a:rPr lang="en-US" sz="1600" dirty="0">
                <a:effectLst/>
              </a:rPr>
              <a:t>you have used </a:t>
            </a:r>
            <a:r>
              <a:rPr lang="en-US" sz="1600" dirty="0" smtClean="0">
                <a:effectLst/>
              </a:rPr>
              <a:t>in your research</a:t>
            </a:r>
          </a:p>
          <a:p>
            <a:pPr>
              <a:defRPr/>
            </a:pPr>
            <a:r>
              <a:rPr lang="en-US" sz="1600" dirty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</a:rPr>
              <a:t>B</a:t>
            </a:r>
            <a:r>
              <a:rPr lang="en-US" sz="1600" dirty="0" smtClean="0">
                <a:effectLst/>
              </a:rPr>
              <a:t>ibliography </a:t>
            </a:r>
            <a:r>
              <a:rPr lang="en-US" sz="1600" dirty="0">
                <a:effectLst/>
              </a:rPr>
              <a:t>should </a:t>
            </a:r>
            <a:r>
              <a:rPr lang="en-US" sz="1600" dirty="0" smtClean="0">
                <a:effectLst/>
              </a:rPr>
              <a:t>include:</a:t>
            </a:r>
          </a:p>
          <a:p>
            <a:pPr>
              <a:defRPr/>
            </a:pPr>
            <a:r>
              <a:rPr lang="en-US" sz="1600" dirty="0" smtClean="0">
                <a:effectLst/>
              </a:rPr>
              <a:t> 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the </a:t>
            </a:r>
            <a:r>
              <a:rPr lang="en-US" sz="1200" dirty="0">
                <a:effectLst/>
              </a:rPr>
              <a:t>authors' </a:t>
            </a:r>
            <a:r>
              <a:rPr lang="en-US" sz="1200" dirty="0" smtClean="0">
                <a:effectLst/>
              </a:rPr>
              <a:t>names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the </a:t>
            </a:r>
            <a:r>
              <a:rPr lang="en-US" sz="1200" dirty="0">
                <a:effectLst/>
              </a:rPr>
              <a:t>titles of the </a:t>
            </a:r>
            <a:r>
              <a:rPr lang="en-US" sz="1200" dirty="0" smtClean="0">
                <a:effectLst/>
              </a:rPr>
              <a:t>sources (papers, books, online)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the </a:t>
            </a:r>
            <a:r>
              <a:rPr lang="en-US" sz="1200" dirty="0">
                <a:effectLst/>
              </a:rPr>
              <a:t>names and locations of the </a:t>
            </a:r>
            <a:r>
              <a:rPr lang="en-US" sz="1200" dirty="0" smtClean="0">
                <a:effectLst/>
              </a:rPr>
              <a:t>publishing organizations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year and date of the source publication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Bibliography</a:t>
            </a: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effectLst/>
              </a:rPr>
              <a:t>t</a:t>
            </a:r>
            <a:r>
              <a:rPr lang="en-US" sz="1200" dirty="0" smtClean="0">
                <a:effectLst/>
              </a:rPr>
              <a:t>o </a:t>
            </a:r>
            <a:r>
              <a:rPr lang="en-US" sz="1200" dirty="0">
                <a:effectLst/>
              </a:rPr>
              <a:t>give credit to authors whose work </a:t>
            </a:r>
            <a:r>
              <a:rPr lang="en-US" sz="1200" dirty="0" smtClean="0">
                <a:effectLst/>
              </a:rPr>
              <a:t>you have used in </a:t>
            </a:r>
            <a:r>
              <a:rPr lang="en-US" sz="1200" dirty="0">
                <a:effectLst/>
              </a:rPr>
              <a:t>your </a:t>
            </a:r>
            <a:r>
              <a:rPr lang="en-US" sz="1200" dirty="0" smtClean="0">
                <a:effectLst/>
              </a:rPr>
              <a:t>research work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Helps the reader to </a:t>
            </a:r>
            <a:r>
              <a:rPr lang="en-US" sz="1200" dirty="0">
                <a:effectLst/>
              </a:rPr>
              <a:t>find out more about your topic by </a:t>
            </a:r>
            <a:r>
              <a:rPr lang="en-US" sz="1200" dirty="0" smtClean="0">
                <a:effectLst/>
              </a:rPr>
              <a:t>reviewing the work listed in the </a:t>
            </a:r>
            <a:r>
              <a:rPr lang="en-US" sz="1200" dirty="0" smtClean="0">
                <a:effectLst/>
              </a:rPr>
              <a:t>bibliography</a:t>
            </a: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TYPES OF BIBLIOGRAPHY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Enumerative </a:t>
            </a:r>
            <a:r>
              <a:rPr lang="en-US" sz="1600" dirty="0" smtClean="0">
                <a:effectLst/>
              </a:rPr>
              <a:t>Bibliography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l</a:t>
            </a:r>
            <a:r>
              <a:rPr lang="en-US" sz="1200" dirty="0" smtClean="0">
                <a:effectLst/>
              </a:rPr>
              <a:t>ists </a:t>
            </a:r>
            <a:r>
              <a:rPr lang="en-US" sz="1200" dirty="0">
                <a:effectLst/>
              </a:rPr>
              <a:t>references according to some specific </a:t>
            </a:r>
            <a:r>
              <a:rPr lang="en-US" sz="1200" dirty="0" smtClean="0">
                <a:effectLst/>
              </a:rPr>
              <a:t>arrangement, example, date of reference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Students </a:t>
            </a:r>
            <a:r>
              <a:rPr lang="en-US" sz="1200" dirty="0">
                <a:effectLst/>
              </a:rPr>
              <a:t>writing research papers use this type of bibliography </a:t>
            </a:r>
          </a:p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Analytical Bibliography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effectLst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     used to </a:t>
            </a:r>
            <a:r>
              <a:rPr lang="en-US" sz="1200" dirty="0">
                <a:effectLst/>
              </a:rPr>
              <a:t>critically study </a:t>
            </a:r>
            <a:r>
              <a:rPr lang="en-US" sz="1200" dirty="0" smtClean="0">
                <a:effectLst/>
              </a:rPr>
              <a:t>books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     includes </a:t>
            </a:r>
            <a:r>
              <a:rPr lang="en-US" sz="1200" dirty="0">
                <a:effectLst/>
              </a:rPr>
              <a:t>information about </a:t>
            </a:r>
            <a:r>
              <a:rPr lang="en-US" sz="1200" dirty="0" smtClean="0">
                <a:effectLst/>
              </a:rPr>
              <a:t>publishers, paper/binding</a:t>
            </a:r>
            <a:r>
              <a:rPr lang="en-US" sz="1200" dirty="0">
                <a:effectLst/>
              </a:rPr>
              <a:t>, </a:t>
            </a:r>
            <a:r>
              <a:rPr lang="en-US" sz="1200" dirty="0" smtClean="0">
                <a:effectLst/>
              </a:rPr>
              <a:t>and progress from manuscript </a:t>
            </a:r>
            <a:r>
              <a:rPr lang="en-US" sz="1200" dirty="0">
                <a:effectLst/>
              </a:rPr>
              <a:t>to </a:t>
            </a:r>
            <a:r>
              <a:rPr lang="en-US" sz="1200" dirty="0" smtClean="0">
                <a:effectLst/>
              </a:rPr>
              <a:t>     </a:t>
            </a:r>
          </a:p>
          <a:p>
            <a:pPr marL="285750"/>
            <a:r>
              <a:rPr lang="en-US" sz="1200" dirty="0">
                <a:effectLst/>
              </a:rPr>
              <a:t> </a:t>
            </a:r>
            <a:r>
              <a:rPr lang="en-US" sz="1200" dirty="0" smtClean="0">
                <a:effectLst/>
              </a:rPr>
              <a:t>        published book </a:t>
            </a:r>
          </a:p>
          <a:p>
            <a:pPr marL="285750"/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Annotated </a:t>
            </a:r>
            <a:r>
              <a:rPr lang="en-US" sz="1600" dirty="0" smtClean="0">
                <a:effectLst/>
              </a:rPr>
              <a:t>Bibliography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lists an </a:t>
            </a:r>
            <a:r>
              <a:rPr lang="en-US" sz="1200" dirty="0">
                <a:effectLst/>
              </a:rPr>
              <a:t>alphabetical list of </a:t>
            </a:r>
            <a:r>
              <a:rPr lang="en-US" sz="1200" dirty="0" smtClean="0">
                <a:effectLst/>
              </a:rPr>
              <a:t>sources, notes and comments  about  </a:t>
            </a:r>
            <a:r>
              <a:rPr lang="en-US" sz="1200" dirty="0">
                <a:effectLst/>
              </a:rPr>
              <a:t>the </a:t>
            </a:r>
            <a:r>
              <a:rPr lang="en-US" sz="1200" dirty="0" smtClean="0">
                <a:effectLst/>
              </a:rPr>
              <a:t>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used in advanced research</a:t>
            </a:r>
            <a:endParaRPr lang="en-US" sz="1000" dirty="0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BIBLIOGRAPHY STYLES</a:t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7315200" cy="1752600"/>
          </a:xfrm>
        </p:spPr>
        <p:txBody>
          <a:bodyPr lIns="90488" tIns="44450" rIns="90488" bIns="44450"/>
          <a:lstStyle/>
          <a:p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APA Style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Sapolsky, R. M. (2017). </a:t>
            </a:r>
            <a:r>
              <a:rPr lang="en-US" sz="1200" i="1" dirty="0">
                <a:effectLst/>
              </a:rPr>
              <a:t>Behave: The biology of humans at our best and worst</a:t>
            </a:r>
            <a:r>
              <a:rPr lang="en-US" sz="1200" dirty="0">
                <a:effectLst/>
              </a:rPr>
              <a:t>. Penguin Books</a:t>
            </a:r>
            <a:r>
              <a:rPr lang="en-US" sz="1200" dirty="0" smtClean="0">
                <a:effectLst/>
              </a:rPr>
              <a:t>.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Weinstein, J. (2009). “The market in Plato’s Republic.” </a:t>
            </a:r>
            <a:r>
              <a:rPr lang="en-US" sz="1200" i="1" dirty="0">
                <a:effectLst/>
              </a:rPr>
              <a:t>Classical Philology</a:t>
            </a:r>
            <a:r>
              <a:rPr lang="en-US" sz="1200" dirty="0">
                <a:effectLst/>
              </a:rPr>
              <a:t>, </a:t>
            </a:r>
            <a:r>
              <a:rPr lang="en-US" sz="1200" i="1" dirty="0">
                <a:effectLst/>
              </a:rPr>
              <a:t>104</a:t>
            </a:r>
            <a:r>
              <a:rPr lang="en-US" sz="1200" dirty="0">
                <a:effectLst/>
              </a:rPr>
              <a:t>(4), 439-458. </a:t>
            </a:r>
            <a:endParaRPr lang="en-US" sz="1200" dirty="0" smtClean="0">
              <a:effectLst/>
            </a:endParaRPr>
          </a:p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MLA Style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Card, Claudia. </a:t>
            </a:r>
            <a:r>
              <a:rPr lang="en-US" sz="1200" i="1" dirty="0">
                <a:effectLst/>
              </a:rPr>
              <a:t>The Atrocity Paradigm: A Theory of Evil</a:t>
            </a:r>
            <a:r>
              <a:rPr lang="en-US" sz="1200" dirty="0">
                <a:effectLst/>
              </a:rPr>
              <a:t>. Oxford UP, 2005</a:t>
            </a:r>
            <a:r>
              <a:rPr lang="en-US" sz="1200" dirty="0" smtClean="0">
                <a:effectLst/>
              </a:rPr>
              <a:t>.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Doggart, Julia. "Minding the Gap: Realizing Our Ideal Community Writing Assistance Program." </a:t>
            </a:r>
            <a:r>
              <a:rPr lang="en-US" sz="1200" i="1" dirty="0">
                <a:effectLst/>
              </a:rPr>
              <a:t>The Community Literacy Journal,</a:t>
            </a:r>
            <a:r>
              <a:rPr lang="en-US" sz="1200" dirty="0">
                <a:effectLst/>
              </a:rPr>
              <a:t> vol. 2, no. 1, 2007, pp. 71-80. </a:t>
            </a:r>
            <a:endParaRPr lang="en-US" sz="1200" dirty="0" smtClean="0">
              <a:effectLst/>
            </a:endParaRPr>
          </a:p>
          <a:p>
            <a:pPr marL="457200"/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Chicago Style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Michael Pollan, </a:t>
            </a:r>
            <a:r>
              <a:rPr lang="en-US" sz="1200" i="1" dirty="0">
                <a:effectLst/>
              </a:rPr>
              <a:t>The Omnivore's Dilemma: A Natural History of Four Meals</a:t>
            </a:r>
            <a:r>
              <a:rPr lang="en-US" sz="1200" dirty="0">
                <a:effectLst/>
              </a:rPr>
              <a:t> (New York: Penguin, 2006), 99–100</a:t>
            </a:r>
            <a:r>
              <a:rPr lang="en-US" sz="1200" dirty="0" smtClean="0">
                <a:effectLst/>
              </a:rPr>
              <a:t>.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Joshua I. Weinstein, "The Market in Plato’s </a:t>
            </a:r>
            <a:r>
              <a:rPr lang="en-US" sz="1200" i="1" dirty="0">
                <a:effectLst/>
              </a:rPr>
              <a:t>Republic</a:t>
            </a:r>
            <a:r>
              <a:rPr lang="en-US" sz="1200" dirty="0">
                <a:effectLst/>
              </a:rPr>
              <a:t>," </a:t>
            </a:r>
            <a:r>
              <a:rPr lang="en-US" sz="1200" i="1" dirty="0">
                <a:effectLst/>
              </a:rPr>
              <a:t>Classical Philology</a:t>
            </a:r>
            <a:r>
              <a:rPr lang="en-US" sz="1200" dirty="0">
                <a:effectLst/>
              </a:rPr>
              <a:t> 104 (2009): 440</a:t>
            </a:r>
            <a:r>
              <a:rPr lang="en-US" sz="1200" dirty="0" smtClean="0">
                <a:effectLst/>
              </a:rPr>
              <a:t>.</a:t>
            </a:r>
            <a:endParaRPr lang="en-US" sz="1200" dirty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IEEE Style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[1] D. Sarunyagate, Ed., </a:t>
            </a:r>
            <a:r>
              <a:rPr lang="en-US" sz="1200" i="1" dirty="0">
                <a:effectLst/>
              </a:rPr>
              <a:t>Lasers</a:t>
            </a:r>
            <a:r>
              <a:rPr lang="en-US" sz="1200" dirty="0">
                <a:effectLst/>
              </a:rPr>
              <a:t>. New York: McGraw-Hill, 1996</a:t>
            </a:r>
            <a:r>
              <a:rPr lang="en-US" sz="1200" dirty="0" smtClean="0">
                <a:effectLst/>
              </a:rPr>
              <a:t>.</a:t>
            </a:r>
          </a:p>
          <a:p>
            <a:pPr marL="738188" lvl="1" indent="-2222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[4] G. Liu, K. Y. Lee, and H. F. Jordan, "TDM and TWDM de Bruijn networks and shufflenets for optical communications," </a:t>
            </a:r>
            <a:r>
              <a:rPr lang="en-US" sz="1200" i="1" dirty="0">
                <a:effectLst/>
              </a:rPr>
              <a:t>IEEE Trans. Comp.</a:t>
            </a:r>
            <a:r>
              <a:rPr lang="en-US" sz="1200" dirty="0">
                <a:effectLst/>
              </a:rPr>
              <a:t>, vol. 46, pp. 695-701, June 1997.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BIBLIOGRAPHY EXAMPLE</a:t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7315200" cy="1752600"/>
          </a:xfrm>
        </p:spPr>
        <p:txBody>
          <a:bodyPr lIns="90488" tIns="44450" rIns="90488" bIns="44450"/>
          <a:lstStyle/>
          <a:p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18088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7154</TotalTime>
  <Pages>7</Pages>
  <Words>80</Words>
  <Application>Microsoft Office PowerPoint</Application>
  <PresentationFormat>Letter Paper (8.5x11 in)</PresentationFormat>
  <Paragraphs>51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Shimmer</vt:lpstr>
      <vt:lpstr>Custom Design</vt:lpstr>
      <vt:lpstr> BIBLIOGRAPHY      </vt:lpstr>
      <vt:lpstr> WHAT IS BIBLIOGRAPHY      </vt:lpstr>
      <vt:lpstr> TYPES OF BIBLIOGRAPHY      </vt:lpstr>
      <vt:lpstr> BIBLIOGRAPHY STYLES       </vt:lpstr>
      <vt:lpstr> BIBLIOGRAPHY EXAMPLE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447</cp:revision>
  <cp:lastPrinted>1601-01-01T00:00:00Z</cp:lastPrinted>
  <dcterms:created xsi:type="dcterms:W3CDTF">2002-01-01T13:31:42Z</dcterms:created>
  <dcterms:modified xsi:type="dcterms:W3CDTF">2021-08-06T20:18:56Z</dcterms:modified>
</cp:coreProperties>
</file>