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  <p:sldMasterId id="2147483782" r:id="rId2"/>
  </p:sldMasterIdLst>
  <p:notesMasterIdLst>
    <p:notesMasterId r:id="rId8"/>
  </p:notesMasterIdLst>
  <p:handoutMasterIdLst>
    <p:handoutMasterId r:id="rId9"/>
  </p:handoutMasterIdLst>
  <p:sldIdLst>
    <p:sldId id="256" r:id="rId3"/>
    <p:sldId id="382" r:id="rId4"/>
    <p:sldId id="390" r:id="rId5"/>
    <p:sldId id="383" r:id="rId6"/>
    <p:sldId id="391" r:id="rId7"/>
  </p:sldIdLst>
  <p:sldSz cx="9144000" cy="6858000" type="letter"/>
  <p:notesSz cx="6856413" cy="9083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3366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66" y="-102"/>
      </p:cViewPr>
      <p:guideLst>
        <p:guide orient="horz" pos="2861"/>
        <p:guide pos="21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389688" y="8691563"/>
            <a:ext cx="3968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60E771F0-4E81-46DE-8F57-2F9AE2E7F481}" type="slidenum">
              <a:rPr lang="en-US" altLang="en-US" sz="1400">
                <a:latin typeface="Arial" pitchFamily="34" charset="0"/>
              </a:rPr>
              <a:pPr algn="r"/>
              <a:t>‹#›</a:t>
            </a:fld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29760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14825"/>
            <a:ext cx="5030787" cy="408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120" tIns="44269" rIns="90120" bIns="442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88975"/>
            <a:ext cx="4527550" cy="3394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9850" y="92075"/>
            <a:ext cx="33464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en-US" sz="1400" dirty="0" smtClean="0">
                <a:latin typeface="Arial" panose="020B0604020202020204" pitchFamily="34" charset="0"/>
              </a:rPr>
              <a:t>University of California, Davis/California 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6389688" y="8691563"/>
            <a:ext cx="3968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296A0422-5FB0-4628-B32B-BD9F2F85CFAD}" type="slidenum">
              <a:rPr lang="en-US" altLang="en-US" sz="1400">
                <a:latin typeface="Arial" pitchFamily="34" charset="0"/>
              </a:rPr>
              <a:pPr algn="r"/>
              <a:t>‹#›</a:t>
            </a:fld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2339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394 w 5184"/>
                  <a:gd name="T3" fmla="*/ 3159 h 3159"/>
                  <a:gd name="T4" fmla="*/ 539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82 w 556"/>
                  <a:gd name="T5" fmla="*/ 3159 h 3159"/>
                  <a:gd name="T6" fmla="*/ 582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64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64 w 251"/>
                <a:gd name="T7" fmla="*/ 12 h 12"/>
                <a:gd name="T8" fmla="*/ 264 w 251"/>
                <a:gd name="T9" fmla="*/ 0 h 12"/>
                <a:gd name="T10" fmla="*/ 264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19652 w 251"/>
                <a:gd name="T5" fmla="*/ 12 h 12"/>
                <a:gd name="T6" fmla="*/ 19652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2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21 w 4724"/>
                  <a:gd name="T7" fmla="*/ 12 h 12"/>
                  <a:gd name="T8" fmla="*/ 4921 w 4724"/>
                  <a:gd name="T9" fmla="*/ 0 h 12"/>
                  <a:gd name="T10" fmla="*/ 492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24884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884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477000" y="6248400"/>
            <a:ext cx="2362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</p:spTree>
    <p:extLst>
      <p:ext uri="{BB962C8B-B14F-4D97-AF65-F5344CB8AC3E}">
        <p14:creationId xmlns:p14="http://schemas.microsoft.com/office/powerpoint/2010/main" val="338315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6D99BF-1AB1-43EF-945D-A70F2C1A473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525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8B8323-41C8-4C3A-81F2-6D09908C350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043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9A88E-B029-4774-ACA7-41D8A2F980F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513149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00144-478B-4382-996F-E735E3603AE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7498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8D4C9-BAFF-4DB1-9A5C-0FBF88677CC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6988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AAF9C-87EA-4886-87EC-14CD08011A2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1164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04C1E-0688-40D9-89CD-0602BC299B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0033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7972F8-B380-4A0C-84AE-E2B469C731E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00919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167B4-DC93-41D6-8229-E8C0DA3FD3B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9456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DE0E-DD1D-4770-85BD-407DA23DF59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9923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726FEE-FEE7-471F-82AB-C93410C2A0C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1679623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33C8A-F202-4FF2-8FD5-72D343A9FE4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241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483E8-2BFD-4F6C-92E4-09BC2450564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34978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0B685-93F7-4DDC-B0A4-1FF99DDED3C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63777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6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3AC2E-9CBD-417E-9B43-C2CD9D84B94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340484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D9B173-5A49-4380-B05C-9EF02291749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87861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F6D06-F3BE-4F88-B204-A751866F500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58784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B23BB-1D59-4F92-B867-FE7EF0AAF4DB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89970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C54C9F-016A-45D8-B9DD-73AC68537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3598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638812-21EC-4405-8B7A-1CAF3993A2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707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81B94E-4B5B-44A4-8F96-103DCDB44CF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552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394 w 5184"/>
                <a:gd name="T3" fmla="*/ 3159 h 3159"/>
                <a:gd name="T4" fmla="*/ 539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82 w 556"/>
                <a:gd name="T5" fmla="*/ 3159 h 3159"/>
                <a:gd name="T6" fmla="*/ 582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03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2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21 w 4724"/>
                  <a:gd name="T7" fmla="*/ 12 h 12"/>
                  <a:gd name="T8" fmla="*/ 4921 w 4724"/>
                  <a:gd name="T9" fmla="*/ 0 h 12"/>
                  <a:gd name="T10" fmla="*/ 492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781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4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19652 w 251"/>
                  <a:gd name="T5" fmla="*/ 12 h 12"/>
                  <a:gd name="T6" fmla="*/ 19652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64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64 w 251"/>
                  <a:gd name="T7" fmla="*/ 12 h 12"/>
                  <a:gd name="T8" fmla="*/ 264 w 251"/>
                  <a:gd name="T9" fmla="*/ 0 h 12"/>
                  <a:gd name="T10" fmla="*/ 264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782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24782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782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782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9BC0992-BD24-49CC-8D17-AD9473A9B9B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230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68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443" r:id="rId1"/>
    <p:sldLayoutId id="2147484428" r:id="rId2"/>
    <p:sldLayoutId id="2147484429" r:id="rId3"/>
    <p:sldLayoutId id="2147484430" r:id="rId4"/>
    <p:sldLayoutId id="2147484431" r:id="rId5"/>
    <p:sldLayoutId id="2147484432" r:id="rId6"/>
    <p:sldLayoutId id="2147484444" r:id="rId7"/>
    <p:sldLayoutId id="2147484445" r:id="rId8"/>
    <p:sldLayoutId id="2147484446" r:id="rId9"/>
    <p:sldLayoutId id="2147484447" r:id="rId10"/>
    <p:sldLayoutId id="2147484448" r:id="rId11"/>
    <p:sldLayoutId id="2147484433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25D9916-A9AC-4302-92B4-FDC39B2377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4" r:id="rId1"/>
    <p:sldLayoutId id="2147484435" r:id="rId2"/>
    <p:sldLayoutId id="2147484436" r:id="rId3"/>
    <p:sldLayoutId id="2147484437" r:id="rId4"/>
    <p:sldLayoutId id="2147484449" r:id="rId5"/>
    <p:sldLayoutId id="2147484438" r:id="rId6"/>
    <p:sldLayoutId id="2147484439" r:id="rId7"/>
    <p:sldLayoutId id="2147484440" r:id="rId8"/>
    <p:sldLayoutId id="2147484441" r:id="rId9"/>
    <p:sldLayoutId id="2147484442" r:id="rId10"/>
    <p:sldLayoutId id="214748445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694488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/>
              <a:t>BIBLIOGRAPHY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WHAT IS BIBLIOGRAPHY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086600" cy="1752600"/>
          </a:xfrm>
        </p:spPr>
        <p:txBody>
          <a:bodyPr lIns="90488" tIns="44450" rIns="90488" bIns="44450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effectLst/>
              </a:rPr>
              <a:t>B</a:t>
            </a:r>
            <a:r>
              <a:rPr lang="en-US" sz="1600" dirty="0" smtClean="0">
                <a:effectLst/>
              </a:rPr>
              <a:t>ibliography </a:t>
            </a:r>
            <a:r>
              <a:rPr lang="en-US" sz="1600" dirty="0">
                <a:effectLst/>
              </a:rPr>
              <a:t>is a list of all of the </a:t>
            </a:r>
            <a:r>
              <a:rPr lang="en-US" sz="1600" dirty="0" smtClean="0">
                <a:effectLst/>
              </a:rPr>
              <a:t>literature sources </a:t>
            </a:r>
            <a:r>
              <a:rPr lang="en-US" sz="1600" dirty="0">
                <a:effectLst/>
              </a:rPr>
              <a:t>you have used </a:t>
            </a:r>
            <a:r>
              <a:rPr lang="en-US" sz="1600" dirty="0" smtClean="0">
                <a:effectLst/>
              </a:rPr>
              <a:t>in your research</a:t>
            </a:r>
          </a:p>
          <a:p>
            <a:pPr>
              <a:defRPr/>
            </a:pPr>
            <a:r>
              <a:rPr lang="en-US" sz="1600" dirty="0">
                <a:effectLst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effectLst/>
              </a:rPr>
              <a:t>B</a:t>
            </a:r>
            <a:r>
              <a:rPr lang="en-US" sz="1600" dirty="0" smtClean="0">
                <a:effectLst/>
              </a:rPr>
              <a:t>ibliography </a:t>
            </a:r>
            <a:r>
              <a:rPr lang="en-US" sz="1600" dirty="0">
                <a:effectLst/>
              </a:rPr>
              <a:t>should </a:t>
            </a:r>
            <a:r>
              <a:rPr lang="en-US" sz="1600" dirty="0" smtClean="0">
                <a:effectLst/>
              </a:rPr>
              <a:t>include:</a:t>
            </a:r>
          </a:p>
          <a:p>
            <a:pPr>
              <a:defRPr/>
            </a:pPr>
            <a:r>
              <a:rPr lang="en-US" sz="1600" dirty="0" smtClean="0">
                <a:effectLst/>
              </a:rPr>
              <a:t> 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the </a:t>
            </a:r>
            <a:r>
              <a:rPr lang="en-US" sz="1200" dirty="0">
                <a:effectLst/>
              </a:rPr>
              <a:t>authors' </a:t>
            </a:r>
            <a:r>
              <a:rPr lang="en-US" sz="1200" dirty="0" smtClean="0">
                <a:effectLst/>
              </a:rPr>
              <a:t>names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the </a:t>
            </a:r>
            <a:r>
              <a:rPr lang="en-US" sz="1200" dirty="0">
                <a:effectLst/>
              </a:rPr>
              <a:t>titles of the </a:t>
            </a:r>
            <a:r>
              <a:rPr lang="en-US" sz="1200" dirty="0" smtClean="0">
                <a:effectLst/>
              </a:rPr>
              <a:t>sources (papers, books, online)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the </a:t>
            </a:r>
            <a:r>
              <a:rPr lang="en-US" sz="1200" dirty="0">
                <a:effectLst/>
              </a:rPr>
              <a:t>names and locations of the </a:t>
            </a:r>
            <a:r>
              <a:rPr lang="en-US" sz="1200" dirty="0" smtClean="0">
                <a:effectLst/>
              </a:rPr>
              <a:t>publishing organizations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year and date of the source publication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u="sng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Importance of  Bibliography</a:t>
            </a:r>
          </a:p>
          <a:p>
            <a:pPr>
              <a:defRPr/>
            </a:pPr>
            <a:endParaRPr lang="en-US" sz="16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effectLst/>
              </a:rPr>
              <a:t>t</a:t>
            </a:r>
            <a:r>
              <a:rPr lang="en-US" sz="1200" dirty="0" smtClean="0">
                <a:effectLst/>
              </a:rPr>
              <a:t>o </a:t>
            </a:r>
            <a:r>
              <a:rPr lang="en-US" sz="1200" dirty="0">
                <a:effectLst/>
              </a:rPr>
              <a:t>give credit to authors whose work </a:t>
            </a:r>
            <a:r>
              <a:rPr lang="en-US" sz="1200" dirty="0" smtClean="0">
                <a:effectLst/>
              </a:rPr>
              <a:t>you have used in </a:t>
            </a:r>
            <a:r>
              <a:rPr lang="en-US" sz="1200" dirty="0">
                <a:effectLst/>
              </a:rPr>
              <a:t>your </a:t>
            </a:r>
            <a:r>
              <a:rPr lang="en-US" sz="1200" dirty="0" smtClean="0">
                <a:effectLst/>
              </a:rPr>
              <a:t>research work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Helps the reader to </a:t>
            </a:r>
            <a:r>
              <a:rPr lang="en-US" sz="1200" dirty="0">
                <a:effectLst/>
              </a:rPr>
              <a:t>find out more about your topic by </a:t>
            </a:r>
            <a:r>
              <a:rPr lang="en-US" sz="1200" dirty="0" smtClean="0">
                <a:effectLst/>
              </a:rPr>
              <a:t>reviewing the work listed in the </a:t>
            </a:r>
            <a:r>
              <a:rPr lang="en-US" sz="1200" dirty="0" smtClean="0">
                <a:effectLst/>
              </a:rPr>
              <a:t>bibliography</a:t>
            </a:r>
            <a:endParaRPr lang="en-US" sz="1200" u="sng" dirty="0" smtClean="0">
              <a:effectLst/>
            </a:endParaRPr>
          </a:p>
          <a:p>
            <a:pPr marL="1028700" lvl="1">
              <a:buFont typeface="Courier New" panose="02070309020205020404" pitchFamily="49" charset="0"/>
              <a:buChar char="o"/>
              <a:defRPr/>
            </a:pP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algn="ctr"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TYPES OF BIBLIOGRAPHY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086600" cy="1752600"/>
          </a:xfrm>
        </p:spPr>
        <p:txBody>
          <a:bodyPr lIns="90488" tIns="44450" rIns="90488" bIns="44450"/>
          <a:lstStyle/>
          <a:p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</a:rPr>
              <a:t>Enumerative </a:t>
            </a:r>
            <a:r>
              <a:rPr lang="en-US" sz="1600" dirty="0" smtClean="0">
                <a:effectLst/>
              </a:rPr>
              <a:t>Bibliography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l</a:t>
            </a:r>
            <a:r>
              <a:rPr lang="en-US" sz="1200" dirty="0" smtClean="0">
                <a:effectLst/>
              </a:rPr>
              <a:t>ists </a:t>
            </a:r>
            <a:r>
              <a:rPr lang="en-US" sz="1200" dirty="0">
                <a:effectLst/>
              </a:rPr>
              <a:t>references according to some specific </a:t>
            </a:r>
            <a:r>
              <a:rPr lang="en-US" sz="1200" dirty="0" smtClean="0">
                <a:effectLst/>
              </a:rPr>
              <a:t>arrangement, example, date of reference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Students </a:t>
            </a:r>
            <a:r>
              <a:rPr lang="en-US" sz="1200" dirty="0">
                <a:effectLst/>
              </a:rPr>
              <a:t>writing research papers use this type of bibliography </a:t>
            </a:r>
          </a:p>
          <a:p>
            <a:endParaRPr lang="en-US" sz="16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effectLst/>
              </a:rPr>
              <a:t>Analytical Bibliography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effectLst/>
            </a:endParaRP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     used to </a:t>
            </a:r>
            <a:r>
              <a:rPr lang="en-US" sz="1200" dirty="0">
                <a:effectLst/>
              </a:rPr>
              <a:t>critically study </a:t>
            </a:r>
            <a:r>
              <a:rPr lang="en-US" sz="1200" dirty="0" smtClean="0">
                <a:effectLst/>
              </a:rPr>
              <a:t>books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     includes </a:t>
            </a:r>
            <a:r>
              <a:rPr lang="en-US" sz="1200" dirty="0">
                <a:effectLst/>
              </a:rPr>
              <a:t>information about </a:t>
            </a:r>
            <a:r>
              <a:rPr lang="en-US" sz="1200" dirty="0" smtClean="0">
                <a:effectLst/>
              </a:rPr>
              <a:t>publishers, paper/binding</a:t>
            </a:r>
            <a:r>
              <a:rPr lang="en-US" sz="1200" dirty="0">
                <a:effectLst/>
              </a:rPr>
              <a:t>, </a:t>
            </a:r>
            <a:r>
              <a:rPr lang="en-US" sz="1200" dirty="0" smtClean="0">
                <a:effectLst/>
              </a:rPr>
              <a:t>and progress from manuscript </a:t>
            </a:r>
            <a:r>
              <a:rPr lang="en-US" sz="1200" dirty="0">
                <a:effectLst/>
              </a:rPr>
              <a:t>to </a:t>
            </a:r>
            <a:r>
              <a:rPr lang="en-US" sz="1200" dirty="0" smtClean="0">
                <a:effectLst/>
              </a:rPr>
              <a:t>     </a:t>
            </a:r>
          </a:p>
          <a:p>
            <a:pPr marL="285750"/>
            <a:r>
              <a:rPr lang="en-US" sz="1200" dirty="0">
                <a:effectLst/>
              </a:rPr>
              <a:t> </a:t>
            </a:r>
            <a:r>
              <a:rPr lang="en-US" sz="1200" dirty="0" smtClean="0">
                <a:effectLst/>
              </a:rPr>
              <a:t>        published book </a:t>
            </a:r>
          </a:p>
          <a:p>
            <a:pPr marL="285750"/>
            <a:endParaRPr lang="en-US" sz="12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</a:rPr>
              <a:t>Annotated </a:t>
            </a:r>
            <a:r>
              <a:rPr lang="en-US" sz="1600" dirty="0" smtClean="0">
                <a:effectLst/>
              </a:rPr>
              <a:t>Bibliography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lists an </a:t>
            </a:r>
            <a:r>
              <a:rPr lang="en-US" sz="1200" dirty="0">
                <a:effectLst/>
              </a:rPr>
              <a:t>alphabetical list of </a:t>
            </a:r>
            <a:r>
              <a:rPr lang="en-US" sz="1200" dirty="0" smtClean="0">
                <a:effectLst/>
              </a:rPr>
              <a:t>sources, notes and comments  about  </a:t>
            </a:r>
            <a:r>
              <a:rPr lang="en-US" sz="1200" dirty="0">
                <a:effectLst/>
              </a:rPr>
              <a:t>the </a:t>
            </a:r>
            <a:r>
              <a:rPr lang="en-US" sz="1200" dirty="0" smtClean="0">
                <a:effectLst/>
              </a:rPr>
              <a:t>sources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used in advanced research</a:t>
            </a:r>
            <a:endParaRPr lang="en-US" sz="1000" dirty="0" smtClean="0"/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694488" cy="896938"/>
          </a:xfrm>
        </p:spPr>
        <p:txBody>
          <a:bodyPr lIns="90488" tIns="44450" rIns="90488" bIns="44450" anchor="ctr"/>
          <a:lstStyle/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BIBLIOGRAPHY STYLES</a:t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>
                <a:cs typeface="Times New Roman" pitchFamily="18" charset="0"/>
              </a:rPr>
              <a:t/>
            </a:r>
            <a:br>
              <a:rPr lang="en-US" sz="2400" b="0" dirty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524000"/>
            <a:ext cx="7315200" cy="1752600"/>
          </a:xfrm>
        </p:spPr>
        <p:txBody>
          <a:bodyPr lIns="90488" tIns="44450" rIns="90488" bIns="44450"/>
          <a:lstStyle/>
          <a:p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effectLst/>
              </a:rPr>
              <a:t>APA Style</a:t>
            </a:r>
          </a:p>
          <a:p>
            <a:pPr marL="738188" lvl="1" indent="-2222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Sapolsky, R. M. (2017). </a:t>
            </a:r>
            <a:r>
              <a:rPr lang="en-US" sz="1200" i="1" dirty="0">
                <a:effectLst/>
              </a:rPr>
              <a:t>Behave: The biology of humans at our best and worst</a:t>
            </a:r>
            <a:r>
              <a:rPr lang="en-US" sz="1200" dirty="0">
                <a:effectLst/>
              </a:rPr>
              <a:t>. Penguin Books</a:t>
            </a:r>
            <a:r>
              <a:rPr lang="en-US" sz="1200" dirty="0" smtClean="0">
                <a:effectLst/>
              </a:rPr>
              <a:t>.</a:t>
            </a:r>
          </a:p>
          <a:p>
            <a:pPr marL="738188" lvl="1" indent="-2222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Weinstein, J. (2009). “The market in Plato’s Republic.” </a:t>
            </a:r>
            <a:r>
              <a:rPr lang="en-US" sz="1200" i="1" dirty="0">
                <a:effectLst/>
              </a:rPr>
              <a:t>Classical Philology</a:t>
            </a:r>
            <a:r>
              <a:rPr lang="en-US" sz="1200" dirty="0">
                <a:effectLst/>
              </a:rPr>
              <a:t>, </a:t>
            </a:r>
            <a:r>
              <a:rPr lang="en-US" sz="1200" i="1" dirty="0">
                <a:effectLst/>
              </a:rPr>
              <a:t>104</a:t>
            </a:r>
            <a:r>
              <a:rPr lang="en-US" sz="1200" dirty="0">
                <a:effectLst/>
              </a:rPr>
              <a:t>(4), 439-458. </a:t>
            </a:r>
            <a:endParaRPr lang="en-US" sz="1200" dirty="0" smtClean="0">
              <a:effectLst/>
            </a:endParaRPr>
          </a:p>
          <a:p>
            <a:endParaRPr lang="en-US" sz="16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effectLst/>
              </a:rPr>
              <a:t>MLA Style</a:t>
            </a:r>
          </a:p>
          <a:p>
            <a:pPr marL="738188" lvl="1" indent="-2222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Card, Claudia. </a:t>
            </a:r>
            <a:r>
              <a:rPr lang="en-US" sz="1200" i="1" dirty="0">
                <a:effectLst/>
              </a:rPr>
              <a:t>The Atrocity Paradigm: A Theory of Evil</a:t>
            </a:r>
            <a:r>
              <a:rPr lang="en-US" sz="1200" dirty="0">
                <a:effectLst/>
              </a:rPr>
              <a:t>. Oxford UP, 2005</a:t>
            </a:r>
            <a:r>
              <a:rPr lang="en-US" sz="1200" dirty="0" smtClean="0">
                <a:effectLst/>
              </a:rPr>
              <a:t>.</a:t>
            </a:r>
          </a:p>
          <a:p>
            <a:pPr marL="738188" lvl="1" indent="-2222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Doggart, Julia. "Minding the Gap: Realizing Our Ideal Community Writing Assistance Program." </a:t>
            </a:r>
            <a:r>
              <a:rPr lang="en-US" sz="1200" i="1" dirty="0">
                <a:effectLst/>
              </a:rPr>
              <a:t>The Community Literacy Journal,</a:t>
            </a:r>
            <a:r>
              <a:rPr lang="en-US" sz="1200" dirty="0">
                <a:effectLst/>
              </a:rPr>
              <a:t> vol. 2, no. 1, 2007, pp. 71-80. </a:t>
            </a:r>
            <a:endParaRPr lang="en-US" sz="1200" dirty="0" smtClean="0">
              <a:effectLst/>
            </a:endParaRPr>
          </a:p>
          <a:p>
            <a:pPr marL="457200"/>
            <a:endParaRPr lang="en-US" sz="12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effectLst/>
              </a:rPr>
              <a:t>Chicago Style</a:t>
            </a:r>
          </a:p>
          <a:p>
            <a:pPr marL="738188" lvl="1" indent="-2222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Michael Pollan, </a:t>
            </a:r>
            <a:r>
              <a:rPr lang="en-US" sz="1200" i="1" dirty="0">
                <a:effectLst/>
              </a:rPr>
              <a:t>The Omnivore's Dilemma: A Natural History of Four Meals</a:t>
            </a:r>
            <a:r>
              <a:rPr lang="en-US" sz="1200" dirty="0">
                <a:effectLst/>
              </a:rPr>
              <a:t> (New York: Penguin, 2006), 99–100</a:t>
            </a:r>
            <a:r>
              <a:rPr lang="en-US" sz="1200" dirty="0" smtClean="0">
                <a:effectLst/>
              </a:rPr>
              <a:t>.</a:t>
            </a:r>
          </a:p>
          <a:p>
            <a:pPr marL="738188" lvl="1" indent="-2222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Joshua I. Weinstein, "The Market in Plato’s </a:t>
            </a:r>
            <a:r>
              <a:rPr lang="en-US" sz="1200" i="1" dirty="0">
                <a:effectLst/>
              </a:rPr>
              <a:t>Republic</a:t>
            </a:r>
            <a:r>
              <a:rPr lang="en-US" sz="1200" dirty="0">
                <a:effectLst/>
              </a:rPr>
              <a:t>," </a:t>
            </a:r>
            <a:r>
              <a:rPr lang="en-US" sz="1200" i="1" dirty="0">
                <a:effectLst/>
              </a:rPr>
              <a:t>Classical Philology</a:t>
            </a:r>
            <a:r>
              <a:rPr lang="en-US" sz="1200" dirty="0">
                <a:effectLst/>
              </a:rPr>
              <a:t> 104 (2009): 440</a:t>
            </a:r>
            <a:r>
              <a:rPr lang="en-US" sz="1200" dirty="0" smtClean="0">
                <a:effectLst/>
              </a:rPr>
              <a:t>.</a:t>
            </a:r>
            <a:endParaRPr lang="en-US" sz="1200" dirty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endParaRPr lang="en-US" sz="16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effectLst/>
              </a:rPr>
              <a:t>IEEE Style</a:t>
            </a:r>
          </a:p>
          <a:p>
            <a:pPr marL="738188" lvl="1" indent="-2222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[1] D. Sarunyagate, Ed., </a:t>
            </a:r>
            <a:r>
              <a:rPr lang="en-US" sz="1200" i="1" dirty="0">
                <a:effectLst/>
              </a:rPr>
              <a:t>Lasers</a:t>
            </a:r>
            <a:r>
              <a:rPr lang="en-US" sz="1200" dirty="0">
                <a:effectLst/>
              </a:rPr>
              <a:t>. New York: McGraw-Hill, 1996</a:t>
            </a:r>
            <a:r>
              <a:rPr lang="en-US" sz="1200" dirty="0" smtClean="0">
                <a:effectLst/>
              </a:rPr>
              <a:t>.</a:t>
            </a:r>
          </a:p>
          <a:p>
            <a:pPr marL="738188" lvl="1" indent="-22225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[4] G. Liu, K. Y. Lee, and H. F. Jordan, "TDM and TWDM de Bruijn networks and shufflenets for optical communications," </a:t>
            </a:r>
            <a:r>
              <a:rPr lang="en-US" sz="1200" i="1" dirty="0">
                <a:effectLst/>
              </a:rPr>
              <a:t>IEEE Trans. Comp.</a:t>
            </a:r>
            <a:r>
              <a:rPr lang="en-US" sz="1200" dirty="0">
                <a:effectLst/>
              </a:rPr>
              <a:t>, vol. 46, pp. 695-701, June 1997.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694488" cy="896938"/>
          </a:xfrm>
        </p:spPr>
        <p:txBody>
          <a:bodyPr lIns="90488" tIns="44450" rIns="90488" bIns="44450" anchor="ctr"/>
          <a:lstStyle/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BIBLIOGRAPHY EXAMPLE</a:t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>
                <a:cs typeface="Times New Roman" pitchFamily="18" charset="0"/>
              </a:rPr>
              <a:t/>
            </a:r>
            <a:br>
              <a:rPr lang="en-US" sz="2400" b="0" dirty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524000"/>
            <a:ext cx="7315200" cy="1752600"/>
          </a:xfrm>
        </p:spPr>
        <p:txBody>
          <a:bodyPr lIns="90488" tIns="44450" rIns="90488" bIns="44450"/>
          <a:lstStyle/>
          <a:p>
            <a:endParaRPr lang="en-US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218088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7154</TotalTime>
  <Pages>7</Pages>
  <Words>80</Words>
  <Application>Microsoft Office PowerPoint</Application>
  <PresentationFormat>Letter Paper (8.5x11 in)</PresentationFormat>
  <Paragraphs>51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Shimmer</vt:lpstr>
      <vt:lpstr>Custom Design</vt:lpstr>
      <vt:lpstr> BIBLIOGRAPHY      </vt:lpstr>
      <vt:lpstr> WHAT IS BIBLIOGRAPHY      </vt:lpstr>
      <vt:lpstr> TYPES OF BIBLIOGRAPHY      </vt:lpstr>
      <vt:lpstr> BIBLIOGRAPHY STYLES       </vt:lpstr>
      <vt:lpstr> BIBLIOGRAPHY EXAMPLE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Microwave Array Hypethermia System</dc:title>
  <dc:creator>PREETHAM KUMAR</dc:creator>
  <cp:lastModifiedBy>Kumar, Preetham</cp:lastModifiedBy>
  <cp:revision>447</cp:revision>
  <cp:lastPrinted>1601-01-01T00:00:00Z</cp:lastPrinted>
  <dcterms:created xsi:type="dcterms:W3CDTF">2002-01-01T13:31:42Z</dcterms:created>
  <dcterms:modified xsi:type="dcterms:W3CDTF">2021-08-06T20:18:56Z</dcterms:modified>
</cp:coreProperties>
</file>