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1" r:id="rId1"/>
    <p:sldMasterId id="2147483782" r:id="rId2"/>
  </p:sldMasterIdLst>
  <p:notesMasterIdLst>
    <p:notesMasterId r:id="rId8"/>
  </p:notesMasterIdLst>
  <p:handoutMasterIdLst>
    <p:handoutMasterId r:id="rId9"/>
  </p:handoutMasterIdLst>
  <p:sldIdLst>
    <p:sldId id="256" r:id="rId3"/>
    <p:sldId id="382" r:id="rId4"/>
    <p:sldId id="391" r:id="rId5"/>
    <p:sldId id="392" r:id="rId6"/>
    <p:sldId id="390" r:id="rId7"/>
  </p:sldIdLst>
  <p:sldSz cx="9144000" cy="6858000" type="letter"/>
  <p:notesSz cx="6856413" cy="90836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9FF"/>
    <a:srgbClr val="3366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-150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2766" y="-102"/>
      </p:cViewPr>
      <p:guideLst>
        <p:guide orient="horz" pos="2861"/>
        <p:guide pos="215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6389688" y="8691563"/>
            <a:ext cx="396875" cy="30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120" tIns="44269" rIns="90120" bIns="44269" anchor="ctr"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fld id="{60E771F0-4E81-46DE-8F57-2F9AE2E7F481}" type="slidenum">
              <a:rPr lang="en-US" altLang="en-US" sz="1400">
                <a:latin typeface="Arial" pitchFamily="34" charset="0"/>
              </a:rPr>
              <a:pPr algn="r"/>
              <a:t>‹#›</a:t>
            </a:fld>
            <a:endParaRPr lang="en-US" altLang="en-US" sz="14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0297604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314825"/>
            <a:ext cx="5030787" cy="408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120" tIns="44269" rIns="90120" bIns="442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notes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67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5225" y="688975"/>
            <a:ext cx="4527550" cy="33940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69850" y="92075"/>
            <a:ext cx="334645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120" tIns="44269" rIns="90120" bIns="44269" anchor="ctr">
            <a:spAutoFit/>
          </a:bodyPr>
          <a:lstStyle>
            <a:lvl1pPr defTabSz="911225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11225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11225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11225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11225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defRPr/>
            </a:pPr>
            <a:r>
              <a:rPr lang="en-US" altLang="en-US" sz="1400" dirty="0" smtClean="0">
                <a:latin typeface="Arial" panose="020B0604020202020204" pitchFamily="34" charset="0"/>
              </a:rPr>
              <a:t>University of California, Davis/California </a:t>
            </a: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6389688" y="8691563"/>
            <a:ext cx="396875" cy="30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120" tIns="44269" rIns="90120" bIns="44269" anchor="ctr"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fld id="{296A0422-5FB0-4628-B32B-BD9F2F85CFAD}" type="slidenum">
              <a:rPr lang="en-US" altLang="en-US" sz="1400">
                <a:latin typeface="Arial" pitchFamily="34" charset="0"/>
              </a:rPr>
              <a:pPr algn="r"/>
              <a:t>‹#›</a:t>
            </a:fld>
            <a:endParaRPr lang="en-US" altLang="en-US" sz="14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6423390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6813" y="688975"/>
            <a:ext cx="4524375" cy="3394075"/>
          </a:xfrm>
          <a:ln cap="flat"/>
        </p:spPr>
      </p:sp>
      <p:sp>
        <p:nvSpPr>
          <p:cNvPr id="14339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6813" y="688975"/>
            <a:ext cx="4524375" cy="3394075"/>
          </a:xfrm>
          <a:ln cap="flat"/>
        </p:spPr>
      </p:sp>
      <p:sp>
        <p:nvSpPr>
          <p:cNvPr id="16387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6813" y="688975"/>
            <a:ext cx="4524375" cy="3394075"/>
          </a:xfrm>
          <a:ln cap="flat"/>
        </p:spPr>
      </p:sp>
      <p:sp>
        <p:nvSpPr>
          <p:cNvPr id="16387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6813" y="688975"/>
            <a:ext cx="4524375" cy="3394075"/>
          </a:xfrm>
          <a:ln cap="flat"/>
        </p:spPr>
      </p:sp>
      <p:sp>
        <p:nvSpPr>
          <p:cNvPr id="36867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6813" y="688975"/>
            <a:ext cx="4524375" cy="3394075"/>
          </a:xfrm>
          <a:ln cap="flat"/>
        </p:spPr>
      </p:sp>
      <p:sp>
        <p:nvSpPr>
          <p:cNvPr id="18435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5394 w 5184"/>
                  <a:gd name="T3" fmla="*/ 3159 h 3159"/>
                  <a:gd name="T4" fmla="*/ 5394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582 w 556"/>
                  <a:gd name="T5" fmla="*/ 3159 h 3159"/>
                  <a:gd name="T6" fmla="*/ 582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64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64 w 251"/>
                <a:gd name="T7" fmla="*/ 12 h 12"/>
                <a:gd name="T8" fmla="*/ 264 w 251"/>
                <a:gd name="T9" fmla="*/ 0 h 12"/>
                <a:gd name="T10" fmla="*/ 264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19652 w 251"/>
                <a:gd name="T5" fmla="*/ 12 h 12"/>
                <a:gd name="T6" fmla="*/ 19652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921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921 w 4724"/>
                  <a:gd name="T7" fmla="*/ 12 h 12"/>
                  <a:gd name="T8" fmla="*/ 4921 w 4724"/>
                  <a:gd name="T9" fmla="*/ 0 h 12"/>
                  <a:gd name="T10" fmla="*/ 4921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</p:grpSp>
      </p:grpSp>
      <p:sp>
        <p:nvSpPr>
          <p:cNvPr id="248848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48849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6477000" y="6248400"/>
            <a:ext cx="23622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en-US" dirty="0"/>
              <a:t>RCA-2010</a:t>
            </a:r>
          </a:p>
        </p:txBody>
      </p:sp>
    </p:spTree>
    <p:extLst>
      <p:ext uri="{BB962C8B-B14F-4D97-AF65-F5344CB8AC3E}">
        <p14:creationId xmlns:p14="http://schemas.microsoft.com/office/powerpoint/2010/main" val="3383151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46D99BF-1AB1-43EF-945D-A70F2C1A473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55251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A8B8323-41C8-4C3A-81F2-6D09908C350D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80431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066800" y="1981200"/>
            <a:ext cx="75438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A9A88E-B029-4774-ACA7-41D8A2F980F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</p:spTree>
    <p:extLst>
      <p:ext uri="{BB962C8B-B14F-4D97-AF65-F5344CB8AC3E}">
        <p14:creationId xmlns:p14="http://schemas.microsoft.com/office/powerpoint/2010/main" val="25131496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RCA-2010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A00144-478B-4382-996F-E735E3603AE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74982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RCA-2010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A8D4C9-BAFF-4DB1-9A5C-0FBF88677CCD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069883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RCA-2010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5AAF9C-87EA-4886-87EC-14CD08011A2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811646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RCA-2010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104C1E-0688-40D9-89CD-0602BC299B6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100334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97972F8-B380-4A0C-84AE-E2B469C731E9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900919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RCA-2010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0167B4-DC93-41D6-8229-E8C0DA3FD3B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094561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RCA-2010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CDE0E-DD1D-4770-85BD-407DA23DF59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99923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726FEE-FEE7-471F-82AB-C93410C2A0C2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</p:spTree>
    <p:extLst>
      <p:ext uri="{BB962C8B-B14F-4D97-AF65-F5344CB8AC3E}">
        <p14:creationId xmlns:p14="http://schemas.microsoft.com/office/powerpoint/2010/main" val="16796237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RCA-2010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233C8A-F202-4FF2-8FD5-72D343A9FE4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424132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RCA-2010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F483E8-2BFD-4F6C-92E4-09BC2450564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034978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RCA-2010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20B685-93F7-4DDC-B0A4-1FF99DDED3C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3637777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369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23AC2E-9CBD-417E-9B43-C2CD9D84B947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</p:spTree>
    <p:extLst>
      <p:ext uri="{BB962C8B-B14F-4D97-AF65-F5344CB8AC3E}">
        <p14:creationId xmlns:p14="http://schemas.microsoft.com/office/powerpoint/2010/main" val="3404846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D9B173-5A49-4380-B05C-9EF02291749F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</p:spTree>
    <p:extLst>
      <p:ext uri="{BB962C8B-B14F-4D97-AF65-F5344CB8AC3E}">
        <p14:creationId xmlns:p14="http://schemas.microsoft.com/office/powerpoint/2010/main" val="878617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EF6D06-F3BE-4F88-B204-A751866F500E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</p:spTree>
    <p:extLst>
      <p:ext uri="{BB962C8B-B14F-4D97-AF65-F5344CB8AC3E}">
        <p14:creationId xmlns:p14="http://schemas.microsoft.com/office/powerpoint/2010/main" val="2587847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7B23BB-1D59-4F92-B867-FE7EF0AAF4DB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</p:spTree>
    <p:extLst>
      <p:ext uri="{BB962C8B-B14F-4D97-AF65-F5344CB8AC3E}">
        <p14:creationId xmlns:p14="http://schemas.microsoft.com/office/powerpoint/2010/main" val="2899705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AC54C9F-016A-45D8-B9DD-73AC6853722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23598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2638812-21EC-4405-8B7A-1CAF3993A2C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57079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581B94E-4B5B-44A4-8F96-103DCDB44CF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1552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1031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394 w 5184"/>
                <a:gd name="T3" fmla="*/ 3159 h 3159"/>
                <a:gd name="T4" fmla="*/ 5394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32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82 w 556"/>
                <a:gd name="T5" fmla="*/ 3159 h 3159"/>
                <a:gd name="T6" fmla="*/ 582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033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1034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35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36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921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921 w 4724"/>
                  <a:gd name="T7" fmla="*/ 12 h 12"/>
                  <a:gd name="T8" fmla="*/ 4921 w 4724"/>
                  <a:gd name="T9" fmla="*/ 0 h 12"/>
                  <a:gd name="T10" fmla="*/ 4921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37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38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47819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040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19652 w 251"/>
                  <a:gd name="T5" fmla="*/ 12 h 12"/>
                  <a:gd name="T6" fmla="*/ 19652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41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64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64 w 251"/>
                  <a:gd name="T7" fmla="*/ 12 h 12"/>
                  <a:gd name="T8" fmla="*/ 264 w 251"/>
                  <a:gd name="T9" fmla="*/ 0 h 12"/>
                  <a:gd name="T10" fmla="*/ 264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47822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</p:grpSp>
      </p:grpSp>
      <p:sp>
        <p:nvSpPr>
          <p:cNvPr id="247823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47824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7827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29BC0992-BD24-49CC-8D17-AD9473A9B9B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2306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668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443" r:id="rId1"/>
    <p:sldLayoutId id="2147484428" r:id="rId2"/>
    <p:sldLayoutId id="2147484429" r:id="rId3"/>
    <p:sldLayoutId id="2147484430" r:id="rId4"/>
    <p:sldLayoutId id="2147484431" r:id="rId5"/>
    <p:sldLayoutId id="2147484432" r:id="rId6"/>
    <p:sldLayoutId id="2147484444" r:id="rId7"/>
    <p:sldLayoutId id="2147484445" r:id="rId8"/>
    <p:sldLayoutId id="2147484446" r:id="rId9"/>
    <p:sldLayoutId id="2147484447" r:id="rId10"/>
    <p:sldLayoutId id="2147484448" r:id="rId11"/>
    <p:sldLayoutId id="2147484433" r:id="rId12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dirty="0"/>
              <a:t>RCA-2010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625D9916-A9AC-4302-92B4-FDC39B23771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34" r:id="rId1"/>
    <p:sldLayoutId id="2147484435" r:id="rId2"/>
    <p:sldLayoutId id="2147484436" r:id="rId3"/>
    <p:sldLayoutId id="2147484437" r:id="rId4"/>
    <p:sldLayoutId id="2147484449" r:id="rId5"/>
    <p:sldLayoutId id="2147484438" r:id="rId6"/>
    <p:sldLayoutId id="2147484439" r:id="rId7"/>
    <p:sldLayoutId id="2147484440" r:id="rId8"/>
    <p:sldLayoutId id="2147484441" r:id="rId9"/>
    <p:sldLayoutId id="2147484442" r:id="rId10"/>
    <p:sldLayoutId id="2147484450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28800" y="1447800"/>
            <a:ext cx="6694488" cy="896938"/>
          </a:xfrm>
        </p:spPr>
        <p:txBody>
          <a:bodyPr lIns="90488" tIns="44450" rIns="90488" bIns="44450" anchor="ctr"/>
          <a:lstStyle/>
          <a:p>
            <a:pPr eaLnBrk="1" hangingPunct="1">
              <a:defRPr/>
            </a:pP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/>
              <a:t>RESEARCH PROPOSAL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endParaRPr lang="en-US" sz="2400" b="0" dirty="0" smtClean="0">
              <a:cs typeface="Times New Roman" pitchFamily="18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28800" y="1447800"/>
            <a:ext cx="6934200" cy="896938"/>
          </a:xfrm>
        </p:spPr>
        <p:txBody>
          <a:bodyPr lIns="90488" tIns="44450" rIns="90488" bIns="44450" anchor="ctr"/>
          <a:lstStyle/>
          <a:p>
            <a:pPr eaLnBrk="1" hangingPunct="1">
              <a:defRPr/>
            </a:pP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>WHAT IS </a:t>
            </a:r>
            <a:r>
              <a:rPr lang="en-US" sz="2400" b="0" dirty="0" smtClean="0">
                <a:cs typeface="Times New Roman" pitchFamily="18" charset="0"/>
              </a:rPr>
              <a:t>A RESEARCH PROPOSAL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endParaRPr lang="en-US" sz="2400" b="0" dirty="0" smtClean="0">
              <a:cs typeface="Times New Roman" pitchFamily="18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828800"/>
            <a:ext cx="7086600" cy="1752600"/>
          </a:xfrm>
        </p:spPr>
        <p:txBody>
          <a:bodyPr lIns="90488" tIns="44450" rIns="90488" bIns="44450"/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effectLst/>
              </a:rPr>
              <a:t>A research proposal is a </a:t>
            </a:r>
            <a:r>
              <a:rPr lang="en-US" sz="1600" dirty="0" smtClean="0">
                <a:effectLst/>
              </a:rPr>
              <a:t>detailed document </a:t>
            </a:r>
            <a:r>
              <a:rPr lang="en-US" sz="1600" dirty="0">
                <a:effectLst/>
              </a:rPr>
              <a:t>that </a:t>
            </a:r>
            <a:r>
              <a:rPr lang="en-US" sz="1600" dirty="0" smtClean="0">
                <a:effectLst/>
              </a:rPr>
              <a:t>includes: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600" dirty="0" smtClean="0">
              <a:effectLst/>
            </a:endParaRPr>
          </a:p>
          <a:p>
            <a:pPr marL="1028700" lvl="1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effectLst/>
              </a:rPr>
              <a:t>your </a:t>
            </a:r>
            <a:r>
              <a:rPr lang="en-US" sz="1200" dirty="0">
                <a:effectLst/>
              </a:rPr>
              <a:t>research </a:t>
            </a:r>
            <a:r>
              <a:rPr lang="en-US" sz="1200" dirty="0" smtClean="0">
                <a:effectLst/>
              </a:rPr>
              <a:t>topic</a:t>
            </a:r>
          </a:p>
          <a:p>
            <a:pPr marL="1028700" lvl="1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effectLst/>
              </a:rPr>
              <a:t>why it is important to  research your topic </a:t>
            </a:r>
          </a:p>
          <a:p>
            <a:pPr marL="1028700" lvl="1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effectLst/>
              </a:rPr>
              <a:t>how </a:t>
            </a:r>
            <a:r>
              <a:rPr lang="en-US" sz="1200" dirty="0">
                <a:effectLst/>
              </a:rPr>
              <a:t>you plan to </a:t>
            </a:r>
            <a:r>
              <a:rPr lang="en-US" sz="1200" dirty="0" smtClean="0">
                <a:effectLst/>
              </a:rPr>
              <a:t>study this topic</a:t>
            </a:r>
          </a:p>
          <a:p>
            <a:pPr marL="1028700" lvl="1">
              <a:buFont typeface="Arial" panose="020B0604020202020204" pitchFamily="34" charset="0"/>
              <a:buChar char="•"/>
              <a:defRPr/>
            </a:pPr>
            <a:endParaRPr lang="en-US" sz="1200" dirty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effectLst/>
              </a:rPr>
              <a:t>Examples or </a:t>
            </a:r>
            <a:r>
              <a:rPr lang="en-US" sz="1600" dirty="0" smtClean="0">
                <a:effectLst/>
              </a:rPr>
              <a:t>research proposals:</a:t>
            </a:r>
            <a:endParaRPr lang="en-US" sz="1600" dirty="0" smtClean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600" dirty="0" smtClean="0">
              <a:effectLst/>
            </a:endParaRPr>
          </a:p>
          <a:p>
            <a:pPr marL="1028700" lvl="1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effectLst/>
              </a:rPr>
              <a:t>Thesis/Project proposal (for example, EEE/CPE 500 Topic form)</a:t>
            </a:r>
            <a:endParaRPr lang="en-US" sz="1200" dirty="0" smtClean="0">
              <a:effectLst/>
            </a:endParaRPr>
          </a:p>
          <a:p>
            <a:pPr marL="1028700" lvl="1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effectLst/>
              </a:rPr>
              <a:t>Proposal to an organization(for example, NSF) to obtain funds for your research</a:t>
            </a:r>
            <a:endParaRPr lang="en-US" sz="1200" dirty="0" smtClean="0">
              <a:effectLst/>
            </a:endParaRPr>
          </a:p>
          <a:p>
            <a:pPr marL="1028700" lvl="1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effectLst/>
              </a:rPr>
              <a:t>Proposal to a Venture Capitalist (VC) to obtain funds for starting your company</a:t>
            </a:r>
            <a:endParaRPr lang="en-US" sz="1200" dirty="0" smtClean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600" u="sng" dirty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effectLst/>
              </a:rPr>
              <a:t>Importance of  good </a:t>
            </a:r>
            <a:r>
              <a:rPr lang="en-US" sz="1600" dirty="0" smtClean="0">
                <a:effectLst/>
              </a:rPr>
              <a:t>research proposal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600" dirty="0" smtClean="0">
              <a:effectLst/>
            </a:endParaRPr>
          </a:p>
          <a:p>
            <a:pPr marL="1028700" lvl="1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effectLst/>
              </a:rPr>
              <a:t>Improves chances </a:t>
            </a:r>
            <a:r>
              <a:rPr lang="en-US" sz="1200" dirty="0" smtClean="0">
                <a:effectLst/>
              </a:rPr>
              <a:t>obtaining funding in a very competitive world</a:t>
            </a:r>
            <a:endParaRPr lang="en-US" sz="1200" dirty="0" smtClean="0">
              <a:effectLst/>
            </a:endParaRPr>
          </a:p>
          <a:p>
            <a:pPr marL="1028700" lvl="1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effectLst/>
              </a:rPr>
              <a:t>Clearly outlines the goals of research (important for good professor/student rapport)</a:t>
            </a:r>
            <a:endParaRPr lang="en-US" sz="1200" dirty="0" smtClean="0">
              <a:effectLst/>
            </a:endParaRPr>
          </a:p>
          <a:p>
            <a:pPr marL="1028700" lvl="1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effectLst/>
              </a:rPr>
              <a:t>Important for overall success of research project</a:t>
            </a:r>
            <a:endParaRPr lang="en-US" sz="1200" dirty="0" smtClean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200" u="sng" dirty="0" smtClean="0">
              <a:effectLst/>
            </a:endParaRPr>
          </a:p>
          <a:p>
            <a:pPr marL="1028700" lvl="1">
              <a:buFont typeface="Courier New" panose="02070309020205020404" pitchFamily="49" charset="0"/>
              <a:buChar char="o"/>
              <a:defRPr/>
            </a:pPr>
            <a:endParaRPr lang="en-US" sz="1200" dirty="0" smtClean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600" dirty="0">
              <a:effectLst/>
            </a:endParaRPr>
          </a:p>
          <a:p>
            <a:pPr marL="342900" indent="-342900" eaLnBrk="1" hangingPunct="1">
              <a:lnSpc>
                <a:spcPct val="80000"/>
              </a:lnSpc>
              <a:defRPr/>
            </a:pPr>
            <a:endParaRPr lang="en-US" sz="1800" dirty="0" smtClean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28800" y="1447800"/>
            <a:ext cx="6934200" cy="896938"/>
          </a:xfrm>
        </p:spPr>
        <p:txBody>
          <a:bodyPr lIns="90488" tIns="44450" rIns="90488" bIns="44450" anchor="ctr"/>
          <a:lstStyle/>
          <a:p>
            <a:pPr eaLnBrk="1" hangingPunct="1">
              <a:defRPr/>
            </a:pP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>TYPES OF RESEARCH PROPOSAL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endParaRPr lang="en-US" sz="2400" b="0" dirty="0" smtClean="0">
              <a:cs typeface="Times New Roman" pitchFamily="18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828800"/>
            <a:ext cx="7086600" cy="1752600"/>
          </a:xfrm>
        </p:spPr>
        <p:txBody>
          <a:bodyPr lIns="90488" tIns="44450" rIns="90488" bIns="44450"/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effectLst/>
              </a:rPr>
              <a:t>Academic proposal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600" dirty="0" smtClean="0">
              <a:effectLst/>
            </a:endParaRPr>
          </a:p>
          <a:p>
            <a:pPr marL="1028700" lvl="1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effectLst/>
              </a:rPr>
              <a:t>Written before starting your project/thesis work</a:t>
            </a:r>
          </a:p>
          <a:p>
            <a:pPr marL="1028700" lvl="1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effectLst/>
              </a:rPr>
              <a:t>Submitted to your project/thesis committee for approval</a:t>
            </a:r>
          </a:p>
          <a:p>
            <a:pPr marL="1028700" lvl="1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effectLst/>
              </a:rPr>
              <a:t>Primarily for MS/PhD students</a:t>
            </a:r>
          </a:p>
          <a:p>
            <a:pPr marL="1028700" lvl="1">
              <a:buFont typeface="Arial" panose="020B0604020202020204" pitchFamily="34" charset="0"/>
              <a:buChar char="•"/>
              <a:defRPr/>
            </a:pPr>
            <a:endParaRPr lang="en-US" sz="1200" dirty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effectLst/>
              </a:rPr>
              <a:t>Funding proposal</a:t>
            </a:r>
            <a:endParaRPr lang="en-US" sz="1600" dirty="0" smtClean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600" dirty="0" smtClean="0">
              <a:effectLst/>
            </a:endParaRPr>
          </a:p>
          <a:p>
            <a:pPr marL="1028700" lvl="1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effectLst/>
              </a:rPr>
              <a:t>Submitted to an organization to obtain funds for your research</a:t>
            </a:r>
            <a:endParaRPr lang="en-US" sz="1200" dirty="0" smtClean="0">
              <a:effectLst/>
            </a:endParaRPr>
          </a:p>
          <a:p>
            <a:pPr marL="1028700" lvl="1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effectLst/>
              </a:rPr>
              <a:t>Public organizations like NSF, NIH</a:t>
            </a:r>
            <a:endParaRPr lang="en-US" sz="1200" dirty="0" smtClean="0">
              <a:effectLst/>
            </a:endParaRPr>
          </a:p>
          <a:p>
            <a:pPr marL="1028700" lvl="1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effectLst/>
              </a:rPr>
              <a:t>Private sources such as VC, Angel funding</a:t>
            </a:r>
            <a:endParaRPr lang="en-US" sz="1200" dirty="0" smtClean="0">
              <a:effectLst/>
            </a:endParaRPr>
          </a:p>
          <a:p>
            <a:pPr marL="1028700" lvl="1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effectLst/>
              </a:rPr>
              <a:t>Internal sources like university grants (Sacramento State RCA)</a:t>
            </a:r>
            <a:endParaRPr lang="en-US" sz="1200" dirty="0" smtClean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600" u="sng" dirty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200" u="sng" dirty="0" smtClean="0">
              <a:effectLst/>
            </a:endParaRPr>
          </a:p>
          <a:p>
            <a:pPr marL="1028700" lvl="1">
              <a:buFont typeface="Courier New" panose="02070309020205020404" pitchFamily="49" charset="0"/>
              <a:buChar char="o"/>
              <a:defRPr/>
            </a:pPr>
            <a:endParaRPr lang="en-US" sz="1200" dirty="0" smtClean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600" dirty="0">
              <a:effectLst/>
            </a:endParaRPr>
          </a:p>
          <a:p>
            <a:pPr marL="342900" indent="-342900" eaLnBrk="1" hangingPunct="1">
              <a:lnSpc>
                <a:spcPct val="80000"/>
              </a:lnSpc>
              <a:defRPr/>
            </a:pP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3488872715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0" y="1066800"/>
            <a:ext cx="6694488" cy="896938"/>
          </a:xfrm>
        </p:spPr>
        <p:txBody>
          <a:bodyPr lIns="90488" tIns="44450" rIns="90488" bIns="44450" anchor="ctr"/>
          <a:lstStyle/>
          <a:p>
            <a:pPr>
              <a:buClr>
                <a:srgbClr val="FFFFFF"/>
              </a:buClr>
            </a:pP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>
                <a:cs typeface="Times New Roman" pitchFamily="18" charset="0"/>
              </a:rPr>
              <a:t/>
            </a:r>
            <a:br>
              <a:rPr lang="en-US" sz="2400" b="0" dirty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>
                <a:cs typeface="Times New Roman" pitchFamily="18" charset="0"/>
              </a:rPr>
              <a:t/>
            </a:r>
            <a:br>
              <a:rPr lang="en-US" sz="2400" b="0" dirty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>
                <a:cs typeface="Times New Roman" pitchFamily="18" charset="0"/>
              </a:rPr>
              <a:t/>
            </a:r>
            <a:br>
              <a:rPr lang="en-US" sz="2400" b="0" dirty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>
                <a:cs typeface="Times New Roman" pitchFamily="18" charset="0"/>
              </a:rPr>
              <a:t/>
            </a:r>
            <a:br>
              <a:rPr lang="en-US" sz="2400" b="0" dirty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>
                <a:cs typeface="Times New Roman" pitchFamily="18" charset="0"/>
              </a:rPr>
              <a:t/>
            </a:r>
            <a:br>
              <a:rPr lang="en-US" sz="2400" b="0" dirty="0">
                <a:cs typeface="Times New Roman" pitchFamily="18" charset="0"/>
              </a:rPr>
            </a:br>
            <a:r>
              <a:rPr lang="en-US" sz="2400" b="0" dirty="0">
                <a:cs typeface="Times New Roman" pitchFamily="18" charset="0"/>
              </a:rPr>
              <a:t/>
            </a:r>
            <a:br>
              <a:rPr lang="en-US" sz="2400" b="0" dirty="0">
                <a:cs typeface="Times New Roman" pitchFamily="18" charset="0"/>
              </a:rPr>
            </a:br>
            <a:r>
              <a:rPr lang="en-US" sz="2400" b="0" dirty="0">
                <a:cs typeface="Times New Roman" pitchFamily="18" charset="0"/>
              </a:rPr>
              <a:t>HOW TO WRITE A RESEARCH PROPOSAL</a:t>
            </a: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>
                <a:cs typeface="Times New Roman" pitchFamily="18" charset="0"/>
              </a:rPr>
              <a:t/>
            </a:r>
            <a:br>
              <a:rPr lang="en-US" sz="2400" b="0" dirty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>
                <a:cs typeface="Times New Roman" pitchFamily="18" charset="0"/>
              </a:rPr>
              <a:t/>
            </a:r>
            <a:br>
              <a:rPr lang="en-US" sz="2400" b="0" dirty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>
                <a:cs typeface="Times New Roman" pitchFamily="18" charset="0"/>
              </a:rPr>
              <a:t/>
            </a:r>
            <a:br>
              <a:rPr lang="en-US" sz="2400" b="0" dirty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>
                <a:cs typeface="Times New Roman" pitchFamily="18" charset="0"/>
              </a:rPr>
              <a:t/>
            </a:r>
            <a:br>
              <a:rPr lang="en-US" sz="2400" b="0" dirty="0">
                <a:cs typeface="Times New Roman" pitchFamily="18" charset="0"/>
              </a:rPr>
            </a:br>
            <a:r>
              <a:rPr lang="en-US" sz="2400" dirty="0" smtClean="0">
                <a:effectLst/>
              </a:rPr>
              <a:t/>
            </a:r>
            <a:br>
              <a:rPr lang="en-US" sz="2400" dirty="0" smtClean="0">
                <a:effectLst/>
              </a:rPr>
            </a:br>
            <a:r>
              <a:rPr lang="en-US" sz="1600" b="0" dirty="0">
                <a:effectLst/>
              </a:rPr>
              <a:t/>
            </a:r>
            <a:br>
              <a:rPr lang="en-US" sz="1600" b="0" dirty="0">
                <a:effectLst/>
              </a:rPr>
            </a:br>
            <a:r>
              <a:rPr lang="en-US" sz="1600" b="0" dirty="0">
                <a:effectLst/>
              </a:rPr>
              <a:t/>
            </a:r>
            <a:br>
              <a:rPr lang="en-US" sz="1600" b="0" dirty="0">
                <a:effectLst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endParaRPr lang="en-US" sz="2400" b="0" dirty="0" smtClean="0">
              <a:cs typeface="Times New Roman" pitchFamily="18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828800" y="3962400"/>
            <a:ext cx="6694488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endParaRPr lang="en-US" sz="2400" b="0" kern="0" dirty="0">
              <a:effectLst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en-US" sz="2400" b="0" kern="0" dirty="0" smtClean="0">
                <a:cs typeface="Times New Roman" pitchFamily="18" charset="0"/>
              </a:rPr>
              <a:t/>
            </a:r>
            <a:br>
              <a:rPr lang="en-US" sz="2400" b="0" kern="0" dirty="0" smtClean="0">
                <a:cs typeface="Times New Roman" pitchFamily="18" charset="0"/>
              </a:rPr>
            </a:br>
            <a:r>
              <a:rPr lang="en-US" sz="2400" b="0" kern="0" dirty="0" smtClean="0">
                <a:cs typeface="Times New Roman" pitchFamily="18" charset="0"/>
              </a:rPr>
              <a:t/>
            </a:r>
            <a:br>
              <a:rPr lang="en-US" sz="2400" b="0" kern="0" dirty="0" smtClean="0">
                <a:cs typeface="Times New Roman" pitchFamily="18" charset="0"/>
              </a:rPr>
            </a:br>
            <a:endParaRPr lang="en-US" sz="2400" b="0" kern="0" dirty="0" smtClean="0">
              <a:cs typeface="Times New Roman" pitchFamily="18" charset="0"/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1981200"/>
            <a:ext cx="7086600" cy="1752600"/>
          </a:xfrm>
        </p:spPr>
        <p:txBody>
          <a:bodyPr lIns="90488" tIns="44450" rIns="90488" bIns="44450"/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effectLst/>
              </a:rPr>
              <a:t>Title</a:t>
            </a:r>
          </a:p>
          <a:p>
            <a:pPr marL="1028700" lvl="1"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effectLst/>
              </a:rPr>
              <a:t>should give clear idea of proposed research work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effectLst/>
              </a:rPr>
              <a:t>Background</a:t>
            </a:r>
          </a:p>
          <a:p>
            <a:pPr marL="1028700" lvl="1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effectLst/>
              </a:rPr>
              <a:t>key </a:t>
            </a:r>
            <a:r>
              <a:rPr lang="en-US" sz="1200" dirty="0">
                <a:effectLst/>
              </a:rPr>
              <a:t>developments in your research work area over the past </a:t>
            </a:r>
            <a:r>
              <a:rPr lang="en-US" sz="1200" dirty="0" smtClean="0">
                <a:effectLst/>
              </a:rPr>
              <a:t>years</a:t>
            </a:r>
          </a:p>
          <a:p>
            <a:pPr marL="1028700" lvl="1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effectLst/>
              </a:rPr>
              <a:t>include </a:t>
            </a:r>
            <a:r>
              <a:rPr lang="en-US" sz="1200" dirty="0">
                <a:effectLst/>
              </a:rPr>
              <a:t>references of earlier </a:t>
            </a:r>
            <a:r>
              <a:rPr lang="en-US" sz="1200" dirty="0" smtClean="0">
                <a:effectLst/>
              </a:rPr>
              <a:t>work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effectLst/>
              </a:rPr>
              <a:t>Research questions</a:t>
            </a:r>
          </a:p>
          <a:p>
            <a:pPr marL="1028700" lvl="1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effectLst/>
              </a:rPr>
              <a:t>what </a:t>
            </a:r>
            <a:r>
              <a:rPr lang="en-US" sz="1200" dirty="0">
                <a:effectLst/>
              </a:rPr>
              <a:t>problems are you trying to address in your </a:t>
            </a:r>
            <a:r>
              <a:rPr lang="en-US" sz="1200" dirty="0" smtClean="0">
                <a:effectLst/>
              </a:rPr>
              <a:t>research?</a:t>
            </a:r>
          </a:p>
          <a:p>
            <a:pPr marL="1028700" lvl="1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effectLst/>
              </a:rPr>
              <a:t>what are the benefits </a:t>
            </a:r>
            <a:r>
              <a:rPr lang="en-US" sz="1200" dirty="0">
                <a:effectLst/>
              </a:rPr>
              <a:t>of your research </a:t>
            </a:r>
            <a:r>
              <a:rPr lang="en-US" sz="1200" dirty="0" smtClean="0">
                <a:effectLst/>
              </a:rPr>
              <a:t>work?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effectLst/>
              </a:rPr>
              <a:t>Research Methodology</a:t>
            </a:r>
          </a:p>
          <a:p>
            <a:pPr marL="914400" lvl="1" indent="-171450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effectLst/>
              </a:rPr>
              <a:t>how </a:t>
            </a:r>
            <a:r>
              <a:rPr lang="en-US" sz="1200" dirty="0">
                <a:effectLst/>
              </a:rPr>
              <a:t>are you going to study the research </a:t>
            </a:r>
            <a:r>
              <a:rPr lang="en-US" sz="1200" dirty="0" smtClean="0">
                <a:effectLst/>
              </a:rPr>
              <a:t>problem?</a:t>
            </a:r>
          </a:p>
          <a:p>
            <a:pPr marL="914400" lvl="1" indent="-171450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effectLst/>
              </a:rPr>
              <a:t>what </a:t>
            </a:r>
            <a:r>
              <a:rPr lang="en-US" sz="1200" dirty="0">
                <a:effectLst/>
              </a:rPr>
              <a:t>research methods are you going to </a:t>
            </a:r>
            <a:r>
              <a:rPr lang="en-US" sz="1200" dirty="0" smtClean="0">
                <a:effectLst/>
              </a:rPr>
              <a:t>use?</a:t>
            </a:r>
          </a:p>
          <a:p>
            <a:pPr marL="914400" lvl="1" indent="-171450"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effectLst/>
              </a:rPr>
              <a:t>r</a:t>
            </a:r>
            <a:r>
              <a:rPr lang="en-US" sz="1200" dirty="0" smtClean="0">
                <a:effectLst/>
              </a:rPr>
              <a:t>esources </a:t>
            </a:r>
            <a:r>
              <a:rPr lang="en-US" sz="1200" dirty="0">
                <a:effectLst/>
              </a:rPr>
              <a:t>that you will use (software, equipment for measurement</a:t>
            </a:r>
            <a:r>
              <a:rPr lang="en-US" sz="1200" dirty="0" smtClean="0">
                <a:effectLst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effectLst/>
              </a:rPr>
              <a:t>Time schedule</a:t>
            </a:r>
          </a:p>
          <a:p>
            <a:pPr marL="1028700" lvl="1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effectLst/>
              </a:rPr>
              <a:t>Weekly </a:t>
            </a:r>
            <a:r>
              <a:rPr lang="en-US" sz="1200" dirty="0">
                <a:effectLst/>
              </a:rPr>
              <a:t>or monthly timeline of proposed research work </a:t>
            </a:r>
            <a:endParaRPr lang="en-US" sz="1200" dirty="0" smtClean="0">
              <a:effectLst/>
            </a:endParaRPr>
          </a:p>
          <a:p>
            <a:pPr marL="1028700" lvl="1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effectLst/>
              </a:rPr>
              <a:t>Time </a:t>
            </a:r>
            <a:r>
              <a:rPr lang="en-US" sz="1200" dirty="0">
                <a:effectLst/>
              </a:rPr>
              <a:t>plan for writing final </a:t>
            </a:r>
            <a:r>
              <a:rPr lang="en-US" sz="1200" dirty="0" smtClean="0">
                <a:effectLst/>
              </a:rPr>
              <a:t>report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effectLst/>
              </a:rPr>
              <a:t>Bibliography</a:t>
            </a:r>
          </a:p>
          <a:p>
            <a:pPr marL="1028700" lvl="1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effectLst/>
              </a:rPr>
              <a:t>a </a:t>
            </a:r>
            <a:r>
              <a:rPr lang="en-US" sz="1200" dirty="0">
                <a:effectLst/>
              </a:rPr>
              <a:t>list of references to key articles and texts discussed </a:t>
            </a:r>
            <a:r>
              <a:rPr lang="en-US" sz="1200" dirty="0" smtClean="0">
                <a:effectLst/>
              </a:rPr>
              <a:t>in your work</a:t>
            </a:r>
            <a:endParaRPr lang="en-US" sz="1200" dirty="0">
              <a:effectLst/>
            </a:endParaRPr>
          </a:p>
          <a:p>
            <a:pPr marL="1028700" lvl="1">
              <a:buFont typeface="Arial" panose="020B0604020202020204" pitchFamily="34" charset="0"/>
              <a:buChar char="•"/>
              <a:defRPr/>
            </a:pPr>
            <a:endParaRPr lang="en-US" sz="1200" dirty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200" u="sng" dirty="0" smtClean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200" u="sng" dirty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200" u="sng" dirty="0" smtClean="0">
              <a:effectLst/>
            </a:endParaRPr>
          </a:p>
          <a:p>
            <a:pPr marL="1028700" lvl="1">
              <a:buFont typeface="Courier New" panose="02070309020205020404" pitchFamily="49" charset="0"/>
              <a:buChar char="o"/>
              <a:defRPr/>
            </a:pPr>
            <a:endParaRPr lang="en-US" sz="1200" dirty="0" smtClean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600" dirty="0">
              <a:effectLst/>
            </a:endParaRPr>
          </a:p>
          <a:p>
            <a:pPr marL="342900" indent="-342900" eaLnBrk="1" hangingPunct="1">
              <a:lnSpc>
                <a:spcPct val="80000"/>
              </a:lnSpc>
              <a:defRPr/>
            </a:pPr>
            <a:endParaRPr lang="en-US" sz="1800" dirty="0" smtClean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28800" y="1447800"/>
            <a:ext cx="6934200" cy="896938"/>
          </a:xfrm>
        </p:spPr>
        <p:txBody>
          <a:bodyPr lIns="90488" tIns="44450" rIns="90488" bIns="44450" anchor="ctr"/>
          <a:lstStyle/>
          <a:p>
            <a:pPr algn="ctr" eaLnBrk="1" hangingPunct="1">
              <a:defRPr/>
            </a:pP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>EXAMPLE RESEARCH PROPOSAL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endParaRPr lang="en-US" sz="2400" b="0" dirty="0" smtClean="0">
              <a:cs typeface="Times New Roman" pitchFamily="18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himmer">
  <a:themeElements>
    <a:clrScheme name="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Shimm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Shimmer</Template>
  <TotalTime>7194</TotalTime>
  <Pages>7</Pages>
  <Words>174</Words>
  <Application>Microsoft Office PowerPoint</Application>
  <PresentationFormat>Letter Paper (8.5x11 in)</PresentationFormat>
  <Paragraphs>63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Shimmer</vt:lpstr>
      <vt:lpstr>Custom Design</vt:lpstr>
      <vt:lpstr> RESEARCH PROPOSAL      </vt:lpstr>
      <vt:lpstr> WHAT IS A RESEARCH PROPOSAL      </vt:lpstr>
      <vt:lpstr> TYPES OF RESEARCH PROPOSAL      </vt:lpstr>
      <vt:lpstr>            HOW TO WRITE A RESEARCH PROPOSAL              </vt:lpstr>
      <vt:lpstr> EXAMPLE RESEARCH PROPOSAL 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Microwave Array Hypethermia System</dc:title>
  <dc:creator>PREETHAM KUMAR</dc:creator>
  <cp:lastModifiedBy>Kumar, Preetham</cp:lastModifiedBy>
  <cp:revision>450</cp:revision>
  <cp:lastPrinted>1601-01-01T00:00:00Z</cp:lastPrinted>
  <dcterms:created xsi:type="dcterms:W3CDTF">2002-01-01T13:31:42Z</dcterms:created>
  <dcterms:modified xsi:type="dcterms:W3CDTF">2021-08-09T19:12:20Z</dcterms:modified>
</cp:coreProperties>
</file>