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82" r:id="rId2"/>
  </p:sldMasterIdLst>
  <p:notesMasterIdLst>
    <p:notesMasterId r:id="rId8"/>
  </p:notesMasterIdLst>
  <p:handoutMasterIdLst>
    <p:handoutMasterId r:id="rId9"/>
  </p:handoutMasterIdLst>
  <p:sldIdLst>
    <p:sldId id="256" r:id="rId3"/>
    <p:sldId id="382" r:id="rId4"/>
    <p:sldId id="391" r:id="rId5"/>
    <p:sldId id="392" r:id="rId6"/>
    <p:sldId id="390" r:id="rId7"/>
  </p:sldIdLst>
  <p:sldSz cx="9144000" cy="6858000" type="letter"/>
  <p:notesSz cx="6856413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3366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66" y="-102"/>
      </p:cViewPr>
      <p:guideLst>
        <p:guide orient="horz" pos="2861"/>
        <p:guide pos="21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60E771F0-4E81-46DE-8F57-2F9AE2E7F481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29760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14825"/>
            <a:ext cx="5030787" cy="4087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20" tIns="44269" rIns="90120" bIns="442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8975"/>
            <a:ext cx="4527550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9850" y="92075"/>
            <a:ext cx="33464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1225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1400" dirty="0" smtClean="0">
                <a:latin typeface="Arial" panose="020B0604020202020204" pitchFamily="34" charset="0"/>
              </a:rPr>
              <a:t>University of California, Davis/California 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389688" y="8691563"/>
            <a:ext cx="396875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20" tIns="44269" rIns="90120" bIns="44269" anchor="ctr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r"/>
            <a:fld id="{296A0422-5FB0-4628-B32B-BD9F2F85CFAD}" type="slidenum">
              <a:rPr lang="en-US" altLang="en-US" sz="1400">
                <a:latin typeface="Arial" pitchFamily="34" charset="0"/>
              </a:rPr>
              <a:pPr algn="r"/>
              <a:t>‹#›</a:t>
            </a:fld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233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3686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88975"/>
            <a:ext cx="4524375" cy="3394075"/>
          </a:xfrm>
          <a:ln cap="flat"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394 w 5184"/>
                  <a:gd name="T3" fmla="*/ 3159 h 3159"/>
                  <a:gd name="T4" fmla="*/ 539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2 w 556"/>
                  <a:gd name="T5" fmla="*/ 3159 h 3159"/>
                  <a:gd name="T6" fmla="*/ 582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4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4 w 251"/>
                <a:gd name="T7" fmla="*/ 12 h 12"/>
                <a:gd name="T8" fmla="*/ 264 w 251"/>
                <a:gd name="T9" fmla="*/ 0 h 12"/>
                <a:gd name="T10" fmla="*/ 264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9652 w 251"/>
                <a:gd name="T5" fmla="*/ 12 h 12"/>
                <a:gd name="T6" fmla="*/ 19652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884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4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4770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</p:spTree>
    <p:extLst>
      <p:ext uri="{BB962C8B-B14F-4D97-AF65-F5344CB8AC3E}">
        <p14:creationId xmlns:p14="http://schemas.microsoft.com/office/powerpoint/2010/main" val="338315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6D99BF-1AB1-43EF-945D-A70F2C1A473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25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8B8323-41C8-4C3A-81F2-6D09908C35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043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9A88E-B029-4774-ACA7-41D8A2F980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13149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0144-478B-4382-996F-E735E3603A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498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8D4C9-BAFF-4DB1-9A5C-0FBF88677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98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AAF9C-87EA-4886-87EC-14CD08011A2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164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04C1E-0688-40D9-89CD-0602BC299B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0033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7972F8-B380-4A0C-84AE-E2B469C731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0091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67B4-DC93-41D6-8229-E8C0DA3FD3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9456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DE0E-DD1D-4770-85BD-407DA23DF5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992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26FEE-FEE7-471F-82AB-C93410C2A0C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1679623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3C8A-F202-4FF2-8FD5-72D343A9FE4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24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483E8-2BFD-4F6C-92E4-09BC24505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3497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B685-93F7-4DDC-B0A4-1FF99DDED3C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377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3AC2E-9CBD-417E-9B43-C2CD9D84B9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340484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D9B173-5A49-4380-B05C-9EF02291749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87861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F6D06-F3BE-4F88-B204-A751866F500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58784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B23BB-1D59-4F92-B867-FE7EF0AAF4D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  <p:extLst>
      <p:ext uri="{BB962C8B-B14F-4D97-AF65-F5344CB8AC3E}">
        <p14:creationId xmlns:p14="http://schemas.microsoft.com/office/powerpoint/2010/main" val="289970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C54C9F-016A-45D8-B9DD-73AC68537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3598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638812-21EC-4405-8B7A-1CAF3993A2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07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81B94E-4B5B-44A4-8F96-103DCDB44C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552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394 w 5184"/>
                <a:gd name="T3" fmla="*/ 3159 h 3159"/>
                <a:gd name="T4" fmla="*/ 539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2 w 556"/>
                <a:gd name="T5" fmla="*/ 3159 h 3159"/>
                <a:gd name="T6" fmla="*/ 582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03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21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21 w 4724"/>
                  <a:gd name="T7" fmla="*/ 12 h 12"/>
                  <a:gd name="T8" fmla="*/ 4921 w 4724"/>
                  <a:gd name="T9" fmla="*/ 0 h 12"/>
                  <a:gd name="T10" fmla="*/ 4921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1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9652 w 251"/>
                  <a:gd name="T5" fmla="*/ 12 h 12"/>
                  <a:gd name="T6" fmla="*/ 19652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4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4 w 251"/>
                  <a:gd name="T7" fmla="*/ 12 h 12"/>
                  <a:gd name="T8" fmla="*/ 264 w 251"/>
                  <a:gd name="T9" fmla="*/ 0 h 12"/>
                  <a:gd name="T10" fmla="*/ 264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782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4782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782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782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9BC0992-BD24-49CC-8D17-AD9473A9B9B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443" r:id="rId1"/>
    <p:sldLayoutId id="2147484428" r:id="rId2"/>
    <p:sldLayoutId id="2147484429" r:id="rId3"/>
    <p:sldLayoutId id="2147484430" r:id="rId4"/>
    <p:sldLayoutId id="2147484431" r:id="rId5"/>
    <p:sldLayoutId id="2147484432" r:id="rId6"/>
    <p:sldLayoutId id="2147484444" r:id="rId7"/>
    <p:sldLayoutId id="2147484445" r:id="rId8"/>
    <p:sldLayoutId id="2147484446" r:id="rId9"/>
    <p:sldLayoutId id="2147484447" r:id="rId10"/>
    <p:sldLayoutId id="2147484448" r:id="rId11"/>
    <p:sldLayoutId id="2147484433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RCA-2010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RCA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5D9916-A9AC-4302-92B4-FDC39B2377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49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694488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/>
              <a:t>RESEARCH 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WHAT IS </a:t>
            </a:r>
            <a:r>
              <a:rPr lang="en-US" sz="2400" b="0" dirty="0" smtClean="0">
                <a:cs typeface="Times New Roman" pitchFamily="18" charset="0"/>
              </a:rPr>
              <a:t>A RESEARCH 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</a:rPr>
              <a:t>A research proposal is a </a:t>
            </a:r>
            <a:r>
              <a:rPr lang="en-US" sz="1600" dirty="0" smtClean="0">
                <a:effectLst/>
              </a:rPr>
              <a:t>detailed document </a:t>
            </a:r>
            <a:r>
              <a:rPr lang="en-US" sz="1600" dirty="0">
                <a:effectLst/>
              </a:rPr>
              <a:t>that </a:t>
            </a:r>
            <a:r>
              <a:rPr lang="en-US" sz="1600" dirty="0" smtClean="0">
                <a:effectLst/>
              </a:rPr>
              <a:t>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your </a:t>
            </a:r>
            <a:r>
              <a:rPr lang="en-US" sz="1200" dirty="0">
                <a:effectLst/>
              </a:rPr>
              <a:t>research </a:t>
            </a:r>
            <a:r>
              <a:rPr lang="en-US" sz="1200" dirty="0" smtClean="0">
                <a:effectLst/>
              </a:rPr>
              <a:t>topic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why it is important to  research your topic 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how </a:t>
            </a:r>
            <a:r>
              <a:rPr lang="en-US" sz="1200" dirty="0">
                <a:effectLst/>
              </a:rPr>
              <a:t>you plan to </a:t>
            </a:r>
            <a:r>
              <a:rPr lang="en-US" sz="1200" dirty="0" smtClean="0">
                <a:effectLst/>
              </a:rPr>
              <a:t>study this topic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Examples or </a:t>
            </a:r>
            <a:r>
              <a:rPr lang="en-US" sz="1600" dirty="0" smtClean="0">
                <a:effectLst/>
              </a:rPr>
              <a:t>research proposals: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Thesis/Project proposal (for example, EEE/CPE 500 Topic form)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Proposal to an organization(for example, NSF) to obtain funds for your research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Proposal to a Venture Capitalist (VC) to obtain funds for starting your company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Importance of  good </a:t>
            </a:r>
            <a:r>
              <a:rPr lang="en-US" sz="1600" dirty="0" smtClean="0">
                <a:effectLst/>
              </a:rPr>
              <a:t>research proposal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Improves chances </a:t>
            </a:r>
            <a:r>
              <a:rPr lang="en-US" sz="1200" dirty="0" smtClean="0">
                <a:effectLst/>
              </a:rPr>
              <a:t>obtaining funding in a very competitive world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Clearly outlines the goals of research (important for good professor/student rapport)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Important for overall success of research project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TYPES OF RESEARCH 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Academic proposal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Written before starting your project/thesis work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Submitted to your project/thesis committee for approval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Primarily for MS/PhD students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Funding proposal</a:t>
            </a:r>
            <a:endParaRPr lang="en-US" sz="16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Submitted to an organization to obtain funds for your research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Public organizations like NSF, NIH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Private sources such as VC, Angel funding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Internal sources like university grants (Sacramento State RCA)</a:t>
            </a: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48887271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066800"/>
            <a:ext cx="6694488" cy="896938"/>
          </a:xfrm>
        </p:spPr>
        <p:txBody>
          <a:bodyPr lIns="90488" tIns="44450" rIns="90488" bIns="44450" anchor="ctr"/>
          <a:lstStyle/>
          <a:p>
            <a:pPr>
              <a:buClr>
                <a:srgbClr val="FFFFFF"/>
              </a:buClr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>HOW TO WRITE A RESEARCH PROPOSAL</a:t>
            </a: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>
                <a:cs typeface="Times New Roman" pitchFamily="18" charset="0"/>
              </a:rPr>
              <a:t/>
            </a:r>
            <a:br>
              <a:rPr lang="en-US" sz="2400" b="0" dirty="0">
                <a:cs typeface="Times New Roman" pitchFamily="18" charset="0"/>
              </a:rPr>
            </a:br>
            <a:r>
              <a:rPr lang="en-US" sz="2400" dirty="0" smtClean="0">
                <a:effectLst/>
              </a:rPr>
              <a:t/>
            </a:r>
            <a:br>
              <a:rPr lang="en-US" sz="2400" dirty="0" smtClean="0">
                <a:effectLst/>
              </a:rPr>
            </a:br>
            <a:r>
              <a:rPr lang="en-US" sz="1600" b="0" dirty="0">
                <a:effectLst/>
              </a:rPr>
              <a:t/>
            </a:r>
            <a:br>
              <a:rPr lang="en-US" sz="1600" b="0" dirty="0">
                <a:effectLst/>
              </a:rPr>
            </a:br>
            <a:r>
              <a:rPr lang="en-US" sz="1600" b="0" dirty="0">
                <a:effectLst/>
              </a:rPr>
              <a:t/>
            </a:r>
            <a:br>
              <a:rPr lang="en-US" sz="1600" b="0" dirty="0">
                <a:effectLst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28800" y="3962400"/>
            <a:ext cx="6694488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sz="2400" b="0" kern="0" dirty="0">
              <a:effectLst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400" b="0" kern="0" dirty="0" smtClean="0">
                <a:cs typeface="Times New Roman" pitchFamily="18" charset="0"/>
              </a:rPr>
              <a:t/>
            </a:r>
            <a:br>
              <a:rPr lang="en-US" sz="2400" b="0" kern="0" dirty="0" smtClean="0">
                <a:cs typeface="Times New Roman" pitchFamily="18" charset="0"/>
              </a:rPr>
            </a:br>
            <a:r>
              <a:rPr lang="en-US" sz="2400" b="0" kern="0" dirty="0" smtClean="0">
                <a:cs typeface="Times New Roman" pitchFamily="18" charset="0"/>
              </a:rPr>
              <a:t/>
            </a:r>
            <a:br>
              <a:rPr lang="en-US" sz="2400" b="0" kern="0" dirty="0" smtClean="0">
                <a:cs typeface="Times New Roman" pitchFamily="18" charset="0"/>
              </a:rPr>
            </a:br>
            <a:endParaRPr lang="en-US" sz="2400" b="0" kern="0" dirty="0" smtClean="0"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81200"/>
            <a:ext cx="7086600" cy="1752600"/>
          </a:xfrm>
        </p:spPr>
        <p:txBody>
          <a:bodyPr lIns="90488" tIns="44450" rIns="90488" bIns="44450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Title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effectLst/>
              </a:rPr>
              <a:t>should give clear idea of proposed research work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Background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key </a:t>
            </a:r>
            <a:r>
              <a:rPr lang="en-US" sz="1200" dirty="0">
                <a:effectLst/>
              </a:rPr>
              <a:t>developments in your research work area over the past </a:t>
            </a:r>
            <a:r>
              <a:rPr lang="en-US" sz="1200" dirty="0" smtClean="0">
                <a:effectLst/>
              </a:rPr>
              <a:t>years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include </a:t>
            </a:r>
            <a:r>
              <a:rPr lang="en-US" sz="1200" dirty="0">
                <a:effectLst/>
              </a:rPr>
              <a:t>references of earlier </a:t>
            </a:r>
            <a:r>
              <a:rPr lang="en-US" sz="1200" dirty="0" smtClean="0">
                <a:effectLst/>
              </a:rPr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Research questions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what </a:t>
            </a:r>
            <a:r>
              <a:rPr lang="en-US" sz="1200" dirty="0">
                <a:effectLst/>
              </a:rPr>
              <a:t>problems are you trying to address in your </a:t>
            </a:r>
            <a:r>
              <a:rPr lang="en-US" sz="1200" dirty="0" smtClean="0">
                <a:effectLst/>
              </a:rPr>
              <a:t>research?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what are the benefits </a:t>
            </a:r>
            <a:r>
              <a:rPr lang="en-US" sz="1200" dirty="0">
                <a:effectLst/>
              </a:rPr>
              <a:t>of your research </a:t>
            </a:r>
            <a:r>
              <a:rPr lang="en-US" sz="1200" dirty="0" smtClean="0">
                <a:effectLst/>
              </a:rPr>
              <a:t>work?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Research Methodology</a:t>
            </a:r>
          </a:p>
          <a:p>
            <a:pPr marL="91440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how </a:t>
            </a:r>
            <a:r>
              <a:rPr lang="en-US" sz="1200" dirty="0">
                <a:effectLst/>
              </a:rPr>
              <a:t>are you going to study the research </a:t>
            </a:r>
            <a:r>
              <a:rPr lang="en-US" sz="1200" dirty="0" smtClean="0">
                <a:effectLst/>
              </a:rPr>
              <a:t>problem?</a:t>
            </a:r>
          </a:p>
          <a:p>
            <a:pPr marL="91440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what </a:t>
            </a:r>
            <a:r>
              <a:rPr lang="en-US" sz="1200" dirty="0">
                <a:effectLst/>
              </a:rPr>
              <a:t>research methods are you going to </a:t>
            </a:r>
            <a:r>
              <a:rPr lang="en-US" sz="1200" dirty="0" smtClean="0">
                <a:effectLst/>
              </a:rPr>
              <a:t>use?</a:t>
            </a:r>
          </a:p>
          <a:p>
            <a:pPr marL="914400" lvl="1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effectLst/>
              </a:rPr>
              <a:t>r</a:t>
            </a:r>
            <a:r>
              <a:rPr lang="en-US" sz="1200" dirty="0" smtClean="0">
                <a:effectLst/>
              </a:rPr>
              <a:t>esources </a:t>
            </a:r>
            <a:r>
              <a:rPr lang="en-US" sz="1200" dirty="0">
                <a:effectLst/>
              </a:rPr>
              <a:t>that you will use (software, equipment for measurement</a:t>
            </a:r>
            <a:r>
              <a:rPr lang="en-US" sz="1200" dirty="0" smtClean="0">
                <a:effectLst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Time schedule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Weekly </a:t>
            </a:r>
            <a:r>
              <a:rPr lang="en-US" sz="1200" dirty="0">
                <a:effectLst/>
              </a:rPr>
              <a:t>or monthly timeline of proposed research work </a:t>
            </a:r>
            <a:endParaRPr lang="en-US" sz="1200" dirty="0" smtClean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Time </a:t>
            </a:r>
            <a:r>
              <a:rPr lang="en-US" sz="1200" dirty="0">
                <a:effectLst/>
              </a:rPr>
              <a:t>plan for writing final </a:t>
            </a:r>
            <a:r>
              <a:rPr lang="en-US" sz="1200" dirty="0" smtClean="0">
                <a:effectLst/>
              </a:rPr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effectLst/>
              </a:rPr>
              <a:t>Bibliography</a:t>
            </a: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effectLst/>
              </a:rPr>
              <a:t>a </a:t>
            </a:r>
            <a:r>
              <a:rPr lang="en-US" sz="1200" dirty="0">
                <a:effectLst/>
              </a:rPr>
              <a:t>list of references to key articles and texts discussed </a:t>
            </a:r>
            <a:r>
              <a:rPr lang="en-US" sz="1200" dirty="0" smtClean="0">
                <a:effectLst/>
              </a:rPr>
              <a:t>in your work</a:t>
            </a:r>
            <a:endParaRPr lang="en-US" sz="1200" dirty="0">
              <a:effectLst/>
            </a:endParaRPr>
          </a:p>
          <a:p>
            <a:pPr marL="1028700" lvl="1">
              <a:buFont typeface="Arial" panose="020B0604020202020204" pitchFamily="34" charset="0"/>
              <a:buChar char="•"/>
              <a:defRPr/>
            </a:pPr>
            <a:endParaRPr lang="en-US" sz="1200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200" u="sng" dirty="0" smtClean="0">
              <a:effectLst/>
            </a:endParaRPr>
          </a:p>
          <a:p>
            <a:pPr marL="1028700" lvl="1">
              <a:buFont typeface="Courier New" panose="02070309020205020404" pitchFamily="49" charset="0"/>
              <a:buChar char="o"/>
              <a:defRPr/>
            </a:pPr>
            <a:endParaRPr lang="en-US" sz="1200" dirty="0" smtClean="0"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600" dirty="0">
              <a:effectLst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447800"/>
            <a:ext cx="6934200" cy="896938"/>
          </a:xfrm>
        </p:spPr>
        <p:txBody>
          <a:bodyPr lIns="90488" tIns="44450" rIns="90488" bIns="44450" anchor="ctr"/>
          <a:lstStyle/>
          <a:p>
            <a:pPr algn="ctr" eaLnBrk="1" hangingPunct="1">
              <a:defRPr/>
            </a:pP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>EXAMPLE RESEARCH PROPOSAL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r>
              <a:rPr lang="en-US" sz="2400" b="0" dirty="0" smtClean="0">
                <a:cs typeface="Times New Roman" pitchFamily="18" charset="0"/>
              </a:rPr>
              <a:t/>
            </a:r>
            <a:br>
              <a:rPr lang="en-US" sz="2400" b="0" dirty="0" smtClean="0">
                <a:cs typeface="Times New Roman" pitchFamily="18" charset="0"/>
              </a:rPr>
            </a:br>
            <a:endParaRPr lang="en-US" sz="2400" b="0" dirty="0" smtClean="0"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7194</TotalTime>
  <Pages>7</Pages>
  <Words>174</Words>
  <Application>Microsoft Office PowerPoint</Application>
  <PresentationFormat>Letter Paper (8.5x11 in)</PresentationFormat>
  <Paragraphs>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Shimmer</vt:lpstr>
      <vt:lpstr>Custom Design</vt:lpstr>
      <vt:lpstr> RESEARCH PROPOSAL      </vt:lpstr>
      <vt:lpstr> WHAT IS A RESEARCH PROPOSAL      </vt:lpstr>
      <vt:lpstr> TYPES OF RESEARCH PROPOSAL      </vt:lpstr>
      <vt:lpstr>            HOW TO WRITE A RESEARCH PROPOSAL              </vt:lpstr>
      <vt:lpstr> EXAMPLE RESEARCH PROPOSAL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Array Hypethermia System</dc:title>
  <dc:creator>PREETHAM KUMAR</dc:creator>
  <cp:lastModifiedBy>Kumar, Preetham</cp:lastModifiedBy>
  <cp:revision>450</cp:revision>
  <cp:lastPrinted>1601-01-01T00:00:00Z</cp:lastPrinted>
  <dcterms:created xsi:type="dcterms:W3CDTF">2002-01-01T13:31:42Z</dcterms:created>
  <dcterms:modified xsi:type="dcterms:W3CDTF">2021-08-09T19:12:20Z</dcterms:modified>
</cp:coreProperties>
</file>