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8" r:id="rId3"/>
    <p:sldId id="265" r:id="rId4"/>
    <p:sldId id="273" r:id="rId5"/>
    <p:sldId id="266" r:id="rId6"/>
    <p:sldId id="274" r:id="rId7"/>
    <p:sldId id="275" r:id="rId8"/>
    <p:sldId id="267" r:id="rId9"/>
    <p:sldId id="276" r:id="rId10"/>
    <p:sldId id="271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86391"/>
  </p:normalViewPr>
  <p:slideViewPr>
    <p:cSldViewPr snapToGrid="0" snapToObjects="1">
      <p:cViewPr varScale="1">
        <p:scale>
          <a:sx n="112" d="100"/>
          <a:sy n="112" d="100"/>
        </p:scale>
        <p:origin x="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5A6EF-02A4-494C-A2FB-A3863B2F549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321D7-5436-5A41-B6E7-AD3A7C15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6982-5C93-6F41-A6F3-C93C59BF38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1212" y="1815774"/>
            <a:ext cx="5943601" cy="139807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AF116-0BDC-E145-86DE-A48EDD8F73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1212" y="3254188"/>
            <a:ext cx="5943600" cy="1729762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945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41E5-076F-8D4B-92B4-D241805E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3A329-70DF-0C4E-BAE2-15B913A5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CB9-FC1C-3E49-9D3C-F6042EA47075}" type="datetimeFigureOut">
              <a:rPr lang="en-US" smtClean="0"/>
              <a:t>2/16/2020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8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147C-36C3-F04F-9C0F-DD0767E9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773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3C37-41DF-994C-9AF5-14B428DF6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273"/>
            <a:ext cx="10515600" cy="3418728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87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3F9DE-87FE-FB46-8860-C49CFF64C7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7350" y="3147319"/>
            <a:ext cx="10515600" cy="251941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CE7B27-1794-A142-9B7B-4002F3F8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0" y="1629149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83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92A4-83CC-8B4C-A663-FA17E661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42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FDA6-F2B2-A64F-862D-351D31551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02142"/>
            <a:ext cx="5266765" cy="3566646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308A-C55F-474C-872B-9C8FC7DDF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202142"/>
            <a:ext cx="5266765" cy="3566646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23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7F51-FCA7-AE46-B223-8289B6C3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47165"/>
            <a:ext cx="10515600" cy="84352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4CF3A-CCF0-EE47-8A58-0812CB01F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567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AA0C3-B0AB-014F-BE3C-A7B5A46CC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4358"/>
            <a:ext cx="5157787" cy="29275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8B726-9A83-E24A-94B3-ED82991C0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567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99511-7609-C347-A5D0-76E60CA8E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14358"/>
            <a:ext cx="5183188" cy="292753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51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CBCEB8-5E5A-4348-8DA1-E45ED0AD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9077"/>
            <a:ext cx="12183035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20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7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26C-6E80-6E44-B452-CC96DC5A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47EA3-7870-5243-94FC-DDDB4D8FD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7F1C8-C044-9641-AC6E-02662259B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0128"/>
            <a:ext cx="3932237" cy="348885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C238-616B-FF4B-A128-475D282C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D84FD-1DAA-5444-AF9A-7DD4235AE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F0925-E9E4-F942-9977-B5E123B82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6682"/>
            <a:ext cx="3932237" cy="35023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67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A71E6-C873-FA46-97EE-2A2A7155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1A97D-9240-514F-85B0-576EB466E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A8A85-CFA3-0F4E-A04E-4B2A4511E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8CCB9-FC1C-3E49-9D3C-F6042EA4707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61676-7907-3A4D-ACB8-0C80DF594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7FF5B-B4D1-8C47-8957-E736B259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1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FE4A-1D07-2145-88E8-7D586402A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7713" y="200451"/>
            <a:ext cx="7315199" cy="13980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California Family Health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62310-E03E-944B-BF06-4078DB7CA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4913" y="1677525"/>
            <a:ext cx="6857999" cy="1729762"/>
          </a:xfrm>
        </p:spPr>
        <p:txBody>
          <a:bodyPr/>
          <a:lstStyle/>
          <a:p>
            <a:pPr algn="ctr"/>
            <a:r>
              <a:rPr lang="en-US" b="0" dirty="0"/>
              <a:t>Measuring SNAP-Ed Evaluation Framework Population-level Results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FF79173-A650-425F-B432-3C8CB667BDF5}"/>
              </a:ext>
            </a:extLst>
          </p:cNvPr>
          <p:cNvSpPr txBox="1">
            <a:spLocks/>
          </p:cNvSpPr>
          <p:nvPr/>
        </p:nvSpPr>
        <p:spPr>
          <a:xfrm>
            <a:off x="7585814" y="3165104"/>
            <a:ext cx="5943600" cy="309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0" dirty="0"/>
          </a:p>
          <a:p>
            <a:r>
              <a:rPr lang="en-US" sz="2800" b="0" dirty="0"/>
              <a:t>Celeste Doerr, PhD</a:t>
            </a:r>
          </a:p>
          <a:p>
            <a:endParaRPr lang="en-US" sz="2800" b="0" dirty="0"/>
          </a:p>
          <a:p>
            <a:r>
              <a:rPr lang="en-US" sz="2800" b="0" dirty="0"/>
              <a:t>Fred Molitor, PhD</a:t>
            </a:r>
          </a:p>
          <a:p>
            <a:endParaRPr lang="en-US" sz="2800" b="0" dirty="0"/>
          </a:p>
          <a:p>
            <a:r>
              <a:rPr lang="en-US" sz="2800" b="0" dirty="0"/>
              <a:t>Sarah </a:t>
            </a:r>
            <a:r>
              <a:rPr lang="en-US" sz="2800" b="0" dirty="0" err="1"/>
              <a:t>Kehl</a:t>
            </a:r>
            <a:r>
              <a:rPr lang="en-US" sz="2800" b="0" dirty="0"/>
              <a:t>, MPH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49353-1C19-4575-B5B9-E75BC0C04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415" y="5561943"/>
            <a:ext cx="762642" cy="762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A45BF1-2994-4992-8528-CBBABED8C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91" y="3564496"/>
            <a:ext cx="762642" cy="762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0CFAB8-94EC-4102-BF56-AA1DFCFE4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291" y="4482910"/>
            <a:ext cx="775766" cy="91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ABD3C-7C73-A94D-B0CA-AFEDF29D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0" y="439921"/>
            <a:ext cx="10388521" cy="1187173"/>
          </a:xfrm>
        </p:spPr>
        <p:txBody>
          <a:bodyPr>
            <a:normAutofit/>
          </a:bodyPr>
          <a:lstStyle/>
          <a:p>
            <a:r>
              <a:rPr lang="en-US" sz="3200" dirty="0"/>
              <a:t>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C3811-524B-6E48-9411-82C3DB22CD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7350" y="1385888"/>
            <a:ext cx="10515600" cy="5032191"/>
          </a:xfrm>
        </p:spPr>
        <p:txBody>
          <a:bodyPr/>
          <a:lstStyle/>
          <a:p>
            <a:r>
              <a:rPr lang="en-US" dirty="0"/>
              <a:t>California Family Health Study results have</a:t>
            </a:r>
          </a:p>
          <a:p>
            <a:pPr lvl="1"/>
            <a:r>
              <a:rPr lang="en-US" dirty="0"/>
              <a:t>Tied the reach of California’s direct-education programming to low-income women’s healthful behaviors</a:t>
            </a:r>
          </a:p>
          <a:p>
            <a:pPr lvl="1"/>
            <a:r>
              <a:rPr lang="en-US" dirty="0"/>
              <a:t>Revealed improved dietary behaviors over time among low-income women and their teens and children</a:t>
            </a:r>
          </a:p>
          <a:p>
            <a:pPr lvl="1"/>
            <a:r>
              <a:rPr lang="en-US" dirty="0"/>
              <a:t>Illuminated areas for development in 2020 and beyond</a:t>
            </a:r>
          </a:p>
          <a:p>
            <a:pPr marL="295275" lvl="1" indent="-254000"/>
            <a:r>
              <a:rPr lang="en-US" sz="2800" dirty="0"/>
              <a:t>Planned future directions include</a:t>
            </a:r>
          </a:p>
          <a:p>
            <a:pPr marL="752475" lvl="2" indent="-254000"/>
            <a:r>
              <a:rPr lang="en-US" sz="2400" dirty="0"/>
              <a:t>Investigation of PSE reach</a:t>
            </a:r>
          </a:p>
          <a:p>
            <a:pPr marL="752475" lvl="2" indent="-254000"/>
            <a:r>
              <a:rPr lang="en-US" sz="2400" dirty="0"/>
              <a:t>Dyadic analyses</a:t>
            </a:r>
          </a:p>
          <a:p>
            <a:pPr marL="752475" lvl="2" indent="-254000"/>
            <a:r>
              <a:rPr lang="en-US" sz="2400" dirty="0"/>
              <a:t>Obesity by racial and ethnic groups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7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C86D40-6A58-8E40-871E-78E65DF08187}"/>
              </a:ext>
            </a:extLst>
          </p:cNvPr>
          <p:cNvSpPr txBox="1"/>
          <p:nvPr/>
        </p:nvSpPr>
        <p:spPr>
          <a:xfrm>
            <a:off x="3843342" y="414332"/>
            <a:ext cx="782954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California Department of Social Services</a:t>
            </a:r>
            <a:br>
              <a:rPr lang="en-US" dirty="0"/>
            </a:br>
            <a:r>
              <a:rPr lang="en-US" dirty="0"/>
              <a:t>Ana Bolaños </a:t>
            </a:r>
            <a:br>
              <a:rPr lang="en-US" dirty="0"/>
            </a:br>
            <a:r>
              <a:rPr lang="en-US" dirty="0"/>
              <a:t>Samantha Trammell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California State University, Sacramento</a:t>
            </a:r>
          </a:p>
          <a:p>
            <a:pPr algn="ctr"/>
            <a:r>
              <a:rPr lang="en-US" dirty="0"/>
              <a:t>Dr. Urvashi </a:t>
            </a:r>
            <a:r>
              <a:rPr lang="en-US" dirty="0" err="1"/>
              <a:t>Mulasi</a:t>
            </a:r>
            <a:endParaRPr lang="en-US" dirty="0"/>
          </a:p>
          <a:p>
            <a:pPr algn="ctr"/>
            <a:r>
              <a:rPr lang="en-US" dirty="0"/>
              <a:t>Leigh Ann Green </a:t>
            </a:r>
          </a:p>
          <a:p>
            <a:pPr algn="ctr"/>
            <a:r>
              <a:rPr lang="en-US" dirty="0"/>
              <a:t>Dr. </a:t>
            </a:r>
            <a:r>
              <a:rPr lang="en-US" dirty="0" err="1"/>
              <a:t>Mical</a:t>
            </a:r>
            <a:r>
              <a:rPr lang="en-US" dirty="0"/>
              <a:t> Shilts</a:t>
            </a:r>
          </a:p>
          <a:p>
            <a:pPr algn="ctr"/>
            <a:r>
              <a:rPr lang="en-US" dirty="0"/>
              <a:t>Dr. Julia </a:t>
            </a:r>
            <a:r>
              <a:rPr lang="en-US" dirty="0" err="1"/>
              <a:t>Tomassilli</a:t>
            </a:r>
            <a:endParaRPr lang="en-US" dirty="0"/>
          </a:p>
          <a:p>
            <a:pPr algn="ctr"/>
            <a:r>
              <a:rPr lang="en-US" dirty="0"/>
              <a:t>The dedicated interviewers at the Public Health Survey Research Program</a:t>
            </a:r>
          </a:p>
          <a:p>
            <a:pPr algn="ctr"/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California Department of Public Health</a:t>
            </a:r>
            <a:br>
              <a:rPr lang="en-US" dirty="0"/>
            </a:br>
            <a:r>
              <a:rPr lang="en-US" dirty="0"/>
              <a:t>Dr. Ingrid Cordon Alexander</a:t>
            </a:r>
            <a:br>
              <a:rPr lang="en-US" dirty="0"/>
            </a:br>
            <a:r>
              <a:rPr lang="en-US" dirty="0"/>
              <a:t>Dr. John Pugliese </a:t>
            </a:r>
            <a:br>
              <a:rPr lang="en-US" dirty="0"/>
            </a:br>
            <a:r>
              <a:rPr lang="en-US" dirty="0"/>
              <a:t>Dr. Lauren Whetstone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PHI Center for Wellness and Nutrition</a:t>
            </a:r>
            <a:br>
              <a:rPr lang="en-US" dirty="0"/>
            </a:br>
            <a:r>
              <a:rPr lang="en-US" dirty="0"/>
              <a:t>Amy </a:t>
            </a:r>
            <a:r>
              <a:rPr lang="en-US" dirty="0" err="1"/>
              <a:t>DeLisio</a:t>
            </a:r>
            <a:br>
              <a:rPr lang="en-US" dirty="0"/>
            </a:br>
            <a:r>
              <a:rPr lang="en-US" dirty="0"/>
              <a:t>Emilie </a:t>
            </a:r>
            <a:r>
              <a:rPr lang="en-US" dirty="0" err="1"/>
              <a:t>McClintic</a:t>
            </a:r>
            <a:br>
              <a:rPr lang="en-US" dirty="0"/>
            </a:br>
            <a:r>
              <a:rPr lang="en-US" dirty="0"/>
              <a:t>Brian Petrie</a:t>
            </a:r>
            <a:br>
              <a:rPr lang="en-US" dirty="0"/>
            </a:br>
            <a:r>
              <a:rPr lang="en-US" dirty="0"/>
              <a:t>Dr. Alondra Vega-Arroyo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9CAA7A-4F54-4A49-8D75-ECF0754FA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9" y="1702398"/>
            <a:ext cx="3447353" cy="3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2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ABD3C-7C73-A94D-B0CA-AFEDF29D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0" y="439921"/>
            <a:ext cx="10388521" cy="1187173"/>
          </a:xfrm>
        </p:spPr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C3811-524B-6E48-9411-82C3DB22CD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7349" y="1425388"/>
            <a:ext cx="10975709" cy="4992691"/>
          </a:xfrm>
        </p:spPr>
        <p:txBody>
          <a:bodyPr/>
          <a:lstStyle/>
          <a:p>
            <a:r>
              <a:rPr lang="en-US" dirty="0" err="1"/>
              <a:t>CalFresh</a:t>
            </a:r>
            <a:r>
              <a:rPr lang="en-US" dirty="0"/>
              <a:t> Healthy Living: California’s SNAP-Ed Program</a:t>
            </a:r>
          </a:p>
          <a:p>
            <a:r>
              <a:rPr lang="en-US" dirty="0"/>
              <a:t>California’s SNAP-Ed programming circa 2012-2013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66865F-1D7A-A245-91FC-4B3F8ABD6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492" y="2698414"/>
            <a:ext cx="2806458" cy="3580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DBCAEA-D36D-304C-853C-967F5F8ACBFB}"/>
              </a:ext>
            </a:extLst>
          </p:cNvPr>
          <p:cNvSpPr txBox="1"/>
          <p:nvPr/>
        </p:nvSpPr>
        <p:spPr>
          <a:xfrm>
            <a:off x="947349" y="2411549"/>
            <a:ext cx="7709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Primarily direct education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No SNAP-Ed Evaluation Framework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Leadership perceived a need to: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400" dirty="0"/>
              <a:t>show good program stewardship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400" dirty="0"/>
              <a:t>track population-level nutrition and physical-activity behaviors  </a:t>
            </a:r>
          </a:p>
        </p:txBody>
      </p:sp>
    </p:spTree>
    <p:extLst>
      <p:ext uri="{BB962C8B-B14F-4D97-AF65-F5344CB8AC3E}">
        <p14:creationId xmlns:p14="http://schemas.microsoft.com/office/powerpoint/2010/main" val="54114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ABD3C-7C73-A94D-B0CA-AFEDF29D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0" y="439921"/>
            <a:ext cx="10388521" cy="1187173"/>
          </a:xfrm>
        </p:spPr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C3811-524B-6E48-9411-82C3DB22CD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7350" y="1355834"/>
            <a:ext cx="10515600" cy="50622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Existing data 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Behavioral Risk Factor Surveillance System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Long-standing, national survey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Nutrition module administered biennially (or purchased)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/>
              <a:t>Limited dietary data (e.g., 6 items for fruits and vegetables)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National Health and Nutrition Examination Survey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Also long-standing and national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24-hour dietary recall </a:t>
            </a:r>
          </a:p>
          <a:p>
            <a:pPr lvl="3"/>
            <a:r>
              <a:rPr lang="en-US" sz="2400" dirty="0"/>
              <a:t>Minimizes biased reporting, increases accuracy</a:t>
            </a:r>
          </a:p>
          <a:p>
            <a:pPr lvl="3"/>
            <a:r>
              <a:rPr lang="en-US" sz="2400" dirty="0"/>
              <a:t>Not representative at the state level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California Health Interview Survey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Representative at state level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Limited dietary data (subject to change)</a:t>
            </a:r>
          </a:p>
          <a:p>
            <a:pPr marL="1371600" lvl="3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101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ABD3C-7C73-A94D-B0CA-AFEDF29D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0" y="439921"/>
            <a:ext cx="10388521" cy="1187173"/>
          </a:xfrm>
        </p:spPr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C3811-524B-6E48-9411-82C3DB22CD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7349" y="1355834"/>
            <a:ext cx="10388521" cy="5062245"/>
          </a:xfrm>
        </p:spPr>
        <p:txBody>
          <a:bodyPr>
            <a:normAutofit/>
          </a:bodyPr>
          <a:lstStyle/>
          <a:p>
            <a:r>
              <a:rPr lang="en-US" dirty="0"/>
              <a:t>California Family Health Study launched FFY 2013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Goals: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Designed to be representative at the state level</a:t>
            </a:r>
          </a:p>
          <a:p>
            <a:pPr lvl="3"/>
            <a:r>
              <a:rPr lang="en-US" sz="2400" dirty="0"/>
              <a:t>Originally 17 largest counties</a:t>
            </a:r>
          </a:p>
          <a:p>
            <a:pPr lvl="3"/>
            <a:r>
              <a:rPr lang="en-US" sz="2400" dirty="0"/>
              <a:t>Expanded to 30 counties in 2015</a:t>
            </a:r>
          </a:p>
          <a:p>
            <a:pPr lvl="3"/>
            <a:r>
              <a:rPr lang="en-US" sz="2400" dirty="0"/>
              <a:t>Expanded to all 58 counties in 2018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Flexibility to the program’s changing information needs</a:t>
            </a:r>
          </a:p>
          <a:p>
            <a:pPr lvl="3"/>
            <a:r>
              <a:rPr lang="en-US" sz="2400" dirty="0"/>
              <a:t>Extensive and high quality 24-hour dietary recall data  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Hoped to link program activities to healthful outcomes</a:t>
            </a:r>
          </a:p>
          <a:p>
            <a:pPr marL="914400" lvl="2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22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ABD3C-7C73-A94D-B0CA-AFEDF29D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0" y="439921"/>
            <a:ext cx="10388521" cy="1187173"/>
          </a:xfrm>
        </p:spPr>
        <p:txBody>
          <a:bodyPr>
            <a:normAutofit/>
          </a:bodyPr>
          <a:lstStyle/>
          <a:p>
            <a:r>
              <a:rPr lang="en-US" sz="3200" dirty="0"/>
              <a:t>Method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C3811-524B-6E48-9411-82C3DB22CD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7350" y="1308538"/>
            <a:ext cx="10515600" cy="5109541"/>
          </a:xfrm>
        </p:spPr>
        <p:txBody>
          <a:bodyPr/>
          <a:lstStyle/>
          <a:p>
            <a:r>
              <a:rPr lang="en-US" dirty="0"/>
              <a:t>Random Sampling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Medi</a:t>
            </a:r>
            <a:r>
              <a:rPr lang="en-US" dirty="0"/>
              <a:t>-Cal Eligibility Data System sampling frame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Households eligible for the </a:t>
            </a:r>
            <a:r>
              <a:rPr lang="en-US" dirty="0" err="1"/>
              <a:t>CalFresh</a:t>
            </a:r>
            <a:r>
              <a:rPr lang="en-US" dirty="0"/>
              <a:t> Food (SNAP) benefit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With at least on one child or teen and one adult, female caregiver </a:t>
            </a:r>
          </a:p>
          <a:p>
            <a:pPr lvl="3"/>
            <a:r>
              <a:rPr lang="en-US" sz="2200" dirty="0"/>
              <a:t>(Except in 2019, when men were included)</a:t>
            </a:r>
            <a:endParaRPr lang="en-US" dirty="0"/>
          </a:p>
          <a:p>
            <a:r>
              <a:rPr lang="en-US" dirty="0"/>
              <a:t>Recruitment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Introductory letter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Interviews with adult caregiver and one child or teen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Trained interviewers call household to confirm eligibility (Call 1)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Identify the child or teen (randomized using CATI) 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3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09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ABD3C-7C73-A94D-B0CA-AFEDF29D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0" y="439921"/>
            <a:ext cx="10388521" cy="1187173"/>
          </a:xfrm>
        </p:spPr>
        <p:txBody>
          <a:bodyPr>
            <a:normAutofit/>
          </a:bodyPr>
          <a:lstStyle/>
          <a:p>
            <a:r>
              <a:rPr lang="en-US" sz="3200" dirty="0"/>
              <a:t>Method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C3811-524B-6E48-9411-82C3DB22CD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7350" y="1308538"/>
            <a:ext cx="10515600" cy="5109541"/>
          </a:xfrm>
        </p:spPr>
        <p:txBody>
          <a:bodyPr/>
          <a:lstStyle/>
          <a:p>
            <a:r>
              <a:rPr lang="en-US" dirty="0"/>
              <a:t>Materials and Instruments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Packet mailed to household with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Portion size booklet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Measuring cups and spoons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Tape measure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National Cancer Institute’s Automated Self-Administered 24-Hour Dietary Assessment System (ASA24)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Modified for telephone interview administration in collaboration with codeveloper </a:t>
            </a:r>
            <a:r>
              <a:rPr lang="en-US" sz="2400" dirty="0" err="1"/>
              <a:t>Westat</a:t>
            </a:r>
            <a:endParaRPr lang="en-US" sz="2400" dirty="0"/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Interviewers trained and monitored by California State University Sacramento nutrition professor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Supplemental interview with height, weight, physical activity, food security, demographics</a:t>
            </a:r>
          </a:p>
          <a:p>
            <a:pPr marL="914400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0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ABD3C-7C73-A94D-B0CA-AFEDF29D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0" y="439921"/>
            <a:ext cx="10388521" cy="1187173"/>
          </a:xfrm>
        </p:spPr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C3811-524B-6E48-9411-82C3DB22CD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7349" y="1355834"/>
            <a:ext cx="8527991" cy="506224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Variables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Correspond to SNAP-Ed Evaluation Framework population-level indicators 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Health Eating Index scores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Energy density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Fruits and vegetables (FV)</a:t>
            </a:r>
          </a:p>
          <a:p>
            <a:pPr lvl="3">
              <a:buFont typeface="Wingdings" pitchFamily="2" charset="2"/>
              <a:buChar char="Ø"/>
            </a:pPr>
            <a:r>
              <a:rPr lang="en-US" sz="2800" dirty="0"/>
              <a:t>with and without 100% juice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Grains whole and not whole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Milk and dairy 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Water and sugar-sweetened beverages (SSB)s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Food security </a:t>
            </a:r>
          </a:p>
          <a:p>
            <a:pPr lvl="3">
              <a:buFont typeface="Wingdings" pitchFamily="2" charset="2"/>
              <a:buChar char="Ø"/>
            </a:pPr>
            <a:r>
              <a:rPr lang="en-US" sz="2800" dirty="0"/>
              <a:t>Adopted the 6-item USDA ERS module in 2018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Physical activity </a:t>
            </a:r>
          </a:p>
          <a:p>
            <a:pPr lvl="3">
              <a:buFont typeface="Wingdings" pitchFamily="2" charset="2"/>
              <a:buChar char="Ø"/>
            </a:pPr>
            <a:r>
              <a:rPr lang="en-US" sz="2800" dirty="0"/>
              <a:t>Adults: Hours and minutes for most frequent two (and the activities for computing METS)</a:t>
            </a:r>
          </a:p>
          <a:p>
            <a:pPr lvl="3">
              <a:buFont typeface="Wingdings" pitchFamily="2" charset="2"/>
              <a:buChar char="Ø"/>
            </a:pPr>
            <a:r>
              <a:rPr lang="en-US" sz="2800" dirty="0"/>
              <a:t>Children/Teens: Days active 60+ minutes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BMI and category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E3887-E043-CA49-9278-C552FD98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340" y="2006716"/>
            <a:ext cx="2553754" cy="465323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E5B3F9-E1D8-1947-8874-7DA38A537931}"/>
              </a:ext>
            </a:extLst>
          </p:cNvPr>
          <p:cNvCxnSpPr/>
          <p:nvPr/>
        </p:nvCxnSpPr>
        <p:spPr>
          <a:xfrm>
            <a:off x="9515473" y="5486403"/>
            <a:ext cx="1985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8E6C92-399B-CC4B-ACC8-8103C6372AA1}"/>
              </a:ext>
            </a:extLst>
          </p:cNvPr>
          <p:cNvCxnSpPr/>
          <p:nvPr/>
        </p:nvCxnSpPr>
        <p:spPr>
          <a:xfrm>
            <a:off x="9496417" y="6024567"/>
            <a:ext cx="1985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85CBAD-906B-5D46-A77B-2761FC7CDD11}"/>
              </a:ext>
            </a:extLst>
          </p:cNvPr>
          <p:cNvCxnSpPr/>
          <p:nvPr/>
        </p:nvCxnSpPr>
        <p:spPr>
          <a:xfrm>
            <a:off x="9510707" y="6281747"/>
            <a:ext cx="1985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13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ABD3C-7C73-A94D-B0CA-AFEDF29D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0" y="439921"/>
            <a:ext cx="10388521" cy="1187173"/>
          </a:xfrm>
        </p:spPr>
        <p:txBody>
          <a:bodyPr>
            <a:normAutofit/>
          </a:bodyPr>
          <a:lstStyle/>
          <a:p>
            <a:r>
              <a:rPr lang="en-US" sz="3200" dirty="0"/>
              <a:t>Highlights of Analyses and Results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C3811-524B-6E48-9411-82C3DB22CD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7350" y="1434662"/>
            <a:ext cx="10515600" cy="4983417"/>
          </a:xfrm>
        </p:spPr>
        <p:txBody>
          <a:bodyPr/>
          <a:lstStyle/>
          <a:p>
            <a:r>
              <a:rPr lang="en-US" dirty="0"/>
              <a:t>Direct-education reach analysis*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Adult, female caregivers (</a:t>
            </a:r>
            <a:r>
              <a:rPr lang="en-US" i="1" dirty="0"/>
              <a:t>n</a:t>
            </a:r>
            <a:r>
              <a:rPr lang="en-US" dirty="0"/>
              <a:t> = 6,355) who participated in FFY 2014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Regressed cups of FV, cups of SSBs, and calories from high-fat foods on direct-education reach at the census tract level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Controlled for race/ethnicity and education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Women from census tracts with</a:t>
            </a:r>
            <a:r>
              <a:rPr lang="en-US" i="1" dirty="0"/>
              <a:t> high </a:t>
            </a:r>
            <a:r>
              <a:rPr lang="en-US" dirty="0"/>
              <a:t>reach vs. </a:t>
            </a:r>
            <a:r>
              <a:rPr lang="en-US" i="1" dirty="0"/>
              <a:t>no/low </a:t>
            </a:r>
            <a:r>
              <a:rPr lang="en-US" dirty="0"/>
              <a:t>reach consumed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i="1" dirty="0"/>
              <a:t>More</a:t>
            </a:r>
            <a:r>
              <a:rPr lang="en-US" sz="2400" dirty="0"/>
              <a:t> cups of FV 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i="1" dirty="0"/>
              <a:t>Fewer</a:t>
            </a:r>
            <a:r>
              <a:rPr lang="en-US" sz="2400" dirty="0"/>
              <a:t> cups of SSBs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i="1" dirty="0"/>
              <a:t>Fewer</a:t>
            </a:r>
            <a:r>
              <a:rPr lang="en-US" sz="2400" dirty="0"/>
              <a:t> calories from high-fat foods </a:t>
            </a:r>
          </a:p>
          <a:p>
            <a:pPr marL="914400" lvl="2" indent="0">
              <a:buNone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F8486-9835-2E4E-B4C3-8180B2FD912E}"/>
              </a:ext>
            </a:extLst>
          </p:cNvPr>
          <p:cNvSpPr txBox="1"/>
          <p:nvPr/>
        </p:nvSpPr>
        <p:spPr>
          <a:xfrm>
            <a:off x="7400925" y="6215066"/>
            <a:ext cx="4543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*Molitor, </a:t>
            </a:r>
            <a:r>
              <a:rPr lang="en-US" sz="2000" dirty="0" err="1"/>
              <a:t>Sugerman</a:t>
            </a:r>
            <a:r>
              <a:rPr lang="en-US" sz="2000" dirty="0"/>
              <a:t>, &amp; </a:t>
            </a:r>
            <a:r>
              <a:rPr lang="en-US" sz="2000" dirty="0" err="1"/>
              <a:t>Sciortino</a:t>
            </a:r>
            <a:r>
              <a:rPr lang="en-US" sz="2000" dirty="0"/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247573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AABD3C-7C73-A94D-B0CA-AFEDF29D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0" y="439921"/>
            <a:ext cx="10388521" cy="1187173"/>
          </a:xfrm>
        </p:spPr>
        <p:txBody>
          <a:bodyPr>
            <a:normAutofit/>
          </a:bodyPr>
          <a:lstStyle/>
          <a:p>
            <a:r>
              <a:rPr lang="en-US" sz="3200" dirty="0"/>
              <a:t>Highlights of Analyses and Results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C3811-524B-6E48-9411-82C3DB22CD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47349" y="1348934"/>
            <a:ext cx="10796975" cy="4983417"/>
          </a:xfrm>
        </p:spPr>
        <p:txBody>
          <a:bodyPr/>
          <a:lstStyle/>
          <a:p>
            <a:r>
              <a:rPr lang="en-US" dirty="0"/>
              <a:t>Three-year trends, 2015 - 2017**</a:t>
            </a:r>
          </a:p>
          <a:p>
            <a:pPr lvl="1"/>
            <a:r>
              <a:rPr lang="en-US" dirty="0"/>
              <a:t>Women </a:t>
            </a:r>
            <a:r>
              <a:rPr lang="en-US" i="1" dirty="0"/>
              <a:t>(n </a:t>
            </a:r>
            <a:r>
              <a:rPr lang="en-US" dirty="0"/>
              <a:t>= 13,247), teens </a:t>
            </a:r>
            <a:r>
              <a:rPr lang="en-US" i="1" dirty="0"/>
              <a:t>(n </a:t>
            </a:r>
            <a:r>
              <a:rPr lang="en-US" dirty="0"/>
              <a:t>= 3,293), and children </a:t>
            </a:r>
            <a:r>
              <a:rPr lang="en-US" i="1" dirty="0"/>
              <a:t>(n </a:t>
            </a:r>
            <a:r>
              <a:rPr lang="en-US" dirty="0"/>
              <a:t>= 6,043)</a:t>
            </a:r>
          </a:p>
          <a:p>
            <a:pPr lvl="1"/>
            <a:r>
              <a:rPr lang="en-US" dirty="0"/>
              <a:t>Regressed FV, water, and SSBs on year 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dirty="0"/>
              <a:t>Controlled for race/ethnicity and age, education (mothers), and gender (children/teens)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F8486-9835-2E4E-B4C3-8180B2FD912E}"/>
              </a:ext>
            </a:extLst>
          </p:cNvPr>
          <p:cNvSpPr txBox="1"/>
          <p:nvPr/>
        </p:nvSpPr>
        <p:spPr>
          <a:xfrm>
            <a:off x="6686559" y="6286506"/>
            <a:ext cx="550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**Molitor, Doerr, Pugliese, &amp; Whetstone (2019)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61055-C15E-074D-A12F-1B931123F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957" y="3627031"/>
            <a:ext cx="2955764" cy="2359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A94623-E278-EA4E-8189-F5C9FD93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5" y="3625095"/>
            <a:ext cx="3115687" cy="236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85327E-C16D-804C-A42A-087CECAD52F8}"/>
              </a:ext>
            </a:extLst>
          </p:cNvPr>
          <p:cNvSpPr txBox="1"/>
          <p:nvPr/>
        </p:nvSpPr>
        <p:spPr>
          <a:xfrm>
            <a:off x="6433735" y="3687119"/>
            <a:ext cx="5624916" cy="224676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effect for SSBs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Systematic follow-up comparisons across racial/ethnic groups disclosed a need for interventions directed at African American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California Department of Social Services has contracted PHI CWN for a formative study </a:t>
            </a:r>
          </a:p>
        </p:txBody>
      </p:sp>
    </p:spTree>
    <p:extLst>
      <p:ext uri="{BB962C8B-B14F-4D97-AF65-F5344CB8AC3E}">
        <p14:creationId xmlns:p14="http://schemas.microsoft.com/office/powerpoint/2010/main" val="1432444154"/>
      </p:ext>
    </p:extLst>
  </p:cSld>
  <p:clrMapOvr>
    <a:masterClrMapping/>
  </p:clrMapOvr>
</p:sld>
</file>

<file path=ppt/theme/theme1.xml><?xml version="1.0" encoding="utf-8"?>
<a:theme xmlns:a="http://schemas.openxmlformats.org/drawingml/2006/main" name="CalFresh_Color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F2A83"/>
      </a:accent1>
      <a:accent2>
        <a:srgbClr val="8AC43E"/>
      </a:accent2>
      <a:accent3>
        <a:srgbClr val="08934C"/>
      </a:accent3>
      <a:accent4>
        <a:srgbClr val="EA1F26"/>
      </a:accent4>
      <a:accent5>
        <a:srgbClr val="AE292F"/>
      </a:accent5>
      <a:accent6>
        <a:srgbClr val="2A378E"/>
      </a:accent6>
      <a:hlink>
        <a:srgbClr val="0357AB"/>
      </a:hlink>
      <a:folHlink>
        <a:srgbClr val="8245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CalFresh_Colors (1)</Template>
  <TotalTime>311</TotalTime>
  <Words>671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CalFresh_Colors</vt:lpstr>
      <vt:lpstr>The California Family Health Study</vt:lpstr>
      <vt:lpstr>Introduction</vt:lpstr>
      <vt:lpstr>Introduction</vt:lpstr>
      <vt:lpstr>Introduction</vt:lpstr>
      <vt:lpstr>Method</vt:lpstr>
      <vt:lpstr>Method</vt:lpstr>
      <vt:lpstr>Introduction</vt:lpstr>
      <vt:lpstr>Highlights of Analyses and Results </vt:lpstr>
      <vt:lpstr>Highlights of Analyses and Results 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Jimenez</dc:creator>
  <cp:lastModifiedBy>fsmolitor@yahoo.com</cp:lastModifiedBy>
  <cp:revision>33</cp:revision>
  <dcterms:created xsi:type="dcterms:W3CDTF">2019-03-27T20:49:26Z</dcterms:created>
  <dcterms:modified xsi:type="dcterms:W3CDTF">2020-02-17T02:12:09Z</dcterms:modified>
</cp:coreProperties>
</file>