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0" r:id="rId4"/>
    <p:sldId id="261" r:id="rId5"/>
    <p:sldId id="262" r:id="rId6"/>
    <p:sldId id="274" r:id="rId7"/>
    <p:sldId id="265" r:id="rId8"/>
    <p:sldId id="276" r:id="rId9"/>
    <p:sldId id="275" r:id="rId10"/>
    <p:sldId id="267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78" autoAdjust="0"/>
    <p:restoredTop sz="86391"/>
  </p:normalViewPr>
  <p:slideViewPr>
    <p:cSldViewPr snapToGrid="0" snapToObjects="1">
      <p:cViewPr varScale="1">
        <p:scale>
          <a:sx n="127" d="100"/>
          <a:sy n="127" d="100"/>
        </p:scale>
        <p:origin x="534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4C6E04-49C0-45E2-BD26-A40DD6456A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58CFC-ED5A-4613-83CF-E990809D0A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24185-C8C0-4BE5-9FF1-F7ACC3E7193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7FA71-4C45-4A1D-B926-9D51067FCB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49D4A7-CD32-486C-B8D6-A06DDB3F2F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CD856-21FB-4FF3-872A-03ED0CA96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457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5A6EF-02A4-494C-A2FB-A3863B2F5495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321D7-5436-5A41-B6E7-AD3A7C158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782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56982-5C93-6F41-A6F3-C93C59BF38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61212" y="1815774"/>
            <a:ext cx="5943601" cy="1398073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FAF116-0BDC-E145-86DE-A48EDD8F73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61212" y="3254188"/>
            <a:ext cx="5943600" cy="1729762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1945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441E5-076F-8D4B-92B4-D241805ED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3A329-70DF-0C4E-BAE2-15B913A52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8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8147C-36C3-F04F-9C0F-DD0767E9D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5773"/>
            <a:ext cx="10515600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F3C37-41DF-994C-9AF5-14B428DF6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6273"/>
            <a:ext cx="10515600" cy="3418728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987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3F9DE-87FE-FB46-8860-C49CFF64C7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7350" y="3147319"/>
            <a:ext cx="10515600" cy="2519413"/>
          </a:xfrm>
        </p:spPr>
        <p:txBody>
          <a:bodyPr>
            <a:norm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9CE7B27-1794-A142-9B7B-4002F3F8B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350" y="1629149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283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C92A4-83CC-8B4C-A663-FA17E6615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42"/>
            <a:ext cx="10515600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3FDA6-F2B2-A64F-862D-351D31551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202142"/>
            <a:ext cx="5266765" cy="3566646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3308A-C55F-474C-872B-9C8FC7DDF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202142"/>
            <a:ext cx="5266765" cy="3566646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523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7F51-FCA7-AE46-B223-8289B6C30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47165"/>
            <a:ext cx="10515600" cy="843523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4CF3A-CCF0-EE47-8A58-0812CB01F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40567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AA0C3-B0AB-014F-BE3C-A7B5A46CC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14358"/>
            <a:ext cx="5157787" cy="292753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48B726-9A83-E24A-94B3-ED82991C0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40567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899511-7609-C347-A5D0-76E60CA8E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14358"/>
            <a:ext cx="5183188" cy="292753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51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CBCEB8-5E5A-4348-8DA1-E45ED0AD9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09077"/>
            <a:ext cx="12183035" cy="132556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920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807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A726C-6E80-6E44-B452-CC96DC5AB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47EA3-7870-5243-94FC-DDDB4D8FD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7F1C8-C044-9641-AC6E-02662259B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80128"/>
            <a:ext cx="3932237" cy="348885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31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0C238-616B-FF4B-A128-475D282CF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BD84FD-1DAA-5444-AF9A-7DD4235AE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F0925-E9E4-F942-9977-B5E123B82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6682"/>
            <a:ext cx="3932237" cy="35023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967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2A71E6-C873-FA46-97EE-2A2A7155E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1A97D-9240-514F-85B0-576EB466E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A8A85-CFA3-0F4E-A04E-4B2A4511E7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61676-7907-3A4D-ACB8-0C80DF594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7FF5B-B4D1-8C47-8957-E736B2595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1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eleste.doerr@wellness.phi.org" TargetMode="External"/><Relationship Id="rId2" Type="http://schemas.openxmlformats.org/officeDocument/2006/relationships/hyperlink" Target="mailto:fred.molitor@csus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7FE4A-1D07-2145-88E8-7D586402A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801" y="1595775"/>
            <a:ext cx="7315199" cy="1398073"/>
          </a:xfrm>
        </p:spPr>
        <p:txBody>
          <a:bodyPr>
            <a:normAutofit fontScale="90000"/>
          </a:bodyPr>
          <a:lstStyle/>
          <a:p>
            <a:r>
              <a:rPr lang="en-US" dirty="0"/>
              <a:t>Racial/ethnic Disparities in Access to Healthful Foods, Intake of Sugar, and Obesity among Mothers and Their Children across California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FF79173-A650-425F-B432-3C8CB667BDF5}"/>
              </a:ext>
            </a:extLst>
          </p:cNvPr>
          <p:cNvSpPr txBox="1">
            <a:spLocks/>
          </p:cNvSpPr>
          <p:nvPr/>
        </p:nvSpPr>
        <p:spPr>
          <a:xfrm>
            <a:off x="6594764" y="3363436"/>
            <a:ext cx="6145584" cy="3092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0" dirty="0"/>
              <a:t>Fred Molitor, PhD</a:t>
            </a:r>
          </a:p>
          <a:p>
            <a:endParaRPr lang="en-US" sz="2800" b="0" dirty="0"/>
          </a:p>
          <a:p>
            <a:endParaRPr lang="en-US" sz="2800" b="0" dirty="0"/>
          </a:p>
          <a:p>
            <a:r>
              <a:rPr lang="en-US" sz="2800" b="0" dirty="0"/>
              <a:t>Celeste Doerr, PhD</a:t>
            </a:r>
          </a:p>
          <a:p>
            <a:endParaRPr lang="en-US" sz="2800" b="0" dirty="0"/>
          </a:p>
          <a:p>
            <a:endParaRPr lang="en-US" sz="2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A45BF1-2994-4992-8528-CBBABED8C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679" y="4799153"/>
            <a:ext cx="762642" cy="7626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90CFAB8-94EC-4102-BF56-AA1DFCFE43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616" y="3105797"/>
            <a:ext cx="775766" cy="9142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3CCE09-7181-413B-990F-7EB4423FA4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9719" y="3105797"/>
            <a:ext cx="1481456" cy="15058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400FF6-F24A-4EC1-BCAE-A89E027141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8906" y="4981228"/>
            <a:ext cx="1963082" cy="154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02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845"/>
    </mc:Choice>
    <mc:Fallback xmlns="">
      <p:transition spd="slow" advTm="4484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D6886-EF1A-432B-8FED-387569EE0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61318-E70E-4EF6-B95F-A09477CF5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California over half of African American mothers, and nearly one-third of African American children, from low-income households are obese. </a:t>
            </a:r>
          </a:p>
          <a:p>
            <a:r>
              <a:rPr lang="en-US" dirty="0"/>
              <a:t>These mothers and their children have restricted access to FV and healthier foods in the community and at home compared with white families. </a:t>
            </a:r>
          </a:p>
          <a:p>
            <a:r>
              <a:rPr lang="en-US" dirty="0"/>
              <a:t>The focus of obesity prevention efforts must be on African American families and should include addressing environmental factors related to the increased risk of elevated body mass.</a:t>
            </a:r>
          </a:p>
        </p:txBody>
      </p:sp>
    </p:spTree>
    <p:extLst>
      <p:ext uri="{BB962C8B-B14F-4D97-AF65-F5344CB8AC3E}">
        <p14:creationId xmlns:p14="http://schemas.microsoft.com/office/powerpoint/2010/main" val="178304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93"/>
    </mc:Choice>
    <mc:Fallback xmlns="">
      <p:transition spd="slow" advTm="3609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7D6F4-D678-4509-BDEF-7A61F4080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45D0F-E839-4903-8DF5-9376F2F98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data, including height and weight.</a:t>
            </a:r>
          </a:p>
          <a:p>
            <a:r>
              <a:rPr lang="en-US" dirty="0"/>
              <a:t>Response rates for mothers never reached 50%. However, over 58% of non-response can be attributed to non-contact with sampled households.</a:t>
            </a:r>
          </a:p>
          <a:p>
            <a:r>
              <a:rPr lang="en-US" dirty="0"/>
              <a:t>While our findings may be generalized to mothers and children from SNAP-Ed eligible households, the degree to which they are applicable to other low-income, at-risk populations within and outside California is unknown.</a:t>
            </a:r>
          </a:p>
        </p:txBody>
      </p:sp>
    </p:spTree>
    <p:extLst>
      <p:ext uri="{BB962C8B-B14F-4D97-AF65-F5344CB8AC3E}">
        <p14:creationId xmlns:p14="http://schemas.microsoft.com/office/powerpoint/2010/main" val="339624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441"/>
    </mc:Choice>
    <mc:Fallback xmlns="">
      <p:transition spd="slow" advTm="4244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5F9E5-4640-48CF-A663-E45DCC9AD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F0509-09AE-48C9-8379-4BF91A5AD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Fred Molitor </a:t>
            </a:r>
            <a:r>
              <a:rPr lang="en-US" u="sng" dirty="0">
                <a:hlinkClick r:id="rId2"/>
              </a:rPr>
              <a:t>fred.molitor@csus.edu</a:t>
            </a:r>
            <a:endParaRPr lang="en-US" u="sng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Celeste Doerr </a:t>
            </a:r>
            <a:r>
              <a:rPr lang="en-US" dirty="0">
                <a:hlinkClick r:id="rId3"/>
              </a:rPr>
              <a:t>celeste.doerr@wellness.phi.org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9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79"/>
    </mc:Choice>
    <mc:Fallback xmlns="">
      <p:transition spd="slow" advTm="1887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24F1B-DB33-456C-972D-FF7D73FD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CDF6D-185C-43FA-8C6B-6C389613D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Disparities have been reported across racial/ethnic groups for unhealthful dietary behaviors and obesity. </a:t>
            </a:r>
          </a:p>
        </p:txBody>
      </p:sp>
    </p:spTree>
    <p:extLst>
      <p:ext uri="{BB962C8B-B14F-4D97-AF65-F5344CB8AC3E}">
        <p14:creationId xmlns:p14="http://schemas.microsoft.com/office/powerpoint/2010/main" val="316947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518"/>
    </mc:Choice>
    <mc:Fallback xmlns="">
      <p:transition spd="slow" advTm="6351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09C6D-CB80-4692-B78A-51841C28B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8CAC8-3021-4BD4-AD0B-0E77673DA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objective is to examine unhealthful dietary behaviors and obesity as well as access and availability to healthful foods across racial/ethnic groups for mothers and children from low-income households throughout California. </a:t>
            </a:r>
          </a:p>
        </p:txBody>
      </p:sp>
    </p:spTree>
    <p:extLst>
      <p:ext uri="{BB962C8B-B14F-4D97-AF65-F5344CB8AC3E}">
        <p14:creationId xmlns:p14="http://schemas.microsoft.com/office/powerpoint/2010/main" val="130174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317"/>
    </mc:Choice>
    <mc:Fallback xmlns="">
      <p:transition spd="slow" advTm="3831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A9C1A-C835-40DF-8BD0-772C6C6C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California Family Health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C3159-A9F2-468C-AA82-D60BF345B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Mothers and children (5-11 years) were recruited from randomly-sampled households with incomes ≤185% of the federal poverty level across California.</a:t>
            </a:r>
          </a:p>
          <a:p>
            <a:r>
              <a:rPr lang="en-US" dirty="0"/>
              <a:t>Before telephone interviews, households were sent pictorial food and beverage portion-size booklets and measuring cups and spoons, as well as a tape measure and instructions for recording height. </a:t>
            </a:r>
          </a:p>
          <a:p>
            <a:r>
              <a:rPr lang="en-US" dirty="0"/>
              <a:t>The ASA24 was used to assess the quantity and size of each food and drink item consumed for each meal and snack over the prior 24 hours. </a:t>
            </a:r>
          </a:p>
        </p:txBody>
      </p:sp>
    </p:spTree>
    <p:extLst>
      <p:ext uri="{BB962C8B-B14F-4D97-AF65-F5344CB8AC3E}">
        <p14:creationId xmlns:p14="http://schemas.microsoft.com/office/powerpoint/2010/main" val="210183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042"/>
    </mc:Choice>
    <mc:Fallback xmlns="">
      <p:transition spd="slow" advTm="7804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FD4A-6AA2-4CA6-B9E0-A860A51A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California Family Health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2D665-B693-49C0-BA58-356DF9521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Supplemental items were used to assess height and weight; demographics; the availability of fruits and vegetables (FV), and healthy foods in general, in one’s neighborhood; and the availability of FV to household family members.</a:t>
            </a:r>
          </a:p>
          <a:p>
            <a:r>
              <a:rPr lang="en-US" dirty="0"/>
              <a:t>Mothers with a BMI ≥30 were classified as obese; BMI-for- age-and-gender percentile rankings were used for children.</a:t>
            </a:r>
          </a:p>
          <a:p>
            <a:r>
              <a:rPr lang="en-US" dirty="0"/>
              <a:t>Comparisons across racial/ethnic groups controlled for age, education for mothers, and gender for children.</a:t>
            </a:r>
          </a:p>
        </p:txBody>
      </p:sp>
    </p:spTree>
    <p:extLst>
      <p:ext uri="{BB962C8B-B14F-4D97-AF65-F5344CB8AC3E}">
        <p14:creationId xmlns:p14="http://schemas.microsoft.com/office/powerpoint/2010/main" val="11916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86"/>
    </mc:Choice>
    <mc:Fallback xmlns="">
      <p:transition spd="slow" advTm="2308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A6B60-2A9A-4DFD-AED7-A8E38FE8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California Family Health Study, 2015 to 2017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EED2454-FFAC-4064-A774-5FC24A70F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598980"/>
              </p:ext>
            </p:extLst>
          </p:nvPr>
        </p:nvGraphicFramePr>
        <p:xfrm>
          <a:off x="838200" y="2295525"/>
          <a:ext cx="10515597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03212330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69725789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6577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Children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112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Complete Interviews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13,793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6,160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5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African American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35101"/>
                  </a:ext>
                </a:extLst>
              </a:tr>
              <a:tr h="423535">
                <a:tc>
                  <a:txBody>
                    <a:bodyPr/>
                    <a:lstStyle/>
                    <a:p>
                      <a:r>
                        <a:rPr lang="en-US" sz="2800"/>
                        <a:t>Latinx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64.3%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68.6%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594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/>
                        <a:t>White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16.5%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16.7%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4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93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108"/>
    </mc:Choice>
    <mc:Fallback xmlns="">
      <p:transition spd="slow" advTm="3310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A6B60-2A9A-4DFD-AED7-A8E38FE8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Obesity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EED2454-FFAC-4064-A774-5FC24A70F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055397"/>
              </p:ext>
            </p:extLst>
          </p:nvPr>
        </p:nvGraphicFramePr>
        <p:xfrm>
          <a:off x="838200" y="2295525"/>
          <a:ext cx="10515597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03212330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69725789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6577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Children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112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African American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53.5</a:t>
                      </a:r>
                      <a:r>
                        <a:rPr lang="en-US" sz="2800" baseline="30000" dirty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31.8</a:t>
                      </a:r>
                      <a:r>
                        <a:rPr lang="en-US" sz="2800" baseline="30000" dirty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35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Latinx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45.7</a:t>
                      </a:r>
                      <a:r>
                        <a:rPr lang="en-US" sz="2800" baseline="30000" dirty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28.8</a:t>
                      </a:r>
                      <a:r>
                        <a:rPr lang="en-US" sz="2800" baseline="30000" dirty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594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44.0</a:t>
                      </a:r>
                      <a:r>
                        <a:rPr lang="en-US" sz="2800" baseline="30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22.3</a:t>
                      </a:r>
                      <a:r>
                        <a:rPr lang="en-US" sz="2800" baseline="30000" dirty="0"/>
                        <a:t>a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4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5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108"/>
    </mc:Choice>
    <mc:Fallback xmlns="">
      <p:transition spd="slow" advTm="3310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A6B60-2A9A-4DFD-AED7-A8E38FE8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Mothers’ Per Day Intake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EED2454-FFAC-4064-A774-5FC24A70F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743546"/>
              </p:ext>
            </p:extLst>
          </p:nvPr>
        </p:nvGraphicFramePr>
        <p:xfrm>
          <a:off x="838200" y="2295525"/>
          <a:ext cx="10515597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03212330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69725789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6577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Ounces of SSBs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Teaspoons of Added Sugars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112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African American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9.5</a:t>
                      </a:r>
                      <a:r>
                        <a:rPr lang="en-US" sz="2800" baseline="30000" dirty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13.4</a:t>
                      </a:r>
                      <a:r>
                        <a:rPr lang="en-US" sz="2800" baseline="30000" dirty="0"/>
                        <a:t>c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35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Latinx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7.9</a:t>
                      </a:r>
                      <a:r>
                        <a:rPr lang="en-US" sz="2800" baseline="30000" dirty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10.7</a:t>
                      </a:r>
                      <a:r>
                        <a:rPr lang="en-US" sz="2800" baseline="30000" dirty="0"/>
                        <a:t>a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594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9.0</a:t>
                      </a:r>
                      <a:r>
                        <a:rPr lang="en-US" sz="2800" baseline="30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12.5</a:t>
                      </a:r>
                      <a:r>
                        <a:rPr lang="en-US" sz="2800" baseline="300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4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51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108"/>
    </mc:Choice>
    <mc:Fallback xmlns="">
      <p:transition spd="slow" advTm="3310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A6B60-2A9A-4DFD-AED7-A8E38FE8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FV Availability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EED2454-FFAC-4064-A774-5FC24A70F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610773"/>
              </p:ext>
            </p:extLst>
          </p:nvPr>
        </p:nvGraphicFramePr>
        <p:xfrm>
          <a:off x="838200" y="2295525"/>
          <a:ext cx="10515597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03212330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69725789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36577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FV readily available in neighborhood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FV ready-to-eat for family at home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112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African American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26.4</a:t>
                      </a:r>
                      <a:r>
                        <a:rPr lang="en-US" sz="2800" baseline="30000" dirty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27.5</a:t>
                      </a:r>
                      <a:r>
                        <a:rPr lang="en-US" sz="2800" baseline="30000" dirty="0"/>
                        <a:t>a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35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Latina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23.1</a:t>
                      </a:r>
                      <a:r>
                        <a:rPr lang="en-US" sz="2800" baseline="30000" dirty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34.6</a:t>
                      </a:r>
                      <a:r>
                        <a:rPr lang="en-US" sz="2800" baseline="30000" dirty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594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35.1</a:t>
                      </a:r>
                      <a:r>
                        <a:rPr lang="en-US" sz="2800" baseline="30000" dirty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38.1</a:t>
                      </a:r>
                      <a:r>
                        <a:rPr lang="en-US" sz="2800" baseline="30000" dirty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4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46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108"/>
    </mc:Choice>
    <mc:Fallback xmlns="">
      <p:transition spd="slow" advTm="33108"/>
    </mc:Fallback>
  </mc:AlternateContent>
</p:sld>
</file>

<file path=ppt/theme/theme1.xml><?xml version="1.0" encoding="utf-8"?>
<a:theme xmlns:a="http://schemas.openxmlformats.org/drawingml/2006/main" name="CalFresh_Colors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6F2A83"/>
      </a:accent1>
      <a:accent2>
        <a:srgbClr val="8AC43E"/>
      </a:accent2>
      <a:accent3>
        <a:srgbClr val="08934C"/>
      </a:accent3>
      <a:accent4>
        <a:srgbClr val="EA1F26"/>
      </a:accent4>
      <a:accent5>
        <a:srgbClr val="AE292F"/>
      </a:accent5>
      <a:accent6>
        <a:srgbClr val="2A378E"/>
      </a:accent6>
      <a:hlink>
        <a:srgbClr val="0357AB"/>
      </a:hlink>
      <a:folHlink>
        <a:srgbClr val="82456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CalFresh_Colors (1)</Template>
  <TotalTime>4892</TotalTime>
  <Words>508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CalFresh_Colors</vt:lpstr>
      <vt:lpstr>Racial/ethnic Disparities in Access to Healthful Foods, Intake of Sugar, and Obesity among Mothers and Their Children across California</vt:lpstr>
      <vt:lpstr>Introduction</vt:lpstr>
      <vt:lpstr>Objective</vt:lpstr>
      <vt:lpstr>California Family Health Study</vt:lpstr>
      <vt:lpstr>California Family Health Study</vt:lpstr>
      <vt:lpstr>California Family Health Study, 2015 to 2017</vt:lpstr>
      <vt:lpstr>Obesity</vt:lpstr>
      <vt:lpstr>Mothers’ Per Day Intake</vt:lpstr>
      <vt:lpstr>FV Availability</vt:lpstr>
      <vt:lpstr>Discussion</vt:lpstr>
      <vt:lpstr>Limitations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Jimenez</dc:creator>
  <cp:lastModifiedBy>fsmolitor@yahoo.com</cp:lastModifiedBy>
  <cp:revision>69</cp:revision>
  <dcterms:created xsi:type="dcterms:W3CDTF">2019-03-27T20:49:26Z</dcterms:created>
  <dcterms:modified xsi:type="dcterms:W3CDTF">2020-10-27T13:28:06Z</dcterms:modified>
</cp:coreProperties>
</file>