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95" r:id="rId2"/>
    <p:sldMasterId id="2147483808" r:id="rId3"/>
  </p:sldMasterIdLst>
  <p:notesMasterIdLst>
    <p:notesMasterId r:id="rId60"/>
  </p:notesMasterIdLst>
  <p:handoutMasterIdLst>
    <p:handoutMasterId r:id="rId61"/>
  </p:handoutMasterIdLst>
  <p:sldIdLst>
    <p:sldId id="272" r:id="rId4"/>
    <p:sldId id="303" r:id="rId5"/>
    <p:sldId id="257" r:id="rId6"/>
    <p:sldId id="281" r:id="rId7"/>
    <p:sldId id="327" r:id="rId8"/>
    <p:sldId id="320" r:id="rId9"/>
    <p:sldId id="345" r:id="rId10"/>
    <p:sldId id="282" r:id="rId11"/>
    <p:sldId id="283" r:id="rId12"/>
    <p:sldId id="284" r:id="rId13"/>
    <p:sldId id="342" r:id="rId14"/>
    <p:sldId id="344" r:id="rId15"/>
    <p:sldId id="285" r:id="rId16"/>
    <p:sldId id="286" r:id="rId17"/>
    <p:sldId id="287" r:id="rId18"/>
    <p:sldId id="322" r:id="rId19"/>
    <p:sldId id="305" r:id="rId20"/>
    <p:sldId id="306" r:id="rId21"/>
    <p:sldId id="325" r:id="rId22"/>
    <p:sldId id="337" r:id="rId23"/>
    <p:sldId id="273" r:id="rId24"/>
    <p:sldId id="329" r:id="rId25"/>
    <p:sldId id="274" r:id="rId26"/>
    <p:sldId id="276" r:id="rId27"/>
    <p:sldId id="275" r:id="rId28"/>
    <p:sldId id="291" r:id="rId29"/>
    <p:sldId id="292" r:id="rId30"/>
    <p:sldId id="293" r:id="rId31"/>
    <p:sldId id="294" r:id="rId32"/>
    <p:sldId id="323" r:id="rId33"/>
    <p:sldId id="324" r:id="rId34"/>
    <p:sldId id="338" r:id="rId35"/>
    <p:sldId id="288" r:id="rId36"/>
    <p:sldId id="289" r:id="rId37"/>
    <p:sldId id="290" r:id="rId38"/>
    <p:sldId id="295" r:id="rId39"/>
    <p:sldId id="300" r:id="rId40"/>
    <p:sldId id="301" r:id="rId41"/>
    <p:sldId id="339" r:id="rId42"/>
    <p:sldId id="302" r:id="rId43"/>
    <p:sldId id="315" r:id="rId44"/>
    <p:sldId id="314" r:id="rId45"/>
    <p:sldId id="316" r:id="rId46"/>
    <p:sldId id="317" r:id="rId47"/>
    <p:sldId id="318" r:id="rId48"/>
    <p:sldId id="260" r:id="rId49"/>
    <p:sldId id="263" r:id="rId50"/>
    <p:sldId id="264" r:id="rId51"/>
    <p:sldId id="265" r:id="rId52"/>
    <p:sldId id="266" r:id="rId53"/>
    <p:sldId id="267" r:id="rId54"/>
    <p:sldId id="269" r:id="rId55"/>
    <p:sldId id="341" r:id="rId56"/>
    <p:sldId id="340" r:id="rId57"/>
    <p:sldId id="304" r:id="rId58"/>
    <p:sldId id="514" r:id="rId59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170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5" Type="http://schemas.openxmlformats.org/officeDocument/2006/relationships/slide" Target="slides/slide2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theme" Target="theme/theme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B4CF47C0-4E2D-440A-BD57-B4EA49DAEFB5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F45B87FC-84DC-4C39-BE87-7FFFC2487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54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17C45-D7B8-4CE2-B8EF-220C748BAE35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9988"/>
            <a:ext cx="421322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05325"/>
            <a:ext cx="5661025" cy="36877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45D2F-59C9-44C2-B606-0121F266A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25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45D2F-59C9-44C2-B606-0121F266AA4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85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-3175" y="8445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0" y="-571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7"/>
          <a:stretch>
            <a:fillRect/>
          </a:stretch>
        </p:blipFill>
        <p:spPr bwMode="auto">
          <a:xfrm>
            <a:off x="0" y="-55563"/>
            <a:ext cx="91440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51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7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40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36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73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16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19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583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77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0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731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320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347" y="40037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AEE34-AA75-4A82-B74D-B771D17629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793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ABE40-DA29-49AC-9C3B-AB3767D78B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7418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9D49D-A04B-48A7-A06C-A03575D548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4465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30C8B-14C5-43CD-8139-374B2E014E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8820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9F477-ECB5-4CB9-9DEB-C735B92550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6035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7EA1F-3663-438A-8FF3-9759D3C3D8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247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A7B00-92BC-46AA-8AA5-7F1718C48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787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C7A15-97A8-472E-82AE-D316F30525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2289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23D92-0E7B-4CB2-BF41-EB76D76870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06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58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5635E-E787-444A-94CA-BD018EDB58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7056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5FCB1-D154-425F-8153-422494A419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6092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B2455-8493-4A9C-AF81-02949B5D99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9677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15830-BF9E-428F-B41E-08E0CFC858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8293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97044-0A3A-4C04-B748-15F9ACD56A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9564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95C52-1844-4E88-A56F-A22CAC60E3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5719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33C53-C1B1-49F9-AA55-742DD4306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1096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62DB6-74C1-48F7-82C5-DF869226C0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3562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94B14-6908-4DB1-B0D1-BCA2FB084A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9136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CA72D-6A5E-45FA-BBE4-80A3FCDF7297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7BB3-EABD-4D3F-B068-E81C48802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3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659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4212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116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480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759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725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39222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622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994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08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8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8475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C011B-F692-41C7-8F87-D91D14A78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848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1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8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8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34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87928F-DF43-4E7A-8026-3D909D687E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12CE1C-0ECA-460C-ADBA-FF7B3A4A862C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1790FF-5398-4D29-882C-0BB8A4307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1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Um-vAOmV1o" TargetMode="External"/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9jaOSNibkU" TargetMode="External"/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ApO1ucMu-c" TargetMode="External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nXUqGFI6ng&amp;t=10s" TargetMode="External"/><Relationship Id="rId1" Type="http://schemas.openxmlformats.org/officeDocument/2006/relationships/slideLayout" Target="../slideLayouts/slideLayout4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don’t have to read chapter 11**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5867400" cy="4525963"/>
          </a:xfrm>
        </p:spPr>
        <p:txBody>
          <a:bodyPr/>
          <a:lstStyle/>
          <a:p>
            <a:r>
              <a:rPr lang="en-US" dirty="0"/>
              <a:t>The test questions are based on Power Point only</a:t>
            </a:r>
          </a:p>
          <a:p>
            <a:endParaRPr lang="en-US" dirty="0"/>
          </a:p>
          <a:p>
            <a:r>
              <a:rPr lang="en-US" dirty="0"/>
              <a:t>However, before grad school, I recommend that you read the chapter because it will help you in the child language and curriculum classes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504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685800"/>
          </a:xfrm>
        </p:spPr>
        <p:txBody>
          <a:bodyPr/>
          <a:lstStyle/>
          <a:p>
            <a:r>
              <a:rPr lang="en-US" sz="3200" dirty="0"/>
              <a:t>II. THE PROCESS OF READING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5A6AAB-CDD2-803D-CA6B-01CCE1738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83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686800" cy="1066800"/>
          </a:xfrm>
        </p:spPr>
        <p:txBody>
          <a:bodyPr/>
          <a:lstStyle/>
          <a:p>
            <a:r>
              <a:rPr lang="en-US" sz="3200" dirty="0"/>
              <a:t>For children who have difficulty with narratives, we can show videos: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5715000" cy="5059363"/>
          </a:xfrm>
        </p:spPr>
        <p:txBody>
          <a:bodyPr/>
          <a:lstStyle/>
          <a:p>
            <a:r>
              <a:rPr lang="en-US" dirty="0"/>
              <a:t>Orme the Pig</a:t>
            </a:r>
          </a:p>
          <a:p>
            <a:r>
              <a:rPr lang="en-US" dirty="0">
                <a:hlinkClick r:id="rId2"/>
              </a:rPr>
              <a:t>https://www.youtube.com/watch?v=EUm-vAOmV1o</a:t>
            </a:r>
            <a:endParaRPr lang="en-US" dirty="0"/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In pairs, write out 3 things:</a:t>
            </a:r>
          </a:p>
          <a:p>
            <a:endParaRPr lang="en-US" sz="1000" dirty="0"/>
          </a:p>
          <a:p>
            <a:r>
              <a:rPr lang="en-US" dirty="0"/>
              <a:t>1. What did Orme want?</a:t>
            </a:r>
          </a:p>
          <a:p>
            <a:r>
              <a:rPr lang="en-US" dirty="0"/>
              <a:t>2. What did he do to get it? (4 things)</a:t>
            </a:r>
          </a:p>
          <a:p>
            <a:r>
              <a:rPr lang="en-US" dirty="0"/>
              <a:t>3. What happened at the end?</a:t>
            </a:r>
          </a:p>
        </p:txBody>
      </p:sp>
    </p:spTree>
    <p:extLst>
      <p:ext uri="{BB962C8B-B14F-4D97-AF65-F5344CB8AC3E}">
        <p14:creationId xmlns:p14="http://schemas.microsoft.com/office/powerpoint/2010/main" val="2280376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en-US" sz="3200" dirty="0"/>
              <a:t>A great video for helping children in the early stages of narrative development: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1"/>
            <a:ext cx="6172200" cy="4876800"/>
          </a:xfrm>
        </p:spPr>
        <p:txBody>
          <a:bodyPr/>
          <a:lstStyle/>
          <a:p>
            <a:r>
              <a:rPr lang="en-US" dirty="0"/>
              <a:t>Simon’s cat Scary Legs</a:t>
            </a:r>
          </a:p>
          <a:p>
            <a:r>
              <a:rPr lang="en-US" dirty="0">
                <a:hlinkClick r:id="rId2"/>
              </a:rPr>
              <a:t>https://www.youtube.com/watch?v=19jaOSNibkU</a:t>
            </a:r>
            <a:endParaRPr lang="en-US" dirty="0"/>
          </a:p>
          <a:p>
            <a:endParaRPr lang="en-US" sz="900" dirty="0"/>
          </a:p>
          <a:p>
            <a:r>
              <a:rPr lang="en-US" dirty="0"/>
              <a:t>After the video, ask:</a:t>
            </a:r>
          </a:p>
          <a:p>
            <a:r>
              <a:rPr lang="en-US" dirty="0"/>
              <a:t>What is the setting?</a:t>
            </a:r>
          </a:p>
          <a:p>
            <a:r>
              <a:rPr lang="en-US" dirty="0"/>
              <a:t>Who are the characters?</a:t>
            </a:r>
          </a:p>
          <a:p>
            <a:r>
              <a:rPr lang="en-US" dirty="0"/>
              <a:t>What is the problem?</a:t>
            </a:r>
          </a:p>
          <a:p>
            <a:r>
              <a:rPr lang="en-US" dirty="0"/>
              <a:t>How does the problem resolve in the end?</a:t>
            </a:r>
          </a:p>
        </p:txBody>
      </p:sp>
    </p:spTree>
    <p:extLst>
      <p:ext uri="{BB962C8B-B14F-4D97-AF65-F5344CB8AC3E}">
        <p14:creationId xmlns:p14="http://schemas.microsoft.com/office/powerpoint/2010/main" val="184376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Step 1 in reading:**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5943600" cy="4525963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Decoding print</a:t>
            </a:r>
          </a:p>
          <a:p>
            <a:endParaRPr lang="en-US" sz="3200" dirty="0"/>
          </a:p>
          <a:p>
            <a:r>
              <a:rPr lang="en-US" sz="3200" dirty="0"/>
              <a:t>Breaking a word down into its component sounds and then blending them together to form a recognizable word</a:t>
            </a:r>
          </a:p>
        </p:txBody>
      </p:sp>
    </p:spTree>
    <p:extLst>
      <p:ext uri="{BB962C8B-B14F-4D97-AF65-F5344CB8AC3E}">
        <p14:creationId xmlns:p14="http://schemas.microsoft.com/office/powerpoint/2010/main" val="3824255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child brings their knowledge to </a:t>
            </a:r>
            <a:r>
              <a:rPr lang="en-US"/>
              <a:t>the task**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halkSketch/>
                    </a14:imgEffect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6608885" cy="429577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sp>
        <p:nvSpPr>
          <p:cNvPr id="4" name="Oval 3"/>
          <p:cNvSpPr/>
          <p:nvPr/>
        </p:nvSpPr>
        <p:spPr>
          <a:xfrm>
            <a:off x="5943600" y="1524000"/>
            <a:ext cx="27432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Child’s knowledge and skills 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1981200"/>
            <a:ext cx="2209800" cy="20574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Print on the page</a:t>
            </a:r>
          </a:p>
        </p:txBody>
      </p:sp>
    </p:spTree>
    <p:extLst>
      <p:ext uri="{BB962C8B-B14F-4D97-AF65-F5344CB8AC3E}">
        <p14:creationId xmlns:p14="http://schemas.microsoft.com/office/powerpoint/2010/main" val="3176620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246" y="76200"/>
            <a:ext cx="8638754" cy="609600"/>
          </a:xfrm>
        </p:spPr>
        <p:txBody>
          <a:bodyPr/>
          <a:lstStyle/>
          <a:p>
            <a:r>
              <a:rPr lang="en-US" sz="3200" dirty="0"/>
              <a:t>B. Step 2 in reading: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2FAA99A-41EB-A07A-DFEE-31B065CD7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76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63000" cy="914400"/>
          </a:xfrm>
        </p:spPr>
        <p:txBody>
          <a:bodyPr/>
          <a:lstStyle/>
          <a:p>
            <a:r>
              <a:rPr lang="en-US" dirty="0"/>
              <a:t>PA skills to teach:**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5334000" cy="5211763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Rhyming</a:t>
            </a:r>
          </a:p>
          <a:p>
            <a:endParaRPr lang="en-US" sz="800" dirty="0"/>
          </a:p>
          <a:p>
            <a:r>
              <a:rPr lang="en-US" sz="3200" dirty="0"/>
              <a:t># syllables in a word</a:t>
            </a:r>
          </a:p>
          <a:p>
            <a:endParaRPr lang="en-US" sz="800" dirty="0"/>
          </a:p>
          <a:p>
            <a:r>
              <a:rPr lang="en-US" sz="3200" dirty="0"/>
              <a:t>First sound</a:t>
            </a:r>
          </a:p>
          <a:p>
            <a:endParaRPr lang="en-US" sz="1000" dirty="0"/>
          </a:p>
          <a:p>
            <a:r>
              <a:rPr lang="en-US" sz="3200" dirty="0"/>
              <a:t>Last sound</a:t>
            </a:r>
          </a:p>
          <a:p>
            <a:endParaRPr lang="en-US" sz="800" dirty="0"/>
          </a:p>
          <a:p>
            <a:r>
              <a:rPr lang="en-US" sz="3200" dirty="0"/>
              <a:t># of sounds in the word</a:t>
            </a:r>
          </a:p>
        </p:txBody>
      </p:sp>
    </p:spTree>
    <p:extLst>
      <p:ext uri="{BB962C8B-B14F-4D97-AF65-F5344CB8AC3E}">
        <p14:creationId xmlns:p14="http://schemas.microsoft.com/office/powerpoint/2010/main" val="3048995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81000"/>
            <a:ext cx="8915400" cy="2057400"/>
          </a:xfrm>
        </p:spPr>
        <p:txBody>
          <a:bodyPr>
            <a:normAutofit fontScale="90000"/>
          </a:bodyPr>
          <a:lstStyle/>
          <a:p>
            <a:r>
              <a:rPr lang="en-US" sz="3200" b="0" dirty="0" err="1"/>
              <a:t>Tambyraja</a:t>
            </a:r>
            <a:r>
              <a:rPr lang="en-US" sz="3200" b="0" dirty="0"/>
              <a:t>, Farquharson, Logan, &amp; Justice. Decoding skills in children with language impairment: Contributions of phonological processing and classroom performance. </a:t>
            </a:r>
            <a:r>
              <a:rPr lang="en-US" sz="3200" b="0" i="1" dirty="0"/>
              <a:t>American Journal of Speech-Language Pathology, 24</a:t>
            </a:r>
            <a:r>
              <a:rPr lang="en-US" sz="3200" b="0" dirty="0"/>
              <a:t>, 177-188.**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895600"/>
            <a:ext cx="5562600" cy="3230563"/>
          </a:xfrm>
        </p:spPr>
        <p:txBody>
          <a:bodyPr/>
          <a:lstStyle/>
          <a:p>
            <a:r>
              <a:rPr lang="en-US" dirty="0"/>
              <a:t>They looked at children with language impairment (LI) and measured their phonological processing and word decoding skills 2x during the academic year</a:t>
            </a:r>
          </a:p>
          <a:p>
            <a:endParaRPr lang="en-US" sz="900" dirty="0"/>
          </a:p>
          <a:p>
            <a:r>
              <a:rPr lang="en-US" b="1" dirty="0">
                <a:solidFill>
                  <a:srgbClr val="FF0000"/>
                </a:solidFill>
              </a:rPr>
              <a:t>**kindergarteners and 1</a:t>
            </a:r>
            <a:r>
              <a:rPr lang="en-US" b="1" baseline="30000" dirty="0">
                <a:solidFill>
                  <a:srgbClr val="FF0000"/>
                </a:solidFill>
              </a:rPr>
              <a:t>st</a:t>
            </a:r>
            <a:r>
              <a:rPr lang="en-US" b="1" dirty="0">
                <a:solidFill>
                  <a:srgbClr val="FF0000"/>
                </a:solidFill>
              </a:rPr>
              <a:t> graders</a:t>
            </a:r>
          </a:p>
        </p:txBody>
      </p:sp>
    </p:spTree>
    <p:extLst>
      <p:ext uri="{BB962C8B-B14F-4D97-AF65-F5344CB8AC3E}">
        <p14:creationId xmlns:p14="http://schemas.microsoft.com/office/powerpoint/2010/main" val="331347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study found that: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369E67-7095-DD7F-5616-E0A96916F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71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Youtube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Phonological Awareness Interventions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Veronica Evans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https://www.youtube.com/watch?v=CApO1ucMu-c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383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PowerPoint Outline: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5257800" cy="4906963"/>
          </a:xfrm>
        </p:spPr>
        <p:txBody>
          <a:bodyPr/>
          <a:lstStyle/>
          <a:p>
            <a:r>
              <a:rPr lang="en-US" sz="3200" dirty="0"/>
              <a:t>I. Introduction</a:t>
            </a:r>
          </a:p>
          <a:p>
            <a:r>
              <a:rPr lang="en-US" sz="3200" dirty="0"/>
              <a:t>II. The Process of Reading</a:t>
            </a:r>
          </a:p>
          <a:p>
            <a:r>
              <a:rPr lang="en-US" sz="3200" dirty="0"/>
              <a:t>III. Reading Development</a:t>
            </a:r>
          </a:p>
          <a:p>
            <a:r>
              <a:rPr lang="en-US" sz="3200" dirty="0"/>
              <a:t>IV. Reading and the Common Core State Standards</a:t>
            </a:r>
          </a:p>
          <a:p>
            <a:r>
              <a:rPr lang="en-US" sz="3200" dirty="0"/>
              <a:t>V. Supporting Students with Literacy Deficits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077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F235E-FC78-4885-9E12-F1B3F13F0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True-False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FA083-CE5F-423E-B56D-137AB12D7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 best indicators of a child’s potential for success with reading and writing are metalinguistic skills and oral language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4549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C. Step 3 in reading: Morphological awareness (MA)**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57912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Recognition, understanding, and use of </a:t>
            </a:r>
            <a:r>
              <a:rPr lang="en-US" altLang="en-US" b="1" dirty="0">
                <a:solidFill>
                  <a:srgbClr val="FF0000"/>
                </a:solidFill>
              </a:rPr>
              <a:t>word parts </a:t>
            </a:r>
            <a:r>
              <a:rPr lang="en-US" altLang="en-US" dirty="0"/>
              <a:t>that carry significance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sz="1100" dirty="0"/>
          </a:p>
          <a:p>
            <a:pPr eaLnBrk="1" hangingPunct="1"/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52160088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example: 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5715000" cy="4525963"/>
          </a:xfrm>
        </p:spPr>
        <p:txBody>
          <a:bodyPr/>
          <a:lstStyle/>
          <a:p>
            <a:r>
              <a:rPr lang="en-US" altLang="en-US" sz="3200" dirty="0"/>
              <a:t>Students need to understand that prefixes, suffixes, inflections, and root words are all morphemes which can be taken away from or added to words to </a:t>
            </a:r>
            <a:r>
              <a:rPr lang="en-US" altLang="en-US" sz="3200" b="1" dirty="0">
                <a:solidFill>
                  <a:srgbClr val="FF0000"/>
                </a:solidFill>
              </a:rPr>
              <a:t>change their meaning</a:t>
            </a:r>
            <a:r>
              <a:rPr lang="en-US" altLang="en-US" sz="32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8954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6400800" cy="65532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200" dirty="0"/>
              <a:t>More than </a:t>
            </a:r>
            <a:r>
              <a:rPr lang="en-US" sz="3200" b="1" dirty="0">
                <a:solidFill>
                  <a:srgbClr val="FF0000"/>
                </a:solidFill>
              </a:rPr>
              <a:t>50%</a:t>
            </a:r>
            <a:r>
              <a:rPr lang="en-US" sz="3200" dirty="0"/>
              <a:t> of English words are </a:t>
            </a:r>
            <a:r>
              <a:rPr lang="en-US" sz="3200" b="1" dirty="0">
                <a:solidFill>
                  <a:srgbClr val="FF0000"/>
                </a:solidFill>
              </a:rPr>
              <a:t>morphologically complex**</a:t>
            </a:r>
            <a:endParaRPr lang="en-US" sz="3200" dirty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300" dirty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200" dirty="0"/>
              <a:t>Students with strong MA are able to approach a novel multisyllabic word and break it into parts in order to </a:t>
            </a:r>
            <a:r>
              <a:rPr lang="en-US" sz="3200" b="1" dirty="0">
                <a:solidFill>
                  <a:srgbClr val="FF0000"/>
                </a:solidFill>
              </a:rPr>
              <a:t>predict the word’s meaning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0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This helps in many areas: decoding, spelling, comprehension, and oral language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95058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10600" cy="914400"/>
          </a:xfrm>
        </p:spPr>
        <p:txBody>
          <a:bodyPr/>
          <a:lstStyle/>
          <a:p>
            <a:r>
              <a:rPr lang="en-US" altLang="en-US" sz="3600" dirty="0"/>
              <a:t>MA is especially critical because….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F0C96-4491-CAAC-8F67-205C71EE9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209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962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3200" dirty="0"/>
              <a:t>Good, Lance, &amp; Rainey. The effects of morphological awareness training on reading, spelling, and vocabulary skills</a:t>
            </a:r>
            <a:r>
              <a:rPr lang="en-US" altLang="en-US" dirty="0"/>
              <a:t>. </a:t>
            </a:r>
            <a:r>
              <a:rPr lang="en-US" altLang="en-US" sz="3200" i="1" dirty="0"/>
              <a:t>Communication Disorders Quarterly, 36</a:t>
            </a:r>
            <a:r>
              <a:rPr lang="en-US" altLang="en-US" sz="3200" dirty="0"/>
              <a:t> (3), 142-151.**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914400" y="2895600"/>
            <a:ext cx="5257800" cy="3657600"/>
          </a:xfrm>
        </p:spPr>
        <p:txBody>
          <a:bodyPr/>
          <a:lstStyle/>
          <a:p>
            <a:r>
              <a:rPr lang="en-US" altLang="en-US" dirty="0"/>
              <a:t>This study examined the impact of linguistically explicit instruction on the morphological awareness (MA) skills of 3</a:t>
            </a:r>
            <a:r>
              <a:rPr lang="en-US" altLang="en-US" baseline="30000" dirty="0"/>
              <a:t>rd</a:t>
            </a:r>
            <a:r>
              <a:rPr lang="en-US" altLang="en-US" dirty="0"/>
              <a:t> grade children with language impairment</a:t>
            </a:r>
          </a:p>
        </p:txBody>
      </p:sp>
    </p:spTree>
    <p:extLst>
      <p:ext uri="{BB962C8B-B14F-4D97-AF65-F5344CB8AC3E}">
        <p14:creationId xmlns:p14="http://schemas.microsoft.com/office/powerpoint/2010/main" val="16227427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534400" cy="914400"/>
          </a:xfrm>
        </p:spPr>
        <p:txBody>
          <a:bodyPr/>
          <a:lstStyle/>
          <a:p>
            <a:r>
              <a:rPr lang="en-US" altLang="en-US" sz="2800" dirty="0"/>
              <a:t>In this study, they found that children who had explicit MA instruction: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0004B-F985-BE4F-3327-4BF1E8A7E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157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 the study, what worked?**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6019800" cy="5135563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sz="3200" b="1" dirty="0">
                <a:solidFill>
                  <a:srgbClr val="FF0000"/>
                </a:solidFill>
              </a:rPr>
              <a:t>Discussion of rules </a:t>
            </a:r>
            <a:r>
              <a:rPr lang="en-US" altLang="en-US" sz="3200" dirty="0"/>
              <a:t>(e.g., “adding –</a:t>
            </a:r>
            <a:r>
              <a:rPr lang="en-US" altLang="en-US" sz="3200" dirty="0" err="1"/>
              <a:t>ly</a:t>
            </a:r>
            <a:r>
              <a:rPr lang="en-US" altLang="en-US" sz="3200" dirty="0"/>
              <a:t> means that an adjective becomes an adverb; an adverb is an adjective that modifies a verb”)</a:t>
            </a:r>
          </a:p>
        </p:txBody>
      </p:sp>
    </p:spTree>
    <p:extLst>
      <p:ext uri="{BB962C8B-B14F-4D97-AF65-F5344CB8AC3E}">
        <p14:creationId xmlns:p14="http://schemas.microsoft.com/office/powerpoint/2010/main" val="33200245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763000" cy="609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What also worked…**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5791200" cy="5486400"/>
          </a:xfrm>
        </p:spPr>
        <p:txBody>
          <a:bodyPr/>
          <a:lstStyle/>
          <a:p>
            <a:r>
              <a:rPr lang="en-US" altLang="en-US" sz="3200" dirty="0"/>
              <a:t>Word sorts: e.g., stack words into piles based on affixes such as </a:t>
            </a:r>
            <a:r>
              <a:rPr lang="en-US" altLang="en-US" sz="3200" b="1" dirty="0">
                <a:solidFill>
                  <a:srgbClr val="FF0000"/>
                </a:solidFill>
              </a:rPr>
              <a:t>–</a:t>
            </a:r>
            <a:r>
              <a:rPr lang="en-US" altLang="en-US" sz="3200" b="1" dirty="0" err="1">
                <a:solidFill>
                  <a:srgbClr val="FF0000"/>
                </a:solidFill>
              </a:rPr>
              <a:t>ly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dirty="0"/>
              <a:t>and </a:t>
            </a:r>
            <a:r>
              <a:rPr lang="en-US" altLang="en-US" sz="3200" b="1" dirty="0">
                <a:solidFill>
                  <a:srgbClr val="FF0000"/>
                </a:solidFill>
              </a:rPr>
              <a:t>–able</a:t>
            </a:r>
          </a:p>
          <a:p>
            <a:endParaRPr lang="en-US" altLang="en-US" sz="1200" dirty="0"/>
          </a:p>
          <a:p>
            <a:r>
              <a:rPr lang="en-US" altLang="en-US" sz="3200" b="1" dirty="0">
                <a:solidFill>
                  <a:srgbClr val="FF0000"/>
                </a:solidFill>
              </a:rPr>
              <a:t>Visual blocks </a:t>
            </a:r>
            <a:r>
              <a:rPr lang="en-US" altLang="en-US" sz="3200" dirty="0"/>
              <a:t>to separate affixes from base words and then join them</a:t>
            </a:r>
          </a:p>
          <a:p>
            <a:endParaRPr lang="en-US" altLang="en-US" dirty="0"/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228600" y="4450672"/>
            <a:ext cx="3048000" cy="762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/>
              <a:t>fix</a:t>
            </a:r>
            <a:r>
              <a:rPr lang="en-US" altLang="en-US" sz="3600" dirty="0"/>
              <a:t> 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657600" y="4435432"/>
            <a:ext cx="259080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1" hangingPunct="1">
              <a:defRPr/>
            </a:pPr>
            <a:r>
              <a:rPr lang="en-US" sz="3600" dirty="0"/>
              <a:t>able</a:t>
            </a:r>
          </a:p>
        </p:txBody>
      </p:sp>
    </p:spTree>
    <p:extLst>
      <p:ext uri="{BB962C8B-B14F-4D97-AF65-F5344CB8AC3E}">
        <p14:creationId xmlns:p14="http://schemas.microsoft.com/office/powerpoint/2010/main" val="30401119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study also…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7B371-A050-7E35-BEDE-C6FBB7D3A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62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10600" cy="258763"/>
          </a:xfrm>
        </p:spPr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sz="3200" dirty="0"/>
              <a:t>. INTRODUCTION**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533400"/>
            <a:ext cx="4800600" cy="5592763"/>
          </a:xfrm>
        </p:spPr>
        <p:txBody>
          <a:bodyPr/>
          <a:lstStyle/>
          <a:p>
            <a:r>
              <a:rPr lang="en-US" sz="3200" dirty="0"/>
              <a:t>Best indicators of children’s potential for success with reading and writing: </a:t>
            </a:r>
            <a:r>
              <a:rPr lang="en-US" sz="3200" b="1" dirty="0">
                <a:solidFill>
                  <a:srgbClr val="FF0000"/>
                </a:solidFill>
              </a:rPr>
              <a:t>oral language </a:t>
            </a:r>
            <a:r>
              <a:rPr lang="en-US" sz="3200" dirty="0"/>
              <a:t>and </a:t>
            </a:r>
            <a:r>
              <a:rPr lang="en-US" sz="3200" b="1" dirty="0">
                <a:solidFill>
                  <a:srgbClr val="FF0000"/>
                </a:solidFill>
              </a:rPr>
              <a:t>metalinguistic</a:t>
            </a:r>
            <a:r>
              <a:rPr lang="en-US" sz="3200" dirty="0"/>
              <a:t> skills</a:t>
            </a:r>
          </a:p>
        </p:txBody>
      </p:sp>
    </p:spTree>
    <p:extLst>
      <p:ext uri="{BB962C8B-B14F-4D97-AF65-F5344CB8AC3E}">
        <p14:creationId xmlns:p14="http://schemas.microsoft.com/office/powerpoint/2010/main" val="182051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220200" cy="1600200"/>
          </a:xfrm>
        </p:spPr>
        <p:txBody>
          <a:bodyPr/>
          <a:lstStyle/>
          <a:p>
            <a:r>
              <a:rPr lang="en-US" sz="3200" dirty="0"/>
              <a:t>Brimo, D. Evaluating the effectiveness of a morphological awareness intervention: A pilot study. </a:t>
            </a:r>
            <a:r>
              <a:rPr lang="en-US" sz="3200" i="1" dirty="0"/>
              <a:t>Communication Disorders Quarterly.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E67D26-49F9-8775-5819-D74C9AFC4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62799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en-US" dirty="0" err="1"/>
              <a:t>Brimo</a:t>
            </a:r>
            <a:r>
              <a:rPr lang="en-US" dirty="0"/>
              <a:t>: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4DDA47F-A409-0477-5207-F03415B37FD5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87097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1E88A-87AF-42F1-870C-D74839DA7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True-False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BB9B2-A7BC-4486-960C-04BAD519C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In fourth grade, phonological awareness becomes more important </a:t>
            </a:r>
            <a:r>
              <a:rPr lang="en-US" sz="3200"/>
              <a:t>than morphological </a:t>
            </a:r>
            <a:r>
              <a:rPr lang="en-US" sz="3200" dirty="0"/>
              <a:t>awareness in reading success.</a:t>
            </a:r>
          </a:p>
        </p:txBody>
      </p:sp>
    </p:spTree>
    <p:extLst>
      <p:ext uri="{BB962C8B-B14F-4D97-AF65-F5344CB8AC3E}">
        <p14:creationId xmlns:p14="http://schemas.microsoft.com/office/powerpoint/2010/main" val="19999449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Step 4 in reading—comprehension:**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5943600" cy="4525963"/>
          </a:xfrm>
        </p:spPr>
        <p:txBody>
          <a:bodyPr/>
          <a:lstStyle/>
          <a:p>
            <a:r>
              <a:rPr lang="en-US" sz="3200" dirty="0"/>
              <a:t>Meaning is actively constructed by interaction of words and sentences with </a:t>
            </a:r>
            <a:r>
              <a:rPr lang="en-US" sz="3200" b="1" dirty="0">
                <a:solidFill>
                  <a:srgbClr val="FF0000"/>
                </a:solidFill>
              </a:rPr>
              <a:t>personal</a:t>
            </a:r>
            <a:r>
              <a:rPr lang="en-US" sz="3200" dirty="0"/>
              <a:t> meanings and </a:t>
            </a:r>
            <a:r>
              <a:rPr lang="en-US" sz="3200" b="1" dirty="0">
                <a:solidFill>
                  <a:srgbClr val="FF0000"/>
                </a:solidFill>
              </a:rPr>
              <a:t>experiences</a:t>
            </a:r>
          </a:p>
          <a:p>
            <a:endParaRPr lang="en-US" sz="3200" dirty="0"/>
          </a:p>
          <a:p>
            <a:r>
              <a:rPr lang="en-US" sz="3200" dirty="0"/>
              <a:t>Basic level: decoding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7851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763000" cy="762000"/>
          </a:xfrm>
        </p:spPr>
        <p:txBody>
          <a:bodyPr/>
          <a:lstStyle/>
          <a:p>
            <a:r>
              <a:rPr lang="en-US" dirty="0"/>
              <a:t>At the highest level: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A5EFAA-A90A-22D9-6AC3-95D00EDFE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442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837"/>
            <a:ext cx="8534400" cy="902563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E. Step 5: Reading fluency (#wpm) depends on a number of factors: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AA497A-9B15-7B24-8729-CFC4837C9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294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6868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III. READING DEVELOPMENT**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5867400" cy="5287963"/>
          </a:xfrm>
        </p:spPr>
        <p:txBody>
          <a:bodyPr/>
          <a:lstStyle/>
          <a:p>
            <a:r>
              <a:rPr lang="en-US" sz="3200" b="1" dirty="0"/>
              <a:t>A. </a:t>
            </a:r>
            <a:r>
              <a:rPr lang="en-US" sz="3200" b="1" u="sng" dirty="0"/>
              <a:t>Introduction</a:t>
            </a:r>
          </a:p>
          <a:p>
            <a:endParaRPr lang="en-US" sz="3200" dirty="0"/>
          </a:p>
          <a:p>
            <a:r>
              <a:rPr lang="en-US" sz="3200" dirty="0"/>
              <a:t>Prereading: </a:t>
            </a:r>
            <a:r>
              <a:rPr lang="en-US" sz="3200" b="1" dirty="0">
                <a:solidFill>
                  <a:srgbClr val="FF0000"/>
                </a:solidFill>
              </a:rPr>
              <a:t>social </a:t>
            </a:r>
            <a:r>
              <a:rPr lang="en-US" sz="3200" dirty="0"/>
              <a:t>rather than formal instruction—parents and children read </a:t>
            </a:r>
            <a:r>
              <a:rPr lang="en-US" sz="3200" b="1" dirty="0">
                <a:solidFill>
                  <a:srgbClr val="FF0000"/>
                </a:solidFill>
              </a:rPr>
              <a:t>together</a:t>
            </a:r>
          </a:p>
          <a:p>
            <a:endParaRPr lang="en-US" sz="3200" dirty="0"/>
          </a:p>
          <a:p>
            <a:r>
              <a:rPr lang="en-US" sz="3200" dirty="0"/>
              <a:t>The more and earlier parents read, the greater the child’s oral language and emergent literacy skills</a:t>
            </a:r>
          </a:p>
        </p:txBody>
      </p:sp>
    </p:spTree>
    <p:extLst>
      <p:ext uri="{BB962C8B-B14F-4D97-AF65-F5344CB8AC3E}">
        <p14:creationId xmlns:p14="http://schemas.microsoft.com/office/powerpoint/2010/main" val="41470297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5344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B. Formal reading instruction**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5638800" cy="5287963"/>
          </a:xfrm>
        </p:spPr>
        <p:txBody>
          <a:bodyPr/>
          <a:lstStyle/>
          <a:p>
            <a:r>
              <a:rPr lang="en-US" sz="3200" dirty="0"/>
              <a:t>Occurs in </a:t>
            </a:r>
            <a:r>
              <a:rPr lang="en-US" sz="3200" b="1" dirty="0">
                <a:solidFill>
                  <a:srgbClr val="FF0000"/>
                </a:solidFill>
              </a:rPr>
              <a:t>school</a:t>
            </a:r>
          </a:p>
          <a:p>
            <a:endParaRPr lang="en-US" sz="1400" dirty="0"/>
          </a:p>
          <a:p>
            <a:r>
              <a:rPr lang="en-US" sz="3200" b="1" dirty="0">
                <a:solidFill>
                  <a:srgbClr val="FF0000"/>
                </a:solidFill>
              </a:rPr>
              <a:t>Phonics:</a:t>
            </a:r>
            <a:r>
              <a:rPr lang="en-US" sz="3200" dirty="0"/>
              <a:t> sound-letter correspondence in early grades</a:t>
            </a:r>
          </a:p>
          <a:p>
            <a:endParaRPr lang="en-US" sz="1000" dirty="0"/>
          </a:p>
          <a:p>
            <a:r>
              <a:rPr lang="en-US" sz="3200" dirty="0"/>
              <a:t>By </a:t>
            </a:r>
            <a:r>
              <a:rPr lang="en-US" sz="3200" b="1" dirty="0">
                <a:solidFill>
                  <a:srgbClr val="FF0000"/>
                </a:solidFill>
              </a:rPr>
              <a:t>7-8 years </a:t>
            </a:r>
            <a:r>
              <a:rPr lang="en-US" sz="3200" dirty="0"/>
              <a:t>old, most </a:t>
            </a:r>
            <a:r>
              <a:rPr lang="en-US" sz="3200" dirty="0" err="1"/>
              <a:t>ch</a:t>
            </a:r>
            <a:r>
              <a:rPr lang="en-US" sz="3200" dirty="0"/>
              <a:t> have the knowledge to become competent readers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341439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7630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In 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/>
              <a:t>grade…**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5943600" cy="5287963"/>
          </a:xfrm>
        </p:spPr>
        <p:txBody>
          <a:bodyPr/>
          <a:lstStyle/>
          <a:p>
            <a:r>
              <a:rPr lang="en-US" sz="3200" dirty="0"/>
              <a:t>Shift from learning to read to </a:t>
            </a:r>
            <a:r>
              <a:rPr lang="en-US" sz="3200" b="1" dirty="0">
                <a:solidFill>
                  <a:srgbClr val="FF0000"/>
                </a:solidFill>
              </a:rPr>
              <a:t>reading to learn</a:t>
            </a:r>
          </a:p>
          <a:p>
            <a:endParaRPr lang="en-US" sz="1200" dirty="0"/>
          </a:p>
          <a:p>
            <a:r>
              <a:rPr lang="en-US" sz="3200" dirty="0"/>
              <a:t>Grades </a:t>
            </a:r>
            <a:r>
              <a:rPr lang="en-US" sz="3200" b="1" dirty="0">
                <a:solidFill>
                  <a:srgbClr val="FF0000"/>
                </a:solidFill>
              </a:rPr>
              <a:t>4-8</a:t>
            </a:r>
            <a:r>
              <a:rPr lang="en-US" sz="3200" dirty="0"/>
              <a:t>: reading </a:t>
            </a:r>
            <a:r>
              <a:rPr lang="en-US" sz="3200" b="1" dirty="0">
                <a:solidFill>
                  <a:srgbClr val="FF0000"/>
                </a:solidFill>
              </a:rPr>
              <a:t>comprehension</a:t>
            </a:r>
            <a:r>
              <a:rPr lang="en-US" sz="3200" dirty="0"/>
              <a:t> is critical</a:t>
            </a:r>
          </a:p>
          <a:p>
            <a:endParaRPr lang="en-US" sz="1600" dirty="0"/>
          </a:p>
          <a:p>
            <a:r>
              <a:rPr lang="en-US" sz="3200" dirty="0"/>
              <a:t>Teens and adults use  reading skills to build  </a:t>
            </a:r>
            <a:r>
              <a:rPr lang="en-US" sz="3200" b="1" dirty="0">
                <a:solidFill>
                  <a:srgbClr val="FF0000"/>
                </a:solidFill>
              </a:rPr>
              <a:t>knowledge</a:t>
            </a:r>
            <a:r>
              <a:rPr lang="en-US" sz="3200" dirty="0"/>
              <a:t> of the </a:t>
            </a:r>
            <a:r>
              <a:rPr lang="en-US" sz="3200" b="1" dirty="0">
                <a:solidFill>
                  <a:srgbClr val="FF0000"/>
                </a:solidFill>
              </a:rPr>
              <a:t>world </a:t>
            </a:r>
            <a:r>
              <a:rPr lang="en-US" sz="3200" dirty="0"/>
              <a:t>and their </a:t>
            </a:r>
            <a:r>
              <a:rPr lang="en-US" sz="3200" b="1" dirty="0">
                <a:solidFill>
                  <a:srgbClr val="FF0000"/>
                </a:solidFill>
              </a:rPr>
              <a:t>vocab</a:t>
            </a:r>
          </a:p>
        </p:txBody>
      </p:sp>
    </p:spTree>
    <p:extLst>
      <p:ext uri="{BB962C8B-B14F-4D97-AF65-F5344CB8AC3E}">
        <p14:creationId xmlns:p14="http://schemas.microsoft.com/office/powerpoint/2010/main" val="39123161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FA663-2479-417B-A8B5-4FC735D10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7630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Which one is FALSE?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FA064-3AD6-408A-BE12-6BFBB2AD6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0"/>
            <a:ext cx="5943600" cy="5943600"/>
          </a:xfrm>
        </p:spPr>
        <p:txBody>
          <a:bodyPr/>
          <a:lstStyle/>
          <a:p>
            <a:r>
              <a:rPr lang="en-US" dirty="0"/>
              <a:t>A. In 3</a:t>
            </a:r>
            <a:r>
              <a:rPr lang="en-US" baseline="30000" dirty="0"/>
              <a:t>rd</a:t>
            </a:r>
            <a:r>
              <a:rPr lang="en-US" dirty="0"/>
              <a:t> grade, children shift from learning to read to reading to learn</a:t>
            </a:r>
          </a:p>
          <a:p>
            <a:r>
              <a:rPr lang="en-US" dirty="0"/>
              <a:t>B. Phonological awareness refers to how words </a:t>
            </a:r>
            <a:r>
              <a:rPr lang="en-US" sz="3200" b="1" dirty="0"/>
              <a:t>sound</a:t>
            </a:r>
            <a:endParaRPr lang="en-US" b="1" dirty="0"/>
          </a:p>
          <a:p>
            <a:r>
              <a:rPr lang="en-US" dirty="0"/>
              <a:t>C. Print awareness refers to how words </a:t>
            </a:r>
            <a:r>
              <a:rPr lang="en-US" sz="3200" b="1" dirty="0"/>
              <a:t>look</a:t>
            </a:r>
          </a:p>
          <a:p>
            <a:r>
              <a:rPr lang="en-US" dirty="0"/>
              <a:t>D. Step 1 in reading is decoding print</a:t>
            </a:r>
          </a:p>
          <a:p>
            <a:r>
              <a:rPr lang="en-US" dirty="0"/>
              <a:t>E. Pre-reading involves formal instruction in an academic preschool setting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15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10600" cy="914400"/>
          </a:xfrm>
        </p:spPr>
        <p:txBody>
          <a:bodyPr/>
          <a:lstStyle/>
          <a:p>
            <a:r>
              <a:rPr lang="en-US" dirty="0"/>
              <a:t>This is one reason why…**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5562600" cy="5287963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Early life </a:t>
            </a:r>
            <a:r>
              <a:rPr lang="en-US" sz="3200" dirty="0"/>
              <a:t>experiences are SO important</a:t>
            </a:r>
          </a:p>
          <a:p>
            <a:endParaRPr lang="en-US" sz="3200" dirty="0"/>
          </a:p>
          <a:p>
            <a:r>
              <a:rPr lang="en-US" sz="3200" dirty="0"/>
              <a:t>The </a:t>
            </a:r>
            <a:r>
              <a:rPr lang="en-US" sz="3200" dirty="0" err="1"/>
              <a:t>ch</a:t>
            </a:r>
            <a:r>
              <a:rPr lang="en-US" sz="3200" dirty="0"/>
              <a:t> who comes to kindergarten with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↓ </a:t>
            </a:r>
            <a:r>
              <a:rPr lang="en-US" sz="3200" dirty="0"/>
              <a:t>oral lang and minimal metalinguistic skills is already at a </a:t>
            </a:r>
            <a:r>
              <a:rPr lang="en-US" sz="3200" b="1" dirty="0">
                <a:solidFill>
                  <a:srgbClr val="FF0000"/>
                </a:solidFill>
              </a:rPr>
              <a:t>disadvantage</a:t>
            </a:r>
          </a:p>
        </p:txBody>
      </p:sp>
    </p:spTree>
    <p:extLst>
      <p:ext uri="{BB962C8B-B14F-4D97-AF65-F5344CB8AC3E}">
        <p14:creationId xmlns:p14="http://schemas.microsoft.com/office/powerpoint/2010/main" val="10355629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IV. READING AND THE COMMON CORE STATE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7B8E3-0587-AC31-78A9-37EC42F20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756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4495800" cy="5181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0" dirty="0"/>
              <a:t>O</a:t>
            </a:r>
            <a:r>
              <a:rPr lang="en-US" altLang="en-US" b="0" dirty="0">
                <a:solidFill>
                  <a:schemeClr val="tx1"/>
                </a:solidFill>
              </a:rPr>
              <a:t>verarching goal:**</a:t>
            </a:r>
            <a:br>
              <a:rPr lang="en-US" altLang="en-US" b="0" dirty="0">
                <a:solidFill>
                  <a:schemeClr val="tx1"/>
                </a:solidFill>
              </a:rPr>
            </a:br>
            <a:r>
              <a:rPr lang="en-US" altLang="en-US" b="0" dirty="0">
                <a:solidFill>
                  <a:schemeClr val="tx1"/>
                </a:solidFill>
              </a:rPr>
              <a:t> create students who are ready to succeed in a globally competitive, 21</a:t>
            </a:r>
            <a:r>
              <a:rPr lang="en-US" altLang="en-US" b="0" baseline="30000" dirty="0">
                <a:solidFill>
                  <a:schemeClr val="tx1"/>
                </a:solidFill>
              </a:rPr>
              <a:t>st</a:t>
            </a:r>
            <a:r>
              <a:rPr lang="en-US" altLang="en-US" b="0" dirty="0">
                <a:solidFill>
                  <a:schemeClr val="tx1"/>
                </a:solidFill>
              </a:rPr>
              <a:t> century society</a:t>
            </a:r>
            <a:br>
              <a:rPr lang="en-US" altLang="en-US" dirty="0">
                <a:solidFill>
                  <a:schemeClr val="tx1"/>
                </a:solidFill>
              </a:rPr>
            </a:br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0384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372600" cy="914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00B050"/>
                </a:solidFill>
              </a:rPr>
              <a:t>Common Core State Standards--4 major goals:**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-76200" y="914400"/>
            <a:ext cx="6400800" cy="5791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1) create </a:t>
            </a:r>
            <a:r>
              <a:rPr lang="en-US" altLang="en-US" sz="3200" b="1" dirty="0">
                <a:solidFill>
                  <a:srgbClr val="FF0000"/>
                </a:solidFill>
              </a:rPr>
              <a:t>globally competitive </a:t>
            </a:r>
            <a:r>
              <a:rPr lang="en-US" altLang="en-US" sz="3200" dirty="0"/>
              <a:t>citizens in 21</a:t>
            </a:r>
            <a:r>
              <a:rPr lang="en-US" altLang="en-US" sz="3200" baseline="30000" dirty="0"/>
              <a:t>st</a:t>
            </a:r>
            <a:r>
              <a:rPr lang="en-US" altLang="en-US" sz="3200" dirty="0"/>
              <a:t> century,</a:t>
            </a:r>
          </a:p>
          <a:p>
            <a:pPr eaLnBrk="1" hangingPunct="1"/>
            <a:r>
              <a:rPr lang="en-US" altLang="en-US" sz="3200" dirty="0"/>
              <a:t>2) prepare students for </a:t>
            </a:r>
            <a:r>
              <a:rPr lang="en-US" altLang="en-US" sz="3200" b="1" dirty="0">
                <a:solidFill>
                  <a:srgbClr val="FF0000"/>
                </a:solidFill>
              </a:rPr>
              <a:t>college,</a:t>
            </a:r>
            <a:r>
              <a:rPr lang="en-US" altLang="en-US" sz="3200" dirty="0"/>
              <a:t> </a:t>
            </a:r>
          </a:p>
          <a:p>
            <a:pPr eaLnBrk="1" hangingPunct="1"/>
            <a:r>
              <a:rPr lang="en-US" altLang="en-US" sz="3200" dirty="0"/>
              <a:t>3) create critical readers who “</a:t>
            </a:r>
            <a:r>
              <a:rPr lang="en-US" altLang="en-US" sz="3200" b="1" dirty="0">
                <a:solidFill>
                  <a:srgbClr val="FF0000"/>
                </a:solidFill>
              </a:rPr>
              <a:t>read deeply</a:t>
            </a:r>
            <a:r>
              <a:rPr lang="en-US" altLang="en-US" sz="3200" dirty="0"/>
              <a:t>,” </a:t>
            </a:r>
          </a:p>
          <a:p>
            <a:pPr eaLnBrk="1" hangingPunct="1"/>
            <a:r>
              <a:rPr lang="en-US" altLang="en-US" sz="3200" dirty="0"/>
              <a:t> 4) help students become responsible citizens who use </a:t>
            </a:r>
            <a:r>
              <a:rPr lang="en-US" altLang="en-US" sz="3200" b="1" dirty="0">
                <a:solidFill>
                  <a:srgbClr val="FF0000"/>
                </a:solidFill>
              </a:rPr>
              <a:t>evidence</a:t>
            </a:r>
            <a:r>
              <a:rPr lang="en-US" altLang="en-US" sz="3200" dirty="0"/>
              <a:t> for deliberation. </a:t>
            </a:r>
          </a:p>
          <a:p>
            <a:pPr eaLnBrk="1" hangingPunct="1"/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929907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4648200" cy="6858000"/>
          </a:xfrm>
        </p:spPr>
        <p:txBody>
          <a:bodyPr/>
          <a:lstStyle/>
          <a:p>
            <a:pPr marL="365125" indent="-282575" eaLnBrk="1" hangingPunct="1">
              <a:buFont typeface="Wingdings 2" pitchFamily="18" charset="2"/>
              <a:buChar char=""/>
            </a:pPr>
            <a:endParaRPr lang="en-US" altLang="en-US" dirty="0"/>
          </a:p>
          <a:p>
            <a:pPr marL="365125" indent="-282575" eaLnBrk="1" hangingPunct="1">
              <a:buFont typeface="Wingdings 2" pitchFamily="18" charset="2"/>
              <a:buChar char=""/>
            </a:pPr>
            <a:r>
              <a:rPr lang="en-US" altLang="en-US" sz="3200" dirty="0"/>
              <a:t>**Unlike No Child Left Behind (2002), there are no fiscal or other punitive consequences in the standards.</a:t>
            </a:r>
          </a:p>
          <a:p>
            <a:pPr marL="365125" indent="-282575" eaLnBrk="1" hangingPunct="1">
              <a:buFont typeface="Wingdings 2" pitchFamily="18" charset="2"/>
              <a:buChar char=""/>
            </a:pPr>
            <a:endParaRPr lang="en-US" altLang="en-US" sz="800" dirty="0"/>
          </a:p>
          <a:p>
            <a:pPr marL="365125" indent="-282575" eaLnBrk="1" hangingPunct="1">
              <a:buFont typeface="Wingdings 2" pitchFamily="18" charset="2"/>
              <a:buChar char=""/>
            </a:pPr>
            <a:r>
              <a:rPr lang="en-US" altLang="en-US" sz="3200" dirty="0"/>
              <a:t> Despite this, many professionals nationwide are trying hard to figure out </a:t>
            </a:r>
            <a:r>
              <a:rPr lang="en-US" altLang="en-US" sz="3200" b="1" dirty="0">
                <a:solidFill>
                  <a:srgbClr val="FF0000"/>
                </a:solidFill>
              </a:rPr>
              <a:t>how to </a:t>
            </a:r>
            <a:r>
              <a:rPr lang="en-US" altLang="en-US" sz="3200" dirty="0"/>
              <a:t>help children achieve the standards</a:t>
            </a:r>
          </a:p>
          <a:p>
            <a:pPr marL="365125" indent="-282575" eaLnBrk="1" hangingPunct="1">
              <a:buFont typeface="Wingdings 2" pitchFamily="18" charset="2"/>
              <a:buChar char=""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674800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8382000" cy="6400800"/>
          </a:xfrm>
        </p:spPr>
        <p:txBody>
          <a:bodyPr/>
          <a:lstStyle/>
          <a:p>
            <a:pPr marL="365125" indent="-282575" eaLnBrk="1" hangingPunct="1">
              <a:buFont typeface="Wingdings 2" pitchFamily="18" charset="2"/>
              <a:buChar char=""/>
            </a:pPr>
            <a:r>
              <a:rPr lang="en-US" altLang="en-US" sz="3200" dirty="0"/>
              <a:t>**The Common Core State Standards, enacted in 2010, have been adopted by 42 out of 50 states.</a:t>
            </a:r>
          </a:p>
          <a:p>
            <a:pPr marL="365125" indent="-282575" eaLnBrk="1" hangingPunct="1">
              <a:buFont typeface="Wingdings 2" pitchFamily="18" charset="2"/>
              <a:buChar char=""/>
            </a:pPr>
            <a:endParaRPr lang="en-US" altLang="en-US" sz="3200" dirty="0"/>
          </a:p>
          <a:p>
            <a:pPr marL="365125" indent="-282575" eaLnBrk="1" hangingPunct="1">
              <a:buFont typeface="Wingdings 2" pitchFamily="18" charset="2"/>
              <a:buChar char=""/>
            </a:pPr>
            <a:r>
              <a:rPr lang="en-US" altLang="en-US" sz="3200" dirty="0"/>
              <a:t>The standards address English Language Arts and Math</a:t>
            </a:r>
          </a:p>
          <a:p>
            <a:pPr marL="365125" indent="-282575" eaLnBrk="1" hangingPunct="1">
              <a:buFont typeface="Wingdings 2" pitchFamily="18" charset="2"/>
              <a:buChar char=""/>
            </a:pPr>
            <a:endParaRPr lang="en-US" altLang="en-US" sz="4400" b="1" dirty="0"/>
          </a:p>
          <a:p>
            <a:pPr marL="365125" indent="-282575" eaLnBrk="1" hangingPunct="1">
              <a:buFont typeface="Wingdings 2" pitchFamily="18" charset="2"/>
              <a:buChar char=""/>
            </a:pPr>
            <a:endParaRPr lang="en-US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082941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533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B050"/>
                </a:solidFill>
              </a:rPr>
              <a:t>English Language Arts Consists of 4 Areas: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ADA126-EA6E-FC6F-3B4D-89D26CFF0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335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848600" cy="9144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The Common Core State Standards…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56161-A2BB-A64D-B9F2-9B81875DB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372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477000" cy="4191000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3200" b="0" dirty="0">
                <a:solidFill>
                  <a:schemeClr val="tx2">
                    <a:satMod val="130000"/>
                  </a:schemeClr>
                </a:solidFill>
              </a:rPr>
              <a:t>In the past, students asked how** they </a:t>
            </a:r>
            <a:r>
              <a:rPr lang="en-US" altLang="en-US" sz="3200" dirty="0">
                <a:solidFill>
                  <a:srgbClr val="FF0000"/>
                </a:solidFill>
              </a:rPr>
              <a:t>felt</a:t>
            </a:r>
            <a:r>
              <a:rPr lang="en-US" altLang="en-US" sz="32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altLang="en-US" sz="3200" b="0" dirty="0">
                <a:solidFill>
                  <a:schemeClr val="tx2">
                    <a:satMod val="130000"/>
                  </a:schemeClr>
                </a:solidFill>
              </a:rPr>
              <a:t>about readings—give </a:t>
            </a:r>
            <a:r>
              <a:rPr lang="en-US" altLang="en-US" sz="3200" dirty="0">
                <a:solidFill>
                  <a:srgbClr val="FF0000"/>
                </a:solidFill>
              </a:rPr>
              <a:t>opinions</a:t>
            </a:r>
            <a:r>
              <a:rPr lang="en-US" altLang="en-US" sz="3200" b="0" dirty="0">
                <a:solidFill>
                  <a:schemeClr val="tx2">
                    <a:satMod val="130000"/>
                  </a:schemeClr>
                </a:solidFill>
              </a:rPr>
              <a:t>-- relate readings to their own </a:t>
            </a:r>
            <a:r>
              <a:rPr lang="en-US" altLang="en-US" sz="3200" dirty="0">
                <a:solidFill>
                  <a:srgbClr val="FF0000"/>
                </a:solidFill>
              </a:rPr>
              <a:t>personal</a:t>
            </a:r>
            <a:r>
              <a:rPr lang="en-US" altLang="en-US" sz="3200" b="0" dirty="0">
                <a:solidFill>
                  <a:schemeClr val="tx2">
                    <a:satMod val="130000"/>
                  </a:schemeClr>
                </a:solidFill>
              </a:rPr>
              <a:t> experience. </a:t>
            </a:r>
            <a:br>
              <a:rPr lang="en-US" altLang="en-US" sz="3200" b="0" dirty="0">
                <a:solidFill>
                  <a:schemeClr val="tx2">
                    <a:satMod val="130000"/>
                  </a:schemeClr>
                </a:solidFill>
              </a:rPr>
            </a:br>
            <a:br>
              <a:rPr lang="en-US" altLang="en-US" sz="3200" b="0" dirty="0">
                <a:solidFill>
                  <a:schemeClr val="tx2">
                    <a:satMod val="130000"/>
                  </a:schemeClr>
                </a:solidFill>
              </a:rPr>
            </a:br>
            <a:endParaRPr lang="en-US" altLang="en-US" b="0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543180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D42368-6C6A-8AC2-0351-A5937613E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733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5791200" cy="66294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0" dirty="0">
                <a:solidFill>
                  <a:schemeClr val="tx2">
                    <a:satMod val="130000"/>
                  </a:schemeClr>
                </a:solidFill>
              </a:rPr>
              <a:t>Grade 5	Standard 3:** </a:t>
            </a:r>
            <a:br>
              <a:rPr lang="en-US" sz="2800" b="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0" i="1" dirty="0">
                <a:solidFill>
                  <a:schemeClr val="tx2">
                    <a:satMod val="130000"/>
                  </a:schemeClr>
                </a:solidFill>
              </a:rPr>
              <a:t>Summarize</a:t>
            </a:r>
            <a:r>
              <a:rPr lang="en-US" sz="2800" b="0" dirty="0">
                <a:solidFill>
                  <a:schemeClr val="tx2">
                    <a:satMod val="130000"/>
                  </a:schemeClr>
                </a:solidFill>
              </a:rPr>
              <a:t> the points a speaker makes and explain how each claim is supported by reasons and evidence. </a:t>
            </a:r>
            <a:br>
              <a:rPr lang="en-US" sz="2800" b="0" dirty="0">
                <a:solidFill>
                  <a:schemeClr val="tx2">
                    <a:satMod val="130000"/>
                  </a:schemeClr>
                </a:solidFill>
              </a:rPr>
            </a:br>
            <a:br>
              <a:rPr lang="en-US" sz="2800" b="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0" dirty="0">
                <a:solidFill>
                  <a:schemeClr val="tx2">
                    <a:satMod val="130000"/>
                  </a:schemeClr>
                </a:solidFill>
              </a:rPr>
              <a:t>Grade 9	Standard 3: Evaluate a speaker’s point of view, reasoning, and use of evidence and rhetoric, identifying any fallacious reasoning or exaggerated </a:t>
            </a:r>
            <a:r>
              <a:rPr lang="en-US" sz="3200" b="0" dirty="0">
                <a:solidFill>
                  <a:schemeClr val="tx2">
                    <a:satMod val="130000"/>
                  </a:schemeClr>
                </a:solidFill>
              </a:rPr>
              <a:t>or distorted evidence.</a:t>
            </a:r>
            <a:br>
              <a:rPr lang="en-US" sz="3200" b="0" dirty="0">
                <a:solidFill>
                  <a:schemeClr val="tx2">
                    <a:satMod val="130000"/>
                  </a:schemeClr>
                </a:solidFill>
              </a:rPr>
            </a:br>
            <a:br>
              <a:rPr lang="en-US" sz="3200" b="0" dirty="0">
                <a:solidFill>
                  <a:schemeClr val="tx2">
                    <a:satMod val="130000"/>
                  </a:schemeClr>
                </a:solidFill>
              </a:rPr>
            </a:br>
            <a:endParaRPr lang="en-US" sz="3200" b="0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6385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z="3200" dirty="0"/>
              <a:t>Mendez &amp; Crosby (www.childtrends.org)**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5943600" cy="5287963"/>
          </a:xfrm>
        </p:spPr>
        <p:txBody>
          <a:bodyPr/>
          <a:lstStyle/>
          <a:p>
            <a:r>
              <a:rPr lang="en-US" sz="3200" dirty="0"/>
              <a:t>Some Latinx parents </a:t>
            </a:r>
            <a:r>
              <a:rPr lang="en-US" sz="3200" b="1" dirty="0">
                <a:solidFill>
                  <a:srgbClr val="FF0000"/>
                </a:solidFill>
              </a:rPr>
              <a:t>underutilize</a:t>
            </a:r>
            <a:r>
              <a:rPr lang="en-US" sz="3200" dirty="0"/>
              <a:t> early childhood education (</a:t>
            </a:r>
            <a:r>
              <a:rPr lang="en-US" sz="3200" b="1" dirty="0">
                <a:solidFill>
                  <a:srgbClr val="FF0000"/>
                </a:solidFill>
              </a:rPr>
              <a:t>ECE</a:t>
            </a:r>
            <a:r>
              <a:rPr lang="en-US" sz="3200" dirty="0"/>
              <a:t>) programs like Head Start</a:t>
            </a:r>
          </a:p>
          <a:p>
            <a:endParaRPr lang="en-US" sz="1100" dirty="0"/>
          </a:p>
          <a:p>
            <a:r>
              <a:rPr lang="en-US" sz="3200" dirty="0"/>
              <a:t>Possible reasons: </a:t>
            </a:r>
            <a:r>
              <a:rPr lang="en-US" sz="3200" b="1" dirty="0">
                <a:solidFill>
                  <a:srgbClr val="FF0000"/>
                </a:solidFill>
              </a:rPr>
              <a:t>inflexible</a:t>
            </a:r>
            <a:r>
              <a:rPr lang="en-US" sz="3200" dirty="0"/>
              <a:t> work schedules, not aware of programs, programs</a:t>
            </a:r>
            <a:r>
              <a:rPr lang="en-US" sz="3200" b="1" dirty="0">
                <a:solidFill>
                  <a:srgbClr val="FF0000"/>
                </a:solidFill>
              </a:rPr>
              <a:t> aren’t available </a:t>
            </a:r>
            <a:r>
              <a:rPr lang="en-US" sz="3200" dirty="0"/>
              <a:t>near them-no transportation</a:t>
            </a:r>
          </a:p>
        </p:txBody>
      </p:sp>
    </p:spTree>
    <p:extLst>
      <p:ext uri="{BB962C8B-B14F-4D97-AF65-F5344CB8AC3E}">
        <p14:creationId xmlns:p14="http://schemas.microsoft.com/office/powerpoint/2010/main" val="29652492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382000" cy="1143000"/>
          </a:xfrm>
        </p:spPr>
        <p:txBody>
          <a:bodyPr/>
          <a:lstStyle/>
          <a:p>
            <a:pPr eaLnBrk="1" hangingPunct="1"/>
            <a:r>
              <a:rPr lang="en-US" altLang="en-US" sz="3200" b="0" dirty="0"/>
              <a:t>V. SUPPORTING STUDENTS WITH LITERACY DIFFICULTIES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5179C-48B8-2B9E-ADFD-229B0AE0F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7645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04800"/>
            <a:ext cx="4648200" cy="6248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/>
              <a:t>Help with reading comprehension**</a:t>
            </a:r>
          </a:p>
          <a:p>
            <a:pPr eaLnBrk="1" hangingPunct="1">
              <a:lnSpc>
                <a:spcPct val="90000"/>
              </a:lnSpc>
            </a:pPr>
            <a:endParaRPr lang="en-US" altLang="en-US" sz="32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/>
              <a:t>I have students bring their language arts or other books from their classrooms; we use those in therapy</a:t>
            </a:r>
          </a:p>
        </p:txBody>
      </p:sp>
    </p:spTree>
    <p:extLst>
      <p:ext uri="{BB962C8B-B14F-4D97-AF65-F5344CB8AC3E}">
        <p14:creationId xmlns:p14="http://schemas.microsoft.com/office/powerpoint/2010/main" val="3579123290"/>
      </p:ext>
    </p:extLst>
  </p:cSld>
  <p:clrMapOvr>
    <a:masterClrMapping/>
  </p:clrMapOvr>
  <p:transition>
    <p:dissolv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SUPER POWER READING STRATEGIES**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8382000" cy="6096000"/>
          </a:xfrm>
          <a:solidFill>
            <a:schemeClr val="accent1"/>
          </a:solidFill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400" b="1" i="1" dirty="0"/>
              <a:t>Before I read</a:t>
            </a:r>
            <a:r>
              <a:rPr lang="en-US" altLang="en-US" sz="2400" dirty="0"/>
              <a:t>: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Look at the title, headings, and pictures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	Look at any words in italics or boldface		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Read the summary at the end of the chapter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i="1" dirty="0"/>
              <a:t>While I read: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b="1" i="1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Visualize what I read; make detailed pictures in my brain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Ask myself questions about what I’m reading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Predict what will happen next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Highlight key ideas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b="1" i="1" dirty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i="1" dirty="0"/>
              <a:t>After I have read the whole thing: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b="1" i="1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Look at the title, headings, and pictures again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Read over my highlights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Ask questions about what I have just read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Summarize what I have just read in my own words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i="1" dirty="0"/>
          </a:p>
        </p:txBody>
      </p:sp>
      <p:pic>
        <p:nvPicPr>
          <p:cNvPr id="48132" name="Picture 4" descr="j039799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5248" y="990601"/>
            <a:ext cx="129775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5" descr="j02362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1229" y="3865562"/>
            <a:ext cx="1563688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 descr="j023653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1"/>
            <a:ext cx="137318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7" descr="j0254500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2417" y="5638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6137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3EAF9-8CAF-496B-980A-B95929D91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(if we have time)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52B29-9CD2-4224-906D-D0C6A1238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visualization to aid in reading comprehension with an older student</a:t>
            </a:r>
          </a:p>
          <a:p>
            <a:endParaRPr lang="en-US" dirty="0"/>
          </a:p>
          <a:p>
            <a:r>
              <a:rPr lang="en-US" dirty="0"/>
              <a:t>Celeste Roseberry </a:t>
            </a:r>
            <a:r>
              <a:rPr lang="en-US" dirty="0" err="1"/>
              <a:t>youtube</a:t>
            </a:r>
            <a:endParaRPr lang="en-US" dirty="0"/>
          </a:p>
          <a:p>
            <a:endParaRPr lang="en-US" dirty="0"/>
          </a:p>
          <a:p>
            <a:r>
              <a:rPr lang="en-US">
                <a:hlinkClick r:id="rId2"/>
              </a:rPr>
              <a:t>https://www.youtube.com/watch?v=mnXUqGFI6ng&amp;t=10s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636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74916-A4EC-4A53-A69F-017B7671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4800"/>
            <a:ext cx="85344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Common Core State Standards: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96166-68F5-4E7E-84D4-DCA4ACD6B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5400"/>
            <a:ext cx="5105400" cy="4830763"/>
          </a:xfrm>
        </p:spPr>
        <p:txBody>
          <a:bodyPr/>
          <a:lstStyle/>
          <a:p>
            <a:r>
              <a:rPr lang="en-US" dirty="0"/>
              <a:t>A. Have put a strong emphasis on reading narratives</a:t>
            </a:r>
          </a:p>
          <a:p>
            <a:r>
              <a:rPr lang="en-US" dirty="0"/>
              <a:t>B. Want students to succeed in a globally competitive society</a:t>
            </a:r>
            <a:br>
              <a:rPr lang="en-US" dirty="0"/>
            </a:br>
            <a:r>
              <a:rPr lang="en-US" dirty="0"/>
              <a:t>C. Emphasize reading quickly or </a:t>
            </a:r>
            <a:r>
              <a:rPr lang="en-US" b="1" dirty="0"/>
              <a:t>“skimming</a:t>
            </a:r>
            <a:r>
              <a:rPr lang="en-US" dirty="0"/>
              <a:t>” for overall meaning.</a:t>
            </a:r>
          </a:p>
          <a:p>
            <a:r>
              <a:rPr lang="en-US" dirty="0"/>
              <a:t>D. A, B</a:t>
            </a:r>
          </a:p>
          <a:p>
            <a:r>
              <a:rPr lang="en-US" dirty="0"/>
              <a:t>E. A, B, C</a:t>
            </a:r>
          </a:p>
        </p:txBody>
      </p:sp>
    </p:spTree>
    <p:extLst>
      <p:ext uri="{BB962C8B-B14F-4D97-AF65-F5344CB8AC3E}">
        <p14:creationId xmlns:p14="http://schemas.microsoft.com/office/powerpoint/2010/main" val="211109612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PowerPoint Outline: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5257800" cy="4906963"/>
          </a:xfrm>
        </p:spPr>
        <p:txBody>
          <a:bodyPr/>
          <a:lstStyle/>
          <a:p>
            <a:r>
              <a:rPr lang="en-US" sz="3200" dirty="0"/>
              <a:t>I. Introduction</a:t>
            </a:r>
          </a:p>
          <a:p>
            <a:r>
              <a:rPr lang="en-US" sz="3200" dirty="0"/>
              <a:t>II. The Process of Reading</a:t>
            </a:r>
          </a:p>
          <a:p>
            <a:r>
              <a:rPr lang="en-US" sz="3200" dirty="0"/>
              <a:t>III. Reading Development</a:t>
            </a:r>
          </a:p>
          <a:p>
            <a:r>
              <a:rPr lang="en-US" sz="3200" dirty="0"/>
              <a:t>IV. Reading and the Common Core State Standards</a:t>
            </a:r>
          </a:p>
          <a:p>
            <a:r>
              <a:rPr lang="en-US" sz="3200" dirty="0"/>
              <a:t>V. Supporting Students with Literacy Deficits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305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006A0-9EF8-4246-93A8-7339EEAF9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are going to do an activity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1A574-C90A-426C-B8D0-D41077676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6 little cards</a:t>
            </a:r>
          </a:p>
          <a:p>
            <a:endParaRPr lang="en-US" dirty="0"/>
          </a:p>
          <a:p>
            <a:r>
              <a:rPr lang="en-US" dirty="0"/>
              <a:t>On 3 of them, write a free morpheme</a:t>
            </a:r>
          </a:p>
          <a:p>
            <a:endParaRPr lang="en-US" dirty="0"/>
          </a:p>
          <a:p>
            <a:r>
              <a:rPr lang="en-US" dirty="0"/>
              <a:t>On 3, write a bound morpheme</a:t>
            </a:r>
          </a:p>
          <a:p>
            <a:endParaRPr lang="en-US" dirty="0"/>
          </a:p>
          <a:p>
            <a:r>
              <a:rPr lang="en-US" dirty="0"/>
              <a:t>See how many different words </a:t>
            </a:r>
          </a:p>
          <a:p>
            <a:pPr marL="0" indent="0">
              <a:buNone/>
            </a:pPr>
            <a:r>
              <a:rPr lang="en-US" dirty="0"/>
              <a:t>you can make! </a:t>
            </a:r>
          </a:p>
        </p:txBody>
      </p:sp>
    </p:spTree>
    <p:extLst>
      <p:ext uri="{BB962C8B-B14F-4D97-AF65-F5344CB8AC3E}">
        <p14:creationId xmlns:p14="http://schemas.microsoft.com/office/powerpoint/2010/main" val="3336878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296400" cy="990600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altLang="en-US" sz="2800" dirty="0">
                <a:solidFill>
                  <a:schemeClr val="accent1">
                    <a:lumMod val="75000"/>
                  </a:schemeClr>
                </a:solidFill>
              </a:rPr>
              <a:t>New research is finding that for many children, esp. those who are at risk: (“Research on all-day kindergarten” www.education.com)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17D29-7D85-44C3-D468-47FCEA8FDBDA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1209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Let’s get you involved…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066800"/>
            <a:ext cx="5486400" cy="5410200"/>
          </a:xfrm>
        </p:spPr>
        <p:txBody>
          <a:bodyPr/>
          <a:lstStyle/>
          <a:p>
            <a:r>
              <a:rPr lang="en-US" sz="3200" dirty="0"/>
              <a:t>List 3-4 skills that children need to “do school”</a:t>
            </a:r>
          </a:p>
          <a:p>
            <a:endParaRPr lang="en-US" sz="2000" dirty="0"/>
          </a:p>
          <a:p>
            <a:r>
              <a:rPr lang="en-US" sz="3200" dirty="0"/>
              <a:t>What is expected of them in the classroom? For example, they need to learn how to line up. </a:t>
            </a:r>
          </a:p>
        </p:txBody>
      </p:sp>
    </p:spTree>
    <p:extLst>
      <p:ext uri="{BB962C8B-B14F-4D97-AF65-F5344CB8AC3E}">
        <p14:creationId xmlns:p14="http://schemas.microsoft.com/office/powerpoint/2010/main" val="342922036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language skills are based on 2 major factors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41A8FE-CCC9-9F19-0689-44D7CA822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540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why, when a child is struggling, I often ask a parent:**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5791200" cy="4525963"/>
          </a:xfrm>
        </p:spPr>
        <p:txBody>
          <a:bodyPr/>
          <a:lstStyle/>
          <a:p>
            <a:r>
              <a:rPr lang="en-US" sz="3200" dirty="0"/>
              <a:t>Is there a </a:t>
            </a:r>
            <a:r>
              <a:rPr lang="en-US" sz="3200" b="1" dirty="0">
                <a:solidFill>
                  <a:srgbClr val="FF0000"/>
                </a:solidFill>
              </a:rPr>
              <a:t>family history </a:t>
            </a:r>
            <a:r>
              <a:rPr lang="en-US" sz="3200" dirty="0"/>
              <a:t>of reading difficulty? </a:t>
            </a:r>
          </a:p>
          <a:p>
            <a:endParaRPr lang="en-US" sz="3200" dirty="0"/>
          </a:p>
          <a:p>
            <a:r>
              <a:rPr lang="en-US" sz="3200" dirty="0"/>
              <a:t>May be an uncle, aunt, or grandparent</a:t>
            </a:r>
          </a:p>
        </p:txBody>
      </p:sp>
    </p:spTree>
    <p:extLst>
      <p:ext uri="{BB962C8B-B14F-4D97-AF65-F5344CB8AC3E}">
        <p14:creationId xmlns:p14="http://schemas.microsoft.com/office/powerpoint/2010/main" val="255084141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17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1660</Words>
  <Application>Microsoft Office PowerPoint</Application>
  <PresentationFormat>On-screen Show (4:3)</PresentationFormat>
  <Paragraphs>210</Paragraphs>
  <Slides>56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56</vt:i4>
      </vt:variant>
    </vt:vector>
  </HeadingPairs>
  <TitlesOfParts>
    <vt:vector size="65" baseType="lpstr">
      <vt:lpstr>Aptos</vt:lpstr>
      <vt:lpstr>Aptos Display</vt:lpstr>
      <vt:lpstr>Arial</vt:lpstr>
      <vt:lpstr>Calibri</vt:lpstr>
      <vt:lpstr>Wingdings</vt:lpstr>
      <vt:lpstr>Wingdings 2</vt:lpstr>
      <vt:lpstr>Theme117</vt:lpstr>
      <vt:lpstr>1_Default Design</vt:lpstr>
      <vt:lpstr>Office Theme</vt:lpstr>
      <vt:lpstr>You don’t have to read chapter 11**</vt:lpstr>
      <vt:lpstr>PowerPoint Outline:</vt:lpstr>
      <vt:lpstr>I. INTRODUCTION**</vt:lpstr>
      <vt:lpstr>This is one reason why…**</vt:lpstr>
      <vt:lpstr>Mendez &amp; Crosby (www.childtrends.org)**</vt:lpstr>
      <vt:lpstr>New research is finding that for many children, esp. those who are at risk: (“Research on all-day kindergarten” www.education.com)</vt:lpstr>
      <vt:lpstr>Let’s get you involved…</vt:lpstr>
      <vt:lpstr>Written language skills are based on 2 major factors</vt:lpstr>
      <vt:lpstr>This is why, when a child is struggling, I often ask a parent:**</vt:lpstr>
      <vt:lpstr>II. THE PROCESS OF READING</vt:lpstr>
      <vt:lpstr>For children who have difficulty with narratives, we can show videos:</vt:lpstr>
      <vt:lpstr>A great video for helping children in the early stages of narrative development:</vt:lpstr>
      <vt:lpstr>A. Step 1 in reading:**</vt:lpstr>
      <vt:lpstr>The child brings their knowledge to the task**</vt:lpstr>
      <vt:lpstr>B. Step 2 in reading:</vt:lpstr>
      <vt:lpstr>PA skills to teach:**</vt:lpstr>
      <vt:lpstr>Tambyraja, Farquharson, Logan, &amp; Justice. Decoding skills in children with language impairment: Contributions of phonological processing and classroom performance. American Journal of Speech-Language Pathology, 24, 177-188.**</vt:lpstr>
      <vt:lpstr>The study found that:</vt:lpstr>
      <vt:lpstr>PowerPoint Presentation</vt:lpstr>
      <vt:lpstr>True-False</vt:lpstr>
      <vt:lpstr>C. Step 3 in reading: Morphological awareness (MA)**</vt:lpstr>
      <vt:lpstr>For example: **</vt:lpstr>
      <vt:lpstr>PowerPoint Presentation</vt:lpstr>
      <vt:lpstr>MA is especially critical because….</vt:lpstr>
      <vt:lpstr>Good, Lance, &amp; Rainey. The effects of morphological awareness training on reading, spelling, and vocabulary skills. Communication Disorders Quarterly, 36 (3), 142-151.**</vt:lpstr>
      <vt:lpstr>In this study, they found that children who had explicit MA instruction:</vt:lpstr>
      <vt:lpstr>In the study, what worked?**</vt:lpstr>
      <vt:lpstr>What also worked…**</vt:lpstr>
      <vt:lpstr>The study also…</vt:lpstr>
      <vt:lpstr>Brimo, D. Evaluating the effectiveness of a morphological awareness intervention: A pilot study. Communication Disorders Quarterly.</vt:lpstr>
      <vt:lpstr>Brimo:</vt:lpstr>
      <vt:lpstr>True-False</vt:lpstr>
      <vt:lpstr>D. Step 4 in reading—comprehension:**</vt:lpstr>
      <vt:lpstr>At the highest level:</vt:lpstr>
      <vt:lpstr>E. Step 5: Reading fluency (#wpm) depends on a number of factors:</vt:lpstr>
      <vt:lpstr>III. READING DEVELOPMENT**</vt:lpstr>
      <vt:lpstr>B. Formal reading instruction**</vt:lpstr>
      <vt:lpstr>In 3rd grade…**</vt:lpstr>
      <vt:lpstr>Which one is FALSE?</vt:lpstr>
      <vt:lpstr>IV. READING AND THE COMMON CORE STATE STANDARDS</vt:lpstr>
      <vt:lpstr>Overarching goal:**  create students who are ready to succeed in a globally competitive, 21st century society </vt:lpstr>
      <vt:lpstr>Common Core State Standards--4 major goals:**</vt:lpstr>
      <vt:lpstr>PowerPoint Presentation</vt:lpstr>
      <vt:lpstr>PowerPoint Presentation</vt:lpstr>
      <vt:lpstr>English Language Arts Consists of 4 Areas:</vt:lpstr>
      <vt:lpstr>The Common Core State Standards…</vt:lpstr>
      <vt:lpstr>In the past, students asked how** they felt about readings—give opinions-- relate readings to their own personal experience.   </vt:lpstr>
      <vt:lpstr>PowerPoint Presentation</vt:lpstr>
      <vt:lpstr>Grade 5 Standard 3:**  Summarize the points a speaker makes and explain how each claim is supported by reasons and evidence.   Grade 9 Standard 3: Evaluate a speaker’s point of view, reasoning, and use of evidence and rhetoric, identifying any fallacious reasoning or exaggerated or distorted evidence.  </vt:lpstr>
      <vt:lpstr>V. SUPPORTING STUDENTS WITH LITERACY DIFFICULTIES</vt:lpstr>
      <vt:lpstr>PowerPoint Presentation</vt:lpstr>
      <vt:lpstr>SUPER POWER READING STRATEGIES**</vt:lpstr>
      <vt:lpstr>(if we have time)</vt:lpstr>
      <vt:lpstr>The Common Core State Standards:</vt:lpstr>
      <vt:lpstr>PowerPoint Outline:</vt:lpstr>
      <vt:lpstr>We are going to do an activity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SCHOOL-AGE LITERACY DEVELOPMENT</dc:title>
  <dc:creator>Roseberry-Mckibbin, Celeste</dc:creator>
  <cp:lastModifiedBy>Roseberry-Mckibbin, Celeste</cp:lastModifiedBy>
  <cp:revision>41</cp:revision>
  <dcterms:created xsi:type="dcterms:W3CDTF">2020-11-09T23:43:46Z</dcterms:created>
  <dcterms:modified xsi:type="dcterms:W3CDTF">2025-04-19T21:41:43Z</dcterms:modified>
</cp:coreProperties>
</file>