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97" r:id="rId1"/>
  </p:sldMasterIdLst>
  <p:handoutMasterIdLst>
    <p:handoutMasterId r:id="rId75"/>
  </p:handoutMasterIdLst>
  <p:sldIdLst>
    <p:sldId id="256" r:id="rId2"/>
    <p:sldId id="285" r:id="rId3"/>
    <p:sldId id="372" r:id="rId4"/>
    <p:sldId id="379" r:id="rId5"/>
    <p:sldId id="2326" r:id="rId6"/>
    <p:sldId id="2327" r:id="rId7"/>
    <p:sldId id="2331" r:id="rId8"/>
    <p:sldId id="369" r:id="rId9"/>
    <p:sldId id="370" r:id="rId10"/>
    <p:sldId id="371" r:id="rId11"/>
    <p:sldId id="373" r:id="rId12"/>
    <p:sldId id="374" r:id="rId13"/>
    <p:sldId id="375" r:id="rId14"/>
    <p:sldId id="2328" r:id="rId15"/>
    <p:sldId id="2329" r:id="rId16"/>
    <p:sldId id="2330" r:id="rId17"/>
    <p:sldId id="385" r:id="rId18"/>
    <p:sldId id="386" r:id="rId19"/>
    <p:sldId id="2325" r:id="rId20"/>
    <p:sldId id="258" r:id="rId21"/>
    <p:sldId id="359" r:id="rId22"/>
    <p:sldId id="365" r:id="rId23"/>
    <p:sldId id="366" r:id="rId24"/>
    <p:sldId id="364" r:id="rId25"/>
    <p:sldId id="367" r:id="rId26"/>
    <p:sldId id="315" r:id="rId27"/>
    <p:sldId id="316" r:id="rId28"/>
    <p:sldId id="387" r:id="rId29"/>
    <p:sldId id="261" r:id="rId30"/>
    <p:sldId id="262" r:id="rId31"/>
    <p:sldId id="264" r:id="rId32"/>
    <p:sldId id="265" r:id="rId33"/>
    <p:sldId id="266" r:id="rId34"/>
    <p:sldId id="267" r:id="rId35"/>
    <p:sldId id="291" r:id="rId36"/>
    <p:sldId id="356" r:id="rId37"/>
    <p:sldId id="357" r:id="rId38"/>
    <p:sldId id="355" r:id="rId39"/>
    <p:sldId id="362" r:id="rId40"/>
    <p:sldId id="342" r:id="rId41"/>
    <p:sldId id="325" r:id="rId42"/>
    <p:sldId id="327" r:id="rId43"/>
    <p:sldId id="328" r:id="rId44"/>
    <p:sldId id="330" r:id="rId45"/>
    <p:sldId id="331" r:id="rId46"/>
    <p:sldId id="332" r:id="rId47"/>
    <p:sldId id="334" r:id="rId48"/>
    <p:sldId id="335" r:id="rId49"/>
    <p:sldId id="336" r:id="rId50"/>
    <p:sldId id="337" r:id="rId51"/>
    <p:sldId id="338" r:id="rId52"/>
    <p:sldId id="339" r:id="rId53"/>
    <p:sldId id="368" r:id="rId54"/>
    <p:sldId id="344" r:id="rId55"/>
    <p:sldId id="361" r:id="rId56"/>
    <p:sldId id="363" r:id="rId57"/>
    <p:sldId id="279" r:id="rId58"/>
    <p:sldId id="280" r:id="rId59"/>
    <p:sldId id="281" r:id="rId60"/>
    <p:sldId id="282" r:id="rId61"/>
    <p:sldId id="283" r:id="rId62"/>
    <p:sldId id="284" r:id="rId63"/>
    <p:sldId id="347" r:id="rId64"/>
    <p:sldId id="348" r:id="rId65"/>
    <p:sldId id="349" r:id="rId66"/>
    <p:sldId id="350" r:id="rId67"/>
    <p:sldId id="351" r:id="rId68"/>
    <p:sldId id="352" r:id="rId69"/>
    <p:sldId id="353" r:id="rId70"/>
    <p:sldId id="376" r:id="rId71"/>
    <p:sldId id="378" r:id="rId72"/>
    <p:sldId id="358" r:id="rId73"/>
    <p:sldId id="263" r:id="rId74"/>
  </p:sldIdLst>
  <p:sldSz cx="9144000" cy="6858000" type="screen4x3"/>
  <p:notesSz cx="7077075" cy="9363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3" d="100"/>
          <a:sy n="93" d="100"/>
        </p:scale>
        <p:origin x="1162" y="82"/>
      </p:cViewPr>
      <p:guideLst>
        <p:guide orient="horz" pos="2160"/>
        <p:guide pos="2880"/>
      </p:guideLst>
    </p:cSldViewPr>
  </p:slideViewPr>
  <p:notesTextViewPr>
    <p:cViewPr>
      <p:scale>
        <a:sx n="1" d="1"/>
        <a:sy n="1" d="1"/>
      </p:scale>
      <p:origin x="0" y="0"/>
    </p:cViewPr>
  </p:notesTextViewPr>
  <p:sorterViewPr>
    <p:cViewPr varScale="1">
      <p:scale>
        <a:sx n="1" d="1"/>
        <a:sy n="1" d="1"/>
      </p:scale>
      <p:origin x="0" y="-13824"/>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9780"/>
          </a:xfrm>
          <a:prstGeom prst="rect">
            <a:avLst/>
          </a:prstGeom>
        </p:spPr>
        <p:txBody>
          <a:bodyPr vert="horz" lIns="93936" tIns="46968" rIns="93936" bIns="46968" rtlCol="0"/>
          <a:lstStyle>
            <a:lvl1pPr algn="l">
              <a:defRPr sz="1200"/>
            </a:lvl1pPr>
          </a:lstStyle>
          <a:p>
            <a:endParaRPr lang="en-US"/>
          </a:p>
        </p:txBody>
      </p:sp>
      <p:sp>
        <p:nvSpPr>
          <p:cNvPr id="3" name="Date Placeholder 2"/>
          <p:cNvSpPr>
            <a:spLocks noGrp="1"/>
          </p:cNvSpPr>
          <p:nvPr>
            <p:ph type="dt" sz="quarter" idx="1"/>
          </p:nvPr>
        </p:nvSpPr>
        <p:spPr>
          <a:xfrm>
            <a:off x="4008705" y="0"/>
            <a:ext cx="3066733" cy="469780"/>
          </a:xfrm>
          <a:prstGeom prst="rect">
            <a:avLst/>
          </a:prstGeom>
        </p:spPr>
        <p:txBody>
          <a:bodyPr vert="horz" lIns="93936" tIns="46968" rIns="93936" bIns="46968" rtlCol="0"/>
          <a:lstStyle>
            <a:lvl1pPr algn="r">
              <a:defRPr sz="1200"/>
            </a:lvl1pPr>
          </a:lstStyle>
          <a:p>
            <a:fld id="{BDB8FFA2-155C-49F2-A97B-E9DBED62F898}" type="datetimeFigureOut">
              <a:rPr lang="en-US" smtClean="0"/>
              <a:t>6/3/2024</a:t>
            </a:fld>
            <a:endParaRPr lang="en-US"/>
          </a:p>
        </p:txBody>
      </p:sp>
      <p:sp>
        <p:nvSpPr>
          <p:cNvPr id="4" name="Footer Placeholder 3"/>
          <p:cNvSpPr>
            <a:spLocks noGrp="1"/>
          </p:cNvSpPr>
          <p:nvPr>
            <p:ph type="ftr" sz="quarter" idx="2"/>
          </p:nvPr>
        </p:nvSpPr>
        <p:spPr>
          <a:xfrm>
            <a:off x="0" y="8893297"/>
            <a:ext cx="3066733" cy="469779"/>
          </a:xfrm>
          <a:prstGeom prst="rect">
            <a:avLst/>
          </a:prstGeom>
        </p:spPr>
        <p:txBody>
          <a:bodyPr vert="horz" lIns="93936" tIns="46968" rIns="93936" bIns="46968" rtlCol="0" anchor="b"/>
          <a:lstStyle>
            <a:lvl1pPr algn="l">
              <a:defRPr sz="1200"/>
            </a:lvl1pPr>
          </a:lstStyle>
          <a:p>
            <a:endParaRPr lang="en-US"/>
          </a:p>
        </p:txBody>
      </p:sp>
      <p:sp>
        <p:nvSpPr>
          <p:cNvPr id="5" name="Slide Number Placeholder 4"/>
          <p:cNvSpPr>
            <a:spLocks noGrp="1"/>
          </p:cNvSpPr>
          <p:nvPr>
            <p:ph type="sldNum" sz="quarter" idx="3"/>
          </p:nvPr>
        </p:nvSpPr>
        <p:spPr>
          <a:xfrm>
            <a:off x="4008705" y="8893297"/>
            <a:ext cx="3066733" cy="469779"/>
          </a:xfrm>
          <a:prstGeom prst="rect">
            <a:avLst/>
          </a:prstGeom>
        </p:spPr>
        <p:txBody>
          <a:bodyPr vert="horz" lIns="93936" tIns="46968" rIns="93936" bIns="46968" rtlCol="0" anchor="b"/>
          <a:lstStyle>
            <a:lvl1pPr algn="r">
              <a:defRPr sz="1200"/>
            </a:lvl1pPr>
          </a:lstStyle>
          <a:p>
            <a:fld id="{C5BAAF14-99C2-4A04-A1A4-51583C9D8DD1}" type="slidenum">
              <a:rPr lang="en-US" smtClean="0"/>
              <a:t>‹#›</a:t>
            </a:fld>
            <a:endParaRPr lang="en-US"/>
          </a:p>
        </p:txBody>
      </p:sp>
    </p:spTree>
    <p:extLst>
      <p:ext uri="{BB962C8B-B14F-4D97-AF65-F5344CB8AC3E}">
        <p14:creationId xmlns:p14="http://schemas.microsoft.com/office/powerpoint/2010/main" val="267584875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F7F72D-F18D-4BAD-BF18-7B07918D5565}" type="slidenum">
              <a:rPr lang="en-US" smtClean="0"/>
              <a:pPr/>
              <a:t>‹#›</a:t>
            </a:fld>
            <a:endParaRPr lang="en-US"/>
          </a:p>
        </p:txBody>
      </p:sp>
    </p:spTree>
    <p:extLst>
      <p:ext uri="{BB962C8B-B14F-4D97-AF65-F5344CB8AC3E}">
        <p14:creationId xmlns:p14="http://schemas.microsoft.com/office/powerpoint/2010/main" val="25321005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7B4BE9-EDB6-48FA-A20B-96ED1E991623}" type="slidenum">
              <a:rPr lang="en-US" smtClean="0"/>
              <a:pPr/>
              <a:t>‹#›</a:t>
            </a:fld>
            <a:endParaRPr lang="en-US"/>
          </a:p>
        </p:txBody>
      </p:sp>
    </p:spTree>
    <p:extLst>
      <p:ext uri="{BB962C8B-B14F-4D97-AF65-F5344CB8AC3E}">
        <p14:creationId xmlns:p14="http://schemas.microsoft.com/office/powerpoint/2010/main" val="3042194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9630A3-59D7-4206-AAB4-973D61C5DCA3}" type="slidenum">
              <a:rPr lang="en-US" smtClean="0"/>
              <a:pPr/>
              <a:t>‹#›</a:t>
            </a:fld>
            <a:endParaRPr lang="en-US"/>
          </a:p>
        </p:txBody>
      </p:sp>
    </p:spTree>
    <p:extLst>
      <p:ext uri="{BB962C8B-B14F-4D97-AF65-F5344CB8AC3E}">
        <p14:creationId xmlns:p14="http://schemas.microsoft.com/office/powerpoint/2010/main" val="39097341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32835C-A03B-4627-A605-2F2ABF86DE8F}" type="slidenum">
              <a:rPr lang="en-US" smtClean="0"/>
              <a:pPr/>
              <a:t>‹#›</a:t>
            </a:fld>
            <a:endParaRPr lang="en-US"/>
          </a:p>
        </p:txBody>
      </p:sp>
    </p:spTree>
    <p:extLst>
      <p:ext uri="{BB962C8B-B14F-4D97-AF65-F5344CB8AC3E}">
        <p14:creationId xmlns:p14="http://schemas.microsoft.com/office/powerpoint/2010/main" val="310837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6BBBAF-76CD-41C1-8969-C59D569447E3}" type="slidenum">
              <a:rPr lang="en-US" smtClean="0"/>
              <a:pPr/>
              <a:t>‹#›</a:t>
            </a:fld>
            <a:endParaRPr lang="en-US"/>
          </a:p>
        </p:txBody>
      </p:sp>
    </p:spTree>
    <p:extLst>
      <p:ext uri="{BB962C8B-B14F-4D97-AF65-F5344CB8AC3E}">
        <p14:creationId xmlns:p14="http://schemas.microsoft.com/office/powerpoint/2010/main" val="11438068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E6BD98-2DF4-4405-A059-07853964853A}" type="slidenum">
              <a:rPr lang="en-US" smtClean="0"/>
              <a:pPr/>
              <a:t>‹#›</a:t>
            </a:fld>
            <a:endParaRPr lang="en-US"/>
          </a:p>
        </p:txBody>
      </p:sp>
    </p:spTree>
    <p:extLst>
      <p:ext uri="{BB962C8B-B14F-4D97-AF65-F5344CB8AC3E}">
        <p14:creationId xmlns:p14="http://schemas.microsoft.com/office/powerpoint/2010/main" val="33088633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3AF5611-2FBF-4D2F-8A2E-1ED3F8D787AD}" type="slidenum">
              <a:rPr lang="en-US" smtClean="0"/>
              <a:pPr/>
              <a:t>‹#›</a:t>
            </a:fld>
            <a:endParaRPr lang="en-US"/>
          </a:p>
        </p:txBody>
      </p:sp>
    </p:spTree>
    <p:extLst>
      <p:ext uri="{BB962C8B-B14F-4D97-AF65-F5344CB8AC3E}">
        <p14:creationId xmlns:p14="http://schemas.microsoft.com/office/powerpoint/2010/main" val="34056939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5A011A6-6D88-4816-ADB9-36BEBBB31E7C}" type="slidenum">
              <a:rPr lang="en-US" smtClean="0"/>
              <a:pPr/>
              <a:t>‹#›</a:t>
            </a:fld>
            <a:endParaRPr lang="en-US"/>
          </a:p>
        </p:txBody>
      </p:sp>
    </p:spTree>
    <p:extLst>
      <p:ext uri="{BB962C8B-B14F-4D97-AF65-F5344CB8AC3E}">
        <p14:creationId xmlns:p14="http://schemas.microsoft.com/office/powerpoint/2010/main" val="36514748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3A2ACAD-7EF3-47EA-AA6C-1087E6005DEB}" type="slidenum">
              <a:rPr lang="en-US" smtClean="0"/>
              <a:pPr/>
              <a:t>‹#›</a:t>
            </a:fld>
            <a:endParaRPr lang="en-US"/>
          </a:p>
        </p:txBody>
      </p:sp>
    </p:spTree>
    <p:extLst>
      <p:ext uri="{BB962C8B-B14F-4D97-AF65-F5344CB8AC3E}">
        <p14:creationId xmlns:p14="http://schemas.microsoft.com/office/powerpoint/2010/main" val="24032703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A77DF1-1120-4ED3-B17C-DB35BA4443D8}" type="slidenum">
              <a:rPr lang="en-US" smtClean="0"/>
              <a:pPr/>
              <a:t>‹#›</a:t>
            </a:fld>
            <a:endParaRPr lang="en-US"/>
          </a:p>
        </p:txBody>
      </p:sp>
    </p:spTree>
    <p:extLst>
      <p:ext uri="{BB962C8B-B14F-4D97-AF65-F5344CB8AC3E}">
        <p14:creationId xmlns:p14="http://schemas.microsoft.com/office/powerpoint/2010/main" val="30937301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BA8995-8FE0-45B0-A872-331B43FC7198}" type="slidenum">
              <a:rPr lang="en-US" smtClean="0"/>
              <a:pPr/>
              <a:t>‹#›</a:t>
            </a:fld>
            <a:endParaRPr lang="en-US"/>
          </a:p>
        </p:txBody>
      </p:sp>
    </p:spTree>
    <p:extLst>
      <p:ext uri="{BB962C8B-B14F-4D97-AF65-F5344CB8AC3E}">
        <p14:creationId xmlns:p14="http://schemas.microsoft.com/office/powerpoint/2010/main" val="6155848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04E2C4-E16E-472A-A8FD-C8500C820E67}" type="slidenum">
              <a:rPr lang="en-US" smtClean="0"/>
              <a:pPr/>
              <a:t>‹#›</a:t>
            </a:fld>
            <a:endParaRPr lang="en-US"/>
          </a:p>
        </p:txBody>
      </p:sp>
    </p:spTree>
    <p:extLst>
      <p:ext uri="{BB962C8B-B14F-4D97-AF65-F5344CB8AC3E}">
        <p14:creationId xmlns:p14="http://schemas.microsoft.com/office/powerpoint/2010/main" val="4282437183"/>
      </p:ext>
    </p:extLst>
  </p:cSld>
  <p:clrMap bg1="lt1" tx1="dk1" bg2="lt2" tx2="dk2" accent1="accent1" accent2="accent2" accent3="accent3" accent4="accent4" accent5="accent5" accent6="accent6" hlink="hlink" folHlink="folHlink"/>
  <p:sldLayoutIdLst>
    <p:sldLayoutId id="2147483898" r:id="rId1"/>
    <p:sldLayoutId id="2147483899" r:id="rId2"/>
    <p:sldLayoutId id="2147483900" r:id="rId3"/>
    <p:sldLayoutId id="2147483901" r:id="rId4"/>
    <p:sldLayoutId id="2147483902" r:id="rId5"/>
    <p:sldLayoutId id="2147483903" r:id="rId6"/>
    <p:sldLayoutId id="2147483904" r:id="rId7"/>
    <p:sldLayoutId id="2147483905" r:id="rId8"/>
    <p:sldLayoutId id="2147483906" r:id="rId9"/>
    <p:sldLayoutId id="2147483907" r:id="rId10"/>
    <p:sldLayoutId id="214748390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www.youtube.com/watch?v=kRxHHrTXQcs"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hyperlink" Target="https://www.youtube.com/watch?v=7ZERrCnMNtM" TargetMode="Externa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772400" cy="2514600"/>
          </a:xfrm>
        </p:spPr>
        <p:txBody>
          <a:bodyPr>
            <a:normAutofit fontScale="90000"/>
          </a:bodyPr>
          <a:lstStyle/>
          <a:p>
            <a:r>
              <a:rPr lang="en-US" dirty="0"/>
              <a:t>Approaches and Techniques for Early Intervention</a:t>
            </a: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4494159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5EDB8D-6283-428F-B978-C6E5AA0D7E29}"/>
              </a:ext>
            </a:extLst>
          </p:cNvPr>
          <p:cNvSpPr>
            <a:spLocks noGrp="1"/>
          </p:cNvSpPr>
          <p:nvPr>
            <p:ph type="title"/>
          </p:nvPr>
        </p:nvSpPr>
        <p:spPr>
          <a:xfrm>
            <a:off x="381001" y="103188"/>
            <a:ext cx="8305800" cy="735012"/>
          </a:xfrm>
        </p:spPr>
        <p:txBody>
          <a:bodyPr/>
          <a:lstStyle/>
          <a:p>
            <a:r>
              <a:rPr lang="en-US" sz="3200" dirty="0"/>
              <a:t>Loeb et al.:</a:t>
            </a:r>
          </a:p>
        </p:txBody>
      </p:sp>
      <p:sp>
        <p:nvSpPr>
          <p:cNvPr id="3" name="Content Placeholder 2">
            <a:extLst>
              <a:ext uri="{FF2B5EF4-FFF2-40B4-BE49-F238E27FC236}">
                <a16:creationId xmlns:a16="http://schemas.microsoft.com/office/drawing/2014/main" id="{83BD9F30-C113-4E5E-BDD8-F213B8876574}"/>
              </a:ext>
            </a:extLst>
          </p:cNvPr>
          <p:cNvSpPr>
            <a:spLocks noGrp="1"/>
          </p:cNvSpPr>
          <p:nvPr>
            <p:ph idx="1"/>
          </p:nvPr>
        </p:nvSpPr>
        <p:spPr>
          <a:xfrm>
            <a:off x="228600" y="914400"/>
            <a:ext cx="8458200" cy="5141913"/>
          </a:xfrm>
        </p:spPr>
        <p:txBody>
          <a:bodyPr/>
          <a:lstStyle/>
          <a:p>
            <a:endParaRPr lang="en-US" dirty="0"/>
          </a:p>
        </p:txBody>
      </p:sp>
    </p:spTree>
    <p:extLst>
      <p:ext uri="{BB962C8B-B14F-4D97-AF65-F5344CB8AC3E}">
        <p14:creationId xmlns:p14="http://schemas.microsoft.com/office/powerpoint/2010/main" val="40816581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9EC310-9299-4381-92A7-EF49C1431CE8}"/>
              </a:ext>
            </a:extLst>
          </p:cNvPr>
          <p:cNvSpPr>
            <a:spLocks noGrp="1"/>
          </p:cNvSpPr>
          <p:nvPr>
            <p:ph type="title"/>
          </p:nvPr>
        </p:nvSpPr>
        <p:spPr>
          <a:xfrm>
            <a:off x="457200" y="274638"/>
            <a:ext cx="8382000" cy="1630362"/>
          </a:xfrm>
        </p:spPr>
        <p:txBody>
          <a:bodyPr>
            <a:normAutofit fontScale="90000"/>
          </a:bodyPr>
          <a:lstStyle/>
          <a:p>
            <a:r>
              <a:rPr lang="en-US" sz="3200" dirty="0" err="1"/>
              <a:t>Younesian</a:t>
            </a:r>
            <a:r>
              <a:rPr lang="en-US" sz="3200" dirty="0"/>
              <a:t> et al. Maternal interactive beliefs and style as predictors of language development in preterm and full term children. </a:t>
            </a:r>
            <a:r>
              <a:rPr lang="en-US" sz="3200" i="1" dirty="0"/>
              <a:t>Journal of Child Language, 48(2</a:t>
            </a:r>
            <a:r>
              <a:rPr lang="en-US" sz="3200" dirty="0"/>
              <a:t>), pp. 214-243.**</a:t>
            </a:r>
          </a:p>
        </p:txBody>
      </p:sp>
      <p:sp>
        <p:nvSpPr>
          <p:cNvPr id="3" name="Content Placeholder 2">
            <a:extLst>
              <a:ext uri="{FF2B5EF4-FFF2-40B4-BE49-F238E27FC236}">
                <a16:creationId xmlns:a16="http://schemas.microsoft.com/office/drawing/2014/main" id="{57354A0A-94EC-4B5D-B36F-AFD9FFB35513}"/>
              </a:ext>
            </a:extLst>
          </p:cNvPr>
          <p:cNvSpPr>
            <a:spLocks noGrp="1"/>
          </p:cNvSpPr>
          <p:nvPr>
            <p:ph idx="1"/>
          </p:nvPr>
        </p:nvSpPr>
        <p:spPr>
          <a:xfrm>
            <a:off x="457200" y="1981200"/>
            <a:ext cx="8229600" cy="4144963"/>
          </a:xfrm>
        </p:spPr>
        <p:txBody>
          <a:bodyPr/>
          <a:lstStyle/>
          <a:p>
            <a:r>
              <a:rPr lang="en-US" dirty="0"/>
              <a:t>They studied differences between mothers of pre-term and full-term children in terms of interactive beliefs and style</a:t>
            </a:r>
          </a:p>
          <a:p>
            <a:endParaRPr lang="en-US" dirty="0"/>
          </a:p>
          <a:p>
            <a:r>
              <a:rPr lang="en-US" dirty="0"/>
              <a:t>They asked: do these beliefs and styles predict potential for the children’s language development?</a:t>
            </a:r>
          </a:p>
        </p:txBody>
      </p:sp>
    </p:spTree>
    <p:extLst>
      <p:ext uri="{BB962C8B-B14F-4D97-AF65-F5344CB8AC3E}">
        <p14:creationId xmlns:p14="http://schemas.microsoft.com/office/powerpoint/2010/main" val="7704865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7EDAA-16D8-435A-887A-0B4E3C47483E}"/>
              </a:ext>
            </a:extLst>
          </p:cNvPr>
          <p:cNvSpPr>
            <a:spLocks noGrp="1"/>
          </p:cNvSpPr>
          <p:nvPr>
            <p:ph type="title"/>
          </p:nvPr>
        </p:nvSpPr>
        <p:spPr>
          <a:xfrm>
            <a:off x="457200" y="152400"/>
            <a:ext cx="8229600" cy="579437"/>
          </a:xfrm>
        </p:spPr>
        <p:txBody>
          <a:bodyPr>
            <a:normAutofit fontScale="90000"/>
          </a:bodyPr>
          <a:lstStyle/>
          <a:p>
            <a:r>
              <a:rPr lang="en-US" sz="4400" dirty="0" err="1"/>
              <a:t>Younesian</a:t>
            </a:r>
            <a:r>
              <a:rPr lang="en-US" sz="4400" dirty="0"/>
              <a:t> et al. found:</a:t>
            </a:r>
            <a:endParaRPr lang="en-US" dirty="0"/>
          </a:p>
        </p:txBody>
      </p:sp>
      <p:sp>
        <p:nvSpPr>
          <p:cNvPr id="5" name="Content Placeholder 4">
            <a:extLst>
              <a:ext uri="{FF2B5EF4-FFF2-40B4-BE49-F238E27FC236}">
                <a16:creationId xmlns:a16="http://schemas.microsoft.com/office/drawing/2014/main" id="{CBCF0DAC-6A9B-46B8-96B5-CD27131DD0EF}"/>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8824206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761815-CA53-4F85-9A59-47095BA2B4C7}"/>
              </a:ext>
            </a:extLst>
          </p:cNvPr>
          <p:cNvSpPr>
            <a:spLocks noGrp="1"/>
          </p:cNvSpPr>
          <p:nvPr>
            <p:ph type="title"/>
          </p:nvPr>
        </p:nvSpPr>
        <p:spPr>
          <a:xfrm>
            <a:off x="381000" y="274638"/>
            <a:ext cx="8305800" cy="563562"/>
          </a:xfrm>
        </p:spPr>
        <p:txBody>
          <a:bodyPr>
            <a:normAutofit fontScale="90000"/>
          </a:bodyPr>
          <a:lstStyle/>
          <a:p>
            <a:r>
              <a:rPr lang="en-US" sz="4400" dirty="0" err="1"/>
              <a:t>Younesian</a:t>
            </a:r>
            <a:r>
              <a:rPr lang="en-US" sz="4400" dirty="0"/>
              <a:t> et al. recommended:</a:t>
            </a:r>
            <a:endParaRPr lang="en-US" dirty="0"/>
          </a:p>
        </p:txBody>
      </p:sp>
      <p:sp>
        <p:nvSpPr>
          <p:cNvPr id="6" name="Content Placeholder 5">
            <a:extLst>
              <a:ext uri="{FF2B5EF4-FFF2-40B4-BE49-F238E27FC236}">
                <a16:creationId xmlns:a16="http://schemas.microsoft.com/office/drawing/2014/main" id="{E8477326-3222-44C3-B2A4-47C658A34876}"/>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7572342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459694-A642-4E04-AA03-A6D448B4C300}"/>
              </a:ext>
            </a:extLst>
          </p:cNvPr>
          <p:cNvSpPr>
            <a:spLocks noGrp="1"/>
          </p:cNvSpPr>
          <p:nvPr>
            <p:ph type="title"/>
          </p:nvPr>
        </p:nvSpPr>
        <p:spPr>
          <a:xfrm>
            <a:off x="457200" y="274638"/>
            <a:ext cx="8077200" cy="2087562"/>
          </a:xfrm>
        </p:spPr>
        <p:txBody>
          <a:bodyPr>
            <a:normAutofit fontScale="90000"/>
          </a:bodyPr>
          <a:lstStyle/>
          <a:p>
            <a:r>
              <a:rPr lang="en-US" sz="3200" dirty="0"/>
              <a:t>Coughlan et al. (2024). The synergistic effects of preterm birth and parent gender on the linguistic and interactive features of parent-infant conversations. </a:t>
            </a:r>
            <a:r>
              <a:rPr lang="en-US" sz="3200" i="1" dirty="0"/>
              <a:t>Journal of Speech, Language, and Hearing Research, 67</a:t>
            </a:r>
            <a:r>
              <a:rPr lang="en-US" sz="3200" dirty="0"/>
              <a:t>, 886-899.**</a:t>
            </a:r>
          </a:p>
        </p:txBody>
      </p:sp>
      <p:sp>
        <p:nvSpPr>
          <p:cNvPr id="3" name="Content Placeholder 2">
            <a:extLst>
              <a:ext uri="{FF2B5EF4-FFF2-40B4-BE49-F238E27FC236}">
                <a16:creationId xmlns:a16="http://schemas.microsoft.com/office/drawing/2014/main" id="{51A00BA4-8B48-48EF-9D30-0256C40CD316}"/>
              </a:ext>
            </a:extLst>
          </p:cNvPr>
          <p:cNvSpPr>
            <a:spLocks noGrp="1"/>
          </p:cNvSpPr>
          <p:nvPr>
            <p:ph idx="1"/>
          </p:nvPr>
        </p:nvSpPr>
        <p:spPr>
          <a:xfrm>
            <a:off x="304800" y="2438400"/>
            <a:ext cx="8229600" cy="4144962"/>
          </a:xfrm>
        </p:spPr>
        <p:txBody>
          <a:bodyPr>
            <a:normAutofit/>
          </a:bodyPr>
          <a:lstStyle/>
          <a:p>
            <a:r>
              <a:rPr lang="en-US" dirty="0"/>
              <a:t>This study was carried out in Ireland</a:t>
            </a:r>
          </a:p>
          <a:p>
            <a:r>
              <a:rPr lang="en-US" dirty="0"/>
              <a:t>The researchers transcribed caregiver-infant dyads of 2 groups: full term and pre-term infants</a:t>
            </a:r>
          </a:p>
          <a:p>
            <a:r>
              <a:rPr lang="en-US" dirty="0"/>
              <a:t>They examined the linguistic and interactive features of all interactions between infants and caregivers</a:t>
            </a:r>
          </a:p>
        </p:txBody>
      </p:sp>
    </p:spTree>
    <p:extLst>
      <p:ext uri="{BB962C8B-B14F-4D97-AF65-F5344CB8AC3E}">
        <p14:creationId xmlns:p14="http://schemas.microsoft.com/office/powerpoint/2010/main" val="26141247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C483C5-1499-4BD0-A6C9-8EB2240300AF}"/>
              </a:ext>
            </a:extLst>
          </p:cNvPr>
          <p:cNvSpPr>
            <a:spLocks noGrp="1"/>
          </p:cNvSpPr>
          <p:nvPr>
            <p:ph type="title"/>
          </p:nvPr>
        </p:nvSpPr>
        <p:spPr>
          <a:xfrm>
            <a:off x="533400" y="274638"/>
            <a:ext cx="8153400" cy="334962"/>
          </a:xfrm>
        </p:spPr>
        <p:txBody>
          <a:bodyPr>
            <a:normAutofit fontScale="90000"/>
          </a:bodyPr>
          <a:lstStyle/>
          <a:p>
            <a:r>
              <a:rPr lang="en-US" sz="3200" dirty="0"/>
              <a:t>Coughlan et al. 2024 found that for the parents of preterm infants, there was reduced:</a:t>
            </a:r>
          </a:p>
        </p:txBody>
      </p:sp>
      <p:sp>
        <p:nvSpPr>
          <p:cNvPr id="5" name="Content Placeholder 4">
            <a:extLst>
              <a:ext uri="{FF2B5EF4-FFF2-40B4-BE49-F238E27FC236}">
                <a16:creationId xmlns:a16="http://schemas.microsoft.com/office/drawing/2014/main" id="{E495805D-88A0-496B-A40C-61F4945C2F6E}"/>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0605189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D45251-638D-4651-855E-5ABF1BFDA83B}"/>
              </a:ext>
            </a:extLst>
          </p:cNvPr>
          <p:cNvSpPr>
            <a:spLocks noGrp="1"/>
          </p:cNvSpPr>
          <p:nvPr>
            <p:ph type="title"/>
          </p:nvPr>
        </p:nvSpPr>
        <p:spPr>
          <a:xfrm>
            <a:off x="533400" y="274638"/>
            <a:ext cx="8153400" cy="334962"/>
          </a:xfrm>
        </p:spPr>
        <p:txBody>
          <a:bodyPr>
            <a:normAutofit fontScale="90000"/>
          </a:bodyPr>
          <a:lstStyle/>
          <a:p>
            <a:r>
              <a:rPr lang="en-US" sz="3200" dirty="0"/>
              <a:t>Coughlan et al. 2024:</a:t>
            </a:r>
          </a:p>
        </p:txBody>
      </p:sp>
      <p:sp>
        <p:nvSpPr>
          <p:cNvPr id="5" name="Content Placeholder 4">
            <a:extLst>
              <a:ext uri="{FF2B5EF4-FFF2-40B4-BE49-F238E27FC236}">
                <a16:creationId xmlns:a16="http://schemas.microsoft.com/office/drawing/2014/main" id="{9B264C7B-B14E-4437-8EB5-244296523ADA}"/>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1181737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7BD10-9A6F-55C0-1008-7DDBC1A3C6AC}"/>
              </a:ext>
            </a:extLst>
          </p:cNvPr>
          <p:cNvSpPr>
            <a:spLocks noGrp="1"/>
          </p:cNvSpPr>
          <p:nvPr>
            <p:ph type="title"/>
          </p:nvPr>
        </p:nvSpPr>
        <p:spPr/>
        <p:txBody>
          <a:bodyPr>
            <a:normAutofit fontScale="90000"/>
          </a:bodyPr>
          <a:lstStyle/>
          <a:p>
            <a:r>
              <a:rPr lang="en-US" dirty="0"/>
              <a:t>Spicer-Cain et al. 2023—the most important things to look for in assessment of very young children:</a:t>
            </a:r>
          </a:p>
        </p:txBody>
      </p:sp>
      <p:sp>
        <p:nvSpPr>
          <p:cNvPr id="5" name="Content Placeholder 4">
            <a:extLst>
              <a:ext uri="{FF2B5EF4-FFF2-40B4-BE49-F238E27FC236}">
                <a16:creationId xmlns:a16="http://schemas.microsoft.com/office/drawing/2014/main" id="{3300B68A-6BF0-4DE8-ACB4-70E6DBDDBC06}"/>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8192152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274638"/>
            <a:ext cx="8610600" cy="182562"/>
          </a:xfrm>
        </p:spPr>
        <p:txBody>
          <a:bodyPr>
            <a:normAutofit fontScale="90000"/>
          </a:bodyPr>
          <a:lstStyle/>
          <a:p>
            <a:r>
              <a:rPr lang="en-US" dirty="0"/>
              <a:t>Levey, 2024—Joint attention:</a:t>
            </a:r>
          </a:p>
        </p:txBody>
      </p:sp>
      <p:sp>
        <p:nvSpPr>
          <p:cNvPr id="5" name="Content Placeholder 4">
            <a:extLst>
              <a:ext uri="{FF2B5EF4-FFF2-40B4-BE49-F238E27FC236}">
                <a16:creationId xmlns:a16="http://schemas.microsoft.com/office/drawing/2014/main" id="{76263419-DAAB-418F-93C4-0413ABE8AB0F}"/>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379670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966EAA-052C-CB2F-E2BC-88BA78EA7E79}"/>
              </a:ext>
            </a:extLst>
          </p:cNvPr>
          <p:cNvSpPr>
            <a:spLocks noGrp="1"/>
          </p:cNvSpPr>
          <p:nvPr>
            <p:ph type="title"/>
          </p:nvPr>
        </p:nvSpPr>
        <p:spPr>
          <a:xfrm>
            <a:off x="0" y="-76200"/>
            <a:ext cx="8458200" cy="1447800"/>
          </a:xfrm>
        </p:spPr>
        <p:txBody>
          <a:bodyPr>
            <a:normAutofit/>
          </a:bodyPr>
          <a:lstStyle/>
          <a:p>
            <a:r>
              <a:rPr lang="en-US" sz="3200" dirty="0" err="1"/>
              <a:t>Blom</a:t>
            </a:r>
            <a:r>
              <a:rPr lang="en-US" sz="3200" dirty="0"/>
              <a:t> et al. (2023). The language environment at home of children with suspected DLD…</a:t>
            </a:r>
            <a:r>
              <a:rPr lang="en-US" sz="3200" i="1" dirty="0"/>
              <a:t>JSLHR, 66</a:t>
            </a:r>
            <a:r>
              <a:rPr lang="en-US" sz="3200" dirty="0"/>
              <a:t>, 2821-2030.**</a:t>
            </a:r>
          </a:p>
        </p:txBody>
      </p:sp>
      <p:sp>
        <p:nvSpPr>
          <p:cNvPr id="3" name="Content Placeholder 2">
            <a:extLst>
              <a:ext uri="{FF2B5EF4-FFF2-40B4-BE49-F238E27FC236}">
                <a16:creationId xmlns:a16="http://schemas.microsoft.com/office/drawing/2014/main" id="{C812AADD-3105-B64B-C6AC-1F55A948A428}"/>
              </a:ext>
            </a:extLst>
          </p:cNvPr>
          <p:cNvSpPr>
            <a:spLocks noGrp="1"/>
          </p:cNvSpPr>
          <p:nvPr>
            <p:ph idx="1"/>
          </p:nvPr>
        </p:nvSpPr>
        <p:spPr>
          <a:xfrm>
            <a:off x="152400" y="1447800"/>
            <a:ext cx="8305800" cy="4648200"/>
          </a:xfrm>
        </p:spPr>
        <p:txBody>
          <a:bodyPr>
            <a:normAutofit/>
          </a:bodyPr>
          <a:lstStyle/>
          <a:p>
            <a:r>
              <a:rPr lang="en-US" dirty="0"/>
              <a:t>They examined the home environments of multilingual toddlers (2-4 year olds) with suspected DLD</a:t>
            </a:r>
          </a:p>
          <a:p>
            <a:endParaRPr lang="en-US" dirty="0"/>
          </a:p>
          <a:p>
            <a:r>
              <a:rPr lang="en-US" dirty="0"/>
              <a:t>They found that independent of multilingualism and parental education, toddlers with suspected DLD vocalize less at home, hear fewer adult words, and have fewer conversational turns</a:t>
            </a:r>
          </a:p>
        </p:txBody>
      </p:sp>
    </p:spTree>
    <p:extLst>
      <p:ext uri="{BB962C8B-B14F-4D97-AF65-F5344CB8AC3E}">
        <p14:creationId xmlns:p14="http://schemas.microsoft.com/office/powerpoint/2010/main" val="23242010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0"/>
            <a:ext cx="8839200" cy="838200"/>
          </a:xfrm>
        </p:spPr>
        <p:txBody>
          <a:bodyPr/>
          <a:lstStyle/>
          <a:p>
            <a:r>
              <a:rPr lang="en-US" sz="3600" dirty="0"/>
              <a:t>PowerPoint Outline</a:t>
            </a:r>
          </a:p>
        </p:txBody>
      </p:sp>
      <p:sp>
        <p:nvSpPr>
          <p:cNvPr id="3" name="Content Placeholder 2"/>
          <p:cNvSpPr>
            <a:spLocks noGrp="1"/>
          </p:cNvSpPr>
          <p:nvPr>
            <p:ph idx="1"/>
          </p:nvPr>
        </p:nvSpPr>
        <p:spPr>
          <a:xfrm>
            <a:off x="228600" y="762000"/>
            <a:ext cx="8686800" cy="5105400"/>
          </a:xfrm>
        </p:spPr>
        <p:txBody>
          <a:bodyPr>
            <a:normAutofit/>
          </a:bodyPr>
          <a:lstStyle/>
          <a:p>
            <a:r>
              <a:rPr lang="en-US" sz="2800" dirty="0"/>
              <a:t>I. Settings and Delivery Models</a:t>
            </a:r>
          </a:p>
          <a:p>
            <a:r>
              <a:rPr lang="en-US" sz="2800" dirty="0"/>
              <a:t>II. Focused Stimulation</a:t>
            </a:r>
          </a:p>
          <a:p>
            <a:r>
              <a:rPr lang="en-US" sz="2800" dirty="0"/>
              <a:t>III. Parallel and Self Talk</a:t>
            </a:r>
          </a:p>
          <a:p>
            <a:r>
              <a:rPr lang="en-US" sz="2800" dirty="0"/>
              <a:t>IV. Extensions</a:t>
            </a:r>
          </a:p>
          <a:p>
            <a:r>
              <a:rPr lang="en-US" sz="2800" dirty="0"/>
              <a:t>V. </a:t>
            </a:r>
            <a:r>
              <a:rPr lang="en-US" sz="2800" dirty="0" err="1"/>
              <a:t>Mand</a:t>
            </a:r>
            <a:r>
              <a:rPr lang="en-US" sz="2800" dirty="0"/>
              <a:t>-model</a:t>
            </a:r>
          </a:p>
          <a:p>
            <a:r>
              <a:rPr lang="en-US" sz="2800" dirty="0"/>
              <a:t>VI. Recasting</a:t>
            </a:r>
          </a:p>
          <a:p>
            <a:r>
              <a:rPr lang="en-US" sz="2800" dirty="0"/>
              <a:t>VII. Additional Techniques for Caregivers (</a:t>
            </a:r>
            <a:r>
              <a:rPr lang="en-US" sz="2800" dirty="0" err="1"/>
              <a:t>Hanen</a:t>
            </a:r>
            <a:r>
              <a:rPr lang="en-US" sz="2800" dirty="0"/>
              <a:t>, Jeannette Reiff)</a:t>
            </a:r>
          </a:p>
          <a:p>
            <a:r>
              <a:rPr lang="en-US" sz="2800" dirty="0"/>
              <a:t>VIII. Helping Young Children Learn to Join Groups</a:t>
            </a:r>
          </a:p>
          <a:p>
            <a:r>
              <a:rPr lang="en-US" sz="2800" dirty="0"/>
              <a:t>IX. Facilitating Early Literacy Skills</a:t>
            </a:r>
          </a:p>
        </p:txBody>
      </p:sp>
    </p:spTree>
    <p:extLst>
      <p:ext uri="{BB962C8B-B14F-4D97-AF65-F5344CB8AC3E}">
        <p14:creationId xmlns:p14="http://schemas.microsoft.com/office/powerpoint/2010/main" val="32923362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0" y="152400"/>
            <a:ext cx="6629400" cy="1066800"/>
          </a:xfrm>
        </p:spPr>
        <p:txBody>
          <a:bodyPr>
            <a:normAutofit fontScale="90000"/>
          </a:bodyPr>
          <a:lstStyle/>
          <a:p>
            <a:r>
              <a:rPr lang="en-US" dirty="0"/>
              <a:t>I. Settings and Delivery Models</a:t>
            </a:r>
          </a:p>
        </p:txBody>
      </p:sp>
      <p:sp>
        <p:nvSpPr>
          <p:cNvPr id="5" name="Content Placeholder 4">
            <a:extLst>
              <a:ext uri="{FF2B5EF4-FFF2-40B4-BE49-F238E27FC236}">
                <a16:creationId xmlns:a16="http://schemas.microsoft.com/office/drawing/2014/main" id="{926DECDE-5074-4C75-AAAC-E1239C875624}"/>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871939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1" y="103188"/>
            <a:ext cx="8305800" cy="698499"/>
          </a:xfrm>
        </p:spPr>
        <p:txBody>
          <a:bodyPr/>
          <a:lstStyle/>
          <a:p>
            <a:r>
              <a:rPr lang="en-US" dirty="0"/>
              <a:t>II. FOCUSED STIMULATION </a:t>
            </a:r>
          </a:p>
        </p:txBody>
      </p:sp>
      <p:sp>
        <p:nvSpPr>
          <p:cNvPr id="6" name="Content Placeholder 5">
            <a:extLst>
              <a:ext uri="{FF2B5EF4-FFF2-40B4-BE49-F238E27FC236}">
                <a16:creationId xmlns:a16="http://schemas.microsoft.com/office/drawing/2014/main" id="{718B7AAA-A96A-4143-A717-178EA55C93E4}"/>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9072405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1" y="103188"/>
            <a:ext cx="8382000" cy="658812"/>
          </a:xfrm>
        </p:spPr>
        <p:txBody>
          <a:bodyPr>
            <a:normAutofit fontScale="90000"/>
          </a:bodyPr>
          <a:lstStyle/>
          <a:p>
            <a:r>
              <a:rPr lang="en-US" dirty="0"/>
              <a:t>Focused stimulation is:**</a:t>
            </a:r>
          </a:p>
        </p:txBody>
      </p:sp>
      <p:sp>
        <p:nvSpPr>
          <p:cNvPr id="3" name="Content Placeholder 2"/>
          <p:cNvSpPr>
            <a:spLocks noGrp="1"/>
          </p:cNvSpPr>
          <p:nvPr>
            <p:ph idx="1"/>
          </p:nvPr>
        </p:nvSpPr>
        <p:spPr>
          <a:xfrm>
            <a:off x="152400" y="914400"/>
            <a:ext cx="8534400" cy="5141913"/>
          </a:xfrm>
        </p:spPr>
        <p:txBody>
          <a:bodyPr/>
          <a:lstStyle/>
          <a:p>
            <a:r>
              <a:rPr lang="en-US" dirty="0"/>
              <a:t>Concentrated repetitions of specific linguistic forms in natural communication contexts</a:t>
            </a:r>
          </a:p>
        </p:txBody>
      </p:sp>
    </p:spTree>
    <p:extLst>
      <p:ext uri="{BB962C8B-B14F-4D97-AF65-F5344CB8AC3E}">
        <p14:creationId xmlns:p14="http://schemas.microsoft.com/office/powerpoint/2010/main" val="5198326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Focused stimulation is especially good for:</a:t>
            </a:r>
          </a:p>
        </p:txBody>
      </p:sp>
      <p:sp>
        <p:nvSpPr>
          <p:cNvPr id="5" name="Content Placeholder 4">
            <a:extLst>
              <a:ext uri="{FF2B5EF4-FFF2-40B4-BE49-F238E27FC236}">
                <a16:creationId xmlns:a16="http://schemas.microsoft.com/office/drawing/2014/main" id="{4D014832-FA3E-4184-8A19-B3B5B65590F6}"/>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8669366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1" y="103188"/>
            <a:ext cx="8534400" cy="963612"/>
          </a:xfrm>
        </p:spPr>
        <p:txBody>
          <a:bodyPr/>
          <a:lstStyle/>
          <a:p>
            <a:r>
              <a:rPr lang="en-US" sz="3200" dirty="0"/>
              <a:t>There are 2 ways to use focused stimulation:</a:t>
            </a:r>
          </a:p>
        </p:txBody>
      </p:sp>
      <p:sp>
        <p:nvSpPr>
          <p:cNvPr id="5" name="Content Placeholder 4">
            <a:extLst>
              <a:ext uri="{FF2B5EF4-FFF2-40B4-BE49-F238E27FC236}">
                <a16:creationId xmlns:a16="http://schemas.microsoft.com/office/drawing/2014/main" id="{F1935D0B-8448-4360-8831-F861FF164345}"/>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1600144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hlinkClick r:id="rId2"/>
              </a:rPr>
              <a:t>https://www.youtube.com/watch?v=kRxHHrTXQcs</a:t>
            </a:r>
            <a:endParaRPr lang="en-US" dirty="0"/>
          </a:p>
        </p:txBody>
      </p:sp>
      <p:sp>
        <p:nvSpPr>
          <p:cNvPr id="3" name="Content Placeholder 2"/>
          <p:cNvSpPr>
            <a:spLocks noGrp="1"/>
          </p:cNvSpPr>
          <p:nvPr>
            <p:ph idx="1"/>
          </p:nvPr>
        </p:nvSpPr>
        <p:spPr/>
        <p:txBody>
          <a:bodyPr/>
          <a:lstStyle/>
          <a:p>
            <a:r>
              <a:rPr lang="en-US" dirty="0"/>
              <a:t>Speech and language therapy strategy: Expanding language</a:t>
            </a:r>
          </a:p>
          <a:p>
            <a:endParaRPr lang="en-US" dirty="0"/>
          </a:p>
          <a:p>
            <a:r>
              <a:rPr lang="en-US" dirty="0" err="1"/>
              <a:t>Youtube</a:t>
            </a:r>
            <a:r>
              <a:rPr lang="en-US" dirty="0"/>
              <a:t> video</a:t>
            </a:r>
          </a:p>
        </p:txBody>
      </p:sp>
    </p:spTree>
    <p:extLst>
      <p:ext uri="{BB962C8B-B14F-4D97-AF65-F5344CB8AC3E}">
        <p14:creationId xmlns:p14="http://schemas.microsoft.com/office/powerpoint/2010/main" val="8888323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75113A-DC0E-420C-9B4F-12C9F8197B16}"/>
              </a:ext>
            </a:extLst>
          </p:cNvPr>
          <p:cNvSpPr>
            <a:spLocks noGrp="1"/>
          </p:cNvSpPr>
          <p:nvPr>
            <p:ph type="title"/>
          </p:nvPr>
        </p:nvSpPr>
        <p:spPr>
          <a:xfrm>
            <a:off x="0" y="0"/>
            <a:ext cx="8915400" cy="1143000"/>
          </a:xfrm>
        </p:spPr>
        <p:txBody>
          <a:bodyPr>
            <a:noAutofit/>
          </a:bodyPr>
          <a:lstStyle/>
          <a:p>
            <a:r>
              <a:rPr lang="en-US" sz="3200" dirty="0"/>
              <a:t>Though helpful, focused stimulation is not enough…*</a:t>
            </a:r>
          </a:p>
        </p:txBody>
      </p:sp>
      <p:sp>
        <p:nvSpPr>
          <p:cNvPr id="3" name="Content Placeholder 2">
            <a:extLst>
              <a:ext uri="{FF2B5EF4-FFF2-40B4-BE49-F238E27FC236}">
                <a16:creationId xmlns:a16="http://schemas.microsoft.com/office/drawing/2014/main" id="{48D8473B-250D-4E83-B575-6F16734C4A4F}"/>
              </a:ext>
            </a:extLst>
          </p:cNvPr>
          <p:cNvSpPr>
            <a:spLocks noGrp="1"/>
          </p:cNvSpPr>
          <p:nvPr>
            <p:ph idx="1"/>
          </p:nvPr>
        </p:nvSpPr>
        <p:spPr>
          <a:xfrm>
            <a:off x="228600" y="1066800"/>
            <a:ext cx="8458200" cy="5059363"/>
          </a:xfrm>
        </p:spPr>
        <p:txBody>
          <a:bodyPr>
            <a:normAutofit/>
          </a:bodyPr>
          <a:lstStyle/>
          <a:p>
            <a:r>
              <a:rPr lang="en-US" dirty="0" err="1"/>
              <a:t>Eidsvag</a:t>
            </a:r>
            <a:r>
              <a:rPr lang="en-US" dirty="0"/>
              <a:t>, S., Plante, E., </a:t>
            </a:r>
            <a:r>
              <a:rPr lang="en-US" dirty="0" err="1"/>
              <a:t>Oglivic</a:t>
            </a:r>
            <a:r>
              <a:rPr lang="en-US" dirty="0"/>
              <a:t>, T., </a:t>
            </a:r>
            <a:r>
              <a:rPr lang="en-US" dirty="0" err="1"/>
              <a:t>Privette</a:t>
            </a:r>
            <a:r>
              <a:rPr lang="en-US" dirty="0"/>
              <a:t>, C., &amp; </a:t>
            </a:r>
            <a:r>
              <a:rPr lang="en-US" dirty="0" err="1"/>
              <a:t>Mailend</a:t>
            </a:r>
            <a:r>
              <a:rPr lang="en-US" dirty="0"/>
              <a:t>, M-L.. Individual vs. small group treatment of morphological errors for children with developmental language disorder. </a:t>
            </a:r>
            <a:r>
              <a:rPr lang="en-US" i="1" dirty="0"/>
              <a:t>Language, Speech, and Hearing Services in Schools.</a:t>
            </a:r>
            <a:endParaRPr lang="en-US" dirty="0"/>
          </a:p>
          <a:p>
            <a:endParaRPr lang="en-US" sz="900" dirty="0"/>
          </a:p>
          <a:p>
            <a:r>
              <a:rPr lang="en-US" dirty="0"/>
              <a:t>Studied N=20 preschool children</a:t>
            </a:r>
          </a:p>
          <a:p>
            <a:endParaRPr lang="en-US" sz="900" dirty="0"/>
          </a:p>
          <a:p>
            <a:r>
              <a:rPr lang="en-US" dirty="0"/>
              <a:t>Looked at learning of a new morpheme</a:t>
            </a:r>
          </a:p>
          <a:p>
            <a:endParaRPr lang="en-US" sz="900" dirty="0"/>
          </a:p>
          <a:p>
            <a:r>
              <a:rPr lang="en-US" dirty="0"/>
              <a:t>Compared just modeling to direct expressive practice</a:t>
            </a:r>
          </a:p>
        </p:txBody>
      </p:sp>
    </p:spTree>
    <p:extLst>
      <p:ext uri="{BB962C8B-B14F-4D97-AF65-F5344CB8AC3E}">
        <p14:creationId xmlns:p14="http://schemas.microsoft.com/office/powerpoint/2010/main" val="193851584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F4AE64-594B-4A0F-8B7E-B219283B8488}"/>
              </a:ext>
            </a:extLst>
          </p:cNvPr>
          <p:cNvSpPr>
            <a:spLocks noGrp="1"/>
          </p:cNvSpPr>
          <p:nvPr>
            <p:ph type="title"/>
          </p:nvPr>
        </p:nvSpPr>
        <p:spPr>
          <a:xfrm>
            <a:off x="304800" y="274638"/>
            <a:ext cx="8382000" cy="334962"/>
          </a:xfrm>
        </p:spPr>
        <p:txBody>
          <a:bodyPr>
            <a:normAutofit fontScale="90000"/>
          </a:bodyPr>
          <a:lstStyle/>
          <a:p>
            <a:r>
              <a:rPr lang="en-US" dirty="0" err="1"/>
              <a:t>Eidsvag</a:t>
            </a:r>
            <a:r>
              <a:rPr lang="en-US" dirty="0"/>
              <a:t> et al. found:</a:t>
            </a:r>
          </a:p>
        </p:txBody>
      </p:sp>
      <p:sp>
        <p:nvSpPr>
          <p:cNvPr id="5" name="Content Placeholder 4">
            <a:extLst>
              <a:ext uri="{FF2B5EF4-FFF2-40B4-BE49-F238E27FC236}">
                <a16:creationId xmlns:a16="http://schemas.microsoft.com/office/drawing/2014/main" id="{967729C2-4DEF-438F-9B40-ACACCE2EE0DF}"/>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9013820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5855E4EB-ECA9-43DF-9F98-3D939AB47F3D}"/>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4434465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III. Parallel and </a:t>
            </a:r>
            <a:r>
              <a:rPr lang="en-US"/>
              <a:t>Self Talk</a:t>
            </a:r>
            <a:endParaRPr lang="en-US" dirty="0"/>
          </a:p>
        </p:txBody>
      </p:sp>
      <p:sp>
        <p:nvSpPr>
          <p:cNvPr id="3" name="Content Placeholder 2"/>
          <p:cNvSpPr>
            <a:spLocks noGrp="1"/>
          </p:cNvSpPr>
          <p:nvPr>
            <p:ph idx="1"/>
          </p:nvPr>
        </p:nvSpPr>
        <p:spPr/>
        <p:txBody>
          <a:bodyPr/>
          <a:lstStyle/>
          <a:p>
            <a:endParaRPr lang="en-US" dirty="0">
              <a:solidFill>
                <a:srgbClr val="FF0000"/>
              </a:solidFill>
            </a:endParaRPr>
          </a:p>
          <a:p>
            <a:endParaRPr lang="en-US" dirty="0"/>
          </a:p>
        </p:txBody>
      </p:sp>
    </p:spTree>
    <p:extLst>
      <p:ext uri="{BB962C8B-B14F-4D97-AF65-F5344CB8AC3E}">
        <p14:creationId xmlns:p14="http://schemas.microsoft.com/office/powerpoint/2010/main" val="7792501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E2DAB6-67DB-486C-AF6D-88A3B2CD235C}"/>
              </a:ext>
            </a:extLst>
          </p:cNvPr>
          <p:cNvSpPr>
            <a:spLocks noGrp="1"/>
          </p:cNvSpPr>
          <p:nvPr>
            <p:ph type="title"/>
          </p:nvPr>
        </p:nvSpPr>
        <p:spPr/>
        <p:txBody>
          <a:bodyPr/>
          <a:lstStyle/>
          <a:p>
            <a:r>
              <a:rPr lang="en-US" sz="3200" dirty="0"/>
              <a:t>According to the ASHA Leader:</a:t>
            </a:r>
          </a:p>
        </p:txBody>
      </p:sp>
      <p:sp>
        <p:nvSpPr>
          <p:cNvPr id="3" name="Content Placeholder 2">
            <a:extLst>
              <a:ext uri="{FF2B5EF4-FFF2-40B4-BE49-F238E27FC236}">
                <a16:creationId xmlns:a16="http://schemas.microsoft.com/office/drawing/2014/main" id="{4CA8FD1C-EA9A-48B8-8739-577A981D0032}"/>
              </a:ext>
            </a:extLst>
          </p:cNvPr>
          <p:cNvSpPr>
            <a:spLocks noGrp="1"/>
          </p:cNvSpPr>
          <p:nvPr>
            <p:ph idx="1"/>
          </p:nvPr>
        </p:nvSpPr>
        <p:spPr>
          <a:xfrm>
            <a:off x="457200" y="1371600"/>
            <a:ext cx="8534400" cy="4754563"/>
          </a:xfrm>
        </p:spPr>
        <p:txBody>
          <a:bodyPr/>
          <a:lstStyle/>
          <a:p>
            <a:endParaRPr lang="en-US" dirty="0"/>
          </a:p>
          <a:p>
            <a:endParaRPr lang="en-US" dirty="0"/>
          </a:p>
        </p:txBody>
      </p:sp>
    </p:spTree>
    <p:extLst>
      <p:ext uri="{BB962C8B-B14F-4D97-AF65-F5344CB8AC3E}">
        <p14:creationId xmlns:p14="http://schemas.microsoft.com/office/powerpoint/2010/main" val="70765665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152400"/>
            <a:ext cx="6477000" cy="685800"/>
          </a:xfrm>
        </p:spPr>
        <p:txBody>
          <a:bodyPr>
            <a:normAutofit fontScale="90000"/>
          </a:bodyPr>
          <a:lstStyle/>
          <a:p>
            <a:r>
              <a:rPr lang="en-US" dirty="0"/>
              <a:t>IV. Extension**</a:t>
            </a:r>
          </a:p>
        </p:txBody>
      </p:sp>
      <p:sp>
        <p:nvSpPr>
          <p:cNvPr id="3" name="Content Placeholder 2"/>
          <p:cNvSpPr>
            <a:spLocks noGrp="1"/>
          </p:cNvSpPr>
          <p:nvPr>
            <p:ph idx="1"/>
          </p:nvPr>
        </p:nvSpPr>
        <p:spPr>
          <a:xfrm>
            <a:off x="152400" y="1143000"/>
            <a:ext cx="8763000" cy="4953000"/>
          </a:xfrm>
        </p:spPr>
        <p:txBody>
          <a:bodyPr/>
          <a:lstStyle/>
          <a:p>
            <a:r>
              <a:rPr lang="en-US" dirty="0"/>
              <a:t>The SLP adds new information to the child’s utterance</a:t>
            </a:r>
          </a:p>
          <a:p>
            <a:endParaRPr lang="en-US" sz="1000" dirty="0"/>
          </a:p>
          <a:p>
            <a:r>
              <a:rPr lang="en-US" dirty="0"/>
              <a:t>Extend these utterances:</a:t>
            </a:r>
          </a:p>
          <a:p>
            <a:endParaRPr lang="en-US" sz="1100" dirty="0"/>
          </a:p>
          <a:p>
            <a:r>
              <a:rPr lang="en-US" dirty="0"/>
              <a:t>Me pet kitty.</a:t>
            </a:r>
          </a:p>
          <a:p>
            <a:r>
              <a:rPr lang="en-US" dirty="0"/>
              <a:t>Doggy bark.</a:t>
            </a:r>
          </a:p>
          <a:p>
            <a:r>
              <a:rPr lang="en-US" dirty="0"/>
              <a:t>Want cereal.</a:t>
            </a:r>
          </a:p>
          <a:p>
            <a:r>
              <a:rPr lang="en-US" dirty="0"/>
              <a:t>Swim!</a:t>
            </a:r>
          </a:p>
        </p:txBody>
      </p:sp>
    </p:spTree>
    <p:extLst>
      <p:ext uri="{BB962C8B-B14F-4D97-AF65-F5344CB8AC3E}">
        <p14:creationId xmlns:p14="http://schemas.microsoft.com/office/powerpoint/2010/main" val="59087391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1" y="103188"/>
            <a:ext cx="8458200" cy="658812"/>
          </a:xfrm>
        </p:spPr>
        <p:txBody>
          <a:bodyPr>
            <a:normAutofit fontScale="90000"/>
          </a:bodyPr>
          <a:lstStyle/>
          <a:p>
            <a:r>
              <a:rPr lang="en-US" dirty="0"/>
              <a:t>V. Mand-Model**</a:t>
            </a:r>
          </a:p>
        </p:txBody>
      </p:sp>
      <p:sp>
        <p:nvSpPr>
          <p:cNvPr id="3" name="Content Placeholder 2"/>
          <p:cNvSpPr>
            <a:spLocks noGrp="1"/>
          </p:cNvSpPr>
          <p:nvPr>
            <p:ph idx="1"/>
          </p:nvPr>
        </p:nvSpPr>
        <p:spPr>
          <a:xfrm>
            <a:off x="457200" y="762000"/>
            <a:ext cx="8229600" cy="5294313"/>
          </a:xfrm>
        </p:spPr>
        <p:txBody>
          <a:bodyPr/>
          <a:lstStyle/>
          <a:p>
            <a:r>
              <a:rPr lang="en-US" dirty="0"/>
              <a:t>The SLP says “Tell me what you want.”</a:t>
            </a:r>
          </a:p>
          <a:p>
            <a:endParaRPr lang="en-US" dirty="0"/>
          </a:p>
          <a:p>
            <a:r>
              <a:rPr lang="en-US" dirty="0"/>
              <a:t>Child: Ball</a:t>
            </a:r>
          </a:p>
          <a:p>
            <a:endParaRPr lang="en-US" dirty="0"/>
          </a:p>
          <a:p>
            <a:r>
              <a:rPr lang="en-US" dirty="0"/>
              <a:t>SLP: Say “I want the ball.”</a:t>
            </a:r>
          </a:p>
          <a:p>
            <a:endParaRPr lang="en-US" dirty="0"/>
          </a:p>
          <a:p>
            <a:r>
              <a:rPr lang="en-US" dirty="0"/>
              <a:t>Child: I want the ball.</a:t>
            </a:r>
          </a:p>
        </p:txBody>
      </p:sp>
    </p:spTree>
    <p:extLst>
      <p:ext uri="{BB962C8B-B14F-4D97-AF65-F5344CB8AC3E}">
        <p14:creationId xmlns:p14="http://schemas.microsoft.com/office/powerpoint/2010/main" val="103363920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2200" y="152400"/>
            <a:ext cx="6553200" cy="762000"/>
          </a:xfrm>
        </p:spPr>
        <p:txBody>
          <a:bodyPr/>
          <a:lstStyle/>
          <a:p>
            <a:r>
              <a:rPr lang="en-US" dirty="0"/>
              <a:t>VI. Recasting**</a:t>
            </a:r>
          </a:p>
        </p:txBody>
      </p:sp>
      <p:sp>
        <p:nvSpPr>
          <p:cNvPr id="3" name="Content Placeholder 2"/>
          <p:cNvSpPr>
            <a:spLocks noGrp="1"/>
          </p:cNvSpPr>
          <p:nvPr>
            <p:ph idx="1"/>
          </p:nvPr>
        </p:nvSpPr>
        <p:spPr>
          <a:xfrm>
            <a:off x="457200" y="990600"/>
            <a:ext cx="8458200" cy="5105400"/>
          </a:xfrm>
        </p:spPr>
        <p:txBody>
          <a:bodyPr/>
          <a:lstStyle/>
          <a:p>
            <a:r>
              <a:rPr lang="en-US" dirty="0"/>
              <a:t>The SLP repeats the child’s sentence but changes the modality or voice of the sentence</a:t>
            </a:r>
          </a:p>
          <a:p>
            <a:endParaRPr lang="en-US" sz="1000" dirty="0"/>
          </a:p>
          <a:p>
            <a:r>
              <a:rPr lang="en-US" dirty="0"/>
              <a:t>Child: I’m hungry.</a:t>
            </a:r>
          </a:p>
          <a:p>
            <a:r>
              <a:rPr lang="en-US" dirty="0"/>
              <a:t>SLP: You are feeling hungry?</a:t>
            </a:r>
          </a:p>
          <a:p>
            <a:endParaRPr lang="en-US" sz="1000" dirty="0"/>
          </a:p>
          <a:p>
            <a:r>
              <a:rPr lang="en-US" dirty="0"/>
              <a:t>Child: Doggy chased kitty.</a:t>
            </a:r>
          </a:p>
          <a:p>
            <a:r>
              <a:rPr lang="en-US" dirty="0"/>
              <a:t>SLP: Yes, the kitty was chased by the doggy.</a:t>
            </a:r>
          </a:p>
        </p:txBody>
      </p:sp>
    </p:spTree>
    <p:extLst>
      <p:ext uri="{BB962C8B-B14F-4D97-AF65-F5344CB8AC3E}">
        <p14:creationId xmlns:p14="http://schemas.microsoft.com/office/powerpoint/2010/main" val="6280813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9296400" cy="762000"/>
          </a:xfrm>
        </p:spPr>
        <p:txBody>
          <a:bodyPr>
            <a:noAutofit/>
          </a:bodyPr>
          <a:lstStyle/>
          <a:p>
            <a:r>
              <a:rPr lang="en-US" sz="3200" dirty="0"/>
              <a:t>VII. Specific Techniques for Caregivers to Facilitate Interaction</a:t>
            </a:r>
          </a:p>
        </p:txBody>
      </p:sp>
      <p:sp>
        <p:nvSpPr>
          <p:cNvPr id="5" name="Content Placeholder 4">
            <a:extLst>
              <a:ext uri="{FF2B5EF4-FFF2-40B4-BE49-F238E27FC236}">
                <a16:creationId xmlns:a16="http://schemas.microsoft.com/office/drawing/2014/main" id="{A11CDE56-EBE9-45C4-9414-E9B345855988}"/>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01297107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1" y="103188"/>
            <a:ext cx="8534400" cy="658812"/>
          </a:xfrm>
        </p:spPr>
        <p:txBody>
          <a:bodyPr>
            <a:normAutofit fontScale="90000"/>
          </a:bodyPr>
          <a:lstStyle/>
          <a:p>
            <a:r>
              <a:rPr lang="en-US" dirty="0" err="1"/>
              <a:t>Hanen</a:t>
            </a:r>
            <a:r>
              <a:rPr lang="en-US" dirty="0"/>
              <a:t>**</a:t>
            </a:r>
          </a:p>
        </p:txBody>
      </p:sp>
      <p:sp>
        <p:nvSpPr>
          <p:cNvPr id="3" name="Content Placeholder 2"/>
          <p:cNvSpPr>
            <a:spLocks noGrp="1"/>
          </p:cNvSpPr>
          <p:nvPr>
            <p:ph idx="1"/>
          </p:nvPr>
        </p:nvSpPr>
        <p:spPr>
          <a:xfrm>
            <a:off x="152401" y="838200"/>
            <a:ext cx="8534399" cy="5218113"/>
          </a:xfrm>
        </p:spPr>
        <p:txBody>
          <a:bodyPr/>
          <a:lstStyle/>
          <a:p>
            <a:r>
              <a:rPr lang="en-US" dirty="0">
                <a:effectLst/>
              </a:rPr>
              <a:t>Stick with what the child is “talking” about and don’t try to get him interested in something else (e.g., if the child is showing the parent how he can drive his toy car along the kitchen floor, the parent then talks about what he is </a:t>
            </a:r>
            <a:r>
              <a:rPr lang="en-US" b="1" dirty="0">
                <a:solidFill>
                  <a:srgbClr val="FF0000"/>
                </a:solidFill>
                <a:effectLst/>
              </a:rPr>
              <a:t>doing</a:t>
            </a:r>
            <a:r>
              <a:rPr lang="en-US" dirty="0">
                <a:effectLst/>
              </a:rPr>
              <a:t> with the car, not the color of the car or about the toy train) </a:t>
            </a:r>
          </a:p>
          <a:p>
            <a:endParaRPr lang="en-US" dirty="0"/>
          </a:p>
          <a:p>
            <a:endParaRPr lang="en-US" dirty="0"/>
          </a:p>
        </p:txBody>
      </p:sp>
    </p:spTree>
    <p:extLst>
      <p:ext uri="{BB962C8B-B14F-4D97-AF65-F5344CB8AC3E}">
        <p14:creationId xmlns:p14="http://schemas.microsoft.com/office/powerpoint/2010/main" val="319973397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Title 1"/>
          <p:cNvSpPr>
            <a:spLocks noGrp="1"/>
          </p:cNvSpPr>
          <p:nvPr>
            <p:ph type="title"/>
          </p:nvPr>
        </p:nvSpPr>
        <p:spPr>
          <a:xfrm>
            <a:off x="0" y="152400"/>
            <a:ext cx="8839200" cy="1371600"/>
          </a:xfrm>
        </p:spPr>
        <p:txBody>
          <a:bodyPr>
            <a:normAutofit/>
          </a:bodyPr>
          <a:lstStyle/>
          <a:p>
            <a:pPr algn="l" eaLnBrk="1" hangingPunct="1"/>
            <a:r>
              <a:rPr lang="en-US" altLang="en-US" sz="3600" dirty="0" err="1"/>
              <a:t>Marklund</a:t>
            </a:r>
            <a:r>
              <a:rPr lang="en-US" altLang="en-US" sz="3600" dirty="0"/>
              <a:t> et al. Pause and utterance duration… </a:t>
            </a:r>
            <a:r>
              <a:rPr lang="en-US" altLang="en-US" sz="3600" i="1" dirty="0"/>
              <a:t>Journal of Child Language, 42,</a:t>
            </a:r>
            <a:r>
              <a:rPr lang="en-US" altLang="en-US" sz="3600" dirty="0"/>
              <a:t> 1158-1171.**</a:t>
            </a:r>
          </a:p>
        </p:txBody>
      </p:sp>
      <p:sp>
        <p:nvSpPr>
          <p:cNvPr id="3" name="Content Placeholder 2"/>
          <p:cNvSpPr>
            <a:spLocks noGrp="1"/>
          </p:cNvSpPr>
          <p:nvPr>
            <p:ph idx="1"/>
          </p:nvPr>
        </p:nvSpPr>
        <p:spPr>
          <a:xfrm>
            <a:off x="76200" y="1524001"/>
            <a:ext cx="8839200" cy="4495800"/>
          </a:xfrm>
        </p:spPr>
        <p:txBody>
          <a:bodyPr/>
          <a:lstStyle/>
          <a:p>
            <a:pPr eaLnBrk="1" hangingPunct="1">
              <a:defRPr/>
            </a:pPr>
            <a:r>
              <a:rPr lang="en-US" dirty="0"/>
              <a:t>Study carried out in Sweden with parents and 1;6 year olds</a:t>
            </a:r>
          </a:p>
          <a:p>
            <a:pPr eaLnBrk="1" hangingPunct="1">
              <a:defRPr/>
            </a:pPr>
            <a:endParaRPr lang="en-US" sz="1050" dirty="0"/>
          </a:p>
          <a:p>
            <a:pPr eaLnBrk="1" hangingPunct="1">
              <a:defRPr/>
            </a:pPr>
            <a:r>
              <a:rPr lang="en-US" dirty="0"/>
              <a:t>Found: children whose parents responded the fastest to their utterances had the largest vocabularies</a:t>
            </a:r>
          </a:p>
          <a:p>
            <a:pPr eaLnBrk="1" hangingPunct="1">
              <a:defRPr/>
            </a:pPr>
            <a:endParaRPr lang="en-US" sz="1000" dirty="0"/>
          </a:p>
          <a:p>
            <a:pPr eaLnBrk="1" hangingPunct="1">
              <a:defRPr/>
            </a:pPr>
            <a:r>
              <a:rPr lang="en-US" dirty="0"/>
              <a:t>Children of slow responding parents had smaller vocabularies</a:t>
            </a:r>
          </a:p>
          <a:p>
            <a:pPr eaLnBrk="1" hangingPunct="1">
              <a:defRPr/>
            </a:pPr>
            <a:endParaRPr lang="en-US" dirty="0"/>
          </a:p>
        </p:txBody>
      </p:sp>
    </p:spTree>
    <p:extLst>
      <p:ext uri="{BB962C8B-B14F-4D97-AF65-F5344CB8AC3E}">
        <p14:creationId xmlns:p14="http://schemas.microsoft.com/office/powerpoint/2010/main" val="165420779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0"/>
            <a:ext cx="9144000" cy="1447800"/>
          </a:xfrm>
        </p:spPr>
        <p:txBody>
          <a:bodyPr/>
          <a:lstStyle/>
          <a:p>
            <a:r>
              <a:rPr lang="en-US" sz="3600" dirty="0"/>
              <a:t>ASHA Leader: Conversational turns linked to better language development in children.**</a:t>
            </a:r>
          </a:p>
        </p:txBody>
      </p:sp>
      <p:sp>
        <p:nvSpPr>
          <p:cNvPr id="3" name="Content Placeholder 2"/>
          <p:cNvSpPr>
            <a:spLocks noGrp="1"/>
          </p:cNvSpPr>
          <p:nvPr>
            <p:ph idx="1"/>
          </p:nvPr>
        </p:nvSpPr>
        <p:spPr>
          <a:xfrm>
            <a:off x="-76200" y="1524000"/>
            <a:ext cx="8991600" cy="5410200"/>
          </a:xfrm>
        </p:spPr>
        <p:txBody>
          <a:bodyPr/>
          <a:lstStyle/>
          <a:p>
            <a:r>
              <a:rPr lang="en-US" dirty="0"/>
              <a:t>Language Environment Analysis (LENA) devices recorded every word spoken by parents of young children for several days</a:t>
            </a:r>
          </a:p>
          <a:p>
            <a:endParaRPr lang="en-US" dirty="0"/>
          </a:p>
          <a:p>
            <a:r>
              <a:rPr lang="en-US" sz="3600" dirty="0">
                <a:latin typeface="Calibri" panose="020F0502020204030204" pitchFamily="34" charset="0"/>
                <a:cs typeface="Calibri" panose="020F0502020204030204" pitchFamily="34" charset="0"/>
              </a:rPr>
              <a:t>Increased </a:t>
            </a:r>
            <a:r>
              <a:rPr lang="en-US" dirty="0"/>
              <a:t>conversational turns correlated with better scores on test of language skills</a:t>
            </a:r>
          </a:p>
        </p:txBody>
      </p:sp>
    </p:spTree>
    <p:extLst>
      <p:ext uri="{BB962C8B-B14F-4D97-AF65-F5344CB8AC3E}">
        <p14:creationId xmlns:p14="http://schemas.microsoft.com/office/powerpoint/2010/main" val="347474164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2400"/>
            <a:ext cx="8839200" cy="762000"/>
          </a:xfrm>
        </p:spPr>
        <p:txBody>
          <a:bodyPr/>
          <a:lstStyle/>
          <a:p>
            <a:r>
              <a:rPr lang="en-US" dirty="0"/>
              <a:t>ASHA Leader continued:</a:t>
            </a:r>
          </a:p>
        </p:txBody>
      </p:sp>
      <p:sp>
        <p:nvSpPr>
          <p:cNvPr id="5" name="Content Placeholder 4">
            <a:extLst>
              <a:ext uri="{FF2B5EF4-FFF2-40B4-BE49-F238E27FC236}">
                <a16:creationId xmlns:a16="http://schemas.microsoft.com/office/drawing/2014/main" id="{9BE54951-E8EA-4E8A-98CF-2BC47E5C714B}"/>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408695228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913" y="103188"/>
            <a:ext cx="8458200" cy="1878012"/>
          </a:xfrm>
        </p:spPr>
        <p:txBody>
          <a:bodyPr>
            <a:noAutofit/>
          </a:bodyPr>
          <a:lstStyle/>
          <a:p>
            <a:r>
              <a:rPr lang="en-US" sz="3200" dirty="0"/>
              <a:t>Guiberson et al. Language experience in the second year of life and language outcomes in late childhood. </a:t>
            </a:r>
            <a:r>
              <a:rPr lang="en-US" sz="3200" i="1" dirty="0"/>
              <a:t>Pediatrics, 142(4</a:t>
            </a:r>
            <a:r>
              <a:rPr lang="en-US" sz="3200" dirty="0"/>
              <a:t>), 1-11.**</a:t>
            </a:r>
          </a:p>
        </p:txBody>
      </p:sp>
      <p:sp>
        <p:nvSpPr>
          <p:cNvPr id="3" name="Content Placeholder 2"/>
          <p:cNvSpPr>
            <a:spLocks noGrp="1"/>
          </p:cNvSpPr>
          <p:nvPr>
            <p:ph idx="1"/>
          </p:nvPr>
        </p:nvSpPr>
        <p:spPr>
          <a:xfrm>
            <a:off x="228600" y="1981200"/>
            <a:ext cx="8458200" cy="4075113"/>
          </a:xfrm>
        </p:spPr>
        <p:txBody>
          <a:bodyPr>
            <a:normAutofit/>
          </a:bodyPr>
          <a:lstStyle/>
          <a:p>
            <a:r>
              <a:rPr lang="en-US" dirty="0"/>
              <a:t>Studied 146 infants and toddlers for 6 months</a:t>
            </a:r>
          </a:p>
          <a:p>
            <a:endParaRPr lang="en-US" dirty="0"/>
          </a:p>
          <a:p>
            <a:r>
              <a:rPr lang="en-US" dirty="0"/>
              <a:t>Examined home </a:t>
            </a:r>
            <a:r>
              <a:rPr lang="en-US" dirty="0" err="1"/>
              <a:t>turntaking</a:t>
            </a:r>
            <a:r>
              <a:rPr lang="en-US" dirty="0"/>
              <a:t> interactions between children and caregivers</a:t>
            </a:r>
          </a:p>
          <a:p>
            <a:endParaRPr lang="en-US" dirty="0"/>
          </a:p>
          <a:p>
            <a:r>
              <a:rPr lang="en-US" dirty="0"/>
              <a:t>Followed up when </a:t>
            </a:r>
            <a:r>
              <a:rPr lang="en-US" dirty="0" err="1"/>
              <a:t>Ss</a:t>
            </a:r>
            <a:r>
              <a:rPr lang="en-US" dirty="0"/>
              <a:t> were 9-14 years old (language and cognitive testing)</a:t>
            </a:r>
          </a:p>
          <a:p>
            <a:endParaRPr lang="en-US" dirty="0"/>
          </a:p>
        </p:txBody>
      </p:sp>
    </p:spTree>
    <p:extLst>
      <p:ext uri="{BB962C8B-B14F-4D97-AF65-F5344CB8AC3E}">
        <p14:creationId xmlns:p14="http://schemas.microsoft.com/office/powerpoint/2010/main" val="42396562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711401-F51A-473F-9279-DF8B769A0829}"/>
              </a:ext>
            </a:extLst>
          </p:cNvPr>
          <p:cNvSpPr>
            <a:spLocks noGrp="1"/>
          </p:cNvSpPr>
          <p:nvPr>
            <p:ph type="title"/>
          </p:nvPr>
        </p:nvSpPr>
        <p:spPr>
          <a:xfrm>
            <a:off x="457200" y="103188"/>
            <a:ext cx="8229600" cy="430212"/>
          </a:xfrm>
        </p:spPr>
        <p:txBody>
          <a:bodyPr>
            <a:normAutofit fontScale="90000"/>
          </a:bodyPr>
          <a:lstStyle/>
          <a:p>
            <a:r>
              <a:rPr lang="en-US" sz="3200" dirty="0"/>
              <a:t>Guiberson et al. continued:</a:t>
            </a:r>
          </a:p>
        </p:txBody>
      </p:sp>
      <p:sp>
        <p:nvSpPr>
          <p:cNvPr id="5" name="Content Placeholder 4">
            <a:extLst>
              <a:ext uri="{FF2B5EF4-FFF2-40B4-BE49-F238E27FC236}">
                <a16:creationId xmlns:a16="http://schemas.microsoft.com/office/drawing/2014/main" id="{7FB3A73F-262F-4A25-8268-6C9C1D35A372}"/>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5808063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Nature News 2022:** </a:t>
            </a:r>
            <a:r>
              <a:rPr lang="en-US" sz="2700" dirty="0"/>
              <a:t>https://www.nature.com/articles/d41586-022-00027-4</a:t>
            </a:r>
          </a:p>
        </p:txBody>
      </p:sp>
      <p:sp>
        <p:nvSpPr>
          <p:cNvPr id="3" name="Content Placeholder 2"/>
          <p:cNvSpPr>
            <a:spLocks noGrp="1"/>
          </p:cNvSpPr>
          <p:nvPr>
            <p:ph idx="1"/>
          </p:nvPr>
        </p:nvSpPr>
        <p:spPr/>
        <p:txBody>
          <a:bodyPr/>
          <a:lstStyle/>
          <a:p>
            <a:r>
              <a:rPr lang="en-US" dirty="0"/>
              <a:t>Infants born during pandemic scored lower on tests of gross motor, fine motor and communication skills compared with those born before it</a:t>
            </a:r>
          </a:p>
          <a:p>
            <a:endParaRPr lang="en-US" dirty="0"/>
          </a:p>
          <a:p>
            <a:r>
              <a:rPr lang="en-US" dirty="0"/>
              <a:t>Speech, language, cognitive skills are substantially delayed</a:t>
            </a:r>
          </a:p>
        </p:txBody>
      </p:sp>
    </p:spTree>
    <p:extLst>
      <p:ext uri="{BB962C8B-B14F-4D97-AF65-F5344CB8AC3E}">
        <p14:creationId xmlns:p14="http://schemas.microsoft.com/office/powerpoint/2010/main" val="269495120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major red flag for early language impairment:</a:t>
            </a:r>
          </a:p>
        </p:txBody>
      </p:sp>
      <p:sp>
        <p:nvSpPr>
          <p:cNvPr id="6" name="Content Placeholder 5">
            <a:extLst>
              <a:ext uri="{FF2B5EF4-FFF2-40B4-BE49-F238E27FC236}">
                <a16:creationId xmlns:a16="http://schemas.microsoft.com/office/drawing/2014/main" id="{9CC82761-3DA2-4FCA-AC38-3270E1AAFDAF}"/>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53721443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1" y="103188"/>
            <a:ext cx="8610600" cy="658812"/>
          </a:xfrm>
        </p:spPr>
        <p:txBody>
          <a:bodyPr>
            <a:normAutofit fontScale="90000"/>
          </a:bodyPr>
          <a:lstStyle/>
          <a:p>
            <a:pPr algn="ctr"/>
            <a:r>
              <a:rPr lang="en-US" sz="2700" dirty="0"/>
              <a:t>When we don’t see imitation in children, </a:t>
            </a:r>
            <a:br>
              <a:rPr lang="en-US" sz="2700" dirty="0"/>
            </a:br>
            <a:r>
              <a:rPr lang="en-US" sz="2700" dirty="0"/>
              <a:t>we </a:t>
            </a:r>
            <a:r>
              <a:rPr lang="en-US" sz="2700" b="1" i="1" dirty="0"/>
              <a:t>suspect</a:t>
            </a:r>
            <a:r>
              <a:rPr lang="en-US" sz="2700" dirty="0"/>
              <a:t> other delays too:**</a:t>
            </a:r>
          </a:p>
        </p:txBody>
      </p:sp>
      <p:sp>
        <p:nvSpPr>
          <p:cNvPr id="3" name="Content Placeholder 2"/>
          <p:cNvSpPr>
            <a:spLocks noGrp="1"/>
          </p:cNvSpPr>
          <p:nvPr>
            <p:ph idx="1"/>
          </p:nvPr>
        </p:nvSpPr>
        <p:spPr>
          <a:xfrm>
            <a:off x="76201" y="762000"/>
            <a:ext cx="8610599" cy="5294313"/>
          </a:xfrm>
        </p:spPr>
        <p:txBody>
          <a:bodyPr>
            <a:normAutofit/>
          </a:bodyPr>
          <a:lstStyle/>
          <a:p>
            <a:r>
              <a:rPr lang="en-US" dirty="0"/>
              <a:t>Social</a:t>
            </a:r>
          </a:p>
          <a:p>
            <a:r>
              <a:rPr lang="en-US" dirty="0"/>
              <a:t>Sensory Processing</a:t>
            </a:r>
          </a:p>
          <a:p>
            <a:r>
              <a:rPr lang="en-US" dirty="0"/>
              <a:t>Cognition</a:t>
            </a:r>
          </a:p>
          <a:p>
            <a:r>
              <a:rPr lang="en-US" dirty="0"/>
              <a:t>Motor</a:t>
            </a:r>
          </a:p>
          <a:p>
            <a:r>
              <a:rPr lang="en-US" dirty="0"/>
              <a:t>Verbal</a:t>
            </a:r>
          </a:p>
          <a:p>
            <a:endParaRPr lang="en-US" dirty="0"/>
          </a:p>
          <a:p>
            <a:r>
              <a:rPr lang="en-US" dirty="0"/>
              <a:t>Key purpose for Assessment: </a:t>
            </a:r>
          </a:p>
          <a:p>
            <a:pPr lvl="1"/>
            <a:r>
              <a:rPr lang="en-US" i="1" dirty="0"/>
              <a:t>Identify if this is an expressive delay only or are there other developmental issues</a:t>
            </a:r>
          </a:p>
        </p:txBody>
      </p:sp>
    </p:spTree>
    <p:extLst>
      <p:ext uri="{BB962C8B-B14F-4D97-AF65-F5344CB8AC3E}">
        <p14:creationId xmlns:p14="http://schemas.microsoft.com/office/powerpoint/2010/main" val="7150697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1" y="103188"/>
            <a:ext cx="8458200" cy="963612"/>
          </a:xfrm>
        </p:spPr>
        <p:txBody>
          <a:bodyPr>
            <a:normAutofit fontScale="90000"/>
          </a:bodyPr>
          <a:lstStyle/>
          <a:p>
            <a:r>
              <a:rPr lang="en-US" sz="3200" dirty="0"/>
              <a:t>If child is not imitating – Sensory Processing Disorder?**</a:t>
            </a:r>
          </a:p>
        </p:txBody>
      </p:sp>
      <p:sp>
        <p:nvSpPr>
          <p:cNvPr id="3" name="Content Placeholder 2"/>
          <p:cNvSpPr>
            <a:spLocks noGrp="1"/>
          </p:cNvSpPr>
          <p:nvPr>
            <p:ph idx="1"/>
          </p:nvPr>
        </p:nvSpPr>
        <p:spPr>
          <a:xfrm>
            <a:off x="76200" y="1219200"/>
            <a:ext cx="8915400" cy="5410200"/>
          </a:xfrm>
        </p:spPr>
        <p:txBody>
          <a:bodyPr/>
          <a:lstStyle/>
          <a:p>
            <a:r>
              <a:rPr lang="en-US" dirty="0"/>
              <a:t>May not be talking because sensory processing system is out of sync</a:t>
            </a:r>
          </a:p>
          <a:p>
            <a:pPr marL="0" indent="0">
              <a:buNone/>
            </a:pPr>
            <a:endParaRPr lang="en-US" dirty="0"/>
          </a:p>
          <a:p>
            <a:r>
              <a:rPr lang="en-US" dirty="0"/>
              <a:t>Theory of internal noise</a:t>
            </a:r>
          </a:p>
          <a:p>
            <a:pPr lvl="1"/>
            <a:r>
              <a:rPr lang="en-US" dirty="0"/>
              <a:t>May cause the child to block everything else out</a:t>
            </a:r>
          </a:p>
          <a:p>
            <a:pPr marL="342900" lvl="1" indent="0">
              <a:buNone/>
            </a:pPr>
            <a:endParaRPr lang="en-US" dirty="0"/>
          </a:p>
          <a:p>
            <a:pPr lvl="1"/>
            <a:r>
              <a:rPr lang="en-US" dirty="0"/>
              <a:t>Intrinsically disorganized</a:t>
            </a:r>
          </a:p>
          <a:p>
            <a:pPr lvl="2"/>
            <a:r>
              <a:rPr lang="en-US" sz="2800" dirty="0"/>
              <a:t>Struggling with self-regulation and calming</a:t>
            </a:r>
          </a:p>
        </p:txBody>
      </p:sp>
    </p:spTree>
    <p:extLst>
      <p:ext uri="{BB962C8B-B14F-4D97-AF65-F5344CB8AC3E}">
        <p14:creationId xmlns:p14="http://schemas.microsoft.com/office/powerpoint/2010/main" val="65347869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03188"/>
            <a:ext cx="8763000" cy="430212"/>
          </a:xfrm>
        </p:spPr>
        <p:txBody>
          <a:bodyPr>
            <a:normAutofit fontScale="90000"/>
          </a:bodyPr>
          <a:lstStyle/>
          <a:p>
            <a:r>
              <a:rPr lang="en-US" sz="3200" dirty="0"/>
              <a:t>If child is not imitating – cognitive issue?**</a:t>
            </a:r>
          </a:p>
        </p:txBody>
      </p:sp>
      <p:sp>
        <p:nvSpPr>
          <p:cNvPr id="3" name="Content Placeholder 2"/>
          <p:cNvSpPr>
            <a:spLocks noGrp="1"/>
          </p:cNvSpPr>
          <p:nvPr>
            <p:ph idx="1"/>
          </p:nvPr>
        </p:nvSpPr>
        <p:spPr>
          <a:xfrm>
            <a:off x="152400" y="609600"/>
            <a:ext cx="8534400" cy="5446713"/>
          </a:xfrm>
        </p:spPr>
        <p:txBody>
          <a:bodyPr/>
          <a:lstStyle/>
          <a:p>
            <a:r>
              <a:rPr lang="en-US" sz="2800" dirty="0"/>
              <a:t>Child may not be at the 9-12 month cognitive level yet</a:t>
            </a:r>
          </a:p>
          <a:p>
            <a:pPr marL="0" indent="0">
              <a:buNone/>
            </a:pPr>
            <a:endParaRPr lang="en-US" sz="800" dirty="0"/>
          </a:p>
          <a:p>
            <a:pPr lvl="1"/>
            <a:r>
              <a:rPr lang="en-US" dirty="0"/>
              <a:t>Not developmentally ready to talk!</a:t>
            </a:r>
          </a:p>
          <a:p>
            <a:pPr marL="342900" lvl="1" indent="0">
              <a:buNone/>
            </a:pPr>
            <a:endParaRPr lang="en-US" sz="800" dirty="0"/>
          </a:p>
          <a:p>
            <a:pPr lvl="1"/>
            <a:r>
              <a:rPr lang="en-US" dirty="0"/>
              <a:t>A foundation for language</a:t>
            </a:r>
          </a:p>
          <a:p>
            <a:pPr lvl="1"/>
            <a:endParaRPr lang="en-US" sz="1000" dirty="0"/>
          </a:p>
          <a:p>
            <a:pPr lvl="1"/>
            <a:r>
              <a:rPr lang="en-US" dirty="0"/>
              <a:t>Remember Piaget’s cognitive theory: the first word appears around the time a child has symbolic play and object permanence</a:t>
            </a:r>
          </a:p>
          <a:p>
            <a:pPr lvl="1"/>
            <a:endParaRPr lang="en-US" sz="900" dirty="0"/>
          </a:p>
          <a:p>
            <a:pPr lvl="1"/>
            <a:r>
              <a:rPr lang="en-US" dirty="0"/>
              <a:t>That’s why it’s so important to test those cognitive skills</a:t>
            </a:r>
          </a:p>
        </p:txBody>
      </p:sp>
    </p:spTree>
    <p:extLst>
      <p:ext uri="{BB962C8B-B14F-4D97-AF65-F5344CB8AC3E}">
        <p14:creationId xmlns:p14="http://schemas.microsoft.com/office/powerpoint/2010/main" val="173202407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If a child is over 12 months of age and is not imitating . . .**</a:t>
            </a:r>
          </a:p>
        </p:txBody>
      </p:sp>
      <p:sp>
        <p:nvSpPr>
          <p:cNvPr id="3" name="Content Placeholder 2"/>
          <p:cNvSpPr>
            <a:spLocks noGrp="1"/>
          </p:cNvSpPr>
          <p:nvPr>
            <p:ph idx="1"/>
          </p:nvPr>
        </p:nvSpPr>
        <p:spPr/>
        <p:txBody>
          <a:bodyPr/>
          <a:lstStyle/>
          <a:p>
            <a:r>
              <a:rPr lang="en-US" dirty="0"/>
              <a:t>This is clinically significant</a:t>
            </a:r>
          </a:p>
          <a:p>
            <a:endParaRPr lang="en-US" dirty="0"/>
          </a:p>
          <a:p>
            <a:r>
              <a:rPr lang="en-US" dirty="0"/>
              <a:t>If you’re not working on the right goals, you won’t see any progress</a:t>
            </a:r>
          </a:p>
          <a:p>
            <a:pPr lvl="1"/>
            <a:endParaRPr lang="en-US" sz="2100" dirty="0"/>
          </a:p>
          <a:p>
            <a:pPr marL="342900" lvl="1" indent="0">
              <a:buNone/>
            </a:pPr>
            <a:r>
              <a:rPr lang="en-US" sz="3200" dirty="0"/>
              <a:t>This is true especially if there are multiple underlying reasons why the child isn’t talking</a:t>
            </a:r>
          </a:p>
        </p:txBody>
      </p:sp>
    </p:spTree>
    <p:extLst>
      <p:ext uri="{BB962C8B-B14F-4D97-AF65-F5344CB8AC3E}">
        <p14:creationId xmlns:p14="http://schemas.microsoft.com/office/powerpoint/2010/main" val="88384335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 y="76200"/>
            <a:ext cx="8991600" cy="6986528"/>
          </a:xfrm>
          <a:prstGeom prst="rect">
            <a:avLst/>
          </a:prstGeom>
          <a:noFill/>
        </p:spPr>
        <p:txBody>
          <a:bodyPr wrap="square" rtlCol="0">
            <a:spAutoFit/>
          </a:bodyPr>
          <a:lstStyle/>
          <a:p>
            <a:pPr marL="342900" indent="-342900">
              <a:buFont typeface="Arial" panose="020B0604020202020204" pitchFamily="34" charset="0"/>
              <a:buChar char="•"/>
            </a:pPr>
            <a:r>
              <a:rPr lang="en-US" sz="2800" dirty="0"/>
              <a:t>Our treatment plans may have to include more than just expressive language goals**</a:t>
            </a:r>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r>
              <a:rPr lang="en-US" sz="2800" dirty="0"/>
              <a:t>Building verbal imitation is expressive language</a:t>
            </a:r>
          </a:p>
          <a:p>
            <a:pPr marL="342900" indent="-342900">
              <a:buFont typeface="Arial" panose="020B0604020202020204" pitchFamily="34" charset="0"/>
              <a:buChar char="•"/>
            </a:pPr>
            <a:endParaRPr lang="en-US" sz="2800" dirty="0"/>
          </a:p>
          <a:p>
            <a:pPr marL="685800" lvl="1" indent="-342900">
              <a:buFont typeface="Arial" panose="020B0604020202020204" pitchFamily="34" charset="0"/>
              <a:buChar char="•"/>
            </a:pPr>
            <a:r>
              <a:rPr lang="en-US" sz="2800" dirty="0"/>
              <a:t>But make sure the child is ready for this</a:t>
            </a:r>
          </a:p>
          <a:p>
            <a:endParaRPr lang="en-US" sz="2800" dirty="0"/>
          </a:p>
          <a:p>
            <a:pPr marL="342900" indent="-342900">
              <a:buFont typeface="Arial" panose="020B0604020202020204" pitchFamily="34" charset="0"/>
              <a:buChar char="•"/>
            </a:pPr>
            <a:r>
              <a:rPr lang="en-US" sz="2800" dirty="0"/>
              <a:t>Many therapists jump right into imitation at the single word level--this may not promote early success</a:t>
            </a:r>
          </a:p>
          <a:p>
            <a:endParaRPr lang="en-US" sz="2800" dirty="0"/>
          </a:p>
          <a:p>
            <a:pPr marL="342900" indent="-342900">
              <a:buFont typeface="Arial" panose="020B0604020202020204" pitchFamily="34" charset="0"/>
              <a:buChar char="•"/>
            </a:pPr>
            <a:r>
              <a:rPr lang="en-US" sz="2800" dirty="0"/>
              <a:t>Parents are going to feel better about you and your skills if you can demonstrate progress early; remember to under promise and over deliver</a:t>
            </a:r>
          </a:p>
        </p:txBody>
      </p:sp>
    </p:spTree>
    <p:extLst>
      <p:ext uri="{BB962C8B-B14F-4D97-AF65-F5344CB8AC3E}">
        <p14:creationId xmlns:p14="http://schemas.microsoft.com/office/powerpoint/2010/main" val="213058853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3188"/>
            <a:ext cx="8229600" cy="658812"/>
          </a:xfrm>
        </p:spPr>
        <p:txBody>
          <a:bodyPr/>
          <a:lstStyle/>
          <a:p>
            <a:r>
              <a:rPr lang="en-US" sz="3200" dirty="0"/>
              <a:t>Building Imitation Through Play**</a:t>
            </a:r>
          </a:p>
        </p:txBody>
      </p:sp>
      <p:sp>
        <p:nvSpPr>
          <p:cNvPr id="3" name="Content Placeholder 2"/>
          <p:cNvSpPr>
            <a:spLocks noGrp="1"/>
          </p:cNvSpPr>
          <p:nvPr>
            <p:ph idx="1"/>
          </p:nvPr>
        </p:nvSpPr>
        <p:spPr>
          <a:xfrm>
            <a:off x="457200" y="762000"/>
            <a:ext cx="8229600" cy="5294313"/>
          </a:xfrm>
        </p:spPr>
        <p:txBody>
          <a:bodyPr>
            <a:normAutofit/>
          </a:bodyPr>
          <a:lstStyle/>
          <a:p>
            <a:r>
              <a:rPr lang="en-US" dirty="0"/>
              <a:t>Motor Imitation</a:t>
            </a:r>
          </a:p>
          <a:p>
            <a:pPr lvl="1"/>
            <a:r>
              <a:rPr lang="en-US" dirty="0"/>
              <a:t>Imitating actions with objects</a:t>
            </a:r>
          </a:p>
          <a:p>
            <a:pPr lvl="1"/>
            <a:r>
              <a:rPr lang="en-US" dirty="0"/>
              <a:t>Developmentally appropriate</a:t>
            </a:r>
          </a:p>
          <a:p>
            <a:pPr lvl="1"/>
            <a:r>
              <a:rPr lang="en-US" dirty="0"/>
              <a:t>No demands on the child’s linguistic system </a:t>
            </a:r>
          </a:p>
          <a:p>
            <a:pPr lvl="1"/>
            <a:r>
              <a:rPr lang="en-US" dirty="0"/>
              <a:t>Child learns to repeat an action that he sees another person perform with an object</a:t>
            </a:r>
          </a:p>
          <a:p>
            <a:pPr lvl="1"/>
            <a:endParaRPr lang="en-US" dirty="0"/>
          </a:p>
          <a:p>
            <a:r>
              <a:rPr lang="en-US" dirty="0"/>
              <a:t>Prerequisites for motor imitation through play:</a:t>
            </a:r>
          </a:p>
          <a:p>
            <a:pPr lvl="1"/>
            <a:r>
              <a:rPr lang="en-US" dirty="0"/>
              <a:t>Motor and social proficiency at 6-9 month developmental level</a:t>
            </a:r>
          </a:p>
          <a:p>
            <a:pPr marL="0" indent="0">
              <a:buNone/>
            </a:pPr>
            <a:endParaRPr lang="en-US" dirty="0"/>
          </a:p>
          <a:p>
            <a:pPr marL="342900" lvl="1" indent="0">
              <a:buNone/>
            </a:pPr>
            <a:endParaRPr lang="en-US" dirty="0"/>
          </a:p>
        </p:txBody>
      </p:sp>
    </p:spTree>
    <p:extLst>
      <p:ext uri="{BB962C8B-B14F-4D97-AF65-F5344CB8AC3E}">
        <p14:creationId xmlns:p14="http://schemas.microsoft.com/office/powerpoint/2010/main" val="1473087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Imitating Actions in Play</a:t>
            </a:r>
          </a:p>
        </p:txBody>
      </p:sp>
    </p:spTree>
    <p:extLst>
      <p:ext uri="{BB962C8B-B14F-4D97-AF65-F5344CB8AC3E}">
        <p14:creationId xmlns:p14="http://schemas.microsoft.com/office/powerpoint/2010/main" val="303888182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a:t>Teach parents to use everyday objects in daily routines by having the child do things like </a:t>
            </a:r>
            <a:r>
              <a:rPr lang="en-US" dirty="0"/>
              <a:t>. . .</a:t>
            </a:r>
          </a:p>
        </p:txBody>
      </p:sp>
      <p:sp>
        <p:nvSpPr>
          <p:cNvPr id="5" name="Content Placeholder 4">
            <a:extLst>
              <a:ext uri="{FF2B5EF4-FFF2-40B4-BE49-F238E27FC236}">
                <a16:creationId xmlns:a16="http://schemas.microsoft.com/office/drawing/2014/main" id="{46103C26-7AA2-43D6-86FD-BE7DA6F36931}"/>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6454616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1" y="103188"/>
            <a:ext cx="8305800" cy="506412"/>
          </a:xfrm>
        </p:spPr>
        <p:txBody>
          <a:bodyPr>
            <a:normAutofit fontScale="90000"/>
          </a:bodyPr>
          <a:lstStyle/>
          <a:p>
            <a:r>
              <a:rPr lang="en-US" dirty="0"/>
              <a:t>Tip . . .**</a:t>
            </a:r>
          </a:p>
        </p:txBody>
      </p:sp>
      <p:sp>
        <p:nvSpPr>
          <p:cNvPr id="3" name="Content Placeholder 2"/>
          <p:cNvSpPr>
            <a:spLocks noGrp="1"/>
          </p:cNvSpPr>
          <p:nvPr>
            <p:ph idx="1"/>
          </p:nvPr>
        </p:nvSpPr>
        <p:spPr>
          <a:xfrm>
            <a:off x="152400" y="609600"/>
            <a:ext cx="8915400" cy="6248400"/>
          </a:xfrm>
        </p:spPr>
        <p:txBody>
          <a:bodyPr/>
          <a:lstStyle/>
          <a:p>
            <a:r>
              <a:rPr lang="en-US" sz="2800" dirty="0"/>
              <a:t>Research confirms that a toddler’s attention span is variable</a:t>
            </a:r>
          </a:p>
          <a:p>
            <a:endParaRPr lang="en-US" sz="800" dirty="0"/>
          </a:p>
          <a:p>
            <a:r>
              <a:rPr lang="en-US" sz="2800" dirty="0"/>
              <a:t>Usually children’s attention span in minutes corresponds with their chronological age</a:t>
            </a:r>
          </a:p>
          <a:p>
            <a:endParaRPr lang="en-US" sz="1050" dirty="0"/>
          </a:p>
          <a:p>
            <a:r>
              <a:rPr lang="en-US" sz="2800" dirty="0"/>
              <a:t>Thus, a 3-year old will have a 3-minute attention span</a:t>
            </a:r>
          </a:p>
          <a:p>
            <a:endParaRPr lang="en-US" sz="1000" dirty="0"/>
          </a:p>
          <a:p>
            <a:r>
              <a:rPr lang="en-US" sz="2800" dirty="0"/>
              <a:t>This may vary with individual children</a:t>
            </a:r>
          </a:p>
          <a:p>
            <a:endParaRPr lang="en-US" sz="1200" dirty="0"/>
          </a:p>
          <a:p>
            <a:r>
              <a:rPr lang="en-US" sz="2800" dirty="0"/>
              <a:t>Have a huge variety of engaging toys and activities!</a:t>
            </a:r>
          </a:p>
        </p:txBody>
      </p:sp>
    </p:spTree>
    <p:extLst>
      <p:ext uri="{BB962C8B-B14F-4D97-AF65-F5344CB8AC3E}">
        <p14:creationId xmlns:p14="http://schemas.microsoft.com/office/powerpoint/2010/main" val="16736847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D56D03-B764-6BED-6395-4EC44070F400}"/>
              </a:ext>
            </a:extLst>
          </p:cNvPr>
          <p:cNvSpPr>
            <a:spLocks noGrp="1"/>
          </p:cNvSpPr>
          <p:nvPr>
            <p:ph type="title"/>
          </p:nvPr>
        </p:nvSpPr>
        <p:spPr>
          <a:xfrm>
            <a:off x="304800" y="274638"/>
            <a:ext cx="8382000" cy="334962"/>
          </a:xfrm>
        </p:spPr>
        <p:txBody>
          <a:bodyPr>
            <a:normAutofit fontScale="90000"/>
          </a:bodyPr>
          <a:lstStyle/>
          <a:p>
            <a:r>
              <a:rPr lang="en-US" sz="3200" dirty="0"/>
              <a:t>ASHA, 2023:</a:t>
            </a:r>
          </a:p>
        </p:txBody>
      </p:sp>
      <p:sp>
        <p:nvSpPr>
          <p:cNvPr id="5" name="Content Placeholder 4">
            <a:extLst>
              <a:ext uri="{FF2B5EF4-FFF2-40B4-BE49-F238E27FC236}">
                <a16:creationId xmlns:a16="http://schemas.microsoft.com/office/drawing/2014/main" id="{6EDF7C9E-D275-48EE-84AD-FB67C092114A}"/>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98573790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1" y="103188"/>
            <a:ext cx="8382000" cy="735012"/>
          </a:xfrm>
        </p:spPr>
        <p:txBody>
          <a:bodyPr>
            <a:normAutofit fontScale="90000"/>
          </a:bodyPr>
          <a:lstStyle/>
          <a:p>
            <a:r>
              <a:rPr lang="en-US" sz="3200" dirty="0"/>
              <a:t>Trouble shooting if they still won’t imitate actions . . .**</a:t>
            </a:r>
          </a:p>
        </p:txBody>
      </p:sp>
      <p:sp>
        <p:nvSpPr>
          <p:cNvPr id="3" name="Content Placeholder 2"/>
          <p:cNvSpPr>
            <a:spLocks noGrp="1"/>
          </p:cNvSpPr>
          <p:nvPr>
            <p:ph idx="1"/>
          </p:nvPr>
        </p:nvSpPr>
        <p:spPr>
          <a:xfrm>
            <a:off x="304801" y="990601"/>
            <a:ext cx="4952999" cy="3562350"/>
          </a:xfrm>
        </p:spPr>
        <p:txBody>
          <a:bodyPr>
            <a:normAutofit/>
          </a:bodyPr>
          <a:lstStyle/>
          <a:p>
            <a:r>
              <a:rPr lang="en-US" dirty="0"/>
              <a:t>Be more fun!!</a:t>
            </a:r>
          </a:p>
          <a:p>
            <a:r>
              <a:rPr lang="en-US" dirty="0"/>
              <a:t>Make the target easier</a:t>
            </a:r>
          </a:p>
          <a:p>
            <a:r>
              <a:rPr lang="en-US" dirty="0"/>
              <a:t>Avoid power struggles</a:t>
            </a:r>
          </a:p>
          <a:p>
            <a:r>
              <a:rPr lang="en-US" dirty="0"/>
              <a:t>Consider sensory needs</a:t>
            </a:r>
          </a:p>
          <a:p>
            <a:r>
              <a:rPr lang="en-US" dirty="0"/>
              <a:t>Sing as you model actions. “I roll the ball to you.  You roll the ball to me.”</a:t>
            </a:r>
          </a:p>
        </p:txBody>
      </p:sp>
      <p:sp>
        <p:nvSpPr>
          <p:cNvPr id="4" name="TextBox 3"/>
          <p:cNvSpPr txBox="1"/>
          <p:nvPr/>
        </p:nvSpPr>
        <p:spPr>
          <a:xfrm>
            <a:off x="552451" y="4384318"/>
            <a:ext cx="8219136" cy="1061829"/>
          </a:xfrm>
          <a:prstGeom prst="rect">
            <a:avLst/>
          </a:prstGeom>
          <a:noFill/>
        </p:spPr>
        <p:txBody>
          <a:bodyPr wrap="square" rtlCol="0">
            <a:spAutoFit/>
          </a:bodyPr>
          <a:lstStyle/>
          <a:p>
            <a:endParaRPr lang="en-US" sz="750" dirty="0"/>
          </a:p>
          <a:p>
            <a:pPr marL="214313" indent="-214313">
              <a:buFont typeface="Arial" panose="020B0604020202020204" pitchFamily="34" charset="0"/>
              <a:buChar char="•"/>
            </a:pPr>
            <a:r>
              <a:rPr lang="en-US" sz="2100" dirty="0"/>
              <a:t>If a child is too “busy,” get him regulated and calmer first, then present toys</a:t>
            </a:r>
          </a:p>
          <a:p>
            <a:endParaRPr lang="en-US" sz="1350" dirty="0"/>
          </a:p>
        </p:txBody>
      </p:sp>
    </p:spTree>
    <p:extLst>
      <p:ext uri="{BB962C8B-B14F-4D97-AF65-F5344CB8AC3E}">
        <p14:creationId xmlns:p14="http://schemas.microsoft.com/office/powerpoint/2010/main" val="3826170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Imitating Communicative Gestures</a:t>
            </a:r>
          </a:p>
        </p:txBody>
      </p:sp>
      <p:sp>
        <p:nvSpPr>
          <p:cNvPr id="5" name="Content Placeholder 4">
            <a:extLst>
              <a:ext uri="{FF2B5EF4-FFF2-40B4-BE49-F238E27FC236}">
                <a16:creationId xmlns:a16="http://schemas.microsoft.com/office/drawing/2014/main" id="{CD43B1B6-EC01-46E1-B304-E9755A5C7F51}"/>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82556161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1" y="103188"/>
            <a:ext cx="8534400" cy="811212"/>
          </a:xfrm>
        </p:spPr>
        <p:txBody>
          <a:bodyPr/>
          <a:lstStyle/>
          <a:p>
            <a:r>
              <a:rPr lang="en-US" dirty="0"/>
              <a:t>Good choice first signs . . </a:t>
            </a:r>
            <a:r>
              <a:rPr lang="en-US"/>
              <a:t>.**</a:t>
            </a:r>
            <a:endParaRPr lang="en-US" dirty="0"/>
          </a:p>
        </p:txBody>
      </p:sp>
      <p:sp>
        <p:nvSpPr>
          <p:cNvPr id="3" name="Content Placeholder 2"/>
          <p:cNvSpPr>
            <a:spLocks noGrp="1"/>
          </p:cNvSpPr>
          <p:nvPr>
            <p:ph idx="1"/>
          </p:nvPr>
        </p:nvSpPr>
        <p:spPr>
          <a:xfrm>
            <a:off x="381000" y="914400"/>
            <a:ext cx="8305800" cy="5141913"/>
          </a:xfrm>
        </p:spPr>
        <p:txBody>
          <a:bodyPr>
            <a:normAutofit/>
          </a:bodyPr>
          <a:lstStyle/>
          <a:p>
            <a:r>
              <a:rPr lang="en-US" dirty="0"/>
              <a:t>“more” and “please” and “want” to initiate requesting</a:t>
            </a:r>
            <a:endParaRPr lang="en-US" b="1" i="1" dirty="0"/>
          </a:p>
          <a:p>
            <a:r>
              <a:rPr lang="en-US" dirty="0"/>
              <a:t>Eat</a:t>
            </a:r>
          </a:p>
          <a:p>
            <a:r>
              <a:rPr lang="en-US" dirty="0"/>
              <a:t>Milk</a:t>
            </a:r>
          </a:p>
          <a:p>
            <a:r>
              <a:rPr lang="en-US" dirty="0"/>
              <a:t>All done</a:t>
            </a:r>
          </a:p>
          <a:p>
            <a:r>
              <a:rPr lang="en-US" dirty="0"/>
              <a:t>Go</a:t>
            </a:r>
          </a:p>
          <a:p>
            <a:r>
              <a:rPr lang="en-US" dirty="0"/>
              <a:t>Open</a:t>
            </a:r>
          </a:p>
          <a:p>
            <a:r>
              <a:rPr lang="en-US" dirty="0"/>
              <a:t>Mine</a:t>
            </a:r>
          </a:p>
          <a:p>
            <a:r>
              <a:rPr lang="en-US" dirty="0"/>
              <a:t>Cookie, bubbles, baby, car, play, mommy, daddy</a:t>
            </a:r>
          </a:p>
        </p:txBody>
      </p:sp>
    </p:spTree>
    <p:extLst>
      <p:ext uri="{BB962C8B-B14F-4D97-AF65-F5344CB8AC3E}">
        <p14:creationId xmlns:p14="http://schemas.microsoft.com/office/powerpoint/2010/main" val="365553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ircle(i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ircle(i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circle(i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circle(in)">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hlinkClick r:id="rId2"/>
              </a:rPr>
              <a:t>https://www.youtube.com/watch?v=7ZERrCnMNtM</a:t>
            </a:r>
            <a:endParaRPr lang="en-US" dirty="0"/>
          </a:p>
        </p:txBody>
      </p:sp>
      <p:sp>
        <p:nvSpPr>
          <p:cNvPr id="3" name="Content Placeholder 2"/>
          <p:cNvSpPr>
            <a:spLocks noGrp="1"/>
          </p:cNvSpPr>
          <p:nvPr>
            <p:ph idx="1"/>
          </p:nvPr>
        </p:nvSpPr>
        <p:spPr/>
        <p:txBody>
          <a:bodyPr/>
          <a:lstStyle/>
          <a:p>
            <a:r>
              <a:rPr lang="en-US" dirty="0"/>
              <a:t>Tips for teaching your child how to copy and learn from others</a:t>
            </a:r>
          </a:p>
        </p:txBody>
      </p:sp>
    </p:spTree>
    <p:extLst>
      <p:ext uri="{BB962C8B-B14F-4D97-AF65-F5344CB8AC3E}">
        <p14:creationId xmlns:p14="http://schemas.microsoft.com/office/powerpoint/2010/main" val="92374818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8915400" cy="914400"/>
          </a:xfrm>
        </p:spPr>
        <p:txBody>
          <a:bodyPr>
            <a:normAutofit fontScale="90000"/>
          </a:bodyPr>
          <a:lstStyle/>
          <a:p>
            <a:r>
              <a:rPr lang="en-US" sz="3600" dirty="0"/>
              <a:t>VIII. Helping Young Children Learn to Join Groups</a:t>
            </a:r>
          </a:p>
        </p:txBody>
      </p:sp>
      <p:sp>
        <p:nvSpPr>
          <p:cNvPr id="5" name="Content Placeholder 4">
            <a:extLst>
              <a:ext uri="{FF2B5EF4-FFF2-40B4-BE49-F238E27FC236}">
                <a16:creationId xmlns:a16="http://schemas.microsoft.com/office/drawing/2014/main" id="{4E253665-7F2F-4ADF-89B4-81E634B79B4C}"/>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01931658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3188"/>
            <a:ext cx="8229600" cy="1039812"/>
          </a:xfrm>
        </p:spPr>
        <p:txBody>
          <a:bodyPr/>
          <a:lstStyle/>
          <a:p>
            <a:pPr algn="l"/>
            <a:r>
              <a:rPr lang="en-US" sz="3200" dirty="0"/>
              <a:t>IX. FACILITATING EARLY </a:t>
            </a:r>
            <a:r>
              <a:rPr lang="en-US" sz="3200"/>
              <a:t>LITERACY SKILLS**</a:t>
            </a:r>
            <a:endParaRPr lang="en-US" sz="3200" dirty="0"/>
          </a:p>
        </p:txBody>
      </p:sp>
      <p:sp>
        <p:nvSpPr>
          <p:cNvPr id="3" name="Content Placeholder 2"/>
          <p:cNvSpPr>
            <a:spLocks noGrp="1"/>
          </p:cNvSpPr>
          <p:nvPr>
            <p:ph idx="1"/>
          </p:nvPr>
        </p:nvSpPr>
        <p:spPr>
          <a:xfrm>
            <a:off x="457200" y="1143000"/>
            <a:ext cx="8229600" cy="4913313"/>
          </a:xfrm>
        </p:spPr>
        <p:txBody>
          <a:bodyPr>
            <a:normAutofit/>
          </a:bodyPr>
          <a:lstStyle/>
          <a:p>
            <a:r>
              <a:rPr lang="en-US" dirty="0"/>
              <a:t>New research discusses ideal ways to interact with children during storybook reading</a:t>
            </a:r>
          </a:p>
          <a:p>
            <a:endParaRPr lang="en-US" dirty="0"/>
          </a:p>
          <a:p>
            <a:r>
              <a:rPr lang="en-US" dirty="0"/>
              <a:t>O’Fallon et al. Preschoolers’ word-learning during storybook reading interactions: Comparing repeated and elaborated input. </a:t>
            </a:r>
            <a:r>
              <a:rPr lang="en-US" i="1" dirty="0"/>
              <a:t>Journal of Language, Speech, and Hearing Research, 63</a:t>
            </a:r>
            <a:r>
              <a:rPr lang="en-US" dirty="0"/>
              <a:t>(3), 814-826. </a:t>
            </a:r>
          </a:p>
          <a:p>
            <a:endParaRPr lang="en-US" dirty="0"/>
          </a:p>
          <a:p>
            <a:endParaRPr lang="en-US" dirty="0"/>
          </a:p>
          <a:p>
            <a:endParaRPr lang="en-US" dirty="0"/>
          </a:p>
        </p:txBody>
      </p:sp>
    </p:spTree>
    <p:extLst>
      <p:ext uri="{BB962C8B-B14F-4D97-AF65-F5344CB8AC3E}">
        <p14:creationId xmlns:p14="http://schemas.microsoft.com/office/powerpoint/2010/main" val="412873676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77968F-ABAC-428D-98D4-3BACD06BA89C}"/>
              </a:ext>
            </a:extLst>
          </p:cNvPr>
          <p:cNvSpPr>
            <a:spLocks noGrp="1"/>
          </p:cNvSpPr>
          <p:nvPr>
            <p:ph type="title"/>
          </p:nvPr>
        </p:nvSpPr>
        <p:spPr>
          <a:xfrm>
            <a:off x="152401" y="103188"/>
            <a:ext cx="8534400" cy="582612"/>
          </a:xfrm>
        </p:spPr>
        <p:txBody>
          <a:bodyPr/>
          <a:lstStyle/>
          <a:p>
            <a:r>
              <a:rPr lang="en-US" sz="3200" dirty="0"/>
              <a:t>O’Fallon et al. found that:**</a:t>
            </a:r>
          </a:p>
        </p:txBody>
      </p:sp>
      <p:sp>
        <p:nvSpPr>
          <p:cNvPr id="3" name="Content Placeholder 2">
            <a:extLst>
              <a:ext uri="{FF2B5EF4-FFF2-40B4-BE49-F238E27FC236}">
                <a16:creationId xmlns:a16="http://schemas.microsoft.com/office/drawing/2014/main" id="{BCC1099D-EF93-4DD9-8F71-D880F5722E37}"/>
              </a:ext>
            </a:extLst>
          </p:cNvPr>
          <p:cNvSpPr>
            <a:spLocks noGrp="1"/>
          </p:cNvSpPr>
          <p:nvPr>
            <p:ph idx="1"/>
          </p:nvPr>
        </p:nvSpPr>
        <p:spPr>
          <a:xfrm>
            <a:off x="152401" y="685800"/>
            <a:ext cx="8610599" cy="5791200"/>
          </a:xfrm>
        </p:spPr>
        <p:txBody>
          <a:bodyPr/>
          <a:lstStyle/>
          <a:p>
            <a:r>
              <a:rPr lang="en-US" dirty="0"/>
              <a:t>Typically-developing preschoolers demonstrated successful receptive word learning of new words after a single storybook reading interaction with an adult when target words were </a:t>
            </a:r>
            <a:r>
              <a:rPr lang="en-US" dirty="0">
                <a:solidFill>
                  <a:srgbClr val="FF0000"/>
                </a:solidFill>
              </a:rPr>
              <a:t>repeated</a:t>
            </a:r>
          </a:p>
          <a:p>
            <a:endParaRPr lang="en-US" dirty="0"/>
          </a:p>
          <a:p>
            <a:r>
              <a:rPr lang="en-US" dirty="0"/>
              <a:t>Saying new  words once--not as effective as repeating them</a:t>
            </a:r>
          </a:p>
          <a:p>
            <a:endParaRPr lang="en-US" dirty="0"/>
          </a:p>
        </p:txBody>
      </p:sp>
    </p:spTree>
    <p:extLst>
      <p:ext uri="{BB962C8B-B14F-4D97-AF65-F5344CB8AC3E}">
        <p14:creationId xmlns:p14="http://schemas.microsoft.com/office/powerpoint/2010/main" val="189171573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534400" cy="457200"/>
          </a:xfrm>
        </p:spPr>
        <p:txBody>
          <a:bodyPr>
            <a:normAutofit fontScale="90000"/>
          </a:bodyPr>
          <a:lstStyle/>
          <a:p>
            <a:r>
              <a:rPr lang="en-US" sz="3600" dirty="0"/>
              <a:t>Fun Early Literacy Activities</a:t>
            </a:r>
          </a:p>
        </p:txBody>
      </p:sp>
      <p:sp>
        <p:nvSpPr>
          <p:cNvPr id="5" name="Content Placeholder 4">
            <a:extLst>
              <a:ext uri="{FF2B5EF4-FFF2-40B4-BE49-F238E27FC236}">
                <a16:creationId xmlns:a16="http://schemas.microsoft.com/office/drawing/2014/main" id="{B02CC031-623D-442F-886E-5189E9EEFA48}"/>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40035544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0"/>
            <a:ext cx="8763000" cy="914400"/>
          </a:xfrm>
        </p:spPr>
        <p:txBody>
          <a:bodyPr>
            <a:normAutofit fontScale="90000"/>
          </a:bodyPr>
          <a:lstStyle/>
          <a:p>
            <a:r>
              <a:rPr lang="en-US" sz="3200" dirty="0"/>
              <a:t>Encourage print awareness, making sure they know these terms:**</a:t>
            </a:r>
          </a:p>
        </p:txBody>
      </p:sp>
      <p:sp>
        <p:nvSpPr>
          <p:cNvPr id="3" name="Content Placeholder 2"/>
          <p:cNvSpPr>
            <a:spLocks noGrp="1"/>
          </p:cNvSpPr>
          <p:nvPr>
            <p:ph idx="1"/>
          </p:nvPr>
        </p:nvSpPr>
        <p:spPr>
          <a:xfrm>
            <a:off x="228600" y="1219200"/>
            <a:ext cx="8839200" cy="4876800"/>
          </a:xfrm>
        </p:spPr>
        <p:txBody>
          <a:bodyPr>
            <a:normAutofit/>
          </a:bodyPr>
          <a:lstStyle/>
          <a:p>
            <a:r>
              <a:rPr lang="en-US" dirty="0"/>
              <a:t>Uppercase, lowercase letter</a:t>
            </a:r>
          </a:p>
          <a:p>
            <a:r>
              <a:rPr lang="en-US" dirty="0"/>
              <a:t>Book</a:t>
            </a:r>
          </a:p>
          <a:p>
            <a:r>
              <a:rPr lang="en-US" dirty="0"/>
              <a:t>Cover</a:t>
            </a:r>
          </a:p>
          <a:p>
            <a:r>
              <a:rPr lang="en-US" dirty="0"/>
              <a:t>Page</a:t>
            </a:r>
          </a:p>
          <a:p>
            <a:r>
              <a:rPr lang="en-US" dirty="0"/>
              <a:t>Sentence</a:t>
            </a:r>
          </a:p>
          <a:p>
            <a:r>
              <a:rPr lang="en-US" dirty="0"/>
              <a:t>Comma</a:t>
            </a:r>
          </a:p>
          <a:p>
            <a:r>
              <a:rPr lang="en-US" dirty="0"/>
              <a:t>Period</a:t>
            </a:r>
          </a:p>
          <a:p>
            <a:r>
              <a:rPr lang="en-US" dirty="0"/>
              <a:t>Question mark</a:t>
            </a:r>
          </a:p>
        </p:txBody>
      </p:sp>
    </p:spTree>
    <p:extLst>
      <p:ext uri="{BB962C8B-B14F-4D97-AF65-F5344CB8AC3E}">
        <p14:creationId xmlns:p14="http://schemas.microsoft.com/office/powerpoint/2010/main" val="134957443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Teach concepts with pictures and a mirror:**</a:t>
            </a:r>
          </a:p>
        </p:txBody>
      </p:sp>
      <p:sp>
        <p:nvSpPr>
          <p:cNvPr id="3" name="Content Placeholder 2"/>
          <p:cNvSpPr>
            <a:spLocks noGrp="1"/>
          </p:cNvSpPr>
          <p:nvPr>
            <p:ph idx="1"/>
          </p:nvPr>
        </p:nvSpPr>
        <p:spPr/>
        <p:txBody>
          <a:bodyPr/>
          <a:lstStyle/>
          <a:p>
            <a:r>
              <a:rPr lang="en-US" dirty="0"/>
              <a:t>Have child look in mirror; hold up a word card that says “bug” by their lips</a:t>
            </a:r>
          </a:p>
          <a:p>
            <a:endParaRPr lang="en-US" dirty="0"/>
          </a:p>
          <a:p>
            <a:r>
              <a:rPr lang="en-US" dirty="0"/>
              <a:t>Tell child “say </a:t>
            </a:r>
            <a:r>
              <a:rPr lang="en-US" i="1" dirty="0">
                <a:solidFill>
                  <a:srgbClr val="FF0000"/>
                </a:solidFill>
              </a:rPr>
              <a:t>bug</a:t>
            </a:r>
            <a:r>
              <a:rPr lang="en-US" dirty="0"/>
              <a:t>. See what your lips do when you say /b/? That /b/ sound goes with this letter “b.”</a:t>
            </a:r>
          </a:p>
          <a:p>
            <a:endParaRPr lang="en-US" dirty="0"/>
          </a:p>
          <a:p>
            <a:endParaRPr lang="en-US" dirty="0"/>
          </a:p>
        </p:txBody>
      </p:sp>
    </p:spTree>
    <p:extLst>
      <p:ext uri="{BB962C8B-B14F-4D97-AF65-F5344CB8AC3E}">
        <p14:creationId xmlns:p14="http://schemas.microsoft.com/office/powerpoint/2010/main" val="38518446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4A42C6-F3A4-8083-79A5-2CA400306D24}"/>
              </a:ext>
            </a:extLst>
          </p:cNvPr>
          <p:cNvSpPr>
            <a:spLocks noGrp="1"/>
          </p:cNvSpPr>
          <p:nvPr>
            <p:ph type="title"/>
          </p:nvPr>
        </p:nvSpPr>
        <p:spPr>
          <a:xfrm>
            <a:off x="609600" y="274638"/>
            <a:ext cx="8077200" cy="106362"/>
          </a:xfrm>
        </p:spPr>
        <p:txBody>
          <a:bodyPr>
            <a:normAutofit fontScale="90000"/>
          </a:bodyPr>
          <a:lstStyle/>
          <a:p>
            <a:r>
              <a:rPr lang="en-US" sz="3200" dirty="0"/>
              <a:t>For example….</a:t>
            </a:r>
            <a:r>
              <a:rPr lang="en-US" sz="3200" dirty="0">
                <a:sym typeface="Wingdings" panose="05000000000000000000" pitchFamily="2" charset="2"/>
              </a:rPr>
              <a:t> (not on exam)</a:t>
            </a:r>
            <a:endParaRPr lang="en-US" sz="3200" dirty="0"/>
          </a:p>
        </p:txBody>
      </p:sp>
      <p:sp>
        <p:nvSpPr>
          <p:cNvPr id="3" name="Content Placeholder 2">
            <a:extLst>
              <a:ext uri="{FF2B5EF4-FFF2-40B4-BE49-F238E27FC236}">
                <a16:creationId xmlns:a16="http://schemas.microsoft.com/office/drawing/2014/main" id="{09F6FC3B-9C34-B211-E961-9ED1907528BC}"/>
              </a:ext>
            </a:extLst>
          </p:cNvPr>
          <p:cNvSpPr>
            <a:spLocks noGrp="1"/>
          </p:cNvSpPr>
          <p:nvPr>
            <p:ph idx="1"/>
          </p:nvPr>
        </p:nvSpPr>
        <p:spPr>
          <a:xfrm>
            <a:off x="533400" y="685800"/>
            <a:ext cx="8153400" cy="5440363"/>
          </a:xfrm>
        </p:spPr>
        <p:txBody>
          <a:bodyPr/>
          <a:lstStyle/>
          <a:p>
            <a:r>
              <a:rPr lang="en-US" dirty="0"/>
              <a:t>Word doc with contrasts</a:t>
            </a:r>
          </a:p>
          <a:p>
            <a:endParaRPr lang="en-US" dirty="0"/>
          </a:p>
          <a:p>
            <a:r>
              <a:rPr lang="en-US" dirty="0"/>
              <a:t>The upshot is, new CDC milestones will cause pediatricians to adopt a “wait and see” approach</a:t>
            </a:r>
          </a:p>
          <a:p>
            <a:endParaRPr lang="en-US" dirty="0"/>
          </a:p>
          <a:p>
            <a:r>
              <a:rPr lang="en-US" dirty="0"/>
              <a:t>Millions of young children will not get necessary early intervention because they will fall through the cracks!</a:t>
            </a:r>
          </a:p>
          <a:p>
            <a:endParaRPr lang="en-US" dirty="0"/>
          </a:p>
          <a:p>
            <a:endParaRPr lang="en-US" dirty="0"/>
          </a:p>
        </p:txBody>
      </p:sp>
    </p:spTree>
    <p:extLst>
      <p:ext uri="{BB962C8B-B14F-4D97-AF65-F5344CB8AC3E}">
        <p14:creationId xmlns:p14="http://schemas.microsoft.com/office/powerpoint/2010/main" val="128862338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09600"/>
          </a:xfrm>
        </p:spPr>
        <p:txBody>
          <a:bodyPr/>
          <a:lstStyle/>
          <a:p>
            <a:r>
              <a:rPr lang="en-US" sz="3200" dirty="0"/>
              <a:t>An important practical tip:**</a:t>
            </a:r>
          </a:p>
        </p:txBody>
      </p:sp>
      <p:sp>
        <p:nvSpPr>
          <p:cNvPr id="3" name="Content Placeholder 2"/>
          <p:cNvSpPr>
            <a:spLocks noGrp="1"/>
          </p:cNvSpPr>
          <p:nvPr>
            <p:ph idx="1"/>
          </p:nvPr>
        </p:nvSpPr>
        <p:spPr>
          <a:xfrm>
            <a:off x="152400" y="609600"/>
            <a:ext cx="8915400" cy="5486400"/>
          </a:xfrm>
        </p:spPr>
        <p:txBody>
          <a:bodyPr/>
          <a:lstStyle/>
          <a:p>
            <a:r>
              <a:rPr lang="en-US" dirty="0"/>
              <a:t>If children create their own word cards,   much more meaningful than an app</a:t>
            </a:r>
          </a:p>
          <a:p>
            <a:endParaRPr lang="en-US" sz="1400" dirty="0"/>
          </a:p>
          <a:p>
            <a:r>
              <a:rPr lang="en-US" dirty="0"/>
              <a:t>Start with early-developing visual phonemes </a:t>
            </a:r>
          </a:p>
          <a:p>
            <a:r>
              <a:rPr lang="en-US" dirty="0"/>
              <a:t>--w, m, p, b</a:t>
            </a:r>
          </a:p>
          <a:p>
            <a:r>
              <a:rPr lang="en-US" dirty="0"/>
              <a:t>--t, d, n</a:t>
            </a:r>
          </a:p>
          <a:p>
            <a:r>
              <a:rPr lang="en-US" dirty="0"/>
              <a:t>--f, v</a:t>
            </a:r>
          </a:p>
          <a:p>
            <a:r>
              <a:rPr lang="en-US" dirty="0"/>
              <a:t>--k, g</a:t>
            </a:r>
          </a:p>
        </p:txBody>
      </p:sp>
    </p:spTree>
    <p:extLst>
      <p:ext uri="{BB962C8B-B14F-4D97-AF65-F5344CB8AC3E}">
        <p14:creationId xmlns:p14="http://schemas.microsoft.com/office/powerpoint/2010/main" val="26304521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Build a zoo:**</a:t>
            </a:r>
          </a:p>
        </p:txBody>
      </p:sp>
      <p:sp>
        <p:nvSpPr>
          <p:cNvPr id="3" name="Content Placeholder 2"/>
          <p:cNvSpPr>
            <a:spLocks noGrp="1"/>
          </p:cNvSpPr>
          <p:nvPr>
            <p:ph idx="1"/>
          </p:nvPr>
        </p:nvSpPr>
        <p:spPr/>
        <p:txBody>
          <a:bodyPr/>
          <a:lstStyle/>
          <a:p>
            <a:r>
              <a:rPr lang="en-US" dirty="0"/>
              <a:t>Put words that rhyme or start with the same sound into their “cages”</a:t>
            </a:r>
          </a:p>
          <a:p>
            <a:endParaRPr lang="en-US" dirty="0"/>
          </a:p>
          <a:p>
            <a:r>
              <a:rPr lang="en-US" dirty="0"/>
              <a:t>Little green plastic strawberry boxes make great cages!</a:t>
            </a:r>
          </a:p>
        </p:txBody>
      </p:sp>
    </p:spTree>
    <p:extLst>
      <p:ext uri="{BB962C8B-B14F-4D97-AF65-F5344CB8AC3E}">
        <p14:creationId xmlns:p14="http://schemas.microsoft.com/office/powerpoint/2010/main" val="401110546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03188"/>
            <a:ext cx="8153400" cy="658812"/>
          </a:xfrm>
        </p:spPr>
        <p:txBody>
          <a:bodyPr>
            <a:normAutofit fontScale="90000"/>
          </a:bodyPr>
          <a:lstStyle/>
          <a:p>
            <a:r>
              <a:rPr lang="en-US" dirty="0"/>
              <a:t>T chart:**</a:t>
            </a:r>
          </a:p>
        </p:txBody>
      </p:sp>
      <p:sp>
        <p:nvSpPr>
          <p:cNvPr id="3" name="Content Placeholder 2"/>
          <p:cNvSpPr>
            <a:spLocks noGrp="1"/>
          </p:cNvSpPr>
          <p:nvPr>
            <p:ph idx="1"/>
          </p:nvPr>
        </p:nvSpPr>
        <p:spPr>
          <a:xfrm>
            <a:off x="533400" y="1295400"/>
            <a:ext cx="8229600" cy="5334000"/>
          </a:xfrm>
        </p:spPr>
        <p:txBody>
          <a:bodyPr/>
          <a:lstStyle/>
          <a:p>
            <a:r>
              <a:rPr lang="en-US" sz="3600" b="1" dirty="0"/>
              <a:t>Words		Change ‘o’ to ‘u’</a:t>
            </a:r>
          </a:p>
          <a:p>
            <a:r>
              <a:rPr lang="en-US" dirty="0"/>
              <a:t>Hot					hut</a:t>
            </a:r>
          </a:p>
          <a:p>
            <a:r>
              <a:rPr lang="en-US" dirty="0"/>
              <a:t>Clock				cluck</a:t>
            </a:r>
          </a:p>
          <a:p>
            <a:r>
              <a:rPr lang="en-US" dirty="0"/>
              <a:t>Cab					cub</a:t>
            </a:r>
          </a:p>
          <a:p>
            <a:r>
              <a:rPr lang="en-US" dirty="0"/>
              <a:t>Cot					cut</a:t>
            </a:r>
          </a:p>
          <a:p>
            <a:r>
              <a:rPr lang="en-US" dirty="0"/>
              <a:t>Pop					pup</a:t>
            </a:r>
          </a:p>
          <a:p>
            <a:r>
              <a:rPr lang="en-US" dirty="0"/>
              <a:t>Stock				stuck</a:t>
            </a:r>
          </a:p>
        </p:txBody>
      </p:sp>
    </p:spTree>
    <p:extLst>
      <p:ext uri="{BB962C8B-B14F-4D97-AF65-F5344CB8AC3E}">
        <p14:creationId xmlns:p14="http://schemas.microsoft.com/office/powerpoint/2010/main" val="164905609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8839200" cy="2362200"/>
          </a:xfrm>
        </p:spPr>
        <p:txBody>
          <a:bodyPr>
            <a:noAutofit/>
          </a:bodyPr>
          <a:lstStyle/>
          <a:p>
            <a:pPr algn="l"/>
            <a:r>
              <a:rPr lang="en-US" sz="2800" dirty="0"/>
              <a:t>Terrell, P., &amp; Watson, M. Laying a firm foundation: Embedding evidence-based emergent literacy practices into early intervention and preschool environments. </a:t>
            </a:r>
            <a:r>
              <a:rPr lang="en-US" sz="2800" i="1" dirty="0"/>
              <a:t>Language, Speech, and Hearing in Schools, 49</a:t>
            </a:r>
            <a:r>
              <a:rPr lang="en-US" sz="2800" dirty="0"/>
              <a:t>, 148-164.**</a:t>
            </a:r>
          </a:p>
        </p:txBody>
      </p:sp>
      <p:sp>
        <p:nvSpPr>
          <p:cNvPr id="3" name="Content Placeholder 2"/>
          <p:cNvSpPr>
            <a:spLocks noGrp="1"/>
          </p:cNvSpPr>
          <p:nvPr>
            <p:ph idx="1"/>
          </p:nvPr>
        </p:nvSpPr>
        <p:spPr>
          <a:xfrm>
            <a:off x="228600" y="2438400"/>
            <a:ext cx="8610600" cy="3657600"/>
          </a:xfrm>
        </p:spPr>
        <p:txBody>
          <a:bodyPr>
            <a:normAutofit/>
          </a:bodyPr>
          <a:lstStyle/>
          <a:p>
            <a:r>
              <a:rPr lang="en-US" dirty="0"/>
              <a:t>In pretend play centers, incorporate things like calendars, stamps, envelopes, cash registers, receipts, bottles with labels, etc.</a:t>
            </a:r>
          </a:p>
          <a:p>
            <a:endParaRPr lang="en-US" sz="900" dirty="0"/>
          </a:p>
          <a:p>
            <a:r>
              <a:rPr lang="en-US" dirty="0"/>
              <a:t>The teacher can direct children to this print</a:t>
            </a:r>
          </a:p>
        </p:txBody>
      </p:sp>
    </p:spTree>
    <p:extLst>
      <p:ext uri="{BB962C8B-B14F-4D97-AF65-F5344CB8AC3E}">
        <p14:creationId xmlns:p14="http://schemas.microsoft.com/office/powerpoint/2010/main" val="291090437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Take advantage of pretend play centers</a:t>
            </a:r>
          </a:p>
        </p:txBody>
      </p:sp>
      <p:sp>
        <p:nvSpPr>
          <p:cNvPr id="3" name="Content Placeholder 2"/>
          <p:cNvSpPr>
            <a:spLocks noGrp="1"/>
          </p:cNvSpPr>
          <p:nvPr>
            <p:ph idx="1"/>
          </p:nvPr>
        </p:nvSpPr>
        <p:spPr/>
        <p:txBody>
          <a:bodyPr/>
          <a:lstStyle/>
          <a:p>
            <a:r>
              <a:rPr lang="en-US" dirty="0"/>
              <a:t>These can be used to work on social skills (e.g., </a:t>
            </a:r>
            <a:r>
              <a:rPr lang="en-US" dirty="0" err="1"/>
              <a:t>turntaking</a:t>
            </a:r>
            <a:r>
              <a:rPr lang="en-US" dirty="0"/>
              <a:t>, assigning roles, maintaining conversations).</a:t>
            </a:r>
          </a:p>
          <a:p>
            <a:endParaRPr lang="en-US" dirty="0"/>
          </a:p>
          <a:p>
            <a:r>
              <a:rPr lang="en-US" dirty="0"/>
              <a:t>Play centers can also incorporate literacy items to help build young children’s emergent literacy skills</a:t>
            </a:r>
          </a:p>
        </p:txBody>
      </p:sp>
    </p:spTree>
    <p:extLst>
      <p:ext uri="{BB962C8B-B14F-4D97-AF65-F5344CB8AC3E}">
        <p14:creationId xmlns:p14="http://schemas.microsoft.com/office/powerpoint/2010/main" val="410746631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763000" cy="1143000"/>
          </a:xfrm>
        </p:spPr>
        <p:txBody>
          <a:bodyPr>
            <a:normAutofit/>
          </a:bodyPr>
          <a:lstStyle/>
          <a:p>
            <a:r>
              <a:rPr lang="en-US" dirty="0"/>
              <a:t>Terrell and Watson continued:**</a:t>
            </a:r>
          </a:p>
        </p:txBody>
      </p:sp>
      <p:sp>
        <p:nvSpPr>
          <p:cNvPr id="3" name="Content Placeholder 2"/>
          <p:cNvSpPr>
            <a:spLocks noGrp="1"/>
          </p:cNvSpPr>
          <p:nvPr>
            <p:ph idx="1"/>
          </p:nvPr>
        </p:nvSpPr>
        <p:spPr>
          <a:xfrm>
            <a:off x="152400" y="1066800"/>
            <a:ext cx="5715000" cy="5059363"/>
          </a:xfrm>
        </p:spPr>
        <p:txBody>
          <a:bodyPr>
            <a:normAutofit lnSpcReduction="10000"/>
          </a:bodyPr>
          <a:lstStyle/>
          <a:p>
            <a:r>
              <a:rPr lang="en-US" dirty="0"/>
              <a:t>For example, preschool teachers can say “Look at this carton of orange juice. What do those words say? Minute Maid! Both those words start with an uppercase M!”</a:t>
            </a:r>
          </a:p>
          <a:p>
            <a:endParaRPr lang="en-US" dirty="0"/>
          </a:p>
          <a:p>
            <a:r>
              <a:rPr lang="en-US" dirty="0"/>
              <a:t>“Oh look, the mom got a letter. What does that say on the envelope?”</a:t>
            </a:r>
          </a:p>
          <a:p>
            <a:endParaRPr lang="en-US" dirty="0"/>
          </a:p>
          <a:p>
            <a:r>
              <a:rPr lang="en-US" dirty="0"/>
              <a:t>This has proven to increase children’s print awareness skills</a:t>
            </a:r>
          </a:p>
        </p:txBody>
      </p:sp>
    </p:spTree>
    <p:extLst>
      <p:ext uri="{BB962C8B-B14F-4D97-AF65-F5344CB8AC3E}">
        <p14:creationId xmlns:p14="http://schemas.microsoft.com/office/powerpoint/2010/main" val="103469088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686800" cy="609600"/>
          </a:xfrm>
        </p:spPr>
        <p:txBody>
          <a:bodyPr/>
          <a:lstStyle/>
          <a:p>
            <a:r>
              <a:rPr lang="en-US" sz="3200" dirty="0"/>
              <a:t>Terrell &amp; Watson continued:**</a:t>
            </a:r>
          </a:p>
        </p:txBody>
      </p:sp>
      <p:sp>
        <p:nvSpPr>
          <p:cNvPr id="3" name="Content Placeholder 2"/>
          <p:cNvSpPr>
            <a:spLocks noGrp="1"/>
          </p:cNvSpPr>
          <p:nvPr>
            <p:ph idx="1"/>
          </p:nvPr>
        </p:nvSpPr>
        <p:spPr>
          <a:xfrm>
            <a:off x="228600" y="838200"/>
            <a:ext cx="8686800" cy="5257800"/>
          </a:xfrm>
        </p:spPr>
        <p:txBody>
          <a:bodyPr/>
          <a:lstStyle/>
          <a:p>
            <a:r>
              <a:rPr lang="en-US" dirty="0"/>
              <a:t>Educational TV shows are not as good as personal interaction with humans</a:t>
            </a:r>
          </a:p>
          <a:p>
            <a:endParaRPr lang="en-US" sz="800" dirty="0"/>
          </a:p>
          <a:p>
            <a:r>
              <a:rPr lang="en-US" dirty="0"/>
              <a:t>Young children learn better from actual experience with other people, especially if they are </a:t>
            </a:r>
            <a:r>
              <a:rPr lang="en-US" dirty="0">
                <a:solidFill>
                  <a:srgbClr val="FF0000"/>
                </a:solidFill>
              </a:rPr>
              <a:t>3 years old and under</a:t>
            </a:r>
          </a:p>
          <a:p>
            <a:endParaRPr lang="en-US" sz="1000" dirty="0"/>
          </a:p>
          <a:p>
            <a:r>
              <a:rPr lang="en-US" dirty="0"/>
              <a:t>Young children learn about the world through their senses; apps and screens don’t provide the needed multisensory input</a:t>
            </a:r>
          </a:p>
          <a:p>
            <a:endParaRPr lang="en-US" dirty="0"/>
          </a:p>
          <a:p>
            <a:endParaRPr lang="en-US" dirty="0"/>
          </a:p>
          <a:p>
            <a:endParaRPr lang="en-US" dirty="0"/>
          </a:p>
        </p:txBody>
      </p:sp>
    </p:spTree>
    <p:extLst>
      <p:ext uri="{BB962C8B-B14F-4D97-AF65-F5344CB8AC3E}">
        <p14:creationId xmlns:p14="http://schemas.microsoft.com/office/powerpoint/2010/main" val="179713060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8915400" cy="838200"/>
          </a:xfrm>
        </p:spPr>
        <p:txBody>
          <a:bodyPr>
            <a:normAutofit/>
          </a:bodyPr>
          <a:lstStyle/>
          <a:p>
            <a:r>
              <a:rPr lang="en-US" dirty="0"/>
              <a:t>Terrell &amp; Watson:</a:t>
            </a:r>
          </a:p>
        </p:txBody>
      </p:sp>
      <p:sp>
        <p:nvSpPr>
          <p:cNvPr id="5" name="Content Placeholder 4">
            <a:extLst>
              <a:ext uri="{FF2B5EF4-FFF2-40B4-BE49-F238E27FC236}">
                <a16:creationId xmlns:a16="http://schemas.microsoft.com/office/drawing/2014/main" id="{CCA4BADA-BDD3-4C49-A4C3-604F511E5021}"/>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48365441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B797B4-993C-4705-BD04-F08F4FBBA14B}"/>
              </a:ext>
            </a:extLst>
          </p:cNvPr>
          <p:cNvSpPr>
            <a:spLocks noGrp="1"/>
          </p:cNvSpPr>
          <p:nvPr>
            <p:ph type="title"/>
          </p:nvPr>
        </p:nvSpPr>
        <p:spPr>
          <a:xfrm>
            <a:off x="228599" y="103189"/>
            <a:ext cx="8458201" cy="506412"/>
          </a:xfrm>
        </p:spPr>
        <p:txBody>
          <a:bodyPr>
            <a:normAutofit fontScale="90000"/>
          </a:bodyPr>
          <a:lstStyle/>
          <a:p>
            <a:r>
              <a:rPr lang="en-US" dirty="0"/>
              <a:t>ASHA Leader:</a:t>
            </a:r>
          </a:p>
        </p:txBody>
      </p:sp>
      <p:sp>
        <p:nvSpPr>
          <p:cNvPr id="5" name="Content Placeholder 4">
            <a:extLst>
              <a:ext uri="{FF2B5EF4-FFF2-40B4-BE49-F238E27FC236}">
                <a16:creationId xmlns:a16="http://schemas.microsoft.com/office/drawing/2014/main" id="{256170B3-92CD-46C2-9E45-C4558120D1ED}"/>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89449275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610600" cy="2133600"/>
          </a:xfrm>
        </p:spPr>
        <p:txBody>
          <a:bodyPr>
            <a:noAutofit/>
          </a:bodyPr>
          <a:lstStyle/>
          <a:p>
            <a:pPr algn="l"/>
            <a:r>
              <a:rPr lang="en-US" sz="2800" dirty="0"/>
              <a:t>Van den Heuvel et  al. Mobile media device use is associated with expressive language delay in 18-month old children. </a:t>
            </a:r>
            <a:r>
              <a:rPr lang="en-US" sz="2800" i="1" dirty="0"/>
              <a:t>Journal of Developmental and Behavioral Pediatrics, 40</a:t>
            </a:r>
            <a:r>
              <a:rPr lang="en-US" sz="2800" dirty="0"/>
              <a:t>(2), 99-104.**</a:t>
            </a:r>
          </a:p>
        </p:txBody>
      </p:sp>
      <p:sp>
        <p:nvSpPr>
          <p:cNvPr id="3" name="Content Placeholder 2"/>
          <p:cNvSpPr>
            <a:spLocks noGrp="1"/>
          </p:cNvSpPr>
          <p:nvPr>
            <p:ph idx="1"/>
          </p:nvPr>
        </p:nvSpPr>
        <p:spPr>
          <a:xfrm>
            <a:off x="381000" y="2209800"/>
            <a:ext cx="8763000" cy="4571999"/>
          </a:xfrm>
        </p:spPr>
        <p:txBody>
          <a:bodyPr>
            <a:normAutofit lnSpcReduction="10000"/>
          </a:bodyPr>
          <a:lstStyle/>
          <a:p>
            <a:r>
              <a:rPr lang="en-US" dirty="0"/>
              <a:t>893 subjects</a:t>
            </a:r>
          </a:p>
          <a:p>
            <a:endParaRPr lang="en-US" dirty="0"/>
          </a:p>
          <a:p>
            <a:r>
              <a:rPr lang="en-US" dirty="0"/>
              <a:t>Found a significant  association between mobile media device use and </a:t>
            </a:r>
            <a:r>
              <a:rPr lang="en-US" dirty="0">
                <a:solidFill>
                  <a:srgbClr val="FF0000"/>
                </a:solidFill>
              </a:rPr>
              <a:t>expressive speech delay i</a:t>
            </a:r>
            <a:r>
              <a:rPr lang="en-US" dirty="0"/>
              <a:t>n young children</a:t>
            </a:r>
          </a:p>
          <a:p>
            <a:endParaRPr lang="en-US" dirty="0"/>
          </a:p>
          <a:p>
            <a:r>
              <a:rPr lang="en-US" dirty="0"/>
              <a:t>Occurred even though technically young children can interact with mobile devices</a:t>
            </a:r>
          </a:p>
          <a:p>
            <a:endParaRPr lang="en-US" dirty="0"/>
          </a:p>
          <a:p>
            <a:r>
              <a:rPr lang="en-US" dirty="0"/>
              <a:t>Children </a:t>
            </a:r>
            <a:r>
              <a:rPr lang="en-US" dirty="0">
                <a:latin typeface="Calibri" panose="020F0502020204030204" pitchFamily="34" charset="0"/>
                <a:cs typeface="Calibri" panose="020F0502020204030204" pitchFamily="34" charset="0"/>
              </a:rPr>
              <a:t>↓</a:t>
            </a:r>
            <a:r>
              <a:rPr lang="en-US" dirty="0"/>
              <a:t>30 months old don’t learn language well from screen exposure</a:t>
            </a:r>
          </a:p>
        </p:txBody>
      </p:sp>
    </p:spTree>
    <p:extLst>
      <p:ext uri="{BB962C8B-B14F-4D97-AF65-F5344CB8AC3E}">
        <p14:creationId xmlns:p14="http://schemas.microsoft.com/office/powerpoint/2010/main" val="18961232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arn(inVertical)">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barn(inVertical)">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13F8E-F02B-4B5A-86A8-F99AC82F3310}"/>
              </a:ext>
            </a:extLst>
          </p:cNvPr>
          <p:cNvSpPr>
            <a:spLocks noGrp="1"/>
          </p:cNvSpPr>
          <p:nvPr>
            <p:ph type="title"/>
          </p:nvPr>
        </p:nvSpPr>
        <p:spPr>
          <a:xfrm>
            <a:off x="533400" y="274638"/>
            <a:ext cx="8153400" cy="639762"/>
          </a:xfrm>
        </p:spPr>
        <p:txBody>
          <a:bodyPr>
            <a:normAutofit/>
          </a:bodyPr>
          <a:lstStyle/>
          <a:p>
            <a:r>
              <a:rPr lang="en-US" sz="3200" dirty="0"/>
              <a:t>In addition:** (</a:t>
            </a:r>
            <a:r>
              <a:rPr lang="en-US" sz="3200" dirty="0" err="1"/>
              <a:t>Stahnke</a:t>
            </a:r>
            <a:r>
              <a:rPr lang="en-US" sz="3200" dirty="0"/>
              <a:t>, 2024)</a:t>
            </a:r>
          </a:p>
        </p:txBody>
      </p:sp>
      <p:sp>
        <p:nvSpPr>
          <p:cNvPr id="3" name="Content Placeholder 2">
            <a:extLst>
              <a:ext uri="{FF2B5EF4-FFF2-40B4-BE49-F238E27FC236}">
                <a16:creationId xmlns:a16="http://schemas.microsoft.com/office/drawing/2014/main" id="{1B64EA42-C2CE-4E1E-94B5-623757439ADA}"/>
              </a:ext>
            </a:extLst>
          </p:cNvPr>
          <p:cNvSpPr>
            <a:spLocks noGrp="1"/>
          </p:cNvSpPr>
          <p:nvPr>
            <p:ph idx="1"/>
          </p:nvPr>
        </p:nvSpPr>
        <p:spPr>
          <a:xfrm>
            <a:off x="457200" y="1066800"/>
            <a:ext cx="8229600" cy="5059363"/>
          </a:xfrm>
        </p:spPr>
        <p:txBody>
          <a:bodyPr/>
          <a:lstStyle/>
          <a:p>
            <a:r>
              <a:rPr lang="en-US" dirty="0"/>
              <a:t>We can dumb down the milestones all we want so fewer kids will qualify for services</a:t>
            </a:r>
          </a:p>
          <a:p>
            <a:endParaRPr lang="en-US" dirty="0"/>
          </a:p>
          <a:p>
            <a:r>
              <a:rPr lang="en-US" dirty="0"/>
              <a:t>But this will come back to bite us when schools and employers expect the same levels of skills that they did pre-Covid</a:t>
            </a:r>
          </a:p>
          <a:p>
            <a:endParaRPr lang="en-US" dirty="0"/>
          </a:p>
          <a:p>
            <a:r>
              <a:rPr lang="en-US" dirty="0"/>
              <a:t>We are not doing anyone any favors!!!!!!</a:t>
            </a:r>
          </a:p>
        </p:txBody>
      </p:sp>
    </p:spTree>
    <p:extLst>
      <p:ext uri="{BB962C8B-B14F-4D97-AF65-F5344CB8AC3E}">
        <p14:creationId xmlns:p14="http://schemas.microsoft.com/office/powerpoint/2010/main" val="30157776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93BDCD-E307-4766-B756-78B39C13A0C5}"/>
              </a:ext>
            </a:extLst>
          </p:cNvPr>
          <p:cNvSpPr>
            <a:spLocks noGrp="1"/>
          </p:cNvSpPr>
          <p:nvPr>
            <p:ph type="title"/>
          </p:nvPr>
        </p:nvSpPr>
        <p:spPr>
          <a:xfrm>
            <a:off x="442913" y="103188"/>
            <a:ext cx="8548687" cy="2182812"/>
          </a:xfrm>
        </p:spPr>
        <p:txBody>
          <a:bodyPr/>
          <a:lstStyle/>
          <a:p>
            <a:pPr algn="l"/>
            <a:r>
              <a:rPr lang="en-US" sz="3200" dirty="0"/>
              <a:t>Leech, K.A., &amp; Rowe, M.L. An intervention to increase conversational turns between parents and young children.</a:t>
            </a:r>
            <a:r>
              <a:rPr lang="en-US" sz="3200" i="1" dirty="0"/>
              <a:t> Journal of Child Language, 48(2</a:t>
            </a:r>
            <a:r>
              <a:rPr lang="en-US" sz="3200" dirty="0"/>
              <a:t>), 399-412.**</a:t>
            </a:r>
          </a:p>
        </p:txBody>
      </p:sp>
      <p:sp>
        <p:nvSpPr>
          <p:cNvPr id="3" name="Content Placeholder 2">
            <a:extLst>
              <a:ext uri="{FF2B5EF4-FFF2-40B4-BE49-F238E27FC236}">
                <a16:creationId xmlns:a16="http://schemas.microsoft.com/office/drawing/2014/main" id="{07BEE033-BDD4-4B6C-86AB-507DFE948E57}"/>
              </a:ext>
            </a:extLst>
          </p:cNvPr>
          <p:cNvSpPr>
            <a:spLocks noGrp="1"/>
          </p:cNvSpPr>
          <p:nvPr>
            <p:ph idx="1"/>
          </p:nvPr>
        </p:nvSpPr>
        <p:spPr>
          <a:xfrm>
            <a:off x="457200" y="2438400"/>
            <a:ext cx="8153400" cy="4038600"/>
          </a:xfrm>
        </p:spPr>
        <p:txBody>
          <a:bodyPr/>
          <a:lstStyle/>
          <a:p>
            <a:r>
              <a:rPr lang="en-US" dirty="0"/>
              <a:t>The question in this study was: how can we promote extended conversations between parents and children to boost language skills?</a:t>
            </a:r>
          </a:p>
          <a:p>
            <a:endParaRPr lang="en-US" sz="1000" dirty="0"/>
          </a:p>
          <a:p>
            <a:r>
              <a:rPr lang="en-US" dirty="0"/>
              <a:t>Usually SLPs ask parents to engage in longer turn-taking episodes, and this is fine </a:t>
            </a:r>
            <a:r>
              <a:rPr lang="en-US" dirty="0">
                <a:sym typeface="Wingdings" panose="05000000000000000000" pitchFamily="2" charset="2"/>
              </a:rPr>
              <a:t></a:t>
            </a:r>
            <a:endParaRPr lang="en-US" dirty="0"/>
          </a:p>
        </p:txBody>
      </p:sp>
    </p:spTree>
    <p:extLst>
      <p:ext uri="{BB962C8B-B14F-4D97-AF65-F5344CB8AC3E}">
        <p14:creationId xmlns:p14="http://schemas.microsoft.com/office/powerpoint/2010/main" val="1731164713"/>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D3B092-24BE-4261-9DB8-DB619578B136}"/>
              </a:ext>
            </a:extLst>
          </p:cNvPr>
          <p:cNvSpPr>
            <a:spLocks noGrp="1"/>
          </p:cNvSpPr>
          <p:nvPr>
            <p:ph type="title"/>
          </p:nvPr>
        </p:nvSpPr>
        <p:spPr>
          <a:xfrm>
            <a:off x="457200" y="103188"/>
            <a:ext cx="8229600" cy="506412"/>
          </a:xfrm>
        </p:spPr>
        <p:txBody>
          <a:bodyPr>
            <a:normAutofit fontScale="90000"/>
          </a:bodyPr>
          <a:lstStyle/>
          <a:p>
            <a:r>
              <a:rPr lang="en-US" sz="3200" dirty="0"/>
              <a:t>Leech &amp; Rowe:</a:t>
            </a:r>
          </a:p>
        </p:txBody>
      </p:sp>
      <p:sp>
        <p:nvSpPr>
          <p:cNvPr id="6" name="Content Placeholder 5">
            <a:extLst>
              <a:ext uri="{FF2B5EF4-FFF2-40B4-BE49-F238E27FC236}">
                <a16:creationId xmlns:a16="http://schemas.microsoft.com/office/drawing/2014/main" id="{B7A02857-0ED7-4994-ACE5-F3ACF629A659}"/>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542915512"/>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0"/>
            <a:ext cx="8839200" cy="838200"/>
          </a:xfrm>
        </p:spPr>
        <p:txBody>
          <a:bodyPr/>
          <a:lstStyle/>
          <a:p>
            <a:r>
              <a:rPr lang="en-US" sz="3600" dirty="0"/>
              <a:t>PowerPoint Outline**</a:t>
            </a:r>
          </a:p>
        </p:txBody>
      </p:sp>
      <p:sp>
        <p:nvSpPr>
          <p:cNvPr id="3" name="Content Placeholder 2"/>
          <p:cNvSpPr>
            <a:spLocks noGrp="1"/>
          </p:cNvSpPr>
          <p:nvPr>
            <p:ph idx="1"/>
          </p:nvPr>
        </p:nvSpPr>
        <p:spPr>
          <a:xfrm>
            <a:off x="152400" y="914400"/>
            <a:ext cx="8763000" cy="4953000"/>
          </a:xfrm>
        </p:spPr>
        <p:txBody>
          <a:bodyPr>
            <a:normAutofit/>
          </a:bodyPr>
          <a:lstStyle/>
          <a:p>
            <a:r>
              <a:rPr lang="en-US" sz="2400" dirty="0"/>
              <a:t>I. Settings and Delivery Models</a:t>
            </a:r>
          </a:p>
          <a:p>
            <a:r>
              <a:rPr lang="en-US" sz="2400" dirty="0"/>
              <a:t>II. Focused Stimulation</a:t>
            </a:r>
          </a:p>
          <a:p>
            <a:r>
              <a:rPr lang="en-US" sz="2400" dirty="0"/>
              <a:t>III. Parallel and Self Talk</a:t>
            </a:r>
          </a:p>
          <a:p>
            <a:r>
              <a:rPr lang="en-US" sz="2400" dirty="0"/>
              <a:t>IV. Extensions</a:t>
            </a:r>
          </a:p>
          <a:p>
            <a:r>
              <a:rPr lang="en-US" sz="2400" dirty="0"/>
              <a:t>V. </a:t>
            </a:r>
            <a:r>
              <a:rPr lang="en-US" sz="2400" dirty="0" err="1"/>
              <a:t>Mand</a:t>
            </a:r>
            <a:r>
              <a:rPr lang="en-US" sz="2400" dirty="0"/>
              <a:t>-model</a:t>
            </a:r>
          </a:p>
          <a:p>
            <a:r>
              <a:rPr lang="en-US" sz="2400" dirty="0"/>
              <a:t>VI. Recasting</a:t>
            </a:r>
          </a:p>
          <a:p>
            <a:r>
              <a:rPr lang="en-US" sz="2400" dirty="0"/>
              <a:t>VII. Additional Techniques for Caregivers (</a:t>
            </a:r>
            <a:r>
              <a:rPr lang="en-US" sz="2400" dirty="0" err="1"/>
              <a:t>Hanen</a:t>
            </a:r>
            <a:r>
              <a:rPr lang="en-US" sz="2400" dirty="0"/>
              <a:t>, Jeannette Reiff)</a:t>
            </a:r>
          </a:p>
          <a:p>
            <a:r>
              <a:rPr lang="en-US" sz="2400" dirty="0"/>
              <a:t>VIII. Helping Young Children Learn to Join Groups</a:t>
            </a:r>
          </a:p>
          <a:p>
            <a:r>
              <a:rPr lang="en-US" sz="2400" dirty="0"/>
              <a:t>IX. Facilitating Early Literacy Skills</a:t>
            </a:r>
          </a:p>
        </p:txBody>
      </p:sp>
    </p:spTree>
    <p:extLst>
      <p:ext uri="{BB962C8B-B14F-4D97-AF65-F5344CB8AC3E}">
        <p14:creationId xmlns:p14="http://schemas.microsoft.com/office/powerpoint/2010/main" val="421521648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a:t>Case study Aimee L.</a:t>
            </a:r>
          </a:p>
        </p:txBody>
      </p:sp>
    </p:spTree>
    <p:extLst>
      <p:ext uri="{BB962C8B-B14F-4D97-AF65-F5344CB8AC3E}">
        <p14:creationId xmlns:p14="http://schemas.microsoft.com/office/powerpoint/2010/main" val="8420865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49893D-7337-428E-A5FF-2B957E58C091}"/>
              </a:ext>
            </a:extLst>
          </p:cNvPr>
          <p:cNvSpPr>
            <a:spLocks noGrp="1"/>
          </p:cNvSpPr>
          <p:nvPr>
            <p:ph type="title"/>
          </p:nvPr>
        </p:nvSpPr>
        <p:spPr>
          <a:xfrm>
            <a:off x="442913" y="103188"/>
            <a:ext cx="8701087" cy="1573212"/>
          </a:xfrm>
        </p:spPr>
        <p:txBody>
          <a:bodyPr/>
          <a:lstStyle/>
          <a:p>
            <a:r>
              <a:rPr lang="en-US" dirty="0"/>
              <a:t>Before we dive in, just a word about preterm infants:**</a:t>
            </a:r>
          </a:p>
        </p:txBody>
      </p:sp>
      <p:sp>
        <p:nvSpPr>
          <p:cNvPr id="3" name="Content Placeholder 2">
            <a:extLst>
              <a:ext uri="{FF2B5EF4-FFF2-40B4-BE49-F238E27FC236}">
                <a16:creationId xmlns:a16="http://schemas.microsoft.com/office/drawing/2014/main" id="{81CE800C-8BCF-460E-A42E-C23593C1B6AE}"/>
              </a:ext>
            </a:extLst>
          </p:cNvPr>
          <p:cNvSpPr>
            <a:spLocks noGrp="1"/>
          </p:cNvSpPr>
          <p:nvPr>
            <p:ph idx="1"/>
          </p:nvPr>
        </p:nvSpPr>
        <p:spPr>
          <a:xfrm>
            <a:off x="457200" y="1905000"/>
            <a:ext cx="8305800" cy="4151313"/>
          </a:xfrm>
        </p:spPr>
        <p:txBody>
          <a:bodyPr/>
          <a:lstStyle/>
          <a:p>
            <a:r>
              <a:rPr lang="en-US" dirty="0"/>
              <a:t>Loeb et al.. Language, motor, and cognitive outcomes of toddlers who were born preterm. </a:t>
            </a:r>
            <a:r>
              <a:rPr lang="en-US" i="1" dirty="0"/>
              <a:t>American Journal of Speech-Language Pathology, 29</a:t>
            </a:r>
            <a:r>
              <a:rPr lang="en-US" dirty="0"/>
              <a:t>, 625-637.</a:t>
            </a:r>
          </a:p>
        </p:txBody>
      </p:sp>
    </p:spTree>
    <p:extLst>
      <p:ext uri="{BB962C8B-B14F-4D97-AF65-F5344CB8AC3E}">
        <p14:creationId xmlns:p14="http://schemas.microsoft.com/office/powerpoint/2010/main" val="32602994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6E9526-78B8-4E6A-96BB-6607E1CB48B1}"/>
              </a:ext>
            </a:extLst>
          </p:cNvPr>
          <p:cNvSpPr>
            <a:spLocks noGrp="1"/>
          </p:cNvSpPr>
          <p:nvPr>
            <p:ph type="title"/>
          </p:nvPr>
        </p:nvSpPr>
        <p:spPr>
          <a:xfrm>
            <a:off x="304800" y="103188"/>
            <a:ext cx="8534399" cy="887412"/>
          </a:xfrm>
        </p:spPr>
        <p:txBody>
          <a:bodyPr>
            <a:normAutofit/>
          </a:bodyPr>
          <a:lstStyle/>
          <a:p>
            <a:r>
              <a:rPr lang="en-US" sz="3200" dirty="0"/>
              <a:t>Loeb et al. —when children were 30 months old:</a:t>
            </a:r>
          </a:p>
        </p:txBody>
      </p:sp>
      <p:sp>
        <p:nvSpPr>
          <p:cNvPr id="5" name="Content Placeholder 4">
            <a:extLst>
              <a:ext uri="{FF2B5EF4-FFF2-40B4-BE49-F238E27FC236}">
                <a16:creationId xmlns:a16="http://schemas.microsoft.com/office/drawing/2014/main" id="{B44E4DAF-DF4C-4AF7-BCAA-4605BEB05D0A}"/>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67374256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2125</TotalTime>
  <Words>2348</Words>
  <Application>Microsoft Office PowerPoint</Application>
  <PresentationFormat>On-screen Show (4:3)</PresentationFormat>
  <Paragraphs>292</Paragraphs>
  <Slides>73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73</vt:i4>
      </vt:variant>
    </vt:vector>
  </HeadingPairs>
  <TitlesOfParts>
    <vt:vector size="77" baseType="lpstr">
      <vt:lpstr>Arial</vt:lpstr>
      <vt:lpstr>Calibri</vt:lpstr>
      <vt:lpstr>Calibri Light</vt:lpstr>
      <vt:lpstr>Office Theme</vt:lpstr>
      <vt:lpstr>Approaches and Techniques for Early Intervention</vt:lpstr>
      <vt:lpstr>PowerPoint Outline</vt:lpstr>
      <vt:lpstr>According to the ASHA Leader:</vt:lpstr>
      <vt:lpstr>Nature News 2022:** https://www.nature.com/articles/d41586-022-00027-4</vt:lpstr>
      <vt:lpstr>ASHA, 2023:</vt:lpstr>
      <vt:lpstr>For example…. (not on exam)</vt:lpstr>
      <vt:lpstr>In addition:** (Stahnke, 2024)</vt:lpstr>
      <vt:lpstr>Before we dive in, just a word about preterm infants:**</vt:lpstr>
      <vt:lpstr>Loeb et al. —when children were 30 months old:</vt:lpstr>
      <vt:lpstr>Loeb et al.:</vt:lpstr>
      <vt:lpstr>Younesian et al. Maternal interactive beliefs and style as predictors of language development in preterm and full term children. Journal of Child Language, 48(2), pp. 214-243.**</vt:lpstr>
      <vt:lpstr>Younesian et al. found:</vt:lpstr>
      <vt:lpstr>Younesian et al. recommended:</vt:lpstr>
      <vt:lpstr>Coughlan et al. (2024). The synergistic effects of preterm birth and parent gender on the linguistic and interactive features of parent-infant conversations. Journal of Speech, Language, and Hearing Research, 67, 886-899.**</vt:lpstr>
      <vt:lpstr>Coughlan et al. 2024 found that for the parents of preterm infants, there was reduced:</vt:lpstr>
      <vt:lpstr>Coughlan et al. 2024:</vt:lpstr>
      <vt:lpstr>Spicer-Cain et al. 2023—the most important things to look for in assessment of very young children:</vt:lpstr>
      <vt:lpstr>Levey, 2024—Joint attention:</vt:lpstr>
      <vt:lpstr>Blom et al. (2023). The language environment at home of children with suspected DLD…JSLHR, 66, 2821-2030.**</vt:lpstr>
      <vt:lpstr>I. Settings and Delivery Models</vt:lpstr>
      <vt:lpstr>II. FOCUSED STIMULATION </vt:lpstr>
      <vt:lpstr>Focused stimulation is:**</vt:lpstr>
      <vt:lpstr>Focused stimulation is especially good for:</vt:lpstr>
      <vt:lpstr>There are 2 ways to use focused stimulation:</vt:lpstr>
      <vt:lpstr>https://www.youtube.com/watch?v=kRxHHrTXQcs</vt:lpstr>
      <vt:lpstr>Though helpful, focused stimulation is not enough…*</vt:lpstr>
      <vt:lpstr>Eidsvag et al. found:</vt:lpstr>
      <vt:lpstr>PowerPoint Presentation</vt:lpstr>
      <vt:lpstr>III. Parallel and Self Talk</vt:lpstr>
      <vt:lpstr>IV. Extension**</vt:lpstr>
      <vt:lpstr>V. Mand-Model**</vt:lpstr>
      <vt:lpstr>VI. Recasting**</vt:lpstr>
      <vt:lpstr>VII. Specific Techniques for Caregivers to Facilitate Interaction</vt:lpstr>
      <vt:lpstr>Hanen**</vt:lpstr>
      <vt:lpstr>Marklund et al. Pause and utterance duration… Journal of Child Language, 42, 1158-1171.**</vt:lpstr>
      <vt:lpstr>ASHA Leader: Conversational turns linked to better language development in children.**</vt:lpstr>
      <vt:lpstr>ASHA Leader continued:</vt:lpstr>
      <vt:lpstr>Guiberson et al. Language experience in the second year of life and language outcomes in late childhood. Pediatrics, 142(4), 1-11.**</vt:lpstr>
      <vt:lpstr>Guiberson et al. continued:</vt:lpstr>
      <vt:lpstr>A major red flag for early language impairment:</vt:lpstr>
      <vt:lpstr>When we don’t see imitation in children,  we suspect other delays too:**</vt:lpstr>
      <vt:lpstr>If child is not imitating – Sensory Processing Disorder?**</vt:lpstr>
      <vt:lpstr>If child is not imitating – cognitive issue?**</vt:lpstr>
      <vt:lpstr>If a child is over 12 months of age and is not imitating . . .**</vt:lpstr>
      <vt:lpstr>PowerPoint Presentation</vt:lpstr>
      <vt:lpstr>Building Imitation Through Play**</vt:lpstr>
      <vt:lpstr>Imitating Actions in Play</vt:lpstr>
      <vt:lpstr>Teach parents to use everyday objects in daily routines by having the child do things like . . .</vt:lpstr>
      <vt:lpstr>Tip . . .**</vt:lpstr>
      <vt:lpstr>Trouble shooting if they still won’t imitate actions . . .**</vt:lpstr>
      <vt:lpstr>Imitating Communicative Gestures</vt:lpstr>
      <vt:lpstr>Good choice first signs . . .**</vt:lpstr>
      <vt:lpstr>https://www.youtube.com/watch?v=7ZERrCnMNtM</vt:lpstr>
      <vt:lpstr>VIII. Helping Young Children Learn to Join Groups</vt:lpstr>
      <vt:lpstr>IX. FACILITATING EARLY LITERACY SKILLS**</vt:lpstr>
      <vt:lpstr>O’Fallon et al. found that:**</vt:lpstr>
      <vt:lpstr>Fun Early Literacy Activities</vt:lpstr>
      <vt:lpstr>Encourage print awareness, making sure they know these terms:**</vt:lpstr>
      <vt:lpstr>Teach concepts with pictures and a mirror:**</vt:lpstr>
      <vt:lpstr>An important practical tip:**</vt:lpstr>
      <vt:lpstr>Build a zoo:**</vt:lpstr>
      <vt:lpstr>T chart:**</vt:lpstr>
      <vt:lpstr>Terrell, P., &amp; Watson, M. Laying a firm foundation: Embedding evidence-based emergent literacy practices into early intervention and preschool environments. Language, Speech, and Hearing in Schools, 49, 148-164.**</vt:lpstr>
      <vt:lpstr>Take advantage of pretend play centers</vt:lpstr>
      <vt:lpstr>Terrell and Watson continued:**</vt:lpstr>
      <vt:lpstr>Terrell &amp; Watson continued:**</vt:lpstr>
      <vt:lpstr>Terrell &amp; Watson:</vt:lpstr>
      <vt:lpstr>ASHA Leader:</vt:lpstr>
      <vt:lpstr>Van den Heuvel et  al. Mobile media device use is associated with expressive language delay in 18-month old children. Journal of Developmental and Behavioral Pediatrics, 40(2), 99-104.**</vt:lpstr>
      <vt:lpstr>Leech, K.A., &amp; Rowe, M.L. An intervention to increase conversational turns between parents and young children. Journal of Child Language, 48(2), 399-412.**</vt:lpstr>
      <vt:lpstr>Leech &amp; Rowe:</vt:lpstr>
      <vt:lpstr>PowerPoint Outline**</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Approaches and Techniques for Early Intervention</dc:title>
  <dc:creator>Celeste</dc:creator>
  <cp:lastModifiedBy>Roseberry-Mckibbin, Celeste</cp:lastModifiedBy>
  <cp:revision>139</cp:revision>
  <cp:lastPrinted>2017-08-23T16:01:06Z</cp:lastPrinted>
  <dcterms:created xsi:type="dcterms:W3CDTF">2016-07-28T20:20:53Z</dcterms:created>
  <dcterms:modified xsi:type="dcterms:W3CDTF">2024-06-04T00:00:51Z</dcterms:modified>
</cp:coreProperties>
</file>