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854" r:id="rId2"/>
  </p:sldMasterIdLst>
  <p:sldIdLst>
    <p:sldId id="257" r:id="rId3"/>
    <p:sldId id="515" r:id="rId4"/>
    <p:sldId id="282" r:id="rId5"/>
    <p:sldId id="256" r:id="rId6"/>
    <p:sldId id="516" r:id="rId7"/>
    <p:sldId id="510" r:id="rId8"/>
    <p:sldId id="511" r:id="rId9"/>
    <p:sldId id="258" r:id="rId10"/>
    <p:sldId id="265" r:id="rId11"/>
    <p:sldId id="259" r:id="rId12"/>
    <p:sldId id="261" r:id="rId13"/>
    <p:sldId id="276" r:id="rId14"/>
    <p:sldId id="286" r:id="rId15"/>
    <p:sldId id="287" r:id="rId16"/>
    <p:sldId id="288" r:id="rId17"/>
    <p:sldId id="283" r:id="rId18"/>
    <p:sldId id="296" r:id="rId19"/>
    <p:sldId id="512" r:id="rId20"/>
    <p:sldId id="297" r:id="rId21"/>
    <p:sldId id="284" r:id="rId22"/>
    <p:sldId id="262" r:id="rId23"/>
    <p:sldId id="266" r:id="rId24"/>
    <p:sldId id="267" r:id="rId25"/>
    <p:sldId id="268" r:id="rId26"/>
    <p:sldId id="263" r:id="rId27"/>
    <p:sldId id="295" r:id="rId28"/>
    <p:sldId id="264" r:id="rId29"/>
    <p:sldId id="272" r:id="rId30"/>
    <p:sldId id="269" r:id="rId31"/>
    <p:sldId id="270"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7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5FE7-92F3-6A10-51BF-4C57ACBD542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F23F7E-65DE-D0DB-3504-1303B475C12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8D52E1-BD10-A2EE-27B4-EA55537D662F}"/>
              </a:ext>
            </a:extLst>
          </p:cNvPr>
          <p:cNvSpPr>
            <a:spLocks noGrp="1"/>
          </p:cNvSpPr>
          <p:nvPr>
            <p:ph type="dt" sz="half" idx="10"/>
          </p:nvPr>
        </p:nvSpPr>
        <p:spPr/>
        <p:txBody>
          <a:bodyPr/>
          <a:lstStyle/>
          <a:p>
            <a:fld id="{0C2CAE5F-1BA7-4B6E-BC55-DF1E36626634}" type="datetimeFigureOut">
              <a:rPr lang="en-US" smtClean="0"/>
              <a:t>3/26/2025</a:t>
            </a:fld>
            <a:endParaRPr lang="en-US"/>
          </a:p>
        </p:txBody>
      </p:sp>
      <p:sp>
        <p:nvSpPr>
          <p:cNvPr id="5" name="Footer Placeholder 4">
            <a:extLst>
              <a:ext uri="{FF2B5EF4-FFF2-40B4-BE49-F238E27FC236}">
                <a16:creationId xmlns:a16="http://schemas.microsoft.com/office/drawing/2014/main" id="{BDA9E308-8D83-EE5B-55D5-EA865A99E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CECA7-BA26-70CD-93C3-3ABB1AA28CB1}"/>
              </a:ext>
            </a:extLst>
          </p:cNvPr>
          <p:cNvSpPr>
            <a:spLocks noGrp="1"/>
          </p:cNvSpPr>
          <p:nvPr>
            <p:ph type="sldNum" sz="quarter" idx="12"/>
          </p:nvPr>
        </p:nvSpPr>
        <p:spPr/>
        <p:txBody>
          <a:bodyPr/>
          <a:lstStyle/>
          <a:p>
            <a:fld id="{EAAEE95F-96DB-415E-B0E7-59AF397D2DB0}" type="slidenum">
              <a:rPr lang="en-US" smtClean="0"/>
              <a:t>‹#›</a:t>
            </a:fld>
            <a:endParaRPr lang="en-US"/>
          </a:p>
        </p:txBody>
      </p:sp>
    </p:spTree>
    <p:extLst>
      <p:ext uri="{BB962C8B-B14F-4D97-AF65-F5344CB8AC3E}">
        <p14:creationId xmlns:p14="http://schemas.microsoft.com/office/powerpoint/2010/main" val="1229040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BC94-1A8F-32E0-9708-4D6F35F3A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78B6F-AF7D-8EC0-8D4F-899191BDC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B85EB-F83C-E4E2-370E-D8040E2FE069}"/>
              </a:ext>
            </a:extLst>
          </p:cNvPr>
          <p:cNvSpPr>
            <a:spLocks noGrp="1"/>
          </p:cNvSpPr>
          <p:nvPr>
            <p:ph type="dt" sz="half" idx="10"/>
          </p:nvPr>
        </p:nvSpPr>
        <p:spPr/>
        <p:txBody>
          <a:bodyPr/>
          <a:lstStyle/>
          <a:p>
            <a:fld id="{0C2CAE5F-1BA7-4B6E-BC55-DF1E36626634}" type="datetimeFigureOut">
              <a:rPr lang="en-US" smtClean="0"/>
              <a:t>3/26/2025</a:t>
            </a:fld>
            <a:endParaRPr lang="en-US"/>
          </a:p>
        </p:txBody>
      </p:sp>
      <p:sp>
        <p:nvSpPr>
          <p:cNvPr id="5" name="Footer Placeholder 4">
            <a:extLst>
              <a:ext uri="{FF2B5EF4-FFF2-40B4-BE49-F238E27FC236}">
                <a16:creationId xmlns:a16="http://schemas.microsoft.com/office/drawing/2014/main" id="{E284E1C1-92DE-04F1-C2A6-ECDC064E2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B5FE9-0406-5492-FB68-56D4C117F952}"/>
              </a:ext>
            </a:extLst>
          </p:cNvPr>
          <p:cNvSpPr>
            <a:spLocks noGrp="1"/>
          </p:cNvSpPr>
          <p:nvPr>
            <p:ph type="sldNum" sz="quarter" idx="12"/>
          </p:nvPr>
        </p:nvSpPr>
        <p:spPr/>
        <p:txBody>
          <a:bodyPr/>
          <a:lstStyle/>
          <a:p>
            <a:fld id="{EAAEE95F-96DB-415E-B0E7-59AF397D2DB0}" type="slidenum">
              <a:rPr lang="en-US" smtClean="0"/>
              <a:t>‹#›</a:t>
            </a:fld>
            <a:endParaRPr lang="en-US"/>
          </a:p>
        </p:txBody>
      </p:sp>
    </p:spTree>
    <p:extLst>
      <p:ext uri="{BB962C8B-B14F-4D97-AF65-F5344CB8AC3E}">
        <p14:creationId xmlns:p14="http://schemas.microsoft.com/office/powerpoint/2010/main" val="3327506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59AD-ABFE-B075-B75C-F504185D7A8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BBD36C3-0FB1-03CF-B1C6-CB47C51C2A5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667879-3427-2CF5-74F8-4C5903AC549D}"/>
              </a:ext>
            </a:extLst>
          </p:cNvPr>
          <p:cNvSpPr>
            <a:spLocks noGrp="1"/>
          </p:cNvSpPr>
          <p:nvPr>
            <p:ph type="dt" sz="half" idx="10"/>
          </p:nvPr>
        </p:nvSpPr>
        <p:spPr/>
        <p:txBody>
          <a:bodyPr/>
          <a:lstStyle/>
          <a:p>
            <a:fld id="{0C2CAE5F-1BA7-4B6E-BC55-DF1E36626634}" type="datetimeFigureOut">
              <a:rPr lang="en-US" smtClean="0"/>
              <a:t>3/26/2025</a:t>
            </a:fld>
            <a:endParaRPr lang="en-US"/>
          </a:p>
        </p:txBody>
      </p:sp>
      <p:sp>
        <p:nvSpPr>
          <p:cNvPr id="5" name="Footer Placeholder 4">
            <a:extLst>
              <a:ext uri="{FF2B5EF4-FFF2-40B4-BE49-F238E27FC236}">
                <a16:creationId xmlns:a16="http://schemas.microsoft.com/office/drawing/2014/main" id="{EED1BA0F-6799-7767-E162-AE664174D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ECF80-5AFB-5797-36B0-652767896311}"/>
              </a:ext>
            </a:extLst>
          </p:cNvPr>
          <p:cNvSpPr>
            <a:spLocks noGrp="1"/>
          </p:cNvSpPr>
          <p:nvPr>
            <p:ph type="sldNum" sz="quarter" idx="12"/>
          </p:nvPr>
        </p:nvSpPr>
        <p:spPr/>
        <p:txBody>
          <a:bodyPr/>
          <a:lstStyle/>
          <a:p>
            <a:fld id="{EAAEE95F-96DB-415E-B0E7-59AF397D2DB0}" type="slidenum">
              <a:rPr lang="en-US" smtClean="0"/>
              <a:t>‹#›</a:t>
            </a:fld>
            <a:endParaRPr lang="en-US"/>
          </a:p>
        </p:txBody>
      </p:sp>
    </p:spTree>
    <p:extLst>
      <p:ext uri="{BB962C8B-B14F-4D97-AF65-F5344CB8AC3E}">
        <p14:creationId xmlns:p14="http://schemas.microsoft.com/office/powerpoint/2010/main" val="282108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26F0-94AF-E451-09DC-677BBE1A8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0B4DE-D3FC-43C8-9584-304FD9DC152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7320-8081-437B-9C0C-867866C7051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89A42-9D9B-7365-5182-1E6B5099AA5E}"/>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6" name="Footer Placeholder 5">
            <a:extLst>
              <a:ext uri="{FF2B5EF4-FFF2-40B4-BE49-F238E27FC236}">
                <a16:creationId xmlns:a16="http://schemas.microsoft.com/office/drawing/2014/main" id="{366CB9EE-EC90-6DFB-36E8-CF20FB9B4EB8}"/>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7F2D0CD1-CB17-1CBC-76BD-58540750D4B9}"/>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4030618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1407-C6CB-C826-9548-B84A59561CF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EB60E-5C83-9E2F-F921-4AFD2F6A19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663EB-834E-3EB5-9B96-1ACEA7B616A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9C5F7-C740-1758-43F3-4EB4DF2045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78C23-FFF8-2243-43AD-4D91C48086D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4BBA8-35F6-EF77-DC06-AC0EDC2963D2}"/>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8" name="Footer Placeholder 7">
            <a:extLst>
              <a:ext uri="{FF2B5EF4-FFF2-40B4-BE49-F238E27FC236}">
                <a16:creationId xmlns:a16="http://schemas.microsoft.com/office/drawing/2014/main" id="{3785449B-B417-17AD-1596-27DAE1302852}"/>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CCE60567-929B-9E93-1C4A-3770ABE98945}"/>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56694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F987-E7B7-471F-256C-10233F1DC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84D342-66F8-F94A-4C83-CB5B9F886845}"/>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4" name="Footer Placeholder 3">
            <a:extLst>
              <a:ext uri="{FF2B5EF4-FFF2-40B4-BE49-F238E27FC236}">
                <a16:creationId xmlns:a16="http://schemas.microsoft.com/office/drawing/2014/main" id="{8B7A7079-F8A0-7193-5597-E5F05EC7E788}"/>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2253324B-FE43-A2A8-E8EE-4AF0760A9659}"/>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4069113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03D6A9-D5A7-4116-9718-38BE86734CD0}"/>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3" name="Footer Placeholder 2">
            <a:extLst>
              <a:ext uri="{FF2B5EF4-FFF2-40B4-BE49-F238E27FC236}">
                <a16:creationId xmlns:a16="http://schemas.microsoft.com/office/drawing/2014/main" id="{EE33A95C-81C2-DCC2-3C20-64226F9801EA}"/>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13A956E5-F4FE-F192-E413-9B365648AA7B}"/>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756314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02B3-1370-0BC4-2E6D-608A2570E6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CEFB0F-6499-A173-444D-47DDEBEA85B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25544D-C607-26C2-C9A0-0BE0810C8F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E1FCFA-E0E6-E6DF-7CDC-51BD4A9F2D8C}"/>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6" name="Footer Placeholder 5">
            <a:extLst>
              <a:ext uri="{FF2B5EF4-FFF2-40B4-BE49-F238E27FC236}">
                <a16:creationId xmlns:a16="http://schemas.microsoft.com/office/drawing/2014/main" id="{D23E4424-CBEF-A2E5-3B42-9247B4B52546}"/>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AA6445F2-11CD-91C5-AE28-E70DF16FC08F}"/>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51540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3FC2-A970-B401-EA1F-16180ACE1A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20E7F92-3E3A-18CC-4018-2C63BB75C9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30EAEE-0847-ECAE-7318-B151360BB9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008A5B-4B37-9B24-4C81-BD83A6232397}"/>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6" name="Footer Placeholder 5">
            <a:extLst>
              <a:ext uri="{FF2B5EF4-FFF2-40B4-BE49-F238E27FC236}">
                <a16:creationId xmlns:a16="http://schemas.microsoft.com/office/drawing/2014/main" id="{E270D682-0640-D5DA-A131-6C864F8F91B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7F6428E1-6093-7F57-7E0C-648567F93EDA}"/>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409944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96D6-C17C-B511-3E14-1F081C9F9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F0630-8871-EB56-15AD-DE8A0D28CB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25323-4FBA-812E-A4ED-FDBF98AB1C47}"/>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5" name="Footer Placeholder 4">
            <a:extLst>
              <a:ext uri="{FF2B5EF4-FFF2-40B4-BE49-F238E27FC236}">
                <a16:creationId xmlns:a16="http://schemas.microsoft.com/office/drawing/2014/main" id="{A2EF5221-7DED-7012-6FD4-24AE9FDAFA90}"/>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8AF1062-7B41-C305-2AE0-4F3AEB4EA4A7}"/>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389168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570D4-970E-9D0D-7DA9-C401928CDC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416D26-2900-A6A7-4486-17855FB3696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53F7-844F-3A0C-95BA-9933FD5E8D32}"/>
              </a:ext>
            </a:extLst>
          </p:cNvPr>
          <p:cNvSpPr>
            <a:spLocks noGrp="1"/>
          </p:cNvSpPr>
          <p:nvPr>
            <p:ph type="dt" sz="half" idx="10"/>
          </p:nvPr>
        </p:nvSpPr>
        <p:spPr/>
        <p:txBody>
          <a:bodyPr/>
          <a:lstStyle/>
          <a:p>
            <a:fld id="{3F77B31B-1D7E-40C7-8996-0952FE991D1A}" type="datetimeFigureOut">
              <a:rPr lang="fr-CA" smtClean="0"/>
              <a:t>2025-03-26</a:t>
            </a:fld>
            <a:endParaRPr lang="fr-CA"/>
          </a:p>
        </p:txBody>
      </p:sp>
      <p:sp>
        <p:nvSpPr>
          <p:cNvPr id="5" name="Footer Placeholder 4">
            <a:extLst>
              <a:ext uri="{FF2B5EF4-FFF2-40B4-BE49-F238E27FC236}">
                <a16:creationId xmlns:a16="http://schemas.microsoft.com/office/drawing/2014/main" id="{5FF27BC8-5BE5-94F7-EDAB-A125C32C02CB}"/>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6E001C4-E47E-AAA8-CAE6-1D7AA9D17DD3}"/>
              </a:ext>
            </a:extLst>
          </p:cNvPr>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24035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chemeClr val="accent4">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4052B-C75E-6AC8-E740-265C252774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838DC-C77F-6589-C203-FA2AF5E915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4F44E-78FC-8B0C-B9A3-D3C22E58F2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C2CAE5F-1BA7-4B6E-BC55-DF1E36626634}" type="datetimeFigureOut">
              <a:rPr lang="en-US" smtClean="0"/>
              <a:t>3/26/2025</a:t>
            </a:fld>
            <a:endParaRPr lang="en-US"/>
          </a:p>
        </p:txBody>
      </p:sp>
      <p:sp>
        <p:nvSpPr>
          <p:cNvPr id="5" name="Footer Placeholder 4">
            <a:extLst>
              <a:ext uri="{FF2B5EF4-FFF2-40B4-BE49-F238E27FC236}">
                <a16:creationId xmlns:a16="http://schemas.microsoft.com/office/drawing/2014/main" id="{EDA5F027-8D3D-C530-8E16-741B149079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7CD651-1116-A11B-1C9E-DEC8DF1D04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EAAEE95F-96DB-415E-B0E7-59AF397D2DB0}" type="slidenum">
              <a:rPr lang="en-US" smtClean="0"/>
              <a:t>‹#›</a:t>
            </a:fld>
            <a:endParaRPr lang="en-US"/>
          </a:p>
        </p:txBody>
      </p:sp>
    </p:spTree>
    <p:extLst>
      <p:ext uri="{BB962C8B-B14F-4D97-AF65-F5344CB8AC3E}">
        <p14:creationId xmlns:p14="http://schemas.microsoft.com/office/powerpoint/2010/main" val="384312324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PLcub6GksYCFcybiAodLVQJzA&amp;url=http://www.dragoart.com/tuts/3287/1/1/how-to-draw-a-bridge.htm&amp;ei=E_R-VbKHHsy3ogStqKXgDA&amp;bvm=bv.95515949,d.cGU&amp;psig=AFQjCNETURE0svxXft83b5-jhDZKNpxiHA&amp;ust=1434469776694245"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tandfonline.com/toc/nanc20/31/1"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5525"/>
            <a:ext cx="8240751" cy="764275"/>
          </a:xfrm>
        </p:spPr>
        <p:txBody>
          <a:bodyPr/>
          <a:lstStyle/>
          <a:p>
            <a:r>
              <a:rPr lang="en-US" dirty="0"/>
              <a:t>Chapter 12</a:t>
            </a:r>
          </a:p>
        </p:txBody>
      </p:sp>
      <p:sp>
        <p:nvSpPr>
          <p:cNvPr id="3" name="Content Placeholder 2"/>
          <p:cNvSpPr>
            <a:spLocks noGrp="1"/>
          </p:cNvSpPr>
          <p:nvPr>
            <p:ph idx="1"/>
          </p:nvPr>
        </p:nvSpPr>
        <p:spPr>
          <a:xfrm>
            <a:off x="457200" y="2133600"/>
            <a:ext cx="8229600" cy="2362200"/>
          </a:xfrm>
        </p:spPr>
        <p:txBody>
          <a:bodyPr/>
          <a:lstStyle/>
          <a:p>
            <a:r>
              <a:rPr lang="en-US" sz="4800" dirty="0"/>
              <a:t>LANGUAGE SKILLS IN ADOLESCENTS AND ADULTS</a:t>
            </a:r>
          </a:p>
        </p:txBody>
      </p:sp>
    </p:spTree>
    <p:extLst>
      <p:ext uri="{BB962C8B-B14F-4D97-AF65-F5344CB8AC3E}">
        <p14:creationId xmlns:p14="http://schemas.microsoft.com/office/powerpoint/2010/main" val="4722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6661"/>
            <a:ext cx="8458200" cy="295339"/>
          </a:xfrm>
        </p:spPr>
        <p:txBody>
          <a:bodyPr>
            <a:normAutofit fontScale="90000"/>
          </a:bodyPr>
          <a:lstStyle/>
          <a:p>
            <a:r>
              <a:rPr lang="en-US" dirty="0"/>
              <a:t>III. LITERACY</a:t>
            </a:r>
          </a:p>
        </p:txBody>
      </p:sp>
      <p:sp>
        <p:nvSpPr>
          <p:cNvPr id="3" name="Content Placeholder 2"/>
          <p:cNvSpPr>
            <a:spLocks noGrp="1"/>
          </p:cNvSpPr>
          <p:nvPr>
            <p:ph idx="1"/>
          </p:nvPr>
        </p:nvSpPr>
        <p:spPr>
          <a:xfrm>
            <a:off x="228600" y="1143000"/>
            <a:ext cx="8763000" cy="5486400"/>
          </a:xfrm>
        </p:spPr>
        <p:txBody>
          <a:bodyPr/>
          <a:lstStyle/>
          <a:p>
            <a:pPr algn="l"/>
            <a:r>
              <a:rPr lang="en-US" sz="3200" b="1" dirty="0"/>
              <a:t>A. Foundations</a:t>
            </a:r>
          </a:p>
          <a:p>
            <a:pPr algn="l"/>
            <a:endParaRPr lang="en-US" sz="1200" dirty="0"/>
          </a:p>
          <a:p>
            <a:pPr algn="l"/>
            <a:endParaRPr lang="en-US" sz="3200" dirty="0"/>
          </a:p>
        </p:txBody>
      </p:sp>
    </p:spTree>
    <p:extLst>
      <p:ext uri="{BB962C8B-B14F-4D97-AF65-F5344CB8AC3E}">
        <p14:creationId xmlns:p14="http://schemas.microsoft.com/office/powerpoint/2010/main" val="44104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9067800" cy="1143000"/>
          </a:xfrm>
        </p:spPr>
        <p:txBody>
          <a:bodyPr>
            <a:normAutofit/>
          </a:bodyPr>
          <a:lstStyle/>
          <a:p>
            <a:r>
              <a:rPr lang="en-US" dirty="0"/>
              <a:t>B. Paper vs. Digital Books, Social Media, and Screen Time**</a:t>
            </a:r>
          </a:p>
        </p:txBody>
      </p:sp>
      <p:sp>
        <p:nvSpPr>
          <p:cNvPr id="3" name="Content Placeholder 2"/>
          <p:cNvSpPr>
            <a:spLocks noGrp="1"/>
          </p:cNvSpPr>
          <p:nvPr>
            <p:ph idx="1"/>
          </p:nvPr>
        </p:nvSpPr>
        <p:spPr>
          <a:xfrm>
            <a:off x="228600" y="1676400"/>
            <a:ext cx="8458200" cy="5029200"/>
          </a:xfrm>
        </p:spPr>
        <p:txBody>
          <a:bodyPr/>
          <a:lstStyle/>
          <a:p>
            <a:pPr algn="l"/>
            <a:r>
              <a:rPr lang="en-US" dirty="0" err="1"/>
              <a:t>Posnick</a:t>
            </a:r>
            <a:r>
              <a:rPr lang="en-US" dirty="0"/>
              <a:t>-Goodwin. The great divide: Print or digital? </a:t>
            </a:r>
            <a:r>
              <a:rPr lang="en-US" i="1" dirty="0"/>
              <a:t>California Educator</a:t>
            </a:r>
            <a:r>
              <a:rPr lang="en-US" dirty="0"/>
              <a:t>, 19(7), 37-39.</a:t>
            </a:r>
          </a:p>
          <a:p>
            <a:pPr algn="l"/>
            <a:endParaRPr lang="en-US" dirty="0"/>
          </a:p>
          <a:p>
            <a:pPr algn="l"/>
            <a:r>
              <a:rPr lang="en-US" dirty="0"/>
              <a:t>Looked at the preferences of current students and research about digital vs. print books</a:t>
            </a:r>
          </a:p>
        </p:txBody>
      </p:sp>
    </p:spTree>
    <p:extLst>
      <p:ext uri="{BB962C8B-B14F-4D97-AF65-F5344CB8AC3E}">
        <p14:creationId xmlns:p14="http://schemas.microsoft.com/office/powerpoint/2010/main" val="319088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469351" cy="457199"/>
          </a:xfrm>
        </p:spPr>
        <p:txBody>
          <a:bodyPr>
            <a:normAutofit fontScale="90000"/>
          </a:bodyPr>
          <a:lstStyle/>
          <a:p>
            <a:r>
              <a:rPr lang="en-US" dirty="0" err="1">
                <a:solidFill>
                  <a:schemeClr val="tx1"/>
                </a:solidFill>
              </a:rPr>
              <a:t>Posnick</a:t>
            </a:r>
            <a:r>
              <a:rPr lang="en-US" dirty="0">
                <a:solidFill>
                  <a:schemeClr val="tx1"/>
                </a:solidFill>
              </a:rPr>
              <a:t>-Goodwin :</a:t>
            </a:r>
          </a:p>
        </p:txBody>
      </p:sp>
      <p:sp>
        <p:nvSpPr>
          <p:cNvPr id="5" name="Content Placeholder 4">
            <a:extLst>
              <a:ext uri="{FF2B5EF4-FFF2-40B4-BE49-F238E27FC236}">
                <a16:creationId xmlns:a16="http://schemas.microsoft.com/office/drawing/2014/main" id="{94DC4E57-A89C-E0AF-C025-D7AE4D508D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647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1"/>
            <a:ext cx="8458201" cy="914399"/>
          </a:xfrm>
        </p:spPr>
        <p:txBody>
          <a:bodyPr/>
          <a:lstStyle/>
          <a:p>
            <a:r>
              <a:rPr lang="en-US" dirty="0"/>
              <a:t>Naomi Baron Words Onscreen</a:t>
            </a:r>
          </a:p>
        </p:txBody>
      </p:sp>
      <p:sp>
        <p:nvSpPr>
          <p:cNvPr id="5" name="Content Placeholder 4">
            <a:extLst>
              <a:ext uri="{FF2B5EF4-FFF2-40B4-BE49-F238E27FC236}">
                <a16:creationId xmlns:a16="http://schemas.microsoft.com/office/drawing/2014/main" id="{D297607F-F278-C974-926E-FCD76D0B49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705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Baron (continued; this slide not on exam)**</a:t>
            </a:r>
          </a:p>
        </p:txBody>
      </p:sp>
      <p:sp>
        <p:nvSpPr>
          <p:cNvPr id="3" name="Content Placeholder 2"/>
          <p:cNvSpPr>
            <a:spLocks noGrp="1"/>
          </p:cNvSpPr>
          <p:nvPr>
            <p:ph idx="1"/>
          </p:nvPr>
        </p:nvSpPr>
        <p:spPr>
          <a:xfrm>
            <a:off x="304800" y="1752600"/>
            <a:ext cx="8382000" cy="4876800"/>
          </a:xfrm>
        </p:spPr>
        <p:txBody>
          <a:bodyPr>
            <a:normAutofit/>
          </a:bodyPr>
          <a:lstStyle/>
          <a:p>
            <a:pPr algn="l"/>
            <a:r>
              <a:rPr lang="en-US" dirty="0"/>
              <a:t>It takes 33 pounds of minerals to make a single </a:t>
            </a:r>
            <a:r>
              <a:rPr lang="en-US" dirty="0" err="1"/>
              <a:t>eReader</a:t>
            </a:r>
            <a:r>
              <a:rPr lang="en-US" dirty="0"/>
              <a:t> compared with 2/3 of a pound to make a printed book</a:t>
            </a:r>
          </a:p>
          <a:p>
            <a:pPr algn="l"/>
            <a:endParaRPr lang="en-US" dirty="0"/>
          </a:p>
          <a:p>
            <a:pPr algn="l"/>
            <a:r>
              <a:rPr lang="en-US" dirty="0"/>
              <a:t>Minerals for the </a:t>
            </a:r>
            <a:r>
              <a:rPr lang="en-US" dirty="0" err="1"/>
              <a:t>eReader</a:t>
            </a:r>
            <a:r>
              <a:rPr lang="en-US" dirty="0"/>
              <a:t> include rare minerals like </a:t>
            </a:r>
            <a:r>
              <a:rPr lang="en-US" dirty="0" err="1"/>
              <a:t>columbite</a:t>
            </a:r>
            <a:r>
              <a:rPr lang="en-US" dirty="0"/>
              <a:t>-tantalite, generally mined in African conflict-filled areas where profits support warlords</a:t>
            </a:r>
          </a:p>
          <a:p>
            <a:pPr algn="l"/>
            <a:endParaRPr lang="en-US" dirty="0"/>
          </a:p>
        </p:txBody>
      </p:sp>
    </p:spTree>
    <p:extLst>
      <p:ext uri="{BB962C8B-B14F-4D97-AF65-F5344CB8AC3E}">
        <p14:creationId xmlns:p14="http://schemas.microsoft.com/office/powerpoint/2010/main" val="153233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1981200"/>
          </a:xfrm>
        </p:spPr>
        <p:txBody>
          <a:bodyPr>
            <a:normAutofit/>
          </a:bodyPr>
          <a:lstStyle/>
          <a:p>
            <a:pPr algn="l"/>
            <a:r>
              <a:rPr lang="en-US" sz="3600" dirty="0"/>
              <a:t>Baron (continued; this slide not on exam)**</a:t>
            </a:r>
          </a:p>
        </p:txBody>
      </p:sp>
      <p:sp>
        <p:nvSpPr>
          <p:cNvPr id="3" name="Content Placeholder 2"/>
          <p:cNvSpPr>
            <a:spLocks noGrp="1"/>
          </p:cNvSpPr>
          <p:nvPr>
            <p:ph idx="1"/>
          </p:nvPr>
        </p:nvSpPr>
        <p:spPr>
          <a:xfrm>
            <a:off x="76200" y="1676400"/>
            <a:ext cx="8534400" cy="5105400"/>
          </a:xfrm>
        </p:spPr>
        <p:txBody>
          <a:bodyPr/>
          <a:lstStyle/>
          <a:p>
            <a:pPr algn="l"/>
            <a:r>
              <a:rPr lang="en-US" sz="2800" dirty="0"/>
              <a:t>Producing an </a:t>
            </a:r>
            <a:r>
              <a:rPr lang="en-US" sz="2800" dirty="0" err="1"/>
              <a:t>eReader</a:t>
            </a:r>
            <a:r>
              <a:rPr lang="en-US" sz="2800" dirty="0"/>
              <a:t> requires 100 kilowatt-hours of fossil fuels, which produce 66 pounds of carbon dioxide compared to 2 kilowatt hours and 100 times less in greenhouse gases for a printed paper book</a:t>
            </a:r>
          </a:p>
          <a:p>
            <a:pPr algn="l"/>
            <a:endParaRPr lang="en-US" sz="1050" dirty="0"/>
          </a:p>
          <a:p>
            <a:pPr algn="l"/>
            <a:r>
              <a:rPr lang="en-US" sz="2800" dirty="0"/>
              <a:t>Recycling an </a:t>
            </a:r>
            <a:r>
              <a:rPr lang="en-US" sz="2800" dirty="0" err="1"/>
              <a:t>eReader</a:t>
            </a:r>
            <a:r>
              <a:rPr lang="en-US" sz="2800" dirty="0"/>
              <a:t> to extract its minerals is usually done in poor countries by children who are exposed to huge health risks from toxins</a:t>
            </a:r>
          </a:p>
          <a:p>
            <a:pPr algn="l"/>
            <a:endParaRPr lang="en-US" sz="1000" dirty="0"/>
          </a:p>
          <a:p>
            <a:pPr algn="l"/>
            <a:r>
              <a:rPr lang="en-US" sz="2800" dirty="0"/>
              <a:t>Paper books can be recycled as a renewable resource</a:t>
            </a:r>
          </a:p>
        </p:txBody>
      </p:sp>
    </p:spTree>
    <p:extLst>
      <p:ext uri="{BB962C8B-B14F-4D97-AF65-F5344CB8AC3E}">
        <p14:creationId xmlns:p14="http://schemas.microsoft.com/office/powerpoint/2010/main" val="62164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661"/>
            <a:ext cx="8382000" cy="371539"/>
          </a:xfrm>
        </p:spPr>
        <p:txBody>
          <a:bodyPr>
            <a:normAutofit fontScale="90000"/>
          </a:bodyPr>
          <a:lstStyle/>
          <a:p>
            <a:r>
              <a:rPr lang="en-US" dirty="0"/>
              <a:t>Take a moment…**</a:t>
            </a:r>
          </a:p>
        </p:txBody>
      </p:sp>
      <p:sp>
        <p:nvSpPr>
          <p:cNvPr id="3" name="Content Placeholder 2"/>
          <p:cNvSpPr>
            <a:spLocks noGrp="1"/>
          </p:cNvSpPr>
          <p:nvPr>
            <p:ph idx="1"/>
          </p:nvPr>
        </p:nvSpPr>
        <p:spPr>
          <a:xfrm>
            <a:off x="0" y="1066800"/>
            <a:ext cx="8915400" cy="5715000"/>
          </a:xfrm>
        </p:spPr>
        <p:txBody>
          <a:bodyPr/>
          <a:lstStyle/>
          <a:p>
            <a:pPr algn="l"/>
            <a:r>
              <a:rPr lang="en-US" dirty="0"/>
              <a:t>Write what you think are the merits of print/paper vs. digital books</a:t>
            </a:r>
          </a:p>
          <a:p>
            <a:pPr algn="l"/>
            <a:endParaRPr lang="en-US" dirty="0"/>
          </a:p>
          <a:p>
            <a:pPr algn="l"/>
            <a:r>
              <a:rPr lang="en-US" dirty="0"/>
              <a:t>For students with language impairment, which do you think might be better? Why?</a:t>
            </a:r>
          </a:p>
          <a:p>
            <a:pPr algn="l"/>
            <a:endParaRPr lang="en-US" dirty="0"/>
          </a:p>
          <a:p>
            <a:pPr algn="l"/>
            <a:endParaRPr lang="en-US" dirty="0"/>
          </a:p>
        </p:txBody>
      </p:sp>
    </p:spTree>
    <p:extLst>
      <p:ext uri="{BB962C8B-B14F-4D97-AF65-F5344CB8AC3E}">
        <p14:creationId xmlns:p14="http://schemas.microsoft.com/office/powerpoint/2010/main" val="284290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382000" cy="1676400"/>
          </a:xfrm>
        </p:spPr>
        <p:txBody>
          <a:bodyPr>
            <a:normAutofit/>
          </a:bodyPr>
          <a:lstStyle/>
          <a:p>
            <a:r>
              <a:rPr lang="en-US" sz="2800" b="0" dirty="0"/>
              <a:t>osmotogether.com/blogs/news/average-screen-time-for-teenagers-in-2025=Currently%2C%20more%20than%20half%20of,HALF%20of%20their%20waking%20hours.**</a:t>
            </a:r>
          </a:p>
        </p:txBody>
      </p:sp>
      <p:sp>
        <p:nvSpPr>
          <p:cNvPr id="3" name="Content Placeholder 2"/>
          <p:cNvSpPr>
            <a:spLocks noGrp="1"/>
          </p:cNvSpPr>
          <p:nvPr>
            <p:ph idx="1"/>
          </p:nvPr>
        </p:nvSpPr>
        <p:spPr>
          <a:xfrm>
            <a:off x="533400" y="1752600"/>
            <a:ext cx="8153400" cy="4953000"/>
          </a:xfrm>
        </p:spPr>
        <p:txBody>
          <a:bodyPr/>
          <a:lstStyle/>
          <a:p>
            <a:r>
              <a:rPr lang="en-US" dirty="0"/>
              <a:t>Currently, more than half of US teens spend an average of 7 hours and 3 minutes of daily screen time. Considering the amount of sleep teenagers need, that's almost HALF of their waking hours. (2025)</a:t>
            </a:r>
          </a:p>
        </p:txBody>
      </p:sp>
    </p:spTree>
    <p:extLst>
      <p:ext uri="{BB962C8B-B14F-4D97-AF65-F5344CB8AC3E}">
        <p14:creationId xmlns:p14="http://schemas.microsoft.com/office/powerpoint/2010/main" val="42066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4BB6-FED5-4475-B3CC-0179E37E0A19}"/>
              </a:ext>
            </a:extLst>
          </p:cNvPr>
          <p:cNvSpPr>
            <a:spLocks noGrp="1"/>
          </p:cNvSpPr>
          <p:nvPr>
            <p:ph type="title"/>
          </p:nvPr>
        </p:nvSpPr>
        <p:spPr/>
        <p:txBody>
          <a:bodyPr>
            <a:normAutofit/>
          </a:bodyPr>
          <a:lstStyle/>
          <a:p>
            <a:r>
              <a:rPr lang="en-US" dirty="0"/>
              <a:t>New slide not on exam--in 2025:</a:t>
            </a:r>
            <a:br>
              <a:rPr lang="en-US" dirty="0"/>
            </a:br>
            <a:endParaRPr lang="en-US" dirty="0"/>
          </a:p>
        </p:txBody>
      </p:sp>
      <p:sp>
        <p:nvSpPr>
          <p:cNvPr id="3" name="Content Placeholder 2">
            <a:extLst>
              <a:ext uri="{FF2B5EF4-FFF2-40B4-BE49-F238E27FC236}">
                <a16:creationId xmlns:a16="http://schemas.microsoft.com/office/drawing/2014/main" id="{E0780368-BD56-4F77-ABED-9E49A2E92DF0}"/>
              </a:ext>
            </a:extLst>
          </p:cNvPr>
          <p:cNvSpPr>
            <a:spLocks noGrp="1"/>
          </p:cNvSpPr>
          <p:nvPr>
            <p:ph idx="1"/>
          </p:nvPr>
        </p:nvSpPr>
        <p:spPr>
          <a:xfrm>
            <a:off x="457200" y="990600"/>
            <a:ext cx="8229600" cy="5606753"/>
          </a:xfrm>
        </p:spPr>
        <p:txBody>
          <a:bodyPr>
            <a:normAutofit/>
          </a:bodyPr>
          <a:lstStyle/>
          <a:p>
            <a:pPr marL="0" marR="0">
              <a:lnSpc>
                <a:spcPct val="107000"/>
              </a:lnSpc>
              <a:spcBef>
                <a:spcPts val="0"/>
              </a:spcBef>
              <a:spcAft>
                <a:spcPts val="0"/>
              </a:spcAft>
            </a:pPr>
            <a:r>
              <a:rPr lang="en-US" dirty="0">
                <a:solidFill>
                  <a:srgbClr val="040C28"/>
                </a:solidFill>
                <a:effectLst/>
                <a:latin typeface="Roboto" panose="02000000000000000000" pitchFamily="2" charset="0"/>
                <a:ea typeface="Times New Roman" panose="02020603050405020304" pitchFamily="18" charset="0"/>
                <a:cs typeface="Times New Roman" panose="02020603050405020304" pitchFamily="18" charset="0"/>
              </a:rPr>
              <a:t>Social media</a:t>
            </a:r>
            <a:r>
              <a:rPr lang="en-US"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is a huge trend for this generation. Instagram, Snapchat, and </a:t>
            </a:r>
            <a:r>
              <a:rPr lang="en-US" dirty="0" err="1">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TikTok</a:t>
            </a:r>
            <a:r>
              <a:rPr lang="en-US"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are, by far, the most frequently used platforms. One-quarter of Gen </a:t>
            </a:r>
            <a:r>
              <a:rPr lang="en-US" dirty="0" err="1">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Zers</a:t>
            </a:r>
            <a:r>
              <a:rPr lang="en-US"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spend </a:t>
            </a:r>
            <a:r>
              <a:rPr lang="en-US" b="1"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five hours or more </a:t>
            </a:r>
            <a:r>
              <a:rPr lang="en-US"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per day on </a:t>
            </a:r>
            <a:r>
              <a:rPr lang="en-US" b="1" dirty="0" err="1">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TikTok</a:t>
            </a:r>
            <a:r>
              <a:rPr lang="en-US"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 TikTok continues to soar in popularity among members of Generation Z (911% in 5 years). </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5146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2025:</a:t>
            </a:r>
          </a:p>
        </p:txBody>
      </p:sp>
      <p:sp>
        <p:nvSpPr>
          <p:cNvPr id="5" name="Content Placeholder 4">
            <a:extLst>
              <a:ext uri="{FF2B5EF4-FFF2-40B4-BE49-F238E27FC236}">
                <a16:creationId xmlns:a16="http://schemas.microsoft.com/office/drawing/2014/main" id="{47350D37-E06F-F9B3-6FC4-B1E7609F330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4061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D3B9-BB5D-EFFE-B094-ABA536B0F573}"/>
              </a:ext>
            </a:extLst>
          </p:cNvPr>
          <p:cNvSpPr>
            <a:spLocks noGrp="1"/>
          </p:cNvSpPr>
          <p:nvPr>
            <p:ph type="title"/>
          </p:nvPr>
        </p:nvSpPr>
        <p:spPr/>
        <p:txBody>
          <a:bodyPr>
            <a:normAutofit/>
          </a:bodyPr>
          <a:lstStyle/>
          <a:p>
            <a:r>
              <a:rPr lang="en-US" dirty="0"/>
              <a:t>In chapter 12, the Gender Differences section is not on the exam (pp. 397-bottom of p. 399)</a:t>
            </a:r>
          </a:p>
        </p:txBody>
      </p:sp>
      <p:sp>
        <p:nvSpPr>
          <p:cNvPr id="3" name="Content Placeholder 2">
            <a:extLst>
              <a:ext uri="{FF2B5EF4-FFF2-40B4-BE49-F238E27FC236}">
                <a16:creationId xmlns:a16="http://schemas.microsoft.com/office/drawing/2014/main" id="{F6293C40-0511-FD86-1DAB-3ADEDB93C6C0}"/>
              </a:ext>
            </a:extLst>
          </p:cNvPr>
          <p:cNvSpPr>
            <a:spLocks noGrp="1"/>
          </p:cNvSpPr>
          <p:nvPr>
            <p:ph idx="1"/>
          </p:nvPr>
        </p:nvSpPr>
        <p:spPr>
          <a:xfrm>
            <a:off x="457200" y="2438400"/>
            <a:ext cx="8001000" cy="4158953"/>
          </a:xfrm>
        </p:spPr>
        <p:txBody>
          <a:bodyPr/>
          <a:lstStyle/>
          <a:p>
            <a:endParaRPr lang="en-US" dirty="0"/>
          </a:p>
        </p:txBody>
      </p:sp>
    </p:spTree>
    <p:extLst>
      <p:ext uri="{BB962C8B-B14F-4D97-AF65-F5344CB8AC3E}">
        <p14:creationId xmlns:p14="http://schemas.microsoft.com/office/powerpoint/2010/main" val="610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 a moment for a writing reflection--what would you do?:**</a:t>
            </a:r>
          </a:p>
        </p:txBody>
      </p:sp>
      <p:sp>
        <p:nvSpPr>
          <p:cNvPr id="3" name="Content Placeholder 2"/>
          <p:cNvSpPr>
            <a:spLocks noGrp="1"/>
          </p:cNvSpPr>
          <p:nvPr>
            <p:ph idx="1"/>
          </p:nvPr>
        </p:nvSpPr>
        <p:spPr>
          <a:xfrm>
            <a:off x="152400" y="1752600"/>
            <a:ext cx="8686800" cy="4876800"/>
          </a:xfrm>
        </p:spPr>
        <p:txBody>
          <a:bodyPr/>
          <a:lstStyle/>
          <a:p>
            <a:pPr algn="l"/>
            <a:r>
              <a:rPr lang="en-US" dirty="0"/>
              <a:t>You are working with Eddie, a 15 year old with a language impairment and with few friends. He is not adept at using social media, and doesn’t like to talk to people. As part of your therapy, will you try to get him onto social media? Why or why not?</a:t>
            </a:r>
          </a:p>
        </p:txBody>
      </p:sp>
    </p:spTree>
    <p:extLst>
      <p:ext uri="{BB962C8B-B14F-4D97-AF65-F5344CB8AC3E}">
        <p14:creationId xmlns:p14="http://schemas.microsoft.com/office/powerpoint/2010/main" val="281932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362950" cy="701674"/>
          </a:xfrm>
        </p:spPr>
        <p:txBody>
          <a:bodyPr/>
          <a:lstStyle/>
          <a:p>
            <a:r>
              <a:rPr lang="en-US" dirty="0"/>
              <a:t>IV. SYNTAX AND MORPHOLOGY</a:t>
            </a:r>
          </a:p>
        </p:txBody>
      </p:sp>
      <p:sp>
        <p:nvSpPr>
          <p:cNvPr id="5" name="Content Placeholder 4">
            <a:extLst>
              <a:ext uri="{FF2B5EF4-FFF2-40B4-BE49-F238E27FC236}">
                <a16:creationId xmlns:a16="http://schemas.microsoft.com/office/drawing/2014/main" id="{28D61A57-9F84-22B3-46B0-3A7C9FA5508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87710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3710438"/>
          </a:xfrm>
        </p:spPr>
        <p:txBody>
          <a:bodyPr>
            <a:normAutofit/>
          </a:bodyPr>
          <a:lstStyle/>
          <a:p>
            <a:pPr algn="l"/>
            <a:br>
              <a:rPr lang="en-US" sz="3200" b="0" dirty="0"/>
            </a:br>
            <a:br>
              <a:rPr lang="en-US" sz="3200" b="0" dirty="0"/>
            </a:br>
            <a:endParaRPr lang="en-US" sz="3200" b="0" dirty="0"/>
          </a:p>
        </p:txBody>
      </p:sp>
      <p:pic>
        <p:nvPicPr>
          <p:cNvPr id="4100" name="Picture 4" descr="http://imgs.steps.dragoart.com/how-to-draw-a-bridge-step-6_1_000000014110_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710437"/>
            <a:ext cx="7304226" cy="307136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28600" y="4724400"/>
            <a:ext cx="3657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Utterance 1</a:t>
            </a:r>
          </a:p>
        </p:txBody>
      </p:sp>
      <p:sp>
        <p:nvSpPr>
          <p:cNvPr id="6" name="Oval 5"/>
          <p:cNvSpPr/>
          <p:nvPr/>
        </p:nvSpPr>
        <p:spPr>
          <a:xfrm>
            <a:off x="6553200" y="3505200"/>
            <a:ext cx="2514600" cy="2438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Utterance 2</a:t>
            </a:r>
          </a:p>
        </p:txBody>
      </p:sp>
    </p:spTree>
    <p:extLst>
      <p:ext uri="{BB962C8B-B14F-4D97-AF65-F5344CB8AC3E}">
        <p14:creationId xmlns:p14="http://schemas.microsoft.com/office/powerpoint/2010/main" val="11994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15399" cy="1142999"/>
          </a:xfrm>
        </p:spPr>
        <p:txBody>
          <a:bodyPr/>
          <a:lstStyle/>
          <a:p>
            <a:r>
              <a:rPr lang="en-US" dirty="0"/>
              <a:t>Adverbial disjuncts… (p. 403)</a:t>
            </a:r>
          </a:p>
        </p:txBody>
      </p:sp>
      <p:sp>
        <p:nvSpPr>
          <p:cNvPr id="5" name="Content Placeholder 4">
            <a:extLst>
              <a:ext uri="{FF2B5EF4-FFF2-40B4-BE49-F238E27FC236}">
                <a16:creationId xmlns:a16="http://schemas.microsoft.com/office/drawing/2014/main" id="{6ABAC95A-9B19-3900-C91A-25CBC0D726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022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661"/>
            <a:ext cx="8077200" cy="447739"/>
          </a:xfrm>
        </p:spPr>
        <p:txBody>
          <a:bodyPr>
            <a:normAutofit fontScale="90000"/>
          </a:bodyPr>
          <a:lstStyle/>
          <a:p>
            <a:r>
              <a:rPr lang="en-US" dirty="0"/>
              <a:t>Adverbial conjuncts:</a:t>
            </a:r>
          </a:p>
        </p:txBody>
      </p:sp>
      <p:sp>
        <p:nvSpPr>
          <p:cNvPr id="5" name="Content Placeholder 4">
            <a:extLst>
              <a:ext uri="{FF2B5EF4-FFF2-40B4-BE49-F238E27FC236}">
                <a16:creationId xmlns:a16="http://schemas.microsoft.com/office/drawing/2014/main" id="{8DDFA897-5783-A3CE-EBEB-8AF57A19C9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80873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661"/>
            <a:ext cx="8382000" cy="447739"/>
          </a:xfrm>
        </p:spPr>
        <p:txBody>
          <a:bodyPr>
            <a:normAutofit fontScale="90000"/>
          </a:bodyPr>
          <a:lstStyle/>
          <a:p>
            <a:r>
              <a:rPr lang="en-US" dirty="0"/>
              <a:t>V. SEMANTICS</a:t>
            </a:r>
          </a:p>
        </p:txBody>
      </p:sp>
      <p:sp>
        <p:nvSpPr>
          <p:cNvPr id="5" name="Content Placeholder 4">
            <a:extLst>
              <a:ext uri="{FF2B5EF4-FFF2-40B4-BE49-F238E27FC236}">
                <a16:creationId xmlns:a16="http://schemas.microsoft.com/office/drawing/2014/main" id="{3B67FDC1-3A6B-AA4D-852B-766A84E478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8327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621751" cy="304799"/>
          </a:xfrm>
        </p:spPr>
        <p:txBody>
          <a:bodyPr>
            <a:normAutofit fontScale="90000"/>
          </a:bodyPr>
          <a:lstStyle/>
          <a:p>
            <a:endParaRPr lang="en-US" dirty="0"/>
          </a:p>
        </p:txBody>
      </p:sp>
      <p:sp>
        <p:nvSpPr>
          <p:cNvPr id="3" name="Content Placeholder 2"/>
          <p:cNvSpPr>
            <a:spLocks noGrp="1"/>
          </p:cNvSpPr>
          <p:nvPr>
            <p:ph idx="1"/>
          </p:nvPr>
        </p:nvSpPr>
        <p:spPr>
          <a:xfrm>
            <a:off x="76199" y="609600"/>
            <a:ext cx="6042429" cy="6019800"/>
          </a:xfrm>
        </p:spPr>
        <p:txBody>
          <a:bodyPr>
            <a:normAutofit/>
          </a:bodyPr>
          <a:lstStyle/>
          <a:p>
            <a:pPr algn="l"/>
            <a:r>
              <a:rPr lang="en-US" dirty="0"/>
              <a:t>Cognitive-linguistic disorders most common in older adults:</a:t>
            </a:r>
          </a:p>
          <a:p>
            <a:pPr algn="l"/>
            <a:endParaRPr lang="en-US" sz="800" dirty="0"/>
          </a:p>
          <a:p>
            <a:pPr algn="l"/>
            <a:endParaRPr lang="en-US" dirty="0"/>
          </a:p>
        </p:txBody>
      </p:sp>
    </p:spTree>
    <p:extLst>
      <p:ext uri="{BB962C8B-B14F-4D97-AF65-F5344CB8AC3E}">
        <p14:creationId xmlns:p14="http://schemas.microsoft.com/office/powerpoint/2010/main" val="12973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52" y="152401"/>
            <a:ext cx="8534400" cy="685799"/>
          </a:xfrm>
        </p:spPr>
        <p:txBody>
          <a:bodyPr>
            <a:normAutofit/>
          </a:bodyPr>
          <a:lstStyle/>
          <a:p>
            <a:r>
              <a:rPr lang="en-US" dirty="0"/>
              <a:t>VI. PRAGMATICS</a:t>
            </a:r>
          </a:p>
        </p:txBody>
      </p:sp>
      <p:sp>
        <p:nvSpPr>
          <p:cNvPr id="3" name="Content Placeholder 2"/>
          <p:cNvSpPr>
            <a:spLocks noGrp="1"/>
          </p:cNvSpPr>
          <p:nvPr>
            <p:ph idx="1"/>
          </p:nvPr>
        </p:nvSpPr>
        <p:spPr>
          <a:xfrm>
            <a:off x="457200" y="914400"/>
            <a:ext cx="8534400" cy="5791200"/>
          </a:xfrm>
        </p:spPr>
        <p:txBody>
          <a:bodyPr/>
          <a:lstStyle/>
          <a:p>
            <a:pPr algn="l"/>
            <a:r>
              <a:rPr lang="en-US" sz="3200" b="1" dirty="0"/>
              <a:t>A. </a:t>
            </a:r>
            <a:r>
              <a:rPr lang="en-US" sz="3200" b="1" u="sng" dirty="0"/>
              <a:t>Conversational Abilities</a:t>
            </a:r>
          </a:p>
          <a:p>
            <a:pPr algn="l"/>
            <a:endParaRPr lang="en-US" sz="1000" dirty="0"/>
          </a:p>
        </p:txBody>
      </p:sp>
    </p:spTree>
    <p:extLst>
      <p:ext uri="{BB962C8B-B14F-4D97-AF65-F5344CB8AC3E}">
        <p14:creationId xmlns:p14="http://schemas.microsoft.com/office/powerpoint/2010/main" val="42264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762999" cy="1295399"/>
          </a:xfrm>
        </p:spPr>
        <p:txBody>
          <a:bodyPr>
            <a:normAutofit/>
          </a:bodyPr>
          <a:lstStyle/>
          <a:p>
            <a:r>
              <a:rPr lang="en-US" dirty="0"/>
              <a:t>Example:**</a:t>
            </a:r>
          </a:p>
        </p:txBody>
      </p:sp>
      <p:sp>
        <p:nvSpPr>
          <p:cNvPr id="3" name="Content Placeholder 2"/>
          <p:cNvSpPr>
            <a:spLocks noGrp="1"/>
          </p:cNvSpPr>
          <p:nvPr>
            <p:ph idx="1"/>
          </p:nvPr>
        </p:nvSpPr>
        <p:spPr>
          <a:xfrm>
            <a:off x="0" y="1676400"/>
            <a:ext cx="9067800" cy="5105400"/>
          </a:xfrm>
        </p:spPr>
        <p:txBody>
          <a:bodyPr/>
          <a:lstStyle/>
          <a:p>
            <a:pPr algn="l"/>
            <a:r>
              <a:rPr lang="en-US" dirty="0"/>
              <a:t>Speaker A: “Can you believe that Game of Thrones is going into another season?”</a:t>
            </a:r>
          </a:p>
          <a:p>
            <a:pPr algn="l"/>
            <a:endParaRPr lang="en-US" dirty="0"/>
          </a:p>
          <a:p>
            <a:pPr algn="l"/>
            <a:r>
              <a:rPr lang="en-US" dirty="0"/>
              <a:t>Speaker B: “</a:t>
            </a:r>
            <a:r>
              <a:rPr lang="en-US" b="1" dirty="0">
                <a:solidFill>
                  <a:srgbClr val="FF0000"/>
                </a:solidFill>
              </a:rPr>
              <a:t>Yeah, some of my favorites are going into another season too</a:t>
            </a:r>
            <a:r>
              <a:rPr lang="en-US" dirty="0"/>
              <a:t>. Can’t wait till the next season of Big Bang Theory. I wonder what’s going to happen with Sheldon and Amy.”</a:t>
            </a:r>
          </a:p>
        </p:txBody>
      </p:sp>
    </p:spTree>
    <p:extLst>
      <p:ext uri="{BB962C8B-B14F-4D97-AF65-F5344CB8AC3E}">
        <p14:creationId xmlns:p14="http://schemas.microsoft.com/office/powerpoint/2010/main" val="3474627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458200" cy="533399"/>
          </a:xfrm>
        </p:spPr>
        <p:txBody>
          <a:bodyPr>
            <a:normAutofit fontScale="90000"/>
          </a:bodyPr>
          <a:lstStyle/>
          <a:p>
            <a:r>
              <a:rPr lang="en-US" dirty="0"/>
              <a:t>B. Narratives</a:t>
            </a:r>
          </a:p>
        </p:txBody>
      </p:sp>
      <p:sp>
        <p:nvSpPr>
          <p:cNvPr id="5" name="Content Placeholder 4">
            <a:extLst>
              <a:ext uri="{FF2B5EF4-FFF2-40B4-BE49-F238E27FC236}">
                <a16:creationId xmlns:a16="http://schemas.microsoft.com/office/drawing/2014/main" id="{1DC065FC-02DC-2070-A12C-E9A781111E7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76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PowerPoint Outline</a:t>
            </a:r>
          </a:p>
        </p:txBody>
      </p:sp>
      <p:sp>
        <p:nvSpPr>
          <p:cNvPr id="3" name="Content Placeholder 2"/>
          <p:cNvSpPr>
            <a:spLocks noGrp="1"/>
          </p:cNvSpPr>
          <p:nvPr>
            <p:ph idx="1"/>
          </p:nvPr>
        </p:nvSpPr>
        <p:spPr>
          <a:xfrm>
            <a:off x="381000" y="1447800"/>
            <a:ext cx="8534400" cy="5334000"/>
          </a:xfrm>
        </p:spPr>
        <p:txBody>
          <a:bodyPr/>
          <a:lstStyle/>
          <a:p>
            <a:pPr algn="l"/>
            <a:r>
              <a:rPr lang="en-US" dirty="0"/>
              <a:t>I. Introduction</a:t>
            </a:r>
          </a:p>
          <a:p>
            <a:pPr algn="l"/>
            <a:r>
              <a:rPr lang="en-US" dirty="0"/>
              <a:t>II. Bilingualism</a:t>
            </a:r>
          </a:p>
          <a:p>
            <a:pPr algn="l"/>
            <a:r>
              <a:rPr lang="en-US" dirty="0"/>
              <a:t>III. Literacy</a:t>
            </a:r>
          </a:p>
          <a:p>
            <a:pPr algn="l"/>
            <a:r>
              <a:rPr lang="en-US" dirty="0"/>
              <a:t>IV. Syntax and morphology</a:t>
            </a:r>
          </a:p>
          <a:p>
            <a:pPr algn="l"/>
            <a:r>
              <a:rPr lang="en-US" dirty="0"/>
              <a:t>V. Semantics</a:t>
            </a:r>
          </a:p>
          <a:p>
            <a:pPr algn="l"/>
            <a:r>
              <a:rPr lang="en-US" dirty="0"/>
              <a:t>VI. Pragmatics</a:t>
            </a:r>
          </a:p>
        </p:txBody>
      </p:sp>
    </p:spTree>
    <p:extLst>
      <p:ext uri="{BB962C8B-B14F-4D97-AF65-F5344CB8AC3E}">
        <p14:creationId xmlns:p14="http://schemas.microsoft.com/office/powerpoint/2010/main" val="305596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774151" cy="761999"/>
          </a:xfrm>
        </p:spPr>
        <p:txBody>
          <a:bodyPr>
            <a:normAutofit/>
          </a:bodyPr>
          <a:lstStyle/>
          <a:p>
            <a:r>
              <a:rPr lang="en-US" dirty="0"/>
              <a:t>C. Speaking Styles</a:t>
            </a:r>
          </a:p>
        </p:txBody>
      </p:sp>
      <p:sp>
        <p:nvSpPr>
          <p:cNvPr id="5" name="Content Placeholder 4">
            <a:extLst>
              <a:ext uri="{FF2B5EF4-FFF2-40B4-BE49-F238E27FC236}">
                <a16:creationId xmlns:a16="http://schemas.microsoft.com/office/drawing/2014/main" id="{CF0027D1-D3A5-3789-DECC-97CB39DEF6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557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PowerPoint Outline</a:t>
            </a:r>
          </a:p>
        </p:txBody>
      </p:sp>
      <p:sp>
        <p:nvSpPr>
          <p:cNvPr id="3" name="Content Placeholder 2"/>
          <p:cNvSpPr>
            <a:spLocks noGrp="1"/>
          </p:cNvSpPr>
          <p:nvPr>
            <p:ph idx="1"/>
          </p:nvPr>
        </p:nvSpPr>
        <p:spPr>
          <a:xfrm>
            <a:off x="76200" y="1524000"/>
            <a:ext cx="8839200" cy="5257800"/>
          </a:xfrm>
        </p:spPr>
        <p:txBody>
          <a:bodyPr/>
          <a:lstStyle/>
          <a:p>
            <a:pPr algn="l"/>
            <a:r>
              <a:rPr lang="en-US" dirty="0"/>
              <a:t>I. Introduction</a:t>
            </a:r>
          </a:p>
          <a:p>
            <a:pPr algn="l"/>
            <a:r>
              <a:rPr lang="en-US" dirty="0"/>
              <a:t>II. Bilingualism</a:t>
            </a:r>
          </a:p>
          <a:p>
            <a:pPr algn="l"/>
            <a:r>
              <a:rPr lang="en-US" dirty="0"/>
              <a:t>III. Literacy</a:t>
            </a:r>
          </a:p>
          <a:p>
            <a:pPr algn="l"/>
            <a:r>
              <a:rPr lang="en-US" dirty="0"/>
              <a:t>IV. Syntax and morphology</a:t>
            </a:r>
          </a:p>
          <a:p>
            <a:pPr algn="l"/>
            <a:r>
              <a:rPr lang="en-US" dirty="0"/>
              <a:t>V. Semantics</a:t>
            </a:r>
          </a:p>
          <a:p>
            <a:pPr algn="l"/>
            <a:r>
              <a:rPr lang="en-US" dirty="0"/>
              <a:t>VI. Pragmatics</a:t>
            </a:r>
          </a:p>
        </p:txBody>
      </p:sp>
    </p:spTree>
    <p:extLst>
      <p:ext uri="{BB962C8B-B14F-4D97-AF65-F5344CB8AC3E}">
        <p14:creationId xmlns:p14="http://schemas.microsoft.com/office/powerpoint/2010/main" val="343990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1"/>
            <a:ext cx="8545551" cy="604836"/>
          </a:xfrm>
        </p:spPr>
        <p:txBody>
          <a:bodyPr/>
          <a:lstStyle/>
          <a:p>
            <a:r>
              <a:rPr lang="en-US" dirty="0"/>
              <a:t>I. INTRODUCTION</a:t>
            </a:r>
          </a:p>
        </p:txBody>
      </p:sp>
      <p:sp>
        <p:nvSpPr>
          <p:cNvPr id="3" name="Content Placeholder 2">
            <a:extLst>
              <a:ext uri="{FF2B5EF4-FFF2-40B4-BE49-F238E27FC236}">
                <a16:creationId xmlns:a16="http://schemas.microsoft.com/office/drawing/2014/main" id="{35A8A68C-49C7-6787-E168-A68EF7AF08A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4165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0CC0-087C-672C-97D8-A4087F3D357C}"/>
              </a:ext>
            </a:extLst>
          </p:cNvPr>
          <p:cNvSpPr>
            <a:spLocks noGrp="1"/>
          </p:cNvSpPr>
          <p:nvPr>
            <p:ph type="title"/>
          </p:nvPr>
        </p:nvSpPr>
        <p:spPr/>
        <p:txBody>
          <a:bodyPr/>
          <a:lstStyle/>
          <a:p>
            <a:r>
              <a:rPr lang="en-US" dirty="0"/>
              <a:t>With aging…</a:t>
            </a:r>
          </a:p>
        </p:txBody>
      </p:sp>
      <p:sp>
        <p:nvSpPr>
          <p:cNvPr id="5" name="Content Placeholder 4">
            <a:extLst>
              <a:ext uri="{FF2B5EF4-FFF2-40B4-BE49-F238E27FC236}">
                <a16:creationId xmlns:a16="http://schemas.microsoft.com/office/drawing/2014/main" id="{4B200619-F484-4670-C093-B3EBA9C52E6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553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EEE9-3A3C-465B-B0B9-E8D68E10769B}"/>
              </a:ext>
            </a:extLst>
          </p:cNvPr>
          <p:cNvSpPr>
            <a:spLocks noGrp="1"/>
          </p:cNvSpPr>
          <p:nvPr>
            <p:ph type="title"/>
          </p:nvPr>
        </p:nvSpPr>
        <p:spPr/>
        <p:txBody>
          <a:bodyPr>
            <a:normAutofit fontScale="90000"/>
          </a:bodyPr>
          <a:lstStyle/>
          <a:p>
            <a:r>
              <a:rPr lang="en-US" sz="3200" dirty="0"/>
              <a:t>A study in Aging, Neuropsychology, and Cognition (2024):</a:t>
            </a:r>
            <a:br>
              <a:rPr lang="en-US" sz="3200" dirty="0"/>
            </a:br>
            <a:r>
              <a:rPr lang="en-US" sz="3200" dirty="0">
                <a:hlinkClick r:id="rId2"/>
              </a:rPr>
              <a:t>https://www.tandfonline.com/toc/nanc20/31/1</a:t>
            </a:r>
            <a:br>
              <a:rPr lang="en-US" sz="3200" dirty="0"/>
            </a:br>
            <a:endParaRPr lang="en-US" sz="3200" dirty="0"/>
          </a:p>
        </p:txBody>
      </p:sp>
      <p:sp>
        <p:nvSpPr>
          <p:cNvPr id="5" name="Content Placeholder 4">
            <a:extLst>
              <a:ext uri="{FF2B5EF4-FFF2-40B4-BE49-F238E27FC236}">
                <a16:creationId xmlns:a16="http://schemas.microsoft.com/office/drawing/2014/main" id="{11AEAFAE-F980-CC30-4716-11F24F632C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351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24FE-14EF-4F72-A6E6-A102F0594ED0}"/>
              </a:ext>
            </a:extLst>
          </p:cNvPr>
          <p:cNvSpPr>
            <a:spLocks noGrp="1"/>
          </p:cNvSpPr>
          <p:nvPr>
            <p:ph type="title"/>
          </p:nvPr>
        </p:nvSpPr>
        <p:spPr>
          <a:xfrm>
            <a:off x="228600" y="152401"/>
            <a:ext cx="8458200" cy="380999"/>
          </a:xfrm>
        </p:spPr>
        <p:txBody>
          <a:bodyPr>
            <a:normAutofit fontScale="90000"/>
          </a:bodyPr>
          <a:lstStyle/>
          <a:p>
            <a:r>
              <a:rPr lang="en-US" sz="3200" dirty="0"/>
              <a:t>This 2024 study found that:</a:t>
            </a:r>
          </a:p>
        </p:txBody>
      </p:sp>
      <p:sp>
        <p:nvSpPr>
          <p:cNvPr id="5" name="Content Placeholder 4">
            <a:extLst>
              <a:ext uri="{FF2B5EF4-FFF2-40B4-BE49-F238E27FC236}">
                <a16:creationId xmlns:a16="http://schemas.microsoft.com/office/drawing/2014/main" id="{A894D653-10D8-B7DA-6C36-1C4782FBDF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397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8697952" cy="685799"/>
          </a:xfrm>
        </p:spPr>
        <p:txBody>
          <a:bodyPr>
            <a:normAutofit/>
          </a:bodyPr>
          <a:lstStyle/>
          <a:p>
            <a:r>
              <a:rPr lang="en-US" dirty="0"/>
              <a:t>II. BILINGUALISM</a:t>
            </a:r>
          </a:p>
        </p:txBody>
      </p:sp>
      <p:sp>
        <p:nvSpPr>
          <p:cNvPr id="5" name="Content Placeholder 4">
            <a:extLst>
              <a:ext uri="{FF2B5EF4-FFF2-40B4-BE49-F238E27FC236}">
                <a16:creationId xmlns:a16="http://schemas.microsoft.com/office/drawing/2014/main" id="{7E07213D-8FF2-27A8-6EC1-98E6EB646C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60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610599" cy="990599"/>
          </a:xfrm>
        </p:spPr>
        <p:txBody>
          <a:bodyPr>
            <a:normAutofit/>
          </a:bodyPr>
          <a:lstStyle/>
          <a:p>
            <a:r>
              <a:rPr lang="en-US" dirty="0"/>
              <a:t>Research in Canada (Ellen Bialystok) showed:</a:t>
            </a:r>
          </a:p>
        </p:txBody>
      </p:sp>
      <p:sp>
        <p:nvSpPr>
          <p:cNvPr id="5" name="Content Placeholder 4">
            <a:extLst>
              <a:ext uri="{FF2B5EF4-FFF2-40B4-BE49-F238E27FC236}">
                <a16:creationId xmlns:a16="http://schemas.microsoft.com/office/drawing/2014/main" id="{B8635FAD-9E66-F48F-2A09-EFB6530495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5128668"/>
      </p:ext>
    </p:extLst>
  </p:cSld>
  <p:clrMapOvr>
    <a:masterClrMapping/>
  </p:clrMapOvr>
</p:sld>
</file>

<file path=ppt/theme/theme1.xml><?xml version="1.0" encoding="utf-8"?>
<a:theme xmlns:a="http://schemas.openxmlformats.org/drawingml/2006/main" name="Theme7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Theme73</Template>
  <TotalTime>681</TotalTime>
  <Words>666</Words>
  <Application>Microsoft Office PowerPoint</Application>
  <PresentationFormat>On-screen Show (4:3)</PresentationFormat>
  <Paragraphs>68</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Aptos</vt:lpstr>
      <vt:lpstr>Aptos Display</vt:lpstr>
      <vt:lpstr>Arial</vt:lpstr>
      <vt:lpstr>Calibri</vt:lpstr>
      <vt:lpstr>Roboto</vt:lpstr>
      <vt:lpstr>Times New Roman</vt:lpstr>
      <vt:lpstr>Verdana</vt:lpstr>
      <vt:lpstr>Theme73</vt:lpstr>
      <vt:lpstr>Office Theme</vt:lpstr>
      <vt:lpstr>Chapter 12</vt:lpstr>
      <vt:lpstr>In chapter 12, the Gender Differences section is not on the exam (pp. 397-bottom of p. 399)</vt:lpstr>
      <vt:lpstr>PowerPoint Outline</vt:lpstr>
      <vt:lpstr>I. INTRODUCTION</vt:lpstr>
      <vt:lpstr>With aging…</vt:lpstr>
      <vt:lpstr>A study in Aging, Neuropsychology, and Cognition (2024): https://www.tandfonline.com/toc/nanc20/31/1 </vt:lpstr>
      <vt:lpstr>This 2024 study found that:</vt:lpstr>
      <vt:lpstr>II. BILINGUALISM</vt:lpstr>
      <vt:lpstr>Research in Canada (Ellen Bialystok) showed:</vt:lpstr>
      <vt:lpstr>III. LITERACY</vt:lpstr>
      <vt:lpstr>B. Paper vs. Digital Books, Social Media, and Screen Time**</vt:lpstr>
      <vt:lpstr>Posnick-Goodwin :</vt:lpstr>
      <vt:lpstr>Naomi Baron Words Onscreen</vt:lpstr>
      <vt:lpstr>Baron (continued; this slide not on exam)**</vt:lpstr>
      <vt:lpstr>Baron (continued; this slide not on exam)**</vt:lpstr>
      <vt:lpstr>Take a moment…**</vt:lpstr>
      <vt:lpstr>osmotogether.com/blogs/news/average-screen-time-for-teenagers-in-2025=Currently%2C%20more%20than%20half%20of,HALF%20of%20their%20waking%20hours.**</vt:lpstr>
      <vt:lpstr>New slide not on exam--in 2025: </vt:lpstr>
      <vt:lpstr>In 2025:</vt:lpstr>
      <vt:lpstr>Take a moment for a writing reflection--what would you do?:**</vt:lpstr>
      <vt:lpstr>IV. SYNTAX AND MORPHOLOGY</vt:lpstr>
      <vt:lpstr>  </vt:lpstr>
      <vt:lpstr>Adverbial disjuncts… (p. 403)</vt:lpstr>
      <vt:lpstr>Adverbial conjuncts:</vt:lpstr>
      <vt:lpstr>V. SEMANTICS</vt:lpstr>
      <vt:lpstr>PowerPoint Presentation</vt:lpstr>
      <vt:lpstr>VI. PRAGMATICS</vt:lpstr>
      <vt:lpstr>Example:**</vt:lpstr>
      <vt:lpstr>B. Narratives</vt:lpstr>
      <vt:lpstr>C. Speaking Styles</vt:lpstr>
      <vt:lpstr>PowerPoint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106</cp:revision>
  <dcterms:created xsi:type="dcterms:W3CDTF">2015-06-15T15:14:38Z</dcterms:created>
  <dcterms:modified xsi:type="dcterms:W3CDTF">2025-03-26T18:08:54Z</dcterms:modified>
</cp:coreProperties>
</file>