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256" r:id="rId2"/>
    <p:sldId id="323" r:id="rId3"/>
    <p:sldId id="1484" r:id="rId4"/>
    <p:sldId id="263" r:id="rId5"/>
    <p:sldId id="257" r:id="rId6"/>
    <p:sldId id="258" r:id="rId7"/>
    <p:sldId id="259" r:id="rId8"/>
    <p:sldId id="260" r:id="rId9"/>
    <p:sldId id="264" r:id="rId10"/>
    <p:sldId id="291" r:id="rId11"/>
    <p:sldId id="265" r:id="rId12"/>
    <p:sldId id="267" r:id="rId13"/>
    <p:sldId id="276" r:id="rId14"/>
    <p:sldId id="278" r:id="rId15"/>
    <p:sldId id="274" r:id="rId16"/>
    <p:sldId id="282" r:id="rId17"/>
    <p:sldId id="283" r:id="rId18"/>
    <p:sldId id="284" r:id="rId19"/>
    <p:sldId id="272" r:id="rId20"/>
    <p:sldId id="273" r:id="rId21"/>
    <p:sldId id="327" r:id="rId22"/>
    <p:sldId id="328" r:id="rId23"/>
    <p:sldId id="329" r:id="rId24"/>
    <p:sldId id="330" r:id="rId25"/>
    <p:sldId id="331" r:id="rId26"/>
    <p:sldId id="332" r:id="rId27"/>
    <p:sldId id="266" r:id="rId28"/>
    <p:sldId id="268" r:id="rId29"/>
    <p:sldId id="306" r:id="rId30"/>
    <p:sldId id="307" r:id="rId31"/>
    <p:sldId id="308" r:id="rId32"/>
    <p:sldId id="1473" r:id="rId33"/>
    <p:sldId id="1474" r:id="rId34"/>
    <p:sldId id="1482" r:id="rId35"/>
    <p:sldId id="1483" r:id="rId36"/>
    <p:sldId id="1465" r:id="rId37"/>
    <p:sldId id="296" r:id="rId38"/>
    <p:sldId id="300" r:id="rId39"/>
    <p:sldId id="270" r:id="rId40"/>
    <p:sldId id="302" r:id="rId41"/>
    <p:sldId id="301" r:id="rId42"/>
    <p:sldId id="304" r:id="rId43"/>
    <p:sldId id="326" r:id="rId44"/>
    <p:sldId id="319" r:id="rId45"/>
    <p:sldId id="321" r:id="rId46"/>
    <p:sldId id="271" r:id="rId47"/>
    <p:sldId id="310" r:id="rId48"/>
    <p:sldId id="311" r:id="rId49"/>
    <p:sldId id="312" r:id="rId50"/>
    <p:sldId id="314" r:id="rId51"/>
    <p:sldId id="316" r:id="rId52"/>
    <p:sldId id="313" r:id="rId53"/>
    <p:sldId id="317" r:id="rId54"/>
    <p:sldId id="320" r:id="rId55"/>
    <p:sldId id="31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berry-Mckibbin, Celeste" userId="c1c0be33-cbd2-4b1b-a17b-0c3ab7a2a431" providerId="ADAL" clId="{40D84559-76AB-4319-9B4B-314A160A2DB6}"/>
    <pc:docChg chg="modSld">
      <pc:chgData name="Roseberry-Mckibbin, Celeste" userId="c1c0be33-cbd2-4b1b-a17b-0c3ab7a2a431" providerId="ADAL" clId="{40D84559-76AB-4319-9B4B-314A160A2DB6}" dt="2025-05-10T21:05:23.544" v="0" actId="14100"/>
      <pc:docMkLst>
        <pc:docMk/>
      </pc:docMkLst>
      <pc:sldChg chg="modSp mod">
        <pc:chgData name="Roseberry-Mckibbin, Celeste" userId="c1c0be33-cbd2-4b1b-a17b-0c3ab7a2a431" providerId="ADAL" clId="{40D84559-76AB-4319-9B4B-314A160A2DB6}" dt="2025-05-10T21:05:23.544" v="0" actId="14100"/>
        <pc:sldMkLst>
          <pc:docMk/>
          <pc:sldMk cId="3042608568" sldId="256"/>
        </pc:sldMkLst>
        <pc:spChg chg="mod">
          <ac:chgData name="Roseberry-Mckibbin, Celeste" userId="c1c0be33-cbd2-4b1b-a17b-0c3ab7a2a431" providerId="ADAL" clId="{40D84559-76AB-4319-9B4B-314A160A2DB6}" dt="2025-05-10T21:05:23.544" v="0" actId="14100"/>
          <ac:spMkLst>
            <pc:docMk/>
            <pc:sldMk cId="3042608568"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A51B1-2738-4492-83E6-E63DADDCBE67}" type="datetimeFigureOut">
              <a:rPr lang="en-US" smtClean="0"/>
              <a:t>5/10/2025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E301E-1117-465A-8D73-84F7B7B5FD34}" type="slidenum">
              <a:rPr lang="en-US" smtClean="0"/>
              <a:t>‹#›</a:t>
            </a:fld>
            <a:endParaRPr lang="en-US"/>
          </a:p>
        </p:txBody>
      </p:sp>
    </p:spTree>
    <p:extLst>
      <p:ext uri="{BB962C8B-B14F-4D97-AF65-F5344CB8AC3E}">
        <p14:creationId xmlns:p14="http://schemas.microsoft.com/office/powerpoint/2010/main" val="309040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E9F4-04F8-401B-AE95-325B517FE2D0}" type="slidenum">
              <a:rPr lang="en-US" smtClean="0"/>
              <a:pPr/>
              <a:t>‹#›</a:t>
            </a:fld>
            <a:endParaRPr lang="en-US"/>
          </a:p>
        </p:txBody>
      </p:sp>
    </p:spTree>
    <p:extLst>
      <p:ext uri="{BB962C8B-B14F-4D97-AF65-F5344CB8AC3E}">
        <p14:creationId xmlns:p14="http://schemas.microsoft.com/office/powerpoint/2010/main" val="47879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804E6-DABB-4064-AF65-B542D0A1C12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183688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804E6-DABB-4064-AF65-B542D0A1C12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264207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804E6-DABB-4064-AF65-B542D0A1C12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34467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804E6-DABB-4064-AF65-B542D0A1C12B}"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14583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804E6-DABB-4064-AF65-B542D0A1C12B}"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11129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804E6-DABB-4064-AF65-B542D0A1C12B}"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20799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804E6-DABB-4064-AF65-B542D0A1C12B}"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354500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804E6-DABB-4064-AF65-B542D0A1C12B}"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194345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4804E6-DABB-4064-AF65-B542D0A1C12B}"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63184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4804E6-DABB-4064-AF65-B542D0A1C12B}"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8109-6EAA-458C-B5C0-85046EC807DA}" type="slidenum">
              <a:rPr lang="en-US" smtClean="0"/>
              <a:t>‹#›</a:t>
            </a:fld>
            <a:endParaRPr lang="en-US"/>
          </a:p>
        </p:txBody>
      </p:sp>
    </p:spTree>
    <p:extLst>
      <p:ext uri="{BB962C8B-B14F-4D97-AF65-F5344CB8AC3E}">
        <p14:creationId xmlns:p14="http://schemas.microsoft.com/office/powerpoint/2010/main" val="73239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4804E6-DABB-4064-AF65-B542D0A1C12B}" type="datetimeFigureOut">
              <a:rPr lang="en-US" smtClean="0"/>
              <a:t>5/10/2025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F68109-6EAA-458C-B5C0-85046EC807DA}" type="slidenum">
              <a:rPr lang="en-US" smtClean="0"/>
              <a:t>‹#›</a:t>
            </a:fld>
            <a:endParaRPr lang="en-US"/>
          </a:p>
        </p:txBody>
      </p:sp>
    </p:spTree>
    <p:extLst>
      <p:ext uri="{BB962C8B-B14F-4D97-AF65-F5344CB8AC3E}">
        <p14:creationId xmlns:p14="http://schemas.microsoft.com/office/powerpoint/2010/main" val="7082123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3RjRZ9jMfs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orldpopulationreview.com/state-rankings/common-core-stat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examples.yourdictionary.com/idioms-for-kid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8EjEDfqDfbQ"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play.freerice.com/categories/english-vocabular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696200" cy="3810000"/>
          </a:xfrm>
        </p:spPr>
        <p:txBody>
          <a:bodyPr>
            <a:normAutofit fontScale="90000"/>
          </a:bodyPr>
          <a:lstStyle/>
          <a:p>
            <a:r>
              <a:rPr lang="en-US" dirty="0"/>
              <a:t>LINKING LANGUAGE INTERVENTION TO ENGLISH LANGUAGE ARTS STANDARDS  IN THE COMMON CORE</a:t>
            </a:r>
          </a:p>
        </p:txBody>
      </p:sp>
    </p:spTree>
    <p:extLst>
      <p:ext uri="{BB962C8B-B14F-4D97-AF65-F5344CB8AC3E}">
        <p14:creationId xmlns:p14="http://schemas.microsoft.com/office/powerpoint/2010/main" val="304260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u="sng" dirty="0"/>
              <a:t>Presentation of Knowledge and Ideas—Complete Sentences**</a:t>
            </a:r>
            <a:br>
              <a:rPr lang="en-US" u="sng" dirty="0"/>
            </a:br>
            <a:endParaRPr lang="en-US" dirty="0"/>
          </a:p>
        </p:txBody>
      </p:sp>
      <p:sp>
        <p:nvSpPr>
          <p:cNvPr id="3" name="Content Placeholder 2"/>
          <p:cNvSpPr>
            <a:spLocks noGrp="1"/>
          </p:cNvSpPr>
          <p:nvPr>
            <p:ph idx="1"/>
          </p:nvPr>
        </p:nvSpPr>
        <p:spPr>
          <a:xfrm>
            <a:off x="1295400" y="1295400"/>
            <a:ext cx="7696200" cy="4724400"/>
          </a:xfrm>
        </p:spPr>
        <p:txBody>
          <a:bodyPr/>
          <a:lstStyle/>
          <a:p>
            <a:endParaRPr lang="en-US" dirty="0"/>
          </a:p>
          <a:p>
            <a:r>
              <a:rPr lang="en-US" sz="3200" dirty="0"/>
              <a:t>1. (3</a:t>
            </a:r>
            <a:r>
              <a:rPr lang="en-US" sz="3200" baseline="30000" dirty="0"/>
              <a:t>rd</a:t>
            </a:r>
            <a:r>
              <a:rPr lang="en-US" sz="3200" dirty="0"/>
              <a:t> grade, standard 6) “The student will speak in </a:t>
            </a:r>
            <a:r>
              <a:rPr lang="en-US" sz="3200" b="1" dirty="0">
                <a:solidFill>
                  <a:srgbClr val="FF0000"/>
                </a:solidFill>
              </a:rPr>
              <a:t>complete sentences </a:t>
            </a:r>
            <a:r>
              <a:rPr lang="en-US" sz="3200" dirty="0"/>
              <a:t>when appropriate to task and situation in order to provide requested detail or clarification.”</a:t>
            </a:r>
          </a:p>
          <a:p>
            <a:endParaRPr lang="en-US" sz="3200" dirty="0"/>
          </a:p>
        </p:txBody>
      </p:sp>
    </p:spTree>
    <p:extLst>
      <p:ext uri="{BB962C8B-B14F-4D97-AF65-F5344CB8AC3E}">
        <p14:creationId xmlns:p14="http://schemas.microsoft.com/office/powerpoint/2010/main" val="154155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79670A-2AC3-8729-6AEE-936EE18D8C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38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
            <a:ext cx="7529513" cy="1143000"/>
          </a:xfrm>
        </p:spPr>
        <p:txBody>
          <a:bodyPr>
            <a:normAutofit fontScale="90000"/>
          </a:bodyPr>
          <a:lstStyle/>
          <a:p>
            <a:r>
              <a:rPr lang="en-US" dirty="0"/>
              <a:t>How do we decide when to use complete sentences?</a:t>
            </a:r>
          </a:p>
        </p:txBody>
      </p:sp>
      <p:sp>
        <p:nvSpPr>
          <p:cNvPr id="5" name="Content Placeholder 4">
            <a:extLst>
              <a:ext uri="{FF2B5EF4-FFF2-40B4-BE49-F238E27FC236}">
                <a16:creationId xmlns:a16="http://schemas.microsoft.com/office/drawing/2014/main" id="{3D57C074-3EC4-7A1E-BC12-BF5D010D7F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60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0025"/>
            <a:ext cx="7605713" cy="790575"/>
          </a:xfrm>
        </p:spPr>
        <p:txBody>
          <a:bodyPr>
            <a:normAutofit fontScale="90000"/>
          </a:bodyPr>
          <a:lstStyle/>
          <a:p>
            <a:r>
              <a:rPr lang="en-US" dirty="0"/>
              <a:t>Therapy activity (to do together in class </a:t>
            </a:r>
            <a:r>
              <a:rPr lang="en-US" dirty="0">
                <a:sym typeface="Wingdings" panose="05000000000000000000" pitchFamily="2" charset="2"/>
              </a:rPr>
              <a:t> )**</a:t>
            </a:r>
            <a:endParaRPr lang="en-US" dirty="0"/>
          </a:p>
        </p:txBody>
      </p:sp>
      <p:sp>
        <p:nvSpPr>
          <p:cNvPr id="3" name="Content Placeholder 2"/>
          <p:cNvSpPr>
            <a:spLocks noGrp="1"/>
          </p:cNvSpPr>
          <p:nvPr>
            <p:ph idx="1"/>
          </p:nvPr>
        </p:nvSpPr>
        <p:spPr>
          <a:xfrm>
            <a:off x="1295400" y="1066800"/>
            <a:ext cx="7681913" cy="5791200"/>
          </a:xfrm>
        </p:spPr>
        <p:txBody>
          <a:bodyPr>
            <a:normAutofit lnSpcReduction="10000"/>
          </a:bodyPr>
          <a:lstStyle/>
          <a:p>
            <a:r>
              <a:rPr lang="en-US" dirty="0"/>
              <a:t>Using the 3x5 index cards, create</a:t>
            </a:r>
          </a:p>
          <a:p>
            <a:endParaRPr lang="en-US" dirty="0"/>
          </a:p>
          <a:p>
            <a:r>
              <a:rPr lang="en-US" dirty="0"/>
              <a:t>1 card that says “fragment”</a:t>
            </a:r>
          </a:p>
          <a:p>
            <a:endParaRPr lang="en-US" dirty="0"/>
          </a:p>
          <a:p>
            <a:r>
              <a:rPr lang="en-US" dirty="0"/>
              <a:t>1 card that says “complete”</a:t>
            </a:r>
          </a:p>
          <a:p>
            <a:endParaRPr lang="en-US" dirty="0"/>
          </a:p>
          <a:p>
            <a:r>
              <a:rPr lang="en-US" dirty="0"/>
              <a:t>Create 5 cards with fragments, and 5 cards with complete sentences</a:t>
            </a:r>
          </a:p>
          <a:p>
            <a:endParaRPr lang="en-US" dirty="0"/>
          </a:p>
          <a:p>
            <a:r>
              <a:rPr lang="en-US" dirty="0"/>
              <a:t>With a partner, play the game! The SLP holds up the 2 cards, and the child has to put the fragment cards in one pile and the complete sentence cards in the other pile</a:t>
            </a:r>
          </a:p>
        </p:txBody>
      </p:sp>
    </p:spTree>
    <p:extLst>
      <p:ext uri="{BB962C8B-B14F-4D97-AF65-F5344CB8AC3E}">
        <p14:creationId xmlns:p14="http://schemas.microsoft.com/office/powerpoint/2010/main" val="21265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200024"/>
            <a:ext cx="7239000" cy="1628775"/>
          </a:xfrm>
        </p:spPr>
        <p:txBody>
          <a:bodyPr>
            <a:normAutofit fontScale="90000"/>
          </a:bodyPr>
          <a:lstStyle/>
          <a:p>
            <a:r>
              <a:rPr lang="en-US" dirty="0"/>
              <a:t>The child (a classmate) has to tell why it is not a correct or complete sentence:**</a:t>
            </a:r>
          </a:p>
        </p:txBody>
      </p:sp>
      <p:sp>
        <p:nvSpPr>
          <p:cNvPr id="3" name="Content Placeholder 2"/>
          <p:cNvSpPr>
            <a:spLocks noGrp="1"/>
          </p:cNvSpPr>
          <p:nvPr>
            <p:ph idx="1"/>
          </p:nvPr>
        </p:nvSpPr>
        <p:spPr>
          <a:xfrm>
            <a:off x="1523999" y="1981200"/>
            <a:ext cx="7453313" cy="4724400"/>
          </a:xfrm>
        </p:spPr>
        <p:txBody>
          <a:bodyPr/>
          <a:lstStyle/>
          <a:p>
            <a:r>
              <a:rPr lang="en-US" sz="3200" dirty="0"/>
              <a:t>It does not have a subject or predicate</a:t>
            </a:r>
          </a:p>
          <a:p>
            <a:endParaRPr lang="en-US" sz="3200" dirty="0"/>
          </a:p>
          <a:p>
            <a:r>
              <a:rPr lang="en-US" sz="3200" dirty="0"/>
              <a:t>It does not express a complete thought</a:t>
            </a:r>
          </a:p>
          <a:p>
            <a:endParaRPr lang="en-US" sz="3200" dirty="0"/>
          </a:p>
          <a:p>
            <a:r>
              <a:rPr lang="en-US" sz="3200" dirty="0"/>
              <a:t>It does not provide enough information or detail</a:t>
            </a:r>
          </a:p>
        </p:txBody>
      </p:sp>
    </p:spTree>
    <p:extLst>
      <p:ext uri="{BB962C8B-B14F-4D97-AF65-F5344CB8AC3E}">
        <p14:creationId xmlns:p14="http://schemas.microsoft.com/office/powerpoint/2010/main" val="220271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0024"/>
            <a:ext cx="7453313" cy="1323975"/>
          </a:xfrm>
        </p:spPr>
        <p:txBody>
          <a:bodyPr/>
          <a:lstStyle/>
          <a:p>
            <a:r>
              <a:rPr lang="en-US" dirty="0"/>
              <a:t>B. </a:t>
            </a:r>
            <a:r>
              <a:rPr lang="en-US" u="sng" dirty="0"/>
              <a:t>Presentation of Knowledge and Ideas--Formal Vs. Informal</a:t>
            </a:r>
            <a:endParaRPr lang="en-US" dirty="0"/>
          </a:p>
        </p:txBody>
      </p:sp>
      <p:sp>
        <p:nvSpPr>
          <p:cNvPr id="5" name="Content Placeholder 4">
            <a:extLst>
              <a:ext uri="{FF2B5EF4-FFF2-40B4-BE49-F238E27FC236}">
                <a16:creationId xmlns:a16="http://schemas.microsoft.com/office/drawing/2014/main" id="{F76B9874-719B-83C6-F58E-3F5637FC6A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7124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students that informal speaking is for**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7312" y="1825625"/>
            <a:ext cx="3249376" cy="4351338"/>
          </a:xfrm>
        </p:spPr>
      </p:pic>
    </p:spTree>
    <p:extLst>
      <p:ext uri="{BB962C8B-B14F-4D97-AF65-F5344CB8AC3E}">
        <p14:creationId xmlns:p14="http://schemas.microsoft.com/office/powerpoint/2010/main" val="45102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0025"/>
            <a:ext cx="7605713" cy="714375"/>
          </a:xfrm>
        </p:spPr>
        <p:txBody>
          <a:bodyPr/>
          <a:lstStyle/>
          <a:p>
            <a:r>
              <a:rPr lang="en-US" dirty="0"/>
              <a:t>Informal speaking:</a:t>
            </a:r>
          </a:p>
        </p:txBody>
      </p:sp>
      <p:sp>
        <p:nvSpPr>
          <p:cNvPr id="5" name="Content Placeholder 4">
            <a:extLst>
              <a:ext uri="{FF2B5EF4-FFF2-40B4-BE49-F238E27FC236}">
                <a16:creationId xmlns:a16="http://schemas.microsoft.com/office/drawing/2014/main" id="{8021FCC4-3422-E443-FBB0-A623B2A73E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684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
            <a:ext cx="7529513" cy="533399"/>
          </a:xfrm>
        </p:spPr>
        <p:txBody>
          <a:bodyPr>
            <a:normAutofit fontScale="90000"/>
          </a:bodyPr>
          <a:lstStyle/>
          <a:p>
            <a:r>
              <a:rPr lang="en-US" dirty="0"/>
              <a:t>Formal speaking:</a:t>
            </a:r>
          </a:p>
        </p:txBody>
      </p:sp>
      <p:sp>
        <p:nvSpPr>
          <p:cNvPr id="5" name="Content Placeholder 4">
            <a:extLst>
              <a:ext uri="{FF2B5EF4-FFF2-40B4-BE49-F238E27FC236}">
                <a16:creationId xmlns:a16="http://schemas.microsoft.com/office/drawing/2014/main" id="{62BDE6C1-B11A-EF96-3AB8-26402FAACFF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752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0024"/>
            <a:ext cx="7681913" cy="1552575"/>
          </a:xfrm>
        </p:spPr>
        <p:txBody>
          <a:bodyPr/>
          <a:lstStyle/>
          <a:p>
            <a:r>
              <a:rPr lang="en-US" dirty="0"/>
              <a:t>C. </a:t>
            </a:r>
            <a:r>
              <a:rPr lang="en-US" u="sng" dirty="0"/>
              <a:t>Comprehension and Collaboration</a:t>
            </a:r>
            <a:r>
              <a:rPr lang="en-US" dirty="0"/>
              <a:t>**</a:t>
            </a:r>
          </a:p>
        </p:txBody>
      </p:sp>
      <p:sp>
        <p:nvSpPr>
          <p:cNvPr id="3" name="Content Placeholder 2"/>
          <p:cNvSpPr>
            <a:spLocks noGrp="1"/>
          </p:cNvSpPr>
          <p:nvPr>
            <p:ph idx="1"/>
          </p:nvPr>
        </p:nvSpPr>
        <p:spPr/>
        <p:txBody>
          <a:bodyPr/>
          <a:lstStyle/>
          <a:p>
            <a:r>
              <a:rPr lang="en-US" sz="3200" dirty="0"/>
              <a:t>“The student will engage effectively in a wide range of </a:t>
            </a:r>
            <a:r>
              <a:rPr lang="en-US" sz="3200" b="1" dirty="0">
                <a:solidFill>
                  <a:srgbClr val="FF0000"/>
                </a:solidFill>
              </a:rPr>
              <a:t>collaborative discussions </a:t>
            </a:r>
            <a:r>
              <a:rPr lang="en-US" sz="3200" dirty="0"/>
              <a:t>(one-on-one, in groups, and teacher-led) with diverse partners on grade level topics and texts, building on each others’ ideas and expressing their own clearly.”</a:t>
            </a:r>
          </a:p>
          <a:p>
            <a:endParaRPr lang="en-US" dirty="0"/>
          </a:p>
          <a:p>
            <a:endParaRPr lang="en-US" dirty="0"/>
          </a:p>
        </p:txBody>
      </p:sp>
    </p:spTree>
    <p:extLst>
      <p:ext uri="{BB962C8B-B14F-4D97-AF65-F5344CB8AC3E}">
        <p14:creationId xmlns:p14="http://schemas.microsoft.com/office/powerpoint/2010/main" val="229324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0025"/>
            <a:ext cx="7453313" cy="180975"/>
          </a:xfrm>
        </p:spPr>
        <p:txBody>
          <a:bodyPr>
            <a:normAutofit fontScale="90000"/>
          </a:bodyPr>
          <a:lstStyle/>
          <a:p>
            <a:r>
              <a:rPr lang="en-US" dirty="0"/>
              <a:t>Moore </a:t>
            </a:r>
            <a:r>
              <a:rPr lang="en-US"/>
              <a:t>&amp; Montgomery:</a:t>
            </a:r>
            <a:endParaRPr lang="en-US" dirty="0"/>
          </a:p>
        </p:txBody>
      </p:sp>
      <p:sp>
        <p:nvSpPr>
          <p:cNvPr id="5" name="Content Placeholder 4">
            <a:extLst>
              <a:ext uri="{FF2B5EF4-FFF2-40B4-BE49-F238E27FC236}">
                <a16:creationId xmlns:a16="http://schemas.microsoft.com/office/drawing/2014/main" id="{D13308D2-2257-CB23-958D-3D88FC984A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755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914" y="-76199"/>
            <a:ext cx="7391400" cy="914400"/>
          </a:xfrm>
        </p:spPr>
        <p:txBody>
          <a:bodyPr>
            <a:normAutofit fontScale="90000"/>
          </a:bodyPr>
          <a:lstStyle/>
          <a:p>
            <a:r>
              <a:rPr lang="en-US" sz="3200" dirty="0"/>
              <a:t>Talk about rules for successful conversations:</a:t>
            </a:r>
          </a:p>
        </p:txBody>
      </p:sp>
      <p:sp>
        <p:nvSpPr>
          <p:cNvPr id="5" name="Content Placeholder 4">
            <a:extLst>
              <a:ext uri="{FF2B5EF4-FFF2-40B4-BE49-F238E27FC236}">
                <a16:creationId xmlns:a16="http://schemas.microsoft.com/office/drawing/2014/main" id="{F4A555E8-CF11-F8E3-8CCB-02740E468B8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753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The Topic Maintenance Railroad (SpeechAndLanguageKids.com 2025)</a:t>
            </a:r>
          </a:p>
        </p:txBody>
      </p:sp>
      <p:pic>
        <p:nvPicPr>
          <p:cNvPr id="1030" name="Picture 6" descr="Topic Maintenance Railr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576256" cy="405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7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8600"/>
            <a:ext cx="7772400" cy="5791200"/>
          </a:xfrm>
        </p:spPr>
        <p:txBody>
          <a:bodyPr/>
          <a:lstStyle/>
          <a:p>
            <a:r>
              <a:rPr lang="en-US" sz="3200" dirty="0"/>
              <a:t>Show the child the train and explain to** him that each of the train cars represents what we say about that topic.  If you say something that isn’t about the topic, then the train car falls off the track.  Try to keep all of the train cars on the track.  If the child is struggling, print off the train and write what he says during a conversation above each train car and then discuss whether they are about the topic or not.</a:t>
            </a:r>
          </a:p>
        </p:txBody>
      </p:sp>
    </p:spTree>
    <p:extLst>
      <p:ext uri="{BB962C8B-B14F-4D97-AF65-F5344CB8AC3E}">
        <p14:creationId xmlns:p14="http://schemas.microsoft.com/office/powerpoint/2010/main" val="194035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848600" cy="5867400"/>
          </a:xfrm>
        </p:spPr>
        <p:txBody>
          <a:bodyPr/>
          <a:lstStyle/>
          <a:p>
            <a:r>
              <a:rPr lang="en-US" sz="3200" dirty="0"/>
              <a:t>Try setting some goals with your child** such as how many turns your child will stay on topic.  You can tell your child “There are six cars on this train.  Let’s see if you can think of 6 things to say about our topic.”  Then, celebrate with your child once he fills up the train but only write down the things your child says that are on topic.</a:t>
            </a:r>
          </a:p>
        </p:txBody>
      </p:sp>
    </p:spTree>
    <p:extLst>
      <p:ext uri="{BB962C8B-B14F-4D97-AF65-F5344CB8AC3E}">
        <p14:creationId xmlns:p14="http://schemas.microsoft.com/office/powerpoint/2010/main" val="248458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848600" cy="5791200"/>
          </a:xfrm>
        </p:spPr>
        <p:txBody>
          <a:bodyPr/>
          <a:lstStyle/>
          <a:p>
            <a:r>
              <a:rPr lang="en-US" sz="3200" dirty="0"/>
              <a:t>Once your child begins to understand** this analogy, you can begin to use it in other settings as well.  For example, when your child changes the subject unexpectedly, you can say something like “Wait a minute!  We were talking about pizza.  You changed the topic.  Did your train fall off the track?”</a:t>
            </a:r>
          </a:p>
        </p:txBody>
      </p:sp>
    </p:spTree>
    <p:extLst>
      <p:ext uri="{BB962C8B-B14F-4D97-AF65-F5344CB8AC3E}">
        <p14:creationId xmlns:p14="http://schemas.microsoft.com/office/powerpoint/2010/main" val="326810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Right where you are, draw a train on a piece of paper—2 cars, then 4 cars, then 6 cars; we will share</a:t>
            </a:r>
          </a:p>
        </p:txBody>
      </p:sp>
      <p:sp>
        <p:nvSpPr>
          <p:cNvPr id="3" name="Content Placeholder 2"/>
          <p:cNvSpPr>
            <a:spLocks noGrp="1"/>
          </p:cNvSpPr>
          <p:nvPr>
            <p:ph idx="1"/>
          </p:nvPr>
        </p:nvSpPr>
        <p:spPr>
          <a:xfrm>
            <a:off x="1371600" y="1447800"/>
            <a:ext cx="3124200" cy="5334000"/>
          </a:xfrm>
        </p:spPr>
        <p:txBody>
          <a:bodyPr/>
          <a:lstStyle/>
          <a:p>
            <a:r>
              <a:rPr lang="en-US" sz="2800" dirty="0"/>
              <a:t>Pretend you are the SLP and child and think of a topic</a:t>
            </a:r>
          </a:p>
          <a:p>
            <a:endParaRPr lang="en-US" sz="900" dirty="0"/>
          </a:p>
          <a:p>
            <a:r>
              <a:rPr lang="en-US" sz="2800" dirty="0"/>
              <a:t>Have the “child” add on and write in what she says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00200"/>
            <a:ext cx="4470400" cy="3352800"/>
          </a:xfrm>
          <a:prstGeom prst="rect">
            <a:avLst/>
          </a:prstGeom>
        </p:spPr>
      </p:pic>
    </p:spTree>
    <p:extLst>
      <p:ext uri="{BB962C8B-B14F-4D97-AF65-F5344CB8AC3E}">
        <p14:creationId xmlns:p14="http://schemas.microsoft.com/office/powerpoint/2010/main" val="166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https://www.youtube.com/watch?v=3RjRZ9jMfs0</a:t>
            </a:r>
            <a:endParaRPr lang="en-US" dirty="0"/>
          </a:p>
        </p:txBody>
      </p:sp>
      <p:sp>
        <p:nvSpPr>
          <p:cNvPr id="3" name="Content Placeholder 2"/>
          <p:cNvSpPr>
            <a:spLocks noGrp="1"/>
          </p:cNvSpPr>
          <p:nvPr>
            <p:ph idx="1"/>
          </p:nvPr>
        </p:nvSpPr>
        <p:spPr/>
        <p:txBody>
          <a:bodyPr/>
          <a:lstStyle/>
          <a:p>
            <a:r>
              <a:rPr lang="en-US" sz="3200" dirty="0"/>
              <a:t>Social Skills Training: Taking Turns Speaking</a:t>
            </a:r>
          </a:p>
          <a:p>
            <a:endParaRPr lang="en-US" sz="3200" dirty="0"/>
          </a:p>
          <a:p>
            <a:r>
              <a:rPr lang="en-US" sz="3200" dirty="0" err="1"/>
              <a:t>Youtube</a:t>
            </a:r>
            <a:r>
              <a:rPr lang="en-US" sz="3200" dirty="0"/>
              <a:t> video</a:t>
            </a:r>
          </a:p>
        </p:txBody>
      </p:sp>
    </p:spTree>
    <p:extLst>
      <p:ext uri="{BB962C8B-B14F-4D97-AF65-F5344CB8AC3E}">
        <p14:creationId xmlns:p14="http://schemas.microsoft.com/office/powerpoint/2010/main" val="354070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1"/>
            <a:ext cx="7848599" cy="1600200"/>
          </a:xfrm>
        </p:spPr>
        <p:txBody>
          <a:bodyPr>
            <a:normAutofit fontScale="90000"/>
          </a:bodyPr>
          <a:lstStyle/>
          <a:p>
            <a:r>
              <a:rPr lang="en-US" dirty="0"/>
              <a:t>III. PRACTICAL INTERVENTION  STRATEGIES: LANGUAGE STANDARDS</a:t>
            </a:r>
          </a:p>
        </p:txBody>
      </p:sp>
      <p:sp>
        <p:nvSpPr>
          <p:cNvPr id="5" name="Content Placeholder 4">
            <a:extLst>
              <a:ext uri="{FF2B5EF4-FFF2-40B4-BE49-F238E27FC236}">
                <a16:creationId xmlns:a16="http://schemas.microsoft.com/office/drawing/2014/main" id="{5D396071-BBA3-CA01-D96B-1FAF030381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423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0024"/>
            <a:ext cx="7238999" cy="2314576"/>
          </a:xfrm>
        </p:spPr>
        <p:txBody>
          <a:bodyPr>
            <a:normAutofit fontScale="90000"/>
          </a:bodyPr>
          <a:lstStyle/>
          <a:p>
            <a:r>
              <a:rPr lang="en-US" dirty="0"/>
              <a:t>A. The student will demonstrate command of the conventions of standard English grammar and usage when writing or speaking**</a:t>
            </a:r>
            <a:br>
              <a:rPr lang="en-US" dirty="0"/>
            </a:br>
            <a:endParaRPr lang="en-US" dirty="0"/>
          </a:p>
        </p:txBody>
      </p:sp>
      <p:sp>
        <p:nvSpPr>
          <p:cNvPr id="3" name="Content Placeholder 2">
            <a:extLst>
              <a:ext uri="{FF2B5EF4-FFF2-40B4-BE49-F238E27FC236}">
                <a16:creationId xmlns:a16="http://schemas.microsoft.com/office/drawing/2014/main" id="{925E0B4A-5FB7-7567-FD9B-BB7CC7297B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928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a:t>**</a:t>
            </a:r>
          </a:p>
        </p:txBody>
      </p:sp>
      <p:pic>
        <p:nvPicPr>
          <p:cNvPr id="4403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708" y="-1295400"/>
            <a:ext cx="9080011" cy="6781800"/>
          </a:xfrm>
        </p:spPr>
      </p:pic>
    </p:spTree>
    <p:extLst>
      <p:ext uri="{BB962C8B-B14F-4D97-AF65-F5344CB8AC3E}">
        <p14:creationId xmlns:p14="http://schemas.microsoft.com/office/powerpoint/2010/main" val="88826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1A74-29AF-C2D3-1C5E-62AFADEF38E9}"/>
              </a:ext>
            </a:extLst>
          </p:cNvPr>
          <p:cNvSpPr>
            <a:spLocks noGrp="1"/>
          </p:cNvSpPr>
          <p:nvPr>
            <p:ph type="title"/>
          </p:nvPr>
        </p:nvSpPr>
        <p:spPr>
          <a:xfrm>
            <a:off x="1219200" y="200024"/>
            <a:ext cx="7772400" cy="1781175"/>
          </a:xfrm>
        </p:spPr>
        <p:txBody>
          <a:bodyPr>
            <a:normAutofit fontScale="90000"/>
          </a:bodyPr>
          <a:lstStyle/>
          <a:p>
            <a:r>
              <a:rPr lang="en-US" sz="3200" dirty="0"/>
              <a:t>In 2025:** </a:t>
            </a:r>
            <a:r>
              <a:rPr lang="en-US" sz="3200" dirty="0">
                <a:hlinkClick r:id="rId2"/>
              </a:rPr>
              <a:t>https://worldpopulationreview.com/state-rankings/common-core-states</a:t>
            </a:r>
            <a:br>
              <a:rPr lang="en-US" sz="3200" dirty="0"/>
            </a:br>
            <a:endParaRPr lang="en-US" sz="3200" dirty="0"/>
          </a:p>
        </p:txBody>
      </p:sp>
      <p:sp>
        <p:nvSpPr>
          <p:cNvPr id="3" name="Content Placeholder 2">
            <a:extLst>
              <a:ext uri="{FF2B5EF4-FFF2-40B4-BE49-F238E27FC236}">
                <a16:creationId xmlns:a16="http://schemas.microsoft.com/office/drawing/2014/main" id="{BAB40FAF-8128-A16D-1F9C-9285627C990C}"/>
              </a:ext>
            </a:extLst>
          </p:cNvPr>
          <p:cNvSpPr>
            <a:spLocks noGrp="1"/>
          </p:cNvSpPr>
          <p:nvPr>
            <p:ph idx="1"/>
          </p:nvPr>
        </p:nvSpPr>
        <p:spPr>
          <a:xfrm>
            <a:off x="1371600" y="1981200"/>
            <a:ext cx="7620000" cy="4038600"/>
          </a:xfrm>
        </p:spPr>
        <p:txBody>
          <a:bodyPr/>
          <a:lstStyle/>
          <a:p>
            <a:r>
              <a:rPr lang="en-US" sz="3200" dirty="0"/>
              <a:t>41 states and the District of Columbia use Common Core</a:t>
            </a:r>
          </a:p>
        </p:txBody>
      </p:sp>
    </p:spTree>
    <p:extLst>
      <p:ext uri="{BB962C8B-B14F-4D97-AF65-F5344CB8AC3E}">
        <p14:creationId xmlns:p14="http://schemas.microsoft.com/office/powerpoint/2010/main" val="3624763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0" y="200025"/>
            <a:ext cx="7467600" cy="638175"/>
          </a:xfrm>
        </p:spPr>
        <p:txBody>
          <a:bodyPr>
            <a:normAutofit fontScale="90000"/>
          </a:bodyPr>
          <a:lstStyle/>
          <a:p>
            <a:pPr eaLnBrk="1" hangingPunct="1"/>
            <a:r>
              <a:rPr lang="en-US" altLang="en-US" dirty="0"/>
              <a:t>Derivational morphemes…</a:t>
            </a:r>
          </a:p>
        </p:txBody>
      </p:sp>
    </p:spTree>
    <p:extLst>
      <p:ext uri="{BB962C8B-B14F-4D97-AF65-F5344CB8AC3E}">
        <p14:creationId xmlns:p14="http://schemas.microsoft.com/office/powerpoint/2010/main" val="361723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a:t>Inflectional morphemes…</a:t>
            </a:r>
          </a:p>
        </p:txBody>
      </p:sp>
      <p:sp>
        <p:nvSpPr>
          <p:cNvPr id="3" name="Content Placeholder 2">
            <a:extLst>
              <a:ext uri="{FF2B5EF4-FFF2-40B4-BE49-F238E27FC236}">
                <a16:creationId xmlns:a16="http://schemas.microsoft.com/office/drawing/2014/main" id="{C1686D65-0F3B-F2FE-283C-4598EAD4DD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2310456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D6A2-F93E-C924-8A6E-42DBDC2829C0}"/>
              </a:ext>
            </a:extLst>
          </p:cNvPr>
          <p:cNvSpPr>
            <a:spLocks noGrp="1"/>
          </p:cNvSpPr>
          <p:nvPr>
            <p:ph type="title"/>
          </p:nvPr>
        </p:nvSpPr>
        <p:spPr>
          <a:xfrm>
            <a:off x="1295400" y="200024"/>
            <a:ext cx="7696200" cy="2085975"/>
          </a:xfrm>
        </p:spPr>
        <p:txBody>
          <a:bodyPr/>
          <a:lstStyle/>
          <a:p>
            <a:r>
              <a:rPr lang="en-US" sz="3200" dirty="0"/>
              <a:t>Apel et al. (2022). Morphological awareness performance profiles of first- through sixth-grade students. </a:t>
            </a:r>
            <a:r>
              <a:rPr lang="en-US" sz="3200" i="1" dirty="0"/>
              <a:t>Journal of Speech, Language, and Hearing Research (65),</a:t>
            </a:r>
            <a:r>
              <a:rPr lang="en-US" sz="3200" dirty="0"/>
              <a:t> 10701086.**</a:t>
            </a:r>
          </a:p>
        </p:txBody>
      </p:sp>
      <p:sp>
        <p:nvSpPr>
          <p:cNvPr id="3" name="Content Placeholder 2">
            <a:extLst>
              <a:ext uri="{FF2B5EF4-FFF2-40B4-BE49-F238E27FC236}">
                <a16:creationId xmlns:a16="http://schemas.microsoft.com/office/drawing/2014/main" id="{B66AD547-A18B-1763-3D03-221063E9015A}"/>
              </a:ext>
            </a:extLst>
          </p:cNvPr>
          <p:cNvSpPr>
            <a:spLocks noGrp="1"/>
          </p:cNvSpPr>
          <p:nvPr>
            <p:ph idx="1"/>
          </p:nvPr>
        </p:nvSpPr>
        <p:spPr>
          <a:xfrm>
            <a:off x="1295399" y="2667000"/>
            <a:ext cx="7834009" cy="4191000"/>
          </a:xfrm>
        </p:spPr>
        <p:txBody>
          <a:bodyPr/>
          <a:lstStyle/>
          <a:p>
            <a:r>
              <a:rPr lang="en-US" dirty="0"/>
              <a:t>They tested the MA skills of 4,059 students in grades 1-6</a:t>
            </a:r>
          </a:p>
          <a:p>
            <a:endParaRPr lang="en-US" dirty="0"/>
          </a:p>
          <a:p>
            <a:r>
              <a:rPr lang="en-US" dirty="0"/>
              <a:t>There were different profiles of performance and they identified 6 different subgroups of students</a:t>
            </a:r>
          </a:p>
        </p:txBody>
      </p:sp>
    </p:spTree>
    <p:extLst>
      <p:ext uri="{BB962C8B-B14F-4D97-AF65-F5344CB8AC3E}">
        <p14:creationId xmlns:p14="http://schemas.microsoft.com/office/powerpoint/2010/main" val="3040477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DC0B-93AB-D22C-4ABD-C38550EC6AE1}"/>
              </a:ext>
            </a:extLst>
          </p:cNvPr>
          <p:cNvSpPr>
            <a:spLocks noGrp="1"/>
          </p:cNvSpPr>
          <p:nvPr>
            <p:ph type="title"/>
          </p:nvPr>
        </p:nvSpPr>
        <p:spPr>
          <a:xfrm>
            <a:off x="1524000" y="1"/>
            <a:ext cx="7453313" cy="685800"/>
          </a:xfrm>
        </p:spPr>
        <p:txBody>
          <a:bodyPr>
            <a:normAutofit fontScale="90000"/>
          </a:bodyPr>
          <a:lstStyle/>
          <a:p>
            <a:r>
              <a:rPr lang="en-US" dirty="0"/>
              <a:t>Apel et al. 2022 concluded:</a:t>
            </a:r>
          </a:p>
        </p:txBody>
      </p:sp>
      <p:sp>
        <p:nvSpPr>
          <p:cNvPr id="5" name="Content Placeholder 4">
            <a:extLst>
              <a:ext uri="{FF2B5EF4-FFF2-40B4-BE49-F238E27FC236}">
                <a16:creationId xmlns:a16="http://schemas.microsoft.com/office/drawing/2014/main" id="{BCCFD748-69E4-4070-C1BB-784D70041E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9476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A3C9-FD4D-47D4-B9D1-C30F8BE5510B}"/>
              </a:ext>
            </a:extLst>
          </p:cNvPr>
          <p:cNvSpPr>
            <a:spLocks noGrp="1"/>
          </p:cNvSpPr>
          <p:nvPr>
            <p:ph type="title"/>
          </p:nvPr>
        </p:nvSpPr>
        <p:spPr>
          <a:xfrm>
            <a:off x="1143000" y="0"/>
            <a:ext cx="7772401" cy="2971800"/>
          </a:xfrm>
        </p:spPr>
        <p:txBody>
          <a:bodyPr/>
          <a:lstStyle/>
          <a:p>
            <a:r>
              <a:rPr lang="en-US" sz="3200" dirty="0" err="1"/>
              <a:t>Passaretti</a:t>
            </a:r>
            <a:r>
              <a:rPr lang="en-US" sz="3200" dirty="0"/>
              <a:t> et al. (2023). Reporting of classroom-based morphological awareness instruction and intervention for K-3d grade students in the literature: A scoping review. </a:t>
            </a:r>
            <a:r>
              <a:rPr lang="en-US" sz="3200" i="1" dirty="0"/>
              <a:t>Language, Speech, and Hearing Services in School, 54</a:t>
            </a:r>
            <a:r>
              <a:rPr lang="en-US" sz="3200" dirty="0"/>
              <a:t>, 648-669.</a:t>
            </a:r>
          </a:p>
        </p:txBody>
      </p:sp>
      <p:sp>
        <p:nvSpPr>
          <p:cNvPr id="5" name="Content Placeholder 4">
            <a:extLst>
              <a:ext uri="{FF2B5EF4-FFF2-40B4-BE49-F238E27FC236}">
                <a16:creationId xmlns:a16="http://schemas.microsoft.com/office/drawing/2014/main" id="{631717FA-C986-8137-C875-F1BD3F240A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3885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ABDC-3483-4827-A5D8-E2B2A7B410B2}"/>
              </a:ext>
            </a:extLst>
          </p:cNvPr>
          <p:cNvSpPr>
            <a:spLocks noGrp="1"/>
          </p:cNvSpPr>
          <p:nvPr>
            <p:ph type="title"/>
          </p:nvPr>
        </p:nvSpPr>
        <p:spPr/>
        <p:txBody>
          <a:bodyPr>
            <a:normAutofit fontScale="90000"/>
          </a:bodyPr>
          <a:lstStyle/>
          <a:p>
            <a:r>
              <a:rPr lang="en-US" dirty="0" err="1"/>
              <a:t>Passaretti</a:t>
            </a:r>
            <a:r>
              <a:rPr lang="en-US" dirty="0"/>
              <a:t> et al. 2023 found that it is most effective to include activities that target:</a:t>
            </a:r>
          </a:p>
        </p:txBody>
      </p:sp>
      <p:sp>
        <p:nvSpPr>
          <p:cNvPr id="5" name="Content Placeholder 4">
            <a:extLst>
              <a:ext uri="{FF2B5EF4-FFF2-40B4-BE49-F238E27FC236}">
                <a16:creationId xmlns:a16="http://schemas.microsoft.com/office/drawing/2014/main" id="{C6FE19A6-65D5-3BB3-989F-32FA9AFCA7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794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AC-8549-44C6-92B2-2466FE8208C2}"/>
              </a:ext>
            </a:extLst>
          </p:cNvPr>
          <p:cNvSpPr>
            <a:spLocks noGrp="1"/>
          </p:cNvSpPr>
          <p:nvPr>
            <p:ph type="title"/>
          </p:nvPr>
        </p:nvSpPr>
        <p:spPr/>
        <p:txBody>
          <a:bodyPr/>
          <a:lstStyle/>
          <a:p>
            <a:r>
              <a:rPr lang="en-US" sz="3600" dirty="0"/>
              <a:t>A wonderful program to target morphological awareness:</a:t>
            </a:r>
          </a:p>
        </p:txBody>
      </p:sp>
      <p:pic>
        <p:nvPicPr>
          <p:cNvPr id="5" name="Content Placeholder 4" descr="Text&#10;&#10;Description automatically generated with medium confidence">
            <a:extLst>
              <a:ext uri="{FF2B5EF4-FFF2-40B4-BE49-F238E27FC236}">
                <a16:creationId xmlns:a16="http://schemas.microsoft.com/office/drawing/2014/main" id="{374483B4-CBDF-49EE-954C-59A9C03C54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6719598" cy="5029200"/>
          </a:xfrm>
        </p:spPr>
      </p:pic>
    </p:spTree>
    <p:extLst>
      <p:ext uri="{BB962C8B-B14F-4D97-AF65-F5344CB8AC3E}">
        <p14:creationId xmlns:p14="http://schemas.microsoft.com/office/powerpoint/2010/main" val="570280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
            <a:ext cx="7605713" cy="380999"/>
          </a:xfrm>
        </p:spPr>
        <p:txBody>
          <a:bodyPr>
            <a:normAutofit fontScale="90000"/>
          </a:bodyPr>
          <a:lstStyle/>
          <a:p>
            <a:r>
              <a:rPr lang="en-US" dirty="0"/>
              <a:t>Forms and their functions: </a:t>
            </a:r>
          </a:p>
        </p:txBody>
      </p:sp>
      <p:sp>
        <p:nvSpPr>
          <p:cNvPr id="5" name="Content Placeholder 4">
            <a:extLst>
              <a:ext uri="{FF2B5EF4-FFF2-40B4-BE49-F238E27FC236}">
                <a16:creationId xmlns:a16="http://schemas.microsoft.com/office/drawing/2014/main" id="{AF31BA2A-4831-5B9C-C68F-1C2BF6F37CF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6869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examples of irregular nouns? Irregular past tense verbs?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9301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15200" cy="1676400"/>
          </a:xfrm>
        </p:spPr>
        <p:txBody>
          <a:bodyPr>
            <a:normAutofit fontScale="90000"/>
          </a:bodyPr>
          <a:lstStyle/>
          <a:p>
            <a:r>
              <a:rPr lang="en-US" sz="3200" dirty="0"/>
              <a:t>B. The student will determine or clarify the meaning of unknown and multiple meaning words and phrases based on grade-level content**</a:t>
            </a:r>
          </a:p>
        </p:txBody>
      </p:sp>
      <p:sp>
        <p:nvSpPr>
          <p:cNvPr id="3" name="Content Placeholder 2"/>
          <p:cNvSpPr>
            <a:spLocks noGrp="1"/>
          </p:cNvSpPr>
          <p:nvPr>
            <p:ph idx="1"/>
          </p:nvPr>
        </p:nvSpPr>
        <p:spPr>
          <a:xfrm>
            <a:off x="1295400" y="2133600"/>
            <a:ext cx="7848600" cy="3886200"/>
          </a:xfrm>
        </p:spPr>
        <p:txBody>
          <a:bodyPr/>
          <a:lstStyle/>
          <a:p>
            <a:endParaRPr lang="en-US" sz="2800" dirty="0"/>
          </a:p>
          <a:p>
            <a:endParaRPr lang="en-US" dirty="0"/>
          </a:p>
        </p:txBody>
      </p:sp>
    </p:spTree>
    <p:extLst>
      <p:ext uri="{BB962C8B-B14F-4D97-AF65-F5344CB8AC3E}">
        <p14:creationId xmlns:p14="http://schemas.microsoft.com/office/powerpoint/2010/main" val="95577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333375"/>
          </a:xfrm>
        </p:spPr>
        <p:txBody>
          <a:bodyPr>
            <a:normAutofit fontScale="90000"/>
          </a:bodyPr>
          <a:lstStyle/>
          <a:p>
            <a:r>
              <a:rPr lang="en-US" dirty="0"/>
              <a:t>Power Point Outline**</a:t>
            </a:r>
          </a:p>
        </p:txBody>
      </p:sp>
      <p:sp>
        <p:nvSpPr>
          <p:cNvPr id="3" name="Content Placeholder 2"/>
          <p:cNvSpPr>
            <a:spLocks noGrp="1"/>
          </p:cNvSpPr>
          <p:nvPr>
            <p:ph idx="1"/>
          </p:nvPr>
        </p:nvSpPr>
        <p:spPr>
          <a:xfrm>
            <a:off x="1447800" y="609600"/>
            <a:ext cx="7543800" cy="5410200"/>
          </a:xfrm>
        </p:spPr>
        <p:txBody>
          <a:bodyPr/>
          <a:lstStyle/>
          <a:p>
            <a:r>
              <a:rPr lang="en-US" sz="3600" dirty="0"/>
              <a:t>I. Review of Purpose of Common Core State Standards</a:t>
            </a:r>
          </a:p>
          <a:p>
            <a:endParaRPr lang="en-US" sz="3600" dirty="0"/>
          </a:p>
          <a:p>
            <a:r>
              <a:rPr lang="en-US" sz="3600" dirty="0"/>
              <a:t>II. Practical Intervention Strategies: Speaking and Listening Standards</a:t>
            </a:r>
          </a:p>
          <a:p>
            <a:pPr marL="0" indent="0">
              <a:buNone/>
            </a:pPr>
            <a:endParaRPr lang="en-US" sz="3600" dirty="0"/>
          </a:p>
          <a:p>
            <a:r>
              <a:rPr lang="en-US" sz="3600" dirty="0"/>
              <a:t>III. Practical Intervention Strategies: Language Standards</a:t>
            </a:r>
          </a:p>
        </p:txBody>
      </p:sp>
    </p:spTree>
    <p:extLst>
      <p:ext uri="{BB962C8B-B14F-4D97-AF65-F5344CB8AC3E}">
        <p14:creationId xmlns:p14="http://schemas.microsoft.com/office/powerpoint/2010/main" val="3655693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1. Common prefixes and their meanings (derivational morphemes)</a:t>
            </a:r>
          </a:p>
        </p:txBody>
      </p:sp>
      <p:sp>
        <p:nvSpPr>
          <p:cNvPr id="5" name="Content Placeholder 4">
            <a:extLst>
              <a:ext uri="{FF2B5EF4-FFF2-40B4-BE49-F238E27FC236}">
                <a16:creationId xmlns:a16="http://schemas.microsoft.com/office/drawing/2014/main" id="{A78DB7A4-AA49-2337-2259-36B80542F5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3767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7772400" cy="761999"/>
          </a:xfrm>
        </p:spPr>
        <p:txBody>
          <a:bodyPr>
            <a:normAutofit fontScale="90000"/>
          </a:bodyPr>
          <a:lstStyle/>
          <a:p>
            <a:r>
              <a:rPr lang="en-US" sz="3200" dirty="0"/>
              <a:t>2. Common suffixes and their meanings (derivational morphemes)**</a:t>
            </a:r>
          </a:p>
        </p:txBody>
      </p:sp>
      <p:sp>
        <p:nvSpPr>
          <p:cNvPr id="3" name="Content Placeholder 2"/>
          <p:cNvSpPr>
            <a:spLocks noGrp="1"/>
          </p:cNvSpPr>
          <p:nvPr>
            <p:ph idx="1"/>
          </p:nvPr>
        </p:nvSpPr>
        <p:spPr>
          <a:xfrm>
            <a:off x="1371600" y="1143000"/>
            <a:ext cx="7772400" cy="4876800"/>
          </a:xfrm>
        </p:spPr>
        <p:txBody>
          <a:bodyPr/>
          <a:lstStyle/>
          <a:p>
            <a:r>
              <a:rPr lang="en-US" sz="2800" dirty="0"/>
              <a:t>-</a:t>
            </a:r>
            <a:r>
              <a:rPr lang="en-US" sz="2800" dirty="0" err="1"/>
              <a:t>ful</a:t>
            </a:r>
            <a:r>
              <a:rPr lang="en-US" sz="2800" dirty="0"/>
              <a:t> (to be full of) e.g., hopeful, joyful</a:t>
            </a:r>
          </a:p>
          <a:p>
            <a:endParaRPr lang="en-US" sz="800" dirty="0"/>
          </a:p>
          <a:p>
            <a:r>
              <a:rPr lang="en-US" sz="2800" dirty="0"/>
              <a:t>-</a:t>
            </a:r>
            <a:r>
              <a:rPr lang="en-US" sz="2800" dirty="0" err="1"/>
              <a:t>ous</a:t>
            </a:r>
            <a:r>
              <a:rPr lang="en-US" sz="2800" dirty="0"/>
              <a:t> (to be full of) e.g., nervous, joyous</a:t>
            </a:r>
          </a:p>
          <a:p>
            <a:endParaRPr lang="en-US" sz="1200" dirty="0"/>
          </a:p>
          <a:p>
            <a:r>
              <a:rPr lang="en-US" sz="2800" dirty="0"/>
              <a:t>-less (none, without) e.g., careless, homeless</a:t>
            </a:r>
          </a:p>
          <a:p>
            <a:endParaRPr lang="en-US" sz="800" dirty="0"/>
          </a:p>
          <a:p>
            <a:r>
              <a:rPr lang="en-US" sz="2800" dirty="0"/>
              <a:t>-able (to be able to) e.g., believable, teachable</a:t>
            </a:r>
          </a:p>
          <a:p>
            <a:endParaRPr lang="en-US" sz="900" dirty="0"/>
          </a:p>
          <a:p>
            <a:r>
              <a:rPr lang="en-US" sz="2800" dirty="0"/>
              <a:t>-</a:t>
            </a:r>
            <a:r>
              <a:rPr lang="en-US" sz="2800" dirty="0" err="1"/>
              <a:t>ment</a:t>
            </a:r>
            <a:r>
              <a:rPr lang="en-US" sz="2800" dirty="0"/>
              <a:t> (state of) e.g., government, achievement</a:t>
            </a:r>
          </a:p>
        </p:txBody>
      </p:sp>
    </p:spTree>
    <p:extLst>
      <p:ext uri="{BB962C8B-B14F-4D97-AF65-F5344CB8AC3E}">
        <p14:creationId xmlns:p14="http://schemas.microsoft.com/office/powerpoint/2010/main" val="963478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a:t>
            </a:r>
          </a:p>
        </p:txBody>
      </p:sp>
      <p:sp>
        <p:nvSpPr>
          <p:cNvPr id="3" name="Content Placeholder 2"/>
          <p:cNvSpPr>
            <a:spLocks noGrp="1"/>
          </p:cNvSpPr>
          <p:nvPr>
            <p:ph idx="1"/>
          </p:nvPr>
        </p:nvSpPr>
        <p:spPr>
          <a:xfrm>
            <a:off x="1600200" y="1295400"/>
            <a:ext cx="7391400" cy="4724400"/>
          </a:xfrm>
        </p:spPr>
        <p:txBody>
          <a:bodyPr/>
          <a:lstStyle/>
          <a:p>
            <a:r>
              <a:rPr lang="en-US" sz="3200" dirty="0"/>
              <a:t>Pick 2 pages out of your children’s book </a:t>
            </a:r>
          </a:p>
          <a:p>
            <a:endParaRPr lang="en-US" sz="3200" dirty="0"/>
          </a:p>
          <a:p>
            <a:r>
              <a:rPr lang="en-US" sz="3200" dirty="0"/>
              <a:t>Use post its to show 3 different affixes</a:t>
            </a:r>
          </a:p>
          <a:p>
            <a:endParaRPr lang="en-US" sz="3200" dirty="0"/>
          </a:p>
          <a:p>
            <a:r>
              <a:rPr lang="en-US" sz="3200" dirty="0"/>
              <a:t>Share them with us and tell us what the word means</a:t>
            </a:r>
          </a:p>
        </p:txBody>
      </p:sp>
    </p:spTree>
    <p:extLst>
      <p:ext uri="{BB962C8B-B14F-4D97-AF65-F5344CB8AC3E}">
        <p14:creationId xmlns:p14="http://schemas.microsoft.com/office/powerpoint/2010/main" val="1002649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t>
            </a:r>
            <a:r>
              <a:rPr lang="en-US" dirty="0">
                <a:sym typeface="Wingdings" panose="05000000000000000000" pitchFamily="2" charset="2"/>
              </a:rPr>
              <a:t> You are in 4</a:t>
            </a:r>
            <a:r>
              <a:rPr lang="en-US" baseline="30000" dirty="0">
                <a:sym typeface="Wingdings" panose="05000000000000000000" pitchFamily="2" charset="2"/>
              </a:rPr>
              <a:t>th</a:t>
            </a:r>
            <a:r>
              <a:rPr lang="en-US" dirty="0">
                <a:sym typeface="Wingdings" panose="05000000000000000000" pitchFamily="2" charset="2"/>
              </a:rPr>
              <a:t> grade</a:t>
            </a:r>
            <a:endParaRPr lang="en-US" dirty="0"/>
          </a:p>
        </p:txBody>
      </p:sp>
      <p:sp>
        <p:nvSpPr>
          <p:cNvPr id="3" name="Content Placeholder 2"/>
          <p:cNvSpPr>
            <a:spLocks noGrp="1"/>
          </p:cNvSpPr>
          <p:nvPr>
            <p:ph idx="1"/>
          </p:nvPr>
        </p:nvSpPr>
        <p:spPr/>
        <p:txBody>
          <a:bodyPr/>
          <a:lstStyle/>
          <a:p>
            <a:r>
              <a:rPr lang="en-US" sz="3600" dirty="0"/>
              <a:t>Listen to </a:t>
            </a:r>
            <a:r>
              <a:rPr lang="en-US" sz="3600"/>
              <a:t>the Diwali </a:t>
            </a:r>
            <a:r>
              <a:rPr lang="en-US" sz="3600" dirty="0"/>
              <a:t>story read by Dr. R. </a:t>
            </a:r>
          </a:p>
          <a:p>
            <a:endParaRPr lang="en-US" sz="3600" dirty="0"/>
          </a:p>
          <a:p>
            <a:r>
              <a:rPr lang="en-US" sz="3600" dirty="0"/>
              <a:t>Write down all the words you hear that contain bound morphemes</a:t>
            </a:r>
          </a:p>
        </p:txBody>
      </p:sp>
    </p:spTree>
    <p:extLst>
      <p:ext uri="{BB962C8B-B14F-4D97-AF65-F5344CB8AC3E}">
        <p14:creationId xmlns:p14="http://schemas.microsoft.com/office/powerpoint/2010/main" val="1090622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Words with multiple meanings (example from grades 6-8)**</a:t>
            </a:r>
          </a:p>
        </p:txBody>
      </p:sp>
      <p:sp>
        <p:nvSpPr>
          <p:cNvPr id="3" name="Content Placeholder 2"/>
          <p:cNvSpPr>
            <a:spLocks noGrp="1"/>
          </p:cNvSpPr>
          <p:nvPr>
            <p:ph idx="1"/>
          </p:nvPr>
        </p:nvSpPr>
        <p:spPr>
          <a:xfrm>
            <a:off x="762000" y="1690688"/>
            <a:ext cx="8153400" cy="5091111"/>
          </a:xfrm>
        </p:spPr>
        <p:txBody>
          <a:bodyPr>
            <a:normAutofit fontScale="92500" lnSpcReduction="10000"/>
          </a:bodyPr>
          <a:lstStyle/>
          <a:p>
            <a:r>
              <a:rPr lang="en-US" sz="2800" dirty="0"/>
              <a:t>Dread			suit</a:t>
            </a:r>
          </a:p>
          <a:p>
            <a:r>
              <a:rPr lang="en-US" sz="2800" dirty="0"/>
              <a:t>Date				like</a:t>
            </a:r>
          </a:p>
          <a:p>
            <a:r>
              <a:rPr lang="en-US" sz="2800" dirty="0"/>
              <a:t>Crane			lash</a:t>
            </a:r>
          </a:p>
          <a:p>
            <a:r>
              <a:rPr lang="en-US" sz="2800" dirty="0"/>
              <a:t>Company			mint</a:t>
            </a:r>
          </a:p>
          <a:p>
            <a:r>
              <a:rPr lang="en-US" sz="2800" dirty="0"/>
              <a:t>Charge			monitor</a:t>
            </a:r>
          </a:p>
          <a:p>
            <a:r>
              <a:rPr lang="en-US" sz="2800" dirty="0"/>
              <a:t>Column			minor</a:t>
            </a:r>
          </a:p>
          <a:p>
            <a:r>
              <a:rPr lang="en-US" sz="2800" dirty="0"/>
              <a:t>Chair			patient</a:t>
            </a:r>
          </a:p>
          <a:p>
            <a:r>
              <a:rPr lang="en-US" sz="2800" dirty="0"/>
              <a:t>tackle</a:t>
            </a:r>
          </a:p>
          <a:p>
            <a:r>
              <a:rPr lang="en-US" sz="2800" dirty="0"/>
              <a:t>strike</a:t>
            </a:r>
          </a:p>
          <a:p>
            <a:r>
              <a:rPr lang="en-US" sz="2800" dirty="0"/>
              <a:t>terrific</a:t>
            </a:r>
          </a:p>
          <a:p>
            <a:r>
              <a:rPr lang="en-US" sz="2800" dirty="0"/>
              <a:t>trace</a:t>
            </a:r>
          </a:p>
          <a:p>
            <a:endParaRPr lang="en-US" sz="2800" dirty="0"/>
          </a:p>
          <a:p>
            <a:endParaRPr lang="en-US" sz="2800" dirty="0"/>
          </a:p>
        </p:txBody>
      </p:sp>
    </p:spTree>
    <p:extLst>
      <p:ext uri="{BB962C8B-B14F-4D97-AF65-F5344CB8AC3E}">
        <p14:creationId xmlns:p14="http://schemas.microsoft.com/office/powerpoint/2010/main" val="3918675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422746"/>
          </a:xfrm>
        </p:spPr>
        <p:txBody>
          <a:bodyPr>
            <a:normAutofit fontScale="90000"/>
          </a:bodyPr>
          <a:lstStyle/>
          <a:p>
            <a:r>
              <a:rPr lang="en-US" dirty="0"/>
              <a:t>On index cards…**</a:t>
            </a:r>
          </a:p>
        </p:txBody>
      </p:sp>
      <p:sp>
        <p:nvSpPr>
          <p:cNvPr id="3" name="Content Placeholder 2"/>
          <p:cNvSpPr>
            <a:spLocks noGrp="1"/>
          </p:cNvSpPr>
          <p:nvPr>
            <p:ph idx="1"/>
          </p:nvPr>
        </p:nvSpPr>
        <p:spPr>
          <a:xfrm>
            <a:off x="1447800" y="762000"/>
            <a:ext cx="7543800" cy="5257800"/>
          </a:xfrm>
        </p:spPr>
        <p:txBody>
          <a:bodyPr/>
          <a:lstStyle/>
          <a:p>
            <a:r>
              <a:rPr lang="en-US" sz="3200" dirty="0"/>
              <a:t>Choose 2 words and write down what each one can mean</a:t>
            </a:r>
          </a:p>
          <a:p>
            <a:endParaRPr lang="en-US" sz="1100" dirty="0"/>
          </a:p>
          <a:p>
            <a:r>
              <a:rPr lang="en-US" sz="3200" dirty="0"/>
              <a:t>Use each word in a sentence</a:t>
            </a:r>
          </a:p>
        </p:txBody>
      </p:sp>
    </p:spTree>
    <p:extLst>
      <p:ext uri="{BB962C8B-B14F-4D97-AF65-F5344CB8AC3E}">
        <p14:creationId xmlns:p14="http://schemas.microsoft.com/office/powerpoint/2010/main" val="2359670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76200"/>
            <a:ext cx="7315200" cy="2819400"/>
          </a:xfrm>
        </p:spPr>
        <p:txBody>
          <a:bodyPr>
            <a:normAutofit fontScale="90000"/>
          </a:bodyPr>
          <a:lstStyle/>
          <a:p>
            <a:r>
              <a:rPr lang="en-US" dirty="0"/>
              <a:t> </a:t>
            </a:r>
            <a:r>
              <a:rPr lang="en-US" sz="3200" dirty="0"/>
              <a:t>C. The student will demonstrate understanding of figurative language, word relationships, and nuances in word meanings</a:t>
            </a:r>
            <a:br>
              <a:rPr lang="en-US" sz="3200" dirty="0"/>
            </a:br>
            <a:br>
              <a:rPr lang="en-US" dirty="0"/>
            </a:br>
            <a:r>
              <a:rPr lang="en-US" dirty="0"/>
              <a:t>1. Idioms</a:t>
            </a:r>
          </a:p>
        </p:txBody>
      </p:sp>
    </p:spTree>
    <p:extLst>
      <p:ext uri="{BB962C8B-B14F-4D97-AF65-F5344CB8AC3E}">
        <p14:creationId xmlns:p14="http://schemas.microsoft.com/office/powerpoint/2010/main" val="1867135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43800" cy="1066799"/>
          </a:xfrm>
        </p:spPr>
        <p:txBody>
          <a:bodyPr>
            <a:normAutofit fontScale="90000"/>
          </a:bodyPr>
          <a:lstStyle/>
          <a:p>
            <a:r>
              <a:rPr lang="en-US" dirty="0">
                <a:hlinkClick r:id="rId2"/>
              </a:rPr>
              <a:t>http://examples.yourdictionary.com/idioms-for-kids.html**</a:t>
            </a:r>
            <a:endParaRPr lang="en-US" dirty="0"/>
          </a:p>
        </p:txBody>
      </p:sp>
      <p:sp>
        <p:nvSpPr>
          <p:cNvPr id="3" name="Content Placeholder 2"/>
          <p:cNvSpPr>
            <a:spLocks noGrp="1"/>
          </p:cNvSpPr>
          <p:nvPr>
            <p:ph idx="1"/>
          </p:nvPr>
        </p:nvSpPr>
        <p:spPr>
          <a:xfrm>
            <a:off x="1524000" y="685800"/>
            <a:ext cx="7543800" cy="6096000"/>
          </a:xfrm>
        </p:spPr>
        <p:txBody>
          <a:bodyPr>
            <a:normAutofit fontScale="92500" lnSpcReduction="10000"/>
          </a:bodyPr>
          <a:lstStyle/>
          <a:p>
            <a:pPr marL="0" indent="0">
              <a:buNone/>
            </a:pPr>
            <a:endParaRPr lang="en-US" dirty="0"/>
          </a:p>
          <a:p>
            <a:pPr marL="0" indent="0">
              <a:buNone/>
            </a:pPr>
            <a:r>
              <a:rPr lang="en-US" sz="2800" dirty="0"/>
              <a:t>Give it a shot – Try</a:t>
            </a:r>
          </a:p>
          <a:p>
            <a:r>
              <a:rPr lang="en-US" sz="2800" dirty="0"/>
              <a:t>Speak your mind - Say what you really feel</a:t>
            </a:r>
          </a:p>
          <a:p>
            <a:r>
              <a:rPr lang="en-US" sz="2800" dirty="0"/>
              <a:t>A piece of cake - Very easy</a:t>
            </a:r>
          </a:p>
          <a:p>
            <a:r>
              <a:rPr lang="en-US" sz="2800" dirty="0"/>
              <a:t>Slipped my mind - I forgot</a:t>
            </a:r>
          </a:p>
          <a:p>
            <a:r>
              <a:rPr lang="en-US" sz="2800" dirty="0"/>
              <a:t>Cross your fingers - For good luck</a:t>
            </a:r>
          </a:p>
          <a:p>
            <a:r>
              <a:rPr lang="en-US" sz="2800" dirty="0"/>
              <a:t>Be in hot water - Be in trouble</a:t>
            </a:r>
          </a:p>
          <a:p>
            <a:r>
              <a:rPr lang="en-US" sz="2800" dirty="0"/>
              <a:t>It cost an arm and a leg - It was expensive</a:t>
            </a:r>
          </a:p>
          <a:p>
            <a:r>
              <a:rPr lang="en-US" sz="2800" dirty="0"/>
              <a:t>It’s in the bag - It’s a certainty</a:t>
            </a:r>
          </a:p>
          <a:p>
            <a:r>
              <a:rPr lang="en-US" sz="2800" dirty="0"/>
              <a:t>Get cold feet - Be nervous</a:t>
            </a:r>
          </a:p>
          <a:p>
            <a:r>
              <a:rPr lang="en-US" sz="2800" dirty="0"/>
              <a:t>A rip off - Too expensive</a:t>
            </a:r>
          </a:p>
          <a:p>
            <a:r>
              <a:rPr lang="en-US" sz="2800" dirty="0"/>
              <a:t>Get a kick out of – Enjoy</a:t>
            </a:r>
          </a:p>
          <a:p>
            <a:br>
              <a:rPr lang="en-US" dirty="0"/>
            </a:br>
            <a:endParaRPr lang="en-US" dirty="0"/>
          </a:p>
          <a:p>
            <a:endParaRPr lang="en-US" dirty="0"/>
          </a:p>
        </p:txBody>
      </p:sp>
    </p:spTree>
    <p:extLst>
      <p:ext uri="{BB962C8B-B14F-4D97-AF65-F5344CB8AC3E}">
        <p14:creationId xmlns:p14="http://schemas.microsoft.com/office/powerpoint/2010/main" val="57313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
            <a:ext cx="7391400" cy="6781800"/>
          </a:xfrm>
        </p:spPr>
        <p:txBody>
          <a:bodyPr/>
          <a:lstStyle/>
          <a:p>
            <a:r>
              <a:rPr lang="en-US" sz="2800" dirty="0"/>
              <a:t>Read between the lines - Find the hidden** meaning</a:t>
            </a:r>
          </a:p>
          <a:p>
            <a:r>
              <a:rPr lang="en-US" sz="2800" dirty="0"/>
              <a:t>Have mixed feelings - Unsure how you feel</a:t>
            </a:r>
          </a:p>
          <a:p>
            <a:r>
              <a:rPr lang="en-US" sz="2800" dirty="0"/>
              <a:t>Draw a blank - Can’t remember</a:t>
            </a:r>
          </a:p>
          <a:p>
            <a:r>
              <a:rPr lang="en-US" sz="2800" dirty="0"/>
              <a:t>Have a change of heart - Changed your mind</a:t>
            </a:r>
          </a:p>
          <a:p>
            <a:r>
              <a:rPr lang="en-US" sz="2800" dirty="0"/>
              <a:t>Be second to none - Be the best</a:t>
            </a:r>
          </a:p>
          <a:p>
            <a:r>
              <a:rPr lang="en-US" sz="2800" dirty="0"/>
              <a:t>Get your act together - Behave properly</a:t>
            </a:r>
          </a:p>
          <a:p>
            <a:r>
              <a:rPr lang="en-US" sz="2800" dirty="0"/>
              <a:t>Play it by ear – Improvise</a:t>
            </a:r>
          </a:p>
          <a:p>
            <a:r>
              <a:rPr lang="en-US" sz="2800" dirty="0"/>
              <a:t>Have second thoughts - Have doubts</a:t>
            </a:r>
          </a:p>
          <a:p>
            <a:r>
              <a:rPr lang="en-US" sz="2800" dirty="0"/>
              <a:t>A basket case - A crazy person</a:t>
            </a:r>
          </a:p>
          <a:p>
            <a:r>
              <a:rPr lang="en-US" sz="2800" dirty="0"/>
              <a:t>Have a shot at - Have a chance</a:t>
            </a:r>
          </a:p>
          <a:p>
            <a:r>
              <a:rPr lang="en-US" sz="2800" dirty="0"/>
              <a:t>Be in the same boat - Be in the same situation</a:t>
            </a:r>
          </a:p>
        </p:txBody>
      </p:sp>
    </p:spTree>
    <p:extLst>
      <p:ext uri="{BB962C8B-B14F-4D97-AF65-F5344CB8AC3E}">
        <p14:creationId xmlns:p14="http://schemas.microsoft.com/office/powerpoint/2010/main" val="1181142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Antonyms and Synonyms**</a:t>
            </a:r>
            <a:br>
              <a:rPr lang="en-US" dirty="0"/>
            </a:br>
            <a:endParaRPr lang="en-US" dirty="0"/>
          </a:p>
        </p:txBody>
      </p:sp>
      <p:sp>
        <p:nvSpPr>
          <p:cNvPr id="3" name="Content Placeholder 2"/>
          <p:cNvSpPr>
            <a:spLocks noGrp="1"/>
          </p:cNvSpPr>
          <p:nvPr>
            <p:ph idx="1"/>
          </p:nvPr>
        </p:nvSpPr>
        <p:spPr>
          <a:xfrm>
            <a:off x="1600200" y="1295400"/>
            <a:ext cx="7391400" cy="4724400"/>
          </a:xfrm>
        </p:spPr>
        <p:txBody>
          <a:bodyPr/>
          <a:lstStyle/>
          <a:p>
            <a:endParaRPr lang="en-US" sz="2800" dirty="0"/>
          </a:p>
          <a:p>
            <a:endParaRPr lang="en-US" sz="2800" dirty="0"/>
          </a:p>
        </p:txBody>
      </p:sp>
    </p:spTree>
    <p:extLst>
      <p:ext uri="{BB962C8B-B14F-4D97-AF65-F5344CB8AC3E}">
        <p14:creationId xmlns:p14="http://schemas.microsoft.com/office/powerpoint/2010/main" val="91536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543800" cy="579437"/>
          </a:xfrm>
        </p:spPr>
        <p:txBody>
          <a:bodyPr>
            <a:normAutofit fontScale="90000"/>
          </a:bodyPr>
          <a:lstStyle/>
          <a:p>
            <a:r>
              <a:rPr lang="en-US" dirty="0"/>
              <a:t>I. PURPOSE </a:t>
            </a:r>
            <a:r>
              <a:rPr lang="en-US" sz="3600" dirty="0"/>
              <a:t>COMMON CORE STATE STANDARDS (REVIEW)</a:t>
            </a:r>
          </a:p>
        </p:txBody>
      </p:sp>
      <p:sp>
        <p:nvSpPr>
          <p:cNvPr id="3" name="Content Placeholder 2"/>
          <p:cNvSpPr>
            <a:spLocks noGrp="1"/>
          </p:cNvSpPr>
          <p:nvPr>
            <p:ph idx="1"/>
          </p:nvPr>
        </p:nvSpPr>
        <p:spPr>
          <a:xfrm>
            <a:off x="1219200" y="914400"/>
            <a:ext cx="7543800" cy="5211763"/>
          </a:xfrm>
        </p:spPr>
        <p:txBody>
          <a:bodyPr/>
          <a:lstStyle/>
          <a:p>
            <a:r>
              <a:rPr lang="en-US" sz="3200" dirty="0"/>
              <a:t>A. </a:t>
            </a:r>
            <a:r>
              <a:rPr lang="en-US" sz="3200" u="sng" dirty="0"/>
              <a:t>Introduction</a:t>
            </a:r>
          </a:p>
        </p:txBody>
      </p:sp>
    </p:spTree>
    <p:extLst>
      <p:ext uri="{BB962C8B-B14F-4D97-AF65-F5344CB8AC3E}">
        <p14:creationId xmlns:p14="http://schemas.microsoft.com/office/powerpoint/2010/main" val="34153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1"/>
            <a:ext cx="7148513" cy="381000"/>
          </a:xfrm>
        </p:spPr>
        <p:txBody>
          <a:bodyPr>
            <a:normAutofit fontScale="90000"/>
          </a:bodyPr>
          <a:lstStyle/>
          <a:p>
            <a:r>
              <a:rPr lang="en-US" dirty="0"/>
              <a:t>Antonyms examples are:**</a:t>
            </a:r>
            <a:endParaRPr lang="en-US" dirty="0">
              <a:solidFill>
                <a:srgbClr val="FF0000"/>
              </a:solidFill>
            </a:endParaRPr>
          </a:p>
        </p:txBody>
      </p:sp>
      <p:sp>
        <p:nvSpPr>
          <p:cNvPr id="3" name="Content Placeholder 2"/>
          <p:cNvSpPr>
            <a:spLocks noGrp="1"/>
          </p:cNvSpPr>
          <p:nvPr>
            <p:ph idx="1"/>
          </p:nvPr>
        </p:nvSpPr>
        <p:spPr>
          <a:xfrm>
            <a:off x="1524000" y="609600"/>
            <a:ext cx="7467600" cy="6096000"/>
          </a:xfrm>
        </p:spPr>
        <p:txBody>
          <a:bodyPr/>
          <a:lstStyle/>
          <a:p>
            <a:r>
              <a:rPr lang="en-US" sz="2800" dirty="0"/>
              <a:t>Problem-solution</a:t>
            </a:r>
          </a:p>
          <a:p>
            <a:r>
              <a:rPr lang="en-US" sz="2800" dirty="0"/>
              <a:t>Strong-weak</a:t>
            </a:r>
          </a:p>
          <a:p>
            <a:r>
              <a:rPr lang="en-US" sz="2800" dirty="0"/>
              <a:t>Vanish-appear</a:t>
            </a:r>
          </a:p>
          <a:p>
            <a:r>
              <a:rPr lang="en-US" sz="2800" dirty="0"/>
              <a:t>Show-hide</a:t>
            </a:r>
          </a:p>
          <a:p>
            <a:r>
              <a:rPr lang="en-US" sz="2800" dirty="0"/>
              <a:t>Raw-cooked</a:t>
            </a:r>
          </a:p>
          <a:p>
            <a:r>
              <a:rPr lang="en-US" sz="2800" dirty="0"/>
              <a:t>Seldom-often</a:t>
            </a:r>
          </a:p>
          <a:p>
            <a:r>
              <a:rPr lang="en-US" sz="2800" dirty="0"/>
              <a:t>Unique-common</a:t>
            </a:r>
          </a:p>
          <a:p>
            <a:r>
              <a:rPr lang="en-US" sz="2800" dirty="0"/>
              <a:t>Vacant-full</a:t>
            </a:r>
          </a:p>
          <a:p>
            <a:r>
              <a:rPr lang="en-US" sz="2800" dirty="0"/>
              <a:t>Deep-shallow</a:t>
            </a:r>
          </a:p>
          <a:p>
            <a:r>
              <a:rPr lang="en-US" sz="2800" dirty="0"/>
              <a:t>Complex-simple</a:t>
            </a:r>
          </a:p>
          <a:p>
            <a:r>
              <a:rPr lang="en-US" sz="2800" dirty="0"/>
              <a:t>Create-destroy</a:t>
            </a:r>
          </a:p>
        </p:txBody>
      </p:sp>
    </p:spTree>
    <p:extLst>
      <p:ext uri="{BB962C8B-B14F-4D97-AF65-F5344CB8AC3E}">
        <p14:creationId xmlns:p14="http://schemas.microsoft.com/office/powerpoint/2010/main" val="507460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714375"/>
          </a:xfrm>
        </p:spPr>
        <p:txBody>
          <a:bodyPr/>
          <a:lstStyle/>
          <a:p>
            <a:r>
              <a:rPr lang="en-US" sz="3200" dirty="0"/>
              <a:t>Synonyms examples are: ** </a:t>
            </a:r>
            <a:endParaRPr lang="en-US" sz="3200" dirty="0">
              <a:solidFill>
                <a:srgbClr val="FF0000"/>
              </a:solidFill>
            </a:endParaRPr>
          </a:p>
        </p:txBody>
      </p:sp>
      <p:sp>
        <p:nvSpPr>
          <p:cNvPr id="3" name="Content Placeholder 2"/>
          <p:cNvSpPr>
            <a:spLocks noGrp="1"/>
          </p:cNvSpPr>
          <p:nvPr>
            <p:ph idx="1"/>
          </p:nvPr>
        </p:nvSpPr>
        <p:spPr>
          <a:xfrm>
            <a:off x="1447800" y="1066800"/>
            <a:ext cx="7467600" cy="5486400"/>
          </a:xfrm>
        </p:spPr>
        <p:txBody>
          <a:bodyPr>
            <a:normAutofit fontScale="92500" lnSpcReduction="10000"/>
          </a:bodyPr>
          <a:lstStyle/>
          <a:p>
            <a:r>
              <a:rPr lang="en-US" dirty="0"/>
              <a:t>Careful-cautious</a:t>
            </a:r>
          </a:p>
          <a:p>
            <a:r>
              <a:rPr lang="en-US" dirty="0"/>
              <a:t>Decrease-lessen</a:t>
            </a:r>
          </a:p>
          <a:p>
            <a:r>
              <a:rPr lang="en-US" dirty="0"/>
              <a:t>Mistake-error</a:t>
            </a:r>
          </a:p>
          <a:p>
            <a:r>
              <a:rPr lang="en-US" dirty="0"/>
              <a:t>Hurry-rush</a:t>
            </a:r>
          </a:p>
          <a:p>
            <a:r>
              <a:rPr lang="en-US" dirty="0"/>
              <a:t>Work-labor</a:t>
            </a:r>
          </a:p>
          <a:p>
            <a:r>
              <a:rPr lang="en-US" dirty="0"/>
              <a:t>Ornament-decoration</a:t>
            </a:r>
          </a:p>
          <a:p>
            <a:r>
              <a:rPr lang="en-US" dirty="0"/>
              <a:t>Answer-Solution</a:t>
            </a:r>
          </a:p>
          <a:p>
            <a:r>
              <a:rPr lang="en-US" dirty="0"/>
              <a:t>Pain-Ache</a:t>
            </a:r>
          </a:p>
          <a:p>
            <a:r>
              <a:rPr lang="en-US" dirty="0"/>
              <a:t>Bother-annoy</a:t>
            </a:r>
          </a:p>
          <a:p>
            <a:r>
              <a:rPr lang="en-US" dirty="0"/>
              <a:t>Need-require</a:t>
            </a:r>
          </a:p>
          <a:p>
            <a:r>
              <a:rPr lang="en-US" dirty="0"/>
              <a:t>Leave-depart</a:t>
            </a:r>
          </a:p>
          <a:p>
            <a:r>
              <a:rPr lang="en-US" dirty="0"/>
              <a:t>Faithful-loyal</a:t>
            </a:r>
          </a:p>
        </p:txBody>
      </p:sp>
    </p:spTree>
    <p:extLst>
      <p:ext uri="{BB962C8B-B14F-4D97-AF65-F5344CB8AC3E}">
        <p14:creationId xmlns:p14="http://schemas.microsoft.com/office/powerpoint/2010/main" val="581891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409575"/>
          </a:xfrm>
        </p:spPr>
        <p:txBody>
          <a:bodyPr>
            <a:normAutofit fontScale="90000"/>
          </a:bodyPr>
          <a:lstStyle/>
          <a:p>
            <a:r>
              <a:rPr lang="en-US" dirty="0"/>
              <a:t>Write 4 sentences**</a:t>
            </a:r>
          </a:p>
        </p:txBody>
      </p:sp>
      <p:sp>
        <p:nvSpPr>
          <p:cNvPr id="3" name="Content Placeholder 2"/>
          <p:cNvSpPr>
            <a:spLocks noGrp="1"/>
          </p:cNvSpPr>
          <p:nvPr>
            <p:ph idx="1"/>
          </p:nvPr>
        </p:nvSpPr>
        <p:spPr>
          <a:xfrm>
            <a:off x="1295400" y="685800"/>
            <a:ext cx="7696200" cy="5943600"/>
          </a:xfrm>
        </p:spPr>
        <p:txBody>
          <a:bodyPr/>
          <a:lstStyle/>
          <a:p>
            <a:r>
              <a:rPr lang="en-US" sz="2800" dirty="0"/>
              <a:t>2 sentences need to use one synonym (the more sophisticated one) Circle the synonym.</a:t>
            </a:r>
          </a:p>
          <a:p>
            <a:endParaRPr lang="en-US" sz="1050" dirty="0"/>
          </a:p>
          <a:p>
            <a:r>
              <a:rPr lang="en-US" sz="2800" i="1" dirty="0"/>
              <a:t>He was </a:t>
            </a:r>
            <a:r>
              <a:rPr lang="en-US" sz="2800" b="1" i="1" dirty="0">
                <a:solidFill>
                  <a:srgbClr val="FF0000"/>
                </a:solidFill>
              </a:rPr>
              <a:t>cautious</a:t>
            </a:r>
            <a:r>
              <a:rPr lang="en-US" sz="2800" i="1" dirty="0"/>
              <a:t> when he crossed the road.</a:t>
            </a:r>
          </a:p>
          <a:p>
            <a:r>
              <a:rPr lang="en-US" sz="2800" i="1" dirty="0"/>
              <a:t>The fly </a:t>
            </a:r>
            <a:r>
              <a:rPr lang="en-US" sz="2800" b="1" i="1" dirty="0">
                <a:solidFill>
                  <a:srgbClr val="FF0000"/>
                </a:solidFill>
              </a:rPr>
              <a:t>annoyed</a:t>
            </a:r>
            <a:r>
              <a:rPr lang="en-US" sz="2800" i="1" dirty="0"/>
              <a:t> me when it flew around my head.</a:t>
            </a:r>
          </a:p>
          <a:p>
            <a:endParaRPr lang="en-US" sz="1050" dirty="0"/>
          </a:p>
          <a:p>
            <a:r>
              <a:rPr lang="en-US" sz="2800" dirty="0"/>
              <a:t>The 2 other sentences need to use a pair of antonyms—circle the antonyms.</a:t>
            </a:r>
          </a:p>
          <a:p>
            <a:endParaRPr lang="en-US" sz="1100" dirty="0"/>
          </a:p>
          <a:p>
            <a:r>
              <a:rPr lang="en-US" sz="2800" i="1" dirty="0"/>
              <a:t>I don’t want to be </a:t>
            </a:r>
            <a:r>
              <a:rPr lang="en-US" sz="2800" b="1" i="1" dirty="0">
                <a:solidFill>
                  <a:srgbClr val="FF0000"/>
                </a:solidFill>
              </a:rPr>
              <a:t>weak;</a:t>
            </a:r>
            <a:r>
              <a:rPr lang="en-US" sz="2800" i="1" dirty="0"/>
              <a:t> I want to be </a:t>
            </a:r>
            <a:r>
              <a:rPr lang="en-US" sz="2800" b="1" i="1" dirty="0">
                <a:solidFill>
                  <a:srgbClr val="FF0000"/>
                </a:solidFill>
              </a:rPr>
              <a:t>strong</a:t>
            </a:r>
            <a:r>
              <a:rPr lang="en-US" sz="2800" i="1" dirty="0"/>
              <a:t>, so I work out.</a:t>
            </a:r>
          </a:p>
          <a:p>
            <a:r>
              <a:rPr lang="en-US" sz="2800" i="1" dirty="0"/>
              <a:t>The parking lot was </a:t>
            </a:r>
            <a:r>
              <a:rPr lang="en-US" sz="2800" b="1" i="1" dirty="0">
                <a:solidFill>
                  <a:srgbClr val="FF0000"/>
                </a:solidFill>
              </a:rPr>
              <a:t>vacant</a:t>
            </a:r>
            <a:r>
              <a:rPr lang="en-US" sz="2800" i="1" dirty="0"/>
              <a:t>, but it got </a:t>
            </a:r>
            <a:r>
              <a:rPr lang="en-US" sz="2800" b="1" i="1" dirty="0">
                <a:solidFill>
                  <a:srgbClr val="FF0000"/>
                </a:solidFill>
              </a:rPr>
              <a:t>full</a:t>
            </a:r>
            <a:r>
              <a:rPr lang="en-US" sz="2800" i="1" dirty="0"/>
              <a:t> fast.</a:t>
            </a:r>
          </a:p>
        </p:txBody>
      </p:sp>
    </p:spTree>
    <p:extLst>
      <p:ext uri="{BB962C8B-B14F-4D97-AF65-F5344CB8AC3E}">
        <p14:creationId xmlns:p14="http://schemas.microsoft.com/office/powerpoint/2010/main" val="4018639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Youtube</a:t>
            </a:r>
            <a:r>
              <a:rPr lang="en-US" dirty="0"/>
              <a:t> example of using Fancy Nancy for synonyms:</a:t>
            </a:r>
          </a:p>
        </p:txBody>
      </p:sp>
      <p:sp>
        <p:nvSpPr>
          <p:cNvPr id="3" name="Content Placeholder 2"/>
          <p:cNvSpPr>
            <a:spLocks noGrp="1"/>
          </p:cNvSpPr>
          <p:nvPr>
            <p:ph idx="1"/>
          </p:nvPr>
        </p:nvSpPr>
        <p:spPr>
          <a:xfrm>
            <a:off x="1524000" y="1295400"/>
            <a:ext cx="7467600" cy="4724400"/>
          </a:xfrm>
        </p:spPr>
        <p:txBody>
          <a:bodyPr/>
          <a:lstStyle/>
          <a:p>
            <a:pPr marL="0" indent="0">
              <a:buNone/>
            </a:pPr>
            <a:endParaRPr lang="en-US" sz="3200" dirty="0"/>
          </a:p>
          <a:p>
            <a:r>
              <a:rPr lang="en-US" sz="3200" dirty="0"/>
              <a:t>Building Vocabulary Skills</a:t>
            </a:r>
          </a:p>
          <a:p>
            <a:r>
              <a:rPr lang="en-US" sz="3200" dirty="0">
                <a:hlinkClick r:id="rId2"/>
              </a:rPr>
              <a:t>https://www.youtube.com/watch?v=8EjEDfqDfbQ</a:t>
            </a:r>
            <a:endParaRPr lang="en-US" sz="3200" dirty="0"/>
          </a:p>
        </p:txBody>
      </p:sp>
    </p:spTree>
    <p:extLst>
      <p:ext uri="{BB962C8B-B14F-4D97-AF65-F5344CB8AC3E}">
        <p14:creationId xmlns:p14="http://schemas.microsoft.com/office/powerpoint/2010/main" val="4272109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Free Rice </a:t>
            </a:r>
            <a:r>
              <a:rPr lang="en-US" dirty="0">
                <a:sym typeface="Wingdings" panose="05000000000000000000" pitchFamily="2" charset="2"/>
              </a:rPr>
              <a:t></a:t>
            </a:r>
            <a:endParaRPr lang="en-US" dirty="0"/>
          </a:p>
        </p:txBody>
      </p:sp>
      <p:sp>
        <p:nvSpPr>
          <p:cNvPr id="3" name="Content Placeholder 2"/>
          <p:cNvSpPr>
            <a:spLocks noGrp="1"/>
          </p:cNvSpPr>
          <p:nvPr>
            <p:ph idx="1"/>
          </p:nvPr>
        </p:nvSpPr>
        <p:spPr/>
        <p:txBody>
          <a:bodyPr/>
          <a:lstStyle/>
          <a:p>
            <a:r>
              <a:rPr lang="en-US" dirty="0">
                <a:hlinkClick r:id="rId2"/>
              </a:rPr>
              <a:t>https://play.freerice.com/categories/english-vocabulary</a:t>
            </a:r>
            <a:endParaRPr lang="en-US" dirty="0"/>
          </a:p>
          <a:p>
            <a:endParaRPr lang="en-US"/>
          </a:p>
          <a:p>
            <a:endParaRPr lang="en-US"/>
          </a:p>
        </p:txBody>
      </p:sp>
    </p:spTree>
    <p:extLst>
      <p:ext uri="{BB962C8B-B14F-4D97-AF65-F5344CB8AC3E}">
        <p14:creationId xmlns:p14="http://schemas.microsoft.com/office/powerpoint/2010/main" val="1169900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333375"/>
          </a:xfrm>
        </p:spPr>
        <p:txBody>
          <a:bodyPr>
            <a:normAutofit fontScale="90000"/>
          </a:bodyPr>
          <a:lstStyle/>
          <a:p>
            <a:r>
              <a:rPr lang="en-US" dirty="0"/>
              <a:t>Power Point Outline</a:t>
            </a:r>
          </a:p>
        </p:txBody>
      </p:sp>
      <p:sp>
        <p:nvSpPr>
          <p:cNvPr id="3" name="Content Placeholder 2"/>
          <p:cNvSpPr>
            <a:spLocks noGrp="1"/>
          </p:cNvSpPr>
          <p:nvPr>
            <p:ph idx="1"/>
          </p:nvPr>
        </p:nvSpPr>
        <p:spPr>
          <a:xfrm>
            <a:off x="1447800" y="609600"/>
            <a:ext cx="7543800" cy="5410200"/>
          </a:xfrm>
        </p:spPr>
        <p:txBody>
          <a:bodyPr/>
          <a:lstStyle/>
          <a:p>
            <a:r>
              <a:rPr lang="en-US" sz="3600" dirty="0"/>
              <a:t>I. Review of Purpose of Common Core State Standards</a:t>
            </a:r>
          </a:p>
          <a:p>
            <a:endParaRPr lang="en-US" sz="3600" dirty="0"/>
          </a:p>
          <a:p>
            <a:r>
              <a:rPr lang="en-US" sz="3600" dirty="0"/>
              <a:t>II. Practical Intervention Strategies: Speaking and Listening Standards</a:t>
            </a:r>
          </a:p>
          <a:p>
            <a:pPr marL="0" indent="0">
              <a:buNone/>
            </a:pPr>
            <a:endParaRPr lang="en-US" sz="3600" dirty="0"/>
          </a:p>
          <a:p>
            <a:r>
              <a:rPr lang="en-US" sz="3600" dirty="0"/>
              <a:t>III. Practical Intervention Strategies: Language Standards</a:t>
            </a:r>
          </a:p>
        </p:txBody>
      </p:sp>
    </p:spTree>
    <p:extLst>
      <p:ext uri="{BB962C8B-B14F-4D97-AF65-F5344CB8AC3E}">
        <p14:creationId xmlns:p14="http://schemas.microsoft.com/office/powerpoint/2010/main" val="288185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20000" cy="762000"/>
          </a:xfrm>
        </p:spPr>
        <p:txBody>
          <a:bodyPr/>
          <a:lstStyle/>
          <a:p>
            <a:r>
              <a:rPr lang="en-US" sz="3600" dirty="0"/>
              <a:t>B. English Language Arts Standards</a:t>
            </a:r>
          </a:p>
        </p:txBody>
      </p:sp>
      <p:sp>
        <p:nvSpPr>
          <p:cNvPr id="5" name="Content Placeholder 4">
            <a:extLst>
              <a:ext uri="{FF2B5EF4-FFF2-40B4-BE49-F238E27FC236}">
                <a16:creationId xmlns:a16="http://schemas.microsoft.com/office/drawing/2014/main" id="{F9ED6929-74D0-9C00-27FD-F6000AFFB2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3451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0025"/>
            <a:ext cx="7300913" cy="485775"/>
          </a:xfrm>
        </p:spPr>
        <p:txBody>
          <a:bodyPr>
            <a:normAutofit fontScale="90000"/>
          </a:bodyPr>
          <a:lstStyle/>
          <a:p>
            <a:r>
              <a:rPr lang="en-US" dirty="0"/>
              <a:t>C. Speaking and Listening Standards</a:t>
            </a:r>
          </a:p>
        </p:txBody>
      </p:sp>
      <p:sp>
        <p:nvSpPr>
          <p:cNvPr id="5" name="Content Placeholder 4">
            <a:extLst>
              <a:ext uri="{FF2B5EF4-FFF2-40B4-BE49-F238E27FC236}">
                <a16:creationId xmlns:a16="http://schemas.microsoft.com/office/drawing/2014/main" id="{A7238E5D-277E-B511-A6A4-A21293D319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940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0025"/>
            <a:ext cx="7529513" cy="409575"/>
          </a:xfrm>
        </p:spPr>
        <p:txBody>
          <a:bodyPr>
            <a:normAutofit fontScale="90000"/>
          </a:bodyPr>
          <a:lstStyle/>
          <a:p>
            <a:r>
              <a:rPr lang="en-US" dirty="0"/>
              <a:t>D. Language Standards</a:t>
            </a:r>
          </a:p>
        </p:txBody>
      </p:sp>
      <p:sp>
        <p:nvSpPr>
          <p:cNvPr id="5" name="Content Placeholder 4">
            <a:extLst>
              <a:ext uri="{FF2B5EF4-FFF2-40B4-BE49-F238E27FC236}">
                <a16:creationId xmlns:a16="http://schemas.microsoft.com/office/drawing/2014/main" id="{5639421C-55D8-4E62-13F0-AA058C9290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220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0024"/>
            <a:ext cx="7681913" cy="1247775"/>
          </a:xfrm>
        </p:spPr>
        <p:txBody>
          <a:bodyPr>
            <a:normAutofit fontScale="90000"/>
          </a:bodyPr>
          <a:lstStyle/>
          <a:p>
            <a:r>
              <a:rPr lang="en-US" dirty="0"/>
              <a:t>II. PRACTICAL INTERVENTION STRATEGIES: SPEAKING AND LISTENING STANDARDS</a:t>
            </a:r>
          </a:p>
        </p:txBody>
      </p:sp>
      <p:sp>
        <p:nvSpPr>
          <p:cNvPr id="5" name="Content Placeholder 4">
            <a:extLst>
              <a:ext uri="{FF2B5EF4-FFF2-40B4-BE49-F238E27FC236}">
                <a16:creationId xmlns:a16="http://schemas.microsoft.com/office/drawing/2014/main" id="{21876402-3EA9-FDE4-8AE0-4B04AC50A2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460586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1228</TotalTime>
  <Words>1516</Words>
  <Application>Microsoft Office PowerPoint</Application>
  <PresentationFormat>On-screen Show (4:3)</PresentationFormat>
  <Paragraphs>182</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Aptos</vt:lpstr>
      <vt:lpstr>Aptos Display</vt:lpstr>
      <vt:lpstr>Arial</vt:lpstr>
      <vt:lpstr>Calibri</vt:lpstr>
      <vt:lpstr>Office Theme</vt:lpstr>
      <vt:lpstr>LINKING LANGUAGE INTERVENTION TO ENGLISH LANGUAGE ARTS STANDARDS  IN THE COMMON CORE</vt:lpstr>
      <vt:lpstr>Moore &amp; Montgomery:</vt:lpstr>
      <vt:lpstr>In 2025:** https://worldpopulationreview.com/state-rankings/common-core-states </vt:lpstr>
      <vt:lpstr>Power Point Outline**</vt:lpstr>
      <vt:lpstr>I. PURPOSE COMMON CORE STATE STANDARDS (REVIEW)</vt:lpstr>
      <vt:lpstr>B. English Language Arts Standards</vt:lpstr>
      <vt:lpstr>C. Speaking and Listening Standards</vt:lpstr>
      <vt:lpstr>D. Language Standards</vt:lpstr>
      <vt:lpstr>II. PRACTICAL INTERVENTION STRATEGIES: SPEAKING AND LISTENING STANDARDS</vt:lpstr>
      <vt:lpstr>A. Presentation of Knowledge and Ideas—Complete Sentences** </vt:lpstr>
      <vt:lpstr>PowerPoint Presentation</vt:lpstr>
      <vt:lpstr>How do we decide when to use complete sentences?</vt:lpstr>
      <vt:lpstr>Therapy activity (to do together in class  )**</vt:lpstr>
      <vt:lpstr>The child (a classmate) has to tell why it is not a correct or complete sentence:**</vt:lpstr>
      <vt:lpstr>B. Presentation of Knowledge and Ideas--Formal Vs. Informal</vt:lpstr>
      <vt:lpstr>Teach students that informal speaking is for**</vt:lpstr>
      <vt:lpstr>Informal speaking:</vt:lpstr>
      <vt:lpstr>Formal speaking:</vt:lpstr>
      <vt:lpstr>C. Comprehension and Collaboration**</vt:lpstr>
      <vt:lpstr>Talk about rules for successful conversations:</vt:lpstr>
      <vt:lpstr>The Topic Maintenance Railroad (SpeechAndLanguageKids.com 2025)</vt:lpstr>
      <vt:lpstr>PowerPoint Presentation</vt:lpstr>
      <vt:lpstr>PowerPoint Presentation</vt:lpstr>
      <vt:lpstr>PowerPoint Presentation</vt:lpstr>
      <vt:lpstr>Right where you are, draw a train on a piece of paper—2 cars, then 4 cars, then 6 cars; we will share</vt:lpstr>
      <vt:lpstr>https://www.youtube.com/watch?v=3RjRZ9jMfs0</vt:lpstr>
      <vt:lpstr>III. PRACTICAL INTERVENTION  STRATEGIES: LANGUAGE STANDARDS</vt:lpstr>
      <vt:lpstr>A. The student will demonstrate command of the conventions of standard English grammar and usage when writing or speaking** </vt:lpstr>
      <vt:lpstr>**</vt:lpstr>
      <vt:lpstr>Derivational morphemes…</vt:lpstr>
      <vt:lpstr>Inflectional morphemes…</vt:lpstr>
      <vt:lpstr>Apel et al. (2022). Morphological awareness performance profiles of first- through sixth-grade students. Journal of Speech, Language, and Hearing Research (65), 10701086.**</vt:lpstr>
      <vt:lpstr>Apel et al. 2022 concluded:</vt:lpstr>
      <vt:lpstr>Passaretti et al. (2023). Reporting of classroom-based morphological awareness instruction and intervention for K-3d grade students in the literature: A scoping review. Language, Speech, and Hearing Services in School, 54, 648-669.</vt:lpstr>
      <vt:lpstr>Passaretti et al. 2023 found that it is most effective to include activities that target:</vt:lpstr>
      <vt:lpstr>A wonderful program to target morphological awareness:</vt:lpstr>
      <vt:lpstr>Forms and their functions: </vt:lpstr>
      <vt:lpstr>What are some examples of irregular nouns? Irregular past tense verbs?</vt:lpstr>
      <vt:lpstr>B. The student will determine or clarify the meaning of unknown and multiple meaning words and phrases based on grade-level content**</vt:lpstr>
      <vt:lpstr>1. Common prefixes and their meanings (derivational morphemes)</vt:lpstr>
      <vt:lpstr>2. Common suffixes and their meanings (derivational morphemes)**</vt:lpstr>
      <vt:lpstr>Group Activity**</vt:lpstr>
      <vt:lpstr>Change!  You are in 4th grade</vt:lpstr>
      <vt:lpstr>3. Words with multiple meanings (example from grades 6-8)**</vt:lpstr>
      <vt:lpstr>On index cards…**</vt:lpstr>
      <vt:lpstr> C. The student will demonstrate understanding of figurative language, word relationships, and nuances in word meanings  1. Idioms</vt:lpstr>
      <vt:lpstr>http://examples.yourdictionary.com/idioms-for-kids.html**</vt:lpstr>
      <vt:lpstr>PowerPoint Presentation</vt:lpstr>
      <vt:lpstr>2. Antonyms and Synonyms** </vt:lpstr>
      <vt:lpstr>Antonyms examples are:**</vt:lpstr>
      <vt:lpstr>Synonyms examples are: ** </vt:lpstr>
      <vt:lpstr>Write 4 sentences**</vt:lpstr>
      <vt:lpstr>Youtube example of using Fancy Nancy for synonyms:</vt:lpstr>
      <vt:lpstr>Remember Free Rice </vt:lpstr>
      <vt:lpstr>Power 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129</cp:revision>
  <dcterms:created xsi:type="dcterms:W3CDTF">2016-06-07T01:00:07Z</dcterms:created>
  <dcterms:modified xsi:type="dcterms:W3CDTF">2025-05-10T21:05:25Z</dcterms:modified>
</cp:coreProperties>
</file>