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1"/>
  </p:sldMasterIdLst>
  <p:notesMasterIdLst>
    <p:notesMasterId r:id="rId89"/>
  </p:notesMasterIdLst>
  <p:handoutMasterIdLst>
    <p:handoutMasterId r:id="rId90"/>
  </p:handoutMasterIdLst>
  <p:sldIdLst>
    <p:sldId id="256" r:id="rId2"/>
    <p:sldId id="334" r:id="rId3"/>
    <p:sldId id="343" r:id="rId4"/>
    <p:sldId id="386" r:id="rId5"/>
    <p:sldId id="341" r:id="rId6"/>
    <p:sldId id="258" r:id="rId7"/>
    <p:sldId id="336" r:id="rId8"/>
    <p:sldId id="381" r:id="rId9"/>
    <p:sldId id="436" r:id="rId10"/>
    <p:sldId id="437" r:id="rId11"/>
    <p:sldId id="317" r:id="rId12"/>
    <p:sldId id="346" r:id="rId13"/>
    <p:sldId id="347" r:id="rId14"/>
    <p:sldId id="265" r:id="rId15"/>
    <p:sldId id="266" r:id="rId16"/>
    <p:sldId id="267" r:id="rId17"/>
    <p:sldId id="268" r:id="rId18"/>
    <p:sldId id="376" r:id="rId19"/>
    <p:sldId id="353" r:id="rId20"/>
    <p:sldId id="270" r:id="rId21"/>
    <p:sldId id="271" r:id="rId22"/>
    <p:sldId id="273" r:id="rId23"/>
    <p:sldId id="274" r:id="rId24"/>
    <p:sldId id="275" r:id="rId25"/>
    <p:sldId id="390" r:id="rId26"/>
    <p:sldId id="427" r:id="rId27"/>
    <p:sldId id="259" r:id="rId28"/>
    <p:sldId id="391" r:id="rId29"/>
    <p:sldId id="387" r:id="rId30"/>
    <p:sldId id="428" r:id="rId31"/>
    <p:sldId id="444" r:id="rId32"/>
    <p:sldId id="439" r:id="rId33"/>
    <p:sldId id="440" r:id="rId34"/>
    <p:sldId id="441" r:id="rId35"/>
    <p:sldId id="442" r:id="rId36"/>
    <p:sldId id="443" r:id="rId37"/>
    <p:sldId id="388" r:id="rId38"/>
    <p:sldId id="389" r:id="rId39"/>
    <p:sldId id="352" r:id="rId40"/>
    <p:sldId id="260" r:id="rId41"/>
    <p:sldId id="364" r:id="rId42"/>
    <p:sldId id="262" r:id="rId43"/>
    <p:sldId id="433" r:id="rId44"/>
    <p:sldId id="276" r:id="rId45"/>
    <p:sldId id="316" r:id="rId46"/>
    <p:sldId id="277" r:id="rId47"/>
    <p:sldId id="278" r:id="rId48"/>
    <p:sldId id="279" r:id="rId49"/>
    <p:sldId id="280" r:id="rId50"/>
    <p:sldId id="429" r:id="rId51"/>
    <p:sldId id="308" r:id="rId52"/>
    <p:sldId id="281" r:id="rId53"/>
    <p:sldId id="282" r:id="rId54"/>
    <p:sldId id="283" r:id="rId55"/>
    <p:sldId id="284" r:id="rId56"/>
    <p:sldId id="285" r:id="rId57"/>
    <p:sldId id="430" r:id="rId58"/>
    <p:sldId id="431" r:id="rId59"/>
    <p:sldId id="286" r:id="rId60"/>
    <p:sldId id="287" r:id="rId61"/>
    <p:sldId id="288" r:id="rId62"/>
    <p:sldId id="289" r:id="rId63"/>
    <p:sldId id="291" r:id="rId64"/>
    <p:sldId id="292" r:id="rId65"/>
    <p:sldId id="293" r:id="rId66"/>
    <p:sldId id="294" r:id="rId67"/>
    <p:sldId id="296" r:id="rId68"/>
    <p:sldId id="434" r:id="rId69"/>
    <p:sldId id="297" r:id="rId70"/>
    <p:sldId id="299" r:id="rId71"/>
    <p:sldId id="300" r:id="rId72"/>
    <p:sldId id="301" r:id="rId73"/>
    <p:sldId id="338" r:id="rId74"/>
    <p:sldId id="322" r:id="rId75"/>
    <p:sldId id="323" r:id="rId76"/>
    <p:sldId id="324" r:id="rId77"/>
    <p:sldId id="339" r:id="rId78"/>
    <p:sldId id="340" r:id="rId79"/>
    <p:sldId id="302" r:id="rId80"/>
    <p:sldId id="303" r:id="rId81"/>
    <p:sldId id="375" r:id="rId82"/>
    <p:sldId id="377" r:id="rId83"/>
    <p:sldId id="305" r:id="rId84"/>
    <p:sldId id="306" r:id="rId85"/>
    <p:sldId id="354" r:id="rId86"/>
    <p:sldId id="307" r:id="rId87"/>
    <p:sldId id="435" r:id="rId88"/>
  </p:sldIdLst>
  <p:sldSz cx="9144000" cy="6858000" type="screen4x3"/>
  <p:notesSz cx="7077075" cy="9363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7541"/>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handoutMaster" Target="handoutMasters/handout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3575CE46-BE2F-46E6-852B-75F195480CC5}" type="datetimeFigureOut">
              <a:rPr lang="en-US" smtClean="0"/>
              <a:t>3/26/2025</a:t>
            </a:fld>
            <a:endParaRPr lang="en-US"/>
          </a:p>
        </p:txBody>
      </p:sp>
      <p:sp>
        <p:nvSpPr>
          <p:cNvPr id="4" name="Footer Placeholder 3"/>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893297"/>
            <a:ext cx="3066733" cy="469779"/>
          </a:xfrm>
          <a:prstGeom prst="rect">
            <a:avLst/>
          </a:prstGeom>
        </p:spPr>
        <p:txBody>
          <a:bodyPr vert="horz" lIns="93936" tIns="46968" rIns="93936" bIns="46968" rtlCol="0" anchor="b"/>
          <a:lstStyle>
            <a:lvl1pPr algn="r">
              <a:defRPr sz="1200"/>
            </a:lvl1pPr>
          </a:lstStyle>
          <a:p>
            <a:fld id="{706F7D55-2DBF-49C1-AF85-457A06B2AB98}" type="slidenum">
              <a:rPr lang="en-US" smtClean="0"/>
              <a:t>‹#›</a:t>
            </a:fld>
            <a:endParaRPr lang="en-US"/>
          </a:p>
        </p:txBody>
      </p:sp>
    </p:spTree>
    <p:extLst>
      <p:ext uri="{BB962C8B-B14F-4D97-AF65-F5344CB8AC3E}">
        <p14:creationId xmlns:p14="http://schemas.microsoft.com/office/powerpoint/2010/main" val="36496940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303D28B8-E879-4A2D-AC54-A318BEEBAD25}" type="datetimeFigureOut">
              <a:rPr lang="en-US" smtClean="0"/>
              <a:t>3/26/2025</a:t>
            </a:fld>
            <a:endParaRPr lang="en-US"/>
          </a:p>
        </p:txBody>
      </p:sp>
      <p:sp>
        <p:nvSpPr>
          <p:cNvPr id="4" name="Slide Image Placeholder 3"/>
          <p:cNvSpPr>
            <a:spLocks noGrp="1" noRot="1" noChangeAspect="1"/>
          </p:cNvSpPr>
          <p:nvPr>
            <p:ph type="sldImg" idx="2"/>
          </p:nvPr>
        </p:nvSpPr>
        <p:spPr>
          <a:xfrm>
            <a:off x="1431925" y="1169988"/>
            <a:ext cx="4213225"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0900EDC6-0184-44D9-AE46-81D27F9B47B9}" type="slidenum">
              <a:rPr lang="en-US" smtClean="0"/>
              <a:t>‹#›</a:t>
            </a:fld>
            <a:endParaRPr lang="en-US"/>
          </a:p>
        </p:txBody>
      </p:sp>
    </p:spTree>
    <p:extLst>
      <p:ext uri="{BB962C8B-B14F-4D97-AF65-F5344CB8AC3E}">
        <p14:creationId xmlns:p14="http://schemas.microsoft.com/office/powerpoint/2010/main" val="1185451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00EDC6-0184-44D9-AE46-81D27F9B47B9}" type="slidenum">
              <a:rPr lang="en-US" smtClean="0"/>
              <a:t>17</a:t>
            </a:fld>
            <a:endParaRPr lang="en-US"/>
          </a:p>
        </p:txBody>
      </p:sp>
    </p:spTree>
    <p:extLst>
      <p:ext uri="{BB962C8B-B14F-4D97-AF65-F5344CB8AC3E}">
        <p14:creationId xmlns:p14="http://schemas.microsoft.com/office/powerpoint/2010/main" val="2808723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727498-679B-4C04-9893-8BCE4AE128CC}"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2229449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27498-679B-4C04-9893-8BCE4AE128CC}"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3555200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27498-679B-4C04-9893-8BCE4AE128CC}"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23392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3700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37004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fld id="{FE727498-679B-4C04-9893-8BCE4AE128CC}" type="datetimeFigureOut">
              <a:rPr lang="en-US" smtClean="0"/>
              <a:t>3/26/2025</a:t>
            </a:fld>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4AB2DA8D-3678-4173-A4B1-58C70D359AD9}" type="slidenum">
              <a:rPr lang="en-US" smtClean="0"/>
              <a:t>‹#›</a:t>
            </a:fld>
            <a:endParaRPr lang="en-US"/>
          </a:p>
        </p:txBody>
      </p:sp>
    </p:spTree>
    <p:extLst>
      <p:ext uri="{BB962C8B-B14F-4D97-AF65-F5344CB8AC3E}">
        <p14:creationId xmlns:p14="http://schemas.microsoft.com/office/powerpoint/2010/main" val="34057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727498-679B-4C04-9893-8BCE4AE128CC}"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3588579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727498-679B-4C04-9893-8BCE4AE128CC}" type="datetimeFigureOut">
              <a:rPr lang="en-US" smtClean="0"/>
              <a:t>3/26/2025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4197789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727498-679B-4C04-9893-8BCE4AE128CC}"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317172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727498-679B-4C04-9893-8BCE4AE128CC}" type="datetimeFigureOut">
              <a:rPr lang="en-US" smtClean="0"/>
              <a:t>3/26/2025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2505827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727498-679B-4C04-9893-8BCE4AE128CC}" type="datetimeFigureOut">
              <a:rPr lang="en-US" smtClean="0"/>
              <a:t>3/26/2025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2666285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727498-679B-4C04-9893-8BCE4AE128CC}" type="datetimeFigureOut">
              <a:rPr lang="en-US" smtClean="0"/>
              <a:t>3/26/2025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1690194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727498-679B-4C04-9893-8BCE4AE128CC}"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1768858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727498-679B-4C04-9893-8BCE4AE128CC}" type="datetimeFigureOut">
              <a:rPr lang="en-US" smtClean="0"/>
              <a:t>3/26/2025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B2DA8D-3678-4173-A4B1-58C70D359AD9}" type="slidenum">
              <a:rPr lang="en-US" smtClean="0"/>
              <a:t>‹#›</a:t>
            </a:fld>
            <a:endParaRPr lang="en-US"/>
          </a:p>
        </p:txBody>
      </p:sp>
    </p:spTree>
    <p:extLst>
      <p:ext uri="{BB962C8B-B14F-4D97-AF65-F5344CB8AC3E}">
        <p14:creationId xmlns:p14="http://schemas.microsoft.com/office/powerpoint/2010/main" val="3199066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27498-679B-4C04-9893-8BCE4AE128CC}" type="datetimeFigureOut">
              <a:rPr lang="en-US" smtClean="0"/>
              <a:t>3/26/2025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B2DA8D-3678-4173-A4B1-58C70D359AD9}" type="slidenum">
              <a:rPr lang="en-US" smtClean="0"/>
              <a:t>‹#›</a:t>
            </a:fld>
            <a:endParaRPr lang="en-US"/>
          </a:p>
        </p:txBody>
      </p:sp>
    </p:spTree>
    <p:extLst>
      <p:ext uri="{BB962C8B-B14F-4D97-AF65-F5344CB8AC3E}">
        <p14:creationId xmlns:p14="http://schemas.microsoft.com/office/powerpoint/2010/main" val="3404496911"/>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hyperlink" Target="https://www.youtube.com/watch?v=L4LMPhUoQeQ"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youtube.com/watch?v=sDocL7AfIRo"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hyperlink" Target="https://www.youtube.com/watch?v=zvMkmahGG1U"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048000"/>
            <a:ext cx="8763000" cy="990600"/>
          </a:xfrm>
        </p:spPr>
        <p:txBody>
          <a:bodyPr>
            <a:normAutofit fontScale="90000"/>
          </a:bodyPr>
          <a:lstStyle/>
          <a:p>
            <a:r>
              <a:rPr lang="en-US" dirty="0"/>
              <a:t>Language Theory and Development: A Review</a:t>
            </a:r>
          </a:p>
        </p:txBody>
      </p:sp>
    </p:spTree>
    <p:extLst>
      <p:ext uri="{BB962C8B-B14F-4D97-AF65-F5344CB8AC3E}">
        <p14:creationId xmlns:p14="http://schemas.microsoft.com/office/powerpoint/2010/main" val="372019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1AD27-B2DF-431A-909B-5DF4B515EDAF}"/>
              </a:ext>
            </a:extLst>
          </p:cNvPr>
          <p:cNvSpPr>
            <a:spLocks noGrp="1"/>
          </p:cNvSpPr>
          <p:nvPr>
            <p:ph type="title"/>
          </p:nvPr>
        </p:nvSpPr>
        <p:spPr/>
        <p:txBody>
          <a:bodyPr/>
          <a:lstStyle/>
          <a:p>
            <a:r>
              <a:rPr lang="en-US" dirty="0"/>
              <a:t>Montgomery &amp; Gillam 2024:</a:t>
            </a:r>
          </a:p>
        </p:txBody>
      </p:sp>
      <p:sp>
        <p:nvSpPr>
          <p:cNvPr id="5" name="Content Placeholder 4">
            <a:extLst>
              <a:ext uri="{FF2B5EF4-FFF2-40B4-BE49-F238E27FC236}">
                <a16:creationId xmlns:a16="http://schemas.microsoft.com/office/drawing/2014/main" id="{A29EE4E8-4367-4FC3-9947-48873A52A9C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37328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1828800"/>
          </a:xfrm>
        </p:spPr>
        <p:txBody>
          <a:bodyPr/>
          <a:lstStyle/>
          <a:p>
            <a:pPr algn="l"/>
            <a:r>
              <a:rPr lang="en-US" dirty="0"/>
              <a:t>Always remember the Big 5 in language:**</a:t>
            </a:r>
          </a:p>
        </p:txBody>
      </p:sp>
      <p:sp>
        <p:nvSpPr>
          <p:cNvPr id="4" name="Content Placeholder 3"/>
          <p:cNvSpPr>
            <a:spLocks noGrp="1"/>
          </p:cNvSpPr>
          <p:nvPr>
            <p:ph idx="1"/>
          </p:nvPr>
        </p:nvSpPr>
        <p:spPr/>
        <p:txBody>
          <a:bodyPr/>
          <a:lstStyle/>
          <a:p>
            <a:r>
              <a:rPr lang="en-US" dirty="0"/>
              <a:t>Syntax</a:t>
            </a:r>
          </a:p>
          <a:p>
            <a:r>
              <a:rPr lang="en-US" dirty="0"/>
              <a:t>Morphology</a:t>
            </a:r>
          </a:p>
          <a:p>
            <a:r>
              <a:rPr lang="en-US" dirty="0"/>
              <a:t>Phonology</a:t>
            </a:r>
          </a:p>
          <a:p>
            <a:r>
              <a:rPr lang="en-US" dirty="0"/>
              <a:t>Semantics</a:t>
            </a:r>
          </a:p>
          <a:p>
            <a:r>
              <a:rPr lang="en-US" dirty="0"/>
              <a:t>Pragmatics</a:t>
            </a:r>
          </a:p>
        </p:txBody>
      </p:sp>
    </p:spTree>
    <p:extLst>
      <p:ext uri="{BB962C8B-B14F-4D97-AF65-F5344CB8AC3E}">
        <p14:creationId xmlns:p14="http://schemas.microsoft.com/office/powerpoint/2010/main" val="1609214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487362"/>
          </a:xfrm>
        </p:spPr>
        <p:txBody>
          <a:bodyPr/>
          <a:lstStyle/>
          <a:p>
            <a:r>
              <a:rPr lang="en-US" dirty="0"/>
              <a:t>Recent statistics**</a:t>
            </a:r>
          </a:p>
        </p:txBody>
      </p:sp>
      <p:sp>
        <p:nvSpPr>
          <p:cNvPr id="3" name="Content Placeholder 2"/>
          <p:cNvSpPr>
            <a:spLocks noGrp="1"/>
          </p:cNvSpPr>
          <p:nvPr>
            <p:ph idx="1"/>
          </p:nvPr>
        </p:nvSpPr>
        <p:spPr>
          <a:xfrm>
            <a:off x="304800" y="914400"/>
            <a:ext cx="8382000" cy="4386263"/>
          </a:xfrm>
        </p:spPr>
        <p:txBody>
          <a:bodyPr/>
          <a:lstStyle/>
          <a:p>
            <a:r>
              <a:rPr lang="en-US" dirty="0"/>
              <a:t>ASHA Leader</a:t>
            </a:r>
          </a:p>
          <a:p>
            <a:endParaRPr lang="en-US" dirty="0"/>
          </a:p>
          <a:p>
            <a:r>
              <a:rPr lang="en-US" dirty="0"/>
              <a:t>The # of American school </a:t>
            </a:r>
            <a:r>
              <a:rPr lang="en-US" dirty="0" err="1"/>
              <a:t>ch</a:t>
            </a:r>
            <a:r>
              <a:rPr lang="en-US" dirty="0"/>
              <a:t> receiving special education services is rising</a:t>
            </a:r>
          </a:p>
          <a:p>
            <a:endParaRPr lang="en-US" dirty="0"/>
          </a:p>
          <a:p>
            <a:r>
              <a:rPr lang="en-US" dirty="0"/>
              <a:t>More are being served in mainstream classrooms</a:t>
            </a:r>
          </a:p>
        </p:txBody>
      </p:sp>
    </p:spTree>
    <p:extLst>
      <p:ext uri="{BB962C8B-B14F-4D97-AF65-F5344CB8AC3E}">
        <p14:creationId xmlns:p14="http://schemas.microsoft.com/office/powerpoint/2010/main" val="370762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p>
            <a:r>
              <a:rPr lang="en-US" sz="3600" dirty="0"/>
              <a:t>ASHA Leader--for special education:**</a:t>
            </a:r>
          </a:p>
        </p:txBody>
      </p:sp>
      <p:sp>
        <p:nvSpPr>
          <p:cNvPr id="3" name="Content Placeholder 2"/>
          <p:cNvSpPr>
            <a:spLocks noGrp="1"/>
          </p:cNvSpPr>
          <p:nvPr>
            <p:ph idx="1"/>
          </p:nvPr>
        </p:nvSpPr>
        <p:spPr>
          <a:xfrm>
            <a:off x="0" y="1143000"/>
            <a:ext cx="8915400" cy="4157663"/>
          </a:xfrm>
        </p:spPr>
        <p:txBody>
          <a:bodyPr/>
          <a:lstStyle/>
          <a:p>
            <a:r>
              <a:rPr lang="en-US" dirty="0"/>
              <a:t>Most common dx: specific learning disability</a:t>
            </a:r>
          </a:p>
          <a:p>
            <a:endParaRPr lang="en-US" sz="900" dirty="0"/>
          </a:p>
          <a:p>
            <a:r>
              <a:rPr lang="en-US" dirty="0"/>
              <a:t>Next: speech or </a:t>
            </a:r>
            <a:r>
              <a:rPr lang="en-US" dirty="0" err="1"/>
              <a:t>lang</a:t>
            </a:r>
            <a:r>
              <a:rPr lang="en-US" dirty="0"/>
              <a:t> impairment, other health impairment (OHI), autism, and intellectual disability</a:t>
            </a:r>
          </a:p>
          <a:p>
            <a:endParaRPr lang="en-US" sz="900" dirty="0"/>
          </a:p>
          <a:p>
            <a:r>
              <a:rPr lang="en-US" dirty="0"/>
              <a:t>Growth in autism diagnoses most prominent</a:t>
            </a:r>
          </a:p>
        </p:txBody>
      </p:sp>
    </p:spTree>
    <p:extLst>
      <p:ext uri="{BB962C8B-B14F-4D97-AF65-F5344CB8AC3E}">
        <p14:creationId xmlns:p14="http://schemas.microsoft.com/office/powerpoint/2010/main" val="1528201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76200"/>
            <a:ext cx="8534400" cy="6019800"/>
          </a:xfrm>
        </p:spPr>
        <p:txBody>
          <a:bodyPr/>
          <a:lstStyle/>
          <a:p>
            <a:pPr eaLnBrk="1" hangingPunct="1"/>
            <a:r>
              <a:rPr lang="en-US" altLang="en-US" sz="3600" b="1" dirty="0"/>
              <a:t>A. </a:t>
            </a:r>
            <a:r>
              <a:rPr lang="en-US" altLang="en-US" sz="3600" b="1" u="sng" dirty="0"/>
              <a:t>Cognitive Theory**</a:t>
            </a:r>
          </a:p>
          <a:p>
            <a:pPr eaLnBrk="1" hangingPunct="1"/>
            <a:endParaRPr lang="en-US" altLang="en-US" sz="1100" b="1" u="sng" dirty="0"/>
          </a:p>
          <a:p>
            <a:pPr lvl="1" eaLnBrk="1" hangingPunct="1"/>
            <a:r>
              <a:rPr lang="en-US" altLang="en-US" sz="3200" dirty="0"/>
              <a:t>Jean Piaget</a:t>
            </a:r>
          </a:p>
          <a:p>
            <a:pPr lvl="1" eaLnBrk="1" hangingPunct="1"/>
            <a:r>
              <a:rPr lang="en-US" altLang="en-US" sz="3200" dirty="0"/>
              <a:t>Emphasizes </a:t>
            </a:r>
            <a:r>
              <a:rPr lang="en-US" altLang="en-US" sz="3200" b="1" dirty="0">
                <a:solidFill>
                  <a:srgbClr val="FF0000"/>
                </a:solidFill>
              </a:rPr>
              <a:t>cognition</a:t>
            </a:r>
            <a:r>
              <a:rPr lang="en-US" altLang="en-US" sz="3200" dirty="0"/>
              <a:t>, or knowledge and </a:t>
            </a:r>
            <a:r>
              <a:rPr lang="en-US" altLang="en-US" sz="3200" b="1" dirty="0">
                <a:solidFill>
                  <a:srgbClr val="FF0000"/>
                </a:solidFill>
              </a:rPr>
              <a:t>mental processes</a:t>
            </a:r>
          </a:p>
          <a:p>
            <a:pPr lvl="1" eaLnBrk="1" hangingPunct="1"/>
            <a:r>
              <a:rPr lang="en-US" altLang="en-US" sz="3200" dirty="0"/>
              <a:t>Language acquisition is made possible by cognition and general intellectual processes</a:t>
            </a:r>
          </a:p>
          <a:p>
            <a:pPr lvl="1" eaLnBrk="1" hangingPunct="1"/>
            <a:r>
              <a:rPr lang="en-US" altLang="en-US" sz="3200" dirty="0"/>
              <a:t>Two forms: </a:t>
            </a:r>
            <a:r>
              <a:rPr lang="en-US" altLang="en-US" sz="3200" b="1" dirty="0">
                <a:solidFill>
                  <a:srgbClr val="FF0000"/>
                </a:solidFill>
              </a:rPr>
              <a:t>strong cognition hypothesis </a:t>
            </a:r>
            <a:r>
              <a:rPr lang="en-US" altLang="en-US" sz="3200" dirty="0"/>
              <a:t>and </a:t>
            </a:r>
            <a:r>
              <a:rPr lang="en-US" altLang="en-US" sz="3200" b="1" dirty="0">
                <a:solidFill>
                  <a:srgbClr val="FF0000"/>
                </a:solidFill>
              </a:rPr>
              <a:t>weak cognition hypothesis</a:t>
            </a:r>
          </a:p>
          <a:p>
            <a:pPr lvl="1" eaLnBrk="1" hangingPunct="1"/>
            <a:endParaRPr lang="en-US" altLang="en-US" dirty="0"/>
          </a:p>
          <a:p>
            <a:pPr lvl="1" eaLnBrk="1" hangingPunct="1"/>
            <a:endParaRPr lang="en-US" altLang="en-US" dirty="0"/>
          </a:p>
          <a:p>
            <a:pPr lvl="1" eaLnBrk="1" hangingPunct="1"/>
            <a:endParaRPr lang="en-US" altLang="en-US" dirty="0"/>
          </a:p>
        </p:txBody>
      </p:sp>
    </p:spTree>
    <p:extLst>
      <p:ext uri="{BB962C8B-B14F-4D97-AF65-F5344CB8AC3E}">
        <p14:creationId xmlns:p14="http://schemas.microsoft.com/office/powerpoint/2010/main" val="297892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barn(inVertical)">
                                      <p:cBhvr>
                                        <p:cTn id="7" dur="500"/>
                                        <p:tgtEl>
                                          <p:spTgt spid="19458">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9458">
                                            <p:txEl>
                                              <p:pRg st="2" end="2"/>
                                            </p:txEl>
                                          </p:spTgt>
                                        </p:tgtEl>
                                        <p:attrNameLst>
                                          <p:attrName>style.visibility</p:attrName>
                                        </p:attrNameLst>
                                      </p:cBhvr>
                                      <p:to>
                                        <p:strVal val="visible"/>
                                      </p:to>
                                    </p:set>
                                    <p:animEffect transition="in" filter="barn(inVertical)">
                                      <p:cBhvr>
                                        <p:cTn id="10" dur="500"/>
                                        <p:tgtEl>
                                          <p:spTgt spid="19458">
                                            <p:txEl>
                                              <p:pRg st="2" end="2"/>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19458">
                                            <p:txEl>
                                              <p:pRg st="3" end="3"/>
                                            </p:txEl>
                                          </p:spTgt>
                                        </p:tgtEl>
                                        <p:attrNameLst>
                                          <p:attrName>style.visibility</p:attrName>
                                        </p:attrNameLst>
                                      </p:cBhvr>
                                      <p:to>
                                        <p:strVal val="visible"/>
                                      </p:to>
                                    </p:set>
                                    <p:animEffect transition="in" filter="barn(inVertical)">
                                      <p:cBhvr>
                                        <p:cTn id="13" dur="500"/>
                                        <p:tgtEl>
                                          <p:spTgt spid="19458">
                                            <p:txEl>
                                              <p:pRg st="3" end="3"/>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9458">
                                            <p:txEl>
                                              <p:pRg st="4" end="4"/>
                                            </p:txEl>
                                          </p:spTgt>
                                        </p:tgtEl>
                                        <p:attrNameLst>
                                          <p:attrName>style.visibility</p:attrName>
                                        </p:attrNameLst>
                                      </p:cBhvr>
                                      <p:to>
                                        <p:strVal val="visible"/>
                                      </p:to>
                                    </p:set>
                                    <p:animEffect transition="in" filter="barn(inVertical)">
                                      <p:cBhvr>
                                        <p:cTn id="16" dur="500"/>
                                        <p:tgtEl>
                                          <p:spTgt spid="19458">
                                            <p:txEl>
                                              <p:pRg st="4" end="4"/>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19458">
                                            <p:txEl>
                                              <p:pRg st="5" end="5"/>
                                            </p:txEl>
                                          </p:spTgt>
                                        </p:tgtEl>
                                        <p:attrNameLst>
                                          <p:attrName>style.visibility</p:attrName>
                                        </p:attrNameLst>
                                      </p:cBhvr>
                                      <p:to>
                                        <p:strVal val="visible"/>
                                      </p:to>
                                    </p:set>
                                    <p:animEffect transition="in" filter="barn(inVertical)">
                                      <p:cBhvr>
                                        <p:cTn id="19" dur="500"/>
                                        <p:tgtEl>
                                          <p:spTgt spid="194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228600"/>
            <a:ext cx="8001000" cy="762000"/>
          </a:xfrm>
        </p:spPr>
        <p:txBody>
          <a:bodyPr/>
          <a:lstStyle/>
          <a:p>
            <a:pPr eaLnBrk="1" hangingPunct="1"/>
            <a:r>
              <a:rPr lang="en-US" altLang="en-US" dirty="0">
                <a:solidFill>
                  <a:schemeClr val="tx1"/>
                </a:solidFill>
              </a:rPr>
              <a:t>Strong cognition hypothesis:**</a:t>
            </a:r>
          </a:p>
        </p:txBody>
      </p:sp>
      <p:sp>
        <p:nvSpPr>
          <p:cNvPr id="20483" name="Rectangle 3"/>
          <p:cNvSpPr>
            <a:spLocks noGrp="1" noChangeArrowheads="1"/>
          </p:cNvSpPr>
          <p:nvPr>
            <p:ph idx="1"/>
          </p:nvPr>
        </p:nvSpPr>
        <p:spPr>
          <a:xfrm>
            <a:off x="533400" y="1066800"/>
            <a:ext cx="5257800" cy="5562600"/>
          </a:xfrm>
        </p:spPr>
        <p:txBody>
          <a:bodyPr/>
          <a:lstStyle/>
          <a:p>
            <a:pPr eaLnBrk="1" hangingPunct="1">
              <a:lnSpc>
                <a:spcPct val="90000"/>
              </a:lnSpc>
            </a:pPr>
            <a:r>
              <a:rPr lang="en-US" altLang="en-US" sz="3600" dirty="0"/>
              <a:t>Cognitive abilities are prerequisites to lang skills</a:t>
            </a:r>
          </a:p>
          <a:p>
            <a:pPr eaLnBrk="1" hangingPunct="1">
              <a:lnSpc>
                <a:spcPct val="90000"/>
              </a:lnSpc>
            </a:pPr>
            <a:endParaRPr lang="en-US" altLang="en-US" sz="3600" dirty="0"/>
          </a:p>
          <a:p>
            <a:pPr eaLnBrk="1" hangingPunct="1">
              <a:lnSpc>
                <a:spcPct val="90000"/>
              </a:lnSpc>
            </a:pPr>
            <a:r>
              <a:rPr lang="en-US" altLang="en-US" sz="3600" dirty="0"/>
              <a:t>Language will absolutely not develop without these cognitive abilities</a:t>
            </a:r>
          </a:p>
          <a:p>
            <a:pPr eaLnBrk="1" hangingPunct="1">
              <a:lnSpc>
                <a:spcPct val="90000"/>
              </a:lnSpc>
            </a:pPr>
            <a:endParaRPr lang="en-US" altLang="en-US" sz="2800" dirty="0"/>
          </a:p>
          <a:p>
            <a:pPr eaLnBrk="1" hangingPunct="1">
              <a:lnSpc>
                <a:spcPct val="90000"/>
              </a:lnSpc>
            </a:pPr>
            <a:endParaRPr lang="en-US" altLang="en-US" sz="2800" dirty="0"/>
          </a:p>
        </p:txBody>
      </p:sp>
      <p:pic>
        <p:nvPicPr>
          <p:cNvPr id="20484" name="Picture 5" descr="-IceCreamConeAn.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97625" y="1371600"/>
            <a:ext cx="2749550"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val 1"/>
          <p:cNvSpPr/>
          <p:nvPr/>
        </p:nvSpPr>
        <p:spPr>
          <a:xfrm>
            <a:off x="6605588" y="3767138"/>
            <a:ext cx="25146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effectLst>
                  <a:outerShdw blurRad="38100" dist="38100" dir="2700000" algn="tl">
                    <a:srgbClr val="000000">
                      <a:alpha val="43137"/>
                    </a:srgbClr>
                  </a:outerShdw>
                </a:effectLst>
              </a:rPr>
              <a:t>Cognition</a:t>
            </a:r>
          </a:p>
        </p:txBody>
      </p:sp>
      <p:sp>
        <p:nvSpPr>
          <p:cNvPr id="3" name="Rounded Rectangle 2"/>
          <p:cNvSpPr/>
          <p:nvPr/>
        </p:nvSpPr>
        <p:spPr>
          <a:xfrm>
            <a:off x="6858000" y="914400"/>
            <a:ext cx="2057400" cy="685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effectLst>
                  <a:outerShdw blurRad="38100" dist="38100" dir="2700000" algn="tl">
                    <a:srgbClr val="000000">
                      <a:alpha val="43137"/>
                    </a:srgbClr>
                  </a:outerShdw>
                </a:effectLst>
              </a:rPr>
              <a:t>language</a:t>
            </a:r>
          </a:p>
        </p:txBody>
      </p:sp>
    </p:spTree>
    <p:extLst>
      <p:ext uri="{BB962C8B-B14F-4D97-AF65-F5344CB8AC3E}">
        <p14:creationId xmlns:p14="http://schemas.microsoft.com/office/powerpoint/2010/main" val="3307021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circle(in)">
                                      <p:cBhvr>
                                        <p:cTn id="7" dur="750"/>
                                        <p:tgtEl>
                                          <p:spTgt spid="204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0483">
                                            <p:txEl>
                                              <p:pRg st="2" end="2"/>
                                            </p:txEl>
                                          </p:spTgt>
                                        </p:tgtEl>
                                        <p:attrNameLst>
                                          <p:attrName>style.visibility</p:attrName>
                                        </p:attrNameLst>
                                      </p:cBhvr>
                                      <p:to>
                                        <p:strVal val="visible"/>
                                      </p:to>
                                    </p:set>
                                    <p:animEffect transition="in" filter="circle(in)">
                                      <p:cBhvr>
                                        <p:cTn id="12" dur="750"/>
                                        <p:tgtEl>
                                          <p:spTgt spid="204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a:solidFill>
                  <a:schemeClr val="tx1"/>
                </a:solidFill>
              </a:rPr>
              <a:t>Weak cognition hypothesis:</a:t>
            </a:r>
          </a:p>
        </p:txBody>
      </p:sp>
      <p:sp>
        <p:nvSpPr>
          <p:cNvPr id="3" name="Content Placeholder 2">
            <a:extLst>
              <a:ext uri="{FF2B5EF4-FFF2-40B4-BE49-F238E27FC236}">
                <a16:creationId xmlns:a16="http://schemas.microsoft.com/office/drawing/2014/main" id="{0211D282-B5E4-44A6-B03B-1DB5649261E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897513190"/>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 y="76200"/>
            <a:ext cx="9101138" cy="876300"/>
          </a:xfrm>
        </p:spPr>
        <p:txBody>
          <a:bodyPr/>
          <a:lstStyle/>
          <a:p>
            <a:pPr eaLnBrk="1" hangingPunct="1"/>
            <a:r>
              <a:rPr lang="en-US" altLang="en-US" sz="4000" dirty="0">
                <a:solidFill>
                  <a:schemeClr val="tx1"/>
                </a:solidFill>
              </a:rPr>
              <a:t>Piaget’s stages of cognitive development:</a:t>
            </a:r>
          </a:p>
        </p:txBody>
      </p:sp>
      <p:sp>
        <p:nvSpPr>
          <p:cNvPr id="3" name="Content Placeholder 2">
            <a:extLst>
              <a:ext uri="{FF2B5EF4-FFF2-40B4-BE49-F238E27FC236}">
                <a16:creationId xmlns:a16="http://schemas.microsoft.com/office/drawing/2014/main" id="{D13F0B3A-F127-4C3C-A7BC-A2F1FBB0DB6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47380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FCA307C-AF1F-49DE-B6B6-70FD165617E0}"/>
              </a:ext>
            </a:extLst>
          </p:cNvPr>
          <p:cNvSpPr>
            <a:spLocks noGrp="1" noChangeArrowheads="1"/>
          </p:cNvSpPr>
          <p:nvPr>
            <p:ph type="title"/>
          </p:nvPr>
        </p:nvSpPr>
        <p:spPr>
          <a:xfrm>
            <a:off x="0" y="0"/>
            <a:ext cx="8610600" cy="1371600"/>
          </a:xfrm>
        </p:spPr>
        <p:txBody>
          <a:bodyPr>
            <a:normAutofit fontScale="90000"/>
          </a:bodyPr>
          <a:lstStyle/>
          <a:p>
            <a:pPr eaLnBrk="1" hangingPunct="1"/>
            <a:r>
              <a:rPr lang="en-US" altLang="en-US" sz="3200" dirty="0">
                <a:solidFill>
                  <a:schemeClr val="tx1"/>
                </a:solidFill>
              </a:rPr>
              <a:t>When working with a 10-month old infant on developing object permanence, the SLP can most appropriately have the infant:</a:t>
            </a:r>
          </a:p>
        </p:txBody>
      </p:sp>
      <p:sp>
        <p:nvSpPr>
          <p:cNvPr id="14339" name="Text Placeholder 2">
            <a:extLst>
              <a:ext uri="{FF2B5EF4-FFF2-40B4-BE49-F238E27FC236}">
                <a16:creationId xmlns:a16="http://schemas.microsoft.com/office/drawing/2014/main" id="{349AD564-EA5D-474F-9E56-D93C150022E1}"/>
              </a:ext>
            </a:extLst>
          </p:cNvPr>
          <p:cNvSpPr>
            <a:spLocks noGrp="1" noChangeArrowheads="1"/>
          </p:cNvSpPr>
          <p:nvPr>
            <p:ph type="body" sz="half" idx="1"/>
          </p:nvPr>
        </p:nvSpPr>
        <p:spPr>
          <a:xfrm>
            <a:off x="304800" y="1371600"/>
            <a:ext cx="8610600" cy="4724400"/>
          </a:xfrm>
        </p:spPr>
        <p:txBody>
          <a:bodyPr/>
          <a:lstStyle/>
          <a:p>
            <a:pPr eaLnBrk="1" hangingPunct="1"/>
            <a:r>
              <a:rPr lang="en-US" altLang="en-US" dirty="0"/>
              <a:t>A. Play pat-a-cake</a:t>
            </a:r>
          </a:p>
          <a:p>
            <a:pPr eaLnBrk="1" hangingPunct="1"/>
            <a:r>
              <a:rPr lang="en-US" altLang="en-US" dirty="0"/>
              <a:t>B. Visually follow a moving toy across the floor</a:t>
            </a:r>
          </a:p>
          <a:p>
            <a:pPr eaLnBrk="1" hangingPunct="1"/>
            <a:r>
              <a:rPr lang="en-US" altLang="en-US" dirty="0"/>
              <a:t>C. Play peek-a-boo</a:t>
            </a:r>
          </a:p>
          <a:p>
            <a:pPr eaLnBrk="1" hangingPunct="1"/>
            <a:r>
              <a:rPr lang="en-US" altLang="en-US" dirty="0"/>
              <a:t>D. Visually locate a musical toy by using its sound</a:t>
            </a:r>
          </a:p>
          <a:p>
            <a:pPr eaLnBrk="1" hangingPunct="1"/>
            <a:r>
              <a:rPr lang="en-US" altLang="en-US" dirty="0"/>
              <a:t>E. Play with a pull toy</a:t>
            </a:r>
          </a:p>
          <a:p>
            <a:pPr eaLnBrk="1" hangingPunct="1"/>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r>
              <a:rPr lang="en-US" dirty="0">
                <a:hlinkClick r:id="rId2"/>
              </a:rPr>
              <a:t>https://www.youtube.com/watch?v=L4LMPhUoQeQ</a:t>
            </a:r>
            <a:br>
              <a:rPr lang="en-US" dirty="0"/>
            </a:br>
            <a:endParaRPr lang="en-US" dirty="0"/>
          </a:p>
        </p:txBody>
      </p:sp>
      <p:sp>
        <p:nvSpPr>
          <p:cNvPr id="3" name="Content Placeholder 2"/>
          <p:cNvSpPr>
            <a:spLocks noGrp="1"/>
          </p:cNvSpPr>
          <p:nvPr>
            <p:ph idx="1"/>
          </p:nvPr>
        </p:nvSpPr>
        <p:spPr/>
        <p:txBody>
          <a:bodyPr/>
          <a:lstStyle/>
          <a:p>
            <a:r>
              <a:rPr lang="en-US" dirty="0"/>
              <a:t>Object permanence 2</a:t>
            </a:r>
          </a:p>
          <a:p>
            <a:endParaRPr lang="en-US" dirty="0"/>
          </a:p>
          <a:p>
            <a:r>
              <a:rPr lang="en-US" dirty="0"/>
              <a:t>Leona</a:t>
            </a:r>
          </a:p>
          <a:p>
            <a:endParaRPr lang="en-US" dirty="0"/>
          </a:p>
          <a:p>
            <a:r>
              <a:rPr lang="en-US" dirty="0" err="1"/>
              <a:t>Youtube</a:t>
            </a:r>
            <a:r>
              <a:rPr lang="en-US" dirty="0"/>
              <a:t> video</a:t>
            </a:r>
          </a:p>
        </p:txBody>
      </p:sp>
    </p:spTree>
    <p:extLst>
      <p:ext uri="{BB962C8B-B14F-4D97-AF65-F5344CB8AC3E}">
        <p14:creationId xmlns:p14="http://schemas.microsoft.com/office/powerpoint/2010/main" val="1844846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Several new resources:**</a:t>
            </a:r>
          </a:p>
        </p:txBody>
      </p:sp>
      <p:sp>
        <p:nvSpPr>
          <p:cNvPr id="3" name="Content Placeholder 2"/>
          <p:cNvSpPr>
            <a:spLocks noGrp="1"/>
          </p:cNvSpPr>
          <p:nvPr>
            <p:ph idx="1"/>
          </p:nvPr>
        </p:nvSpPr>
        <p:spPr>
          <a:xfrm>
            <a:off x="457200" y="1219200"/>
            <a:ext cx="8229600" cy="5257800"/>
          </a:xfrm>
        </p:spPr>
        <p:txBody>
          <a:bodyPr/>
          <a:lstStyle/>
          <a:p>
            <a:r>
              <a:rPr lang="en-US" dirty="0" err="1"/>
              <a:t>Fogle</a:t>
            </a:r>
            <a:r>
              <a:rPr lang="en-US" dirty="0"/>
              <a:t>, P.T. (2023). </a:t>
            </a:r>
            <a:r>
              <a:rPr lang="en-US" i="1" dirty="0"/>
              <a:t>Essentials of communication sciences and disorders </a:t>
            </a:r>
            <a:r>
              <a:rPr lang="en-US" dirty="0"/>
              <a:t>(3rd ed.). Burlington, MA: Jones &amp; Bartlett Learning.</a:t>
            </a:r>
          </a:p>
          <a:p>
            <a:endParaRPr lang="en-US" dirty="0"/>
          </a:p>
        </p:txBody>
      </p:sp>
    </p:spTree>
    <p:extLst>
      <p:ext uri="{BB962C8B-B14F-4D97-AF65-F5344CB8AC3E}">
        <p14:creationId xmlns:p14="http://schemas.microsoft.com/office/powerpoint/2010/main" val="334566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title"/>
          </p:nvPr>
        </p:nvSpPr>
        <p:spPr>
          <a:xfrm>
            <a:off x="609600" y="152400"/>
            <a:ext cx="7848600" cy="914400"/>
          </a:xfrm>
        </p:spPr>
        <p:txBody>
          <a:bodyPr>
            <a:normAutofit fontScale="90000"/>
          </a:bodyPr>
          <a:lstStyle/>
          <a:p>
            <a:pPr eaLnBrk="1" hangingPunct="1"/>
            <a:r>
              <a:rPr lang="en-US" altLang="en-US" b="1" dirty="0">
                <a:solidFill>
                  <a:srgbClr val="FF0000"/>
                </a:solidFill>
              </a:rPr>
              <a:t>Preoperational (2-7 years)**</a:t>
            </a:r>
            <a:br>
              <a:rPr lang="en-US" altLang="en-US" b="1" dirty="0">
                <a:solidFill>
                  <a:srgbClr val="FF0000"/>
                </a:solidFill>
              </a:rPr>
            </a:br>
            <a:endParaRPr lang="en-US" altLang="en-US" b="1" dirty="0">
              <a:solidFill>
                <a:srgbClr val="FF0000"/>
              </a:solidFill>
            </a:endParaRPr>
          </a:p>
        </p:txBody>
      </p:sp>
      <p:sp>
        <p:nvSpPr>
          <p:cNvPr id="52227" name="Rectangle 3"/>
          <p:cNvSpPr>
            <a:spLocks noGrp="1" noChangeArrowheads="1"/>
          </p:cNvSpPr>
          <p:nvPr>
            <p:ph type="body" sz="half" idx="1"/>
          </p:nvPr>
        </p:nvSpPr>
        <p:spPr>
          <a:xfrm>
            <a:off x="304800" y="457200"/>
            <a:ext cx="4724400" cy="6172200"/>
          </a:xfrm>
        </p:spPr>
        <p:txBody>
          <a:bodyPr/>
          <a:lstStyle/>
          <a:p>
            <a:pPr marL="0" indent="0" eaLnBrk="1" hangingPunct="1">
              <a:buFontTx/>
              <a:buNone/>
              <a:defRPr/>
            </a:pPr>
            <a:endParaRPr lang="en-US" sz="2800" b="1" dirty="0"/>
          </a:p>
          <a:p>
            <a:pPr eaLnBrk="1" hangingPunct="1">
              <a:defRPr/>
            </a:pPr>
            <a:r>
              <a:rPr lang="en-US" dirty="0"/>
              <a:t>Concreteness of thought</a:t>
            </a:r>
          </a:p>
          <a:p>
            <a:pPr eaLnBrk="1" hangingPunct="1">
              <a:buFontTx/>
              <a:buNone/>
              <a:defRPr/>
            </a:pPr>
            <a:endParaRPr lang="en-US" sz="800" b="1" dirty="0"/>
          </a:p>
          <a:p>
            <a:pPr eaLnBrk="1" hangingPunct="1">
              <a:defRPr/>
            </a:pPr>
            <a:r>
              <a:rPr lang="en-US" dirty="0" err="1"/>
              <a:t>Ch</a:t>
            </a:r>
            <a:r>
              <a:rPr lang="en-US" dirty="0"/>
              <a:t> egocentric;  difficulty taking others’ perspective</a:t>
            </a:r>
          </a:p>
          <a:p>
            <a:pPr eaLnBrk="1" hangingPunct="1">
              <a:defRPr/>
            </a:pPr>
            <a:endParaRPr lang="en-US" sz="1000" dirty="0"/>
          </a:p>
          <a:p>
            <a:pPr eaLnBrk="1" hangingPunct="1">
              <a:defRPr/>
            </a:pPr>
            <a:r>
              <a:rPr lang="en-US" dirty="0"/>
              <a:t>Overextensions and </a:t>
            </a:r>
            <a:r>
              <a:rPr lang="en-US" dirty="0" err="1"/>
              <a:t>underextensions</a:t>
            </a:r>
            <a:r>
              <a:rPr lang="en-US" dirty="0"/>
              <a:t> occur</a:t>
            </a:r>
          </a:p>
          <a:p>
            <a:pPr eaLnBrk="1" hangingPunct="1">
              <a:defRPr/>
            </a:pPr>
            <a:endParaRPr lang="en-US" sz="2800" dirty="0"/>
          </a:p>
          <a:p>
            <a:pPr eaLnBrk="1" hangingPunct="1">
              <a:defRPr/>
            </a:pPr>
            <a:endParaRPr lang="en-US" sz="2400" dirty="0"/>
          </a:p>
          <a:p>
            <a:pPr eaLnBrk="1" hangingPunct="1">
              <a:defRPr/>
            </a:pPr>
            <a:endParaRPr lang="en-US" sz="2400" dirty="0"/>
          </a:p>
        </p:txBody>
      </p:sp>
      <p:sp>
        <p:nvSpPr>
          <p:cNvPr id="4" name="Content Placeholder 3">
            <a:extLst>
              <a:ext uri="{FF2B5EF4-FFF2-40B4-BE49-F238E27FC236}">
                <a16:creationId xmlns:a16="http://schemas.microsoft.com/office/drawing/2014/main" id="{8D45D344-3AA8-4194-B0F0-7F7EF3E8CA55}"/>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3781446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2227">
                                            <p:txEl>
                                              <p:pRg st="1" end="1"/>
                                            </p:txEl>
                                          </p:spTgt>
                                        </p:tgtEl>
                                        <p:attrNameLst>
                                          <p:attrName>style.visibility</p:attrName>
                                        </p:attrNameLst>
                                      </p:cBhvr>
                                      <p:to>
                                        <p:strVal val="visible"/>
                                      </p:to>
                                    </p:set>
                                    <p:animEffect transition="in" filter="barn(inVertical)">
                                      <p:cBhvr>
                                        <p:cTn id="7" dur="500"/>
                                        <p:tgtEl>
                                          <p:spTgt spid="5222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2227">
                                            <p:txEl>
                                              <p:pRg st="3" end="3"/>
                                            </p:txEl>
                                          </p:spTgt>
                                        </p:tgtEl>
                                        <p:attrNameLst>
                                          <p:attrName>style.visibility</p:attrName>
                                        </p:attrNameLst>
                                      </p:cBhvr>
                                      <p:to>
                                        <p:strVal val="visible"/>
                                      </p:to>
                                    </p:set>
                                    <p:animEffect transition="in" filter="barn(inVertical)">
                                      <p:cBhvr>
                                        <p:cTn id="12" dur="500"/>
                                        <p:tgtEl>
                                          <p:spTgt spid="5222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2227">
                                            <p:txEl>
                                              <p:pRg st="5" end="5"/>
                                            </p:txEl>
                                          </p:spTgt>
                                        </p:tgtEl>
                                        <p:attrNameLst>
                                          <p:attrName>style.visibility</p:attrName>
                                        </p:attrNameLst>
                                      </p:cBhvr>
                                      <p:to>
                                        <p:strVal val="visible"/>
                                      </p:to>
                                    </p:set>
                                    <p:animEffect transition="in" filter="barn(inVertical)">
                                      <p:cBhvr>
                                        <p:cTn id="17" dur="500"/>
                                        <p:tgtEl>
                                          <p:spTgt spid="522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dirty="0">
                <a:solidFill>
                  <a:schemeClr val="accent1"/>
                </a:solidFill>
              </a:rPr>
              <a:t>Concrete Operations (7-11 years)</a:t>
            </a:r>
          </a:p>
        </p:txBody>
      </p:sp>
      <p:sp>
        <p:nvSpPr>
          <p:cNvPr id="3" name="Content Placeholder 2">
            <a:extLst>
              <a:ext uri="{FF2B5EF4-FFF2-40B4-BE49-F238E27FC236}">
                <a16:creationId xmlns:a16="http://schemas.microsoft.com/office/drawing/2014/main" id="{14782665-97A8-45B1-A7B6-FF9FE92F1ED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358030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228600"/>
            <a:ext cx="7772400" cy="1066800"/>
          </a:xfrm>
        </p:spPr>
        <p:txBody>
          <a:bodyPr/>
          <a:lstStyle/>
          <a:p>
            <a:pPr eaLnBrk="1" hangingPunct="1"/>
            <a:r>
              <a:rPr lang="en-US" altLang="en-US" sz="4000" dirty="0">
                <a:solidFill>
                  <a:schemeClr val="tx1"/>
                </a:solidFill>
              </a:rPr>
              <a:t>Formal Operations (over 11 years)</a:t>
            </a:r>
          </a:p>
        </p:txBody>
      </p:sp>
      <p:sp>
        <p:nvSpPr>
          <p:cNvPr id="2" name="Content Placeholder 1"/>
          <p:cNvSpPr>
            <a:spLocks noGrp="1"/>
          </p:cNvSpPr>
          <p:nvPr>
            <p:ph sz="half" idx="2"/>
          </p:nvPr>
        </p:nvSpPr>
        <p:spPr/>
        <p:txBody>
          <a:bodyPr/>
          <a:lstStyle/>
          <a:p>
            <a:endParaRPr lang="en-US" dirty="0"/>
          </a:p>
        </p:txBody>
      </p:sp>
      <p:sp>
        <p:nvSpPr>
          <p:cNvPr id="4" name="Text Placeholder 3">
            <a:extLst>
              <a:ext uri="{FF2B5EF4-FFF2-40B4-BE49-F238E27FC236}">
                <a16:creationId xmlns:a16="http://schemas.microsoft.com/office/drawing/2014/main" id="{1E816B0C-EBB6-4D2B-AE81-43F49F3DA236}"/>
              </a:ext>
            </a:extLst>
          </p:cNvPr>
          <p:cNvSpPr>
            <a:spLocks noGrp="1"/>
          </p:cNvSpPr>
          <p:nvPr>
            <p:ph type="body" sz="half" idx="1"/>
          </p:nvPr>
        </p:nvSpPr>
        <p:spPr/>
        <p:txBody>
          <a:bodyPr/>
          <a:lstStyle/>
          <a:p>
            <a:endParaRPr lang="en-US" dirty="0"/>
          </a:p>
        </p:txBody>
      </p:sp>
    </p:spTree>
    <p:extLst>
      <p:ext uri="{BB962C8B-B14F-4D97-AF65-F5344CB8AC3E}">
        <p14:creationId xmlns:p14="http://schemas.microsoft.com/office/powerpoint/2010/main" val="5712568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z="4000" dirty="0">
                <a:solidFill>
                  <a:schemeClr val="tx1"/>
                </a:solidFill>
              </a:rPr>
              <a:t>Clinical implications of the cognitive theory:**</a:t>
            </a:r>
          </a:p>
        </p:txBody>
      </p:sp>
      <p:sp>
        <p:nvSpPr>
          <p:cNvPr id="28675" name="Rectangle 3"/>
          <p:cNvSpPr>
            <a:spLocks noGrp="1" noChangeArrowheads="1"/>
          </p:cNvSpPr>
          <p:nvPr>
            <p:ph idx="1"/>
          </p:nvPr>
        </p:nvSpPr>
        <p:spPr>
          <a:xfrm>
            <a:off x="304800" y="1524000"/>
            <a:ext cx="5486400" cy="4572000"/>
          </a:xfrm>
        </p:spPr>
        <p:txBody>
          <a:bodyPr/>
          <a:lstStyle/>
          <a:p>
            <a:pPr eaLnBrk="1" hangingPunct="1"/>
            <a:r>
              <a:rPr lang="en-US" altLang="en-US" dirty="0"/>
              <a:t>If cognitive development is sufficient for language development, </a:t>
            </a:r>
            <a:r>
              <a:rPr lang="en-US" altLang="en-US" dirty="0">
                <a:solidFill>
                  <a:srgbClr val="FF0000"/>
                </a:solidFill>
              </a:rPr>
              <a:t>language therapy </a:t>
            </a:r>
            <a:r>
              <a:rPr lang="en-US" altLang="en-US" dirty="0"/>
              <a:t>is </a:t>
            </a:r>
            <a:r>
              <a:rPr lang="en-US" altLang="en-US" dirty="0">
                <a:solidFill>
                  <a:srgbClr val="FF0000"/>
                </a:solidFill>
              </a:rPr>
              <a:t>unnecessary</a:t>
            </a:r>
          </a:p>
          <a:p>
            <a:pPr eaLnBrk="1" hangingPunct="1"/>
            <a:endParaRPr lang="en-US" altLang="en-US" dirty="0"/>
          </a:p>
          <a:p>
            <a:pPr eaLnBrk="1" hangingPunct="1"/>
            <a:r>
              <a:rPr lang="en-US" altLang="en-US" dirty="0"/>
              <a:t>Cognitive growth will automatically facilitate language growth</a:t>
            </a:r>
          </a:p>
        </p:txBody>
      </p:sp>
      <p:pic>
        <p:nvPicPr>
          <p:cNvPr id="286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1090613"/>
            <a:ext cx="2514600" cy="546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 name="Oval 1"/>
          <p:cNvSpPr/>
          <p:nvPr/>
        </p:nvSpPr>
        <p:spPr>
          <a:xfrm>
            <a:off x="6884988" y="5105400"/>
            <a:ext cx="2209800" cy="990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effectLst>
                  <a:outerShdw blurRad="38100" dist="38100" dir="2700000" algn="tl">
                    <a:srgbClr val="000000">
                      <a:alpha val="43137"/>
                    </a:srgbClr>
                  </a:outerShdw>
                </a:effectLst>
              </a:rPr>
              <a:t>cognition</a:t>
            </a:r>
          </a:p>
        </p:txBody>
      </p:sp>
      <p:sp>
        <p:nvSpPr>
          <p:cNvPr id="3" name="Right Arrow 2"/>
          <p:cNvSpPr/>
          <p:nvPr/>
        </p:nvSpPr>
        <p:spPr>
          <a:xfrm>
            <a:off x="4838700" y="4162124"/>
            <a:ext cx="2514600" cy="4778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effectLst>
                <a:outerShdw blurRad="38100" dist="38100" dir="2700000" algn="tl">
                  <a:srgbClr val="000000">
                    <a:alpha val="43137"/>
                  </a:srgbClr>
                </a:outerShdw>
              </a:effectLst>
            </a:endParaRPr>
          </a:p>
        </p:txBody>
      </p:sp>
      <p:sp>
        <p:nvSpPr>
          <p:cNvPr id="4" name="Rounded Rectangle 3"/>
          <p:cNvSpPr/>
          <p:nvPr/>
        </p:nvSpPr>
        <p:spPr>
          <a:xfrm>
            <a:off x="6727825" y="1090613"/>
            <a:ext cx="2209800" cy="44608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b="1" dirty="0">
                <a:solidFill>
                  <a:schemeClr val="tx1"/>
                </a:solidFill>
                <a:effectLst>
                  <a:outerShdw blurRad="38100" dist="38100" dir="2700000" algn="tl">
                    <a:srgbClr val="000000">
                      <a:alpha val="43137"/>
                    </a:srgbClr>
                  </a:outerShdw>
                </a:effectLst>
              </a:rPr>
              <a:t>language</a:t>
            </a:r>
          </a:p>
        </p:txBody>
      </p:sp>
      <p:sp>
        <p:nvSpPr>
          <p:cNvPr id="5" name="Bent-Up Arrow 4"/>
          <p:cNvSpPr/>
          <p:nvPr/>
        </p:nvSpPr>
        <p:spPr>
          <a:xfrm>
            <a:off x="7391400" y="2895600"/>
            <a:ext cx="1219200" cy="131603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7445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circle(in)">
                                      <p:cBhvr>
                                        <p:cTn id="7" dur="500"/>
                                        <p:tgtEl>
                                          <p:spTgt spid="286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8675">
                                            <p:txEl>
                                              <p:pRg st="2" end="2"/>
                                            </p:txEl>
                                          </p:spTgt>
                                        </p:tgtEl>
                                        <p:attrNameLst>
                                          <p:attrName>style.visibility</p:attrName>
                                        </p:attrNameLst>
                                      </p:cBhvr>
                                      <p:to>
                                        <p:strVal val="visible"/>
                                      </p:to>
                                    </p:set>
                                    <p:animEffect transition="in" filter="circle(in)">
                                      <p:cBhvr>
                                        <p:cTn id="12" dur="500"/>
                                        <p:tgtEl>
                                          <p:spTgt spid="28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762000" y="304800"/>
            <a:ext cx="7696200" cy="533400"/>
          </a:xfrm>
        </p:spPr>
        <p:txBody>
          <a:bodyPr>
            <a:normAutofit fontScale="90000"/>
          </a:bodyPr>
          <a:lstStyle/>
          <a:p>
            <a:pPr eaLnBrk="1" hangingPunct="1"/>
            <a:r>
              <a:rPr lang="en-US" altLang="en-US" sz="4000" dirty="0"/>
              <a:t>**</a:t>
            </a:r>
          </a:p>
        </p:txBody>
      </p:sp>
      <p:sp>
        <p:nvSpPr>
          <p:cNvPr id="30723" name="Rectangle 3"/>
          <p:cNvSpPr>
            <a:spLocks noGrp="1" noChangeArrowheads="1"/>
          </p:cNvSpPr>
          <p:nvPr>
            <p:ph idx="1"/>
          </p:nvPr>
        </p:nvSpPr>
        <p:spPr>
          <a:xfrm>
            <a:off x="304800" y="1066800"/>
            <a:ext cx="8153400" cy="5029200"/>
          </a:xfrm>
        </p:spPr>
        <p:txBody>
          <a:bodyPr/>
          <a:lstStyle/>
          <a:p>
            <a:pPr eaLnBrk="1" hangingPunct="1"/>
            <a:r>
              <a:rPr lang="en-US" altLang="en-US" dirty="0"/>
              <a:t>Clinicians must assess and treat </a:t>
            </a:r>
            <a:r>
              <a:rPr lang="en-US" altLang="en-US" b="1" dirty="0">
                <a:solidFill>
                  <a:srgbClr val="FF0000"/>
                </a:solidFill>
              </a:rPr>
              <a:t>cognitive precursors </a:t>
            </a:r>
            <a:r>
              <a:rPr lang="en-US" altLang="en-US" dirty="0"/>
              <a:t>to language and facilitate development of these precursors </a:t>
            </a:r>
            <a:r>
              <a:rPr lang="en-US" altLang="en-US" b="1" dirty="0">
                <a:solidFill>
                  <a:srgbClr val="FF0000"/>
                </a:solidFill>
              </a:rPr>
              <a:t>before</a:t>
            </a:r>
            <a:r>
              <a:rPr lang="en-US" altLang="en-US" dirty="0"/>
              <a:t> working on </a:t>
            </a:r>
            <a:r>
              <a:rPr lang="en-US" altLang="en-US" b="1" dirty="0">
                <a:solidFill>
                  <a:srgbClr val="FF0000"/>
                </a:solidFill>
              </a:rPr>
              <a:t>language</a:t>
            </a:r>
            <a:r>
              <a:rPr lang="en-US" altLang="en-US" dirty="0"/>
              <a:t> itself</a:t>
            </a:r>
          </a:p>
          <a:p>
            <a:pPr eaLnBrk="1" hangingPunct="1"/>
            <a:endParaRPr lang="en-US" altLang="en-US" dirty="0"/>
          </a:p>
          <a:p>
            <a:pPr eaLnBrk="1" hangingPunct="1"/>
            <a:r>
              <a:rPr lang="en-US" altLang="en-US" dirty="0"/>
              <a:t>So, with a very young child, you would work on symbolic play and object permanence before you tried to have a child say her first word</a:t>
            </a:r>
          </a:p>
        </p:txBody>
      </p:sp>
    </p:spTree>
    <p:extLst>
      <p:ext uri="{BB962C8B-B14F-4D97-AF65-F5344CB8AC3E}">
        <p14:creationId xmlns:p14="http://schemas.microsoft.com/office/powerpoint/2010/main" val="32609207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a:t>Levey 2024:</a:t>
            </a:r>
          </a:p>
        </p:txBody>
      </p:sp>
      <p:sp>
        <p:nvSpPr>
          <p:cNvPr id="6" name="Content Placeholder 5">
            <a:extLst>
              <a:ext uri="{FF2B5EF4-FFF2-40B4-BE49-F238E27FC236}">
                <a16:creationId xmlns:a16="http://schemas.microsoft.com/office/drawing/2014/main" id="{A5E92217-76B6-4525-892F-2B1636CDDE5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13082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87591-B6FA-CE42-A891-7F30BB55DA9E}"/>
              </a:ext>
            </a:extLst>
          </p:cNvPr>
          <p:cNvSpPr>
            <a:spLocks noGrp="1"/>
          </p:cNvSpPr>
          <p:nvPr>
            <p:ph type="title"/>
          </p:nvPr>
        </p:nvSpPr>
        <p:spPr/>
        <p:txBody>
          <a:bodyPr/>
          <a:lstStyle/>
          <a:p>
            <a:r>
              <a:rPr lang="en-US" dirty="0"/>
              <a:t>With your straw…</a:t>
            </a:r>
          </a:p>
        </p:txBody>
      </p:sp>
      <p:sp>
        <p:nvSpPr>
          <p:cNvPr id="3" name="Content Placeholder 2">
            <a:extLst>
              <a:ext uri="{FF2B5EF4-FFF2-40B4-BE49-F238E27FC236}">
                <a16:creationId xmlns:a16="http://schemas.microsoft.com/office/drawing/2014/main" id="{B48CF440-FA3E-5FD7-6F89-2743C184523A}"/>
              </a:ext>
            </a:extLst>
          </p:cNvPr>
          <p:cNvSpPr>
            <a:spLocks noGrp="1"/>
          </p:cNvSpPr>
          <p:nvPr>
            <p:ph idx="1"/>
          </p:nvPr>
        </p:nvSpPr>
        <p:spPr>
          <a:xfrm>
            <a:off x="0" y="1219200"/>
            <a:ext cx="8686800" cy="4081463"/>
          </a:xfrm>
        </p:spPr>
        <p:txBody>
          <a:bodyPr/>
          <a:lstStyle/>
          <a:p>
            <a:r>
              <a:rPr lang="en-US" dirty="0"/>
              <a:t>Write down 3 things you could do with a young child who does not have symbolic play yet</a:t>
            </a:r>
          </a:p>
          <a:p>
            <a:endParaRPr lang="en-US" dirty="0"/>
          </a:p>
          <a:p>
            <a:r>
              <a:rPr lang="en-US" dirty="0"/>
              <a:t>For example, the straw could be used as a microphone</a:t>
            </a:r>
          </a:p>
          <a:p>
            <a:endParaRPr lang="en-US" dirty="0"/>
          </a:p>
          <a:p>
            <a:r>
              <a:rPr lang="en-US" dirty="0"/>
              <a:t>What are 3 other things the straw could be used for?</a:t>
            </a:r>
          </a:p>
        </p:txBody>
      </p:sp>
    </p:spTree>
    <p:extLst>
      <p:ext uri="{BB962C8B-B14F-4D97-AF65-F5344CB8AC3E}">
        <p14:creationId xmlns:p14="http://schemas.microsoft.com/office/powerpoint/2010/main" val="8530760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52400" y="274638"/>
            <a:ext cx="8534400" cy="487362"/>
          </a:xfrm>
        </p:spPr>
        <p:txBody>
          <a:bodyPr>
            <a:normAutofit fontScale="90000"/>
          </a:bodyPr>
          <a:lstStyle/>
          <a:p>
            <a:pPr eaLnBrk="1" hangingPunct="1"/>
            <a:r>
              <a:rPr lang="en-US" altLang="en-US" sz="4000" dirty="0">
                <a:solidFill>
                  <a:schemeClr val="tx1"/>
                </a:solidFill>
              </a:rPr>
              <a:t>B. </a:t>
            </a:r>
            <a:r>
              <a:rPr lang="en-US" altLang="en-US" sz="4000" u="sng" dirty="0">
                <a:solidFill>
                  <a:schemeClr val="tx1"/>
                </a:solidFill>
              </a:rPr>
              <a:t>Social Interactionism Theory</a:t>
            </a:r>
          </a:p>
        </p:txBody>
      </p:sp>
      <p:sp>
        <p:nvSpPr>
          <p:cNvPr id="4" name="Content Placeholder 3">
            <a:extLst>
              <a:ext uri="{FF2B5EF4-FFF2-40B4-BE49-F238E27FC236}">
                <a16:creationId xmlns:a16="http://schemas.microsoft.com/office/drawing/2014/main" id="{0C9F0045-50CA-42E8-B8AE-B0F9FA38D59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77553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8762C-C2BB-4D53-BE48-A8F2463E76DF}"/>
              </a:ext>
            </a:extLst>
          </p:cNvPr>
          <p:cNvSpPr>
            <a:spLocks noGrp="1"/>
          </p:cNvSpPr>
          <p:nvPr>
            <p:ph type="title"/>
          </p:nvPr>
        </p:nvSpPr>
        <p:spPr/>
        <p:txBody>
          <a:bodyPr/>
          <a:lstStyle/>
          <a:p>
            <a:r>
              <a:rPr lang="en-US" dirty="0"/>
              <a:t>Lev Vygotsky—Russian psychologist:**</a:t>
            </a:r>
          </a:p>
        </p:txBody>
      </p:sp>
      <p:sp>
        <p:nvSpPr>
          <p:cNvPr id="3" name="Content Placeholder 2">
            <a:extLst>
              <a:ext uri="{FF2B5EF4-FFF2-40B4-BE49-F238E27FC236}">
                <a16:creationId xmlns:a16="http://schemas.microsoft.com/office/drawing/2014/main" id="{40E80E3D-1319-4422-A573-949DD82DC47C}"/>
              </a:ext>
            </a:extLst>
          </p:cNvPr>
          <p:cNvSpPr>
            <a:spLocks noGrp="1"/>
          </p:cNvSpPr>
          <p:nvPr>
            <p:ph idx="1"/>
          </p:nvPr>
        </p:nvSpPr>
        <p:spPr/>
        <p:txBody>
          <a:bodyPr/>
          <a:lstStyle/>
          <a:p>
            <a:r>
              <a:rPr lang="en-US" altLang="en-US" dirty="0"/>
              <a:t>L</a:t>
            </a:r>
            <a:r>
              <a:rPr lang="en-US" altLang="en-US" sz="3200" dirty="0"/>
              <a:t>anguage knowledge is acquired through social interaction with more competent and experienced members of the child’s culture</a:t>
            </a:r>
          </a:p>
          <a:p>
            <a:endParaRPr lang="en-US" dirty="0"/>
          </a:p>
        </p:txBody>
      </p:sp>
    </p:spTree>
    <p:extLst>
      <p:ext uri="{BB962C8B-B14F-4D97-AF65-F5344CB8AC3E}">
        <p14:creationId xmlns:p14="http://schemas.microsoft.com/office/powerpoint/2010/main" val="5753592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Levey, 2024:</a:t>
            </a:r>
          </a:p>
        </p:txBody>
      </p:sp>
      <p:sp>
        <p:nvSpPr>
          <p:cNvPr id="6" name="Content Placeholder 5">
            <a:extLst>
              <a:ext uri="{FF2B5EF4-FFF2-40B4-BE49-F238E27FC236}">
                <a16:creationId xmlns:a16="http://schemas.microsoft.com/office/drawing/2014/main" id="{5A24958D-9EE2-4948-9EB6-33321044461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418441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381000" y="304800"/>
            <a:ext cx="8574088" cy="6019800"/>
          </a:xfrm>
        </p:spPr>
        <p:txBody>
          <a:bodyPr/>
          <a:lstStyle/>
          <a:p>
            <a:pPr eaLnBrk="1" hangingPunct="1">
              <a:lnSpc>
                <a:spcPct val="80000"/>
              </a:lnSpc>
            </a:pPr>
            <a:r>
              <a:rPr lang="en-US" altLang="en-US" dirty="0" err="1"/>
              <a:t>Roseberry-McKibbin,</a:t>
            </a:r>
            <a:r>
              <a:rPr lang="en-US" altLang="en-US" dirty="0"/>
              <a:t> C. (2022). ** </a:t>
            </a:r>
            <a:r>
              <a:rPr lang="en-US" altLang="en-US" i="1" dirty="0"/>
              <a:t>Multicultural students with special language needs: Practical strategies for assessment and intervention</a:t>
            </a:r>
            <a:r>
              <a:rPr lang="en-US" altLang="en-US" dirty="0"/>
              <a:t> (6</a:t>
            </a:r>
            <a:r>
              <a:rPr lang="en-US" altLang="en-US" baseline="30000" dirty="0"/>
              <a:t>th</a:t>
            </a:r>
            <a:r>
              <a:rPr lang="en-US" altLang="en-US" dirty="0"/>
              <a:t> ed.). Oceanside, CA: Academic Communication Associates.</a:t>
            </a:r>
          </a:p>
          <a:p>
            <a:pPr eaLnBrk="1" hangingPunct="1">
              <a:lnSpc>
                <a:spcPct val="80000"/>
              </a:lnSpc>
            </a:pPr>
            <a:endParaRPr lang="en-US" altLang="en-US" dirty="0"/>
          </a:p>
          <a:p>
            <a:pPr eaLnBrk="1" hangingPunct="1">
              <a:lnSpc>
                <a:spcPct val="80000"/>
              </a:lnSpc>
            </a:pPr>
            <a:endParaRPr lang="en-US" altLang="en-US" dirty="0"/>
          </a:p>
          <a:p>
            <a:pPr eaLnBrk="1" hangingPunct="1">
              <a:lnSpc>
                <a:spcPct val="80000"/>
              </a:lnSpc>
            </a:pPr>
            <a:r>
              <a:rPr lang="en-US" altLang="en-US" dirty="0" err="1"/>
              <a:t>Roseberry-McKibbin,</a:t>
            </a:r>
            <a:r>
              <a:rPr lang="en-US" altLang="en-US" dirty="0"/>
              <a:t> C., Hegde, M.N., &amp; Tellis, G. (2024). </a:t>
            </a:r>
            <a:r>
              <a:rPr lang="en-US" altLang="en-US" i="1" dirty="0"/>
              <a:t>Advanced review of speech-language pathology: Study guide for PRAXIS and comprehensive examination</a:t>
            </a:r>
            <a:r>
              <a:rPr lang="en-US" altLang="en-US" dirty="0"/>
              <a:t> (6th ed.). Austin, TX: Pro-Ed.</a:t>
            </a:r>
          </a:p>
          <a:p>
            <a:pPr eaLnBrk="1" hangingPunct="1">
              <a:lnSpc>
                <a:spcPct val="80000"/>
              </a:lnSpc>
            </a:pPr>
            <a:endParaRPr lang="en-US" altLang="en-US" dirty="0"/>
          </a:p>
          <a:p>
            <a:pPr eaLnBrk="1" hangingPunct="1">
              <a:lnSpc>
                <a:spcPct val="80000"/>
              </a:lnSpc>
            </a:pPr>
            <a:r>
              <a:rPr lang="en-US" altLang="en-US" dirty="0"/>
              <a:t>www.proed.inc</a:t>
            </a:r>
          </a:p>
        </p:txBody>
      </p:sp>
    </p:spTree>
    <p:extLst>
      <p:ext uri="{BB962C8B-B14F-4D97-AF65-F5344CB8AC3E}">
        <p14:creationId xmlns:p14="http://schemas.microsoft.com/office/powerpoint/2010/main" val="3771645506"/>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F27E2-4B9A-137D-A785-6D78DD5D0BBF}"/>
              </a:ext>
            </a:extLst>
          </p:cNvPr>
          <p:cNvSpPr>
            <a:spLocks noGrp="1"/>
          </p:cNvSpPr>
          <p:nvPr>
            <p:ph type="title"/>
          </p:nvPr>
        </p:nvSpPr>
        <p:spPr>
          <a:xfrm>
            <a:off x="533400" y="274638"/>
            <a:ext cx="8153400" cy="487362"/>
          </a:xfrm>
        </p:spPr>
        <p:txBody>
          <a:bodyPr>
            <a:normAutofit fontScale="90000"/>
          </a:bodyPr>
          <a:lstStyle/>
          <a:p>
            <a:r>
              <a:rPr lang="en-US" dirty="0"/>
              <a:t>This slide not on exam:**</a:t>
            </a:r>
          </a:p>
        </p:txBody>
      </p:sp>
      <p:sp>
        <p:nvSpPr>
          <p:cNvPr id="3" name="Content Placeholder 2">
            <a:extLst>
              <a:ext uri="{FF2B5EF4-FFF2-40B4-BE49-F238E27FC236}">
                <a16:creationId xmlns:a16="http://schemas.microsoft.com/office/drawing/2014/main" id="{D4188190-2E09-421E-49B5-CC146FD2EC39}"/>
              </a:ext>
            </a:extLst>
          </p:cNvPr>
          <p:cNvSpPr>
            <a:spLocks noGrp="1"/>
          </p:cNvSpPr>
          <p:nvPr>
            <p:ph idx="1"/>
          </p:nvPr>
        </p:nvSpPr>
        <p:spPr>
          <a:xfrm>
            <a:off x="0" y="914400"/>
            <a:ext cx="8686800" cy="4386263"/>
          </a:xfrm>
        </p:spPr>
        <p:txBody>
          <a:bodyPr/>
          <a:lstStyle/>
          <a:p>
            <a:r>
              <a:rPr lang="en-US" dirty="0"/>
              <a:t>This was a huge problem with Covid</a:t>
            </a:r>
          </a:p>
          <a:p>
            <a:endParaRPr lang="en-US" dirty="0"/>
          </a:p>
          <a:p>
            <a:r>
              <a:rPr lang="en-US" dirty="0"/>
              <a:t>It severely limited the # of people children could interact with</a:t>
            </a:r>
          </a:p>
          <a:p>
            <a:endParaRPr lang="en-US" dirty="0"/>
          </a:p>
          <a:p>
            <a:r>
              <a:rPr lang="en-US" dirty="0"/>
              <a:t>The number of children with speech and language delays has more than doubled worldwide</a:t>
            </a:r>
          </a:p>
        </p:txBody>
      </p:sp>
    </p:spTree>
    <p:extLst>
      <p:ext uri="{BB962C8B-B14F-4D97-AF65-F5344CB8AC3E}">
        <p14:creationId xmlns:p14="http://schemas.microsoft.com/office/powerpoint/2010/main" val="3746679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66C8A-D8A8-46B1-AFB5-CBA569B2F5FD}"/>
              </a:ext>
            </a:extLst>
          </p:cNvPr>
          <p:cNvSpPr>
            <a:spLocks noGrp="1"/>
          </p:cNvSpPr>
          <p:nvPr>
            <p:ph type="title"/>
          </p:nvPr>
        </p:nvSpPr>
        <p:spPr/>
        <p:txBody>
          <a:bodyPr/>
          <a:lstStyle/>
          <a:p>
            <a:r>
              <a:rPr lang="en-US" sz="3200" dirty="0" err="1"/>
              <a:t>Stahnke</a:t>
            </a:r>
            <a:r>
              <a:rPr lang="en-US" sz="3200" dirty="0"/>
              <a:t>, L. (2024). Elusive words: Confronting the post-pandemic skills gap. </a:t>
            </a:r>
            <a:r>
              <a:rPr lang="en-US" sz="3200" i="1" dirty="0"/>
              <a:t>The ASHA Leader</a:t>
            </a:r>
            <a:r>
              <a:rPr lang="en-US" sz="3200" dirty="0"/>
              <a:t>, May/June 2024. **</a:t>
            </a:r>
          </a:p>
        </p:txBody>
      </p:sp>
      <p:sp>
        <p:nvSpPr>
          <p:cNvPr id="3" name="Content Placeholder 2">
            <a:extLst>
              <a:ext uri="{FF2B5EF4-FFF2-40B4-BE49-F238E27FC236}">
                <a16:creationId xmlns:a16="http://schemas.microsoft.com/office/drawing/2014/main" id="{F2F6AA46-ECD0-4C5D-A123-F2C66CDAEFB4}"/>
              </a:ext>
            </a:extLst>
          </p:cNvPr>
          <p:cNvSpPr>
            <a:spLocks noGrp="1"/>
          </p:cNvSpPr>
          <p:nvPr>
            <p:ph idx="1"/>
          </p:nvPr>
        </p:nvSpPr>
        <p:spPr>
          <a:xfrm>
            <a:off x="457200" y="1600200"/>
            <a:ext cx="8077200" cy="4572000"/>
          </a:xfrm>
        </p:spPr>
        <p:txBody>
          <a:bodyPr/>
          <a:lstStyle/>
          <a:p>
            <a:r>
              <a:rPr lang="en-US" dirty="0"/>
              <a:t>Id of speech-lang delays has more than doubled pre- versus post-pandemic among </a:t>
            </a:r>
            <a:r>
              <a:rPr lang="en-US" dirty="0" err="1"/>
              <a:t>ch</a:t>
            </a:r>
            <a:r>
              <a:rPr lang="en-US" dirty="0"/>
              <a:t> 0-12 years</a:t>
            </a:r>
          </a:p>
          <a:p>
            <a:endParaRPr lang="en-US" sz="1200" dirty="0"/>
          </a:p>
          <a:p>
            <a:r>
              <a:rPr lang="en-US" dirty="0"/>
              <a:t>Communication-related dx rates ↑107% among </a:t>
            </a:r>
            <a:r>
              <a:rPr lang="en-US" dirty="0" err="1"/>
              <a:t>ch</a:t>
            </a:r>
            <a:r>
              <a:rPr lang="en-US" dirty="0"/>
              <a:t> 3-5 and 136% among infants</a:t>
            </a:r>
          </a:p>
          <a:p>
            <a:endParaRPr lang="en-US" sz="1400" dirty="0"/>
          </a:p>
          <a:p>
            <a:r>
              <a:rPr lang="en-US" dirty="0"/>
              <a:t>In a survey in 2023, almost 70% of SLPs reported ↑ in referrals since 2020</a:t>
            </a:r>
          </a:p>
        </p:txBody>
      </p:sp>
    </p:spTree>
    <p:extLst>
      <p:ext uri="{BB962C8B-B14F-4D97-AF65-F5344CB8AC3E}">
        <p14:creationId xmlns:p14="http://schemas.microsoft.com/office/powerpoint/2010/main" val="19547703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7F675-2837-4CE4-A36B-86B7053538B0}"/>
              </a:ext>
            </a:extLst>
          </p:cNvPr>
          <p:cNvSpPr>
            <a:spLocks noGrp="1"/>
          </p:cNvSpPr>
          <p:nvPr>
            <p:ph type="title"/>
          </p:nvPr>
        </p:nvSpPr>
        <p:spPr>
          <a:xfrm>
            <a:off x="381000" y="274638"/>
            <a:ext cx="8305800" cy="334962"/>
          </a:xfrm>
        </p:spPr>
        <p:txBody>
          <a:bodyPr>
            <a:normAutofit fontScale="90000"/>
          </a:bodyPr>
          <a:lstStyle/>
          <a:p>
            <a:r>
              <a:rPr lang="en-US" sz="3200" dirty="0"/>
              <a:t>Why? (</a:t>
            </a:r>
            <a:r>
              <a:rPr lang="en-US" sz="3200" dirty="0" err="1"/>
              <a:t>Stahnke</a:t>
            </a:r>
            <a:r>
              <a:rPr lang="en-US" sz="3200" dirty="0"/>
              <a:t>, 2024)</a:t>
            </a:r>
          </a:p>
        </p:txBody>
      </p:sp>
      <p:sp>
        <p:nvSpPr>
          <p:cNvPr id="5" name="Content Placeholder 4">
            <a:extLst>
              <a:ext uri="{FF2B5EF4-FFF2-40B4-BE49-F238E27FC236}">
                <a16:creationId xmlns:a16="http://schemas.microsoft.com/office/drawing/2014/main" id="{8F213983-1C74-4185-A8FF-7AF6FFD86AD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63782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8D71A-783C-44D3-B17F-784D18F2F9F5}"/>
              </a:ext>
            </a:extLst>
          </p:cNvPr>
          <p:cNvSpPr>
            <a:spLocks noGrp="1"/>
          </p:cNvSpPr>
          <p:nvPr>
            <p:ph type="title"/>
          </p:nvPr>
        </p:nvSpPr>
        <p:spPr>
          <a:xfrm>
            <a:off x="457200" y="274638"/>
            <a:ext cx="8229600" cy="487362"/>
          </a:xfrm>
        </p:spPr>
        <p:txBody>
          <a:bodyPr>
            <a:normAutofit fontScale="90000"/>
          </a:bodyPr>
          <a:lstStyle/>
          <a:p>
            <a:r>
              <a:rPr lang="en-US" sz="3200" dirty="0" err="1"/>
              <a:t>Stahnke</a:t>
            </a:r>
            <a:r>
              <a:rPr lang="en-US" sz="3200" dirty="0"/>
              <a:t>, 2024--teletherapy:</a:t>
            </a:r>
          </a:p>
        </p:txBody>
      </p:sp>
      <p:sp>
        <p:nvSpPr>
          <p:cNvPr id="5" name="Content Placeholder 4">
            <a:extLst>
              <a:ext uri="{FF2B5EF4-FFF2-40B4-BE49-F238E27FC236}">
                <a16:creationId xmlns:a16="http://schemas.microsoft.com/office/drawing/2014/main" id="{B3C5255A-10A0-42C2-A90A-7B2F43AAC47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857556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B7AB7-FC9D-4169-9AC3-F995B0577909}"/>
              </a:ext>
            </a:extLst>
          </p:cNvPr>
          <p:cNvSpPr>
            <a:spLocks noGrp="1"/>
          </p:cNvSpPr>
          <p:nvPr>
            <p:ph type="title"/>
          </p:nvPr>
        </p:nvSpPr>
        <p:spPr>
          <a:xfrm>
            <a:off x="-152400" y="274638"/>
            <a:ext cx="9296400" cy="1143000"/>
          </a:xfrm>
        </p:spPr>
        <p:txBody>
          <a:bodyPr/>
          <a:lstStyle/>
          <a:p>
            <a:r>
              <a:rPr lang="en-US" sz="3200" dirty="0" err="1"/>
              <a:t>Stahnke</a:t>
            </a:r>
            <a:r>
              <a:rPr lang="en-US" sz="3200" dirty="0"/>
              <a:t> 2024—is there any good news? Yes! </a:t>
            </a:r>
            <a:r>
              <a:rPr lang="en-US" sz="3200" dirty="0">
                <a:sym typeface="Wingdings" panose="05000000000000000000" pitchFamily="2" charset="2"/>
              </a:rPr>
              <a:t></a:t>
            </a:r>
            <a:endParaRPr lang="en-US" sz="3200" dirty="0"/>
          </a:p>
        </p:txBody>
      </p:sp>
      <p:sp>
        <p:nvSpPr>
          <p:cNvPr id="5" name="Content Placeholder 4">
            <a:extLst>
              <a:ext uri="{FF2B5EF4-FFF2-40B4-BE49-F238E27FC236}">
                <a16:creationId xmlns:a16="http://schemas.microsoft.com/office/drawing/2014/main" id="{6E4B0643-CF55-454E-972E-C2E0D742417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14557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FC4B9-AAE9-4869-8E32-A0D1ABC263D2}"/>
              </a:ext>
            </a:extLst>
          </p:cNvPr>
          <p:cNvSpPr>
            <a:spLocks noGrp="1"/>
          </p:cNvSpPr>
          <p:nvPr>
            <p:ph type="title"/>
          </p:nvPr>
        </p:nvSpPr>
        <p:spPr>
          <a:xfrm>
            <a:off x="457200" y="0"/>
            <a:ext cx="8229600" cy="1417638"/>
          </a:xfrm>
        </p:spPr>
        <p:txBody>
          <a:bodyPr/>
          <a:lstStyle/>
          <a:p>
            <a:r>
              <a:rPr lang="en-US" sz="3200" dirty="0" err="1"/>
              <a:t>Stahnke</a:t>
            </a:r>
            <a:r>
              <a:rPr lang="en-US" sz="3200" dirty="0"/>
              <a:t> 2024—challenges</a:t>
            </a:r>
            <a:r>
              <a:rPr lang="en-US" dirty="0"/>
              <a:t>:</a:t>
            </a:r>
          </a:p>
        </p:txBody>
      </p:sp>
      <p:sp>
        <p:nvSpPr>
          <p:cNvPr id="5" name="Content Placeholder 4">
            <a:extLst>
              <a:ext uri="{FF2B5EF4-FFF2-40B4-BE49-F238E27FC236}">
                <a16:creationId xmlns:a16="http://schemas.microsoft.com/office/drawing/2014/main" id="{B2AD41DF-FA75-47C6-A062-52E7B649503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013103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99A45-7D93-4E98-9103-0F4FEC84FF13}"/>
              </a:ext>
            </a:extLst>
          </p:cNvPr>
          <p:cNvSpPr>
            <a:spLocks noGrp="1"/>
          </p:cNvSpPr>
          <p:nvPr>
            <p:ph type="title"/>
          </p:nvPr>
        </p:nvSpPr>
        <p:spPr>
          <a:xfrm>
            <a:off x="-76200" y="274638"/>
            <a:ext cx="8991600" cy="1143000"/>
          </a:xfrm>
        </p:spPr>
        <p:txBody>
          <a:bodyPr/>
          <a:lstStyle/>
          <a:p>
            <a:r>
              <a:rPr lang="en-US" sz="3200" dirty="0" err="1"/>
              <a:t>Stahnke</a:t>
            </a:r>
            <a:r>
              <a:rPr lang="en-US" sz="3200" dirty="0"/>
              <a:t> 2024—Possible solutions—Increasing:</a:t>
            </a:r>
          </a:p>
        </p:txBody>
      </p:sp>
      <p:sp>
        <p:nvSpPr>
          <p:cNvPr id="5" name="Content Placeholder 4">
            <a:extLst>
              <a:ext uri="{FF2B5EF4-FFF2-40B4-BE49-F238E27FC236}">
                <a16:creationId xmlns:a16="http://schemas.microsoft.com/office/drawing/2014/main" id="{875322C8-7D7C-4083-87C6-D94EDA6EA1C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659223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334962"/>
          </a:xfrm>
        </p:spPr>
        <p:txBody>
          <a:bodyPr>
            <a:normAutofit fontScale="90000"/>
          </a:bodyPr>
          <a:lstStyle/>
          <a:p>
            <a:r>
              <a:rPr lang="en-US" sz="3200" dirty="0"/>
              <a:t>This is why I believe….**</a:t>
            </a:r>
          </a:p>
        </p:txBody>
      </p:sp>
      <p:sp>
        <p:nvSpPr>
          <p:cNvPr id="3" name="Content Placeholder 2"/>
          <p:cNvSpPr>
            <a:spLocks noGrp="1"/>
          </p:cNvSpPr>
          <p:nvPr>
            <p:ph idx="1"/>
          </p:nvPr>
        </p:nvSpPr>
        <p:spPr>
          <a:xfrm>
            <a:off x="177296" y="609600"/>
            <a:ext cx="5309103" cy="4691063"/>
          </a:xfrm>
        </p:spPr>
        <p:txBody>
          <a:bodyPr/>
          <a:lstStyle/>
          <a:p>
            <a:r>
              <a:rPr lang="en-US" dirty="0"/>
              <a:t>That multiage child care is so important</a:t>
            </a:r>
          </a:p>
          <a:p>
            <a:endParaRPr lang="en-US" dirty="0"/>
          </a:p>
          <a:p>
            <a:r>
              <a:rPr lang="en-US" dirty="0"/>
              <a:t>Mark’s language development skyrocketed when, at 3, he left a small homecare of children his own age and entered a large preschool that also had an elementary aftercare program</a:t>
            </a:r>
          </a:p>
        </p:txBody>
      </p:sp>
    </p:spTree>
    <p:extLst>
      <p:ext uri="{BB962C8B-B14F-4D97-AF65-F5344CB8AC3E}">
        <p14:creationId xmlns:p14="http://schemas.microsoft.com/office/powerpoint/2010/main" val="2022780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Children benefit greatly from being around older kids! **</a:t>
            </a:r>
          </a:p>
        </p:txBody>
      </p:sp>
      <p:sp>
        <p:nvSpPr>
          <p:cNvPr id="5" name="Content Placeholder 4">
            <a:extLst>
              <a:ext uri="{FF2B5EF4-FFF2-40B4-BE49-F238E27FC236}">
                <a16:creationId xmlns:a16="http://schemas.microsoft.com/office/drawing/2014/main" id="{AEF46B39-87BF-4BA3-9D01-685ED9D27F7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224140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11162"/>
          </a:xfrm>
        </p:spPr>
        <p:txBody>
          <a:bodyPr>
            <a:normAutofit fontScale="90000"/>
          </a:bodyPr>
          <a:lstStyle/>
          <a:p>
            <a:r>
              <a:rPr lang="en-US" sz="3200" dirty="0"/>
              <a:t>Specifically, Vygotsky emphasized:</a:t>
            </a:r>
          </a:p>
        </p:txBody>
      </p:sp>
      <p:sp>
        <p:nvSpPr>
          <p:cNvPr id="5" name="Content Placeholder 4">
            <a:extLst>
              <a:ext uri="{FF2B5EF4-FFF2-40B4-BE49-F238E27FC236}">
                <a16:creationId xmlns:a16="http://schemas.microsoft.com/office/drawing/2014/main" id="{A1E19750-9A58-4343-ACBE-94643975272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5251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4919663"/>
          </a:xfrm>
        </p:spPr>
        <p:txBody>
          <a:bodyPr/>
          <a:lstStyle/>
          <a:p>
            <a:r>
              <a:rPr lang="en-US" dirty="0" err="1"/>
              <a:t>Hwa-Froelich</a:t>
            </a:r>
            <a:r>
              <a:rPr lang="en-US" dirty="0"/>
              <a:t>, D.A. (2023). </a:t>
            </a:r>
            <a:r>
              <a:rPr lang="en-US" i="1" dirty="0"/>
              <a:t>Social communication development and disorders </a:t>
            </a:r>
            <a:r>
              <a:rPr lang="en-US" dirty="0"/>
              <a:t>(2</a:t>
            </a:r>
            <a:r>
              <a:rPr lang="en-US" baseline="30000" dirty="0"/>
              <a:t>nd</a:t>
            </a:r>
            <a:r>
              <a:rPr lang="en-US" dirty="0"/>
              <a:t> ed.). Routledge.</a:t>
            </a:r>
          </a:p>
          <a:p>
            <a:endParaRPr lang="en-US" dirty="0"/>
          </a:p>
          <a:p>
            <a:r>
              <a:rPr lang="en-US" dirty="0"/>
              <a:t>Levey, S. (2024).</a:t>
            </a:r>
            <a:r>
              <a:rPr lang="en-US" i="1" dirty="0"/>
              <a:t> Introduction to language development </a:t>
            </a:r>
            <a:r>
              <a:rPr lang="en-US" dirty="0"/>
              <a:t>(3</a:t>
            </a:r>
            <a:r>
              <a:rPr lang="en-US" baseline="30000" dirty="0"/>
              <a:t>rd</a:t>
            </a:r>
            <a:r>
              <a:rPr lang="en-US" dirty="0"/>
              <a:t> ed.). Plural Publishing. </a:t>
            </a:r>
          </a:p>
          <a:p>
            <a:endParaRPr lang="en-US" dirty="0"/>
          </a:p>
          <a:p>
            <a:endParaRPr lang="en-US" dirty="0"/>
          </a:p>
        </p:txBody>
      </p:sp>
    </p:spTree>
    <p:extLst>
      <p:ext uri="{BB962C8B-B14F-4D97-AF65-F5344CB8AC3E}">
        <p14:creationId xmlns:p14="http://schemas.microsoft.com/office/powerpoint/2010/main" val="39293723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228600"/>
            <a:ext cx="7924800" cy="457200"/>
          </a:xfrm>
        </p:spPr>
        <p:txBody>
          <a:bodyPr>
            <a:normAutofit fontScale="90000"/>
          </a:bodyPr>
          <a:lstStyle/>
          <a:p>
            <a:pPr eaLnBrk="1" hangingPunct="1"/>
            <a:r>
              <a:rPr lang="en-US" altLang="en-US" sz="3200" dirty="0">
                <a:solidFill>
                  <a:schemeClr val="tx1"/>
                </a:solidFill>
              </a:rPr>
              <a:t>According to social interactionism theory:**</a:t>
            </a:r>
          </a:p>
        </p:txBody>
      </p:sp>
      <p:sp>
        <p:nvSpPr>
          <p:cNvPr id="14339" name="Rectangle 3"/>
          <p:cNvSpPr>
            <a:spLocks noGrp="1" noChangeArrowheads="1"/>
          </p:cNvSpPr>
          <p:nvPr>
            <p:ph type="body" sz="half" idx="1"/>
          </p:nvPr>
        </p:nvSpPr>
        <p:spPr>
          <a:xfrm>
            <a:off x="304800" y="838200"/>
            <a:ext cx="4114800" cy="6019800"/>
          </a:xfrm>
        </p:spPr>
        <p:txBody>
          <a:bodyPr/>
          <a:lstStyle/>
          <a:p>
            <a:pPr eaLnBrk="1" hangingPunct="1">
              <a:lnSpc>
                <a:spcPct val="80000"/>
              </a:lnSpc>
              <a:defRPr/>
            </a:pPr>
            <a:r>
              <a:rPr lang="en-US" altLang="en-US" dirty="0"/>
              <a:t>Children </a:t>
            </a:r>
            <a:r>
              <a:rPr lang="en-US" altLang="en-US" b="1" dirty="0">
                <a:solidFill>
                  <a:srgbClr val="FF0000"/>
                </a:solidFill>
              </a:rPr>
              <a:t>first</a:t>
            </a:r>
            <a:r>
              <a:rPr lang="en-US" altLang="en-US" dirty="0"/>
              <a:t> learn </a:t>
            </a:r>
            <a:r>
              <a:rPr lang="en-US" altLang="en-US" b="1" dirty="0">
                <a:solidFill>
                  <a:srgbClr val="FF0000"/>
                </a:solidFill>
              </a:rPr>
              <a:t>language</a:t>
            </a:r>
            <a:r>
              <a:rPr lang="en-US" altLang="en-US" dirty="0"/>
              <a:t> in interpersonal interactions, then use this language to structure thought</a:t>
            </a:r>
          </a:p>
          <a:p>
            <a:pPr marL="0" indent="0" eaLnBrk="1" hangingPunct="1">
              <a:lnSpc>
                <a:spcPct val="80000"/>
              </a:lnSpc>
              <a:buFontTx/>
              <a:buNone/>
              <a:defRPr/>
            </a:pPr>
            <a:endParaRPr lang="en-US" altLang="en-US" dirty="0"/>
          </a:p>
          <a:p>
            <a:pPr eaLnBrk="1" hangingPunct="1">
              <a:lnSpc>
                <a:spcPct val="80000"/>
              </a:lnSpc>
              <a:defRPr/>
            </a:pPr>
            <a:r>
              <a:rPr lang="en-US" altLang="en-US" dirty="0"/>
              <a:t>Language develops because children are </a:t>
            </a:r>
            <a:r>
              <a:rPr lang="en-US" altLang="en-US" b="1" dirty="0">
                <a:solidFill>
                  <a:srgbClr val="FF0000"/>
                </a:solidFill>
              </a:rPr>
              <a:t>motivated</a:t>
            </a:r>
            <a:r>
              <a:rPr lang="en-US" altLang="en-US" dirty="0"/>
              <a:t> to </a:t>
            </a:r>
            <a:r>
              <a:rPr lang="en-US" altLang="en-US" b="1" dirty="0">
                <a:solidFill>
                  <a:srgbClr val="FF0000"/>
                </a:solidFill>
              </a:rPr>
              <a:t>interact socially </a:t>
            </a:r>
            <a:r>
              <a:rPr lang="en-US" altLang="en-US" dirty="0"/>
              <a:t>with others around them</a:t>
            </a:r>
          </a:p>
          <a:p>
            <a:pPr eaLnBrk="1" hangingPunct="1">
              <a:lnSpc>
                <a:spcPct val="80000"/>
              </a:lnSpc>
              <a:defRPr/>
            </a:pPr>
            <a:endParaRPr lang="en-US" altLang="en-US" sz="800" dirty="0"/>
          </a:p>
        </p:txBody>
      </p:sp>
      <p:sp>
        <p:nvSpPr>
          <p:cNvPr id="3" name="Content Placeholder 2">
            <a:extLst>
              <a:ext uri="{FF2B5EF4-FFF2-40B4-BE49-F238E27FC236}">
                <a16:creationId xmlns:a16="http://schemas.microsoft.com/office/drawing/2014/main" id="{2FB3B438-72D0-4107-A972-C6F99F46F4DD}"/>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20439415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EF37A1C-9B64-4625-8D3F-0E08278BB765}"/>
              </a:ext>
            </a:extLst>
          </p:cNvPr>
          <p:cNvSpPr>
            <a:spLocks noGrp="1"/>
          </p:cNvSpPr>
          <p:nvPr>
            <p:ph type="body" sz="half" idx="1"/>
          </p:nvPr>
        </p:nvSpPr>
        <p:spPr/>
        <p:txBody>
          <a:bodyP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0"/>
            <a:ext cx="8382000" cy="914400"/>
          </a:xfrm>
        </p:spPr>
        <p:txBody>
          <a:bodyPr/>
          <a:lstStyle/>
          <a:p>
            <a:pPr eaLnBrk="1" hangingPunct="1"/>
            <a:r>
              <a:rPr lang="en-US" altLang="en-US" dirty="0">
                <a:solidFill>
                  <a:schemeClr val="tx1"/>
                </a:solidFill>
              </a:rPr>
              <a:t>Clinical Implications:</a:t>
            </a:r>
          </a:p>
        </p:txBody>
      </p:sp>
      <p:sp>
        <p:nvSpPr>
          <p:cNvPr id="3" name="Content Placeholder 2">
            <a:extLst>
              <a:ext uri="{FF2B5EF4-FFF2-40B4-BE49-F238E27FC236}">
                <a16:creationId xmlns:a16="http://schemas.microsoft.com/office/drawing/2014/main" id="{7DA0EA47-62CD-4ABA-A02E-9DBA60169EA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1732427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9CAB1-4287-472D-B516-27B897C3A9D6}"/>
              </a:ext>
            </a:extLst>
          </p:cNvPr>
          <p:cNvSpPr>
            <a:spLocks noGrp="1"/>
          </p:cNvSpPr>
          <p:nvPr>
            <p:ph type="title"/>
          </p:nvPr>
        </p:nvSpPr>
        <p:spPr>
          <a:xfrm>
            <a:off x="457200" y="533400"/>
            <a:ext cx="8458200" cy="884238"/>
          </a:xfrm>
        </p:spPr>
        <p:txBody>
          <a:bodyPr>
            <a:normAutofit fontScale="90000"/>
          </a:bodyPr>
          <a:lstStyle/>
          <a:p>
            <a:r>
              <a:rPr lang="en-US" sz="3200" dirty="0"/>
              <a:t>Turn to each other and write down specific methods and materials you could use to motivate:</a:t>
            </a:r>
          </a:p>
        </p:txBody>
      </p:sp>
      <p:sp>
        <p:nvSpPr>
          <p:cNvPr id="3" name="Content Placeholder 2">
            <a:extLst>
              <a:ext uri="{FF2B5EF4-FFF2-40B4-BE49-F238E27FC236}">
                <a16:creationId xmlns:a16="http://schemas.microsoft.com/office/drawing/2014/main" id="{EB6C6CE4-5472-4342-81F4-77F9C46A19F8}"/>
              </a:ext>
            </a:extLst>
          </p:cNvPr>
          <p:cNvSpPr>
            <a:spLocks noGrp="1"/>
          </p:cNvSpPr>
          <p:nvPr>
            <p:ph idx="1"/>
          </p:nvPr>
        </p:nvSpPr>
        <p:spPr/>
        <p:txBody>
          <a:bodyPr/>
          <a:lstStyle/>
          <a:p>
            <a:r>
              <a:rPr lang="en-US" dirty="0"/>
              <a:t>A very active 4-year old boy with autism</a:t>
            </a:r>
          </a:p>
          <a:p>
            <a:endParaRPr lang="en-US" dirty="0"/>
          </a:p>
          <a:p>
            <a:r>
              <a:rPr lang="en-US" dirty="0"/>
              <a:t>A 10-year old girl with DLD</a:t>
            </a:r>
          </a:p>
          <a:p>
            <a:endParaRPr lang="en-US" dirty="0"/>
          </a:p>
          <a:p>
            <a:r>
              <a:rPr lang="en-US" dirty="0"/>
              <a:t>A 16-year old with mild intellectual disability</a:t>
            </a:r>
          </a:p>
        </p:txBody>
      </p:sp>
    </p:spTree>
    <p:extLst>
      <p:ext uri="{BB962C8B-B14F-4D97-AF65-F5344CB8AC3E}">
        <p14:creationId xmlns:p14="http://schemas.microsoft.com/office/powerpoint/2010/main" val="268444317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II. Relationship of Developmental Language Disorder to Speech Sound Disorders</a:t>
            </a:r>
          </a:p>
        </p:txBody>
      </p:sp>
      <p:sp>
        <p:nvSpPr>
          <p:cNvPr id="3" name="Content Placeholder 2">
            <a:extLst>
              <a:ext uri="{FF2B5EF4-FFF2-40B4-BE49-F238E27FC236}">
                <a16:creationId xmlns:a16="http://schemas.microsoft.com/office/drawing/2014/main" id="{E22D2010-8DA4-45FD-B7E0-9F9EB4D28DB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32817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Westby (ASHA Schools Conference—Phoenix):</a:t>
            </a:r>
          </a:p>
        </p:txBody>
      </p:sp>
      <p:sp>
        <p:nvSpPr>
          <p:cNvPr id="5" name="Content Placeholder 4">
            <a:extLst>
              <a:ext uri="{FF2B5EF4-FFF2-40B4-BE49-F238E27FC236}">
                <a16:creationId xmlns:a16="http://schemas.microsoft.com/office/drawing/2014/main" id="{4389C76C-8CA2-49C9-ABB4-3C7CB517602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6308338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dirty="0"/>
              <a:t>Often…</a:t>
            </a:r>
          </a:p>
        </p:txBody>
      </p:sp>
      <p:sp>
        <p:nvSpPr>
          <p:cNvPr id="25603" name="Content Placeholder 2"/>
          <p:cNvSpPr>
            <a:spLocks noGrp="1"/>
          </p:cNvSpPr>
          <p:nvPr>
            <p:ph idx="1"/>
          </p:nvPr>
        </p:nvSpPr>
        <p:spPr/>
        <p:txBody>
          <a:bodyPr/>
          <a:lstStyle/>
          <a:p>
            <a:endParaRPr lang="en-US" altLang="en-US" dirty="0"/>
          </a:p>
        </p:txBody>
      </p:sp>
      <p:sp>
        <p:nvSpPr>
          <p:cNvPr id="4" name="Oval 3"/>
          <p:cNvSpPr/>
          <p:nvPr/>
        </p:nvSpPr>
        <p:spPr>
          <a:xfrm>
            <a:off x="1066800" y="2438400"/>
            <a:ext cx="2743200" cy="2667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Language Impairment</a:t>
            </a:r>
          </a:p>
        </p:txBody>
      </p:sp>
      <p:sp>
        <p:nvSpPr>
          <p:cNvPr id="5" name="Oval 4"/>
          <p:cNvSpPr/>
          <p:nvPr/>
        </p:nvSpPr>
        <p:spPr>
          <a:xfrm>
            <a:off x="3276600" y="2743200"/>
            <a:ext cx="2209800" cy="2362200"/>
          </a:xfrm>
          <a:prstGeom prst="ellipse">
            <a:avLst/>
          </a:prstGeom>
          <a:solidFill>
            <a:schemeClr val="bg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Speech Sound Disorder</a:t>
            </a:r>
          </a:p>
        </p:txBody>
      </p:sp>
      <p:sp>
        <p:nvSpPr>
          <p:cNvPr id="2" name="Oval 1"/>
          <p:cNvSpPr/>
          <p:nvPr/>
        </p:nvSpPr>
        <p:spPr>
          <a:xfrm>
            <a:off x="3048000" y="3048000"/>
            <a:ext cx="1600200" cy="1828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Rounded Rectangle 2"/>
          <p:cNvSpPr/>
          <p:nvPr/>
        </p:nvSpPr>
        <p:spPr>
          <a:xfrm>
            <a:off x="5181600" y="2286000"/>
            <a:ext cx="1752600"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Speech sound disorder</a:t>
            </a:r>
          </a:p>
        </p:txBody>
      </p:sp>
    </p:spTree>
    <p:extLst>
      <p:ext uri="{BB962C8B-B14F-4D97-AF65-F5344CB8AC3E}">
        <p14:creationId xmlns:p14="http://schemas.microsoft.com/office/powerpoint/2010/main" val="11800948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457200" y="533400"/>
            <a:ext cx="8382000" cy="4767263"/>
          </a:xfrm>
        </p:spPr>
        <p:txBody>
          <a:bodyPr/>
          <a:lstStyle/>
          <a:p>
            <a:r>
              <a:rPr lang="en-US" altLang="en-US" dirty="0" err="1"/>
              <a:t>Macrae</a:t>
            </a:r>
            <a:r>
              <a:rPr lang="en-US" altLang="en-US" dirty="0"/>
              <a:t>, T., &amp; Tyler, A.A. Speech abilities in preschool children with speech sound disorder with and without co-occurring language impairment. </a:t>
            </a:r>
            <a:r>
              <a:rPr lang="en-US" altLang="en-US" i="1" dirty="0"/>
              <a:t>Language, Speech, and Hearing Services in Schools, 45</a:t>
            </a:r>
            <a:r>
              <a:rPr lang="en-US" altLang="en-US" dirty="0"/>
              <a:t>, 302-313.**</a:t>
            </a:r>
          </a:p>
        </p:txBody>
      </p:sp>
    </p:spTree>
    <p:extLst>
      <p:ext uri="{BB962C8B-B14F-4D97-AF65-F5344CB8AC3E}">
        <p14:creationId xmlns:p14="http://schemas.microsoft.com/office/powerpoint/2010/main" val="28631015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a:t>Macrae &amp; Tyler:**</a:t>
            </a:r>
          </a:p>
        </p:txBody>
      </p:sp>
      <p:sp>
        <p:nvSpPr>
          <p:cNvPr id="27651" name="Content Placeholder 2"/>
          <p:cNvSpPr>
            <a:spLocks noGrp="1"/>
          </p:cNvSpPr>
          <p:nvPr>
            <p:ph idx="1"/>
          </p:nvPr>
        </p:nvSpPr>
        <p:spPr/>
        <p:txBody>
          <a:bodyPr/>
          <a:lstStyle/>
          <a:p>
            <a:r>
              <a:rPr lang="en-US" altLang="en-US" dirty="0"/>
              <a:t>Compared preschool children with co-occurring SSD and language impairment (LI) to </a:t>
            </a:r>
            <a:r>
              <a:rPr lang="en-US" altLang="en-US" dirty="0" err="1"/>
              <a:t>ch</a:t>
            </a:r>
            <a:r>
              <a:rPr lang="en-US" altLang="en-US" dirty="0"/>
              <a:t> with SSD only</a:t>
            </a:r>
          </a:p>
          <a:p>
            <a:endParaRPr lang="en-US" altLang="en-US" dirty="0"/>
          </a:p>
          <a:p>
            <a:r>
              <a:rPr lang="en-US" altLang="en-US" dirty="0"/>
              <a:t>Looked at numbers and types of errors in both groups</a:t>
            </a:r>
          </a:p>
        </p:txBody>
      </p:sp>
    </p:spTree>
    <p:extLst>
      <p:ext uri="{BB962C8B-B14F-4D97-AF65-F5344CB8AC3E}">
        <p14:creationId xmlns:p14="http://schemas.microsoft.com/office/powerpoint/2010/main" val="3581101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wheel(1)">
                                      <p:cBhvr>
                                        <p:cTn id="7" dur="500"/>
                                        <p:tgtEl>
                                          <p:spTgt spid="27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7651">
                                            <p:txEl>
                                              <p:pRg st="2" end="2"/>
                                            </p:txEl>
                                          </p:spTgt>
                                        </p:tgtEl>
                                        <p:attrNameLst>
                                          <p:attrName>style.visibility</p:attrName>
                                        </p:attrNameLst>
                                      </p:cBhvr>
                                      <p:to>
                                        <p:strVal val="visible"/>
                                      </p:to>
                                    </p:set>
                                    <p:animEffect transition="in" filter="wheel(1)">
                                      <p:cBhvr>
                                        <p:cTn id="12" dur="500"/>
                                        <p:tgtEl>
                                          <p:spTgt spid="27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dirty="0" err="1"/>
              <a:t>Macrae</a:t>
            </a:r>
            <a:r>
              <a:rPr lang="en-US" altLang="en-US" dirty="0"/>
              <a:t> and Tyler found:</a:t>
            </a:r>
          </a:p>
        </p:txBody>
      </p:sp>
      <p:sp>
        <p:nvSpPr>
          <p:cNvPr id="3" name="Content Placeholder 2">
            <a:extLst>
              <a:ext uri="{FF2B5EF4-FFF2-40B4-BE49-F238E27FC236}">
                <a16:creationId xmlns:a16="http://schemas.microsoft.com/office/drawing/2014/main" id="{0D967106-3687-4812-A034-B7D0689F39D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76156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1524000"/>
          </a:xfrm>
        </p:spPr>
        <p:txBody>
          <a:bodyPr/>
          <a:lstStyle/>
          <a:p>
            <a:pPr algn="l"/>
            <a:r>
              <a:rPr lang="en-US" dirty="0"/>
              <a:t>I went to a fabulous conference in Richmond, Virginia:**</a:t>
            </a:r>
          </a:p>
        </p:txBody>
      </p:sp>
      <p:sp>
        <p:nvSpPr>
          <p:cNvPr id="3" name="Content Placeholder 2"/>
          <p:cNvSpPr>
            <a:spLocks noGrp="1"/>
          </p:cNvSpPr>
          <p:nvPr>
            <p:ph idx="1"/>
          </p:nvPr>
        </p:nvSpPr>
        <p:spPr/>
        <p:txBody>
          <a:bodyPr/>
          <a:lstStyle/>
          <a:p>
            <a:r>
              <a:rPr lang="en-US" dirty="0"/>
              <a:t>Kathryn Phillips (special </a:t>
            </a:r>
            <a:r>
              <a:rPr lang="en-US" dirty="0" err="1"/>
              <a:t>ed</a:t>
            </a:r>
            <a:r>
              <a:rPr lang="en-US" dirty="0"/>
              <a:t> and psychology background)</a:t>
            </a:r>
          </a:p>
          <a:p>
            <a:endParaRPr lang="en-US" dirty="0"/>
          </a:p>
          <a:p>
            <a:r>
              <a:rPr lang="en-US" dirty="0"/>
              <a:t>Effective Strategies for Managing Challenging Behaviors and Teaching Executive Functioning Skills: ASD, ADHD, Anxiety, Sensory Processing</a:t>
            </a:r>
          </a:p>
        </p:txBody>
      </p:sp>
    </p:spTree>
    <p:extLst>
      <p:ext uri="{BB962C8B-B14F-4D97-AF65-F5344CB8AC3E}">
        <p14:creationId xmlns:p14="http://schemas.microsoft.com/office/powerpoint/2010/main" val="346206926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B0274-07D4-CE03-6B76-5AAB88229BAF}"/>
              </a:ext>
            </a:extLst>
          </p:cNvPr>
          <p:cNvSpPr>
            <a:spLocks noGrp="1"/>
          </p:cNvSpPr>
          <p:nvPr>
            <p:ph type="title"/>
          </p:nvPr>
        </p:nvSpPr>
        <p:spPr/>
        <p:txBody>
          <a:bodyPr/>
          <a:lstStyle/>
          <a:p>
            <a:r>
              <a:rPr lang="en-US" dirty="0"/>
              <a:t>Let’s transcribe some distortions and omissions:</a:t>
            </a:r>
          </a:p>
        </p:txBody>
      </p:sp>
      <p:sp>
        <p:nvSpPr>
          <p:cNvPr id="5" name="Content Placeholder 4">
            <a:extLst>
              <a:ext uri="{FF2B5EF4-FFF2-40B4-BE49-F238E27FC236}">
                <a16:creationId xmlns:a16="http://schemas.microsoft.com/office/drawing/2014/main" id="{4B9B400D-3CE3-4F5F-8A7F-3A39D6A52C8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2008824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Dr. Melanie </a:t>
            </a:r>
            <a:r>
              <a:rPr lang="en-US" dirty="0" err="1"/>
              <a:t>Schuele</a:t>
            </a:r>
            <a:r>
              <a:rPr lang="en-US" dirty="0"/>
              <a:t>, ASHA Schools Conference**</a:t>
            </a:r>
          </a:p>
        </p:txBody>
      </p:sp>
      <p:sp>
        <p:nvSpPr>
          <p:cNvPr id="3" name="Content Placeholder 2"/>
          <p:cNvSpPr>
            <a:spLocks noGrp="1"/>
          </p:cNvSpPr>
          <p:nvPr>
            <p:ph idx="1"/>
          </p:nvPr>
        </p:nvSpPr>
        <p:spPr/>
        <p:txBody>
          <a:bodyPr/>
          <a:lstStyle/>
          <a:p>
            <a:r>
              <a:rPr lang="en-US" dirty="0"/>
              <a:t>Approx. 50% of preschool and kindergarten children with SSDs have a concomitant DLD</a:t>
            </a:r>
          </a:p>
          <a:p>
            <a:endParaRPr lang="en-US" dirty="0"/>
          </a:p>
          <a:p>
            <a:r>
              <a:rPr lang="en-US" dirty="0"/>
              <a:t>Tx all our unintelligible children as if they have DLD until we know they don’t</a:t>
            </a:r>
          </a:p>
        </p:txBody>
      </p:sp>
    </p:spTree>
    <p:extLst>
      <p:ext uri="{BB962C8B-B14F-4D97-AF65-F5344CB8AC3E}">
        <p14:creationId xmlns:p14="http://schemas.microsoft.com/office/powerpoint/2010/main" val="256831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III. Review of Typical Infant Language Milestones</a:t>
            </a:r>
          </a:p>
        </p:txBody>
      </p:sp>
      <p:sp>
        <p:nvSpPr>
          <p:cNvPr id="3" name="Content Placeholder 2">
            <a:extLst>
              <a:ext uri="{FF2B5EF4-FFF2-40B4-BE49-F238E27FC236}">
                <a16:creationId xmlns:a16="http://schemas.microsoft.com/office/drawing/2014/main" id="{30C7ABD9-BF7C-4E7B-9320-55251B1E30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7426473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altLang="en-US" dirty="0"/>
              <a:t>Between 6-8 weeks of age…</a:t>
            </a:r>
          </a:p>
        </p:txBody>
      </p:sp>
      <p:sp>
        <p:nvSpPr>
          <p:cNvPr id="4" name="Content Placeholder 3">
            <a:extLst>
              <a:ext uri="{FF2B5EF4-FFF2-40B4-BE49-F238E27FC236}">
                <a16:creationId xmlns:a16="http://schemas.microsoft.com/office/drawing/2014/main" id="{5031DE4A-FEE7-41EE-81A0-4D0A5069432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75066535"/>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altLang="en-US" dirty="0"/>
              <a:t>Cooing occurs….</a:t>
            </a:r>
          </a:p>
        </p:txBody>
      </p:sp>
      <p:sp>
        <p:nvSpPr>
          <p:cNvPr id="4" name="Content Placeholder 3">
            <a:extLst>
              <a:ext uri="{FF2B5EF4-FFF2-40B4-BE49-F238E27FC236}">
                <a16:creationId xmlns:a16="http://schemas.microsoft.com/office/drawing/2014/main" id="{62F5CB34-3B20-4A25-9099-871549CD8F3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836144865"/>
      </p:ext>
    </p:extLst>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dirty="0"/>
              <a:t>In terms of motor milestones…</a:t>
            </a:r>
          </a:p>
        </p:txBody>
      </p:sp>
      <p:sp>
        <p:nvSpPr>
          <p:cNvPr id="3" name="Content Placeholder 2">
            <a:extLst>
              <a:ext uri="{FF2B5EF4-FFF2-40B4-BE49-F238E27FC236}">
                <a16:creationId xmlns:a16="http://schemas.microsoft.com/office/drawing/2014/main" id="{6B6BDF0E-4CF6-42E4-A1C1-278B0A7E10D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26775067"/>
      </p:ext>
    </p:extLst>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dirty="0"/>
              <a:t>III. 7-12 MONTHS**</a:t>
            </a:r>
          </a:p>
        </p:txBody>
      </p:sp>
      <p:sp>
        <p:nvSpPr>
          <p:cNvPr id="3" name="Content Placeholder 2"/>
          <p:cNvSpPr>
            <a:spLocks noGrp="1"/>
          </p:cNvSpPr>
          <p:nvPr>
            <p:ph idx="1"/>
          </p:nvPr>
        </p:nvSpPr>
        <p:spPr>
          <a:xfrm>
            <a:off x="228600" y="1143000"/>
            <a:ext cx="7924800" cy="4648200"/>
          </a:xfrm>
        </p:spPr>
        <p:txBody>
          <a:bodyPr/>
          <a:lstStyle/>
          <a:p>
            <a:pPr eaLnBrk="1" hangingPunct="1">
              <a:defRPr/>
            </a:pPr>
            <a:r>
              <a:rPr lang="en-US" sz="3200" dirty="0"/>
              <a:t>Baby develops </a:t>
            </a:r>
            <a:r>
              <a:rPr lang="en-US" sz="3200" b="1" dirty="0">
                <a:solidFill>
                  <a:srgbClr val="FF0000"/>
                </a:solidFill>
              </a:rPr>
              <a:t>intentionality</a:t>
            </a:r>
            <a:r>
              <a:rPr lang="en-US" sz="3200" b="1" dirty="0">
                <a:solidFill>
                  <a:srgbClr val="FFFF00"/>
                </a:solidFill>
              </a:rPr>
              <a:t> </a:t>
            </a:r>
            <a:r>
              <a:rPr lang="en-US" sz="3200" dirty="0"/>
              <a:t>around 8-9 months</a:t>
            </a:r>
            <a:endParaRPr lang="en-US" sz="3200" dirty="0">
              <a:solidFill>
                <a:srgbClr val="FFFF00"/>
              </a:solidFill>
            </a:endParaRPr>
          </a:p>
          <a:p>
            <a:pPr eaLnBrk="1" hangingPunct="1">
              <a:defRPr/>
            </a:pPr>
            <a:endParaRPr lang="en-US" sz="1000" dirty="0"/>
          </a:p>
          <a:p>
            <a:pPr eaLnBrk="1" hangingPunct="1">
              <a:defRPr/>
            </a:pPr>
            <a:r>
              <a:rPr lang="en-US" sz="3200" dirty="0"/>
              <a:t>At 8-10 months, babies imitate simple motor behaviors (e.g., waving bye bye)</a:t>
            </a:r>
          </a:p>
          <a:p>
            <a:pPr eaLnBrk="1" hangingPunct="1">
              <a:defRPr/>
            </a:pPr>
            <a:endParaRPr lang="en-US" sz="1050" dirty="0"/>
          </a:p>
          <a:p>
            <a:pPr eaLnBrk="1" hangingPunct="1">
              <a:defRPr/>
            </a:pPr>
            <a:r>
              <a:rPr lang="en-US" sz="3200" dirty="0"/>
              <a:t>9 month olds can follow maternal pointing and glancing (line of regard)</a:t>
            </a:r>
          </a:p>
          <a:p>
            <a:pPr eaLnBrk="1" hangingPunct="1">
              <a:defRPr/>
            </a:pPr>
            <a:endParaRPr lang="en-US" dirty="0"/>
          </a:p>
        </p:txBody>
      </p:sp>
    </p:spTree>
    <p:extLst>
      <p:ext uri="{BB962C8B-B14F-4D97-AF65-F5344CB8AC3E}">
        <p14:creationId xmlns:p14="http://schemas.microsoft.com/office/powerpoint/2010/main" val="36004932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1AA84-225D-75E9-EE00-B9CAA2394567}"/>
              </a:ext>
            </a:extLst>
          </p:cNvPr>
          <p:cNvSpPr>
            <a:spLocks noGrp="1"/>
          </p:cNvSpPr>
          <p:nvPr>
            <p:ph type="title"/>
          </p:nvPr>
        </p:nvSpPr>
        <p:spPr/>
        <p:txBody>
          <a:bodyPr/>
          <a:lstStyle/>
          <a:p>
            <a:r>
              <a:rPr lang="en-US" dirty="0"/>
              <a:t>New slide not on exam:</a:t>
            </a:r>
          </a:p>
        </p:txBody>
      </p:sp>
      <p:sp>
        <p:nvSpPr>
          <p:cNvPr id="3" name="Content Placeholder 2">
            <a:extLst>
              <a:ext uri="{FF2B5EF4-FFF2-40B4-BE49-F238E27FC236}">
                <a16:creationId xmlns:a16="http://schemas.microsoft.com/office/drawing/2014/main" id="{AD28618B-C3C6-49D9-76B9-20F8D89AAFF9}"/>
              </a:ext>
            </a:extLst>
          </p:cNvPr>
          <p:cNvSpPr>
            <a:spLocks noGrp="1"/>
          </p:cNvSpPr>
          <p:nvPr>
            <p:ph idx="1"/>
          </p:nvPr>
        </p:nvSpPr>
        <p:spPr/>
        <p:txBody>
          <a:bodyPr/>
          <a:lstStyle/>
          <a:p>
            <a:r>
              <a:rPr lang="en-US" dirty="0"/>
              <a:t>Line of regard</a:t>
            </a:r>
          </a:p>
        </p:txBody>
      </p:sp>
    </p:spTree>
    <p:extLst>
      <p:ext uri="{BB962C8B-B14F-4D97-AF65-F5344CB8AC3E}">
        <p14:creationId xmlns:p14="http://schemas.microsoft.com/office/powerpoint/2010/main" val="195578370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CD175-95BD-A909-B761-5711E388A90E}"/>
              </a:ext>
            </a:extLst>
          </p:cNvPr>
          <p:cNvSpPr>
            <a:spLocks noGrp="1"/>
          </p:cNvSpPr>
          <p:nvPr>
            <p:ph type="title"/>
          </p:nvPr>
        </p:nvSpPr>
        <p:spPr/>
        <p:txBody>
          <a:bodyPr/>
          <a:lstStyle/>
          <a:p>
            <a:r>
              <a:rPr lang="en-US" dirty="0"/>
              <a:t>New slide not on exam:</a:t>
            </a:r>
          </a:p>
        </p:txBody>
      </p:sp>
      <p:sp>
        <p:nvSpPr>
          <p:cNvPr id="3" name="Content Placeholder 2">
            <a:extLst>
              <a:ext uri="{FF2B5EF4-FFF2-40B4-BE49-F238E27FC236}">
                <a16:creationId xmlns:a16="http://schemas.microsoft.com/office/drawing/2014/main" id="{12949DDE-23DB-ABB1-A116-667CA3EE9BDC}"/>
              </a:ext>
            </a:extLst>
          </p:cNvPr>
          <p:cNvSpPr>
            <a:spLocks noGrp="1"/>
          </p:cNvSpPr>
          <p:nvPr>
            <p:ph idx="1"/>
          </p:nvPr>
        </p:nvSpPr>
        <p:spPr/>
        <p:txBody>
          <a:bodyPr/>
          <a:lstStyle/>
          <a:p>
            <a:r>
              <a:rPr lang="en-US" dirty="0"/>
              <a:t>Order of mention</a:t>
            </a:r>
          </a:p>
          <a:p>
            <a:endParaRPr lang="en-US" dirty="0"/>
          </a:p>
          <a:p>
            <a:r>
              <a:rPr lang="en-US" dirty="0"/>
              <a:t>Eat breakfast and then get your coat on</a:t>
            </a:r>
          </a:p>
          <a:p>
            <a:r>
              <a:rPr lang="en-US" dirty="0"/>
              <a:t>Before you feed the dog, get dressed</a:t>
            </a:r>
          </a:p>
          <a:p>
            <a:r>
              <a:rPr lang="en-US" dirty="0"/>
              <a:t>Brush your teeth and then get </a:t>
            </a:r>
            <a:r>
              <a:rPr lang="en-US"/>
              <a:t>your backpack</a:t>
            </a:r>
            <a:endParaRPr lang="en-US" dirty="0"/>
          </a:p>
          <a:p>
            <a:r>
              <a:rPr lang="en-US" dirty="0"/>
              <a:t>Before you comb your hair, get dressed</a:t>
            </a:r>
          </a:p>
        </p:txBody>
      </p:sp>
    </p:spTree>
    <p:extLst>
      <p:ext uri="{BB962C8B-B14F-4D97-AF65-F5344CB8AC3E}">
        <p14:creationId xmlns:p14="http://schemas.microsoft.com/office/powerpoint/2010/main" val="390806105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dirty="0"/>
              <a:t>At 9-12 months of age…**</a:t>
            </a:r>
          </a:p>
        </p:txBody>
      </p:sp>
      <p:sp>
        <p:nvSpPr>
          <p:cNvPr id="16387" name="Content Placeholder 2"/>
          <p:cNvSpPr>
            <a:spLocks noGrp="1"/>
          </p:cNvSpPr>
          <p:nvPr>
            <p:ph idx="1"/>
          </p:nvPr>
        </p:nvSpPr>
        <p:spPr>
          <a:xfrm>
            <a:off x="685800" y="1295400"/>
            <a:ext cx="5943600" cy="4495800"/>
          </a:xfrm>
        </p:spPr>
        <p:txBody>
          <a:bodyPr/>
          <a:lstStyle/>
          <a:p>
            <a:pPr eaLnBrk="1" hangingPunct="1"/>
            <a:r>
              <a:rPr lang="en-US" altLang="en-US" dirty="0"/>
              <a:t>Babies often use</a:t>
            </a:r>
            <a:r>
              <a:rPr lang="en-US" altLang="en-US" dirty="0">
                <a:solidFill>
                  <a:srgbClr val="FF0000"/>
                </a:solidFill>
              </a:rPr>
              <a:t> </a:t>
            </a:r>
            <a:r>
              <a:rPr lang="en-US" altLang="en-US" b="1" dirty="0">
                <a:solidFill>
                  <a:srgbClr val="FF0000"/>
                </a:solidFill>
              </a:rPr>
              <a:t>jargon</a:t>
            </a:r>
            <a:r>
              <a:rPr lang="en-US" altLang="en-US" dirty="0"/>
              <a:t>, or strings of syllables produced with stress and intonation that sound like real speech</a:t>
            </a:r>
          </a:p>
          <a:p>
            <a:pPr eaLnBrk="1" hangingPunct="1"/>
            <a:endParaRPr lang="en-US" altLang="en-US" sz="1200" dirty="0"/>
          </a:p>
          <a:p>
            <a:pPr eaLnBrk="1" hangingPunct="1"/>
            <a:r>
              <a:rPr lang="it-IT" altLang="en-US" dirty="0"/>
              <a:t>Youtube baby talk bla bla bla</a:t>
            </a:r>
          </a:p>
          <a:p>
            <a:pPr eaLnBrk="1" hangingPunct="1"/>
            <a:endParaRPr lang="it-IT" altLang="en-US" dirty="0"/>
          </a:p>
          <a:p>
            <a:pPr eaLnBrk="1" hangingPunct="1"/>
            <a:r>
              <a:rPr lang="en-US" altLang="en-US" dirty="0">
                <a:hlinkClick r:id="rId2"/>
              </a:rPr>
              <a:t>https://www.youtube.com/watch?v=sDocL7AfIRo</a:t>
            </a:r>
            <a:endParaRPr lang="it-IT" altLang="en-US" dirty="0"/>
          </a:p>
          <a:p>
            <a:pPr eaLnBrk="1" hangingPunct="1"/>
            <a:endParaRPr lang="en-US" altLang="en-US" dirty="0"/>
          </a:p>
        </p:txBody>
      </p:sp>
      <p:pic>
        <p:nvPicPr>
          <p:cNvPr id="1638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505200"/>
            <a:ext cx="2095500" cy="2095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Lst>
        </p:spPr>
      </p:pic>
    </p:spTree>
    <p:extLst>
      <p:ext uri="{BB962C8B-B14F-4D97-AF65-F5344CB8AC3E}">
        <p14:creationId xmlns:p14="http://schemas.microsoft.com/office/powerpoint/2010/main" val="68009868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258762"/>
          </a:xfrm>
        </p:spPr>
        <p:txBody>
          <a:bodyPr>
            <a:normAutofit fontScale="90000"/>
          </a:bodyPr>
          <a:lstStyle/>
          <a:p>
            <a:r>
              <a:rPr lang="en-US" dirty="0"/>
              <a:t>PowerPoint Outline</a:t>
            </a:r>
          </a:p>
        </p:txBody>
      </p:sp>
      <p:sp>
        <p:nvSpPr>
          <p:cNvPr id="3" name="Content Placeholder 2"/>
          <p:cNvSpPr>
            <a:spLocks noGrp="1"/>
          </p:cNvSpPr>
          <p:nvPr>
            <p:ph idx="1"/>
          </p:nvPr>
        </p:nvSpPr>
        <p:spPr>
          <a:xfrm>
            <a:off x="304800" y="533400"/>
            <a:ext cx="8686800" cy="6248400"/>
          </a:xfrm>
        </p:spPr>
        <p:txBody>
          <a:bodyPr/>
          <a:lstStyle/>
          <a:p>
            <a:r>
              <a:rPr lang="en-US" dirty="0"/>
              <a:t>I. Review of Theories</a:t>
            </a:r>
          </a:p>
          <a:p>
            <a:pPr lvl="1"/>
            <a:r>
              <a:rPr lang="en-US" dirty="0"/>
              <a:t>A. Cognitive Theory (Piaget)</a:t>
            </a:r>
          </a:p>
          <a:p>
            <a:pPr lvl="1"/>
            <a:r>
              <a:rPr lang="en-US" dirty="0"/>
              <a:t>B. Social Interactionism (Vygotsky)</a:t>
            </a:r>
          </a:p>
          <a:p>
            <a:pPr marL="457200" lvl="1" indent="0">
              <a:buNone/>
            </a:pPr>
            <a:endParaRPr lang="en-US" sz="1000" dirty="0"/>
          </a:p>
          <a:p>
            <a:pPr marL="287338" lvl="1" indent="0">
              <a:buNone/>
            </a:pPr>
            <a:r>
              <a:rPr lang="en-US" sz="3200" dirty="0"/>
              <a:t>II. Review of Relationship of SSD to SLI</a:t>
            </a:r>
          </a:p>
          <a:p>
            <a:pPr marL="287338" lvl="1" indent="0">
              <a:buNone/>
            </a:pPr>
            <a:endParaRPr lang="en-US" sz="900" dirty="0"/>
          </a:p>
          <a:p>
            <a:pPr marL="287338" lvl="1" indent="0">
              <a:buNone/>
            </a:pPr>
            <a:r>
              <a:rPr lang="en-US" sz="3200" dirty="0"/>
              <a:t>III. Review of Typical Developmental Milestones</a:t>
            </a:r>
          </a:p>
          <a:p>
            <a:pPr marL="287338" lvl="1" indent="0">
              <a:buNone/>
            </a:pPr>
            <a:r>
              <a:rPr lang="en-US" dirty="0"/>
              <a:t>	A. Infant</a:t>
            </a:r>
          </a:p>
          <a:p>
            <a:pPr marL="287338" lvl="1" indent="0">
              <a:buNone/>
            </a:pPr>
            <a:r>
              <a:rPr lang="en-US" dirty="0"/>
              <a:t>	B. Toddler</a:t>
            </a:r>
          </a:p>
          <a:p>
            <a:pPr marL="287338" lvl="1" indent="0">
              <a:buNone/>
            </a:pPr>
            <a:r>
              <a:rPr lang="en-US" dirty="0"/>
              <a:t>	C. Preschool</a:t>
            </a:r>
          </a:p>
        </p:txBody>
      </p:sp>
    </p:spTree>
    <p:extLst>
      <p:ext uri="{BB962C8B-B14F-4D97-AF65-F5344CB8AC3E}">
        <p14:creationId xmlns:p14="http://schemas.microsoft.com/office/powerpoint/2010/main" val="37777603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a:t>By 12 months of age…</a:t>
            </a:r>
          </a:p>
        </p:txBody>
      </p:sp>
      <p:sp>
        <p:nvSpPr>
          <p:cNvPr id="4" name="Content Placeholder 3">
            <a:extLst>
              <a:ext uri="{FF2B5EF4-FFF2-40B4-BE49-F238E27FC236}">
                <a16:creationId xmlns:a16="http://schemas.microsoft.com/office/drawing/2014/main" id="{85016E3B-D980-4177-A3BA-5BD4C0F6194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631567359"/>
      </p:ext>
    </p:extLst>
  </p:cSld>
  <p:clrMapOvr>
    <a:masterClrMapping/>
  </p:clrMapOvr>
  <p:transition>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dirty="0"/>
              <a:t>First words**</a:t>
            </a:r>
          </a:p>
        </p:txBody>
      </p:sp>
      <p:sp>
        <p:nvSpPr>
          <p:cNvPr id="3" name="Content Placeholder 2"/>
          <p:cNvSpPr>
            <a:spLocks noGrp="1"/>
          </p:cNvSpPr>
          <p:nvPr>
            <p:ph idx="1"/>
          </p:nvPr>
        </p:nvSpPr>
        <p:spPr>
          <a:xfrm>
            <a:off x="457200" y="1219200"/>
            <a:ext cx="7467600" cy="4572000"/>
          </a:xfrm>
        </p:spPr>
        <p:txBody>
          <a:bodyPr/>
          <a:lstStyle/>
          <a:p>
            <a:pPr algn="ctr" eaLnBrk="1" hangingPunct="1">
              <a:defRPr/>
            </a:pPr>
            <a:r>
              <a:rPr lang="en-US" dirty="0"/>
              <a:t>Verbalization/1</a:t>
            </a:r>
            <a:r>
              <a:rPr lang="en-US" baseline="30000" dirty="0"/>
              <a:t>st</a:t>
            </a:r>
            <a:r>
              <a:rPr lang="en-US" dirty="0"/>
              <a:t> word at 12 mos.</a:t>
            </a:r>
          </a:p>
          <a:p>
            <a:pPr algn="ctr" eaLnBrk="1" hangingPunct="1">
              <a:defRPr/>
            </a:pPr>
            <a:endParaRPr lang="en-US" dirty="0"/>
          </a:p>
          <a:p>
            <a:pPr algn="ctr" eaLnBrk="1" hangingPunct="1">
              <a:defRPr/>
            </a:pPr>
            <a:r>
              <a:rPr lang="en-US" dirty="0"/>
              <a:t>Vocalization within pointing</a:t>
            </a:r>
          </a:p>
          <a:p>
            <a:pPr marL="0" indent="0" algn="ctr" eaLnBrk="1" hangingPunct="1">
              <a:buFontTx/>
              <a:buNone/>
              <a:defRPr/>
            </a:pPr>
            <a:endParaRPr lang="en-US" dirty="0"/>
          </a:p>
          <a:p>
            <a:pPr algn="ctr" eaLnBrk="1" hangingPunct="1">
              <a:defRPr/>
            </a:pPr>
            <a:r>
              <a:rPr lang="en-US" dirty="0"/>
              <a:t>Pointing</a:t>
            </a:r>
          </a:p>
        </p:txBody>
      </p:sp>
      <p:sp>
        <p:nvSpPr>
          <p:cNvPr id="18437" name="Up Arrow 4"/>
          <p:cNvSpPr>
            <a:spLocks noChangeArrowheads="1"/>
          </p:cNvSpPr>
          <p:nvPr/>
        </p:nvSpPr>
        <p:spPr bwMode="auto">
          <a:xfrm>
            <a:off x="4007643" y="1508255"/>
            <a:ext cx="481013" cy="762000"/>
          </a:xfrm>
          <a:prstGeom prst="upArrow">
            <a:avLst>
              <a:gd name="adj1" fmla="val 50000"/>
              <a:gd name="adj2" fmla="val 50002"/>
            </a:avLst>
          </a:prstGeom>
          <a:solidFill>
            <a:schemeClr val="accent1"/>
          </a:solidFill>
          <a:ln w="12700" algn="ctr">
            <a:solidFill>
              <a:schemeClr val="tx1"/>
            </a:solidFill>
            <a:round/>
            <a:headEnd/>
            <a:tailEnd/>
          </a:ln>
        </p:spPr>
        <p:txBody>
          <a:bodyPr/>
          <a:lstStyle>
            <a:lvl1pPr>
              <a:spcBef>
                <a:spcPct val="20000"/>
              </a:spcBef>
              <a:buClr>
                <a:srgbClr val="CC0000"/>
              </a:buClr>
              <a:buChar char="•"/>
              <a:defRPr sz="3600">
                <a:solidFill>
                  <a:schemeClr val="tx1"/>
                </a:solidFill>
                <a:latin typeface="Andy"/>
              </a:defRPr>
            </a:lvl1pPr>
            <a:lvl2pPr marL="742950" indent="-285750">
              <a:spcBef>
                <a:spcPct val="20000"/>
              </a:spcBef>
              <a:buClr>
                <a:srgbClr val="CC0000"/>
              </a:buClr>
              <a:buChar char="–"/>
              <a:defRPr sz="3200">
                <a:solidFill>
                  <a:schemeClr val="tx1"/>
                </a:solidFill>
                <a:latin typeface="Andy"/>
              </a:defRPr>
            </a:lvl2pPr>
            <a:lvl3pPr marL="1143000" indent="-228600">
              <a:spcBef>
                <a:spcPct val="20000"/>
              </a:spcBef>
              <a:buClr>
                <a:srgbClr val="CC0000"/>
              </a:buClr>
              <a:buChar char="•"/>
              <a:defRPr sz="2800">
                <a:solidFill>
                  <a:schemeClr val="tx1"/>
                </a:solidFill>
                <a:latin typeface="Andy"/>
              </a:defRPr>
            </a:lvl3pPr>
            <a:lvl4pPr marL="1600200" indent="-228600">
              <a:spcBef>
                <a:spcPct val="20000"/>
              </a:spcBef>
              <a:buClr>
                <a:srgbClr val="CC0000"/>
              </a:buClr>
              <a:buChar char="–"/>
              <a:defRPr sz="2400">
                <a:solidFill>
                  <a:schemeClr val="tx1"/>
                </a:solidFill>
                <a:latin typeface="Andy"/>
              </a:defRPr>
            </a:lvl4pPr>
            <a:lvl5pPr marL="2057400" indent="-228600">
              <a:spcBef>
                <a:spcPct val="20000"/>
              </a:spcBef>
              <a:buClr>
                <a:srgbClr val="CC0000"/>
              </a:buClr>
              <a:buChar char="»"/>
              <a:defRPr sz="2400">
                <a:solidFill>
                  <a:schemeClr val="tx1"/>
                </a:solidFill>
                <a:latin typeface="Andy"/>
              </a:defRPr>
            </a:lvl5pPr>
            <a:lvl6pPr marL="2514600" indent="-228600" eaLnBrk="0" fontAlgn="base" hangingPunct="0">
              <a:spcBef>
                <a:spcPct val="20000"/>
              </a:spcBef>
              <a:spcAft>
                <a:spcPct val="0"/>
              </a:spcAft>
              <a:buClr>
                <a:srgbClr val="CC0000"/>
              </a:buClr>
              <a:buChar char="»"/>
              <a:defRPr sz="2400">
                <a:solidFill>
                  <a:schemeClr val="tx1"/>
                </a:solidFill>
                <a:latin typeface="Andy"/>
              </a:defRPr>
            </a:lvl6pPr>
            <a:lvl7pPr marL="2971800" indent="-228600" eaLnBrk="0" fontAlgn="base" hangingPunct="0">
              <a:spcBef>
                <a:spcPct val="20000"/>
              </a:spcBef>
              <a:spcAft>
                <a:spcPct val="0"/>
              </a:spcAft>
              <a:buClr>
                <a:srgbClr val="CC0000"/>
              </a:buClr>
              <a:buChar char="»"/>
              <a:defRPr sz="2400">
                <a:solidFill>
                  <a:schemeClr val="tx1"/>
                </a:solidFill>
                <a:latin typeface="Andy"/>
              </a:defRPr>
            </a:lvl7pPr>
            <a:lvl8pPr marL="3429000" indent="-228600" eaLnBrk="0" fontAlgn="base" hangingPunct="0">
              <a:spcBef>
                <a:spcPct val="20000"/>
              </a:spcBef>
              <a:spcAft>
                <a:spcPct val="0"/>
              </a:spcAft>
              <a:buClr>
                <a:srgbClr val="CC0000"/>
              </a:buClr>
              <a:buChar char="»"/>
              <a:defRPr sz="2400">
                <a:solidFill>
                  <a:schemeClr val="tx1"/>
                </a:solidFill>
                <a:latin typeface="Andy"/>
              </a:defRPr>
            </a:lvl8pPr>
            <a:lvl9pPr marL="3886200" indent="-228600" eaLnBrk="0" fontAlgn="base" hangingPunct="0">
              <a:spcBef>
                <a:spcPct val="20000"/>
              </a:spcBef>
              <a:spcAft>
                <a:spcPct val="0"/>
              </a:spcAft>
              <a:buClr>
                <a:srgbClr val="CC0000"/>
              </a:buClr>
              <a:buChar char="»"/>
              <a:defRPr sz="2400">
                <a:solidFill>
                  <a:schemeClr val="tx1"/>
                </a:solidFill>
                <a:latin typeface="Andy"/>
              </a:defRPr>
            </a:lvl9pPr>
          </a:lstStyle>
          <a:p>
            <a:pPr>
              <a:spcBef>
                <a:spcPct val="0"/>
              </a:spcBef>
              <a:buClrTx/>
              <a:buFontTx/>
              <a:buNone/>
            </a:pPr>
            <a:endParaRPr lang="en-US" altLang="en-US" sz="2400">
              <a:latin typeface="Times New Roman" pitchFamily="18" charset="0"/>
            </a:endParaRPr>
          </a:p>
        </p:txBody>
      </p:sp>
      <p:sp>
        <p:nvSpPr>
          <p:cNvPr id="8" name="Up Arrow 4"/>
          <p:cNvSpPr>
            <a:spLocks noChangeArrowheads="1"/>
          </p:cNvSpPr>
          <p:nvPr/>
        </p:nvSpPr>
        <p:spPr bwMode="auto">
          <a:xfrm>
            <a:off x="4114800" y="2697292"/>
            <a:ext cx="266700" cy="533400"/>
          </a:xfrm>
          <a:prstGeom prst="upArrow">
            <a:avLst>
              <a:gd name="adj1" fmla="val 50000"/>
              <a:gd name="adj2" fmla="val 50002"/>
            </a:avLst>
          </a:prstGeom>
          <a:solidFill>
            <a:schemeClr val="accent1"/>
          </a:solidFill>
          <a:ln w="12700" algn="ctr">
            <a:solidFill>
              <a:schemeClr val="tx1"/>
            </a:solidFill>
            <a:round/>
            <a:headEnd/>
            <a:tailEnd/>
          </a:ln>
        </p:spPr>
        <p:txBody>
          <a:bodyPr/>
          <a:lstStyle>
            <a:lvl1pPr>
              <a:spcBef>
                <a:spcPct val="20000"/>
              </a:spcBef>
              <a:buClr>
                <a:srgbClr val="CC0000"/>
              </a:buClr>
              <a:buChar char="•"/>
              <a:defRPr sz="3600">
                <a:solidFill>
                  <a:schemeClr val="tx1"/>
                </a:solidFill>
                <a:latin typeface="Andy"/>
              </a:defRPr>
            </a:lvl1pPr>
            <a:lvl2pPr marL="742950" indent="-285750">
              <a:spcBef>
                <a:spcPct val="20000"/>
              </a:spcBef>
              <a:buClr>
                <a:srgbClr val="CC0000"/>
              </a:buClr>
              <a:buChar char="–"/>
              <a:defRPr sz="3200">
                <a:solidFill>
                  <a:schemeClr val="tx1"/>
                </a:solidFill>
                <a:latin typeface="Andy"/>
              </a:defRPr>
            </a:lvl2pPr>
            <a:lvl3pPr marL="1143000" indent="-228600">
              <a:spcBef>
                <a:spcPct val="20000"/>
              </a:spcBef>
              <a:buClr>
                <a:srgbClr val="CC0000"/>
              </a:buClr>
              <a:buChar char="•"/>
              <a:defRPr sz="2800">
                <a:solidFill>
                  <a:schemeClr val="tx1"/>
                </a:solidFill>
                <a:latin typeface="Andy"/>
              </a:defRPr>
            </a:lvl3pPr>
            <a:lvl4pPr marL="1600200" indent="-228600">
              <a:spcBef>
                <a:spcPct val="20000"/>
              </a:spcBef>
              <a:buClr>
                <a:srgbClr val="CC0000"/>
              </a:buClr>
              <a:buChar char="–"/>
              <a:defRPr sz="2400">
                <a:solidFill>
                  <a:schemeClr val="tx1"/>
                </a:solidFill>
                <a:latin typeface="Andy"/>
              </a:defRPr>
            </a:lvl4pPr>
            <a:lvl5pPr marL="2057400" indent="-228600">
              <a:spcBef>
                <a:spcPct val="20000"/>
              </a:spcBef>
              <a:buClr>
                <a:srgbClr val="CC0000"/>
              </a:buClr>
              <a:buChar char="»"/>
              <a:defRPr sz="2400">
                <a:solidFill>
                  <a:schemeClr val="tx1"/>
                </a:solidFill>
                <a:latin typeface="Andy"/>
              </a:defRPr>
            </a:lvl5pPr>
            <a:lvl6pPr marL="2514600" indent="-228600" eaLnBrk="0" fontAlgn="base" hangingPunct="0">
              <a:spcBef>
                <a:spcPct val="20000"/>
              </a:spcBef>
              <a:spcAft>
                <a:spcPct val="0"/>
              </a:spcAft>
              <a:buClr>
                <a:srgbClr val="CC0000"/>
              </a:buClr>
              <a:buChar char="»"/>
              <a:defRPr sz="2400">
                <a:solidFill>
                  <a:schemeClr val="tx1"/>
                </a:solidFill>
                <a:latin typeface="Andy"/>
              </a:defRPr>
            </a:lvl6pPr>
            <a:lvl7pPr marL="2971800" indent="-228600" eaLnBrk="0" fontAlgn="base" hangingPunct="0">
              <a:spcBef>
                <a:spcPct val="20000"/>
              </a:spcBef>
              <a:spcAft>
                <a:spcPct val="0"/>
              </a:spcAft>
              <a:buClr>
                <a:srgbClr val="CC0000"/>
              </a:buClr>
              <a:buChar char="»"/>
              <a:defRPr sz="2400">
                <a:solidFill>
                  <a:schemeClr val="tx1"/>
                </a:solidFill>
                <a:latin typeface="Andy"/>
              </a:defRPr>
            </a:lvl7pPr>
            <a:lvl8pPr marL="3429000" indent="-228600" eaLnBrk="0" fontAlgn="base" hangingPunct="0">
              <a:spcBef>
                <a:spcPct val="20000"/>
              </a:spcBef>
              <a:spcAft>
                <a:spcPct val="0"/>
              </a:spcAft>
              <a:buClr>
                <a:srgbClr val="CC0000"/>
              </a:buClr>
              <a:buChar char="»"/>
              <a:defRPr sz="2400">
                <a:solidFill>
                  <a:schemeClr val="tx1"/>
                </a:solidFill>
                <a:latin typeface="Andy"/>
              </a:defRPr>
            </a:lvl8pPr>
            <a:lvl9pPr marL="3886200" indent="-228600" eaLnBrk="0" fontAlgn="base" hangingPunct="0">
              <a:spcBef>
                <a:spcPct val="20000"/>
              </a:spcBef>
              <a:spcAft>
                <a:spcPct val="0"/>
              </a:spcAft>
              <a:buClr>
                <a:srgbClr val="CC0000"/>
              </a:buClr>
              <a:buChar char="»"/>
              <a:defRPr sz="2400">
                <a:solidFill>
                  <a:schemeClr val="tx1"/>
                </a:solidFill>
                <a:latin typeface="Andy"/>
              </a:defRPr>
            </a:lvl9pPr>
          </a:lstStyle>
          <a:p>
            <a:pPr>
              <a:spcBef>
                <a:spcPct val="0"/>
              </a:spcBef>
              <a:buClrTx/>
              <a:buFontTx/>
              <a:buNone/>
            </a:pPr>
            <a:endParaRPr lang="en-US" altLang="en-US" sz="2400">
              <a:latin typeface="Times New Roman" pitchFamily="18" charset="0"/>
            </a:endParaRPr>
          </a:p>
        </p:txBody>
      </p:sp>
    </p:spTree>
    <p:extLst>
      <p:ext uri="{BB962C8B-B14F-4D97-AF65-F5344CB8AC3E}">
        <p14:creationId xmlns:p14="http://schemas.microsoft.com/office/powerpoint/2010/main" val="126429338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dirty="0"/>
              <a:t>Joint reference/attention is important:</a:t>
            </a:r>
          </a:p>
        </p:txBody>
      </p:sp>
      <p:sp>
        <p:nvSpPr>
          <p:cNvPr id="3" name="Content Placeholder 2">
            <a:extLst>
              <a:ext uri="{FF2B5EF4-FFF2-40B4-BE49-F238E27FC236}">
                <a16:creationId xmlns:a16="http://schemas.microsoft.com/office/drawing/2014/main" id="{2779FF5B-03B3-4AE9-BA36-D92557CE7D3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79595374"/>
      </p:ext>
    </p:extLst>
  </p:cSld>
  <p:clrMapOvr>
    <a:masterClrMapping/>
  </p:clrMapOvr>
  <p:transition>
    <p:fad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dirty="0"/>
              <a:t>Dialogues are important:</a:t>
            </a:r>
          </a:p>
        </p:txBody>
      </p:sp>
      <p:sp>
        <p:nvSpPr>
          <p:cNvPr id="3" name="Content Placeholder 2">
            <a:extLst>
              <a:ext uri="{FF2B5EF4-FFF2-40B4-BE49-F238E27FC236}">
                <a16:creationId xmlns:a16="http://schemas.microsoft.com/office/drawing/2014/main" id="{17EEDFD9-E13D-4AD9-AF87-0090E527BAE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78429048"/>
      </p:ext>
    </p:extLst>
  </p:cSld>
  <p:clrMapOvr>
    <a:masterClrMapping/>
  </p:clrMapOvr>
  <p:transition>
    <p:fad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a:t>NO SCREENS!!!!!!!!</a:t>
            </a:r>
          </a:p>
        </p:txBody>
      </p:sp>
    </p:spTree>
    <p:extLst>
      <p:ext uri="{BB962C8B-B14F-4D97-AF65-F5344CB8AC3E}">
        <p14:creationId xmlns:p14="http://schemas.microsoft.com/office/powerpoint/2010/main" val="585838152"/>
      </p:ext>
    </p:extLst>
  </p:cSld>
  <p:clrMapOvr>
    <a:masterClrMapping/>
  </p:clrMapOvr>
  <p:transition>
    <p:fad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228600"/>
            <a:ext cx="7543800" cy="838200"/>
          </a:xfrm>
        </p:spPr>
        <p:txBody>
          <a:bodyPr/>
          <a:lstStyle/>
          <a:p>
            <a:pPr eaLnBrk="1" hangingPunct="1"/>
            <a:r>
              <a:rPr lang="en-US" altLang="en-US" dirty="0"/>
              <a:t>FIRST WORDS</a:t>
            </a:r>
          </a:p>
        </p:txBody>
      </p:sp>
      <p:sp>
        <p:nvSpPr>
          <p:cNvPr id="3" name="Content Placeholder 2">
            <a:extLst>
              <a:ext uri="{FF2B5EF4-FFF2-40B4-BE49-F238E27FC236}">
                <a16:creationId xmlns:a16="http://schemas.microsoft.com/office/drawing/2014/main" id="{4D85C32A-5F07-4C26-8A07-64910FE5CE60}"/>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D59A2F6E-5017-44E5-B3B0-8CCB51D4498A}"/>
              </a:ext>
            </a:extLst>
          </p:cNvPr>
          <p:cNvSpPr>
            <a:spLocks noGrp="1"/>
          </p:cNvSpPr>
          <p:nvPr>
            <p:ph type="body" sz="half" idx="1"/>
          </p:nvPr>
        </p:nvSpPr>
        <p:spPr/>
        <p:txBody>
          <a:bodyPr/>
          <a:lstStyle/>
          <a:p>
            <a:endParaRPr lang="en-US"/>
          </a:p>
        </p:txBody>
      </p:sp>
    </p:spTree>
    <p:extLst>
      <p:ext uri="{BB962C8B-B14F-4D97-AF65-F5344CB8AC3E}">
        <p14:creationId xmlns:p14="http://schemas.microsoft.com/office/powerpoint/2010/main" val="35063183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3400" y="228600"/>
            <a:ext cx="7924800" cy="762000"/>
          </a:xfrm>
        </p:spPr>
        <p:txBody>
          <a:bodyPr/>
          <a:lstStyle/>
          <a:p>
            <a:pPr eaLnBrk="1" hangingPunct="1"/>
            <a:r>
              <a:rPr lang="en-US" altLang="en-US" sz="4000"/>
              <a:t>To qualify as a true word:**</a:t>
            </a:r>
          </a:p>
        </p:txBody>
      </p:sp>
      <p:sp>
        <p:nvSpPr>
          <p:cNvPr id="18435" name="Rectangle 3"/>
          <p:cNvSpPr>
            <a:spLocks noGrp="1" noChangeArrowheads="1"/>
          </p:cNvSpPr>
          <p:nvPr>
            <p:ph idx="1"/>
          </p:nvPr>
        </p:nvSpPr>
        <p:spPr>
          <a:xfrm>
            <a:off x="457200" y="990600"/>
            <a:ext cx="8458200" cy="5562600"/>
          </a:xfrm>
        </p:spPr>
        <p:txBody>
          <a:bodyPr/>
          <a:lstStyle/>
          <a:p>
            <a:pPr eaLnBrk="1" hangingPunct="1"/>
            <a:r>
              <a:rPr lang="en-US" altLang="en-US" dirty="0"/>
              <a:t>It needs to occur with consistency in a given context in apparent response to an identifiable stimulus</a:t>
            </a:r>
          </a:p>
          <a:p>
            <a:pPr eaLnBrk="1" hangingPunct="1"/>
            <a:endParaRPr lang="en-US" altLang="en-US" sz="1200" dirty="0"/>
          </a:p>
          <a:p>
            <a:pPr eaLnBrk="1" hangingPunct="1"/>
            <a:r>
              <a:rPr lang="en-US" altLang="en-US" dirty="0"/>
              <a:t>It should be produced </a:t>
            </a:r>
            <a:r>
              <a:rPr lang="en-US" altLang="en-US" b="1" dirty="0"/>
              <a:t>consistently</a:t>
            </a:r>
            <a:r>
              <a:rPr lang="en-US" altLang="en-US" dirty="0"/>
              <a:t> in the presence of the same person, object, or event</a:t>
            </a:r>
          </a:p>
          <a:p>
            <a:pPr eaLnBrk="1" hangingPunct="1"/>
            <a:endParaRPr lang="en-US" altLang="en-US" sz="1400" dirty="0"/>
          </a:p>
          <a:p>
            <a:pPr eaLnBrk="1" hangingPunct="1"/>
            <a:r>
              <a:rPr lang="en-US" altLang="en-US" dirty="0"/>
              <a:t>It must bear some </a:t>
            </a:r>
            <a:r>
              <a:rPr lang="en-US" altLang="en-US" b="1" dirty="0"/>
              <a:t>phonetic resemblance </a:t>
            </a:r>
            <a:r>
              <a:rPr lang="en-US" altLang="en-US" dirty="0"/>
              <a:t>to a conventional </a:t>
            </a:r>
            <a:r>
              <a:rPr lang="en-US" altLang="en-US" b="1" dirty="0"/>
              <a:t>adult word</a:t>
            </a:r>
            <a:r>
              <a:rPr lang="en-US" altLang="en-US" dirty="0"/>
              <a:t>; it can be an approximation of a real adult word</a:t>
            </a:r>
          </a:p>
        </p:txBody>
      </p:sp>
    </p:spTree>
    <p:extLst>
      <p:ext uri="{BB962C8B-B14F-4D97-AF65-F5344CB8AC3E}">
        <p14:creationId xmlns:p14="http://schemas.microsoft.com/office/powerpoint/2010/main" val="4097942423"/>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dirty="0"/>
              <a:t>In first words…</a:t>
            </a:r>
          </a:p>
        </p:txBody>
      </p:sp>
      <p:sp>
        <p:nvSpPr>
          <p:cNvPr id="3" name="Content Placeholder 2">
            <a:extLst>
              <a:ext uri="{FF2B5EF4-FFF2-40B4-BE49-F238E27FC236}">
                <a16:creationId xmlns:a16="http://schemas.microsoft.com/office/drawing/2014/main" id="{EC555FE0-B06E-49D7-A1DD-118FFC1A3EB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48436935"/>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4CFD5-F9A3-40F4-BECA-5E00D5E525B2}"/>
              </a:ext>
            </a:extLst>
          </p:cNvPr>
          <p:cNvSpPr>
            <a:spLocks noGrp="1"/>
          </p:cNvSpPr>
          <p:nvPr>
            <p:ph type="title"/>
          </p:nvPr>
        </p:nvSpPr>
        <p:spPr/>
        <p:txBody>
          <a:bodyPr/>
          <a:lstStyle/>
          <a:p>
            <a:r>
              <a:rPr lang="en-US" dirty="0"/>
              <a:t>New slide (not on exam)</a:t>
            </a:r>
          </a:p>
        </p:txBody>
      </p:sp>
      <p:sp>
        <p:nvSpPr>
          <p:cNvPr id="3" name="Content Placeholder 2">
            <a:extLst>
              <a:ext uri="{FF2B5EF4-FFF2-40B4-BE49-F238E27FC236}">
                <a16:creationId xmlns:a16="http://schemas.microsoft.com/office/drawing/2014/main" id="{9A8CF687-833A-4C97-B5CD-7E66A43A2839}"/>
              </a:ext>
            </a:extLst>
          </p:cNvPr>
          <p:cNvSpPr>
            <a:spLocks noGrp="1"/>
          </p:cNvSpPr>
          <p:nvPr>
            <p:ph idx="1"/>
          </p:nvPr>
        </p:nvSpPr>
        <p:spPr>
          <a:xfrm>
            <a:off x="228600" y="1219200"/>
            <a:ext cx="8458200" cy="4081463"/>
          </a:xfrm>
        </p:spPr>
        <p:txBody>
          <a:bodyPr/>
          <a:lstStyle/>
          <a:p>
            <a:r>
              <a:rPr lang="en-US" dirty="0"/>
              <a:t>Last Thursday I met with a student, “Jan,” and her mom and aunt</a:t>
            </a:r>
          </a:p>
          <a:p>
            <a:endParaRPr lang="en-US" dirty="0"/>
          </a:p>
          <a:p>
            <a:r>
              <a:rPr lang="en-US" dirty="0"/>
              <a:t>She has a 3-year old son with apraxia</a:t>
            </a:r>
          </a:p>
          <a:p>
            <a:endParaRPr lang="en-US" dirty="0"/>
          </a:p>
          <a:p>
            <a:r>
              <a:rPr lang="en-US" dirty="0"/>
              <a:t>Come up with a list of 10 words that you think would be important for him to approximate</a:t>
            </a:r>
          </a:p>
        </p:txBody>
      </p:sp>
    </p:spTree>
    <p:extLst>
      <p:ext uri="{BB962C8B-B14F-4D97-AF65-F5344CB8AC3E}">
        <p14:creationId xmlns:p14="http://schemas.microsoft.com/office/powerpoint/2010/main" val="26584448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639762"/>
          </a:xfrm>
        </p:spPr>
        <p:txBody>
          <a:bodyPr>
            <a:normAutofit fontScale="90000"/>
          </a:bodyPr>
          <a:lstStyle/>
          <a:p>
            <a:r>
              <a:rPr lang="en-US" altLang="en-US" dirty="0"/>
              <a:t>Holophrases</a:t>
            </a:r>
          </a:p>
        </p:txBody>
      </p:sp>
      <p:sp>
        <p:nvSpPr>
          <p:cNvPr id="3" name="Content Placeholder 2">
            <a:extLst>
              <a:ext uri="{FF2B5EF4-FFF2-40B4-BE49-F238E27FC236}">
                <a16:creationId xmlns:a16="http://schemas.microsoft.com/office/drawing/2014/main" id="{0A3837E6-49F0-418A-88E2-A3F48B8C437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29077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534400" cy="1752600"/>
          </a:xfrm>
        </p:spPr>
        <p:txBody>
          <a:bodyPr>
            <a:normAutofit fontScale="90000"/>
          </a:bodyPr>
          <a:lstStyle/>
          <a:p>
            <a:r>
              <a:rPr lang="en-US" dirty="0"/>
              <a:t>Before we dive in…this slide is not on the exam </a:t>
            </a:r>
            <a:r>
              <a:rPr lang="en-US" dirty="0">
                <a:sym typeface="Wingdings" panose="05000000000000000000" pitchFamily="2" charset="2"/>
              </a:rPr>
              <a:t> What’s the very latest terminology?**</a:t>
            </a:r>
            <a:endParaRPr lang="en-US" dirty="0"/>
          </a:p>
        </p:txBody>
      </p:sp>
      <p:sp>
        <p:nvSpPr>
          <p:cNvPr id="3" name="Content Placeholder 2"/>
          <p:cNvSpPr>
            <a:spLocks noGrp="1"/>
          </p:cNvSpPr>
          <p:nvPr>
            <p:ph idx="1"/>
          </p:nvPr>
        </p:nvSpPr>
        <p:spPr>
          <a:xfrm>
            <a:off x="152400" y="1828800"/>
            <a:ext cx="7543800" cy="4648200"/>
          </a:xfrm>
        </p:spPr>
        <p:txBody>
          <a:bodyPr/>
          <a:lstStyle/>
          <a:p>
            <a:r>
              <a:rPr lang="en-US" dirty="0"/>
              <a:t>Language Impairment</a:t>
            </a:r>
          </a:p>
          <a:p>
            <a:r>
              <a:rPr lang="en-US" dirty="0"/>
              <a:t>Specific Language Impairment</a:t>
            </a:r>
          </a:p>
          <a:p>
            <a:r>
              <a:rPr lang="en-US" dirty="0"/>
              <a:t>Language Disorder</a:t>
            </a:r>
          </a:p>
          <a:p>
            <a:r>
              <a:rPr lang="en-US" dirty="0"/>
              <a:t>Primary Language Impairment</a:t>
            </a:r>
          </a:p>
          <a:p>
            <a:r>
              <a:rPr lang="en-US" dirty="0"/>
              <a:t>Developmental Language Disorder** (in 2020, 2021, 2022, 2023, 2024 journals)</a:t>
            </a:r>
          </a:p>
        </p:txBody>
      </p:sp>
    </p:spTree>
    <p:extLst>
      <p:ext uri="{BB962C8B-B14F-4D97-AF65-F5344CB8AC3E}">
        <p14:creationId xmlns:p14="http://schemas.microsoft.com/office/powerpoint/2010/main" val="12631621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04800" y="0"/>
            <a:ext cx="8153400" cy="762000"/>
          </a:xfrm>
        </p:spPr>
        <p:txBody>
          <a:bodyPr/>
          <a:lstStyle/>
          <a:p>
            <a:pPr eaLnBrk="1" hangingPunct="1"/>
            <a:r>
              <a:rPr lang="en-US" altLang="en-US" sz="4000"/>
              <a:t>There is rapid vocabulary growth:</a:t>
            </a:r>
          </a:p>
        </p:txBody>
      </p:sp>
      <p:sp>
        <p:nvSpPr>
          <p:cNvPr id="3" name="Content Placeholder 2">
            <a:extLst>
              <a:ext uri="{FF2B5EF4-FFF2-40B4-BE49-F238E27FC236}">
                <a16:creationId xmlns:a16="http://schemas.microsoft.com/office/drawing/2014/main" id="{80C2668C-F391-4B91-843A-FD6D4EC0458D}"/>
              </a:ext>
            </a:extLst>
          </p:cNvPr>
          <p:cNvSpPr>
            <a:spLocks noGrp="1"/>
          </p:cNvSpPr>
          <p:nvPr>
            <p:ph sz="half" idx="2"/>
          </p:nvPr>
        </p:nvSpPr>
        <p:spPr/>
        <p:txBody>
          <a:bodyPr/>
          <a:lstStyle/>
          <a:p>
            <a:endParaRPr lang="en-US"/>
          </a:p>
        </p:txBody>
      </p:sp>
      <p:sp>
        <p:nvSpPr>
          <p:cNvPr id="5" name="Text Placeholder 4">
            <a:extLst>
              <a:ext uri="{FF2B5EF4-FFF2-40B4-BE49-F238E27FC236}">
                <a16:creationId xmlns:a16="http://schemas.microsoft.com/office/drawing/2014/main" id="{EBAC985B-7556-4EDC-92CA-7C83C7691EE8}"/>
              </a:ext>
            </a:extLst>
          </p:cNvPr>
          <p:cNvSpPr>
            <a:spLocks noGrp="1"/>
          </p:cNvSpPr>
          <p:nvPr>
            <p:ph type="body" sz="half" idx="1"/>
          </p:nvPr>
        </p:nvSpPr>
        <p:spPr/>
        <p:txBody>
          <a:bodyPr/>
          <a:lstStyle/>
          <a:p>
            <a:endParaRPr lang="en-US"/>
          </a:p>
        </p:txBody>
      </p:sp>
    </p:spTree>
    <p:extLst>
      <p:ext uri="{BB962C8B-B14F-4D97-AF65-F5344CB8AC3E}">
        <p14:creationId xmlns:p14="http://schemas.microsoft.com/office/powerpoint/2010/main" val="37874910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457200" y="762000"/>
            <a:ext cx="8458200" cy="1219200"/>
          </a:xfrm>
        </p:spPr>
        <p:txBody>
          <a:bodyPr rtlCol="0">
            <a:normAutofit fontScale="90000"/>
          </a:bodyPr>
          <a:lstStyle/>
          <a:p>
            <a:pPr eaLnBrk="1" fontAlgn="auto" hangingPunct="1">
              <a:spcAft>
                <a:spcPts val="0"/>
              </a:spcAft>
              <a:defRPr/>
            </a:pPr>
            <a:r>
              <a:rPr lang="en-US" sz="4000" dirty="0"/>
              <a:t>If the child does not have a major language growth spurt between 18-24 months of age…</a:t>
            </a:r>
          </a:p>
        </p:txBody>
      </p:sp>
      <p:sp>
        <p:nvSpPr>
          <p:cNvPr id="3" name="Content Placeholder 2">
            <a:extLst>
              <a:ext uri="{FF2B5EF4-FFF2-40B4-BE49-F238E27FC236}">
                <a16:creationId xmlns:a16="http://schemas.microsoft.com/office/drawing/2014/main" id="{190ABE4C-E285-4A0A-9083-96413359F38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39375809"/>
      </p:ext>
    </p:extLst>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dirty="0"/>
              <a:t>Therapy implication:**</a:t>
            </a:r>
          </a:p>
        </p:txBody>
      </p:sp>
      <p:sp>
        <p:nvSpPr>
          <p:cNvPr id="25603" name="Rectangle 3"/>
          <p:cNvSpPr>
            <a:spLocks noGrp="1" noChangeArrowheads="1"/>
          </p:cNvSpPr>
          <p:nvPr>
            <p:ph idx="1"/>
          </p:nvPr>
        </p:nvSpPr>
        <p:spPr>
          <a:xfrm>
            <a:off x="1143000" y="1447800"/>
            <a:ext cx="7848600" cy="4525963"/>
          </a:xfrm>
        </p:spPr>
        <p:txBody>
          <a:bodyPr/>
          <a:lstStyle/>
          <a:p>
            <a:pPr eaLnBrk="1" hangingPunct="1">
              <a:lnSpc>
                <a:spcPct val="90000"/>
              </a:lnSpc>
            </a:pPr>
            <a:r>
              <a:rPr lang="en-US" altLang="en-US" sz="3600" dirty="0"/>
              <a:t>If working with young children who do not yet express 50 words, don’t try  to teach them to use 2-word combinations</a:t>
            </a:r>
          </a:p>
          <a:p>
            <a:pPr eaLnBrk="1" hangingPunct="1">
              <a:lnSpc>
                <a:spcPct val="90000"/>
              </a:lnSpc>
            </a:pPr>
            <a:endParaRPr lang="en-US" altLang="en-US" sz="3600" dirty="0"/>
          </a:p>
          <a:p>
            <a:pPr eaLnBrk="1" hangingPunct="1">
              <a:lnSpc>
                <a:spcPct val="90000"/>
              </a:lnSpc>
            </a:pPr>
            <a:r>
              <a:rPr lang="en-US" altLang="en-US" sz="3600" dirty="0"/>
              <a:t>Train them to say at least 50 words first, </a:t>
            </a:r>
            <a:r>
              <a:rPr lang="en-US" altLang="en-US" sz="3600" u="sng" dirty="0"/>
              <a:t>then</a:t>
            </a:r>
            <a:r>
              <a:rPr lang="en-US" altLang="en-US" sz="3600" dirty="0"/>
              <a:t> </a:t>
            </a:r>
            <a:r>
              <a:rPr lang="en-US" altLang="en-US" sz="3600" dirty="0">
                <a:latin typeface="Garamond" pitchFamily="18" charset="0"/>
                <a:cs typeface="Times New Roman" pitchFamily="18" charset="0"/>
              </a:rPr>
              <a:t>→</a:t>
            </a:r>
            <a:r>
              <a:rPr lang="en-US" altLang="en-US" sz="3600" dirty="0"/>
              <a:t>2-word combos</a:t>
            </a:r>
          </a:p>
        </p:txBody>
      </p:sp>
    </p:spTree>
    <p:extLst>
      <p:ext uri="{BB962C8B-B14F-4D97-AF65-F5344CB8AC3E}">
        <p14:creationId xmlns:p14="http://schemas.microsoft.com/office/powerpoint/2010/main" val="12492620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3">
                                            <p:txEl>
                                              <p:pRg st="2" end="2"/>
                                            </p:txEl>
                                          </p:spTgt>
                                        </p:tgtEl>
                                        <p:attrNameLst>
                                          <p:attrName>style.visibility</p:attrName>
                                        </p:attrNameLst>
                                      </p:cBhvr>
                                      <p:to>
                                        <p:strVal val="visible"/>
                                      </p:to>
                                    </p:set>
                                    <p:anim calcmode="lin" valueType="num">
                                      <p:cBhvr additive="base">
                                        <p:cTn id="13"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56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458200" cy="1219200"/>
          </a:xfrm>
        </p:spPr>
        <p:txBody>
          <a:bodyPr>
            <a:normAutofit fontScale="90000"/>
          </a:bodyPr>
          <a:lstStyle/>
          <a:p>
            <a:r>
              <a:rPr lang="en-US" dirty="0"/>
              <a:t>Characteristics of Slow/Late Talkers: (Fogle, 2023)</a:t>
            </a:r>
          </a:p>
        </p:txBody>
      </p:sp>
      <p:sp>
        <p:nvSpPr>
          <p:cNvPr id="5" name="Content Placeholder 4">
            <a:extLst>
              <a:ext uri="{FF2B5EF4-FFF2-40B4-BE49-F238E27FC236}">
                <a16:creationId xmlns:a16="http://schemas.microsoft.com/office/drawing/2014/main" id="{A88831D9-498F-4930-9B8B-C2568C9BF21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537906499"/>
      </p:ext>
    </p:extLst>
  </p:cSld>
  <p:clrMapOvr>
    <a:masterClrMapping/>
  </p:clrMapOvr>
  <p:transition spd="slow">
    <p:cover/>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5300663"/>
          </a:xfrm>
        </p:spPr>
        <p:txBody>
          <a:bodyPr/>
          <a:lstStyle/>
          <a:p>
            <a:r>
              <a:rPr lang="en-US" dirty="0"/>
              <a:t>Hammer, C., Morgan, P., </a:t>
            </a:r>
            <a:r>
              <a:rPr lang="en-US" dirty="0" err="1"/>
              <a:t>Farkas</a:t>
            </a:r>
            <a:r>
              <a:rPr lang="en-US" dirty="0"/>
              <a:t>, G., </a:t>
            </a:r>
            <a:r>
              <a:rPr lang="en-US" dirty="0" err="1"/>
              <a:t>Hillemeier</a:t>
            </a:r>
            <a:r>
              <a:rPr lang="en-US" dirty="0"/>
              <a:t>, M., </a:t>
            </a:r>
            <a:r>
              <a:rPr lang="en-US" dirty="0" err="1"/>
              <a:t>Bitetti</a:t>
            </a:r>
            <a:r>
              <a:rPr lang="en-US" dirty="0"/>
              <a:t>, D., &amp; </a:t>
            </a:r>
            <a:r>
              <a:rPr lang="en-US" dirty="0" err="1"/>
              <a:t>Maczuga</a:t>
            </a:r>
            <a:r>
              <a:rPr lang="en-US" dirty="0"/>
              <a:t>, S. Late talkers: A population-based study of risk factors and school readiness consequences. </a:t>
            </a:r>
            <a:r>
              <a:rPr lang="en-US" i="1" dirty="0"/>
              <a:t>Journal of Speech, Language, and Hearing Research, 60, 607-626</a:t>
            </a:r>
            <a:r>
              <a:rPr lang="en-US" dirty="0"/>
              <a:t>.**</a:t>
            </a:r>
          </a:p>
          <a:p>
            <a:endParaRPr lang="en-US" dirty="0"/>
          </a:p>
          <a:p>
            <a:r>
              <a:rPr lang="en-US" dirty="0"/>
              <a:t>They analyzed data from a population-based sample of 9600 children in the Early Childhood Longitudinal Data Study.</a:t>
            </a:r>
          </a:p>
        </p:txBody>
      </p:sp>
    </p:spTree>
    <p:extLst>
      <p:ext uri="{BB962C8B-B14F-4D97-AF65-F5344CB8AC3E}">
        <p14:creationId xmlns:p14="http://schemas.microsoft.com/office/powerpoint/2010/main" val="413080416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639762"/>
          </a:xfrm>
        </p:spPr>
        <p:txBody>
          <a:bodyPr>
            <a:normAutofit fontScale="90000"/>
          </a:bodyPr>
          <a:lstStyle/>
          <a:p>
            <a:r>
              <a:rPr lang="en-US" dirty="0"/>
              <a:t>Hammer et al. found:**</a:t>
            </a:r>
          </a:p>
        </p:txBody>
      </p:sp>
      <p:sp>
        <p:nvSpPr>
          <p:cNvPr id="3" name="Content Placeholder 2"/>
          <p:cNvSpPr>
            <a:spLocks noGrp="1"/>
          </p:cNvSpPr>
          <p:nvPr>
            <p:ph idx="1"/>
          </p:nvPr>
        </p:nvSpPr>
        <p:spPr>
          <a:xfrm>
            <a:off x="457200" y="914400"/>
            <a:ext cx="8229600" cy="4386263"/>
          </a:xfrm>
        </p:spPr>
        <p:txBody>
          <a:bodyPr/>
          <a:lstStyle/>
          <a:p>
            <a:endParaRPr lang="en-US" sz="800" dirty="0"/>
          </a:p>
          <a:p>
            <a:r>
              <a:rPr lang="en-US" dirty="0"/>
              <a:t>LTs 3x more likely than typical children to have low vocab scores at 48 mos.</a:t>
            </a:r>
          </a:p>
          <a:p>
            <a:endParaRPr lang="en-US" sz="900" dirty="0"/>
          </a:p>
          <a:p>
            <a:r>
              <a:rPr lang="en-US" dirty="0"/>
              <a:t>Having low vocab prior to kindergarten more than tripled the odds of low kindergarten reading and math scores</a:t>
            </a:r>
          </a:p>
          <a:p>
            <a:endParaRPr lang="en-US" dirty="0"/>
          </a:p>
          <a:p>
            <a:endParaRPr lang="en-US" dirty="0"/>
          </a:p>
        </p:txBody>
      </p:sp>
    </p:spTree>
    <p:extLst>
      <p:ext uri="{BB962C8B-B14F-4D97-AF65-F5344CB8AC3E}">
        <p14:creationId xmlns:p14="http://schemas.microsoft.com/office/powerpoint/2010/main" val="880341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Hammer et al:** (exact #s not on test)</a:t>
            </a:r>
          </a:p>
        </p:txBody>
      </p:sp>
      <p:sp>
        <p:nvSpPr>
          <p:cNvPr id="3" name="Content Placeholder 2"/>
          <p:cNvSpPr>
            <a:spLocks noGrp="1"/>
          </p:cNvSpPr>
          <p:nvPr>
            <p:ph idx="1"/>
          </p:nvPr>
        </p:nvSpPr>
        <p:spPr/>
        <p:txBody>
          <a:bodyPr/>
          <a:lstStyle/>
          <a:p>
            <a:r>
              <a:rPr lang="en-US" dirty="0"/>
              <a:t>SES had a huge effect on school readiness</a:t>
            </a:r>
          </a:p>
          <a:p>
            <a:endParaRPr lang="en-US" dirty="0"/>
          </a:p>
          <a:p>
            <a:r>
              <a:rPr lang="en-US" dirty="0"/>
              <a:t>Low-SES children were 7x more likely to have low reading scores, 15x more likely to have low math scores, 4x more likely to have learning difficulties, and 3x more likely to have </a:t>
            </a:r>
            <a:r>
              <a:rPr lang="en-US"/>
              <a:t>behavior problems</a:t>
            </a:r>
            <a:endParaRPr lang="en-US" dirty="0"/>
          </a:p>
        </p:txBody>
      </p:sp>
    </p:spTree>
    <p:extLst>
      <p:ext uri="{BB962C8B-B14F-4D97-AF65-F5344CB8AC3E}">
        <p14:creationId xmlns:p14="http://schemas.microsoft.com/office/powerpoint/2010/main" val="322384387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991600" cy="1981200"/>
          </a:xfrm>
        </p:spPr>
        <p:txBody>
          <a:bodyPr/>
          <a:lstStyle/>
          <a:p>
            <a:pPr algn="l"/>
            <a:r>
              <a:rPr lang="en-US" sz="3200" dirty="0"/>
              <a:t>Rudolph, J. Case history risk factors for specific language impairment: A systematic review and meta-analysis. </a:t>
            </a:r>
            <a:r>
              <a:rPr lang="en-US" sz="3200" i="1" dirty="0"/>
              <a:t>American Journal of Speech Pathology and Audiology, 26</a:t>
            </a:r>
            <a:r>
              <a:rPr lang="en-US" sz="3200" dirty="0"/>
              <a:t>, 991-1010.**</a:t>
            </a:r>
          </a:p>
        </p:txBody>
      </p:sp>
      <p:sp>
        <p:nvSpPr>
          <p:cNvPr id="3" name="Content Placeholder 2"/>
          <p:cNvSpPr>
            <a:spLocks noGrp="1"/>
          </p:cNvSpPr>
          <p:nvPr>
            <p:ph idx="1"/>
          </p:nvPr>
        </p:nvSpPr>
        <p:spPr>
          <a:xfrm>
            <a:off x="76200" y="1905000"/>
            <a:ext cx="8763000" cy="4495800"/>
          </a:xfrm>
        </p:spPr>
        <p:txBody>
          <a:bodyPr/>
          <a:lstStyle/>
          <a:p>
            <a:r>
              <a:rPr lang="en-US" dirty="0"/>
              <a:t>She conducted a meta-analysis of studies that examined the relationship between SLI and risk factors </a:t>
            </a:r>
          </a:p>
          <a:p>
            <a:endParaRPr lang="en-US" sz="1200" dirty="0"/>
          </a:p>
          <a:p>
            <a:r>
              <a:rPr lang="en-US" dirty="0"/>
              <a:t>She found 11 risk factors, but </a:t>
            </a:r>
            <a:r>
              <a:rPr lang="en-US" dirty="0">
                <a:solidFill>
                  <a:srgbClr val="FF0000"/>
                </a:solidFill>
              </a:rPr>
              <a:t>4 case history factors </a:t>
            </a:r>
            <a:r>
              <a:rPr lang="en-US" dirty="0"/>
              <a:t>were most strongly associated with a diagnosis of SLI—these were predictive of late talker status</a:t>
            </a:r>
          </a:p>
        </p:txBody>
      </p:sp>
    </p:spTree>
    <p:extLst>
      <p:ext uri="{BB962C8B-B14F-4D97-AF65-F5344CB8AC3E}">
        <p14:creationId xmlns:p14="http://schemas.microsoft.com/office/powerpoint/2010/main" val="42238339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85800"/>
          </a:xfrm>
        </p:spPr>
        <p:txBody>
          <a:bodyPr>
            <a:normAutofit fontScale="90000"/>
          </a:bodyPr>
          <a:lstStyle/>
          <a:p>
            <a:r>
              <a:rPr lang="en-US" dirty="0"/>
              <a:t>Rudolph—4 highest risk factors:</a:t>
            </a:r>
          </a:p>
        </p:txBody>
      </p:sp>
      <p:sp>
        <p:nvSpPr>
          <p:cNvPr id="5" name="Content Placeholder 4">
            <a:extLst>
              <a:ext uri="{FF2B5EF4-FFF2-40B4-BE49-F238E27FC236}">
                <a16:creationId xmlns:a16="http://schemas.microsoft.com/office/drawing/2014/main" id="{2EDBF81F-EFD6-4BF9-AF51-94850A0DE93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9165823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6200" y="76200"/>
            <a:ext cx="8915400" cy="1219200"/>
          </a:xfrm>
        </p:spPr>
        <p:txBody>
          <a:bodyPr/>
          <a:lstStyle/>
          <a:p>
            <a:pPr eaLnBrk="1" hangingPunct="1"/>
            <a:r>
              <a:rPr lang="en-US" altLang="en-US" sz="4000" b="1" dirty="0"/>
              <a:t>IV.  MASTERING GRAMMATICAL MORPHEMES**</a:t>
            </a:r>
          </a:p>
        </p:txBody>
      </p:sp>
      <p:sp>
        <p:nvSpPr>
          <p:cNvPr id="7171" name="Rectangle 3"/>
          <p:cNvSpPr>
            <a:spLocks noGrp="1" noChangeArrowheads="1"/>
          </p:cNvSpPr>
          <p:nvPr>
            <p:ph idx="1"/>
          </p:nvPr>
        </p:nvSpPr>
        <p:spPr>
          <a:xfrm>
            <a:off x="152400" y="1371600"/>
            <a:ext cx="8305800" cy="5181600"/>
          </a:xfrm>
        </p:spPr>
        <p:txBody>
          <a:bodyPr/>
          <a:lstStyle/>
          <a:p>
            <a:pPr eaLnBrk="1" hangingPunct="1">
              <a:lnSpc>
                <a:spcPct val="90000"/>
              </a:lnSpc>
            </a:pPr>
            <a:r>
              <a:rPr lang="en-US" altLang="en-US" dirty="0"/>
              <a:t>Around 18 mos., when children start putting two words together, grammatical morphemes emerge</a:t>
            </a:r>
          </a:p>
          <a:p>
            <a:pPr eaLnBrk="1" hangingPunct="1">
              <a:lnSpc>
                <a:spcPct val="90000"/>
              </a:lnSpc>
            </a:pPr>
            <a:endParaRPr lang="en-US" altLang="en-US" sz="4000" dirty="0"/>
          </a:p>
        </p:txBody>
      </p:sp>
    </p:spTree>
    <p:extLst>
      <p:ext uri="{BB962C8B-B14F-4D97-AF65-F5344CB8AC3E}">
        <p14:creationId xmlns:p14="http://schemas.microsoft.com/office/powerpoint/2010/main" val="3578317602"/>
      </p:ext>
    </p:extLst>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A60465-424D-E5B7-1D2D-A52923587A19}"/>
              </a:ext>
            </a:extLst>
          </p:cNvPr>
          <p:cNvSpPr>
            <a:spLocks noGrp="1"/>
          </p:cNvSpPr>
          <p:nvPr>
            <p:ph idx="1"/>
          </p:nvPr>
        </p:nvSpPr>
        <p:spPr>
          <a:xfrm>
            <a:off x="76200" y="228600"/>
            <a:ext cx="8991600" cy="5072063"/>
          </a:xfrm>
        </p:spPr>
        <p:txBody>
          <a:bodyPr/>
          <a:lstStyle/>
          <a:p>
            <a:r>
              <a:rPr lang="en-US" dirty="0"/>
              <a:t>Spicer-Cain et al. (2023). Early identification of children at risk of communication disorders: Introducing a novel battery of dynamic assessment for infants. </a:t>
            </a:r>
            <a:r>
              <a:rPr lang="en-US" i="1" dirty="0"/>
              <a:t>American Journal of Speech-Language Pathology, 32</a:t>
            </a:r>
            <a:r>
              <a:rPr lang="en-US" dirty="0"/>
              <a:t>, 523-544.</a:t>
            </a:r>
          </a:p>
          <a:p>
            <a:endParaRPr lang="en-US" sz="900" dirty="0"/>
          </a:p>
        </p:txBody>
      </p:sp>
    </p:spTree>
    <p:extLst>
      <p:ext uri="{BB962C8B-B14F-4D97-AF65-F5344CB8AC3E}">
        <p14:creationId xmlns:p14="http://schemas.microsoft.com/office/powerpoint/2010/main" val="291190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152400"/>
            <a:ext cx="8610600" cy="762000"/>
          </a:xfrm>
        </p:spPr>
        <p:txBody>
          <a:bodyPr/>
          <a:lstStyle/>
          <a:p>
            <a:pPr algn="l"/>
            <a:r>
              <a:rPr lang="en-US" altLang="en-US" sz="3600" dirty="0"/>
              <a:t>Morpheme			Age of Mastery** </a:t>
            </a:r>
          </a:p>
        </p:txBody>
      </p:sp>
      <p:sp>
        <p:nvSpPr>
          <p:cNvPr id="8195" name="Content Placeholder 2"/>
          <p:cNvSpPr>
            <a:spLocks noGrp="1"/>
          </p:cNvSpPr>
          <p:nvPr>
            <p:ph idx="1"/>
          </p:nvPr>
        </p:nvSpPr>
        <p:spPr>
          <a:xfrm>
            <a:off x="457200" y="838200"/>
            <a:ext cx="8382000" cy="5638800"/>
          </a:xfrm>
        </p:spPr>
        <p:txBody>
          <a:bodyPr/>
          <a:lstStyle/>
          <a:p>
            <a:r>
              <a:rPr lang="en-US" altLang="en-US" dirty="0"/>
              <a:t>-</a:t>
            </a:r>
            <a:r>
              <a:rPr lang="en-US" altLang="en-US" dirty="0" err="1"/>
              <a:t>ing</a:t>
            </a:r>
            <a:r>
              <a:rPr lang="en-US" altLang="en-US" dirty="0"/>
              <a:t>				19-28 mos.</a:t>
            </a:r>
          </a:p>
          <a:p>
            <a:endParaRPr lang="en-US" altLang="en-US" sz="1400" dirty="0"/>
          </a:p>
          <a:p>
            <a:r>
              <a:rPr lang="en-US" altLang="en-US" dirty="0"/>
              <a:t>Regular plural –s		27-33 mos.</a:t>
            </a:r>
          </a:p>
          <a:p>
            <a:endParaRPr lang="en-US" altLang="en-US" sz="2000" dirty="0"/>
          </a:p>
          <a:p>
            <a:r>
              <a:rPr lang="en-US" altLang="en-US" dirty="0"/>
              <a:t>Possessive –s		26-40 mos.</a:t>
            </a:r>
          </a:p>
          <a:p>
            <a:endParaRPr lang="en-US" altLang="en-US" sz="2000" dirty="0"/>
          </a:p>
          <a:p>
            <a:r>
              <a:rPr lang="en-US" altLang="en-US" dirty="0"/>
              <a:t>Past tense –</a:t>
            </a:r>
            <a:r>
              <a:rPr lang="en-US" altLang="en-US" dirty="0" err="1"/>
              <a:t>ed</a:t>
            </a:r>
            <a:r>
              <a:rPr lang="en-US" altLang="en-US" dirty="0"/>
              <a:t>		26-48 mos.</a:t>
            </a:r>
          </a:p>
          <a:p>
            <a:endParaRPr lang="en-US" altLang="en-US" sz="1800" dirty="0"/>
          </a:p>
          <a:p>
            <a:r>
              <a:rPr lang="en-US" altLang="en-US" dirty="0"/>
              <a:t>Regular 3</a:t>
            </a:r>
            <a:r>
              <a:rPr lang="en-US" altLang="en-US" baseline="30000" dirty="0"/>
              <a:t>rd</a:t>
            </a:r>
            <a:r>
              <a:rPr lang="en-US" altLang="en-US" dirty="0"/>
              <a:t> person –s	26-46 mos.</a:t>
            </a:r>
          </a:p>
        </p:txBody>
      </p:sp>
    </p:spTree>
    <p:extLst>
      <p:ext uri="{BB962C8B-B14F-4D97-AF65-F5344CB8AC3E}">
        <p14:creationId xmlns:p14="http://schemas.microsoft.com/office/powerpoint/2010/main" val="53560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randombar(horizontal)">
                                      <p:cBhvr>
                                        <p:cTn id="7" dur="500"/>
                                        <p:tgtEl>
                                          <p:spTgt spid="81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randombar(horizontal)">
                                      <p:cBhvr>
                                        <p:cTn id="12" dur="500"/>
                                        <p:tgtEl>
                                          <p:spTgt spid="819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195">
                                            <p:txEl>
                                              <p:pRg st="4" end="4"/>
                                            </p:txEl>
                                          </p:spTgt>
                                        </p:tgtEl>
                                        <p:attrNameLst>
                                          <p:attrName>style.visibility</p:attrName>
                                        </p:attrNameLst>
                                      </p:cBhvr>
                                      <p:to>
                                        <p:strVal val="visible"/>
                                      </p:to>
                                    </p:set>
                                    <p:animEffect transition="in" filter="randombar(horizontal)">
                                      <p:cBhvr>
                                        <p:cTn id="17" dur="500"/>
                                        <p:tgtEl>
                                          <p:spTgt spid="819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195">
                                            <p:txEl>
                                              <p:pRg st="6" end="6"/>
                                            </p:txEl>
                                          </p:spTgt>
                                        </p:tgtEl>
                                        <p:attrNameLst>
                                          <p:attrName>style.visibility</p:attrName>
                                        </p:attrNameLst>
                                      </p:cBhvr>
                                      <p:to>
                                        <p:strVal val="visible"/>
                                      </p:to>
                                    </p:set>
                                    <p:animEffect transition="in" filter="randombar(horizontal)">
                                      <p:cBhvr>
                                        <p:cTn id="22" dur="500"/>
                                        <p:tgtEl>
                                          <p:spTgt spid="819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8195">
                                            <p:txEl>
                                              <p:pRg st="8" end="8"/>
                                            </p:txEl>
                                          </p:spTgt>
                                        </p:tgtEl>
                                        <p:attrNameLst>
                                          <p:attrName>style.visibility</p:attrName>
                                        </p:attrNameLst>
                                      </p:cBhvr>
                                      <p:to>
                                        <p:strVal val="visible"/>
                                      </p:to>
                                    </p:set>
                                    <p:animEffect transition="in" filter="randombar(horizontal)">
                                      <p:cBhvr>
                                        <p:cTn id="27" dur="500"/>
                                        <p:tgtEl>
                                          <p:spTgt spid="819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0EA093-69D2-4AB8-BB4C-8E95C76770C5}"/>
              </a:ext>
            </a:extLst>
          </p:cNvPr>
          <p:cNvSpPr>
            <a:spLocks noGrp="1"/>
          </p:cNvSpPr>
          <p:nvPr>
            <p:ph idx="1"/>
          </p:nvPr>
        </p:nvSpPr>
        <p:spPr>
          <a:xfrm>
            <a:off x="381000" y="228600"/>
            <a:ext cx="8305800" cy="5072063"/>
          </a:xfrm>
        </p:spPr>
        <p:txBody>
          <a:bodyPr/>
          <a:lstStyle/>
          <a:p>
            <a:r>
              <a:rPr lang="en-US" dirty="0"/>
              <a:t>You are evaluating a 4-year old with DLD. He accurately uses the morphemes –</a:t>
            </a:r>
            <a:r>
              <a:rPr lang="en-US" dirty="0" err="1"/>
              <a:t>ing</a:t>
            </a:r>
            <a:r>
              <a:rPr lang="en-US" dirty="0"/>
              <a:t> and plural –s. Which morpheme would you treat </a:t>
            </a:r>
            <a:r>
              <a:rPr lang="en-US" i="1" dirty="0"/>
              <a:t>next</a:t>
            </a:r>
            <a:r>
              <a:rPr lang="en-US" dirty="0"/>
              <a:t>?</a:t>
            </a:r>
          </a:p>
          <a:p>
            <a:endParaRPr lang="en-US" dirty="0"/>
          </a:p>
          <a:p>
            <a:r>
              <a:rPr lang="en-US" dirty="0"/>
              <a:t>A. Regular third person –s</a:t>
            </a:r>
          </a:p>
          <a:p>
            <a:r>
              <a:rPr lang="en-US" dirty="0"/>
              <a:t>B.. Irregular past tense markers</a:t>
            </a:r>
          </a:p>
          <a:p>
            <a:r>
              <a:rPr lang="en-US" dirty="0"/>
              <a:t>C. Possessive –s</a:t>
            </a:r>
          </a:p>
          <a:p>
            <a:r>
              <a:rPr lang="en-US" dirty="0"/>
              <a:t>D. Past tense -ed</a:t>
            </a:r>
          </a:p>
        </p:txBody>
      </p:sp>
    </p:spTree>
    <p:extLst>
      <p:ext uri="{BB962C8B-B14F-4D97-AF65-F5344CB8AC3E}">
        <p14:creationId xmlns:p14="http://schemas.microsoft.com/office/powerpoint/2010/main" val="249265531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Placeholder 2">
            <a:extLst>
              <a:ext uri="{FF2B5EF4-FFF2-40B4-BE49-F238E27FC236}">
                <a16:creationId xmlns:a16="http://schemas.microsoft.com/office/drawing/2014/main" id="{AA79B1CF-5A55-4830-9D52-1D06C4F38F73}"/>
              </a:ext>
            </a:extLst>
          </p:cNvPr>
          <p:cNvSpPr>
            <a:spLocks noGrp="1" noChangeArrowheads="1"/>
          </p:cNvSpPr>
          <p:nvPr>
            <p:ph type="body" sz="half" idx="1"/>
          </p:nvPr>
        </p:nvSpPr>
        <p:spPr>
          <a:xfrm>
            <a:off x="381000" y="228600"/>
            <a:ext cx="8458200" cy="5867400"/>
          </a:xfrm>
        </p:spPr>
        <p:txBody>
          <a:bodyPr/>
          <a:lstStyle/>
          <a:p>
            <a:pPr eaLnBrk="1" hangingPunct="1"/>
            <a:r>
              <a:rPr lang="en-US" altLang="en-US" sz="2800" dirty="0"/>
              <a:t>You are seeing a young child with an expressive language delay. The child is at a stage of language acquisition in which he has command of singular nouns, regular plurals, “in,” and “on.” According to Brown’s stages, which should you focus on next in treatment?</a:t>
            </a:r>
          </a:p>
          <a:p>
            <a:pPr eaLnBrk="1" hangingPunct="1"/>
            <a:r>
              <a:rPr lang="en-US" altLang="en-US" sz="2800" dirty="0"/>
              <a:t>A. Adverbial phrases</a:t>
            </a:r>
          </a:p>
          <a:p>
            <a:pPr eaLnBrk="1" hangingPunct="1"/>
            <a:r>
              <a:rPr lang="en-US" altLang="en-US" sz="2800" dirty="0"/>
              <a:t>B. Reflexive pronouns</a:t>
            </a:r>
          </a:p>
          <a:p>
            <a:pPr eaLnBrk="1" hangingPunct="1"/>
            <a:r>
              <a:rPr lang="en-US" altLang="en-US" sz="2800" dirty="0"/>
              <a:t>C. Complex sentences</a:t>
            </a:r>
          </a:p>
          <a:p>
            <a:pPr eaLnBrk="1" hangingPunct="1"/>
            <a:r>
              <a:rPr lang="en-US" altLang="en-US" sz="2800" dirty="0"/>
              <a:t>D.. Possessive pronouns</a:t>
            </a:r>
          </a:p>
          <a:p>
            <a:pPr eaLnBrk="1" hangingPunct="1"/>
            <a:r>
              <a:rPr lang="en-US" altLang="en-US" sz="2800" dirty="0"/>
              <a:t>E. Compound sentences			</a:t>
            </a:r>
            <a:endParaRPr lang="en-US" altLang="en-US" sz="1000"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47650"/>
            <a:ext cx="8761413" cy="666750"/>
          </a:xfrm>
        </p:spPr>
        <p:txBody>
          <a:bodyPr>
            <a:normAutofit fontScale="90000"/>
          </a:bodyPr>
          <a:lstStyle/>
          <a:p>
            <a:pPr eaLnBrk="1" hangingPunct="1"/>
            <a:r>
              <a:rPr lang="en-US" altLang="en-US" sz="4000" dirty="0"/>
              <a:t>V. SEMANTIC DEVELOPMENT IN PRESCHOOLERS**</a:t>
            </a:r>
          </a:p>
        </p:txBody>
      </p:sp>
      <p:sp>
        <p:nvSpPr>
          <p:cNvPr id="29699" name="Rectangle 3"/>
          <p:cNvSpPr>
            <a:spLocks noGrp="1" noChangeArrowheads="1"/>
          </p:cNvSpPr>
          <p:nvPr>
            <p:ph type="body" sz="half" idx="1"/>
          </p:nvPr>
        </p:nvSpPr>
        <p:spPr>
          <a:xfrm>
            <a:off x="304800" y="1219200"/>
            <a:ext cx="5943600" cy="5410200"/>
          </a:xfrm>
        </p:spPr>
        <p:txBody>
          <a:bodyPr/>
          <a:lstStyle/>
          <a:p>
            <a:pPr eaLnBrk="1" hangingPunct="1"/>
            <a:r>
              <a:rPr lang="en-US" altLang="en-US" sz="2800" dirty="0"/>
              <a:t>A. </a:t>
            </a:r>
            <a:r>
              <a:rPr lang="en-US" altLang="en-US" sz="2800" u="sng" dirty="0"/>
              <a:t>Introduction</a:t>
            </a:r>
          </a:p>
          <a:p>
            <a:pPr eaLnBrk="1" hangingPunct="1"/>
            <a:endParaRPr lang="en-US" altLang="en-US" sz="2800" dirty="0"/>
          </a:p>
          <a:p>
            <a:pPr eaLnBrk="1" hangingPunct="1"/>
            <a:r>
              <a:rPr lang="en-US" altLang="en-US" sz="2800" dirty="0"/>
              <a:t>Semantic development is closely related to development in motor, social, and cognitive abilities</a:t>
            </a:r>
          </a:p>
          <a:p>
            <a:pPr eaLnBrk="1" hangingPunct="1"/>
            <a:endParaRPr lang="en-US" altLang="en-US" sz="2800" dirty="0"/>
          </a:p>
          <a:p>
            <a:pPr eaLnBrk="1" hangingPunct="1"/>
            <a:r>
              <a:rPr lang="en-US" altLang="en-US" sz="2800" dirty="0"/>
              <a:t>The better a child’s abilities in those areas, the more language he receives and practices</a:t>
            </a:r>
          </a:p>
        </p:txBody>
      </p:sp>
      <p:sp>
        <p:nvSpPr>
          <p:cNvPr id="3" name="Content Placeholder 2">
            <a:extLst>
              <a:ext uri="{FF2B5EF4-FFF2-40B4-BE49-F238E27FC236}">
                <a16:creationId xmlns:a16="http://schemas.microsoft.com/office/drawing/2014/main" id="{C897692A-FB00-47FD-B0A4-B3B7BE141027}"/>
              </a:ext>
            </a:extLst>
          </p:cNvPr>
          <p:cNvSpPr>
            <a:spLocks noGrp="1"/>
          </p:cNvSpPr>
          <p:nvPr>
            <p:ph sz="half" idx="2"/>
          </p:nvPr>
        </p:nvSpPr>
        <p:spPr/>
        <p:txBody>
          <a:bodyPr/>
          <a:lstStyle/>
          <a:p>
            <a:endParaRPr lang="en-US"/>
          </a:p>
        </p:txBody>
      </p:sp>
    </p:spTree>
    <p:extLst>
      <p:ext uri="{BB962C8B-B14F-4D97-AF65-F5344CB8AC3E}">
        <p14:creationId xmlns:p14="http://schemas.microsoft.com/office/powerpoint/2010/main" val="133979767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47650"/>
            <a:ext cx="8685213" cy="1143000"/>
          </a:xfrm>
        </p:spPr>
        <p:txBody>
          <a:bodyPr/>
          <a:lstStyle/>
          <a:p>
            <a:pPr eaLnBrk="1" hangingPunct="1"/>
            <a:r>
              <a:rPr lang="en-US" altLang="en-US" dirty="0"/>
              <a:t>Preschoolers’ vocabularies grow fast:</a:t>
            </a:r>
          </a:p>
        </p:txBody>
      </p:sp>
      <p:sp>
        <p:nvSpPr>
          <p:cNvPr id="3" name="Content Placeholder 2">
            <a:extLst>
              <a:ext uri="{FF2B5EF4-FFF2-40B4-BE49-F238E27FC236}">
                <a16:creationId xmlns:a16="http://schemas.microsoft.com/office/drawing/2014/main" id="{6DF22BBF-53B2-45F7-B42F-4536BD0880F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144116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 calcmode="lin" valueType="num">
                                      <p:cBhvr additive="base">
                                        <p:cTn id="7" dur="500" fill="hold"/>
                                        <p:tgtEl>
                                          <p:spTgt spid="30722"/>
                                        </p:tgtEl>
                                        <p:attrNameLst>
                                          <p:attrName>ppt_x</p:attrName>
                                        </p:attrNameLst>
                                      </p:cBhvr>
                                      <p:tavLst>
                                        <p:tav tm="0">
                                          <p:val>
                                            <p:strVal val="#ppt_x"/>
                                          </p:val>
                                        </p:tav>
                                        <p:tav tm="100000">
                                          <p:val>
                                            <p:strVal val="#ppt_x"/>
                                          </p:val>
                                        </p:tav>
                                      </p:tavLst>
                                    </p:anim>
                                    <p:anim calcmode="lin" valueType="num">
                                      <p:cBhvr additive="base">
                                        <p:cTn id="8" dur="500" fill="hold"/>
                                        <p:tgtEl>
                                          <p:spTgt spid="307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hlinkClick r:id="rId2"/>
              </a:rPr>
              <a:t>https://www.youtube.com/watch?v=zvMkmahGG1U</a:t>
            </a:r>
            <a:endParaRPr lang="en-US" dirty="0"/>
          </a:p>
        </p:txBody>
      </p:sp>
      <p:sp>
        <p:nvSpPr>
          <p:cNvPr id="3" name="Content Placeholder 2"/>
          <p:cNvSpPr>
            <a:spLocks noGrp="1"/>
          </p:cNvSpPr>
          <p:nvPr>
            <p:ph idx="1"/>
          </p:nvPr>
        </p:nvSpPr>
        <p:spPr/>
        <p:txBody>
          <a:bodyPr/>
          <a:lstStyle/>
          <a:p>
            <a:r>
              <a:rPr lang="en-US" dirty="0"/>
              <a:t>Language Development in Children 3 year Old Vocabulary</a:t>
            </a:r>
          </a:p>
        </p:txBody>
      </p:sp>
    </p:spTree>
    <p:extLst>
      <p:ext uri="{BB962C8B-B14F-4D97-AF65-F5344CB8AC3E}">
        <p14:creationId xmlns:p14="http://schemas.microsoft.com/office/powerpoint/2010/main" val="14144920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639762"/>
          </a:xfrm>
        </p:spPr>
        <p:txBody>
          <a:bodyPr>
            <a:normAutofit fontScale="90000"/>
          </a:bodyPr>
          <a:lstStyle/>
          <a:p>
            <a:r>
              <a:rPr lang="en-US" dirty="0"/>
              <a:t>PowerPoint Outline</a:t>
            </a:r>
          </a:p>
        </p:txBody>
      </p:sp>
      <p:sp>
        <p:nvSpPr>
          <p:cNvPr id="3" name="Content Placeholder 2"/>
          <p:cNvSpPr>
            <a:spLocks noGrp="1"/>
          </p:cNvSpPr>
          <p:nvPr>
            <p:ph idx="1"/>
          </p:nvPr>
        </p:nvSpPr>
        <p:spPr>
          <a:xfrm>
            <a:off x="228600" y="838200"/>
            <a:ext cx="8763000" cy="5943600"/>
          </a:xfrm>
        </p:spPr>
        <p:txBody>
          <a:bodyPr/>
          <a:lstStyle/>
          <a:p>
            <a:r>
              <a:rPr lang="en-US" dirty="0"/>
              <a:t>I. Review of Theories</a:t>
            </a:r>
          </a:p>
          <a:p>
            <a:pPr lvl="1"/>
            <a:r>
              <a:rPr lang="en-US" dirty="0"/>
              <a:t>A. Cognitive Theory (Piaget)</a:t>
            </a:r>
          </a:p>
          <a:p>
            <a:pPr lvl="1"/>
            <a:r>
              <a:rPr lang="en-US" dirty="0"/>
              <a:t>B. Social Interactionism (Vygotsky)</a:t>
            </a:r>
          </a:p>
          <a:p>
            <a:pPr marL="457200" lvl="1" indent="0">
              <a:buNone/>
            </a:pPr>
            <a:endParaRPr lang="en-US" sz="2000" dirty="0"/>
          </a:p>
          <a:p>
            <a:pPr marL="287338" lvl="1" indent="0">
              <a:buNone/>
            </a:pPr>
            <a:r>
              <a:rPr lang="en-US" sz="3200" dirty="0"/>
              <a:t>II. Review of Relationship of SSD to SLI</a:t>
            </a:r>
          </a:p>
          <a:p>
            <a:pPr marL="287338" lvl="1" indent="0">
              <a:buNone/>
            </a:pPr>
            <a:endParaRPr lang="en-US" sz="2000" dirty="0"/>
          </a:p>
          <a:p>
            <a:pPr marL="287338" lvl="1" indent="0">
              <a:buNone/>
            </a:pPr>
            <a:r>
              <a:rPr lang="en-US" sz="3200" dirty="0"/>
              <a:t>III. Review of Typical Developmental Milestones</a:t>
            </a:r>
          </a:p>
          <a:p>
            <a:pPr marL="287338" lvl="1" indent="0">
              <a:buNone/>
            </a:pPr>
            <a:r>
              <a:rPr lang="en-US" dirty="0"/>
              <a:t>	A. Infant</a:t>
            </a:r>
          </a:p>
          <a:p>
            <a:pPr marL="287338" lvl="1" indent="0">
              <a:buNone/>
            </a:pPr>
            <a:r>
              <a:rPr lang="en-US" dirty="0"/>
              <a:t>	B. Toddler</a:t>
            </a:r>
          </a:p>
          <a:p>
            <a:pPr marL="287338" lvl="1" indent="0">
              <a:buNone/>
            </a:pPr>
            <a:r>
              <a:rPr lang="en-US" dirty="0"/>
              <a:t>	C. Preschool</a:t>
            </a:r>
          </a:p>
        </p:txBody>
      </p:sp>
    </p:spTree>
    <p:extLst>
      <p:ext uri="{BB962C8B-B14F-4D97-AF65-F5344CB8AC3E}">
        <p14:creationId xmlns:p14="http://schemas.microsoft.com/office/powerpoint/2010/main" val="117261173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66A24-CD0A-F9FA-D6A9-9F7B35318160}"/>
              </a:ext>
            </a:extLst>
          </p:cNvPr>
          <p:cNvSpPr>
            <a:spLocks noGrp="1"/>
          </p:cNvSpPr>
          <p:nvPr>
            <p:ph type="title"/>
          </p:nvPr>
        </p:nvSpPr>
        <p:spPr>
          <a:xfrm>
            <a:off x="457200" y="274638"/>
            <a:ext cx="8229600" cy="1173162"/>
          </a:xfrm>
        </p:spPr>
        <p:txBody>
          <a:bodyPr/>
          <a:lstStyle/>
          <a:p>
            <a:r>
              <a:rPr lang="en-US" sz="3200" dirty="0"/>
              <a:t>Fall Vocabulary—Divergent Semantic Production</a:t>
            </a:r>
          </a:p>
        </p:txBody>
      </p:sp>
      <p:sp>
        <p:nvSpPr>
          <p:cNvPr id="3" name="Content Placeholder 2">
            <a:extLst>
              <a:ext uri="{FF2B5EF4-FFF2-40B4-BE49-F238E27FC236}">
                <a16:creationId xmlns:a16="http://schemas.microsoft.com/office/drawing/2014/main" id="{CB1C6612-4F0C-5A53-56F2-AAF2422EB427}"/>
              </a:ext>
            </a:extLst>
          </p:cNvPr>
          <p:cNvSpPr>
            <a:spLocks noGrp="1"/>
          </p:cNvSpPr>
          <p:nvPr>
            <p:ph idx="1"/>
          </p:nvPr>
        </p:nvSpPr>
        <p:spPr>
          <a:xfrm>
            <a:off x="457200" y="1295400"/>
            <a:ext cx="8229600" cy="4005263"/>
          </a:xfrm>
        </p:spPr>
        <p:txBody>
          <a:bodyPr/>
          <a:lstStyle/>
          <a:p>
            <a:r>
              <a:rPr lang="en-US" dirty="0"/>
              <a:t>Take turns being the child and the SLP</a:t>
            </a:r>
          </a:p>
          <a:p>
            <a:endParaRPr lang="en-US" sz="1000" dirty="0"/>
          </a:p>
          <a:p>
            <a:r>
              <a:rPr lang="en-US" dirty="0"/>
              <a:t>The child has to come up with words associated with fall and write a word in each leaf (e.g., pumpkin, rain)</a:t>
            </a:r>
          </a:p>
          <a:p>
            <a:endParaRPr lang="en-US" sz="1000" dirty="0"/>
          </a:p>
          <a:p>
            <a:r>
              <a:rPr lang="en-US" dirty="0"/>
              <a:t>Color the leaves and put a few stickers on there! You can take the sheet with you.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1751533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7AF0C-AC4D-4447-9BE4-5D328BABEAA7}"/>
              </a:ext>
            </a:extLst>
          </p:cNvPr>
          <p:cNvSpPr>
            <a:spLocks noGrp="1"/>
          </p:cNvSpPr>
          <p:nvPr>
            <p:ph type="title"/>
          </p:nvPr>
        </p:nvSpPr>
        <p:spPr/>
        <p:txBody>
          <a:bodyPr>
            <a:normAutofit fontScale="90000"/>
          </a:bodyPr>
          <a:lstStyle/>
          <a:p>
            <a:r>
              <a:rPr lang="en-US" sz="3200" dirty="0"/>
              <a:t>Montgomery, J.W., &amp; Gillam, R.B. (2024). Introduction to the Forum: Intervention with children with DLD. </a:t>
            </a:r>
            <a:r>
              <a:rPr lang="en-US" sz="3200" i="1" dirty="0"/>
              <a:t>AJSLP, 33</a:t>
            </a:r>
            <a:r>
              <a:rPr lang="en-US" sz="3200" dirty="0"/>
              <a:t>, 527-529.**</a:t>
            </a:r>
          </a:p>
        </p:txBody>
      </p:sp>
      <p:sp>
        <p:nvSpPr>
          <p:cNvPr id="3" name="Content Placeholder 2">
            <a:extLst>
              <a:ext uri="{FF2B5EF4-FFF2-40B4-BE49-F238E27FC236}">
                <a16:creationId xmlns:a16="http://schemas.microsoft.com/office/drawing/2014/main" id="{B90361AD-59DD-4B01-9A53-57DCE761B6C8}"/>
              </a:ext>
            </a:extLst>
          </p:cNvPr>
          <p:cNvSpPr>
            <a:spLocks noGrp="1"/>
          </p:cNvSpPr>
          <p:nvPr>
            <p:ph idx="1"/>
          </p:nvPr>
        </p:nvSpPr>
        <p:spPr/>
        <p:txBody>
          <a:bodyPr/>
          <a:lstStyle/>
          <a:p>
            <a:r>
              <a:rPr lang="en-US" dirty="0"/>
              <a:t>They remind us that DLD is a neurodevelopmental disorder where language abilities fall significantly below age expectations in the absence of any known causes such as hearing loss, intellectual disability etc.</a:t>
            </a:r>
          </a:p>
          <a:p>
            <a:endParaRPr lang="en-US" dirty="0"/>
          </a:p>
        </p:txBody>
      </p:sp>
    </p:spTree>
    <p:extLst>
      <p:ext uri="{BB962C8B-B14F-4D97-AF65-F5344CB8AC3E}">
        <p14:creationId xmlns:p14="http://schemas.microsoft.com/office/powerpoint/2010/main" val="27066580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870</TotalTime>
  <Words>2263</Words>
  <Application>Microsoft Office PowerPoint</Application>
  <PresentationFormat>On-screen Show (4:3)</PresentationFormat>
  <Paragraphs>289</Paragraphs>
  <Slides>87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87</vt:i4>
      </vt:variant>
    </vt:vector>
  </HeadingPairs>
  <TitlesOfParts>
    <vt:vector size="94" baseType="lpstr">
      <vt:lpstr>Arial</vt:lpstr>
      <vt:lpstr>Calibri</vt:lpstr>
      <vt:lpstr>Calibri Light</vt:lpstr>
      <vt:lpstr>Garamond</vt:lpstr>
      <vt:lpstr>Times New Roman</vt:lpstr>
      <vt:lpstr>Wingdings</vt:lpstr>
      <vt:lpstr>Office Theme</vt:lpstr>
      <vt:lpstr>Language Theory and Development: A Review</vt:lpstr>
      <vt:lpstr>Several new resources:**</vt:lpstr>
      <vt:lpstr>PowerPoint Presentation</vt:lpstr>
      <vt:lpstr>PowerPoint Presentation</vt:lpstr>
      <vt:lpstr>I went to a fabulous conference in Richmond, Virginia:**</vt:lpstr>
      <vt:lpstr>PowerPoint Outline</vt:lpstr>
      <vt:lpstr>Before we dive in…this slide is not on the exam  What’s the very latest terminology?**</vt:lpstr>
      <vt:lpstr>PowerPoint Presentation</vt:lpstr>
      <vt:lpstr>Montgomery, J.W., &amp; Gillam, R.B. (2024). Introduction to the Forum: Intervention with children with DLD. AJSLP, 33, 527-529.**</vt:lpstr>
      <vt:lpstr>Montgomery &amp; Gillam 2024:</vt:lpstr>
      <vt:lpstr>Always remember the Big 5 in language:**</vt:lpstr>
      <vt:lpstr>Recent statistics**</vt:lpstr>
      <vt:lpstr>ASHA Leader--for special education:**</vt:lpstr>
      <vt:lpstr>PowerPoint Presentation</vt:lpstr>
      <vt:lpstr>Strong cognition hypothesis:**</vt:lpstr>
      <vt:lpstr>Weak cognition hypothesis:</vt:lpstr>
      <vt:lpstr>Piaget’s stages of cognitive development:</vt:lpstr>
      <vt:lpstr>When working with a 10-month old infant on developing object permanence, the SLP can most appropriately have the infant:</vt:lpstr>
      <vt:lpstr>https://www.youtube.com/watch?v=L4LMPhUoQeQ </vt:lpstr>
      <vt:lpstr>Preoperational (2-7 years)** </vt:lpstr>
      <vt:lpstr>Concrete Operations (7-11 years)</vt:lpstr>
      <vt:lpstr>Formal Operations (over 11 years)</vt:lpstr>
      <vt:lpstr>Clinical implications of the cognitive theory:**</vt:lpstr>
      <vt:lpstr>**</vt:lpstr>
      <vt:lpstr>Levey 2024:</vt:lpstr>
      <vt:lpstr>With your straw…</vt:lpstr>
      <vt:lpstr>B. Social Interactionism Theory</vt:lpstr>
      <vt:lpstr>Lev Vygotsky—Russian psychologist:**</vt:lpstr>
      <vt:lpstr>Levey, 2024:</vt:lpstr>
      <vt:lpstr>This slide not on exam:**</vt:lpstr>
      <vt:lpstr>Stahnke, L. (2024). Elusive words: Confronting the post-pandemic skills gap. The ASHA Leader, May/June 2024. **</vt:lpstr>
      <vt:lpstr>Why? (Stahnke, 2024)</vt:lpstr>
      <vt:lpstr>Stahnke, 2024--teletherapy:</vt:lpstr>
      <vt:lpstr>Stahnke 2024—is there any good news? Yes! </vt:lpstr>
      <vt:lpstr>Stahnke 2024—challenges:</vt:lpstr>
      <vt:lpstr>Stahnke 2024—Possible solutions—Increasing:</vt:lpstr>
      <vt:lpstr>This is why I believe….**</vt:lpstr>
      <vt:lpstr>Children benefit greatly from being around older kids! **</vt:lpstr>
      <vt:lpstr>Specifically, Vygotsky emphasized:</vt:lpstr>
      <vt:lpstr>According to social interactionism theory:**</vt:lpstr>
      <vt:lpstr>PowerPoint Presentation</vt:lpstr>
      <vt:lpstr>Clinical Implications:</vt:lpstr>
      <vt:lpstr>Turn to each other and write down specific methods and materials you could use to motivate:</vt:lpstr>
      <vt:lpstr>II. Relationship of Developmental Language Disorder to Speech Sound Disorders</vt:lpstr>
      <vt:lpstr>Westby (ASHA Schools Conference—Phoenix):</vt:lpstr>
      <vt:lpstr>Often…</vt:lpstr>
      <vt:lpstr>PowerPoint Presentation</vt:lpstr>
      <vt:lpstr>Macrae &amp; Tyler:**</vt:lpstr>
      <vt:lpstr>Macrae and Tyler found:</vt:lpstr>
      <vt:lpstr>Let’s transcribe some distortions and omissions:</vt:lpstr>
      <vt:lpstr>Dr. Melanie Schuele, ASHA Schools Conference**</vt:lpstr>
      <vt:lpstr>III. Review of Typical Infant Language Milestones</vt:lpstr>
      <vt:lpstr>Between 6-8 weeks of age…</vt:lpstr>
      <vt:lpstr>Cooing occurs….</vt:lpstr>
      <vt:lpstr>In terms of motor milestones…</vt:lpstr>
      <vt:lpstr>III. 7-12 MONTHS**</vt:lpstr>
      <vt:lpstr>New slide not on exam:</vt:lpstr>
      <vt:lpstr>New slide not on exam:</vt:lpstr>
      <vt:lpstr>At 9-12 months of age…**</vt:lpstr>
      <vt:lpstr>By 12 months of age…</vt:lpstr>
      <vt:lpstr>First words**</vt:lpstr>
      <vt:lpstr>Joint reference/attention is important:</vt:lpstr>
      <vt:lpstr>Dialogues are important:</vt:lpstr>
      <vt:lpstr>NO SCREENS!!!!!!!!</vt:lpstr>
      <vt:lpstr>FIRST WORDS</vt:lpstr>
      <vt:lpstr>To qualify as a true word:**</vt:lpstr>
      <vt:lpstr>In first words…</vt:lpstr>
      <vt:lpstr>New slide (not on exam)</vt:lpstr>
      <vt:lpstr>Holophrases</vt:lpstr>
      <vt:lpstr>There is rapid vocabulary growth:</vt:lpstr>
      <vt:lpstr>If the child does not have a major language growth spurt between 18-24 months of age…</vt:lpstr>
      <vt:lpstr>Therapy implication:**</vt:lpstr>
      <vt:lpstr>Characteristics of Slow/Late Talkers: (Fogle, 2023)</vt:lpstr>
      <vt:lpstr>PowerPoint Presentation</vt:lpstr>
      <vt:lpstr>Hammer et al. found:**</vt:lpstr>
      <vt:lpstr>Hammer et al:** (exact #s not on test)</vt:lpstr>
      <vt:lpstr>Rudolph, J. Case history risk factors for specific language impairment: A systematic review and meta-analysis. American Journal of Speech Pathology and Audiology, 26, 991-1010.**</vt:lpstr>
      <vt:lpstr>Rudolph—4 highest risk factors:</vt:lpstr>
      <vt:lpstr>IV.  MASTERING GRAMMATICAL MORPHEMES**</vt:lpstr>
      <vt:lpstr>Morpheme   Age of Mastery** </vt:lpstr>
      <vt:lpstr>PowerPoint Presentation</vt:lpstr>
      <vt:lpstr>PowerPoint Presentation</vt:lpstr>
      <vt:lpstr>V. SEMANTIC DEVELOPMENT IN PRESCHOOLERS**</vt:lpstr>
      <vt:lpstr>Preschoolers’ vocabularies grow fast:</vt:lpstr>
      <vt:lpstr>https://www.youtube.com/watch?v=zvMkmahGG1U</vt:lpstr>
      <vt:lpstr>PowerPoint Outline</vt:lpstr>
      <vt:lpstr>Fall Vocabulary—Divergent Semantic Production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Celeste</dc:creator>
  <cp:lastModifiedBy>Roseberry-Mckibbin, Celeste</cp:lastModifiedBy>
  <cp:revision>143</cp:revision>
  <cp:lastPrinted>2017-08-23T15:44:29Z</cp:lastPrinted>
  <dcterms:created xsi:type="dcterms:W3CDTF">2016-06-04T17:20:15Z</dcterms:created>
  <dcterms:modified xsi:type="dcterms:W3CDTF">2025-03-26T19:46:19Z</dcterms:modified>
</cp:coreProperties>
</file>