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9" r:id="rId2"/>
    <p:sldMasterId id="2147483742" r:id="rId3"/>
  </p:sldMasterIdLst>
  <p:sldIdLst>
    <p:sldId id="256" r:id="rId4"/>
    <p:sldId id="283" r:id="rId5"/>
    <p:sldId id="297" r:id="rId6"/>
    <p:sldId id="284" r:id="rId7"/>
    <p:sldId id="296" r:id="rId8"/>
    <p:sldId id="285" r:id="rId9"/>
    <p:sldId id="286" r:id="rId10"/>
    <p:sldId id="288" r:id="rId11"/>
    <p:sldId id="289" r:id="rId12"/>
    <p:sldId id="290" r:id="rId13"/>
    <p:sldId id="299" r:id="rId14"/>
    <p:sldId id="291" r:id="rId15"/>
    <p:sldId id="292" r:id="rId16"/>
    <p:sldId id="294" r:id="rId17"/>
    <p:sldId id="295" r:id="rId18"/>
    <p:sldId id="302"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72" r:id="rId34"/>
    <p:sldId id="273" r:id="rId35"/>
    <p:sldId id="275" r:id="rId36"/>
    <p:sldId id="276" r:id="rId37"/>
    <p:sldId id="277" r:id="rId38"/>
    <p:sldId id="278" r:id="rId39"/>
    <p:sldId id="279" r:id="rId40"/>
    <p:sldId id="280" r:id="rId41"/>
    <p:sldId id="281" r:id="rId42"/>
    <p:sldId id="282"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20"/>
      </p:cViewPr>
      <p:guideLst>
        <p:guide orient="horz" pos="2160"/>
        <p:guide pos="2880"/>
      </p:guideLst>
    </p:cSldViewPr>
  </p:slideViewPr>
  <p:notesTextViewPr>
    <p:cViewPr>
      <p:scale>
        <a:sx n="1" d="1"/>
        <a:sy n="1" d="1"/>
      </p:scale>
      <p:origin x="0" y="0"/>
    </p:cViewPr>
  </p:notesTextViewPr>
  <p:sorterViewPr>
    <p:cViewPr>
      <p:scale>
        <a:sx n="100" d="100"/>
        <a:sy n="100" d="100"/>
      </p:scale>
      <p:origin x="0" y="2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eberry-Mckibbin, Celeste" userId="c1c0be33-cbd2-4b1b-a17b-0c3ab7a2a431" providerId="ADAL" clId="{11D243D1-A0A9-498E-A9F9-0CEE82DAE98F}"/>
    <pc:docChg chg="modSld">
      <pc:chgData name="Roseberry-Mckibbin, Celeste" userId="c1c0be33-cbd2-4b1b-a17b-0c3ab7a2a431" providerId="ADAL" clId="{11D243D1-A0A9-498E-A9F9-0CEE82DAE98F}" dt="2025-05-10T20:55:36.799" v="3" actId="20577"/>
      <pc:docMkLst>
        <pc:docMk/>
      </pc:docMkLst>
      <pc:sldChg chg="modSp mod">
        <pc:chgData name="Roseberry-Mckibbin, Celeste" userId="c1c0be33-cbd2-4b1b-a17b-0c3ab7a2a431" providerId="ADAL" clId="{11D243D1-A0A9-498E-A9F9-0CEE82DAE98F}" dt="2025-05-10T20:55:36.799" v="3" actId="20577"/>
        <pc:sldMkLst>
          <pc:docMk/>
          <pc:sldMk cId="3084954772" sldId="302"/>
        </pc:sldMkLst>
        <pc:spChg chg="mod">
          <ac:chgData name="Roseberry-Mckibbin, Celeste" userId="c1c0be33-cbd2-4b1b-a17b-0c3ab7a2a431" providerId="ADAL" clId="{11D243D1-A0A9-498E-A9F9-0CEE82DAE98F}" dt="2025-05-10T20:55:36.799" v="3" actId="20577"/>
          <ac:spMkLst>
            <pc:docMk/>
            <pc:sldMk cId="3084954772" sldId="302"/>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t="12225"/>
          <a:stretch>
            <a:fillRect/>
          </a:stretch>
        </p:blipFill>
        <p:spPr bwMode="auto">
          <a:xfrm>
            <a:off x="-3175" y="8445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p:nvPicPr>
        <p:blipFill>
          <a:blip r:embed="rId2">
            <a:extLst>
              <a:ext uri="{28A0092B-C50C-407E-A947-70E740481C1C}">
                <a14:useLocalDpi xmlns:a14="http://schemas.microsoft.com/office/drawing/2010/main" val="0"/>
              </a:ext>
            </a:extLst>
          </a:blip>
          <a:srcRect t="12225"/>
          <a:stretch>
            <a:fillRect/>
          </a:stretch>
        </p:blipFill>
        <p:spPr bwMode="auto">
          <a:xfrm>
            <a:off x="0" y="-571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2">
            <a:extLst>
              <a:ext uri="{28A0092B-C50C-407E-A947-70E740481C1C}">
                <a14:useLocalDpi xmlns:a14="http://schemas.microsoft.com/office/drawing/2010/main" val="0"/>
              </a:ext>
            </a:extLst>
          </a:blip>
          <a:srcRect t="29427"/>
          <a:stretch>
            <a:fillRect/>
          </a:stretch>
        </p:blipFill>
        <p:spPr bwMode="auto">
          <a:xfrm>
            <a:off x="0" y="-55563"/>
            <a:ext cx="9144000"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US"/>
              <a:t>Click to edit Master title style</a:t>
            </a:r>
            <a:endParaRPr lang="en-GB" dirty="0"/>
          </a:p>
        </p:txBody>
      </p:sp>
      <p:sp>
        <p:nvSpPr>
          <p:cNvPr id="7" name="Rectangle 6"/>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8" name="Rectangle 7"/>
          <p:cNvSpPr>
            <a:spLocks noGrp="1" noChangeArrowheads="1"/>
          </p:cNvSpPr>
          <p:nvPr>
            <p:ph type="ftr" sz="quarter" idx="11"/>
          </p:nvPr>
        </p:nvSpPr>
        <p:spPr>
          <a:xfrm>
            <a:off x="3124200" y="92075"/>
            <a:ext cx="2895600" cy="476250"/>
          </a:xfrm>
        </p:spPr>
        <p:txBody>
          <a:bodyPr/>
          <a:lstStyle>
            <a:lvl1pPr>
              <a:defRPr/>
            </a:lvl1pPr>
          </a:lstStyle>
          <a:p>
            <a:endParaRPr lang="en-US"/>
          </a:p>
        </p:txBody>
      </p:sp>
      <p:sp>
        <p:nvSpPr>
          <p:cNvPr id="10" name="Rectangle 9"/>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53793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80385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190297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983440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1236836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68287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4073216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3198719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32003583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16577773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r>
              <a:rPr lang="en-US" noProof="0"/>
              <a:t>Click icon to add table</a:t>
            </a:r>
            <a:endParaRPr lang="en-GB" noProof="0"/>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02010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US"/>
              <a:t>Click to edit Master title style</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921573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476832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2347" y="4003793"/>
            <a:ext cx="7772400" cy="1470025"/>
          </a:xfrm>
        </p:spPr>
        <p:txBody>
          <a:bodyPr/>
          <a:lstStyle>
            <a:lvl1pPr>
              <a:defRPr sz="4000" b="1">
                <a:solidFill>
                  <a:schemeClr val="tx2"/>
                </a:solidFill>
              </a:defRPr>
            </a:lvl1pPr>
          </a:lstStyle>
          <a:p>
            <a:r>
              <a:rPr lang="en-US"/>
              <a:t>Click to edit Master title style</a:t>
            </a:r>
            <a:endParaRPr lang="en-GB" dirty="0"/>
          </a:p>
        </p:txBody>
      </p:sp>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C77AEE34-AA75-4A82-B74D-B771D1762994}" type="slidenum">
              <a:rPr lang="en-GB"/>
              <a:pPr>
                <a:defRPr/>
              </a:pPr>
              <a:t>‹#›</a:t>
            </a:fld>
            <a:endParaRPr lang="en-GB"/>
          </a:p>
        </p:txBody>
      </p:sp>
    </p:spTree>
    <p:extLst>
      <p:ext uri="{BB962C8B-B14F-4D97-AF65-F5344CB8AC3E}">
        <p14:creationId xmlns:p14="http://schemas.microsoft.com/office/powerpoint/2010/main" val="3716793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EC9ABE40-DA29-49AC-9C3B-AB3767D78B58}" type="slidenum">
              <a:rPr lang="en-GB"/>
              <a:pPr>
                <a:defRPr/>
              </a:pPr>
              <a:t>‹#›</a:t>
            </a:fld>
            <a:endParaRPr lang="en-GB"/>
          </a:p>
        </p:txBody>
      </p:sp>
    </p:spTree>
    <p:extLst>
      <p:ext uri="{BB962C8B-B14F-4D97-AF65-F5344CB8AC3E}">
        <p14:creationId xmlns:p14="http://schemas.microsoft.com/office/powerpoint/2010/main" val="3472741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ECA9D49D-A04B-48A7-A06C-A03575D548BE}" type="slidenum">
              <a:rPr lang="en-GB"/>
              <a:pPr>
                <a:defRPr/>
              </a:pPr>
              <a:t>‹#›</a:t>
            </a:fld>
            <a:endParaRPr lang="en-GB"/>
          </a:p>
        </p:txBody>
      </p:sp>
    </p:spTree>
    <p:extLst>
      <p:ext uri="{BB962C8B-B14F-4D97-AF65-F5344CB8AC3E}">
        <p14:creationId xmlns:p14="http://schemas.microsoft.com/office/powerpoint/2010/main" val="10604465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15C30C8B-14C5-43CD-8139-374B2E014EE9}" type="slidenum">
              <a:rPr lang="en-GB"/>
              <a:pPr>
                <a:defRPr/>
              </a:pPr>
              <a:t>‹#›</a:t>
            </a:fld>
            <a:endParaRPr lang="en-GB"/>
          </a:p>
        </p:txBody>
      </p:sp>
    </p:spTree>
    <p:extLst>
      <p:ext uri="{BB962C8B-B14F-4D97-AF65-F5344CB8AC3E}">
        <p14:creationId xmlns:p14="http://schemas.microsoft.com/office/powerpoint/2010/main" val="17908820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EDD9F477-ECB5-4CB9-9DEB-C735B9255037}" type="slidenum">
              <a:rPr lang="en-GB"/>
              <a:pPr>
                <a:defRPr/>
              </a:pPr>
              <a:t>‹#›</a:t>
            </a:fld>
            <a:endParaRPr lang="en-GB"/>
          </a:p>
        </p:txBody>
      </p:sp>
    </p:spTree>
    <p:extLst>
      <p:ext uri="{BB962C8B-B14F-4D97-AF65-F5344CB8AC3E}">
        <p14:creationId xmlns:p14="http://schemas.microsoft.com/office/powerpoint/2010/main" val="28306035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67EA1F-3663-438A-8FF3-9759D3C3D86F}" type="slidenum">
              <a:rPr lang="en-GB"/>
              <a:pPr>
                <a:defRPr/>
              </a:pPr>
              <a:t>‹#›</a:t>
            </a:fld>
            <a:endParaRPr lang="en-GB"/>
          </a:p>
        </p:txBody>
      </p:sp>
    </p:spTree>
    <p:extLst>
      <p:ext uri="{BB962C8B-B14F-4D97-AF65-F5344CB8AC3E}">
        <p14:creationId xmlns:p14="http://schemas.microsoft.com/office/powerpoint/2010/main" val="3149247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88A7B00-92BC-46AA-8AA5-7F1718C48949}" type="slidenum">
              <a:rPr lang="en-GB"/>
              <a:pPr>
                <a:defRPr/>
              </a:pPr>
              <a:t>‹#›</a:t>
            </a:fld>
            <a:endParaRPr lang="en-GB"/>
          </a:p>
        </p:txBody>
      </p:sp>
    </p:spTree>
    <p:extLst>
      <p:ext uri="{BB962C8B-B14F-4D97-AF65-F5344CB8AC3E}">
        <p14:creationId xmlns:p14="http://schemas.microsoft.com/office/powerpoint/2010/main" val="6573787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4CC7A15-97A8-472E-82AE-D316F3052560}" type="slidenum">
              <a:rPr lang="en-GB"/>
              <a:pPr>
                <a:defRPr/>
              </a:pPr>
              <a:t>‹#›</a:t>
            </a:fld>
            <a:endParaRPr lang="en-GB"/>
          </a:p>
        </p:txBody>
      </p:sp>
    </p:spTree>
    <p:extLst>
      <p:ext uri="{BB962C8B-B14F-4D97-AF65-F5344CB8AC3E}">
        <p14:creationId xmlns:p14="http://schemas.microsoft.com/office/powerpoint/2010/main" val="38502289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A023D92-0E7B-4CB2-BF41-EB76D7687014}" type="slidenum">
              <a:rPr lang="en-GB"/>
              <a:pPr>
                <a:defRPr/>
              </a:pPr>
              <a:t>‹#›</a:t>
            </a:fld>
            <a:endParaRPr lang="en-GB"/>
          </a:p>
        </p:txBody>
      </p:sp>
    </p:spTree>
    <p:extLst>
      <p:ext uri="{BB962C8B-B14F-4D97-AF65-F5344CB8AC3E}">
        <p14:creationId xmlns:p14="http://schemas.microsoft.com/office/powerpoint/2010/main" val="4283061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29875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385635E-E787-444A-94CA-BD018EDB58E3}" type="slidenum">
              <a:rPr lang="en-GB"/>
              <a:pPr>
                <a:defRPr/>
              </a:pPr>
              <a:t>‹#›</a:t>
            </a:fld>
            <a:endParaRPr lang="en-GB"/>
          </a:p>
        </p:txBody>
      </p:sp>
    </p:spTree>
    <p:extLst>
      <p:ext uri="{BB962C8B-B14F-4D97-AF65-F5344CB8AC3E}">
        <p14:creationId xmlns:p14="http://schemas.microsoft.com/office/powerpoint/2010/main" val="9007056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B75FCB1-D154-425F-8153-422494A419EB}" type="slidenum">
              <a:rPr lang="en-GB"/>
              <a:pPr>
                <a:defRPr/>
              </a:pPr>
              <a:t>‹#›</a:t>
            </a:fld>
            <a:endParaRPr lang="en-GB"/>
          </a:p>
        </p:txBody>
      </p:sp>
    </p:spTree>
    <p:extLst>
      <p:ext uri="{BB962C8B-B14F-4D97-AF65-F5344CB8AC3E}">
        <p14:creationId xmlns:p14="http://schemas.microsoft.com/office/powerpoint/2010/main" val="7786092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72B2455-8493-4A9C-AF81-02949B5D99EA}" type="slidenum">
              <a:rPr lang="en-GB"/>
              <a:pPr>
                <a:defRPr/>
              </a:pPr>
              <a:t>‹#›</a:t>
            </a:fld>
            <a:endParaRPr lang="en-GB"/>
          </a:p>
        </p:txBody>
      </p:sp>
    </p:spTree>
    <p:extLst>
      <p:ext uri="{BB962C8B-B14F-4D97-AF65-F5344CB8AC3E}">
        <p14:creationId xmlns:p14="http://schemas.microsoft.com/office/powerpoint/2010/main" val="10899677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8815830-BF9E-428F-B41E-08E0CFC8582C}" type="slidenum">
              <a:rPr lang="en-GB"/>
              <a:pPr>
                <a:defRPr/>
              </a:pPr>
              <a:t>‹#›</a:t>
            </a:fld>
            <a:endParaRPr lang="en-GB"/>
          </a:p>
        </p:txBody>
      </p:sp>
    </p:spTree>
    <p:extLst>
      <p:ext uri="{BB962C8B-B14F-4D97-AF65-F5344CB8AC3E}">
        <p14:creationId xmlns:p14="http://schemas.microsoft.com/office/powerpoint/2010/main" val="28438293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9F97044-0A3A-4C04-B748-15F9ACD56A17}" type="slidenum">
              <a:rPr lang="en-GB"/>
              <a:pPr>
                <a:defRPr/>
              </a:pPr>
              <a:t>‹#›</a:t>
            </a:fld>
            <a:endParaRPr lang="en-GB"/>
          </a:p>
        </p:txBody>
      </p:sp>
    </p:spTree>
    <p:extLst>
      <p:ext uri="{BB962C8B-B14F-4D97-AF65-F5344CB8AC3E}">
        <p14:creationId xmlns:p14="http://schemas.microsoft.com/office/powerpoint/2010/main" val="1069956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2095C52-1844-4E88-A56F-A22CAC60E355}" type="slidenum">
              <a:rPr lang="en-GB"/>
              <a:pPr>
                <a:defRPr/>
              </a:pPr>
              <a:t>‹#›</a:t>
            </a:fld>
            <a:endParaRPr lang="en-GB"/>
          </a:p>
        </p:txBody>
      </p:sp>
    </p:spTree>
    <p:extLst>
      <p:ext uri="{BB962C8B-B14F-4D97-AF65-F5344CB8AC3E}">
        <p14:creationId xmlns:p14="http://schemas.microsoft.com/office/powerpoint/2010/main" val="14815719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7A33C53-C1B1-49F9-AA55-742DD43068E8}" type="slidenum">
              <a:rPr lang="en-GB"/>
              <a:pPr>
                <a:defRPr/>
              </a:pPr>
              <a:t>‹#›</a:t>
            </a:fld>
            <a:endParaRPr lang="en-GB"/>
          </a:p>
        </p:txBody>
      </p:sp>
    </p:spTree>
    <p:extLst>
      <p:ext uri="{BB962C8B-B14F-4D97-AF65-F5344CB8AC3E}">
        <p14:creationId xmlns:p14="http://schemas.microsoft.com/office/powerpoint/2010/main" val="15931096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r>
              <a:rPr lang="en-US" noProof="0"/>
              <a:t>Click icon to add table</a:t>
            </a:r>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4C62DB6-74C1-48F7-82C5-DF869226C0FF}" type="slidenum">
              <a:rPr lang="en-GB"/>
              <a:pPr>
                <a:defRPr/>
              </a:pPr>
              <a:t>‹#›</a:t>
            </a:fld>
            <a:endParaRPr lang="en-GB"/>
          </a:p>
        </p:txBody>
      </p:sp>
    </p:spTree>
    <p:extLst>
      <p:ext uri="{BB962C8B-B14F-4D97-AF65-F5344CB8AC3E}">
        <p14:creationId xmlns:p14="http://schemas.microsoft.com/office/powerpoint/2010/main" val="21783562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4894B14-6908-4DB1-B0D1-BCA2FB084AD4}" type="slidenum">
              <a:rPr lang="en-GB"/>
              <a:pPr>
                <a:defRPr/>
              </a:pPr>
              <a:t>‹#›</a:t>
            </a:fld>
            <a:endParaRPr lang="en-GB"/>
          </a:p>
        </p:txBody>
      </p:sp>
    </p:spTree>
    <p:extLst>
      <p:ext uri="{BB962C8B-B14F-4D97-AF65-F5344CB8AC3E}">
        <p14:creationId xmlns:p14="http://schemas.microsoft.com/office/powerpoint/2010/main" val="29179136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BA2F6C-C8FF-48C7-A4C6-0C63C538F743}"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1088640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196336596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A2F6C-C8FF-48C7-A4C6-0C63C538F743}"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23226397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BA2F6C-C8FF-48C7-A4C6-0C63C538F743}"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39293555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BA2F6C-C8FF-48C7-A4C6-0C63C538F743}"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2224607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BA2F6C-C8FF-48C7-A4C6-0C63C538F743}" type="datetimeFigureOut">
              <a:rPr lang="en-US" smtClean="0"/>
              <a:t>5/10/2025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34268666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BA2F6C-C8FF-48C7-A4C6-0C63C538F743}" type="datetimeFigureOut">
              <a:rPr lang="en-US" smtClean="0"/>
              <a:t>5/10/2025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24660692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BA2F6C-C8FF-48C7-A4C6-0C63C538F743}" type="datetimeFigureOut">
              <a:rPr lang="en-US" smtClean="0"/>
              <a:t>5/10/2025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26948493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BA2F6C-C8FF-48C7-A4C6-0C63C538F743}"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18386866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BA2F6C-C8FF-48C7-A4C6-0C63C538F743}"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18754056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A2F6C-C8FF-48C7-A4C6-0C63C538F743}"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273852653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A2F6C-C8FF-48C7-A4C6-0C63C538F743}"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81CD2-BA8F-45FD-AF3D-B359451795F6}" type="slidenum">
              <a:rPr lang="en-US" smtClean="0"/>
              <a:t>‹#›</a:t>
            </a:fld>
            <a:endParaRPr lang="en-US"/>
          </a:p>
        </p:txBody>
      </p:sp>
    </p:spTree>
    <p:extLst>
      <p:ext uri="{BB962C8B-B14F-4D97-AF65-F5344CB8AC3E}">
        <p14:creationId xmlns:p14="http://schemas.microsoft.com/office/powerpoint/2010/main" val="9066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71568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39971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Rectangle 4"/>
          <p:cNvSpPr>
            <a:spLocks noGrp="1" noChangeArrowheads="1"/>
          </p:cNvSpPr>
          <p:nvPr>
            <p:ph type="dt" sz="half" idx="10"/>
          </p:nvPr>
        </p:nvSpPr>
        <p:spPr/>
        <p:txBody>
          <a:bodyPr/>
          <a:lstStyle>
            <a:lvl1pPr>
              <a:defRPr/>
            </a:lvl1pPr>
          </a:lstStyle>
          <a:p>
            <a:fld id="{E7BA2F6C-C8FF-48C7-A4C6-0C63C538F743}" type="datetimeFigureOut">
              <a:rPr lang="en-US" smtClean="0"/>
              <a:t>5/10/2025</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318348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103482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fld id="{E7BA2F6C-C8FF-48C7-A4C6-0C63C538F743}" type="datetimeFigureOut">
              <a:rPr lang="en-US" smtClean="0"/>
              <a:t>5/10/2025</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48034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image" Target="../media/image1.jpe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3.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p:cNvPicPr>
          <p:nvPr/>
        </p:nvPicPr>
        <p:blipFill>
          <a:blip r:embed="rId2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E7BA2F6C-C8FF-48C7-A4C6-0C63C538F743}" type="datetimeFigureOut">
              <a:rPr lang="en-US" smtClean="0"/>
              <a:t>5/10/2025</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1281CD2-BA8F-45FD-AF3D-B359451795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Lst>
  <p:txStyles>
    <p:titleStyle>
      <a:lvl1pPr algn="ctr" rtl="0" eaLnBrk="1" fontAlgn="base" hangingPunct="1">
        <a:spcBef>
          <a:spcPct val="0"/>
        </a:spcBef>
        <a:spcAft>
          <a:spcPct val="0"/>
        </a:spcAft>
        <a:defRPr sz="4400">
          <a:solidFill>
            <a:srgbClr val="19314A"/>
          </a:solidFill>
          <a:latin typeface="+mj-lt"/>
          <a:ea typeface="+mj-ea"/>
          <a:cs typeface="+mj-cs"/>
        </a:defRPr>
      </a:lvl1pPr>
      <a:lvl2pPr algn="ctr" rtl="0" eaLnBrk="1" fontAlgn="base" hangingPunct="1">
        <a:spcBef>
          <a:spcPct val="0"/>
        </a:spcBef>
        <a:spcAft>
          <a:spcPct val="0"/>
        </a:spcAft>
        <a:defRPr sz="4400">
          <a:solidFill>
            <a:srgbClr val="19314A"/>
          </a:solidFill>
          <a:latin typeface="Arial" charset="0"/>
        </a:defRPr>
      </a:lvl2pPr>
      <a:lvl3pPr algn="ctr" rtl="0" eaLnBrk="1" fontAlgn="base" hangingPunct="1">
        <a:spcBef>
          <a:spcPct val="0"/>
        </a:spcBef>
        <a:spcAft>
          <a:spcPct val="0"/>
        </a:spcAft>
        <a:defRPr sz="4400">
          <a:solidFill>
            <a:srgbClr val="19314A"/>
          </a:solidFill>
          <a:latin typeface="Arial" charset="0"/>
        </a:defRPr>
      </a:lvl3pPr>
      <a:lvl4pPr algn="ctr" rtl="0" eaLnBrk="1" fontAlgn="base" hangingPunct="1">
        <a:spcBef>
          <a:spcPct val="0"/>
        </a:spcBef>
        <a:spcAft>
          <a:spcPct val="0"/>
        </a:spcAft>
        <a:defRPr sz="4400">
          <a:solidFill>
            <a:srgbClr val="19314A"/>
          </a:solidFill>
          <a:latin typeface="Arial" charset="0"/>
        </a:defRPr>
      </a:lvl4pPr>
      <a:lvl5pPr algn="ctr" rtl="0" eaLnBrk="1" fontAlgn="base" hangingPunct="1">
        <a:spcBef>
          <a:spcPct val="0"/>
        </a:spcBef>
        <a:spcAft>
          <a:spcPct val="0"/>
        </a:spcAft>
        <a:defRPr sz="4400">
          <a:solidFill>
            <a:srgbClr val="19314A"/>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rgbClr val="234466"/>
          </a:solidFill>
          <a:latin typeface="+mn-lt"/>
          <a:ea typeface="+mn-ea"/>
          <a:cs typeface="+mn-cs"/>
        </a:defRPr>
      </a:lvl1pPr>
      <a:lvl2pPr marL="742950" indent="-285750" algn="l" rtl="0" eaLnBrk="1" fontAlgn="base" hangingPunct="1">
        <a:spcBef>
          <a:spcPct val="20000"/>
        </a:spcBef>
        <a:spcAft>
          <a:spcPct val="0"/>
        </a:spcAft>
        <a:buChar char="–"/>
        <a:defRPr sz="2800">
          <a:solidFill>
            <a:srgbClr val="234466"/>
          </a:solidFill>
          <a:latin typeface="+mn-lt"/>
        </a:defRPr>
      </a:lvl2pPr>
      <a:lvl3pPr marL="1143000" indent="-228600" algn="l" rtl="0" eaLnBrk="1" fontAlgn="base" hangingPunct="1">
        <a:spcBef>
          <a:spcPct val="20000"/>
        </a:spcBef>
        <a:spcAft>
          <a:spcPct val="0"/>
        </a:spcAft>
        <a:buChar char="•"/>
        <a:defRPr sz="2400">
          <a:solidFill>
            <a:srgbClr val="234466"/>
          </a:solidFill>
          <a:latin typeface="+mn-lt"/>
        </a:defRPr>
      </a:lvl3pPr>
      <a:lvl4pPr marL="1600200" indent="-228600" algn="l" rtl="0" eaLnBrk="1" fontAlgn="base" hangingPunct="1">
        <a:spcBef>
          <a:spcPct val="20000"/>
        </a:spcBef>
        <a:spcAft>
          <a:spcPct val="0"/>
        </a:spcAft>
        <a:buChar char="–"/>
        <a:defRPr sz="2000">
          <a:solidFill>
            <a:srgbClr val="234466"/>
          </a:solidFill>
          <a:latin typeface="+mn-lt"/>
        </a:defRPr>
      </a:lvl4pPr>
      <a:lvl5pPr marL="2057400" indent="-228600" algn="l" rtl="0" eaLnBrk="1" fontAlgn="base" hangingPunct="1">
        <a:spcBef>
          <a:spcPct val="20000"/>
        </a:spcBef>
        <a:spcAft>
          <a:spcPct val="0"/>
        </a:spcAft>
        <a:buChar char="»"/>
        <a:defRPr sz="2000">
          <a:solidFill>
            <a:srgbClr val="234466"/>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F687928F-DF43-4E7A-8026-3D909D687E6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6" r:id="rId17"/>
    <p:sldLayoutId id="2147483727" r:id="rId18"/>
  </p:sldLayoutIdLst>
  <p:txStyles>
    <p:titleStyle>
      <a:lvl1pPr algn="ctr" rtl="0" eaLnBrk="1" fontAlgn="base" hangingPunct="1">
        <a:spcBef>
          <a:spcPct val="0"/>
        </a:spcBef>
        <a:spcAft>
          <a:spcPct val="0"/>
        </a:spcAft>
        <a:defRPr sz="4400">
          <a:solidFill>
            <a:srgbClr val="19314A"/>
          </a:solidFill>
          <a:latin typeface="+mj-lt"/>
          <a:ea typeface="+mj-ea"/>
          <a:cs typeface="+mj-cs"/>
        </a:defRPr>
      </a:lvl1pPr>
      <a:lvl2pPr algn="ctr" rtl="0" eaLnBrk="1" fontAlgn="base" hangingPunct="1">
        <a:spcBef>
          <a:spcPct val="0"/>
        </a:spcBef>
        <a:spcAft>
          <a:spcPct val="0"/>
        </a:spcAft>
        <a:defRPr sz="4400">
          <a:solidFill>
            <a:srgbClr val="19314A"/>
          </a:solidFill>
          <a:latin typeface="Arial" charset="0"/>
        </a:defRPr>
      </a:lvl2pPr>
      <a:lvl3pPr algn="ctr" rtl="0" eaLnBrk="1" fontAlgn="base" hangingPunct="1">
        <a:spcBef>
          <a:spcPct val="0"/>
        </a:spcBef>
        <a:spcAft>
          <a:spcPct val="0"/>
        </a:spcAft>
        <a:defRPr sz="4400">
          <a:solidFill>
            <a:srgbClr val="19314A"/>
          </a:solidFill>
          <a:latin typeface="Arial" charset="0"/>
        </a:defRPr>
      </a:lvl3pPr>
      <a:lvl4pPr algn="ctr" rtl="0" eaLnBrk="1" fontAlgn="base" hangingPunct="1">
        <a:spcBef>
          <a:spcPct val="0"/>
        </a:spcBef>
        <a:spcAft>
          <a:spcPct val="0"/>
        </a:spcAft>
        <a:defRPr sz="4400">
          <a:solidFill>
            <a:srgbClr val="19314A"/>
          </a:solidFill>
          <a:latin typeface="Arial" charset="0"/>
        </a:defRPr>
      </a:lvl4pPr>
      <a:lvl5pPr algn="ctr" rtl="0" eaLnBrk="1" fontAlgn="base" hangingPunct="1">
        <a:spcBef>
          <a:spcPct val="0"/>
        </a:spcBef>
        <a:spcAft>
          <a:spcPct val="0"/>
        </a:spcAft>
        <a:defRPr sz="4400">
          <a:solidFill>
            <a:srgbClr val="19314A"/>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rgbClr val="234466"/>
          </a:solidFill>
          <a:latin typeface="+mn-lt"/>
          <a:ea typeface="+mn-ea"/>
          <a:cs typeface="+mn-cs"/>
        </a:defRPr>
      </a:lvl1pPr>
      <a:lvl2pPr marL="742950" indent="-285750" algn="l" rtl="0" eaLnBrk="1" fontAlgn="base" hangingPunct="1">
        <a:spcBef>
          <a:spcPct val="20000"/>
        </a:spcBef>
        <a:spcAft>
          <a:spcPct val="0"/>
        </a:spcAft>
        <a:buChar char="–"/>
        <a:defRPr sz="2800">
          <a:solidFill>
            <a:srgbClr val="234466"/>
          </a:solidFill>
          <a:latin typeface="+mn-lt"/>
        </a:defRPr>
      </a:lvl2pPr>
      <a:lvl3pPr marL="1143000" indent="-228600" algn="l" rtl="0" eaLnBrk="1" fontAlgn="base" hangingPunct="1">
        <a:spcBef>
          <a:spcPct val="20000"/>
        </a:spcBef>
        <a:spcAft>
          <a:spcPct val="0"/>
        </a:spcAft>
        <a:buChar char="•"/>
        <a:defRPr sz="2400">
          <a:solidFill>
            <a:srgbClr val="234466"/>
          </a:solidFill>
          <a:latin typeface="+mn-lt"/>
        </a:defRPr>
      </a:lvl3pPr>
      <a:lvl4pPr marL="1600200" indent="-228600" algn="l" rtl="0" eaLnBrk="1" fontAlgn="base" hangingPunct="1">
        <a:spcBef>
          <a:spcPct val="20000"/>
        </a:spcBef>
        <a:spcAft>
          <a:spcPct val="0"/>
        </a:spcAft>
        <a:buChar char="–"/>
        <a:defRPr sz="2000">
          <a:solidFill>
            <a:srgbClr val="234466"/>
          </a:solidFill>
          <a:latin typeface="+mn-lt"/>
        </a:defRPr>
      </a:lvl4pPr>
      <a:lvl5pPr marL="2057400" indent="-228600" algn="l" rtl="0" eaLnBrk="1" fontAlgn="base" hangingPunct="1">
        <a:spcBef>
          <a:spcPct val="20000"/>
        </a:spcBef>
        <a:spcAft>
          <a:spcPct val="0"/>
        </a:spcAft>
        <a:buChar char="»"/>
        <a:defRPr sz="2000">
          <a:solidFill>
            <a:srgbClr val="234466"/>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A2F6C-C8FF-48C7-A4C6-0C63C538F743}" type="datetimeFigureOut">
              <a:rPr lang="en-US" smtClean="0"/>
              <a:t>5/10/2025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81CD2-BA8F-45FD-AF3D-B359451795F6}" type="slidenum">
              <a:rPr lang="en-US" smtClean="0"/>
              <a:t>‹#›</a:t>
            </a:fld>
            <a:endParaRPr lang="en-US"/>
          </a:p>
        </p:txBody>
      </p:sp>
    </p:spTree>
    <p:extLst>
      <p:ext uri="{BB962C8B-B14F-4D97-AF65-F5344CB8AC3E}">
        <p14:creationId xmlns:p14="http://schemas.microsoft.com/office/powerpoint/2010/main" val="2138349360"/>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05000"/>
            <a:ext cx="7924800" cy="1695451"/>
          </a:xfrm>
        </p:spPr>
        <p:txBody>
          <a:bodyPr>
            <a:normAutofit fontScale="90000"/>
          </a:bodyPr>
          <a:lstStyle/>
          <a:p>
            <a:r>
              <a:rPr lang="en-US" dirty="0"/>
              <a:t>A Team Approach to Public School Service Delivery for Students with Language Impairments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75317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Pullout intervention…</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41245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 with small groups: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36467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 In-class Intervention</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5252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Self-Contained Classroom</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6140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 Response to Intervention (</a:t>
            </a:r>
            <a:r>
              <a:rPr lang="en-US" dirty="0" err="1"/>
              <a:t>RtI</a:t>
            </a:r>
            <a:r>
              <a:rPr lang="en-US" dirty="0"/>
              <a:t>)</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79036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610600" cy="1600200"/>
          </a:xfrm>
        </p:spPr>
        <p:txBody>
          <a:bodyPr>
            <a:normAutofit fontScale="90000"/>
          </a:bodyPr>
          <a:lstStyle/>
          <a:p>
            <a:r>
              <a:rPr lang="en-US" sz="3600" dirty="0"/>
              <a:t>A fellow audience member at the Schools Conference (from Arizona) does hallway therapy</a:t>
            </a:r>
          </a:p>
        </p:txBody>
      </p:sp>
      <p:sp>
        <p:nvSpPr>
          <p:cNvPr id="3" name="Content Placeholder 2"/>
          <p:cNvSpPr>
            <a:spLocks noGrp="1"/>
          </p:cNvSpPr>
          <p:nvPr>
            <p:ph idx="1"/>
          </p:nvPr>
        </p:nvSpPr>
        <p:spPr>
          <a:xfrm>
            <a:off x="1066800" y="1600200"/>
            <a:ext cx="7620000" cy="4876800"/>
          </a:xfrm>
        </p:spPr>
        <p:txBody>
          <a:bodyPr/>
          <a:lstStyle/>
          <a:p>
            <a:endParaRPr lang="en-US" dirty="0"/>
          </a:p>
        </p:txBody>
      </p:sp>
    </p:spTree>
    <p:extLst>
      <p:ext uri="{BB962C8B-B14F-4D97-AF65-F5344CB8AC3E}">
        <p14:creationId xmlns:p14="http://schemas.microsoft.com/office/powerpoint/2010/main" val="3478471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067800" cy="1143000"/>
          </a:xfrm>
        </p:spPr>
        <p:txBody>
          <a:bodyPr/>
          <a:lstStyle/>
          <a:p>
            <a:r>
              <a:rPr lang="en-US" sz="3600"/>
              <a:t>Edutopia  https</a:t>
            </a:r>
            <a:r>
              <a:rPr lang="en-US" sz="3600" dirty="0"/>
              <a:t>://www.edutopia.org/**</a:t>
            </a:r>
          </a:p>
        </p:txBody>
      </p:sp>
      <p:sp>
        <p:nvSpPr>
          <p:cNvPr id="3" name="Content Placeholder 2"/>
          <p:cNvSpPr>
            <a:spLocks noGrp="1"/>
          </p:cNvSpPr>
          <p:nvPr>
            <p:ph idx="1"/>
          </p:nvPr>
        </p:nvSpPr>
        <p:spPr/>
        <p:txBody>
          <a:bodyPr/>
          <a:lstStyle/>
          <a:p>
            <a:r>
              <a:rPr lang="en-US" sz="2800" b="1" dirty="0">
                <a:solidFill>
                  <a:srgbClr val="FF0000"/>
                </a:solidFill>
              </a:rPr>
              <a:t>Tier Two:</a:t>
            </a:r>
            <a:r>
              <a:rPr lang="en-US" sz="2800" dirty="0">
                <a:solidFill>
                  <a:srgbClr val="FF0000"/>
                </a:solidFill>
              </a:rPr>
              <a:t> </a:t>
            </a:r>
            <a:r>
              <a:rPr lang="en-US" sz="2800" dirty="0"/>
              <a:t>Students who need additional support (for example, in reading accuracy, fluency, or comprehension) work in small groups of </a:t>
            </a:r>
            <a:r>
              <a:rPr lang="en-US" sz="2800" b="1" dirty="0"/>
              <a:t>four to six students</a:t>
            </a:r>
            <a:r>
              <a:rPr lang="en-US" sz="2800" dirty="0"/>
              <a:t>. Here they'll practice additional activities focused on their needs, giving them more exposure to develop those skills.</a:t>
            </a:r>
          </a:p>
          <a:p>
            <a:r>
              <a:rPr lang="en-US" sz="2800" b="1" dirty="0">
                <a:solidFill>
                  <a:srgbClr val="FF0000"/>
                </a:solidFill>
              </a:rPr>
              <a:t>Tier Three:</a:t>
            </a:r>
            <a:r>
              <a:rPr lang="en-US" sz="2800" dirty="0">
                <a:solidFill>
                  <a:srgbClr val="FF0000"/>
                </a:solidFill>
              </a:rPr>
              <a:t> </a:t>
            </a:r>
            <a:r>
              <a:rPr lang="en-US" sz="2800" dirty="0"/>
              <a:t>Students who need even more support go to Tier Three, which is either </a:t>
            </a:r>
            <a:r>
              <a:rPr lang="en-US" sz="2800" b="1" dirty="0"/>
              <a:t>one-on-one i</a:t>
            </a:r>
            <a:r>
              <a:rPr lang="en-US" sz="2800" dirty="0"/>
              <a:t>nstruction with the teacher, or working in small groups of </a:t>
            </a:r>
            <a:r>
              <a:rPr lang="en-US" sz="2800" b="1" dirty="0"/>
              <a:t>two to three </a:t>
            </a:r>
            <a:r>
              <a:rPr lang="en-US" sz="2800" dirty="0"/>
              <a:t>students.</a:t>
            </a:r>
          </a:p>
        </p:txBody>
      </p:sp>
    </p:spTree>
    <p:extLst>
      <p:ext uri="{BB962C8B-B14F-4D97-AF65-F5344CB8AC3E}">
        <p14:creationId xmlns:p14="http://schemas.microsoft.com/office/powerpoint/2010/main" val="3084954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43000" y="152400"/>
            <a:ext cx="7924800" cy="762000"/>
          </a:xfrm>
        </p:spPr>
        <p:txBody>
          <a:bodyPr/>
          <a:lstStyle/>
          <a:p>
            <a:r>
              <a:rPr lang="en-US" altLang="en-US" sz="3200" dirty="0"/>
              <a:t>III. COLLABORATING DURING IEP MEETINGS</a:t>
            </a:r>
          </a:p>
        </p:txBody>
      </p:sp>
      <p:sp>
        <p:nvSpPr>
          <p:cNvPr id="4099" name="Rectangle 3"/>
          <p:cNvSpPr>
            <a:spLocks noGrp="1" noChangeArrowheads="1"/>
          </p:cNvSpPr>
          <p:nvPr>
            <p:ph idx="1"/>
          </p:nvPr>
        </p:nvSpPr>
        <p:spPr>
          <a:xfrm>
            <a:off x="838200" y="1295400"/>
            <a:ext cx="8077200" cy="5410200"/>
          </a:xfrm>
        </p:spPr>
        <p:txBody>
          <a:bodyPr/>
          <a:lstStyle/>
          <a:p>
            <a:endParaRPr lang="en-US" altLang="en-US" dirty="0"/>
          </a:p>
        </p:txBody>
      </p:sp>
    </p:spTree>
    <p:extLst>
      <p:ext uri="{BB962C8B-B14F-4D97-AF65-F5344CB8AC3E}">
        <p14:creationId xmlns:p14="http://schemas.microsoft.com/office/powerpoint/2010/main" val="9264202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en-US" altLang="en-US" dirty="0"/>
              <a:t>Begin the meeting with a general introductory orientation**</a:t>
            </a:r>
          </a:p>
        </p:txBody>
      </p:sp>
      <p:sp>
        <p:nvSpPr>
          <p:cNvPr id="5123" name="Rectangle 3"/>
          <p:cNvSpPr>
            <a:spLocks noGrp="1" noChangeArrowheads="1"/>
          </p:cNvSpPr>
          <p:nvPr>
            <p:ph idx="1"/>
          </p:nvPr>
        </p:nvSpPr>
        <p:spPr>
          <a:xfrm>
            <a:off x="762000" y="1828800"/>
            <a:ext cx="8305800" cy="4724400"/>
          </a:xfrm>
        </p:spPr>
        <p:txBody>
          <a:bodyPr/>
          <a:lstStyle/>
          <a:p>
            <a:pPr>
              <a:lnSpc>
                <a:spcPct val="90000"/>
              </a:lnSpc>
            </a:pPr>
            <a:endParaRPr lang="en-US" altLang="en-US" dirty="0"/>
          </a:p>
          <a:p>
            <a:pPr>
              <a:lnSpc>
                <a:spcPct val="90000"/>
              </a:lnSpc>
            </a:pPr>
            <a:r>
              <a:rPr lang="en-US" altLang="en-US" dirty="0"/>
              <a:t>“The psychologist Mr. Taylor, the resource specialist, Judy Wynn, and I have all evaluated Josie. During this meeting, we will share the results of our testing with you and our recommendations for the type of support we can provide here at school.”</a:t>
            </a:r>
          </a:p>
        </p:txBody>
      </p:sp>
    </p:spTree>
    <p:extLst>
      <p:ext uri="{BB962C8B-B14F-4D97-AF65-F5344CB8AC3E}">
        <p14:creationId xmlns:p14="http://schemas.microsoft.com/office/powerpoint/2010/main" val="102280706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43000" y="0"/>
            <a:ext cx="7924800" cy="1219200"/>
          </a:xfrm>
        </p:spPr>
        <p:txBody>
          <a:bodyPr/>
          <a:lstStyle/>
          <a:p>
            <a:r>
              <a:rPr lang="en-US" altLang="en-US" sz="3200"/>
              <a:t>I like to begin with a positive statement: </a:t>
            </a:r>
            <a:r>
              <a:rPr lang="en-US" altLang="en-US" sz="3200">
                <a:sym typeface="Wingdings" pitchFamily="2" charset="2"/>
              </a:rPr>
              <a:t> **</a:t>
            </a:r>
            <a:endParaRPr lang="en-US" altLang="en-US" sz="3200"/>
          </a:p>
        </p:txBody>
      </p:sp>
      <p:sp>
        <p:nvSpPr>
          <p:cNvPr id="6147" name="Rectangle 3"/>
          <p:cNvSpPr>
            <a:spLocks noGrp="1" noChangeArrowheads="1"/>
          </p:cNvSpPr>
          <p:nvPr>
            <p:ph idx="1"/>
          </p:nvPr>
        </p:nvSpPr>
        <p:spPr>
          <a:xfrm>
            <a:off x="1143000" y="1143000"/>
            <a:ext cx="7924800" cy="5562600"/>
          </a:xfrm>
        </p:spPr>
        <p:txBody>
          <a:bodyPr/>
          <a:lstStyle/>
          <a:p>
            <a:pPr>
              <a:lnSpc>
                <a:spcPct val="90000"/>
              </a:lnSpc>
            </a:pPr>
            <a:r>
              <a:rPr lang="en-US" altLang="en-US" sz="2800"/>
              <a:t>“Jennifer is so cute and funny. She made me laugh.”</a:t>
            </a:r>
          </a:p>
          <a:p>
            <a:pPr>
              <a:lnSpc>
                <a:spcPct val="90000"/>
              </a:lnSpc>
            </a:pPr>
            <a:endParaRPr lang="en-US" altLang="en-US" sz="1200"/>
          </a:p>
          <a:p>
            <a:pPr>
              <a:lnSpc>
                <a:spcPct val="90000"/>
              </a:lnSpc>
            </a:pPr>
            <a:r>
              <a:rPr lang="en-US" altLang="en-US" sz="2800"/>
              <a:t>“Derek is really polite and well behaved! I enjoyed working with him.”</a:t>
            </a:r>
          </a:p>
          <a:p>
            <a:pPr>
              <a:lnSpc>
                <a:spcPct val="90000"/>
              </a:lnSpc>
            </a:pPr>
            <a:endParaRPr lang="en-US" altLang="en-US" sz="1200"/>
          </a:p>
          <a:p>
            <a:pPr>
              <a:lnSpc>
                <a:spcPct val="90000"/>
              </a:lnSpc>
            </a:pPr>
            <a:r>
              <a:rPr lang="en-US" altLang="en-US" sz="2800"/>
              <a:t>“Lucas works hard and always does his best—you must be proud of him.”</a:t>
            </a:r>
          </a:p>
          <a:p>
            <a:pPr>
              <a:lnSpc>
                <a:spcPct val="90000"/>
              </a:lnSpc>
            </a:pPr>
            <a:endParaRPr lang="en-US" altLang="en-US" sz="1200"/>
          </a:p>
          <a:p>
            <a:pPr>
              <a:lnSpc>
                <a:spcPct val="90000"/>
              </a:lnSpc>
            </a:pPr>
            <a:r>
              <a:rPr lang="en-US" altLang="en-US" sz="2800"/>
              <a:t>“Erica has a such a strong desire to communicate.”</a:t>
            </a:r>
          </a:p>
          <a:p>
            <a:pPr>
              <a:lnSpc>
                <a:spcPct val="90000"/>
              </a:lnSpc>
            </a:pPr>
            <a:endParaRPr lang="en-US" altLang="en-US" sz="1200"/>
          </a:p>
          <a:p>
            <a:pPr>
              <a:lnSpc>
                <a:spcPct val="90000"/>
              </a:lnSpc>
            </a:pPr>
            <a:r>
              <a:rPr lang="en-US" altLang="en-US" sz="2800"/>
              <a:t>“Mark has a lot of energy!”</a:t>
            </a:r>
          </a:p>
          <a:p>
            <a:pPr>
              <a:lnSpc>
                <a:spcPct val="90000"/>
              </a:lnSpc>
            </a:pPr>
            <a:endParaRPr lang="en-US" altLang="en-US" sz="1200"/>
          </a:p>
          <a:p>
            <a:pPr>
              <a:lnSpc>
                <a:spcPct val="90000"/>
              </a:lnSpc>
            </a:pPr>
            <a:r>
              <a:rPr lang="en-US" altLang="en-US" sz="2800"/>
              <a:t>“Danika is very determined and focused.”</a:t>
            </a:r>
          </a:p>
          <a:p>
            <a:pPr>
              <a:lnSpc>
                <a:spcPct val="90000"/>
              </a:lnSpc>
            </a:pPr>
            <a:endParaRPr lang="en-US" altLang="en-US"/>
          </a:p>
          <a:p>
            <a:pPr>
              <a:lnSpc>
                <a:spcPct val="90000"/>
              </a:lnSpc>
            </a:pPr>
            <a:endParaRPr lang="en-US" altLang="en-US"/>
          </a:p>
          <a:p>
            <a:pPr>
              <a:lnSpc>
                <a:spcPct val="90000"/>
              </a:lnSpc>
            </a:pPr>
            <a:endParaRPr lang="en-US" altLang="en-US"/>
          </a:p>
        </p:txBody>
      </p:sp>
    </p:spTree>
    <p:extLst>
      <p:ext uri="{BB962C8B-B14F-4D97-AF65-F5344CB8AC3E}">
        <p14:creationId xmlns:p14="http://schemas.microsoft.com/office/powerpoint/2010/main" val="110524662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Pages 3-6…</a:t>
            </a:r>
          </a:p>
        </p:txBody>
      </p:sp>
      <p:sp>
        <p:nvSpPr>
          <p:cNvPr id="3" name="Content Placeholder 2"/>
          <p:cNvSpPr>
            <a:spLocks noGrp="1"/>
          </p:cNvSpPr>
          <p:nvPr>
            <p:ph idx="1"/>
          </p:nvPr>
        </p:nvSpPr>
        <p:spPr/>
        <p:txBody>
          <a:bodyPr/>
          <a:lstStyle/>
          <a:p>
            <a:r>
              <a:rPr lang="en-US" dirty="0"/>
              <a:t>Are not on test 1</a:t>
            </a:r>
          </a:p>
          <a:p>
            <a:endParaRPr lang="en-US" dirty="0"/>
          </a:p>
          <a:p>
            <a:r>
              <a:rPr lang="en-US" dirty="0"/>
              <a:t>This is historical information only</a:t>
            </a:r>
          </a:p>
        </p:txBody>
      </p:sp>
    </p:spTree>
    <p:extLst>
      <p:ext uri="{BB962C8B-B14F-4D97-AF65-F5344CB8AC3E}">
        <p14:creationId xmlns:p14="http://schemas.microsoft.com/office/powerpoint/2010/main" val="3017515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a:t>If a child is clingy with the parent…</a:t>
            </a:r>
          </a:p>
        </p:txBody>
      </p:sp>
      <p:sp>
        <p:nvSpPr>
          <p:cNvPr id="7171" name="Rectangle 3"/>
          <p:cNvSpPr>
            <a:spLocks noGrp="1" noChangeArrowheads="1"/>
          </p:cNvSpPr>
          <p:nvPr>
            <p:ph idx="1"/>
          </p:nvPr>
        </p:nvSpPr>
        <p:spPr/>
        <p:txBody>
          <a:bodyPr/>
          <a:lstStyle/>
          <a:p>
            <a:r>
              <a:rPr lang="en-US" altLang="en-US" dirty="0"/>
              <a:t>“It is clear that you have a special connection with your daughter”</a:t>
            </a:r>
          </a:p>
        </p:txBody>
      </p:sp>
    </p:spTree>
    <p:extLst>
      <p:ext uri="{BB962C8B-B14F-4D97-AF65-F5344CB8AC3E}">
        <p14:creationId xmlns:p14="http://schemas.microsoft.com/office/powerpoint/2010/main" val="17027222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arn(inVertical)">
                                      <p:cBhvr>
                                        <p:cTn id="7"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n-US" altLang="en-US" sz="4000"/>
              <a:t>If people are really anxious and tense: **</a:t>
            </a:r>
          </a:p>
        </p:txBody>
      </p:sp>
      <p:sp>
        <p:nvSpPr>
          <p:cNvPr id="8195" name="Rectangle 3"/>
          <p:cNvSpPr>
            <a:spLocks noGrp="1" noChangeArrowheads="1"/>
          </p:cNvSpPr>
          <p:nvPr>
            <p:ph idx="1"/>
          </p:nvPr>
        </p:nvSpPr>
        <p:spPr>
          <a:xfrm>
            <a:off x="762000" y="1981200"/>
            <a:ext cx="8305800" cy="4495800"/>
          </a:xfrm>
        </p:spPr>
        <p:txBody>
          <a:bodyPr/>
          <a:lstStyle/>
          <a:p>
            <a:pPr>
              <a:lnSpc>
                <a:spcPct val="90000"/>
              </a:lnSpc>
            </a:pPr>
            <a:r>
              <a:rPr lang="en-US" altLang="en-US" sz="2800"/>
              <a:t>Give the bottom line immediately. </a:t>
            </a:r>
          </a:p>
          <a:p>
            <a:pPr>
              <a:lnSpc>
                <a:spcPct val="90000"/>
              </a:lnSpc>
            </a:pPr>
            <a:endParaRPr lang="en-US" altLang="en-US" sz="2800"/>
          </a:p>
          <a:p>
            <a:pPr>
              <a:lnSpc>
                <a:spcPct val="90000"/>
              </a:lnSpc>
            </a:pPr>
            <a:r>
              <a:rPr lang="en-US" altLang="en-US" sz="2800"/>
              <a:t>“I enjoyed working with Patricia. She is very sweet. I found that she has challenges understanding what she hears, and also challenges with expressing herself—I am recommending that she be enrolled in language therapy with me twice a week.”</a:t>
            </a:r>
          </a:p>
          <a:p>
            <a:pPr>
              <a:lnSpc>
                <a:spcPct val="90000"/>
              </a:lnSpc>
            </a:pPr>
            <a:endParaRPr lang="en-US" altLang="en-US" sz="2800"/>
          </a:p>
          <a:p>
            <a:pPr>
              <a:lnSpc>
                <a:spcPct val="90000"/>
              </a:lnSpc>
            </a:pPr>
            <a:r>
              <a:rPr lang="en-US" altLang="en-US" sz="2800"/>
              <a:t>This can be followed by more specific details about the testing.</a:t>
            </a:r>
          </a:p>
        </p:txBody>
      </p:sp>
    </p:spTree>
    <p:extLst>
      <p:ext uri="{BB962C8B-B14F-4D97-AF65-F5344CB8AC3E}">
        <p14:creationId xmlns:p14="http://schemas.microsoft.com/office/powerpoint/2010/main" val="109114563"/>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If people are more relaxed…</a:t>
            </a:r>
          </a:p>
        </p:txBody>
      </p:sp>
      <p:sp>
        <p:nvSpPr>
          <p:cNvPr id="9219" name="Rectangle 3"/>
          <p:cNvSpPr>
            <a:spLocks noGrp="1" noChangeArrowheads="1"/>
          </p:cNvSpPr>
          <p:nvPr>
            <p:ph idx="1"/>
          </p:nvPr>
        </p:nvSpPr>
        <p:spPr>
          <a:xfrm>
            <a:off x="762000" y="1981200"/>
            <a:ext cx="5257800" cy="4572000"/>
          </a:xfrm>
        </p:spPr>
        <p:txBody>
          <a:bodyPr/>
          <a:lstStyle/>
          <a:p>
            <a:endParaRPr lang="en-US" altLang="en-US" dirty="0"/>
          </a:p>
        </p:txBody>
      </p:sp>
    </p:spTree>
    <p:extLst>
      <p:ext uri="{BB962C8B-B14F-4D97-AF65-F5344CB8AC3E}">
        <p14:creationId xmlns:p14="http://schemas.microsoft.com/office/powerpoint/2010/main" val="352566193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wipe(down)">
                                      <p:cBhvr>
                                        <p:cTn id="7" dur="500"/>
                                        <p:tgtEl>
                                          <p:spTgt spid="92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295400" y="0"/>
            <a:ext cx="7772400" cy="1066800"/>
          </a:xfrm>
        </p:spPr>
        <p:txBody>
          <a:bodyPr/>
          <a:lstStyle/>
          <a:p>
            <a:r>
              <a:rPr lang="en-US" altLang="en-US" dirty="0"/>
              <a:t>Try to summarize things**</a:t>
            </a:r>
          </a:p>
        </p:txBody>
      </p:sp>
      <p:sp>
        <p:nvSpPr>
          <p:cNvPr id="10243" name="Rectangle 3"/>
          <p:cNvSpPr>
            <a:spLocks noGrp="1" noChangeArrowheads="1"/>
          </p:cNvSpPr>
          <p:nvPr>
            <p:ph idx="1"/>
          </p:nvPr>
        </p:nvSpPr>
        <p:spPr>
          <a:xfrm>
            <a:off x="304800" y="1676400"/>
            <a:ext cx="8763000" cy="4876800"/>
          </a:xfrm>
        </p:spPr>
        <p:txBody>
          <a:bodyPr/>
          <a:lstStyle/>
          <a:p>
            <a:r>
              <a:rPr lang="en-US" altLang="en-US" dirty="0"/>
              <a:t>Giving a great many details is very overwhelming</a:t>
            </a:r>
          </a:p>
          <a:p>
            <a:endParaRPr lang="en-US" altLang="en-US" dirty="0"/>
          </a:p>
          <a:p>
            <a:r>
              <a:rPr lang="en-US" altLang="en-US" dirty="0"/>
              <a:t>I say “I’m going to hit the highlights of my findings. If you have more detailed questions, I’d be happy to answer them.”</a:t>
            </a:r>
          </a:p>
        </p:txBody>
      </p:sp>
    </p:spTree>
    <p:extLst>
      <p:ext uri="{BB962C8B-B14F-4D97-AF65-F5344CB8AC3E}">
        <p14:creationId xmlns:p14="http://schemas.microsoft.com/office/powerpoint/2010/main" val="2760214108"/>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a:t>Pleeeeez don’t say things like: **</a:t>
            </a:r>
          </a:p>
        </p:txBody>
      </p:sp>
      <p:sp>
        <p:nvSpPr>
          <p:cNvPr id="11267" name="Rectangle 3"/>
          <p:cNvSpPr>
            <a:spLocks noGrp="1" noChangeArrowheads="1"/>
          </p:cNvSpPr>
          <p:nvPr>
            <p:ph idx="1"/>
          </p:nvPr>
        </p:nvSpPr>
        <p:spPr>
          <a:xfrm>
            <a:off x="381000" y="1295400"/>
            <a:ext cx="8686800" cy="5334000"/>
          </a:xfrm>
        </p:spPr>
        <p:txBody>
          <a:bodyPr>
            <a:normAutofit/>
          </a:bodyPr>
          <a:lstStyle/>
          <a:p>
            <a:r>
              <a:rPr lang="en-US" altLang="en-US" sz="2800" dirty="0"/>
              <a:t>“I </a:t>
            </a:r>
            <a:r>
              <a:rPr lang="en-US" altLang="en-US" sz="2800" dirty="0" err="1"/>
              <a:t>adminstered</a:t>
            </a:r>
            <a:r>
              <a:rPr lang="en-US" altLang="en-US" sz="2800" dirty="0"/>
              <a:t> the CELF-5 to Tony. He averaged in the 2</a:t>
            </a:r>
            <a:r>
              <a:rPr lang="en-US" altLang="en-US" sz="2800" baseline="30000" dirty="0"/>
              <a:t>nd</a:t>
            </a:r>
            <a:r>
              <a:rPr lang="en-US" altLang="en-US" sz="2800" dirty="0"/>
              <a:t> percentile rank for all subtests. </a:t>
            </a:r>
          </a:p>
          <a:p>
            <a:endParaRPr lang="en-US" altLang="en-US" sz="2800" dirty="0"/>
          </a:p>
          <a:p>
            <a:r>
              <a:rPr lang="en-US" altLang="en-US" sz="2800" dirty="0"/>
              <a:t>The subtest that presented the most difficulty was the Morphology subtest, which examined Tony’s direct knowledge of comparative, superlative, and derivational morphemes. He had difficulties with these morphemes and also with present progressive </a:t>
            </a:r>
            <a:r>
              <a:rPr lang="en-US" altLang="en-US" sz="2800" i="1" dirty="0"/>
              <a:t>–</a:t>
            </a:r>
            <a:r>
              <a:rPr lang="en-US" altLang="en-US" sz="2800" i="1" dirty="0" err="1"/>
              <a:t>ing</a:t>
            </a:r>
            <a:r>
              <a:rPr lang="en-US" altLang="en-US" sz="2800" i="1" dirty="0"/>
              <a:t> </a:t>
            </a:r>
            <a:r>
              <a:rPr lang="en-US" altLang="en-US" sz="2800" dirty="0"/>
              <a:t>as well as irregular and regular plural and past tense structures.”</a:t>
            </a:r>
          </a:p>
        </p:txBody>
      </p:sp>
    </p:spTree>
    <p:extLst>
      <p:ext uri="{BB962C8B-B14F-4D97-AF65-F5344CB8AC3E}">
        <p14:creationId xmlns:p14="http://schemas.microsoft.com/office/powerpoint/2010/main" val="2605376605"/>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r>
              <a:rPr lang="en-US" altLang="en-US"/>
              <a:t>Turn to the people next to you…. **</a:t>
            </a:r>
          </a:p>
        </p:txBody>
      </p:sp>
      <p:sp>
        <p:nvSpPr>
          <p:cNvPr id="12291" name="Content Placeholder 2"/>
          <p:cNvSpPr>
            <a:spLocks noGrp="1"/>
          </p:cNvSpPr>
          <p:nvPr>
            <p:ph idx="1"/>
          </p:nvPr>
        </p:nvSpPr>
        <p:spPr/>
        <p:txBody>
          <a:bodyPr/>
          <a:lstStyle/>
          <a:p>
            <a:r>
              <a:rPr lang="en-US" altLang="en-US"/>
              <a:t>And summarize the previous slide into layperson’s terms. Assume that the parent has a high school education.</a:t>
            </a:r>
          </a:p>
          <a:p>
            <a:endParaRPr lang="en-US" altLang="en-US"/>
          </a:p>
          <a:p>
            <a:r>
              <a:rPr lang="en-US" altLang="en-US"/>
              <a:t>I will call on each group to share their summary with the whole class.</a:t>
            </a:r>
          </a:p>
        </p:txBody>
      </p:sp>
    </p:spTree>
    <p:extLst>
      <p:ext uri="{BB962C8B-B14F-4D97-AF65-F5344CB8AC3E}">
        <p14:creationId xmlns:p14="http://schemas.microsoft.com/office/powerpoint/2010/main" val="1007740202"/>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US" altLang="en-US"/>
              <a:t>Let’s try another one—reword this:**</a:t>
            </a:r>
          </a:p>
        </p:txBody>
      </p:sp>
      <p:sp>
        <p:nvSpPr>
          <p:cNvPr id="13315" name="Content Placeholder 2"/>
          <p:cNvSpPr>
            <a:spLocks noGrp="1"/>
          </p:cNvSpPr>
          <p:nvPr>
            <p:ph idx="1"/>
          </p:nvPr>
        </p:nvSpPr>
        <p:spPr/>
        <p:txBody>
          <a:bodyPr/>
          <a:lstStyle/>
          <a:p>
            <a:r>
              <a:rPr lang="en-US" altLang="en-US"/>
              <a:t>“My examination of Jennifer’s pragmatics skills reveals that she has difficulty with the rules of discourse. She has challenges with initiating and sustaining conversation, including turntaking and presupposition skills.”</a:t>
            </a:r>
          </a:p>
        </p:txBody>
      </p:sp>
    </p:spTree>
    <p:extLst>
      <p:ext uri="{BB962C8B-B14F-4D97-AF65-F5344CB8AC3E}">
        <p14:creationId xmlns:p14="http://schemas.microsoft.com/office/powerpoint/2010/main" val="11549198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90600" y="152400"/>
            <a:ext cx="8077200" cy="1143000"/>
          </a:xfrm>
        </p:spPr>
        <p:txBody>
          <a:bodyPr/>
          <a:lstStyle/>
          <a:p>
            <a:r>
              <a:rPr lang="en-US" altLang="en-US"/>
              <a:t>When we close the interview:</a:t>
            </a:r>
          </a:p>
        </p:txBody>
      </p:sp>
      <p:sp>
        <p:nvSpPr>
          <p:cNvPr id="14339" name="Rectangle 3"/>
          <p:cNvSpPr>
            <a:spLocks noGrp="1" noChangeArrowheads="1"/>
          </p:cNvSpPr>
          <p:nvPr>
            <p:ph idx="1"/>
          </p:nvPr>
        </p:nvSpPr>
        <p:spPr>
          <a:xfrm>
            <a:off x="990600" y="1143000"/>
            <a:ext cx="5029200" cy="4953000"/>
          </a:xfrm>
        </p:spPr>
        <p:txBody>
          <a:bodyPr/>
          <a:lstStyle/>
          <a:p>
            <a:endParaRPr lang="en-US" altLang="en-US" dirty="0"/>
          </a:p>
        </p:txBody>
      </p:sp>
    </p:spTree>
    <p:extLst>
      <p:ext uri="{BB962C8B-B14F-4D97-AF65-F5344CB8AC3E}">
        <p14:creationId xmlns:p14="http://schemas.microsoft.com/office/powerpoint/2010/main" val="28572165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wipe(down)">
                                      <p:cBhvr>
                                        <p:cTn id="7" dur="500"/>
                                        <p:tgtEl>
                                          <p:spTgt spid="14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altLang="en-US" sz="4000"/>
              <a:t>If we are not sure people understood what we said: **</a:t>
            </a:r>
          </a:p>
        </p:txBody>
      </p:sp>
      <p:sp>
        <p:nvSpPr>
          <p:cNvPr id="15363" name="Rectangle 3"/>
          <p:cNvSpPr>
            <a:spLocks noGrp="1" noChangeArrowheads="1"/>
          </p:cNvSpPr>
          <p:nvPr>
            <p:ph idx="1"/>
          </p:nvPr>
        </p:nvSpPr>
        <p:spPr/>
        <p:txBody>
          <a:bodyPr/>
          <a:lstStyle/>
          <a:p>
            <a:r>
              <a:rPr lang="en-US" altLang="en-US"/>
              <a:t>“When you explain this to your husband, what will you tell him? Would you share this with me so I can be sure I have conveyed everything clearly?”</a:t>
            </a:r>
          </a:p>
        </p:txBody>
      </p:sp>
    </p:spTree>
    <p:extLst>
      <p:ext uri="{BB962C8B-B14F-4D97-AF65-F5344CB8AC3E}">
        <p14:creationId xmlns:p14="http://schemas.microsoft.com/office/powerpoint/2010/main" val="1415159818"/>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228600"/>
            <a:ext cx="7924800" cy="1524000"/>
          </a:xfrm>
        </p:spPr>
        <p:txBody>
          <a:bodyPr/>
          <a:lstStyle/>
          <a:p>
            <a:r>
              <a:rPr lang="en-US" altLang="en-US" sz="4000" dirty="0"/>
              <a:t>If someone repeats back and has clearly not understood accurately…</a:t>
            </a:r>
          </a:p>
        </p:txBody>
      </p:sp>
      <p:sp>
        <p:nvSpPr>
          <p:cNvPr id="16387" name="Rectangle 3"/>
          <p:cNvSpPr>
            <a:spLocks noGrp="1" noChangeArrowheads="1"/>
          </p:cNvSpPr>
          <p:nvPr>
            <p:ph idx="1"/>
          </p:nvPr>
        </p:nvSpPr>
        <p:spPr>
          <a:xfrm>
            <a:off x="457200" y="2209800"/>
            <a:ext cx="8458200" cy="3916363"/>
          </a:xfrm>
        </p:spPr>
        <p:txBody>
          <a:bodyPr/>
          <a:lstStyle/>
          <a:p>
            <a:endParaRPr lang="en-US" altLang="en-US" dirty="0"/>
          </a:p>
        </p:txBody>
      </p:sp>
    </p:spTree>
    <p:extLst>
      <p:ext uri="{BB962C8B-B14F-4D97-AF65-F5344CB8AC3E}">
        <p14:creationId xmlns:p14="http://schemas.microsoft.com/office/powerpoint/2010/main" val="20992865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nodePh="1">
                                  <p:stCondLst>
                                    <p:cond delay="0"/>
                                  </p:stCondLst>
                                  <p:endCondLst>
                                    <p:cond evt="begin" delay="0">
                                      <p:tn val="5"/>
                                    </p:cond>
                                  </p:end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randombar(horizontal)">
                                      <p:cBhvr>
                                        <p:cTn id="7" dur="500"/>
                                        <p:tgtEl>
                                          <p:spTgt spid="163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258762"/>
          </a:xfrm>
        </p:spPr>
        <p:txBody>
          <a:bodyPr>
            <a:normAutofit fontScale="90000"/>
          </a:bodyPr>
          <a:lstStyle/>
          <a:p>
            <a:r>
              <a:rPr lang="en-US" dirty="0"/>
              <a:t>Power Point Outline</a:t>
            </a:r>
          </a:p>
        </p:txBody>
      </p:sp>
      <p:sp>
        <p:nvSpPr>
          <p:cNvPr id="3" name="Content Placeholder 2"/>
          <p:cNvSpPr>
            <a:spLocks noGrp="1"/>
          </p:cNvSpPr>
          <p:nvPr>
            <p:ph idx="1"/>
          </p:nvPr>
        </p:nvSpPr>
        <p:spPr>
          <a:xfrm>
            <a:off x="1219200" y="762000"/>
            <a:ext cx="7848600" cy="5364163"/>
          </a:xfrm>
        </p:spPr>
        <p:txBody>
          <a:bodyPr>
            <a:normAutofit lnSpcReduction="10000"/>
          </a:bodyPr>
          <a:lstStyle/>
          <a:p>
            <a:r>
              <a:rPr lang="en-US" b="1" dirty="0"/>
              <a:t>I. Service Delivery in the Schools</a:t>
            </a:r>
          </a:p>
          <a:p>
            <a:endParaRPr lang="en-US" sz="1100" dirty="0"/>
          </a:p>
          <a:p>
            <a:r>
              <a:rPr lang="en-US" b="1" dirty="0"/>
              <a:t>II. Service Delivery Formats</a:t>
            </a:r>
          </a:p>
          <a:p>
            <a:pPr lvl="1"/>
            <a:r>
              <a:rPr lang="en-US" dirty="0"/>
              <a:t>A. Pullout intervention</a:t>
            </a:r>
          </a:p>
          <a:p>
            <a:pPr lvl="1"/>
            <a:r>
              <a:rPr lang="en-US" dirty="0"/>
              <a:t>B. In-class intervention</a:t>
            </a:r>
          </a:p>
          <a:p>
            <a:pPr lvl="1"/>
            <a:r>
              <a:rPr lang="en-US" dirty="0"/>
              <a:t>C. Self-contained classroom</a:t>
            </a:r>
          </a:p>
          <a:p>
            <a:pPr lvl="1"/>
            <a:r>
              <a:rPr lang="en-US" dirty="0"/>
              <a:t>D. </a:t>
            </a:r>
            <a:r>
              <a:rPr lang="en-US" dirty="0" err="1"/>
              <a:t>RtI</a:t>
            </a:r>
            <a:endParaRPr lang="en-US" dirty="0"/>
          </a:p>
          <a:p>
            <a:pPr lvl="1"/>
            <a:endParaRPr lang="en-US" sz="1400" dirty="0"/>
          </a:p>
          <a:p>
            <a:pPr marL="0" lvl="1" indent="3175"/>
            <a:r>
              <a:rPr lang="en-US" sz="3200" b="1" dirty="0"/>
              <a:t>III. Collaborating During IEP Meetings</a:t>
            </a:r>
          </a:p>
          <a:p>
            <a:pPr marL="0" lvl="1" indent="3175"/>
            <a:endParaRPr lang="en-US" sz="1050" dirty="0"/>
          </a:p>
          <a:p>
            <a:pPr marL="0" lvl="1" indent="3175"/>
            <a:r>
              <a:rPr lang="en-US" sz="3200" b="1" dirty="0"/>
              <a:t>IV. Specific Techniques for Effective 	Communication in Meetings</a:t>
            </a:r>
          </a:p>
          <a:p>
            <a:pPr marL="457200" lvl="1" indent="0">
              <a:buNone/>
            </a:pPr>
            <a:endParaRPr lang="en-US" dirty="0"/>
          </a:p>
          <a:p>
            <a:endParaRPr lang="en-US" dirty="0"/>
          </a:p>
        </p:txBody>
      </p:sp>
    </p:spTree>
    <p:extLst>
      <p:ext uri="{BB962C8B-B14F-4D97-AF65-F5344CB8AC3E}">
        <p14:creationId xmlns:p14="http://schemas.microsoft.com/office/powerpoint/2010/main" val="22355359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r>
              <a:rPr lang="en-US" altLang="en-US" sz="4000" dirty="0"/>
              <a:t>IV. SPECIFIC TECHNIQUES FOR EFFECTIVE COMMUNICATION IN MEETINGS</a:t>
            </a:r>
          </a:p>
        </p:txBody>
      </p:sp>
      <p:sp>
        <p:nvSpPr>
          <p:cNvPr id="17411" name="Rectangle 3"/>
          <p:cNvSpPr>
            <a:spLocks noGrp="1" noChangeArrowheads="1"/>
          </p:cNvSpPr>
          <p:nvPr>
            <p:ph idx="1"/>
          </p:nvPr>
        </p:nvSpPr>
        <p:spPr>
          <a:xfrm>
            <a:off x="5105400" y="1981200"/>
            <a:ext cx="3962400" cy="4648200"/>
          </a:xfrm>
        </p:spPr>
        <p:txBody>
          <a:bodyPr/>
          <a:lstStyle/>
          <a:p>
            <a:endParaRPr lang="en-US" altLang="en-US" sz="2800" dirty="0"/>
          </a:p>
        </p:txBody>
      </p:sp>
    </p:spTree>
    <p:extLst>
      <p:ext uri="{BB962C8B-B14F-4D97-AF65-F5344CB8AC3E}">
        <p14:creationId xmlns:p14="http://schemas.microsoft.com/office/powerpoint/2010/main" val="31692635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609600" y="152400"/>
            <a:ext cx="8534400" cy="5943600"/>
          </a:xfrm>
        </p:spPr>
        <p:txBody>
          <a:bodyPr/>
          <a:lstStyle/>
          <a:p>
            <a:r>
              <a:rPr lang="en-US" altLang="en-US" sz="2800" dirty="0"/>
              <a:t>Realize: if you are the bearer of bad news,** </a:t>
            </a:r>
          </a:p>
          <a:p>
            <a:pPr marL="0" indent="0">
              <a:buNone/>
            </a:pPr>
            <a:r>
              <a:rPr lang="en-US" altLang="en-US" sz="2800" dirty="0"/>
              <a:t>people may be angry</a:t>
            </a:r>
          </a:p>
          <a:p>
            <a:endParaRPr lang="en-US" altLang="en-US" sz="2800" dirty="0"/>
          </a:p>
          <a:p>
            <a:r>
              <a:rPr lang="en-US" altLang="en-US" sz="2800" dirty="0"/>
              <a:t>If people don’t accept what you say, don’t be afraid to refer them for a second opinion (if you are in private practice)</a:t>
            </a:r>
          </a:p>
          <a:p>
            <a:endParaRPr lang="en-US" altLang="en-US" sz="2800" dirty="0"/>
          </a:p>
          <a:p>
            <a:r>
              <a:rPr lang="en-US" altLang="en-US" sz="2800" dirty="0"/>
              <a:t>“It is clear how much you care for Abdul.  I know that it’s hard to hear that he needs speech-language therapy. Would you like a list of other local speech pathologists so you can get a second opinion?”</a:t>
            </a:r>
          </a:p>
        </p:txBody>
      </p:sp>
    </p:spTree>
    <p:extLst>
      <p:ext uri="{BB962C8B-B14F-4D97-AF65-F5344CB8AC3E}">
        <p14:creationId xmlns:p14="http://schemas.microsoft.com/office/powerpoint/2010/main" val="608689535"/>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2895600" y="381000"/>
            <a:ext cx="6172200" cy="6477000"/>
          </a:xfrm>
          <a:solidFill>
            <a:schemeClr val="bg1"/>
          </a:solidFill>
        </p:spPr>
        <p:txBody>
          <a:bodyPr/>
          <a:lstStyle/>
          <a:p>
            <a:pPr>
              <a:lnSpc>
                <a:spcPct val="90000"/>
              </a:lnSpc>
              <a:defRPr/>
            </a:pPr>
            <a:endParaRPr lang="en-US" altLang="en-US" sz="3600" dirty="0"/>
          </a:p>
          <a:p>
            <a:pPr>
              <a:lnSpc>
                <a:spcPct val="90000"/>
              </a:lnSpc>
              <a:defRPr/>
            </a:pPr>
            <a:endParaRPr lang="en-US" altLang="en-US" sz="2800" dirty="0"/>
          </a:p>
        </p:txBody>
      </p:sp>
    </p:spTree>
    <p:extLst>
      <p:ext uri="{BB962C8B-B14F-4D97-AF65-F5344CB8AC3E}">
        <p14:creationId xmlns:p14="http://schemas.microsoft.com/office/powerpoint/2010/main" val="24145323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434">
                                            <p:bg/>
                                          </p:spTgt>
                                        </p:tgtEl>
                                        <p:attrNameLst>
                                          <p:attrName>style.visibility</p:attrName>
                                        </p:attrNameLst>
                                      </p:cBhvr>
                                      <p:to>
                                        <p:strVal val="visible"/>
                                      </p:to>
                                    </p:set>
                                    <p:animEffect transition="in" filter="randombar(horizontal)">
                                      <p:cBhvr>
                                        <p:cTn id="7" dur="500"/>
                                        <p:tgtEl>
                                          <p:spTgt spid="18434">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458200" cy="6096000"/>
          </a:xfrm>
        </p:spPr>
        <p:txBody>
          <a:bodyPr/>
          <a:lstStyle/>
          <a:p>
            <a:pPr>
              <a:defRPr/>
            </a:pPr>
            <a:endParaRPr lang="en-US" altLang="en-US" dirty="0"/>
          </a:p>
        </p:txBody>
      </p:sp>
    </p:spTree>
    <p:extLst>
      <p:ext uri="{BB962C8B-B14F-4D97-AF65-F5344CB8AC3E}">
        <p14:creationId xmlns:p14="http://schemas.microsoft.com/office/powerpoint/2010/main" val="5794993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1295400" y="685800"/>
            <a:ext cx="7772400" cy="5410200"/>
          </a:xfrm>
        </p:spPr>
        <p:txBody>
          <a:bodyPr/>
          <a:lstStyle/>
          <a:p>
            <a:r>
              <a:rPr lang="en-US" altLang="en-US"/>
              <a:t>**“I hear that you believe there is nothing wrong with Susanna. As we discussed, I believe that she has a language impairment and needs intervention. </a:t>
            </a:r>
          </a:p>
          <a:p>
            <a:endParaRPr lang="en-US" altLang="en-US"/>
          </a:p>
          <a:p>
            <a:r>
              <a:rPr lang="en-US" altLang="en-US"/>
              <a:t>But I respect where you are coming from. If you decide that you might like to chat about this in the future, here is my card—feel free to call or email.”</a:t>
            </a:r>
          </a:p>
        </p:txBody>
      </p:sp>
    </p:spTree>
    <p:extLst>
      <p:ext uri="{BB962C8B-B14F-4D97-AF65-F5344CB8AC3E}">
        <p14:creationId xmlns:p14="http://schemas.microsoft.com/office/powerpoint/2010/main" val="3382313455"/>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If someone starts to cry…</a:t>
            </a:r>
          </a:p>
        </p:txBody>
      </p:sp>
      <p:sp>
        <p:nvSpPr>
          <p:cNvPr id="23555" name="Rectangle 3"/>
          <p:cNvSpPr>
            <a:spLocks noGrp="1" noChangeArrowheads="1"/>
          </p:cNvSpPr>
          <p:nvPr>
            <p:ph idx="1"/>
          </p:nvPr>
        </p:nvSpPr>
        <p:spPr>
          <a:xfrm>
            <a:off x="685800" y="1981200"/>
            <a:ext cx="5105400" cy="4572000"/>
          </a:xfrm>
        </p:spPr>
        <p:txBody>
          <a:bodyPr/>
          <a:lstStyle/>
          <a:p>
            <a:endParaRPr lang="en-US" altLang="en-US" dirty="0"/>
          </a:p>
        </p:txBody>
      </p:sp>
    </p:spTree>
    <p:extLst>
      <p:ext uri="{BB962C8B-B14F-4D97-AF65-F5344CB8AC3E}">
        <p14:creationId xmlns:p14="http://schemas.microsoft.com/office/powerpoint/2010/main" val="5909484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nodePh="1">
                                  <p:stCondLst>
                                    <p:cond delay="0"/>
                                  </p:stCondLst>
                                  <p:endCondLst>
                                    <p:cond evt="begin" delay="0">
                                      <p:tn val="5"/>
                                    </p:cond>
                                  </p:end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randombar(horizontal)">
                                      <p:cBhvr>
                                        <p:cTn id="7" dur="500"/>
                                        <p:tgtEl>
                                          <p:spTgt spid="23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a:t>Also…</a:t>
            </a:r>
          </a:p>
        </p:txBody>
      </p:sp>
      <p:sp>
        <p:nvSpPr>
          <p:cNvPr id="24579" name="Content Placeholder 2"/>
          <p:cNvSpPr>
            <a:spLocks noGrp="1"/>
          </p:cNvSpPr>
          <p:nvPr>
            <p:ph idx="1"/>
          </p:nvPr>
        </p:nvSpPr>
        <p:spPr/>
        <p:txBody>
          <a:bodyPr/>
          <a:lstStyle/>
          <a:p>
            <a:endParaRPr lang="en-US" altLang="en-US" dirty="0"/>
          </a:p>
        </p:txBody>
      </p:sp>
    </p:spTree>
    <p:extLst>
      <p:ext uri="{BB962C8B-B14F-4D97-AF65-F5344CB8AC3E}">
        <p14:creationId xmlns:p14="http://schemas.microsoft.com/office/powerpoint/2010/main" val="25104188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barn(inVertical)">
                                      <p:cBhvr>
                                        <p:cTn id="7"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990600" y="228600"/>
            <a:ext cx="8077200" cy="685800"/>
          </a:xfrm>
        </p:spPr>
        <p:txBody>
          <a:bodyPr>
            <a:normAutofit fontScale="90000"/>
          </a:bodyPr>
          <a:lstStyle/>
          <a:p>
            <a:r>
              <a:rPr lang="en-US" altLang="en-US" sz="3600" dirty="0"/>
              <a:t>V. SPECIFIC POSITIVE STATEMENTS FOR IEP MEETINGS</a:t>
            </a:r>
          </a:p>
        </p:txBody>
      </p:sp>
      <p:sp>
        <p:nvSpPr>
          <p:cNvPr id="25603" name="Content Placeholder 2"/>
          <p:cNvSpPr>
            <a:spLocks noGrp="1"/>
          </p:cNvSpPr>
          <p:nvPr>
            <p:ph idx="1"/>
          </p:nvPr>
        </p:nvSpPr>
        <p:spPr>
          <a:xfrm>
            <a:off x="990600" y="1371600"/>
            <a:ext cx="4267200" cy="4724400"/>
          </a:xfrm>
        </p:spPr>
        <p:txBody>
          <a:bodyPr/>
          <a:lstStyle/>
          <a:p>
            <a:endParaRPr lang="en-US" altLang="en-US" dirty="0"/>
          </a:p>
        </p:txBody>
      </p:sp>
    </p:spTree>
    <p:extLst>
      <p:ext uri="{BB962C8B-B14F-4D97-AF65-F5344CB8AC3E}">
        <p14:creationId xmlns:p14="http://schemas.microsoft.com/office/powerpoint/2010/main" val="16606543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
            <a:ext cx="8077200" cy="5943600"/>
          </a:xfrm>
        </p:spPr>
        <p:txBody>
          <a:bodyPr/>
          <a:lstStyle/>
          <a:p>
            <a:pPr>
              <a:defRPr/>
            </a:pPr>
            <a:endParaRPr lang="en-US" dirty="0"/>
          </a:p>
        </p:txBody>
      </p:sp>
    </p:spTree>
    <p:extLst>
      <p:ext uri="{BB962C8B-B14F-4D97-AF65-F5344CB8AC3E}">
        <p14:creationId xmlns:p14="http://schemas.microsoft.com/office/powerpoint/2010/main" val="37820640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r>
              <a:rPr lang="en-US" altLang="en-US" dirty="0"/>
              <a:t>If the child is not eligible for services:**</a:t>
            </a:r>
          </a:p>
        </p:txBody>
      </p:sp>
      <p:sp>
        <p:nvSpPr>
          <p:cNvPr id="27651" name="Content Placeholder 2"/>
          <p:cNvSpPr>
            <a:spLocks noGrp="1"/>
          </p:cNvSpPr>
          <p:nvPr>
            <p:ph idx="1"/>
          </p:nvPr>
        </p:nvSpPr>
        <p:spPr>
          <a:xfrm>
            <a:off x="457200" y="1981200"/>
            <a:ext cx="8610600" cy="4114800"/>
          </a:xfrm>
        </p:spPr>
        <p:txBody>
          <a:bodyPr/>
          <a:lstStyle/>
          <a:p>
            <a:r>
              <a:rPr lang="en-US" altLang="en-US" dirty="0"/>
              <a:t>Even though your child was found not to be eligible for this service, we know that you wanted </a:t>
            </a:r>
            <a:r>
              <a:rPr lang="en-US" altLang="en-US" b="1" dirty="0">
                <a:solidFill>
                  <a:srgbClr val="00B050"/>
                </a:solidFill>
              </a:rPr>
              <a:t>additional information </a:t>
            </a:r>
            <a:r>
              <a:rPr lang="en-US" altLang="en-US" dirty="0"/>
              <a:t>and </a:t>
            </a:r>
            <a:r>
              <a:rPr lang="en-US" altLang="en-US" b="1" dirty="0">
                <a:solidFill>
                  <a:srgbClr val="00B050"/>
                </a:solidFill>
              </a:rPr>
              <a:t>resources</a:t>
            </a:r>
            <a:r>
              <a:rPr lang="en-US" altLang="en-US" dirty="0"/>
              <a:t>. We’ve prepared this packet for you.</a:t>
            </a:r>
          </a:p>
        </p:txBody>
      </p:sp>
    </p:spTree>
    <p:extLst>
      <p:ext uri="{BB962C8B-B14F-4D97-AF65-F5344CB8AC3E}">
        <p14:creationId xmlns:p14="http://schemas.microsoft.com/office/powerpoint/2010/main" val="132370693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Service Delivery in the Schools**</a:t>
            </a:r>
          </a:p>
        </p:txBody>
      </p:sp>
      <p:sp>
        <p:nvSpPr>
          <p:cNvPr id="3" name="Content Placeholder 2"/>
          <p:cNvSpPr>
            <a:spLocks noGrp="1"/>
          </p:cNvSpPr>
          <p:nvPr>
            <p:ph idx="1"/>
          </p:nvPr>
        </p:nvSpPr>
        <p:spPr/>
        <p:txBody>
          <a:bodyPr/>
          <a:lstStyle/>
          <a:p>
            <a:r>
              <a:rPr lang="en-US" dirty="0"/>
              <a:t>For students with language impairment (LI) who are in the schools, we are encouraged to focus more on literacy and the Common Core State Standards</a:t>
            </a:r>
          </a:p>
          <a:p>
            <a:endParaRPr lang="en-US" dirty="0"/>
          </a:p>
          <a:p>
            <a:r>
              <a:rPr lang="en-US" dirty="0"/>
              <a:t>Today, many SLPs focus on oral language in terms of IEP goals, but incorporate print into therapy on a regular basis</a:t>
            </a:r>
          </a:p>
        </p:txBody>
      </p:sp>
    </p:spTree>
    <p:extLst>
      <p:ext uri="{BB962C8B-B14F-4D97-AF65-F5344CB8AC3E}">
        <p14:creationId xmlns:p14="http://schemas.microsoft.com/office/powerpoint/2010/main" val="607727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a:t>It’s nice to end the meeting with:</a:t>
            </a:r>
          </a:p>
        </p:txBody>
      </p:sp>
      <p:sp>
        <p:nvSpPr>
          <p:cNvPr id="28675" name="Content Placeholder 2"/>
          <p:cNvSpPr>
            <a:spLocks noGrp="1"/>
          </p:cNvSpPr>
          <p:nvPr>
            <p:ph idx="1"/>
          </p:nvPr>
        </p:nvSpPr>
        <p:spPr/>
        <p:txBody>
          <a:bodyPr/>
          <a:lstStyle/>
          <a:p>
            <a:endParaRPr lang="en-US" altLang="en-US" dirty="0"/>
          </a:p>
        </p:txBody>
      </p:sp>
    </p:spTree>
    <p:extLst>
      <p:ext uri="{BB962C8B-B14F-4D97-AF65-F5344CB8AC3E}">
        <p14:creationId xmlns:p14="http://schemas.microsoft.com/office/powerpoint/2010/main" val="106806154"/>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258762"/>
          </a:xfrm>
        </p:spPr>
        <p:txBody>
          <a:bodyPr>
            <a:normAutofit fontScale="90000"/>
          </a:bodyPr>
          <a:lstStyle/>
          <a:p>
            <a:r>
              <a:rPr lang="en-US" dirty="0"/>
              <a:t>Power Point Outline</a:t>
            </a:r>
          </a:p>
        </p:txBody>
      </p:sp>
      <p:sp>
        <p:nvSpPr>
          <p:cNvPr id="3" name="Content Placeholder 2"/>
          <p:cNvSpPr>
            <a:spLocks noGrp="1"/>
          </p:cNvSpPr>
          <p:nvPr>
            <p:ph idx="1"/>
          </p:nvPr>
        </p:nvSpPr>
        <p:spPr>
          <a:xfrm>
            <a:off x="1219200" y="762000"/>
            <a:ext cx="7848600" cy="5364163"/>
          </a:xfrm>
        </p:spPr>
        <p:txBody>
          <a:bodyPr>
            <a:normAutofit lnSpcReduction="10000"/>
          </a:bodyPr>
          <a:lstStyle/>
          <a:p>
            <a:r>
              <a:rPr lang="en-US" b="1" dirty="0"/>
              <a:t>I. Service Delivery in the Schools</a:t>
            </a:r>
          </a:p>
          <a:p>
            <a:endParaRPr lang="en-US" sz="1100" dirty="0"/>
          </a:p>
          <a:p>
            <a:r>
              <a:rPr lang="en-US" b="1" dirty="0"/>
              <a:t>II. Service Delivery Formats</a:t>
            </a:r>
          </a:p>
          <a:p>
            <a:pPr lvl="1"/>
            <a:r>
              <a:rPr lang="en-US" dirty="0"/>
              <a:t>A. Pullout intervention</a:t>
            </a:r>
          </a:p>
          <a:p>
            <a:pPr lvl="1"/>
            <a:r>
              <a:rPr lang="en-US" dirty="0"/>
              <a:t>B. In-class intervention</a:t>
            </a:r>
          </a:p>
          <a:p>
            <a:pPr lvl="1"/>
            <a:r>
              <a:rPr lang="en-US" dirty="0"/>
              <a:t>C. Self-contained classroom</a:t>
            </a:r>
          </a:p>
          <a:p>
            <a:pPr lvl="1"/>
            <a:r>
              <a:rPr lang="en-US" dirty="0"/>
              <a:t>D. </a:t>
            </a:r>
            <a:r>
              <a:rPr lang="en-US" dirty="0" err="1"/>
              <a:t>RtI</a:t>
            </a:r>
            <a:endParaRPr lang="en-US" dirty="0"/>
          </a:p>
          <a:p>
            <a:pPr lvl="1"/>
            <a:endParaRPr lang="en-US" sz="1400" dirty="0"/>
          </a:p>
          <a:p>
            <a:pPr marL="0" lvl="1" indent="3175"/>
            <a:r>
              <a:rPr lang="en-US" sz="3200" b="1" dirty="0"/>
              <a:t>III. Collaborating During IEP Meetings</a:t>
            </a:r>
          </a:p>
          <a:p>
            <a:pPr marL="0" lvl="1" indent="3175"/>
            <a:endParaRPr lang="en-US" sz="1050" dirty="0"/>
          </a:p>
          <a:p>
            <a:pPr marL="0" lvl="1" indent="3175"/>
            <a:r>
              <a:rPr lang="en-US" sz="3200" b="1" dirty="0"/>
              <a:t>IV. Specific Techniques for Effective 	Communication in Meetings</a:t>
            </a:r>
          </a:p>
          <a:p>
            <a:pPr marL="457200" lvl="1" indent="0">
              <a:buNone/>
            </a:pPr>
            <a:endParaRPr lang="en-US" dirty="0"/>
          </a:p>
          <a:p>
            <a:endParaRPr lang="en-US" dirty="0"/>
          </a:p>
        </p:txBody>
      </p:sp>
    </p:spTree>
    <p:extLst>
      <p:ext uri="{BB962C8B-B14F-4D97-AF65-F5344CB8AC3E}">
        <p14:creationId xmlns:p14="http://schemas.microsoft.com/office/powerpoint/2010/main" val="1406863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 </a:t>
            </a:r>
            <a:r>
              <a:rPr lang="en-US" dirty="0" err="1"/>
              <a:t>Ukrainetz</a:t>
            </a:r>
            <a:r>
              <a:rPr lang="en-US" dirty="0"/>
              <a:t> says….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04130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Scheule</a:t>
            </a:r>
            <a:r>
              <a:rPr lang="en-US" dirty="0"/>
              <a:t> ASHA Schools Conference: </a:t>
            </a:r>
          </a:p>
        </p:txBody>
      </p:sp>
      <p:sp>
        <p:nvSpPr>
          <p:cNvPr id="3" name="Content Placeholder 2"/>
          <p:cNvSpPr>
            <a:spLocks noGrp="1"/>
          </p:cNvSpPr>
          <p:nvPr>
            <p:ph idx="1"/>
          </p:nvPr>
        </p:nvSpPr>
        <p:spPr>
          <a:xfrm>
            <a:off x="457200" y="1524000"/>
            <a:ext cx="8458200" cy="4602163"/>
          </a:xfrm>
        </p:spPr>
        <p:txBody>
          <a:bodyPr/>
          <a:lstStyle/>
          <a:p>
            <a:endParaRPr lang="en-US" dirty="0"/>
          </a:p>
        </p:txBody>
      </p:sp>
    </p:spTree>
    <p:extLst>
      <p:ext uri="{BB962C8B-B14F-4D97-AF65-F5344CB8AC3E}">
        <p14:creationId xmlns:p14="http://schemas.microsoft.com/office/powerpoint/2010/main" val="2696183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With 16-year old Eddie, we did this in every session</a:t>
            </a:r>
          </a:p>
        </p:txBody>
      </p:sp>
    </p:spTree>
    <p:extLst>
      <p:ext uri="{BB962C8B-B14F-4D97-AF65-F5344CB8AC3E}">
        <p14:creationId xmlns:p14="http://schemas.microsoft.com/office/powerpoint/2010/main" val="2109070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 SERVICE DELIVERY FORMATS**</a:t>
            </a:r>
          </a:p>
        </p:txBody>
      </p:sp>
      <p:sp>
        <p:nvSpPr>
          <p:cNvPr id="3" name="Content Placeholder 2"/>
          <p:cNvSpPr>
            <a:spLocks noGrp="1"/>
          </p:cNvSpPr>
          <p:nvPr>
            <p:ph idx="1"/>
          </p:nvPr>
        </p:nvSpPr>
        <p:spPr>
          <a:xfrm>
            <a:off x="990600" y="1600201"/>
            <a:ext cx="7696200" cy="4267200"/>
          </a:xfrm>
        </p:spPr>
        <p:txBody>
          <a:bodyPr>
            <a:normAutofit lnSpcReduction="10000"/>
          </a:bodyPr>
          <a:lstStyle/>
          <a:p>
            <a:r>
              <a:rPr lang="en-US" dirty="0"/>
              <a:t>3 basic formats/places where therapy is provided:</a:t>
            </a:r>
          </a:p>
          <a:p>
            <a:endParaRPr lang="en-US" dirty="0"/>
          </a:p>
          <a:p>
            <a:r>
              <a:rPr lang="en-US" dirty="0"/>
              <a:t>1. pull-out</a:t>
            </a:r>
          </a:p>
          <a:p>
            <a:endParaRPr lang="en-US" sz="1050" dirty="0"/>
          </a:p>
          <a:p>
            <a:r>
              <a:rPr lang="en-US" dirty="0"/>
              <a:t>2. in-class (inside the regular education classroom)</a:t>
            </a:r>
          </a:p>
          <a:p>
            <a:endParaRPr lang="en-US" sz="1600" dirty="0"/>
          </a:p>
          <a:p>
            <a:r>
              <a:rPr lang="en-US" dirty="0"/>
              <a:t>3) self-contained classroom</a:t>
            </a:r>
          </a:p>
        </p:txBody>
      </p:sp>
    </p:spTree>
    <p:extLst>
      <p:ext uri="{BB962C8B-B14F-4D97-AF65-F5344CB8AC3E}">
        <p14:creationId xmlns:p14="http://schemas.microsoft.com/office/powerpoint/2010/main" val="1713498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Pullout Intervention</a:t>
            </a:r>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559317209"/>
      </p:ext>
    </p:extLst>
  </p:cSld>
  <p:clrMapOvr>
    <a:masterClrMapping/>
  </p:clrMapOvr>
</p:sld>
</file>

<file path=ppt/theme/theme1.xml><?xml version="1.0" encoding="utf-8"?>
<a:theme xmlns:a="http://schemas.openxmlformats.org/drawingml/2006/main" name="Theme117">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Theme117</Template>
  <TotalTime>107</TotalTime>
  <Words>1099</Words>
  <Application>Microsoft Office PowerPoint</Application>
  <PresentationFormat>On-screen Show (4:3)</PresentationFormat>
  <Paragraphs>114</Paragraphs>
  <Slides>41</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41</vt:i4>
      </vt:variant>
    </vt:vector>
  </HeadingPairs>
  <TitlesOfParts>
    <vt:vector size="46" baseType="lpstr">
      <vt:lpstr>Arial</vt:lpstr>
      <vt:lpstr>Calibri</vt:lpstr>
      <vt:lpstr>Theme117</vt:lpstr>
      <vt:lpstr>1_Default Design</vt:lpstr>
      <vt:lpstr>Office Theme</vt:lpstr>
      <vt:lpstr>A Team Approach to Public School Service Delivery for Students with Language Impairments</vt:lpstr>
      <vt:lpstr>Pages 3-6…</vt:lpstr>
      <vt:lpstr>Power Point Outline</vt:lpstr>
      <vt:lpstr>I. Service Delivery in the Schools**</vt:lpstr>
      <vt:lpstr>As Ukrainetz says….</vt:lpstr>
      <vt:lpstr>Scheule ASHA Schools Conference: </vt:lpstr>
      <vt:lpstr>With 16-year old Eddie, we did this in every session</vt:lpstr>
      <vt:lpstr>II. SERVICE DELIVERY FORMATS**</vt:lpstr>
      <vt:lpstr>A. Pullout Intervention</vt:lpstr>
      <vt:lpstr>Pullout intervention…</vt:lpstr>
      <vt:lpstr>Me with small groups:</vt:lpstr>
      <vt:lpstr>B. In-class Intervention</vt:lpstr>
      <vt:lpstr>C. Self-Contained Classroom</vt:lpstr>
      <vt:lpstr>D. Response to Intervention (RtI)</vt:lpstr>
      <vt:lpstr>A fellow audience member at the Schools Conference (from Arizona) does hallway therapy</vt:lpstr>
      <vt:lpstr>Edutopia  https://www.edutopia.org/**</vt:lpstr>
      <vt:lpstr>III. COLLABORATING DURING IEP MEETINGS</vt:lpstr>
      <vt:lpstr>Begin the meeting with a general introductory orientation**</vt:lpstr>
      <vt:lpstr>I like to begin with a positive statement:  **</vt:lpstr>
      <vt:lpstr>If a child is clingy with the parent…</vt:lpstr>
      <vt:lpstr>If people are really anxious and tense: **</vt:lpstr>
      <vt:lpstr>If people are more relaxed…</vt:lpstr>
      <vt:lpstr>Try to summarize things**</vt:lpstr>
      <vt:lpstr>Pleeeeez don’t say things like: **</vt:lpstr>
      <vt:lpstr>Turn to the people next to you…. **</vt:lpstr>
      <vt:lpstr>Let’s try another one—reword this:**</vt:lpstr>
      <vt:lpstr>When we close the interview:</vt:lpstr>
      <vt:lpstr>If we are not sure people understood what we said: **</vt:lpstr>
      <vt:lpstr>If someone repeats back and has clearly not understood accurately…</vt:lpstr>
      <vt:lpstr>IV. SPECIFIC TECHNIQUES FOR EFFECTIVE COMMUNICATION IN MEETINGS</vt:lpstr>
      <vt:lpstr>PowerPoint Presentation</vt:lpstr>
      <vt:lpstr>PowerPoint Presentation</vt:lpstr>
      <vt:lpstr>PowerPoint Presentation</vt:lpstr>
      <vt:lpstr>PowerPoint Presentation</vt:lpstr>
      <vt:lpstr>If someone starts to cry…</vt:lpstr>
      <vt:lpstr>Also…</vt:lpstr>
      <vt:lpstr>V. SPECIFIC POSITIVE STATEMENTS FOR IEP MEETINGS</vt:lpstr>
      <vt:lpstr>PowerPoint Presentation</vt:lpstr>
      <vt:lpstr>If the child is not eligible for services:**</vt:lpstr>
      <vt:lpstr>It’s nice to end the meeting with:</vt:lpstr>
      <vt:lpstr>Power Point Outline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Public School Service Delivery for Students with Language Impairments</dc:title>
  <dc:creator>Celeste</dc:creator>
  <cp:lastModifiedBy>Roseberry-Mckibbin, Celeste</cp:lastModifiedBy>
  <cp:revision>21</cp:revision>
  <dcterms:created xsi:type="dcterms:W3CDTF">2016-06-06T20:01:36Z</dcterms:created>
  <dcterms:modified xsi:type="dcterms:W3CDTF">2025-05-10T20:55:38Z</dcterms:modified>
</cp:coreProperties>
</file>