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95" r:id="rId2"/>
    <p:sldMasterId id="2147483843" r:id="rId3"/>
  </p:sldMasterIdLst>
  <p:sldIdLst>
    <p:sldId id="256" r:id="rId4"/>
    <p:sldId id="257" r:id="rId5"/>
    <p:sldId id="294" r:id="rId6"/>
    <p:sldId id="260" r:id="rId7"/>
    <p:sldId id="258" r:id="rId8"/>
    <p:sldId id="259" r:id="rId9"/>
    <p:sldId id="261" r:id="rId10"/>
    <p:sldId id="262" r:id="rId11"/>
    <p:sldId id="263" r:id="rId12"/>
    <p:sldId id="265" r:id="rId13"/>
    <p:sldId id="266" r:id="rId14"/>
    <p:sldId id="277" r:id="rId15"/>
    <p:sldId id="278" r:id="rId16"/>
    <p:sldId id="295" r:id="rId17"/>
    <p:sldId id="279" r:id="rId18"/>
    <p:sldId id="280" r:id="rId19"/>
    <p:sldId id="281" r:id="rId20"/>
    <p:sldId id="267" r:id="rId21"/>
    <p:sldId id="268" r:id="rId22"/>
    <p:sldId id="273" r:id="rId23"/>
    <p:sldId id="269" r:id="rId24"/>
    <p:sldId id="270" r:id="rId25"/>
    <p:sldId id="271" r:id="rId26"/>
    <p:sldId id="274" r:id="rId27"/>
    <p:sldId id="275" r:id="rId28"/>
    <p:sldId id="282" r:id="rId29"/>
    <p:sldId id="296" r:id="rId30"/>
    <p:sldId id="289" r:id="rId31"/>
    <p:sldId id="290" r:id="rId32"/>
    <p:sldId id="301" r:id="rId33"/>
    <p:sldId id="283" r:id="rId34"/>
    <p:sldId id="284" r:id="rId35"/>
    <p:sldId id="287" r:id="rId36"/>
    <p:sldId id="285" r:id="rId37"/>
    <p:sldId id="28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4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5"/>
          <a:stretch>
            <a:fillRect/>
          </a:stretch>
        </p:blipFill>
        <p:spPr bwMode="auto">
          <a:xfrm>
            <a:off x="-3175" y="84455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5"/>
          <a:stretch>
            <a:fillRect/>
          </a:stretch>
        </p:blipFill>
        <p:spPr bwMode="auto">
          <a:xfrm>
            <a:off x="0" y="-5715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7"/>
          <a:stretch>
            <a:fillRect/>
          </a:stretch>
        </p:blipFill>
        <p:spPr bwMode="auto">
          <a:xfrm>
            <a:off x="0" y="-55563"/>
            <a:ext cx="9144000" cy="484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35463"/>
            <a:ext cx="6400800" cy="17526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608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BFFCC2-54B6-412D-8701-EFE9351961E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920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8747A-CD6A-4AE6-AAE9-828EC11DB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3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BFFCC2-54B6-412D-8701-EFE9351961E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8747A-CD6A-4AE6-AAE9-828EC11DB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51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BFFCC2-54B6-412D-8701-EFE9351961E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8747A-CD6A-4AE6-AAE9-828EC11DB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7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BFFCC2-54B6-412D-8701-EFE9351961E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8747A-CD6A-4AE6-AAE9-828EC11DB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40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BFFCC2-54B6-412D-8701-EFE9351961E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8747A-CD6A-4AE6-AAE9-828EC11DB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36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BFFCC2-54B6-412D-8701-EFE9351961E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8747A-CD6A-4AE6-AAE9-828EC11DB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73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BFFCC2-54B6-412D-8701-EFE9351961E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8747A-CD6A-4AE6-AAE9-828EC11DB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16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BFFCC2-54B6-412D-8701-EFE9351961E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8747A-CD6A-4AE6-AAE9-828EC11DB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19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BFFCC2-54B6-412D-8701-EFE9351961E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8747A-CD6A-4AE6-AAE9-828EC11DB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583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BFFCC2-54B6-412D-8701-EFE9351961E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8747A-CD6A-4AE6-AAE9-828EC11DB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77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BFFCC2-54B6-412D-8701-EFE9351961E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8747A-CD6A-4AE6-AAE9-828EC11DB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08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35463"/>
            <a:ext cx="6400800" cy="17526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608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BFFCC2-54B6-412D-8701-EFE9351961E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920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8747A-CD6A-4AE6-AAE9-828EC11DB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731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BFFCC2-54B6-412D-8701-EFE9351961E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8747A-CD6A-4AE6-AAE9-828EC11DB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32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2347" y="4003793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35463"/>
            <a:ext cx="6400800" cy="17526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920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AEE34-AA75-4A82-B74D-B771D17629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793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03993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47313"/>
            <a:ext cx="6400800" cy="563189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920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ABE40-DA29-49AC-9C3B-AB3767D78B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741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9D49D-A04B-48A7-A06C-A03575D548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4465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30C8B-14C5-43CD-8139-374B2E014E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882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9F477-ECB5-4CB9-9DEB-C735B92550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6035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7EA1F-3663-438A-8FF3-9759D3C3D8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247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 sz="2400">
                <a:solidFill>
                  <a:schemeClr val="bg1"/>
                </a:solidFill>
              </a:defRPr>
            </a:lvl2pPr>
            <a:lvl3pPr algn="l">
              <a:defRPr sz="2000">
                <a:solidFill>
                  <a:schemeClr val="bg1"/>
                </a:solidFill>
              </a:defRPr>
            </a:lvl3pPr>
            <a:lvl4pPr algn="l">
              <a:defRPr sz="1800">
                <a:solidFill>
                  <a:schemeClr val="bg1"/>
                </a:solidFill>
              </a:defRPr>
            </a:lvl4pPr>
            <a:lvl5pPr algn="l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A7B00-92BC-46AA-8AA5-7F1718C489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3787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C7A15-97A8-472E-82AE-D316F30525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2289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23D92-0E7B-4CB2-BF41-EB76D76870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061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03993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47313"/>
            <a:ext cx="6400800" cy="563189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BFFCC2-54B6-412D-8701-EFE9351961E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920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8747A-CD6A-4AE6-AAE9-828EC11DB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58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5635E-E787-444A-94CA-BD018EDB58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7056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5FCB1-D154-425F-8153-422494A419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6092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B2455-8493-4A9C-AF81-02949B5D99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9677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15830-BF9E-428F-B41E-08E0CFC858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8293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97044-0A3A-4C04-B748-15F9ACD56A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9564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95C52-1844-4E88-A56F-A22CAC60E3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5719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33C53-C1B1-49F9-AA55-742DD43068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1096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62DB6-74C1-48F7-82C5-DF869226C0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3562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94B14-6908-4DB1-B0D1-BCA2FB084A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9136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FCC2-54B6-412D-8701-EFE9351961E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747A-CD6A-4AE6-AAE9-828EC11DB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33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3"/>
                </a:solidFill>
              </a:defRPr>
            </a:lvl1pPr>
            <a:lvl2pPr algn="r">
              <a:defRPr sz="2400">
                <a:solidFill>
                  <a:schemeClr val="accent3"/>
                </a:solidFill>
              </a:defRPr>
            </a:lvl2pPr>
            <a:lvl3pPr algn="r">
              <a:defRPr sz="2000">
                <a:solidFill>
                  <a:schemeClr val="accent3"/>
                </a:solidFill>
              </a:defRPr>
            </a:lvl3pPr>
            <a:lvl4pPr algn="r">
              <a:defRPr sz="1800">
                <a:solidFill>
                  <a:schemeClr val="accent3"/>
                </a:solidFill>
              </a:defRPr>
            </a:lvl4pPr>
            <a:lvl5pPr algn="r"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BFFCC2-54B6-412D-8701-EFE9351961E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8747A-CD6A-4AE6-AAE9-828EC11DB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65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FCC2-54B6-412D-8701-EFE9351961E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747A-CD6A-4AE6-AAE9-828EC11DB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35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B601D-7F72-440D-A9D6-9596AE9A5F5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658397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F42B-5657-488C-B9C6-CF4D181E5E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830186"/>
      </p:ext>
    </p:extLst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7A5B-A966-477B-8077-563D243BC87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4263829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F438-0D0B-4D38-8C58-6B6E3FD435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527532"/>
      </p:ext>
    </p:extLst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FEC7-F069-4B41-98CF-7389CFC6B8C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4344484"/>
      </p:ext>
    </p:extLst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40D7-9BEA-4947-A4F4-C21CDDC7D65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733088"/>
      </p:ext>
    </p:extLst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2DE7-AE6B-45F1-A32C-60465CDC9F4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699733"/>
      </p:ext>
    </p:extLst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87D2-F1F4-40D1-A3FB-9D2BEE431B8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645340"/>
      </p:ext>
    </p:extLst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952F-D459-4055-B94E-27B51763B9B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7066514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3"/>
                </a:solidFill>
              </a:defRPr>
            </a:lvl1pPr>
            <a:lvl2pPr algn="r">
              <a:defRPr sz="2400">
                <a:solidFill>
                  <a:schemeClr val="accent3"/>
                </a:solidFill>
              </a:defRPr>
            </a:lvl2pPr>
            <a:lvl3pPr algn="r">
              <a:defRPr sz="2000">
                <a:solidFill>
                  <a:schemeClr val="accent3"/>
                </a:solidFill>
              </a:defRPr>
            </a:lvl3pPr>
            <a:lvl4pPr algn="r">
              <a:defRPr sz="1800">
                <a:solidFill>
                  <a:schemeClr val="accent3"/>
                </a:solidFill>
              </a:defRPr>
            </a:lvl4pPr>
            <a:lvl5pPr algn="r"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BFFCC2-54B6-412D-8701-EFE9351961E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8747A-CD6A-4AE6-AAE9-828EC11DB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8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3"/>
                </a:solidFill>
              </a:defRPr>
            </a:lvl1pPr>
            <a:lvl2pPr algn="r">
              <a:defRPr sz="2400">
                <a:solidFill>
                  <a:schemeClr val="accent3"/>
                </a:solidFill>
              </a:defRPr>
            </a:lvl2pPr>
            <a:lvl3pPr algn="r">
              <a:defRPr sz="2000">
                <a:solidFill>
                  <a:schemeClr val="accent3"/>
                </a:solidFill>
              </a:defRPr>
            </a:lvl3pPr>
            <a:lvl4pPr algn="r">
              <a:defRPr sz="1800">
                <a:solidFill>
                  <a:schemeClr val="accent3"/>
                </a:solidFill>
              </a:defRPr>
            </a:lvl4pPr>
            <a:lvl5pPr algn="r"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BFFCC2-54B6-412D-8701-EFE9351961E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8747A-CD6A-4AE6-AAE9-828EC11DB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14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BFFCC2-54B6-412D-8701-EFE9351961E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8747A-CD6A-4AE6-AAE9-828EC11DB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8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BFFCC2-54B6-412D-8701-EFE9351961E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8747A-CD6A-4AE6-AAE9-828EC11DB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8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 sz="2400">
                <a:solidFill>
                  <a:schemeClr val="bg1"/>
                </a:solidFill>
              </a:defRPr>
            </a:lvl2pPr>
            <a:lvl3pPr algn="l">
              <a:defRPr sz="2000">
                <a:solidFill>
                  <a:schemeClr val="bg1"/>
                </a:solidFill>
              </a:defRPr>
            </a:lvl3pPr>
            <a:lvl4pPr algn="l">
              <a:defRPr sz="1800">
                <a:solidFill>
                  <a:schemeClr val="bg1"/>
                </a:solidFill>
              </a:defRPr>
            </a:lvl4pPr>
            <a:lvl5pPr algn="l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BFFCC2-54B6-412D-8701-EFE9351961E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8747A-CD6A-4AE6-AAE9-828EC11DB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47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DBFFCC2-54B6-412D-8701-EFE9351961E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48747A-CD6A-4AE6-AAE9-828EC11DB2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2344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2344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344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344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344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687928F-DF43-4E7A-8026-3D909D687E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2344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2344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344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344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344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FFCC2-54B6-412D-8701-EFE9351961E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8747A-CD6A-4AE6-AAE9-828EC11DB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37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url?sa=i&amp;rct=j&amp;q=&amp;esrc=s&amp;source=images&amp;cd=&amp;cad=rja&amp;uact=8&amp;ved=0CAcQjRw&amp;url=http://www.braininjury.com/symptoms.shtml&amp;ei=4H9mVd_SDMa2sAWr2oA4&amp;bvm=bv.93990622,d.b2w&amp;psig=AFQjCNFSYEgwgxoQH7JIMsQ6xgvtS8x10Q&amp;ust=1432867158929952" TargetMode="Externa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url?sa=i&amp;rct=j&amp;q=&amp;esrc=s&amp;source=images&amp;cd=&amp;cad=rja&amp;uact=8&amp;ved=0CAcQjRw&amp;url=http://www.braininjury.com/symptoms.shtml&amp;ei=4H9mVd_SDMa2sAWr2oA4&amp;bvm=bv.93990622,d.b2w&amp;psig=AFQjCNFSYEgwgxoQH7JIMsQ6xgvtS8x10Q&amp;ust=1432867158929952" TargetMode="Externa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url?sa=i&amp;rct=j&amp;q=&amp;esrc=s&amp;source=images&amp;cd=&amp;cad=rja&amp;uact=8&amp;ved=0CAcQjRw&amp;url=http://www.braininjury.com/symptoms.shtml&amp;ei=4H9mVd_SDMa2sAWr2oA4&amp;bvm=bv.93990622,d.b2w&amp;psig=AFQjCNFSYEgwgxoQH7JIMsQ6xgvtS8x10Q&amp;ust=1432867158929952" TargetMode="Externa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/url?sa=i&amp;rct=j&amp;q=&amp;esrc=s&amp;source=images&amp;cd=&amp;cad=rja&amp;uact=8&amp;ved=0CAcQjRw&amp;url=http://ourteam.biz/tag/corpus-callosum-anatomy&amp;ei=4GdmVa7YAcbjsAXTyYLQAQ&amp;psig=AFQjCNHAbySRv5fJBcsS8HN7oKRg2-BfIA&amp;ust=1432860958520833" TargetMode="Externa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/url?sa=i&amp;rct=j&amp;q=&amp;esrc=s&amp;source=images&amp;cd=&amp;cad=rja&amp;uact=8&amp;ved=0CAcQjRw&amp;url=http://www.acbrown.com/neuro/Lectures/Lang/NrLangSpch.htm&amp;ei=-YBmVZH6BMrJtQWa4oOoBQ&amp;bvm=bv.93990622,d.b2w&amp;psig=AFQjCNGu9n0f6oGGnaTrAFNm3j1CKWzLFg&amp;ust=1432867441690949" TargetMode="External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hOP2a1zL9s" TargetMode="External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oef68YabD0" TargetMode="Externa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1SBFUgluK0" TargetMode="External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google.com/url?sa=i&amp;rct=j&amp;q=&amp;esrc=s&amp;source=images&amp;cd=&amp;cad=rja&amp;uact=8&amp;ved=0CAcQjRw&amp;url=http://en.wikipedia.org/wiki/Broca's_area&amp;ei=94JmVbj2FIORsAW614DIDA&amp;bvm=bv.93990622,d.b2w&amp;psig=AFQjCNGA1xmAc4uOjQzx5KRl0JtWLfmFtg&amp;ust=1432867954909295" TargetMode="External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76199"/>
            <a:ext cx="6136669" cy="1676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NEUROLOGICAL BASES OF SPEECH AND LANGUAGE</a:t>
            </a:r>
          </a:p>
        </p:txBody>
      </p:sp>
      <p:pic>
        <p:nvPicPr>
          <p:cNvPr id="1026" name="Picture 2" descr="Image result for human brain spee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134" y="1581728"/>
            <a:ext cx="5486400" cy="526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068621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IV. CEREBRUM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05000"/>
            <a:ext cx="4892991" cy="339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31CC9B-7062-4282-9AB6-73A96AF21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8101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The prefrontal cortex is very important for: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86000"/>
            <a:ext cx="455448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364FF8-D72E-44EA-BFCF-A851A2893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12364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V. LOBES OF THE BRAIN**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410200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The brain has 4 lobes: frontal, parietal, occipital, and temporal</a:t>
            </a:r>
          </a:p>
          <a:p>
            <a:pPr algn="l"/>
            <a:endParaRPr lang="en-US" sz="3200" dirty="0">
              <a:solidFill>
                <a:schemeClr val="tx2"/>
              </a:solidFill>
            </a:endParaRPr>
          </a:p>
          <a:p>
            <a:pPr algn="l"/>
            <a:r>
              <a:rPr lang="en-US" sz="4000" b="1" dirty="0">
                <a:solidFill>
                  <a:srgbClr val="FF0000"/>
                </a:solidFill>
              </a:rPr>
              <a:t>FPOT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09800"/>
            <a:ext cx="5486400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577713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frontal lobe’s main function:</a:t>
            </a:r>
          </a:p>
        </p:txBody>
      </p:sp>
      <p:pic>
        <p:nvPicPr>
          <p:cNvPr id="17410" name="Picture 2" descr="http://www.braininjury.com/images/symptoms0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6" y="1981200"/>
            <a:ext cx="4433886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rot="14713078">
            <a:off x="3779707" y="4024355"/>
            <a:ext cx="1295400" cy="762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EFE3A5-83E7-4636-912B-5C1CC89AF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07985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F8E8-2678-46B4-AFF6-84FE39CEB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Persons with damage to the frontal lobe…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25DE40-A373-4D0C-96B9-0662049FB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80450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127"/>
            <a:ext cx="8286750" cy="62547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The parietal lobe’s main function:</a:t>
            </a:r>
          </a:p>
        </p:txBody>
      </p:sp>
      <p:pic>
        <p:nvPicPr>
          <p:cNvPr id="18434" name="Picture 2" descr="http://www.braininjury.com/images/symptoms0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4433886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own Arrow 6"/>
          <p:cNvSpPr/>
          <p:nvPr/>
        </p:nvSpPr>
        <p:spPr>
          <a:xfrm>
            <a:off x="2255043" y="1066800"/>
            <a:ext cx="685800" cy="17526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A2E291-4913-4A73-865D-0FBF81519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57207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occipital lobe’s main function:</a:t>
            </a:r>
          </a:p>
        </p:txBody>
      </p:sp>
      <p:pic>
        <p:nvPicPr>
          <p:cNvPr id="19458" name="Picture 2" descr="http://www.braininjury.com/images/symptoms0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03" y="2819400"/>
            <a:ext cx="4433886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4"/>
          <p:cNvSpPr/>
          <p:nvPr/>
        </p:nvSpPr>
        <p:spPr>
          <a:xfrm rot="20237676">
            <a:off x="609599" y="2554983"/>
            <a:ext cx="484632" cy="1371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F024B4-E811-4F83-B23B-5082DDE85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28475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temporal lobe’s main function:</a:t>
            </a:r>
          </a:p>
        </p:txBody>
      </p:sp>
      <p:pic>
        <p:nvPicPr>
          <p:cNvPr id="16390" name="Picture 6" descr="http://www.neuroskills.com/images/templobe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64587"/>
            <a:ext cx="3825584" cy="438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p Arrow 2"/>
          <p:cNvSpPr/>
          <p:nvPr/>
        </p:nvSpPr>
        <p:spPr>
          <a:xfrm rot="18540330">
            <a:off x="2478234" y="2859402"/>
            <a:ext cx="495300" cy="59341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71654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VI. BRAIN FUNCTIONS: LEFT AND RIGHT HEMISPHERES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420303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037080-1A52-4140-AD4D-775CF235F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90432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views of the corpus callosum:</a:t>
            </a:r>
          </a:p>
        </p:txBody>
      </p:sp>
      <p:pic>
        <p:nvPicPr>
          <p:cNvPr id="8196" name="Picture 4" descr="http://www.centeronbehavioralmedicine.com/web_pages_behavioral_medicine/3_Additional%20Material/brain_anatomy/corpus_callosum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95400"/>
            <a:ext cx="46672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3886200" cy="468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263879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76200"/>
            <a:ext cx="85344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PowerPoint Outline:**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685800"/>
            <a:ext cx="8839200" cy="6172200"/>
          </a:xfrm>
          <a:noFill/>
        </p:spPr>
        <p:txBody>
          <a:bodyPr/>
          <a:lstStyle/>
          <a:p>
            <a:pPr algn="l"/>
            <a:r>
              <a:rPr lang="en-US" sz="3200" b="1" dirty="0">
                <a:solidFill>
                  <a:schemeClr val="tx2">
                    <a:lumMod val="10000"/>
                  </a:schemeClr>
                </a:solidFill>
              </a:rPr>
              <a:t>I. Introduction</a:t>
            </a:r>
          </a:p>
          <a:p>
            <a:pPr algn="l"/>
            <a:r>
              <a:rPr lang="en-US" sz="3200" b="1" dirty="0">
                <a:solidFill>
                  <a:schemeClr val="tx2">
                    <a:lumMod val="10000"/>
                  </a:schemeClr>
                </a:solidFill>
              </a:rPr>
              <a:t>II. Components of the central nervous 	system </a:t>
            </a:r>
          </a:p>
          <a:p>
            <a:pPr algn="l"/>
            <a:r>
              <a:rPr lang="en-US" sz="3200" b="1" dirty="0">
                <a:solidFill>
                  <a:schemeClr val="tx2">
                    <a:lumMod val="10000"/>
                  </a:schemeClr>
                </a:solidFill>
              </a:rPr>
              <a:t>III. Cerebellum</a:t>
            </a:r>
          </a:p>
          <a:p>
            <a:pPr algn="l"/>
            <a:r>
              <a:rPr lang="en-US" sz="3200" b="1" dirty="0">
                <a:solidFill>
                  <a:schemeClr val="tx2">
                    <a:lumMod val="10000"/>
                  </a:schemeClr>
                </a:solidFill>
              </a:rPr>
              <a:t>IV. Cerebrum</a:t>
            </a:r>
          </a:p>
          <a:p>
            <a:pPr algn="l"/>
            <a:r>
              <a:rPr lang="en-US" sz="3200" b="1" dirty="0">
                <a:solidFill>
                  <a:schemeClr val="tx2">
                    <a:lumMod val="10000"/>
                  </a:schemeClr>
                </a:solidFill>
              </a:rPr>
              <a:t>V. Lobes of the brain</a:t>
            </a:r>
          </a:p>
          <a:p>
            <a:pPr algn="l"/>
            <a:r>
              <a:rPr lang="en-US" sz="3200" b="1" dirty="0">
                <a:solidFill>
                  <a:schemeClr val="tx2">
                    <a:lumMod val="10000"/>
                  </a:schemeClr>
                </a:solidFill>
              </a:rPr>
              <a:t>VI. Brain functions: left and right 	hemispheres</a:t>
            </a:r>
          </a:p>
          <a:p>
            <a:pPr algn="l"/>
            <a:r>
              <a:rPr lang="en-US" sz="3200" b="1" dirty="0">
                <a:solidFill>
                  <a:schemeClr val="tx2">
                    <a:lumMod val="10000"/>
                  </a:schemeClr>
                </a:solidFill>
              </a:rPr>
              <a:t>VII. Language comprehension</a:t>
            </a:r>
          </a:p>
          <a:p>
            <a:pPr algn="l"/>
            <a:r>
              <a:rPr lang="en-US" sz="3200" b="1" dirty="0">
                <a:solidFill>
                  <a:schemeClr val="tx2">
                    <a:lumMod val="10000"/>
                  </a:schemeClr>
                </a:solidFill>
              </a:rPr>
              <a:t>VIII. Language production</a:t>
            </a:r>
          </a:p>
          <a:p>
            <a:pPr algn="l"/>
            <a:r>
              <a:rPr lang="en-US" sz="3200" b="1" dirty="0">
                <a:solidFill>
                  <a:schemeClr val="tx2">
                    <a:lumMod val="10000"/>
                  </a:schemeClr>
                </a:solidFill>
              </a:rPr>
              <a:t>IX. Working memory</a:t>
            </a:r>
          </a:p>
        </p:txBody>
      </p:sp>
    </p:spTree>
    <p:extLst>
      <p:ext uri="{BB962C8B-B14F-4D97-AF65-F5344CB8AC3E}">
        <p14:creationId xmlns:p14="http://schemas.microsoft.com/office/powerpoint/2010/main" val="59570303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182"/>
            <a:ext cx="6705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293495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A. Right Hemisphere—Dominant for: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BE9554-C0B7-4E02-88FB-826698D71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7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 Left Hemisphere—Dominant for: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8CB6B4-94A7-44D5-A8DC-0BEBCEE7A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91533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8113"/>
            <a:ext cx="8229600" cy="1143000"/>
          </a:xfrm>
        </p:spPr>
        <p:txBody>
          <a:bodyPr/>
          <a:lstStyle/>
          <a:p>
            <a:r>
              <a:rPr lang="en-US" dirty="0"/>
              <a:t>VII. LANGUAGE COMPREHENSION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47477"/>
            <a:ext cx="523875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14800"/>
            <a:ext cx="2676525" cy="257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A8DF01-614A-4E4F-BD34-E5C625887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14041"/>
      </p:ext>
    </p:extLst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45719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/>
              <a:t>Heschl’s</a:t>
            </a:r>
            <a:r>
              <a:rPr lang="en-US" dirty="0"/>
              <a:t> gyrus and surrounding areas…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54C473-FA92-4096-BAF1-81BEF1078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54068"/>
      </p:ext>
    </p:extLst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Linguistic input is further separated….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296660-748A-4AD9-B1C5-D46B187E9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87783"/>
      </p:ext>
    </p:extLst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6106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VIII. LANGUAGE PODUCTION</a:t>
            </a:r>
          </a:p>
        </p:txBody>
      </p:sp>
      <p:pic>
        <p:nvPicPr>
          <p:cNvPr id="20482" name="Picture 2" descr="http://www.acbrown.com/neuro/Lectures/Lang/Figs/NrLang1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129"/>
            <a:ext cx="4191000" cy="402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C9417F-A854-4F2D-B0B9-D01176E6E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84213"/>
      </p:ext>
    </p:extLst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0A936-72B6-4178-84B2-3593E721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A person with Wernicke’s aphasia…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D02D4D-10DA-4FAF-9DE8-F53F29E84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10877"/>
      </p:ext>
    </p:extLst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Youtube</a:t>
            </a:r>
            <a:r>
              <a:rPr lang="en-US" dirty="0"/>
              <a:t> video: Grace stroke survivor </a:t>
            </a:r>
            <a:r>
              <a:rPr lang="en-US" dirty="0" err="1"/>
              <a:t>Broca’s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l"/>
            <a:r>
              <a:rPr lang="en-US" sz="3200" dirty="0">
                <a:solidFill>
                  <a:schemeClr val="accent6"/>
                </a:solidFill>
              </a:rPr>
              <a:t>Notice how she struggles and it is an effort to talk</a:t>
            </a:r>
          </a:p>
          <a:p>
            <a:pPr algn="l"/>
            <a:endParaRPr lang="en-US" sz="3200" dirty="0">
              <a:solidFill>
                <a:schemeClr val="accent6"/>
              </a:solidFill>
            </a:endParaRPr>
          </a:p>
          <a:p>
            <a:pPr algn="l"/>
            <a:r>
              <a:rPr lang="en-US" sz="3200" dirty="0">
                <a:solidFill>
                  <a:schemeClr val="accent6"/>
                </a:solidFill>
              </a:rPr>
              <a:t>She leaves out small “function words”</a:t>
            </a:r>
          </a:p>
          <a:p>
            <a:pPr algn="l"/>
            <a:endParaRPr lang="en-US" sz="3200" dirty="0">
              <a:solidFill>
                <a:schemeClr val="accent6"/>
              </a:solidFill>
            </a:endParaRPr>
          </a:p>
          <a:p>
            <a:pPr algn="l"/>
            <a:r>
              <a:rPr lang="en-US" sz="3200" dirty="0">
                <a:solidFill>
                  <a:schemeClr val="accent6"/>
                </a:solidFill>
                <a:hlinkClick r:id="rId2"/>
              </a:rPr>
              <a:t>https://www.youtube.com/watch?v=khOP2a1zL9s</a:t>
            </a:r>
            <a:endParaRPr lang="en-US" sz="3200" dirty="0">
              <a:solidFill>
                <a:schemeClr val="accent6"/>
              </a:solidFill>
            </a:endParaRPr>
          </a:p>
          <a:p>
            <a:pPr algn="l"/>
            <a:endParaRPr lang="en-US" sz="3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031759"/>
      </p:ext>
    </p:extLst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Youtube</a:t>
            </a:r>
            <a:r>
              <a:rPr lang="en-US" dirty="0"/>
              <a:t> video Wernicke’s fluent aphasia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l"/>
            <a:r>
              <a:rPr lang="en-US" sz="3200" dirty="0"/>
              <a:t>Notice how “empty” his speech is</a:t>
            </a:r>
          </a:p>
          <a:p>
            <a:pPr algn="l"/>
            <a:endParaRPr lang="en-US" sz="3200" dirty="0"/>
          </a:p>
          <a:p>
            <a:pPr algn="l"/>
            <a:r>
              <a:rPr lang="en-US" sz="3200" dirty="0"/>
              <a:t>If you were across a crowded room and couldn’t hear him, you’d probably never know anything was wrong</a:t>
            </a:r>
          </a:p>
          <a:p>
            <a:pPr algn="l"/>
            <a:r>
              <a:rPr lang="en-US" sz="3200" dirty="0">
                <a:solidFill>
                  <a:schemeClr val="bg2"/>
                </a:solidFill>
                <a:hlinkClick r:id="rId2"/>
              </a:rPr>
              <a:t>https://www.youtube.com/watch?v=3oef68YabD0</a:t>
            </a:r>
            <a:endParaRPr lang="en-US" sz="3200" dirty="0">
              <a:solidFill>
                <a:schemeClr val="bg2"/>
              </a:solidFill>
            </a:endParaRPr>
          </a:p>
          <a:p>
            <a:pPr algn="l"/>
            <a:endParaRPr lang="en-US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930201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610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General facts: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D5E209-C1A7-44BC-8249-8DD91C647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98131"/>
      </p:ext>
    </p:extLst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Youtube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https://www.youtube.com/watch?v=B1SBFUgluK0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382000" cy="3916363"/>
          </a:xfrm>
        </p:spPr>
        <p:txBody>
          <a:bodyPr/>
          <a:lstStyle/>
          <a:p>
            <a:r>
              <a:rPr lang="en-US" sz="2800" dirty="0"/>
              <a:t>Speech-Language Therapy: Working with a Patient with Fluent Aphasia</a:t>
            </a:r>
          </a:p>
          <a:p>
            <a:endParaRPr lang="en-US" sz="2800" dirty="0"/>
          </a:p>
          <a:p>
            <a:r>
              <a:rPr lang="en-US" sz="2800" dirty="0"/>
              <a:t>She shows some actual therapy techniques that are working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593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IX. WORKING MEMORY (WM)</a:t>
            </a:r>
          </a:p>
        </p:txBody>
      </p:sp>
      <p:pic>
        <p:nvPicPr>
          <p:cNvPr id="21506" name="Picture 2" descr="http://upload.wikimedia.org/wikipedia/commons/b/b4/Broca's_area_-_lateral_view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430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E269A3-29B4-4111-B372-966C32CEE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98802"/>
      </p:ext>
    </p:extLst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Working memory is essential </a:t>
            </a:r>
            <a:r>
              <a:rPr lang="en-US"/>
              <a:t>in: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951DE6-FFE1-41F7-984C-1D282DBA5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96410"/>
      </p:ext>
    </p:extLst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Working memory is absolutely crucial to success in school**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22A84-7445-4B5C-AAA3-D1C244622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01128"/>
      </p:ext>
    </p:extLst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Today we’ve covered a lot!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696E6E-09B5-4E23-8E16-4DB410102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06341"/>
      </p:ext>
    </p:extLst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76200"/>
            <a:ext cx="85344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PowerPoint Outline:**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685800"/>
            <a:ext cx="8839200" cy="6172200"/>
          </a:xfrm>
          <a:noFill/>
        </p:spPr>
        <p:txBody>
          <a:bodyPr/>
          <a:lstStyle/>
          <a:p>
            <a:pPr algn="l"/>
            <a:r>
              <a:rPr lang="en-US" sz="3200" b="1" dirty="0">
                <a:solidFill>
                  <a:schemeClr val="accent6"/>
                </a:solidFill>
              </a:rPr>
              <a:t>I. Introduction</a:t>
            </a:r>
          </a:p>
          <a:p>
            <a:pPr algn="l"/>
            <a:r>
              <a:rPr lang="en-US" sz="3200" b="1" dirty="0">
                <a:solidFill>
                  <a:schemeClr val="accent6"/>
                </a:solidFill>
              </a:rPr>
              <a:t>II. Components of the central nervous system </a:t>
            </a:r>
          </a:p>
          <a:p>
            <a:pPr algn="l"/>
            <a:r>
              <a:rPr lang="en-US" sz="3200" b="1" dirty="0">
                <a:solidFill>
                  <a:schemeClr val="accent6"/>
                </a:solidFill>
              </a:rPr>
              <a:t>III. Cerebellum</a:t>
            </a:r>
          </a:p>
          <a:p>
            <a:pPr algn="l"/>
            <a:r>
              <a:rPr lang="en-US" sz="3200" b="1" dirty="0">
                <a:solidFill>
                  <a:schemeClr val="accent6"/>
                </a:solidFill>
              </a:rPr>
              <a:t>IV. Cerebrum</a:t>
            </a:r>
          </a:p>
          <a:p>
            <a:pPr algn="l"/>
            <a:r>
              <a:rPr lang="en-US" sz="3200" b="1" dirty="0">
                <a:solidFill>
                  <a:schemeClr val="accent6"/>
                </a:solidFill>
              </a:rPr>
              <a:t>V. Lobes of the brain</a:t>
            </a:r>
          </a:p>
          <a:p>
            <a:pPr algn="l"/>
            <a:r>
              <a:rPr lang="en-US" sz="3200" b="1" dirty="0">
                <a:solidFill>
                  <a:schemeClr val="accent6"/>
                </a:solidFill>
              </a:rPr>
              <a:t>VI. Brain functions: left and </a:t>
            </a:r>
            <a:r>
              <a:rPr lang="en-US" sz="3200" b="1">
                <a:solidFill>
                  <a:schemeClr val="accent6"/>
                </a:solidFill>
              </a:rPr>
              <a:t>right hemispheres</a:t>
            </a:r>
            <a:endParaRPr lang="en-US" sz="3200" b="1" dirty="0">
              <a:solidFill>
                <a:schemeClr val="accent6"/>
              </a:solidFill>
            </a:endParaRPr>
          </a:p>
          <a:p>
            <a:pPr algn="l"/>
            <a:r>
              <a:rPr lang="en-US" sz="3200" b="1" dirty="0">
                <a:solidFill>
                  <a:schemeClr val="accent6"/>
                </a:solidFill>
              </a:rPr>
              <a:t>VII. Language comprehension</a:t>
            </a:r>
          </a:p>
          <a:p>
            <a:pPr algn="l"/>
            <a:r>
              <a:rPr lang="en-US" sz="3200" b="1" dirty="0">
                <a:solidFill>
                  <a:schemeClr val="accent6"/>
                </a:solidFill>
              </a:rPr>
              <a:t>VIII. Language production</a:t>
            </a:r>
          </a:p>
          <a:p>
            <a:pPr algn="l"/>
            <a:r>
              <a:rPr lang="en-US" sz="3200" b="1" dirty="0">
                <a:solidFill>
                  <a:schemeClr val="accent6"/>
                </a:solidFill>
              </a:rPr>
              <a:t>IX. Working memory</a:t>
            </a:r>
          </a:p>
        </p:txBody>
      </p:sp>
    </p:spTree>
    <p:extLst>
      <p:ext uri="{BB962C8B-B14F-4D97-AF65-F5344CB8AC3E}">
        <p14:creationId xmlns:p14="http://schemas.microsoft.com/office/powerpoint/2010/main" val="799596061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I. INTRODUCTION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12CF25-34AA-495A-B72C-AE2494D4A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96021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45719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Neurolinguistics is:**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839200" cy="5211763"/>
          </a:xfrm>
          <a:noFill/>
        </p:spPr>
        <p:txBody>
          <a:bodyPr/>
          <a:lstStyle/>
          <a:p>
            <a:pPr algn="l"/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The study of the neuroanatomy, physiology, and biochemistry of language</a:t>
            </a:r>
          </a:p>
          <a:p>
            <a:pPr algn="l"/>
            <a:endParaRPr lang="en-US" sz="1000" dirty="0">
              <a:solidFill>
                <a:schemeClr val="tx2">
                  <a:lumMod val="10000"/>
                </a:schemeClr>
              </a:solidFill>
            </a:endParaRP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55104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II. COMPONENTS OF THE CENTRAL 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602163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chemeClr val="tx2">
                    <a:lumMod val="10000"/>
                  </a:schemeClr>
                </a:solidFill>
              </a:rPr>
              <a:t>A. </a:t>
            </a:r>
            <a:r>
              <a:rPr lang="en-US" sz="3200" b="1" u="sng" dirty="0">
                <a:solidFill>
                  <a:schemeClr val="tx2">
                    <a:lumMod val="10000"/>
                  </a:schemeClr>
                </a:solidFill>
              </a:rPr>
              <a:t>Neurons</a:t>
            </a:r>
          </a:p>
          <a:p>
            <a:pPr algn="l"/>
            <a:endParaRPr lang="en-US" sz="900" b="1" dirty="0">
              <a:solidFill>
                <a:schemeClr val="tx2">
                  <a:lumMod val="10000"/>
                </a:schemeClr>
              </a:solidFill>
            </a:endParaRPr>
          </a:p>
          <a:p>
            <a:pPr algn="l"/>
            <a:r>
              <a:rPr lang="en-US" sz="3200" b="1" dirty="0">
                <a:solidFill>
                  <a:schemeClr val="tx2">
                    <a:lumMod val="10000"/>
                  </a:schemeClr>
                </a:solidFill>
              </a:rPr>
              <a:t>Neuron, or nerve cell--basic unit of CNS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96210"/>
            <a:ext cx="6324600" cy="358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926781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45719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B. Central Nervous System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663" y="1676400"/>
            <a:ext cx="7268337" cy="475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60349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C. Peripheral 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295400"/>
            <a:ext cx="4876800" cy="4830763"/>
          </a:xfrm>
        </p:spPr>
        <p:txBody>
          <a:bodyPr/>
          <a:lstStyle/>
          <a:p>
            <a:pPr algn="l"/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4136571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6680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III. CEREBELLUM (part of CNS)**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447800"/>
            <a:ext cx="5334000" cy="5029200"/>
          </a:xfrm>
          <a:noFill/>
        </p:spPr>
        <p:txBody>
          <a:bodyPr/>
          <a:lstStyle/>
          <a:p>
            <a:pPr algn="l"/>
            <a:r>
              <a:rPr lang="en-US" sz="3200" dirty="0"/>
              <a:t>At base of brain</a:t>
            </a:r>
          </a:p>
          <a:p>
            <a:pPr algn="l"/>
            <a:endParaRPr lang="en-US" sz="1000" dirty="0"/>
          </a:p>
          <a:p>
            <a:pPr algn="l"/>
            <a:r>
              <a:rPr lang="en-US" sz="3200" dirty="0"/>
              <a:t>Coordinates control of fine, complex </a:t>
            </a:r>
            <a:r>
              <a:rPr lang="en-US" sz="3200" b="1" dirty="0"/>
              <a:t>motor activities</a:t>
            </a:r>
          </a:p>
          <a:p>
            <a:pPr algn="l"/>
            <a:endParaRPr lang="en-US" sz="1200" dirty="0"/>
          </a:p>
          <a:p>
            <a:pPr algn="l"/>
            <a:endParaRPr lang="en-US" sz="1200" dirty="0"/>
          </a:p>
          <a:p>
            <a:pPr algn="l"/>
            <a:endParaRPr lang="en-US" sz="1200" dirty="0"/>
          </a:p>
          <a:p>
            <a:pPr algn="l"/>
            <a:r>
              <a:rPr lang="en-US" sz="3600" dirty="0"/>
              <a:t>Controls balance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332045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32392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eme117">
  <a:themeElements>
    <a:clrScheme name="Lorry White">
      <a:dk1>
        <a:srgbClr val="5F5F5F"/>
      </a:dk1>
      <a:lt1>
        <a:srgbClr val="7F7F7F"/>
      </a:lt1>
      <a:dk2>
        <a:srgbClr val="5F5F5F"/>
      </a:dk2>
      <a:lt2>
        <a:srgbClr val="F2F2F2"/>
      </a:lt2>
      <a:accent1>
        <a:srgbClr val="89AFD5"/>
      </a:accent1>
      <a:accent2>
        <a:srgbClr val="336394"/>
      </a:accent2>
      <a:accent3>
        <a:srgbClr val="234466"/>
      </a:accent3>
      <a:accent4>
        <a:srgbClr val="5D91C7"/>
      </a:accent4>
      <a:accent5>
        <a:srgbClr val="CFDFEE"/>
      </a:accent5>
      <a:accent6>
        <a:srgbClr val="A2C0DF"/>
      </a:accent6>
      <a:hlink>
        <a:srgbClr val="0070C0"/>
      </a:hlink>
      <a:folHlink>
        <a:srgbClr val="33639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Lorry White">
      <a:dk1>
        <a:srgbClr val="5F5F5F"/>
      </a:dk1>
      <a:lt1>
        <a:srgbClr val="7F7F7F"/>
      </a:lt1>
      <a:dk2>
        <a:srgbClr val="5F5F5F"/>
      </a:dk2>
      <a:lt2>
        <a:srgbClr val="F2F2F2"/>
      </a:lt2>
      <a:accent1>
        <a:srgbClr val="89AFD5"/>
      </a:accent1>
      <a:accent2>
        <a:srgbClr val="336394"/>
      </a:accent2>
      <a:accent3>
        <a:srgbClr val="234466"/>
      </a:accent3>
      <a:accent4>
        <a:srgbClr val="5D91C7"/>
      </a:accent4>
      <a:accent5>
        <a:srgbClr val="CFDFEE"/>
      </a:accent5>
      <a:accent6>
        <a:srgbClr val="A2C0DF"/>
      </a:accent6>
      <a:hlink>
        <a:srgbClr val="0070C0"/>
      </a:hlink>
      <a:folHlink>
        <a:srgbClr val="33639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Theme117</Template>
  <TotalTime>1846</TotalTime>
  <Words>445</Words>
  <Application>Microsoft Office PowerPoint</Application>
  <PresentationFormat>On-screen Show (4:3)</PresentationFormat>
  <Paragraphs>79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Theme117</vt:lpstr>
      <vt:lpstr>1_Default Design</vt:lpstr>
      <vt:lpstr>Office Theme</vt:lpstr>
      <vt:lpstr>NEUROLOGICAL BASES OF SPEECH AND LANGUAGE</vt:lpstr>
      <vt:lpstr>PowerPoint Outline:**</vt:lpstr>
      <vt:lpstr>General facts:</vt:lpstr>
      <vt:lpstr>I. INTRODUCTION</vt:lpstr>
      <vt:lpstr>Neurolinguistics is:** </vt:lpstr>
      <vt:lpstr>II. COMPONENTS OF THE CENTRAL NERVOUS SYSTEM</vt:lpstr>
      <vt:lpstr>B. Central Nervous System</vt:lpstr>
      <vt:lpstr>C. Peripheral Nervous System</vt:lpstr>
      <vt:lpstr>III. CEREBELLUM (part of CNS)**</vt:lpstr>
      <vt:lpstr>IV. CEREBRUM</vt:lpstr>
      <vt:lpstr>The prefrontal cortex is very important for:</vt:lpstr>
      <vt:lpstr>V. LOBES OF THE BRAIN**</vt:lpstr>
      <vt:lpstr>The frontal lobe’s main function:</vt:lpstr>
      <vt:lpstr>Persons with damage to the frontal lobe…</vt:lpstr>
      <vt:lpstr>The parietal lobe’s main function:</vt:lpstr>
      <vt:lpstr>The occipital lobe’s main function:</vt:lpstr>
      <vt:lpstr>The temporal lobe’s main function:</vt:lpstr>
      <vt:lpstr>VI. BRAIN FUNCTIONS: LEFT AND RIGHT HEMISPHERES</vt:lpstr>
      <vt:lpstr>Other views of the corpus callosum:</vt:lpstr>
      <vt:lpstr>PowerPoint Presentation</vt:lpstr>
      <vt:lpstr>A. Right Hemisphere—Dominant for:</vt:lpstr>
      <vt:lpstr>B. Left Hemisphere—Dominant for:</vt:lpstr>
      <vt:lpstr>VII. LANGUAGE COMPREHENSION</vt:lpstr>
      <vt:lpstr>Heschl’s gyrus and surrounding areas…</vt:lpstr>
      <vt:lpstr>Linguistic input is further separated….</vt:lpstr>
      <vt:lpstr>VIII. LANGUAGE PODUCTION</vt:lpstr>
      <vt:lpstr>A person with Wernicke’s aphasia…</vt:lpstr>
      <vt:lpstr>Youtube video: Grace stroke survivor Broca’s</vt:lpstr>
      <vt:lpstr>Youtube video Wernicke’s fluent aphasia</vt:lpstr>
      <vt:lpstr>Youtube https://www.youtube.com/watch?v=B1SBFUgluK0</vt:lpstr>
      <vt:lpstr>IX. WORKING MEMORY (WM)</vt:lpstr>
      <vt:lpstr>Working memory is essential in:</vt:lpstr>
      <vt:lpstr>Working memory is absolutely crucial to success in school**</vt:lpstr>
      <vt:lpstr>Today we’ve covered a lot!</vt:lpstr>
      <vt:lpstr>PowerPoint Outline:**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Celeste</dc:creator>
  <cp:lastModifiedBy>Roseberry-Mckibbin, Celeste</cp:lastModifiedBy>
  <cp:revision>59</cp:revision>
  <dcterms:created xsi:type="dcterms:W3CDTF">2015-05-28T00:06:33Z</dcterms:created>
  <dcterms:modified xsi:type="dcterms:W3CDTF">2020-12-07T15:03:58Z</dcterms:modified>
</cp:coreProperties>
</file>